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33C00C-9988-4AF3-B610-C01307C7C01E}">
          <p14:sldIdLst>
            <p14:sldId id="256"/>
            <p14:sldId id="260"/>
          </p14:sldIdLst>
        </p14:section>
        <p14:section name="Untitled Section" id="{21529053-9322-4E57-952C-EA2B40EAD792}">
          <p14:sldIdLst>
            <p14:sldId id="259"/>
            <p14:sldId id="257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cuments\jvion\cor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cuments\jvion\cor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n\Documents\jvion\cor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kiran\Documents\jvion\cor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Deaths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spPr>
            <a:solidFill>
              <a:schemeClr val="tx1">
                <a:lumMod val="50000"/>
                <a:lumOff val="50000"/>
              </a:schemeClr>
            </a:solidFill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2C-4A94-BE93-2C7B752C97EC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2C-4A94-BE93-2C7B752C97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Sheet8!$C$4:$C$5</c:f>
              <c:strCache>
                <c:ptCount val="2"/>
                <c:pt idx="0">
                  <c:v>Others</c:v>
                </c:pt>
                <c:pt idx="1">
                  <c:v>5 leading causes</c:v>
                </c:pt>
              </c:strCache>
            </c:strRef>
          </c:cat>
          <c:val>
            <c:numRef>
              <c:f>Sheet8!$D$4:$D$5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2C-4A94-BE93-2C7B752C97E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Target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pattFill prst="ltUpDiag">
              <a:fgClr>
                <a:schemeClr val="dk1">
                  <a:tint val="88000"/>
                </a:schemeClr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dk1">
                  <a:tint val="88000"/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tint val="88000"/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Sheet9!$C$2:$C$3</c:f>
              <c:strCache>
                <c:ptCount val="2"/>
                <c:pt idx="0">
                  <c:v>Outcome_12hr = 0</c:v>
                </c:pt>
                <c:pt idx="1">
                  <c:v>Outcome_12hr = 1</c:v>
                </c:pt>
              </c:strCache>
            </c:strRef>
          </c:cat>
          <c:val>
            <c:numRef>
              <c:f>Sheet9!$D$2:$D$3</c:f>
              <c:numCache>
                <c:formatCode>0.00%</c:formatCode>
                <c:ptCount val="2"/>
                <c:pt idx="0">
                  <c:v>0.99583680799999996</c:v>
                </c:pt>
                <c:pt idx="1">
                  <c:v>4.1631919999999996E-3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95-4BA6-A263-E8D9952EB2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664682168"/>
        <c:axId val="664681848"/>
      </c:barChart>
      <c:catAx>
        <c:axId val="664682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dk1">
                <a:tint val="88000"/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681848"/>
        <c:crosses val="autoZero"/>
        <c:auto val="1"/>
        <c:lblAlgn val="ctr"/>
        <c:lblOffset val="100"/>
        <c:noMultiLvlLbl val="0"/>
      </c:catAx>
      <c:valAx>
        <c:axId val="664681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682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50000"/>
      </a:schemeClr>
    </a:solidFill>
    <a:ln w="9525" cap="flat" cmpd="sng" algn="ctr">
      <a:solidFill>
        <a:schemeClr val="dk1">
          <a:tint val="88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Target Distribution - After Sampling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pattFill prst="ltUpDiag">
              <a:fgClr>
                <a:schemeClr val="dk1">
                  <a:tint val="88000"/>
                </a:schemeClr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Sheet11!$C$1:$C$2</c:f>
              <c:strCache>
                <c:ptCount val="2"/>
                <c:pt idx="0">
                  <c:v>Outcome_12hr = 0</c:v>
                </c:pt>
                <c:pt idx="1">
                  <c:v>Outcome_12hr = 1</c:v>
                </c:pt>
              </c:strCache>
            </c:strRef>
          </c:cat>
          <c:val>
            <c:numRef>
              <c:f>Sheet11!$D$1:$D$2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4E-445D-96C5-C60D67F23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613901968"/>
        <c:axId val="613902608"/>
      </c:barChart>
      <c:catAx>
        <c:axId val="613901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dk1">
                <a:tint val="88000"/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902608"/>
        <c:crosses val="autoZero"/>
        <c:auto val="1"/>
        <c:lblAlgn val="ctr"/>
        <c:lblOffset val="100"/>
        <c:noMultiLvlLbl val="0"/>
      </c:catAx>
      <c:valAx>
        <c:axId val="613902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90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>
        <a:lumMod val="50000"/>
      </a:schemeClr>
    </a:solidFill>
    <a:ln w="9525" cap="flat" cmpd="sng" algn="ctr">
      <a:solidFill>
        <a:schemeClr val="dk1">
          <a:tint val="88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Sheet7!$A$1:$A$3</cx:f>
        <cx:lvl ptCount="3">
          <cx:pt idx="0">Save</cx:pt>
          <cx:pt idx="1">Deaths</cx:pt>
          <cx:pt idx="2">Save</cx:pt>
        </cx:lvl>
      </cx:strDim>
      <cx:numDim type="size">
        <cx:f>Sheet7!$B$1:$B$3</cx:f>
        <cx:lvl ptCount="3" formatCode="_(* #,##0_);_(* \(#,##0\);_(* &quot;-&quot;??_);_(@_)">
          <cx:pt idx="0">180000</cx:pt>
          <cx:pt idx="1">540000</cx:pt>
          <cx:pt idx="2">180000</cx:pt>
        </cx:lvl>
      </cx:numDim>
    </cx:data>
  </cx:chartData>
  <cx:chart>
    <cx:title pos="t" align="ctr" overlay="0">
      <cx:tx>
        <cx:txData>
          <cx:v>Save Lives through preventive methods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Save Lives through preventive methods </a:t>
          </a:r>
        </a:p>
      </cx:txPr>
    </cx:title>
    <cx:plotArea>
      <cx:plotAreaRegion>
        <cx:series layoutId="sunburst" uniqueId="{71C87DA0-5FE8-4863-B184-5D54CAE08C38}">
          <cx:dataPt idx="0">
            <cx:spPr>
              <a:solidFill>
                <a:srgbClr val="92D050"/>
              </a:solidFill>
            </cx:spPr>
          </cx:dataPt>
          <cx:dataPt idx="1">
            <cx:spPr>
              <a:solidFill>
                <a:prstClr val="black">
                  <a:lumMod val="50000"/>
                  <a:lumOff val="50000"/>
                </a:prstClr>
              </a:solidFill>
            </cx:spPr>
          </cx:dataPt>
          <cx:dataPt idx="2">
            <cx:spPr>
              <a:solidFill>
                <a:srgbClr val="92D050"/>
              </a:solidFill>
            </cx:spPr>
          </cx:dataPt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>
                    <a:solidFill>
                      <a:schemeClr val="bg1"/>
                    </a:solidFill>
                  </a:defRPr>
                </a:pPr>
                <a:endParaRPr lang="en-US" sz="1000" b="0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4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6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6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26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90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45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61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41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9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5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5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B482E8-6E0E-1B4F-B1FD-C69DB9E858D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155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2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55B2-8ED3-4BB9-9DF6-6A8C3CCB6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Prophylactic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72515-0593-4308-B44D-FF2661E7B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Kiran </a:t>
            </a:r>
            <a:r>
              <a:rPr lang="en-US" dirty="0" err="1"/>
              <a:t>prasannadas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B56C-7A26-4CB3-A055-7A51BDB1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Model – decision tree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400FF5-7AFC-4355-939E-E02E5A42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 dirty="0"/>
              <a:t>Discharge disposition, los, discharge, </a:t>
            </a:r>
            <a:r>
              <a:rPr lang="en-US" sz="1600" cap="all" dirty="0" err="1"/>
              <a:t>agebracket</a:t>
            </a:r>
            <a:r>
              <a:rPr lang="en-US" sz="1600" cap="all" dirty="0"/>
              <a:t>, combined category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4CF54B4-7C13-4126-A038-05B0BD7ABC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0" r="11901" b="-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7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3D8F21-4E93-4A28-9D82-524ACBA3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Prediction accuracy : DT</a:t>
            </a:r>
            <a:endParaRPr lang="en-US" sz="33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E95FAE-FD18-400D-958B-556B8635B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9949" y="976902"/>
            <a:ext cx="5120758" cy="31392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36ADA5B-D7CC-457E-B5E8-F77EC0426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184" y="4021491"/>
            <a:ext cx="5747054" cy="10650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472B17-71D9-4C00-AE85-22A102E9829A}"/>
              </a:ext>
            </a:extLst>
          </p:cNvPr>
          <p:cNvSpPr txBox="1"/>
          <p:nvPr/>
        </p:nvSpPr>
        <p:spPr>
          <a:xfrm>
            <a:off x="659301" y="3713356"/>
            <a:ext cx="24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66.74%</a:t>
            </a:r>
          </a:p>
          <a:p>
            <a:r>
              <a:rPr lang="en-US" dirty="0"/>
              <a:t>Sensitivity : 70.09%</a:t>
            </a:r>
          </a:p>
          <a:p>
            <a:r>
              <a:rPr lang="en-US" dirty="0"/>
              <a:t>AUC: 68.41%</a:t>
            </a:r>
          </a:p>
        </p:txBody>
      </p:sp>
    </p:spTree>
    <p:extLst>
      <p:ext uri="{BB962C8B-B14F-4D97-AF65-F5344CB8AC3E}">
        <p14:creationId xmlns:p14="http://schemas.microsoft.com/office/powerpoint/2010/main" val="116445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3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4" name="Picture 4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5" name="Straight Connector 4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4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4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4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C823F-97E3-4515-996C-1AEFB238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Model – random forest</a:t>
            </a:r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671E26B1-DA2A-4C33-A83B-35E19938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Los, Dischdsp, discharge</a:t>
            </a:r>
          </a:p>
        </p:txBody>
      </p:sp>
      <p:cxnSp>
        <p:nvCxnSpPr>
          <p:cNvPr id="69" name="Straight Connector 5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0" name="Group 5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5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04B477-B8FE-4E5F-BEAB-69C8A5E4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146" y="1116345"/>
            <a:ext cx="2271375" cy="3866172"/>
          </a:xfrm>
          <a:prstGeom prst="rect">
            <a:avLst/>
          </a:prstGeom>
        </p:spPr>
      </p:pic>
      <p:pic>
        <p:nvPicPr>
          <p:cNvPr id="72" name="Picture 5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6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4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9D3C9-0DAA-4B08-9687-3DB91181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Prediction accuracy : rf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720529-E849-4A8D-844F-51296A1F1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7092" y="1059275"/>
            <a:ext cx="2815515" cy="31351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8713C69-440B-4273-8F46-CF8F45877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364" y="4086770"/>
            <a:ext cx="5926485" cy="1016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AA850-77E8-4DFD-A59B-CE8BB8C14575}"/>
              </a:ext>
            </a:extLst>
          </p:cNvPr>
          <p:cNvSpPr txBox="1"/>
          <p:nvPr/>
        </p:nvSpPr>
        <p:spPr>
          <a:xfrm>
            <a:off x="565079" y="3791167"/>
            <a:ext cx="2445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94.78%</a:t>
            </a:r>
          </a:p>
          <a:p>
            <a:r>
              <a:rPr lang="en-US" dirty="0"/>
              <a:t>Sensitivity: 94.77%</a:t>
            </a:r>
          </a:p>
          <a:p>
            <a:r>
              <a:rPr lang="en-US" dirty="0"/>
              <a:t>AUC: 94.77%</a:t>
            </a:r>
          </a:p>
        </p:txBody>
      </p:sp>
    </p:spTree>
    <p:extLst>
      <p:ext uri="{BB962C8B-B14F-4D97-AF65-F5344CB8AC3E}">
        <p14:creationId xmlns:p14="http://schemas.microsoft.com/office/powerpoint/2010/main" val="363829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536A-9D17-4903-BA0D-1DCC8FE9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7E0E-74D3-46FA-AF20-81FCF6B63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323355"/>
          </a:xfrm>
        </p:spPr>
        <p:txBody>
          <a:bodyPr>
            <a:normAutofit/>
          </a:bodyPr>
          <a:lstStyle/>
          <a:p>
            <a:r>
              <a:rPr lang="en-US" dirty="0"/>
              <a:t>Developed a model that could predict the onset of a bad outcome within 12 hours.</a:t>
            </a:r>
          </a:p>
          <a:p>
            <a:r>
              <a:rPr lang="en-US" dirty="0"/>
              <a:t>Random forest with 70:30 split gave good accuracy.</a:t>
            </a:r>
          </a:p>
          <a:p>
            <a:r>
              <a:rPr lang="en-US" dirty="0"/>
              <a:t>The model prediction of the onset of bad outcome can save lives by giving urgent attention and taking preventive measures.</a:t>
            </a:r>
          </a:p>
        </p:txBody>
      </p:sp>
    </p:spTree>
    <p:extLst>
      <p:ext uri="{BB962C8B-B14F-4D97-AF65-F5344CB8AC3E}">
        <p14:creationId xmlns:p14="http://schemas.microsoft.com/office/powerpoint/2010/main" val="140365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21">
            <a:extLst>
              <a:ext uri="{FF2B5EF4-FFF2-40B4-BE49-F238E27FC236}">
                <a16:creationId xmlns:a16="http://schemas.microsoft.com/office/drawing/2014/main" id="{152A018C-865F-463F-944D-5C2ED23C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F738849B-C66C-41F3-80F9-277CCD95F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49561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108D18-BC9C-4215-9754-01294BFD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Introduction</a:t>
            </a:r>
          </a:p>
        </p:txBody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7E07FF13-A7EB-4465-B3A3-E8B26C048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796F-3778-4193-AB01-765D0D3B6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958419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Each year, nearly 900,000 Americans die prematurely from the five leading causes of death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 Heart disease, Cancer, Chronic lower respiratory diseases, Stroke, and Unintentional injuries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Together they accounted for 63% of all U.S. deaths</a:t>
            </a:r>
          </a:p>
        </p:txBody>
      </p:sp>
      <p:grpSp>
        <p:nvGrpSpPr>
          <p:cNvPr id="48" name="Group 27">
            <a:extLst>
              <a:ext uri="{FF2B5EF4-FFF2-40B4-BE49-F238E27FC236}">
                <a16:creationId xmlns:a16="http://schemas.microsoft.com/office/drawing/2014/main" id="{408AC817-B4B8-429C-B507-074E447CC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85125" y="583365"/>
            <a:chExt cx="4652668" cy="518192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0B18D8-C579-42C4-80E7-118866B9D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85125" y="583365"/>
              <a:ext cx="4652668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58F23F-80CD-4CDB-9817-D85CAA982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25358" y="915807"/>
              <a:ext cx="400124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63325370-A7EA-4294-B4F2-3282DB3DF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3070B6-C738-4874-9F3C-09E5E6855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1803C7D-D768-4AB8-A9C0-3D0149E0EF63}"/>
              </a:ext>
            </a:extLst>
          </p:cNvPr>
          <p:cNvSpPr txBox="1"/>
          <p:nvPr/>
        </p:nvSpPr>
        <p:spPr>
          <a:xfrm>
            <a:off x="1451278" y="5258990"/>
            <a:ext cx="38414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Courtesy:  Centers for Disease Control and Prevention</a:t>
            </a:r>
          </a:p>
          <a:p>
            <a:r>
              <a:rPr lang="en-US" sz="1000" dirty="0"/>
              <a:t>https://cdc.gov</a:t>
            </a:r>
            <a:r>
              <a:rPr lang="en-US" sz="1600" dirty="0"/>
              <a:t> </a:t>
            </a:r>
            <a:endParaRPr lang="en-US" dirty="0"/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BAA57503-FA70-4604-9F17-166513F4CF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186944"/>
              </p:ext>
            </p:extLst>
          </p:nvPr>
        </p:nvGraphicFramePr>
        <p:xfrm>
          <a:off x="6535525" y="1344396"/>
          <a:ext cx="5575962" cy="345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145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48F1E7A-9C8C-4556-A601-52C2550D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life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2" name="Content Placeholder 6">
                <a:extLst>
                  <a:ext uri="{FF2B5EF4-FFF2-40B4-BE49-F238E27FC236}">
                    <a16:creationId xmlns:a16="http://schemas.microsoft.com/office/drawing/2014/main" id="{5C7F9683-2C62-461A-A865-5E5CA7E5AE37}"/>
                  </a:ext>
                </a:extLst>
              </p:cNvPr>
              <p:cNvGraphicFramePr>
                <a:graphicFrameLocks noGrp="1"/>
              </p:cNvGraphicFramePr>
              <p:nvPr>
                <p:ph type="pic" idx="1"/>
                <p:extLst>
                  <p:ext uri="{D42A27DB-BD31-4B8C-83A1-F6EECF244321}">
                    <p14:modId xmlns:p14="http://schemas.microsoft.com/office/powerpoint/2010/main" val="1739859440"/>
                  </p:ext>
                </p:extLst>
              </p:nvPr>
            </p:nvGraphicFramePr>
            <p:xfrm>
              <a:off x="8039819" y="1128966"/>
              <a:ext cx="2976113" cy="38215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2" name="Content Placeholder 6">
                <a:extLst>
                  <a:ext uri="{FF2B5EF4-FFF2-40B4-BE49-F238E27FC236}">
                    <a16:creationId xmlns:a16="http://schemas.microsoft.com/office/drawing/2014/main" id="{5C7F9683-2C62-461A-A865-5E5CA7E5AE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9819" y="1128966"/>
                <a:ext cx="2976113" cy="382150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CB84C3-7A3A-48A9-903C-E12466247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20% – 40% of the 900,000 deaths due to the leading causes are preventable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who is at risk!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 screening</a:t>
            </a:r>
          </a:p>
        </p:txBody>
      </p:sp>
    </p:spTree>
    <p:extLst>
      <p:ext uri="{BB962C8B-B14F-4D97-AF65-F5344CB8AC3E}">
        <p14:creationId xmlns:p14="http://schemas.microsoft.com/office/powerpoint/2010/main" val="55372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FB04-FBC7-41FD-861D-D096ADB1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E053-EC63-4F59-84C9-5F5A8DD2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Prophylactic treatment against a future bad outcome may be possible if some knowledge or intelligence is available to predict the onset.</a:t>
            </a:r>
          </a:p>
          <a:p>
            <a:r>
              <a:rPr lang="en-US" dirty="0"/>
              <a:t>A patient once admitted is observed across time.</a:t>
            </a:r>
          </a:p>
          <a:p>
            <a:r>
              <a:rPr lang="en-US" dirty="0"/>
              <a:t>We focus on to predict the onset of bad outcome after 12 hours.</a:t>
            </a:r>
          </a:p>
        </p:txBody>
      </p:sp>
    </p:spTree>
    <p:extLst>
      <p:ext uri="{BB962C8B-B14F-4D97-AF65-F5344CB8AC3E}">
        <p14:creationId xmlns:p14="http://schemas.microsoft.com/office/powerpoint/2010/main" val="221334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0212-4533-4198-9539-3A252D2B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25E5-8823-4B20-9F69-003F94A62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13,178,226 observations, Each row is a time-stamped observation entry</a:t>
            </a:r>
          </a:p>
          <a:p>
            <a:r>
              <a:rPr lang="en-US" dirty="0"/>
              <a:t>146 variables</a:t>
            </a:r>
          </a:p>
          <a:p>
            <a:r>
              <a:rPr lang="en-US" dirty="0"/>
              <a:t>Target : Outcome_12hr</a:t>
            </a:r>
          </a:p>
          <a:p>
            <a:r>
              <a:rPr lang="en-US" dirty="0"/>
              <a:t>Location details, dates, admit source, discharge disposition, LOS, ethnicity, marital status, lab values, </a:t>
            </a:r>
            <a:r>
              <a:rPr lang="en-US" dirty="0" err="1"/>
              <a:t>Charlson</a:t>
            </a:r>
            <a:r>
              <a:rPr lang="en-US" dirty="0"/>
              <a:t> Comorbidity indexes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1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7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2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DE0AD58-ECBC-4FBD-B990-DF4FCCC2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Feature &amp; observation selection</a:t>
            </a: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832D3F-4AA5-46F2-AD22-2F8F9991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/>
              <a:t>Removed the features with majority NA values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/>
              <a:t>Highly correlated features (LOS, LOS hours, marital status, age..)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/>
              <a:t>Factors with high number of levels (Drug name)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/>
              <a:t>Removed the observations that are marked as Exclude  (Exclude==1)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/>
              <a:t>Deteriorating Patient Eligible is “in”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/>
              <a:t>Reduced the dataset to 12,004,396 obs. &amp; 32 variables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/>
          </a:p>
        </p:txBody>
      </p:sp>
      <p:grpSp>
        <p:nvGrpSpPr>
          <p:cNvPr id="41" name="Group 2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4EC149C-CCBF-48EB-BF8C-3FFAC0C5AC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1480" b="2"/>
          <a:stretch/>
        </p:blipFill>
        <p:spPr>
          <a:xfrm>
            <a:off x="5792572" y="849013"/>
            <a:ext cx="5570169" cy="4466452"/>
          </a:xfrm>
          <a:prstGeom prst="rect">
            <a:avLst/>
          </a:prstGeom>
        </p:spPr>
      </p:pic>
      <p:pic>
        <p:nvPicPr>
          <p:cNvPr id="42" name="Picture 2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3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8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CEE0-4529-4E7E-A1AD-031862A1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Correlation:</a:t>
            </a:r>
            <a:br>
              <a:rPr lang="en-US" dirty="0"/>
            </a:br>
            <a:r>
              <a:rPr lang="en-US" dirty="0" err="1"/>
              <a:t>Charlson</a:t>
            </a:r>
            <a:r>
              <a:rPr lang="en-US" dirty="0"/>
              <a:t> Comorbidity indexes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9CF66D-41AA-49EC-8C15-489992202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725" y="1997969"/>
            <a:ext cx="5686556" cy="399250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20B772-305A-46B8-BE70-7BA43608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11635"/>
              </p:ext>
            </p:extLst>
          </p:nvPr>
        </p:nvGraphicFramePr>
        <p:xfrm>
          <a:off x="8681663" y="2016124"/>
          <a:ext cx="2209710" cy="3829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063">
                  <a:extLst>
                    <a:ext uri="{9D8B030D-6E8A-4147-A177-3AD203B41FA5}">
                      <a16:colId xmlns:a16="http://schemas.microsoft.com/office/drawing/2014/main" val="2283843012"/>
                    </a:ext>
                  </a:extLst>
                </a:gridCol>
                <a:gridCol w="1887647">
                  <a:extLst>
                    <a:ext uri="{9D8B030D-6E8A-4147-A177-3AD203B41FA5}">
                      <a16:colId xmlns:a16="http://schemas.microsoft.com/office/drawing/2014/main" val="4068535995"/>
                    </a:ext>
                  </a:extLst>
                </a:gridCol>
              </a:tblGrid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Myocardial Infarct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680034849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Congestive Heart Failure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3693284161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Peripheral Vascular Disease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4264420534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Cerebrovascular Disease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649754411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Dementia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1415958529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Chronic Pulmonary Disease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245475475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Ulcer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2226237502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Mild Liver Disease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3029135255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Diabetes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1163260886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Diabetes with Organ Damage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2216251766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Hemiplegia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2924498836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Moderate/Severe Renal Disease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3031896283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Moderate/Severe Liver Disease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2603362374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Metastatic Solid Tumor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3185379717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Aids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2606820755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Rheumatologic Disease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2172417222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dx17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Other Cancer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5" marR="7805" marT="7805" marB="0" anchor="b"/>
                </a:tc>
                <a:extLst>
                  <a:ext uri="{0D108BD9-81ED-4DB2-BD59-A6C34878D82A}">
                    <a16:rowId xmlns:a16="http://schemas.microsoft.com/office/drawing/2014/main" val="3477231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26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6FE1E6-1155-46CD-9113-BC03DDD53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DFCE9-814C-46CF-8B54-3DF7C405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E2487-F679-4903-AEFD-376E1CA3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r>
              <a:rPr lang="en-US" dirty="0"/>
              <a:t>Highly imbalanced target distribution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EA8DE4-CCC2-431B-8C80-EA90145DB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CB4C886-8576-4974-AB93-DE953D243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1505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386762-7F04-4308-9C63-5F9B6DD5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D8D243-2FCE-4154-92B6-85A288834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370237"/>
              </p:ext>
            </p:extLst>
          </p:nvPr>
        </p:nvGraphicFramePr>
        <p:xfrm>
          <a:off x="1450975" y="933450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203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B6FE1E6-1155-46CD-9113-BC03DDD53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80DFCE9-814C-46CF-8B54-3DF7C405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DF7C3-071E-4067-919C-45E259D2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r>
              <a:rPr lang="en-US" sz="3000"/>
              <a:t>Synthetic minority over sampling technique – smote (</a:t>
            </a:r>
            <a:r>
              <a:rPr lang="en-US" sz="3000" err="1"/>
              <a:t>DMwR</a:t>
            </a:r>
            <a:r>
              <a:rPr lang="en-US" sz="3000"/>
              <a:t>)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34EA8DE4-CCC2-431B-8C80-EA90145DB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CB4C886-8576-4974-AB93-DE953D243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1505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386762-7F04-4308-9C63-5F9B6DD5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DD5F9A-F0EA-456F-B7D6-470297E36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92371"/>
              </p:ext>
            </p:extLst>
          </p:nvPr>
        </p:nvGraphicFramePr>
        <p:xfrm>
          <a:off x="1450975" y="933450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50544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433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Prophylactic Treatment</vt:lpstr>
      <vt:lpstr>Introduction</vt:lpstr>
      <vt:lpstr>save life</vt:lpstr>
      <vt:lpstr>Problem statement</vt:lpstr>
      <vt:lpstr>dataset </vt:lpstr>
      <vt:lpstr>Feature &amp; observation selection</vt:lpstr>
      <vt:lpstr>Correlation: Charlson Comorbidity indexes</vt:lpstr>
      <vt:lpstr>Highly imbalanced target distribution</vt:lpstr>
      <vt:lpstr>Synthetic minority over sampling technique – smote (DMwR)</vt:lpstr>
      <vt:lpstr>Model – decision tree</vt:lpstr>
      <vt:lpstr>Prediction accuracy : DT</vt:lpstr>
      <vt:lpstr>Model – random forest</vt:lpstr>
      <vt:lpstr>Prediction accuracy : rf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Prophylactic Treatment</dc:title>
  <dc:creator>kiran p das</dc:creator>
  <cp:lastModifiedBy>kiran p das</cp:lastModifiedBy>
  <cp:revision>6</cp:revision>
  <dcterms:created xsi:type="dcterms:W3CDTF">2019-01-31T06:56:34Z</dcterms:created>
  <dcterms:modified xsi:type="dcterms:W3CDTF">2019-02-22T07:11:35Z</dcterms:modified>
</cp:coreProperties>
</file>