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59" r:id="rId6"/>
    <p:sldId id="275" r:id="rId7"/>
    <p:sldId id="276" r:id="rId8"/>
    <p:sldId id="278" r:id="rId9"/>
    <p:sldId id="277" r:id="rId10"/>
    <p:sldId id="274" r:id="rId11"/>
    <p:sldId id="279" r:id="rId12"/>
    <p:sldId id="264" r:id="rId13"/>
    <p:sldId id="265" r:id="rId14"/>
    <p:sldId id="266" r:id="rId15"/>
    <p:sldId id="267" r:id="rId16"/>
    <p:sldId id="268" r:id="rId17"/>
    <p:sldId id="269" r:id="rId18"/>
    <p:sldId id="270" r:id="rId19"/>
    <p:sldId id="271" r:id="rId20"/>
    <p:sldId id="273" r:id="rId21"/>
    <p:sldId id="272" r:id="rId22"/>
    <p:sldId id="280" r:id="rId23"/>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2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xmlns=""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xmlns=""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xmlns=""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a16="http://schemas.microsoft.com/office/drawing/2014/main" xmlns=""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xmlns=""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xmlns=""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xmlns=""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xmlns=""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a16="http://schemas.microsoft.com/office/drawing/2014/main" xmlns=""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1E19155A-80DE-4CAB-96DF-8C31B16BD7E4}"/>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172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15</a:t>
            </a:fld>
            <a:endParaRPr lang="en-IN"/>
          </a:p>
        </p:txBody>
      </p:sp>
      <p:sp>
        <p:nvSpPr>
          <p:cNvPr id="2" name="Slide Image Placeholder 1">
            <a:extLst>
              <a:ext uri="{FF2B5EF4-FFF2-40B4-BE49-F238E27FC236}">
                <a16:creationId xmlns:a16="http://schemas.microsoft.com/office/drawing/2014/main" xmlns=""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05682BE-8C80-4B1E-A5E1-96116972309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760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16</a:t>
            </a:fld>
            <a:endParaRPr lang="en-IN"/>
          </a:p>
        </p:txBody>
      </p:sp>
      <p:sp>
        <p:nvSpPr>
          <p:cNvPr id="2" name="Slide Image Placeholder 1">
            <a:extLst>
              <a:ext uri="{FF2B5EF4-FFF2-40B4-BE49-F238E27FC236}">
                <a16:creationId xmlns:a16="http://schemas.microsoft.com/office/drawing/2014/main" xmlns=""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3FDAB228-C575-45E3-BEEC-CA235CADB7B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8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17</a:t>
            </a:fld>
            <a:endParaRPr lang="en-IN"/>
          </a:p>
        </p:txBody>
      </p:sp>
      <p:sp>
        <p:nvSpPr>
          <p:cNvPr id="2" name="Slide Image Placeholder 1">
            <a:extLst>
              <a:ext uri="{FF2B5EF4-FFF2-40B4-BE49-F238E27FC236}">
                <a16:creationId xmlns:a16="http://schemas.microsoft.com/office/drawing/2014/main" xmlns=""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57C76618-2830-44D8-98B2-9EDCD781B5D2}"/>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524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18</a:t>
            </a:fld>
            <a:endParaRPr lang="en-IN"/>
          </a:p>
        </p:txBody>
      </p:sp>
      <p:sp>
        <p:nvSpPr>
          <p:cNvPr id="2" name="Slide Image Placeholder 1">
            <a:extLst>
              <a:ext uri="{FF2B5EF4-FFF2-40B4-BE49-F238E27FC236}">
                <a16:creationId xmlns:a16="http://schemas.microsoft.com/office/drawing/2014/main" xmlns=""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4D2A1057-477A-475E-8E8A-A9DFB7E51555}"/>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268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19</a:t>
            </a:fld>
            <a:endParaRPr lang="en-IN"/>
          </a:p>
        </p:txBody>
      </p:sp>
      <p:sp>
        <p:nvSpPr>
          <p:cNvPr id="2" name="Slide Image Placeholder 1">
            <a:extLst>
              <a:ext uri="{FF2B5EF4-FFF2-40B4-BE49-F238E27FC236}">
                <a16:creationId xmlns:a16="http://schemas.microsoft.com/office/drawing/2014/main" xmlns=""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5421BA2-C514-4146-9AC1-2FF398A8C64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82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20</a:t>
            </a:fld>
            <a:endParaRPr lang="en-IN"/>
          </a:p>
        </p:txBody>
      </p:sp>
      <p:sp>
        <p:nvSpPr>
          <p:cNvPr id="2" name="Slide Image Placeholder 1">
            <a:extLst>
              <a:ext uri="{FF2B5EF4-FFF2-40B4-BE49-F238E27FC236}">
                <a16:creationId xmlns:a16="http://schemas.microsoft.com/office/drawing/2014/main" xmlns=""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ED29ABD6-AC27-44E7-A9B0-8BAF7728F2D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39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a16="http://schemas.microsoft.com/office/drawing/2014/main" xmlns=""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EFBF61DF-CBC0-4F31-B7E9-EBF625572FB5}"/>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530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a16="http://schemas.microsoft.com/office/drawing/2014/main" xmlns=""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BF395D89-B3C3-4CDD-8B4C-2541848E510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366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a16="http://schemas.microsoft.com/office/drawing/2014/main" xmlns=""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490394B-79F8-4165-8E01-7AD2C92B5304}"/>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097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9</a:t>
            </a:fld>
            <a:endParaRPr lang="en-IN"/>
          </a:p>
        </p:txBody>
      </p:sp>
      <p:sp>
        <p:nvSpPr>
          <p:cNvPr id="2" name="Slide Image Placeholder 1">
            <a:extLst>
              <a:ext uri="{FF2B5EF4-FFF2-40B4-BE49-F238E27FC236}">
                <a16:creationId xmlns:a16="http://schemas.microsoft.com/office/drawing/2014/main" xmlns=""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141C88B2-4E3C-44CB-9FAE-4571D9A9F80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540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11</a:t>
            </a:fld>
            <a:endParaRPr lang="en-IN"/>
          </a:p>
        </p:txBody>
      </p:sp>
      <p:sp>
        <p:nvSpPr>
          <p:cNvPr id="2" name="Slide Image Placeholder 1">
            <a:extLst>
              <a:ext uri="{FF2B5EF4-FFF2-40B4-BE49-F238E27FC236}">
                <a16:creationId xmlns:a16="http://schemas.microsoft.com/office/drawing/2014/main" xmlns=""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617FB194-E9DC-421B-888D-BA7D7F6D39A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141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12</a:t>
            </a:fld>
            <a:endParaRPr lang="en-IN"/>
          </a:p>
        </p:txBody>
      </p:sp>
      <p:sp>
        <p:nvSpPr>
          <p:cNvPr id="2" name="Slide Image Placeholder 1">
            <a:extLst>
              <a:ext uri="{FF2B5EF4-FFF2-40B4-BE49-F238E27FC236}">
                <a16:creationId xmlns:a16="http://schemas.microsoft.com/office/drawing/2014/main" xmlns=""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0D7765F-C1E1-429E-AAF6-1800A52868DA}"/>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37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13</a:t>
            </a:fld>
            <a:endParaRPr lang="en-IN"/>
          </a:p>
        </p:txBody>
      </p:sp>
      <p:sp>
        <p:nvSpPr>
          <p:cNvPr id="2" name="Slide Image Placeholder 1">
            <a:extLst>
              <a:ext uri="{FF2B5EF4-FFF2-40B4-BE49-F238E27FC236}">
                <a16:creationId xmlns:a16="http://schemas.microsoft.com/office/drawing/2014/main" xmlns=""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EB79890-228C-4BC0-B92F-6919256F71C1}"/>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58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14</a:t>
            </a:fld>
            <a:endParaRPr lang="en-IN"/>
          </a:p>
        </p:txBody>
      </p:sp>
      <p:sp>
        <p:nvSpPr>
          <p:cNvPr id="2" name="Slide Image Placeholder 1">
            <a:extLst>
              <a:ext uri="{FF2B5EF4-FFF2-40B4-BE49-F238E27FC236}">
                <a16:creationId xmlns:a16="http://schemas.microsoft.com/office/drawing/2014/main" xmlns=""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433F834-6A3C-4988-8512-C5F4F66200DD}"/>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77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xmlns=""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xmlns=""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xmlns=""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xmlns=""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xmlns=""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xmlns=""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a16="http://schemas.microsoft.com/office/drawing/2014/main" xmlns=""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a16="http://schemas.microsoft.com/office/drawing/2014/main" xmlns=""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xmlns=""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xmlns=""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a16="http://schemas.microsoft.com/office/drawing/2014/main" xmlns=""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a16="http://schemas.microsoft.com/office/drawing/2014/main" xmlns=""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a16="http://schemas.microsoft.com/office/drawing/2014/main" xmlns=""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a16="http://schemas.microsoft.com/office/drawing/2014/main" xmlns=""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xmlns=""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a16="http://schemas.microsoft.com/office/drawing/2014/main" xmlns=""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a16="http://schemas.microsoft.com/office/drawing/2014/main" xmlns=""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a16="http://schemas.microsoft.com/office/drawing/2014/main" xmlns=""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iranpe/DevOpsCloud.gi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dirty="0" err="1"/>
              <a:t>DevOps</a:t>
            </a:r>
            <a:r>
              <a:rPr lang="en-IN" dirty="0"/>
              <a:t> </a:t>
            </a:r>
            <a:r>
              <a:rPr lang="en-IN" dirty="0" smtClean="0"/>
              <a:t>Cloud(AWS)</a:t>
            </a:r>
            <a:endParaRPr lang="en-IN" dirty="0"/>
          </a:p>
        </p:txBody>
      </p:sp>
      <p:sp>
        <p:nvSpPr>
          <p:cNvPr id="3" name="TextBox 2">
            <a:extLst>
              <a:ext uri="{FF2B5EF4-FFF2-40B4-BE49-F238E27FC236}">
                <a16:creationId xmlns:a16="http://schemas.microsoft.com/office/drawing/2014/main" xmlns="" id="{0A8F9668-7009-4920-888F-FBEF04A785B5}"/>
              </a:ext>
            </a:extLst>
          </p:cNvPr>
          <p:cNvSpPr txBox="1"/>
          <p:nvPr/>
        </p:nvSpPr>
        <p:spPr>
          <a:xfrm>
            <a:off x="391887" y="5203186"/>
            <a:ext cx="5466666" cy="2125667"/>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a16="http://schemas.microsoft.com/office/drawing/2014/main" xmlns=""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9981300"/>
              </p:ext>
            </p:extLst>
          </p:nvPr>
        </p:nvGraphicFramePr>
        <p:xfrm>
          <a:off x="1585192" y="3437705"/>
          <a:ext cx="7775576" cy="365760"/>
        </p:xfrm>
        <a:graphic>
          <a:graphicData uri="http://schemas.openxmlformats.org/drawingml/2006/table">
            <a:tbl>
              <a:tblPr firstRow="1" bandRow="1">
                <a:tableStyleId>{5C22544A-7EE6-4342-B048-85BDC9FD1C3A}</a:tableStyleId>
              </a:tblPr>
              <a:tblGrid>
                <a:gridCol w="3887788"/>
                <a:gridCol w="3887788"/>
              </a:tblGrid>
              <a:tr h="0">
                <a:tc>
                  <a:txBody>
                    <a:bodyPr/>
                    <a:lstStyle/>
                    <a:p>
                      <a:pPr algn="ct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0" i="0" u="none" strike="noStrike" kern="1200" cap="none" dirty="0" smtClean="0">
                          <a:ln>
                            <a:noFill/>
                          </a:ln>
                          <a:solidFill>
                            <a:srgbClr val="002060"/>
                          </a:solidFill>
                          <a:latin typeface="Liberation Sans" pitchFamily="18"/>
                          <a:ea typeface="DejaVu Sans" pitchFamily="2"/>
                          <a:cs typeface="DejaVu Sans" pitchFamily="2"/>
                        </a:rPr>
                        <a:t>Cloud:</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AWS</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endParaRPr lang="en-US" dirty="0">
                        <a:solidFill>
                          <a:schemeClr val="tx2"/>
                        </a:solidFill>
                      </a:endParaRPr>
                    </a:p>
                  </a:txBody>
                  <a:tcPr>
                    <a:solidFill>
                      <a:schemeClr val="accent3"/>
                    </a:solidFill>
                  </a:tcPr>
                </a:tc>
                <a:tc>
                  <a:txBody>
                    <a:bodyPr/>
                    <a:lstStyle/>
                    <a:p>
                      <a:pPr marL="0" marR="0" lvl="0" indent="0" algn="ctr" hangingPunct="0">
                        <a:lnSpc>
                          <a:spcPct val="100000"/>
                        </a:lnSpc>
                        <a:spcBef>
                          <a:spcPts val="0"/>
                        </a:spcBef>
                        <a:spcAft>
                          <a:spcPts val="0"/>
                        </a:spcAft>
                        <a:buNone/>
                        <a:tabLst/>
                      </a:pPr>
                      <a:r>
                        <a:rPr lang="en-IN" sz="1800" b="0" i="0" u="none" strike="noStrike" kern="1200" cap="none" dirty="0" smtClean="0">
                          <a:ln>
                            <a:noFill/>
                          </a:ln>
                          <a:solidFill>
                            <a:srgbClr val="002060"/>
                          </a:solidFill>
                          <a:latin typeface="Liberation Sans" pitchFamily="18"/>
                          <a:ea typeface="DejaVu Sans" pitchFamily="2"/>
                          <a:cs typeface="DejaVu Sans" pitchFamily="2"/>
                        </a:rPr>
                        <a:t>  Cloud-Orchestration:</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Terraform</a:t>
                      </a:r>
                      <a:endParaRPr lang="en-IN" sz="1800" b="1" i="1" u="none" strike="noStrike" kern="1200" cap="none" dirty="0">
                        <a:ln>
                          <a:noFill/>
                        </a:ln>
                        <a:solidFill>
                          <a:srgbClr val="FF0000"/>
                        </a:solidFill>
                        <a:latin typeface="Liberation Sans" pitchFamily="18"/>
                        <a:ea typeface="DejaVu Sans" pitchFamily="2"/>
                        <a:cs typeface="DejaVu Sans" pitchFamily="2"/>
                      </a:endParaRPr>
                    </a:p>
                  </a:txBody>
                  <a:tcPr>
                    <a:solidFill>
                      <a:schemeClr val="accent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662491"/>
              </p:ext>
            </p:extLst>
          </p:nvPr>
        </p:nvGraphicFramePr>
        <p:xfrm>
          <a:off x="391886" y="3961625"/>
          <a:ext cx="10809513" cy="396240"/>
        </p:xfrm>
        <a:graphic>
          <a:graphicData uri="http://schemas.openxmlformats.org/drawingml/2006/table">
            <a:tbl>
              <a:tblPr firstRow="1" bandRow="1">
                <a:tableStyleId>{5C22544A-7EE6-4342-B048-85BDC9FD1C3A}</a:tableStyleId>
              </a:tblPr>
              <a:tblGrid>
                <a:gridCol w="3603171"/>
                <a:gridCol w="3603171"/>
                <a:gridCol w="3603171"/>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Container: </a:t>
                      </a:r>
                      <a:r>
                        <a:rPr lang="en-IN" sz="2000" b="1" i="1" u="none" strike="noStrike" kern="1200" cap="none" dirty="0" smtClean="0">
                          <a:ln>
                            <a:noFill/>
                          </a:ln>
                          <a:solidFill>
                            <a:srgbClr val="FF0000"/>
                          </a:solidFill>
                          <a:latin typeface="Liberation Sans" pitchFamily="18"/>
                          <a:ea typeface="DejaVu Sans" pitchFamily="2"/>
                          <a:cs typeface="DejaVu Sans" pitchFamily="2"/>
                        </a:rPr>
                        <a:t>Docker</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Container-Orchestration:</a:t>
                      </a:r>
                      <a:r>
                        <a:rPr lang="en-IN" sz="1800" b="0"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Kubernetes</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smtClean="0"/>
                    </a:p>
                  </a:txBody>
                  <a:tcPr>
                    <a:solidFill>
                      <a:schemeClr val="accent3"/>
                    </a:solidFill>
                  </a:tcPr>
                </a:tc>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Infrastructure-Automation:</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Ansible</a:t>
                      </a:r>
                    </a:p>
                  </a:txBody>
                  <a:tcPr>
                    <a:solidFill>
                      <a:schemeClr val="accent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734296"/>
              </p:ext>
            </p:extLst>
          </p:nvPr>
        </p:nvGraphicFramePr>
        <p:xfrm>
          <a:off x="391887" y="4516025"/>
          <a:ext cx="10809512" cy="370840"/>
        </p:xfrm>
        <a:graphic>
          <a:graphicData uri="http://schemas.openxmlformats.org/drawingml/2006/table">
            <a:tbl>
              <a:tblPr firstRow="1" bandRow="1">
                <a:tableStyleId>{5C22544A-7EE6-4342-B048-85BDC9FD1C3A}</a:tableStyleId>
              </a:tblPr>
              <a:tblGrid>
                <a:gridCol w="2702378"/>
                <a:gridCol w="2702378"/>
                <a:gridCol w="2702378"/>
                <a:gridCol w="2702378"/>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Source Code Repo: </a:t>
                      </a:r>
                      <a:r>
                        <a:rPr lang="en-IN" sz="1800" b="1" i="1" u="none" strike="noStrike" kern="1200" cap="none" dirty="0" smtClean="0">
                          <a:ln>
                            <a:noFill/>
                          </a:ln>
                          <a:solidFill>
                            <a:srgbClr val="FF0000"/>
                          </a:solidFill>
                          <a:latin typeface="Liberation Sans" pitchFamily="18"/>
                          <a:ea typeface="DejaVu Sans" pitchFamily="2"/>
                          <a:cs typeface="DejaVu Sans" pitchFamily="2"/>
                        </a:rPr>
                        <a:t>GIT</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CI/CD:</a:t>
                      </a:r>
                      <a:r>
                        <a:rPr lang="en-IN" sz="1800" b="0" i="0" u="none" strike="noStrike" kern="1200" cap="none" dirty="0" smtClean="0">
                          <a:ln>
                            <a:noFill/>
                          </a:ln>
                          <a:solidFill>
                            <a:srgbClr val="55308D"/>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Jenkins</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Build Tool: </a:t>
                      </a:r>
                      <a:r>
                        <a:rPr lang="en-IN" sz="1800" b="1" i="1" u="none" strike="noStrike" kern="1200" cap="none" dirty="0" smtClean="0">
                          <a:ln>
                            <a:noFill/>
                          </a:ln>
                          <a:solidFill>
                            <a:srgbClr val="FF0000"/>
                          </a:solidFill>
                          <a:latin typeface="Liberation Sans" pitchFamily="18"/>
                          <a:ea typeface="DejaVu Sans" pitchFamily="2"/>
                          <a:cs typeface="DejaVu Sans" pitchFamily="2"/>
                        </a:rPr>
                        <a:t>Maven</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Maven-Repo: </a:t>
                      </a:r>
                      <a:r>
                        <a:rPr lang="en-IN" sz="1800" b="1" i="1" u="none" strike="noStrike" kern="1200" cap="none" dirty="0" smtClean="0">
                          <a:ln>
                            <a:noFill/>
                          </a:ln>
                          <a:solidFill>
                            <a:srgbClr val="FF0000"/>
                          </a:solidFill>
                          <a:latin typeface="Liberation Sans" pitchFamily="18"/>
                          <a:ea typeface="DejaVu Sans" pitchFamily="2"/>
                          <a:cs typeface="DejaVu Sans" pitchFamily="2"/>
                        </a:rPr>
                        <a:t>Nexus3</a:t>
                      </a:r>
                    </a:p>
                  </a:txBody>
                  <a:tcPr>
                    <a:solidFill>
                      <a:schemeClr val="accent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6158453"/>
              </p:ext>
            </p:extLst>
          </p:nvPr>
        </p:nvGraphicFramePr>
        <p:xfrm>
          <a:off x="1585192" y="4985699"/>
          <a:ext cx="7775576" cy="434974"/>
        </p:xfrm>
        <a:graphic>
          <a:graphicData uri="http://schemas.openxmlformats.org/drawingml/2006/table">
            <a:tbl>
              <a:tblPr firstRow="1" bandRow="1">
                <a:tableStyleId>{5C22544A-7EE6-4342-B048-85BDC9FD1C3A}</a:tableStyleId>
              </a:tblPr>
              <a:tblGrid>
                <a:gridCol w="3887788"/>
                <a:gridCol w="3887788"/>
              </a:tblGrid>
              <a:tr h="434974">
                <a:tc>
                  <a:txBody>
                    <a:bodyPr/>
                    <a:lstStyle/>
                    <a:p>
                      <a:pPr algn="ctr"/>
                      <a:r>
                        <a:rPr lang="en-IN" sz="1800" b="0" i="0" u="none" strike="noStrike" kern="1200" cap="none" dirty="0" smtClean="0">
                          <a:ln>
                            <a:noFill/>
                          </a:ln>
                          <a:solidFill>
                            <a:srgbClr val="8D1D75"/>
                          </a:solidFill>
                          <a:latin typeface="Liberation Sans" pitchFamily="18"/>
                          <a:ea typeface="DejaVu Sans" pitchFamily="2"/>
                          <a:cs typeface="DejaVu Sans" pitchFamily="2"/>
                        </a:rPr>
                        <a:t>Coding: </a:t>
                      </a:r>
                      <a:r>
                        <a:rPr lang="en-IN" sz="1800" b="1" i="1" u="none" strike="noStrike" kern="1200" cap="none" dirty="0" smtClean="0">
                          <a:ln>
                            <a:noFill/>
                          </a:ln>
                          <a:solidFill>
                            <a:srgbClr val="FF0000"/>
                          </a:solidFill>
                          <a:latin typeface="Liberation Sans" pitchFamily="18"/>
                          <a:ea typeface="DejaVu Sans" pitchFamily="2"/>
                          <a:cs typeface="DejaVu Sans" pitchFamily="2"/>
                        </a:rPr>
                        <a:t>HTML + CSS </a:t>
                      </a:r>
                      <a:endParaRPr lang="en-US" dirty="0">
                        <a:solidFill>
                          <a:srgbClr val="FF0000"/>
                        </a:solidFil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8D1D75"/>
                          </a:solidFill>
                          <a:latin typeface="Liberation Sans" pitchFamily="18"/>
                          <a:ea typeface="DejaVu Sans" pitchFamily="2"/>
                          <a:cs typeface="DejaVu Sans" pitchFamily="2"/>
                        </a:rPr>
                        <a:t>Scripting: </a:t>
                      </a:r>
                      <a:r>
                        <a:rPr lang="en-IN" sz="1800" b="1" i="1" u="none" strike="noStrike" kern="1200" cap="none" dirty="0" smtClean="0">
                          <a:ln>
                            <a:noFill/>
                          </a:ln>
                          <a:solidFill>
                            <a:srgbClr val="FF0000"/>
                          </a:solidFill>
                          <a:latin typeface="Liberation Sans" pitchFamily="18"/>
                          <a:ea typeface="DejaVu Sans" pitchFamily="2"/>
                          <a:cs typeface="DejaVu Sans" pitchFamily="2"/>
                        </a:rPr>
                        <a:t>Shell Script</a:t>
                      </a:r>
                    </a:p>
                  </a:txBody>
                  <a:tcPr>
                    <a:solidFill>
                      <a:schemeClr val="accent3"/>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739658"/>
              </p:ext>
            </p:extLst>
          </p:nvPr>
        </p:nvGraphicFramePr>
        <p:xfrm>
          <a:off x="1585193" y="2859324"/>
          <a:ext cx="7775575" cy="370840"/>
        </p:xfrm>
        <a:graphic>
          <a:graphicData uri="http://schemas.openxmlformats.org/drawingml/2006/table">
            <a:tbl>
              <a:tblPr firstRow="1" bandRow="1">
                <a:tableStyleId>{5C22544A-7EE6-4342-B048-85BDC9FD1C3A}</a:tableStyleId>
              </a:tblPr>
              <a:tblGrid>
                <a:gridCol w="7775575"/>
              </a:tblGrid>
              <a:tr h="370840">
                <a:tc>
                  <a:txBody>
                    <a:bodyPr/>
                    <a:lstStyle/>
                    <a:p>
                      <a:pPr algn="ctr"/>
                      <a:r>
                        <a:rPr lang="en-US" dirty="0" smtClean="0">
                          <a:solidFill>
                            <a:srgbClr val="0070C0"/>
                          </a:solidFill>
                        </a:rPr>
                        <a:t>Operating System: </a:t>
                      </a:r>
                      <a:r>
                        <a:rPr lang="en-US" dirty="0" smtClean="0">
                          <a:solidFill>
                            <a:srgbClr val="FF0000"/>
                          </a:solidFill>
                        </a:rPr>
                        <a:t>Ubuntu</a:t>
                      </a:r>
                      <a:endParaRPr lang="en-US" dirty="0">
                        <a:solidFill>
                          <a:srgbClr val="FF0000"/>
                        </a:solidFill>
                      </a:endParaRPr>
                    </a:p>
                  </a:txBody>
                  <a:tcPr>
                    <a:solidFill>
                      <a:schemeClr val="accent3"/>
                    </a:solidFill>
                  </a:tcPr>
                </a:tc>
              </a:tr>
            </a:tbl>
          </a:graphicData>
        </a:graphic>
      </p:graphicFrame>
      <p:sp>
        <p:nvSpPr>
          <p:cNvPr id="10" name="TextBox 9"/>
          <p:cNvSpPr txBox="1"/>
          <p:nvPr/>
        </p:nvSpPr>
        <p:spPr>
          <a:xfrm>
            <a:off x="8524006" y="2014003"/>
            <a:ext cx="2131994" cy="461665"/>
          </a:xfrm>
          <a:prstGeom prst="rect">
            <a:avLst/>
          </a:prstGeom>
          <a:noFill/>
        </p:spPr>
        <p:txBody>
          <a:bodyPr wrap="none" rtlCol="0">
            <a:spAutoFit/>
          </a:bodyPr>
          <a:lstStyle/>
          <a:p>
            <a:r>
              <a:rPr lang="en-US" sz="2400" b="1" dirty="0" smtClean="0">
                <a:solidFill>
                  <a:schemeClr val="accent2">
                    <a:lumMod val="50000"/>
                  </a:schemeClr>
                </a:solidFill>
              </a:rPr>
              <a:t>Author: Kiran P</a:t>
            </a:r>
            <a:endParaRPr lang="en-US" sz="2400" b="1"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604157"/>
            <a:ext cx="3314700" cy="685800"/>
          </a:xfrm>
        </p:spPr>
        <p:txBody>
          <a:bodyPr/>
          <a:lstStyle/>
          <a:p>
            <a:r>
              <a:rPr lang="en-US" sz="3600" u="sng" dirty="0" smtClean="0"/>
              <a:t>Jenkins:</a:t>
            </a:r>
            <a:endParaRPr lang="en-US" sz="3600" u="sng" dirty="0"/>
          </a:p>
        </p:txBody>
      </p:sp>
      <p:sp>
        <p:nvSpPr>
          <p:cNvPr id="3" name="Content Placeholder 2"/>
          <p:cNvSpPr>
            <a:spLocks noGrp="1"/>
          </p:cNvSpPr>
          <p:nvPr>
            <p:ph idx="1"/>
          </p:nvPr>
        </p:nvSpPr>
        <p:spPr>
          <a:xfrm>
            <a:off x="326571" y="1289957"/>
            <a:ext cx="11119758" cy="7658099"/>
          </a:xfrm>
        </p:spPr>
        <p:txBody>
          <a:bodyPr>
            <a:normAutofit fontScale="55000" lnSpcReduction="20000"/>
          </a:bodyPr>
          <a:lstStyle/>
          <a:p>
            <a:pPr lvl="0" algn="l">
              <a:spcAft>
                <a:spcPts val="0"/>
              </a:spcAft>
            </a:pPr>
            <a:r>
              <a:rPr lang="en-IN" sz="5100" b="1" dirty="0" smtClean="0">
                <a:solidFill>
                  <a:srgbClr val="000000"/>
                </a:solidFill>
                <a:ea typeface="DejaVu Sans" pitchFamily="2"/>
                <a:cs typeface="DejaVu Sans" pitchFamily="2"/>
              </a:rPr>
              <a:t>  </a:t>
            </a:r>
          </a:p>
          <a:p>
            <a:pPr lvl="0" algn="l">
              <a:spcAft>
                <a:spcPts val="0"/>
              </a:spcAft>
            </a:pPr>
            <a:r>
              <a:rPr lang="en-IN" sz="5100" b="1" dirty="0" smtClean="0">
                <a:solidFill>
                  <a:srgbClr val="000000"/>
                </a:solidFill>
                <a:ea typeface="DejaVu Sans" pitchFamily="2"/>
                <a:cs typeface="DejaVu Sans" pitchFamily="2"/>
              </a:rPr>
              <a:t>What </a:t>
            </a:r>
            <a:r>
              <a:rPr lang="en-IN" sz="5100" b="1" dirty="0">
                <a:solidFill>
                  <a:srgbClr val="000000"/>
                </a:solidFill>
                <a:ea typeface="DejaVu Sans" pitchFamily="2"/>
                <a:cs typeface="DejaVu Sans" pitchFamily="2"/>
              </a:rPr>
              <a:t>is </a:t>
            </a:r>
            <a:r>
              <a:rPr lang="en-IN" sz="5100" b="1" dirty="0" smtClean="0">
                <a:solidFill>
                  <a:srgbClr val="000000"/>
                </a:solidFill>
                <a:ea typeface="DejaVu Sans" pitchFamily="2"/>
                <a:cs typeface="DejaVu Sans" pitchFamily="2"/>
              </a:rPr>
              <a:t>Jenkins?</a:t>
            </a:r>
          </a:p>
          <a:p>
            <a:pPr lvl="0" algn="l">
              <a:spcAft>
                <a:spcPts val="0"/>
              </a:spcAft>
            </a:pPr>
            <a:endParaRPr lang="en-IN" sz="5100" dirty="0" smtClean="0">
              <a:solidFill>
                <a:srgbClr val="000000"/>
              </a:solidFill>
              <a:ea typeface="DejaVu Sans" pitchFamily="2"/>
              <a:cs typeface="DejaVu Sans" pitchFamily="2"/>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an open source Continuous Integration server capable of orchestrating a chain of actions that help to achieve </a:t>
            </a:r>
            <a:r>
              <a:rPr lang="en-IN" sz="3300" dirty="0" smtClean="0">
                <a:solidFill>
                  <a:srgbClr val="000000"/>
                </a:solidFill>
                <a:latin typeface="Calibri" panose="020F0502020204030204" pitchFamily="34" charset="0"/>
                <a:ea typeface="DejaVu Sans" pitchFamily="2"/>
                <a:cs typeface="Calibri" panose="020F0502020204030204" pitchFamily="34" charset="0"/>
              </a:rPr>
              <a:t>the Continuous </a:t>
            </a:r>
            <a:r>
              <a:rPr lang="en-IN" sz="3300" dirty="0">
                <a:solidFill>
                  <a:srgbClr val="000000"/>
                </a:solidFill>
                <a:latin typeface="Calibri" panose="020F0502020204030204" pitchFamily="34" charset="0"/>
                <a:ea typeface="DejaVu Sans" pitchFamily="2"/>
                <a:cs typeface="Calibri" panose="020F0502020204030204" pitchFamily="34" charset="0"/>
              </a:rPr>
              <a:t>Integration process in an automated fashion.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free and is entirely written in Java</a:t>
            </a:r>
            <a:r>
              <a:rPr lang="en-IN" sz="3300" dirty="0" smtClean="0">
                <a:solidFill>
                  <a:srgbClr val="000000"/>
                </a:solidFill>
                <a:latin typeface="Calibri" panose="020F0502020204030204" pitchFamily="34" charset="0"/>
                <a:ea typeface="DejaVu Sans" pitchFamily="2"/>
                <a:cs typeface="Calibri" panose="020F0502020204030204" pitchFamily="34" charset="0"/>
              </a:rPr>
              <a:t>.</a:t>
            </a:r>
          </a:p>
          <a:p>
            <a:pPr lvl="0" algn="l">
              <a:spcAft>
                <a:spcPts val="0"/>
              </a:spcAft>
            </a:pPr>
            <a:endParaRPr lang="en-IN" sz="32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3600" b="1" u="sng" dirty="0" smtClean="0">
                <a:solidFill>
                  <a:srgbClr val="000000"/>
                </a:solidFill>
                <a:latin typeface="Arial" panose="020B0604020202020204" pitchFamily="34" charset="0"/>
                <a:ea typeface="DejaVu Sans" pitchFamily="2"/>
                <a:cs typeface="Arial" panose="020B0604020202020204" pitchFamily="34" charset="0"/>
              </a:rPr>
              <a:t>Installation:</a:t>
            </a:r>
          </a:p>
          <a:p>
            <a:pPr lvl="0" algn="l">
              <a:spcAft>
                <a:spcPts val="0"/>
              </a:spcAft>
            </a:pPr>
            <a:endParaRPr lang="en-IN" sz="2900" b="1" u="sng"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Create </a:t>
            </a:r>
            <a:r>
              <a:rPr lang="en-IN" sz="2900" dirty="0" err="1">
                <a:solidFill>
                  <a:srgbClr val="000000"/>
                </a:solidFill>
                <a:latin typeface="Arial" panose="020B0604020202020204" pitchFamily="34" charset="0"/>
                <a:ea typeface="DejaVu Sans" pitchFamily="2"/>
                <a:cs typeface="Arial" panose="020B0604020202020204" pitchFamily="34" charset="0"/>
              </a:rPr>
              <a:t>id_rsa</a:t>
            </a:r>
            <a:r>
              <a:rPr lang="en-IN" sz="2900" dirty="0">
                <a:solidFill>
                  <a:srgbClr val="000000"/>
                </a:solidFill>
                <a:latin typeface="Arial" panose="020B0604020202020204" pitchFamily="34" charset="0"/>
                <a:ea typeface="DejaVu Sans" pitchFamily="2"/>
                <a:cs typeface="Arial" panose="020B0604020202020204" pitchFamily="34" charset="0"/>
              </a:rPr>
              <a:t> key in your Local Ubuntu System by using </a:t>
            </a:r>
            <a:r>
              <a:rPr lang="en-IN" sz="2900" dirty="0" smtClean="0">
                <a:solidFill>
                  <a:srgbClr val="000000"/>
                </a:solidFill>
                <a:latin typeface="Arial" panose="020B0604020202020204" pitchFamily="34" charset="0"/>
                <a:ea typeface="DejaVu Sans" pitchFamily="2"/>
                <a:cs typeface="Arial" panose="020B0604020202020204" pitchFamily="34" charset="0"/>
              </a:rPr>
              <a:t>ssh-keygen</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ssh-keygen </a:t>
            </a:r>
            <a:r>
              <a:rPr lang="en-IN" sz="2900" b="1" dirty="0">
                <a:solidFill>
                  <a:srgbClr val="000000"/>
                </a:solidFill>
                <a:latin typeface="Arial" panose="020B0604020202020204" pitchFamily="34" charset="0"/>
                <a:ea typeface="DejaVu Sans" pitchFamily="2"/>
                <a:cs typeface="Arial" panose="020B0604020202020204" pitchFamily="34" charset="0"/>
              </a:rPr>
              <a:t>-t rsa (No Password</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p>
          <a:p>
            <a:pPr lvl="0" algn="l">
              <a:spcAft>
                <a:spcPts val="0"/>
              </a:spcAft>
            </a:pPr>
            <a:endParaRPr lang="en-IN" sz="2900" b="1"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Clone </a:t>
            </a:r>
            <a:r>
              <a:rPr lang="en-IN" sz="2900" dirty="0">
                <a:solidFill>
                  <a:srgbClr val="000000"/>
                </a:solidFill>
                <a:latin typeface="Arial" panose="020B0604020202020204" pitchFamily="34" charset="0"/>
                <a:ea typeface="DejaVu Sans" pitchFamily="2"/>
                <a:cs typeface="Arial" panose="020B0604020202020204" pitchFamily="34" charset="0"/>
              </a:rPr>
              <a:t>Git repo : </a:t>
            </a:r>
            <a:r>
              <a:rPr lang="en-IN" sz="2900" b="1" dirty="0">
                <a:solidFill>
                  <a:srgbClr val="000000"/>
                </a:solidFill>
                <a:latin typeface="Arial" panose="020B0604020202020204" pitchFamily="34" charset="0"/>
                <a:ea typeface="DejaVu Sans" pitchFamily="2"/>
                <a:cs typeface="Arial" panose="020B0604020202020204" pitchFamily="34" charset="0"/>
              </a:rPr>
              <a:t>git clone </a:t>
            </a:r>
            <a:r>
              <a:rPr lang="en-IN" sz="2900" b="1" dirty="0">
                <a:solidFill>
                  <a:srgbClr val="000000"/>
                </a:solidFill>
                <a:latin typeface="Arial" panose="020B0604020202020204" pitchFamily="34" charset="0"/>
                <a:ea typeface="DejaVu Sans" pitchFamily="2"/>
                <a:cs typeface="Arial" panose="020B0604020202020204" pitchFamily="34" charset="0"/>
                <a:hlinkClick r:id="rId2"/>
              </a:rPr>
              <a:t>https://</a:t>
            </a:r>
            <a:r>
              <a:rPr lang="en-IN" sz="2900" b="1" dirty="0" smtClean="0">
                <a:solidFill>
                  <a:srgbClr val="000000"/>
                </a:solidFill>
                <a:latin typeface="Arial" panose="020B0604020202020204" pitchFamily="34" charset="0"/>
                <a:ea typeface="DejaVu Sans" pitchFamily="2"/>
                <a:cs typeface="Arial" panose="020B0604020202020204" pitchFamily="34" charset="0"/>
                <a:hlinkClick r:id="rId2"/>
              </a:rPr>
              <a:t>github.com/kiranpe/DevOpsCloud.git</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Download Java </a:t>
            </a:r>
            <a:r>
              <a:rPr lang="en-IN" sz="2900" dirty="0" err="1">
                <a:solidFill>
                  <a:srgbClr val="000000"/>
                </a:solidFill>
                <a:latin typeface="Arial" panose="020B0604020202020204" pitchFamily="34" charset="0"/>
                <a:ea typeface="DejaVu Sans" pitchFamily="2"/>
                <a:cs typeface="Arial" panose="020B0604020202020204" pitchFamily="34" charset="0"/>
              </a:rPr>
              <a:t>jdk</a:t>
            </a:r>
            <a:r>
              <a:rPr lang="en-IN" sz="2900" dirty="0">
                <a:solidFill>
                  <a:srgbClr val="000000"/>
                </a:solidFill>
                <a:latin typeface="Arial" panose="020B0604020202020204" pitchFamily="34" charset="0"/>
                <a:ea typeface="DejaVu Sans" pitchFamily="2"/>
                <a:cs typeface="Arial" panose="020B0604020202020204" pitchFamily="34" charset="0"/>
              </a:rPr>
              <a:t>(jdk-xxx-linux-x64.tar.gz) and Apache maven(apache-maven-x.x.x-bin.tar.gz) tar files </a:t>
            </a:r>
            <a:r>
              <a:rPr lang="en-IN" sz="2900" dirty="0" smtClean="0">
                <a:solidFill>
                  <a:srgbClr val="000000"/>
                </a:solidFill>
                <a:latin typeface="Arial" panose="020B0604020202020204" pitchFamily="34" charset="0"/>
                <a:ea typeface="DejaVu Sans" pitchFamily="2"/>
                <a:cs typeface="Arial" panose="020B0604020202020204" pitchFamily="34" charset="0"/>
              </a:rPr>
              <a:t>and keep </a:t>
            </a:r>
            <a:r>
              <a:rPr lang="en-IN" sz="2900" dirty="0">
                <a:solidFill>
                  <a:srgbClr val="000000"/>
                </a:solidFill>
                <a:latin typeface="Arial" panose="020B0604020202020204" pitchFamily="34" charset="0"/>
                <a:ea typeface="DejaVu Sans" pitchFamily="2"/>
                <a:cs typeface="Arial" panose="020B0604020202020204" pitchFamily="34" charset="0"/>
              </a:rPr>
              <a:t>them inside</a:t>
            </a:r>
            <a:r>
              <a:rPr lang="en-IN" sz="2900" b="1" dirty="0">
                <a:solidFill>
                  <a:srgbClr val="000000"/>
                </a:solidFill>
                <a:latin typeface="Arial" panose="020B0604020202020204" pitchFamily="34" charset="0"/>
                <a:ea typeface="DejaVu Sans" pitchFamily="2"/>
                <a:cs typeface="Arial" panose="020B0604020202020204" pitchFamily="34" charset="0"/>
              </a:rPr>
              <a:t> “K8S-Terraform/Jenkins-Terraform”</a:t>
            </a:r>
            <a:r>
              <a:rPr lang="en-IN" sz="2900" dirty="0">
                <a:solidFill>
                  <a:srgbClr val="000000"/>
                </a:solidFill>
                <a:latin typeface="Arial" panose="020B0604020202020204" pitchFamily="34" charset="0"/>
                <a:ea typeface="DejaVu Sans" pitchFamily="2"/>
                <a:cs typeface="Arial" panose="020B0604020202020204" pitchFamily="34" charset="0"/>
              </a:rPr>
              <a:t> folder</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Now Go to Jenkins-Terraform folder and run </a:t>
            </a:r>
            <a:r>
              <a:rPr lang="en-IN" sz="2900" dirty="0" err="1">
                <a:solidFill>
                  <a:srgbClr val="000000"/>
                </a:solidFill>
                <a:latin typeface="Arial" panose="020B0604020202020204" pitchFamily="34" charset="0"/>
                <a:ea typeface="DejaVu Sans" pitchFamily="2"/>
                <a:cs typeface="Arial" panose="020B0604020202020204" pitchFamily="34" charset="0"/>
              </a:rPr>
              <a:t>terraform</a:t>
            </a:r>
            <a:r>
              <a:rPr lang="en-IN" sz="2900" dirty="0">
                <a:solidFill>
                  <a:srgbClr val="000000"/>
                </a:solidFill>
                <a:latin typeface="Arial" panose="020B0604020202020204" pitchFamily="34" charset="0"/>
                <a:ea typeface="DejaVu Sans" pitchFamily="2"/>
                <a:cs typeface="Arial" panose="020B0604020202020204" pitchFamily="34" charset="0"/>
              </a:rPr>
              <a:t> commands. For more commands check in terraform-setup file</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init</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Download all required files including provider </a:t>
            </a:r>
            <a:r>
              <a:rPr lang="en-IN" sz="2900" dirty="0" smtClean="0">
                <a:solidFill>
                  <a:srgbClr val="000000"/>
                </a:solidFill>
                <a:latin typeface="Arial" panose="020B0604020202020204" pitchFamily="34" charset="0"/>
                <a:ea typeface="DejaVu Sans" pitchFamily="2"/>
                <a:cs typeface="Arial" panose="020B0604020202020204" pitchFamily="34" charset="0"/>
              </a:rPr>
              <a:t>details</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plan</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Shows what is going to </a:t>
            </a:r>
            <a:r>
              <a:rPr lang="en-IN" sz="2900" dirty="0" smtClean="0">
                <a:solidFill>
                  <a:srgbClr val="000000"/>
                </a:solidFill>
                <a:latin typeface="Arial" panose="020B0604020202020204" pitchFamily="34" charset="0"/>
                <a:ea typeface="DejaVu Sans" pitchFamily="2"/>
                <a:cs typeface="Arial" panose="020B0604020202020204" pitchFamily="34" charset="0"/>
              </a:rPr>
              <a:t>create</a:t>
            </a:r>
          </a:p>
          <a:p>
            <a:pPr algn="l">
              <a:spcAft>
                <a:spcPts val="0"/>
              </a:spcAft>
            </a:pPr>
            <a:endParaRPr lang="en-IN" sz="2900" dirty="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apply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smtClean="0">
                <a:solidFill>
                  <a:srgbClr val="000000"/>
                </a:solidFill>
                <a:latin typeface="Arial" panose="020B0604020202020204" pitchFamily="34" charset="0"/>
                <a:ea typeface="DejaVu Sans" pitchFamily="2"/>
                <a:cs typeface="Arial" panose="020B0604020202020204" pitchFamily="34" charset="0"/>
              </a:rPr>
              <a:t>apply what ever shows in the plan and creates instance</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smtClean="0">
                <a:solidFill>
                  <a:srgbClr val="000000"/>
                </a:solidFill>
                <a:latin typeface="Arial" panose="020B0604020202020204" pitchFamily="34" charset="0"/>
                <a:ea typeface="DejaVu Sans" pitchFamily="2"/>
                <a:cs typeface="Arial" panose="020B0604020202020204" pitchFamily="34" charset="0"/>
              </a:rPr>
              <a:t>terraform</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destroy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terminate instance(use when you wants to terminate instance)</a:t>
            </a:r>
          </a:p>
          <a:p>
            <a:pPr algn="l">
              <a:spcAft>
                <a:spcPts val="0"/>
              </a:spcAft>
            </a:pPr>
            <a:endParaRPr lang="en-IN" sz="1800" dirty="0">
              <a:solidFill>
                <a:srgbClr val="000000"/>
              </a:solidFill>
              <a:ea typeface="DejaVu Sans" pitchFamily="2"/>
              <a:cs typeface="DejaVu Sans" pitchFamily="2"/>
            </a:endParaRPr>
          </a:p>
          <a:p>
            <a:pPr algn="l">
              <a:spcAft>
                <a:spcPts val="0"/>
              </a:spcAft>
            </a:pPr>
            <a:endParaRPr lang="en-IN" sz="1800" dirty="0">
              <a:solidFill>
                <a:srgbClr val="000000"/>
              </a:solidFill>
              <a:ea typeface="DejaVu Sans" pitchFamily="2"/>
              <a:cs typeface="DejaVu Sans" pitchFamily="2"/>
            </a:endParaRPr>
          </a:p>
          <a:p>
            <a:pPr algn="l">
              <a:spcAft>
                <a:spcPts val="0"/>
              </a:spcAft>
            </a:pPr>
            <a:r>
              <a:rPr lang="en-IN" sz="1800" dirty="0" smtClean="0">
                <a:solidFill>
                  <a:srgbClr val="000000"/>
                </a:solidFill>
                <a:ea typeface="DejaVu Sans" pitchFamily="2"/>
                <a:cs typeface="DejaVu Sans" pitchFamily="2"/>
              </a:rPr>
              <a:t>    </a:t>
            </a:r>
          </a:p>
          <a:p>
            <a:pPr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dirty="0" smtClean="0">
              <a:solidFill>
                <a:srgbClr val="000000"/>
              </a:solidFill>
              <a:ea typeface="DejaVu Sans" pitchFamily="2"/>
              <a:cs typeface="DejaVu Sans" pitchFamily="2"/>
            </a:endParaRPr>
          </a:p>
          <a:p>
            <a:pPr lvl="0"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b="1" dirty="0">
              <a:solidFill>
                <a:srgbClr val="000000"/>
              </a:solidFill>
              <a:ea typeface="DejaVu Sans" pitchFamily="2"/>
              <a:cs typeface="DejaVu Sans" pitchFamily="2"/>
            </a:endParaRPr>
          </a:p>
          <a:p>
            <a:pPr lvl="0" algn="l">
              <a:spcAft>
                <a:spcPts val="0"/>
              </a:spcAft>
            </a:pPr>
            <a:endParaRPr lang="en-IN" sz="2800" dirty="0">
              <a:solidFill>
                <a:srgbClr val="000000"/>
              </a:solidFill>
              <a:ea typeface="DejaVu Sans" pitchFamily="2"/>
              <a:cs typeface="DejaVu Sans" pitchFamily="2"/>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endParaRPr lang="en-US" dirty="0"/>
          </a:p>
        </p:txBody>
      </p:sp>
    </p:spTree>
    <p:extLst>
      <p:ext uri="{BB962C8B-B14F-4D97-AF65-F5344CB8AC3E}">
        <p14:creationId xmlns:p14="http://schemas.microsoft.com/office/powerpoint/2010/main" val="17334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a:t>
            </a:r>
            <a:r>
              <a:rPr lang="en-IN" sz="3200" dirty="0" err="1">
                <a:solidFill>
                  <a:srgbClr val="000000"/>
                </a:solidFill>
              </a:rPr>
              <a:t>terraform</a:t>
            </a:r>
            <a:r>
              <a:rPr lang="en-IN" sz="3200" dirty="0">
                <a:solidFill>
                  <a:srgbClr val="000000"/>
                </a:solidFill>
              </a:rPr>
              <a:t> apply, </a:t>
            </a:r>
            <a:r>
              <a:rPr lang="en-IN" sz="3200" dirty="0" err="1">
                <a:solidFill>
                  <a:srgbClr val="000000"/>
                </a:solidFill>
              </a:rPr>
              <a:t>terraform</a:t>
            </a:r>
            <a:r>
              <a:rPr lang="en-IN" sz="3200" dirty="0">
                <a:solidFill>
                  <a:srgbClr val="000000"/>
                </a:solidFill>
              </a:rPr>
              <a:t>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ssh to jenkins box and do the below set up.</a:t>
            </a:r>
          </a:p>
          <a:p>
            <a:pPr lvl="0">
              <a:buSzPct val="45000"/>
            </a:pPr>
            <a:r>
              <a:rPr lang="en-IN" sz="3200" dirty="0"/>
              <a:t>Generate rsa key to ssh to K8S instances(Deployment purpose)</a:t>
            </a:r>
          </a:p>
          <a:p>
            <a:pPr lvl="0">
              <a:buSzPct val="45000"/>
            </a:pPr>
            <a:r>
              <a:rPr lang="en-IN" sz="3200" dirty="0">
                <a:sym typeface="Wingdings" panose="05000000000000000000" pitchFamily="2" charset="2"/>
              </a:rPr>
              <a:t> </a:t>
            </a:r>
            <a:r>
              <a:rPr lang="en-IN" sz="3200" dirty="0"/>
              <a:t> sudo su - jenkins (do it as jenkins user.. </a:t>
            </a:r>
            <a:r>
              <a:rPr lang="en-IN" sz="3200" smtClean="0"/>
              <a:t>) </a:t>
            </a:r>
            <a:endParaRPr lang="en-IN" sz="3200" smtClean="0"/>
          </a:p>
          <a:p>
            <a:pPr lvl="0">
              <a:buSzPct val="45000"/>
            </a:pPr>
            <a:r>
              <a:rPr lang="en-IN" sz="3200" smtClean="0">
                <a:sym typeface="Wingdings" panose="05000000000000000000" pitchFamily="2" charset="2"/>
              </a:rPr>
              <a:t></a:t>
            </a:r>
            <a:r>
              <a:rPr lang="en-IN" sz="3200" smtClean="0"/>
              <a:t> </a:t>
            </a:r>
            <a:r>
              <a:rPr lang="en-IN" sz="3200" dirty="0"/>
              <a:t>ssh-keygen -t rsa (No Password</a:t>
            </a:r>
            <a:r>
              <a:rPr lang="en-IN" sz="3200" dirty="0" smtClean="0"/>
              <a:t>) </a:t>
            </a:r>
            <a:endParaRPr lang="en-IN" sz="3200" dirty="0" smtClean="0"/>
          </a:p>
          <a:p>
            <a:pPr lvl="0">
              <a:buSzPct val="45000"/>
            </a:pPr>
            <a:r>
              <a:rPr lang="en-IN" sz="3200" dirty="0" smtClean="0"/>
              <a:t>AWS </a:t>
            </a:r>
            <a:r>
              <a:rPr lang="en-IN" sz="3200" dirty="0"/>
              <a:t>CLI (Required when doing k8s set up using jenkins)</a:t>
            </a:r>
          </a:p>
          <a:p>
            <a:pPr lvl="0">
              <a:buSzPct val="45000"/>
            </a:pPr>
            <a:r>
              <a:rPr lang="en-IN" sz="3200" dirty="0"/>
              <a:t> </a:t>
            </a:r>
            <a:r>
              <a:rPr lang="en-IN" sz="3200" dirty="0">
                <a:sym typeface="Wingdings" panose="05000000000000000000" pitchFamily="2" charset="2"/>
              </a:rPr>
              <a:t></a:t>
            </a:r>
            <a:r>
              <a:rPr lang="en-IN" sz="3200" dirty="0"/>
              <a:t> aws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a:t>sudo docker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0FE1C-B941-41B6-BE8A-B92E5071EA34}"/>
              </a:ext>
            </a:extLst>
          </p:cNvPr>
          <p:cNvSpPr txBox="1">
            <a:spLocks noGrp="1"/>
          </p:cNvSpPr>
          <p:nvPr>
            <p:ph type="title" idx="4294967295"/>
          </p:nvPr>
        </p:nvSpPr>
        <p:spPr>
          <a:xfrm>
            <a:off x="360000" y="794751"/>
            <a:ext cx="4096800" cy="567360"/>
          </a:xfrm>
        </p:spPr>
        <p:txBody>
          <a:bodyPr/>
          <a:lstStyle/>
          <a:p>
            <a:pPr lvl="0"/>
            <a:r>
              <a:rPr lang="en-IN" sz="4000" b="1" u="sng"/>
              <a:t>Maven:</a:t>
            </a:r>
          </a:p>
        </p:txBody>
      </p:sp>
      <p:sp>
        <p:nvSpPr>
          <p:cNvPr id="3" name="Text Placeholder 2">
            <a:extLst>
              <a:ext uri="{FF2B5EF4-FFF2-40B4-BE49-F238E27FC236}">
                <a16:creationId xmlns:a16="http://schemas.microsoft.com/office/drawing/2014/main" xmlns=""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yaml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D6542-FCC7-46F3-BA25-4D395007C678}"/>
              </a:ext>
            </a:extLst>
          </p:cNvPr>
          <p:cNvSpPr txBox="1">
            <a:spLocks noGrp="1"/>
          </p:cNvSpPr>
          <p:nvPr>
            <p:ph type="title" idx="4294967295"/>
          </p:nvPr>
        </p:nvSpPr>
        <p:spPr>
          <a:xfrm>
            <a:off x="375558" y="541867"/>
            <a:ext cx="2074132" cy="620889"/>
          </a:xfrm>
        </p:spPr>
        <p:txBody>
          <a:bodyPr/>
          <a:lstStyle/>
          <a:p>
            <a:pPr lvl="0"/>
            <a:r>
              <a:rPr lang="en-IN" sz="2800" u="sng" dirty="0"/>
              <a:t>Nexus3:</a:t>
            </a:r>
          </a:p>
        </p:txBody>
      </p:sp>
      <p:sp>
        <p:nvSpPr>
          <p:cNvPr id="3" name="Text Placeholder 2">
            <a:extLst>
              <a:ext uri="{FF2B5EF4-FFF2-40B4-BE49-F238E27FC236}">
                <a16:creationId xmlns:a16="http://schemas.microsoft.com/office/drawing/2014/main" xmlns=""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artifacts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a:t>
            </a:r>
          </a:p>
          <a:p>
            <a:pPr lvl="0">
              <a:spcAft>
                <a:spcPts val="0"/>
              </a:spcAft>
            </a:pPr>
            <a:endParaRPr lang="en-IN" dirty="0"/>
          </a:p>
          <a:p>
            <a:pPr lvl="0">
              <a:spcAft>
                <a:spcPts val="0"/>
              </a:spcAft>
            </a:pPr>
            <a:r>
              <a:rPr lang="en-IN" b="1" dirty="0" smtClean="0"/>
              <a:t>       Terraform </a:t>
            </a:r>
            <a:r>
              <a:rPr lang="en-IN" b="1" dirty="0"/>
              <a:t>file creates the instance on AWS Cloud and nexus yaml file pull the nexus3 docker image and runs the image and creates nexus volume under </a:t>
            </a:r>
            <a:r>
              <a:rPr lang="en-IN" b="1" i="1" dirty="0"/>
              <a:t>“/sites/nexus-data”.</a:t>
            </a:r>
          </a:p>
          <a:p>
            <a:pPr lvl="0">
              <a:spcAft>
                <a:spcPts val="0"/>
              </a:spcAft>
            </a:pPr>
            <a:endParaRPr lang="en-IN" b="1" dirty="0"/>
          </a:p>
          <a:p>
            <a:pPr lvl="0">
              <a:spcAft>
                <a:spcPts val="0"/>
              </a:spcAft>
            </a:pPr>
            <a:r>
              <a:rPr lang="en-IN" b="1" dirty="0"/>
              <a:t>you can find nexus admin password under this folder and logs as well.</a:t>
            </a:r>
          </a:p>
          <a:p>
            <a:pPr lvl="0">
              <a:spcAft>
                <a:spcPts val="0"/>
              </a:spcAft>
            </a:pPr>
            <a:endParaRPr lang="en-IN" i="1" dirty="0"/>
          </a:p>
          <a:p>
            <a:pPr lvl="0">
              <a:spcAft>
                <a:spcPts val="0"/>
              </a:spcAft>
            </a:pPr>
            <a:r>
              <a:rPr lang="en-IN" b="1" u="sng" dirty="0"/>
              <a:t>settings.xml</a:t>
            </a:r>
            <a:r>
              <a:rPr lang="en-IN" b="1" u="sng" dirty="0" smtClean="0"/>
              <a:t>:</a:t>
            </a:r>
          </a:p>
          <a:p>
            <a:pPr lvl="0">
              <a:spcAft>
                <a:spcPts val="0"/>
              </a:spcAft>
            </a:pPr>
            <a:endParaRPr lang="en-IN" b="1" u="sng" dirty="0"/>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r>
              <a:rPr lang="en-IN" dirty="0" smtClean="0"/>
              <a:t>.</a:t>
            </a:r>
          </a:p>
          <a:p>
            <a:pPr lvl="0">
              <a:spcAft>
                <a:spcPts val="0"/>
              </a:spcAft>
              <a:buSzPct val="45000"/>
            </a:pPr>
            <a:endParaRPr lang="en-IN" dirty="0"/>
          </a:p>
          <a:p>
            <a:pPr lvl="0">
              <a:spcAft>
                <a:spcPts val="0"/>
              </a:spcAft>
              <a:buSzPct val="45000"/>
            </a:pPr>
            <a:r>
              <a:rPr lang="en-IN" dirty="0"/>
              <a:t> </a:t>
            </a:r>
            <a:r>
              <a:rPr lang="en-IN" dirty="0">
                <a:sym typeface="Wingdings" panose="05000000000000000000" pitchFamily="2" charset="2"/>
              </a:rPr>
              <a:t> </a:t>
            </a:r>
            <a:r>
              <a:rPr lang="en-IN" dirty="0"/>
              <a:t>SSH to jenkins server and sudo as </a:t>
            </a:r>
            <a:r>
              <a:rPr lang="en-IN" dirty="0" err="1"/>
              <a:t>jenkins</a:t>
            </a:r>
            <a:r>
              <a:rPr lang="en-IN" dirty="0"/>
              <a:t> </a:t>
            </a:r>
            <a:r>
              <a:rPr lang="en-IN" dirty="0" smtClean="0"/>
              <a:t>user</a:t>
            </a:r>
          </a:p>
          <a:p>
            <a:pPr lvl="0">
              <a:spcAft>
                <a:spcPts val="0"/>
              </a:spcAft>
              <a:buSzPct val="45000"/>
            </a:pPr>
            <a:r>
              <a:rPr lang="en-IN" dirty="0" smtClean="0"/>
              <a:t> </a:t>
            </a:r>
            <a:r>
              <a:rPr lang="en-IN" dirty="0">
                <a:sym typeface="Wingdings" panose="05000000000000000000" pitchFamily="2" charset="2"/>
              </a:rPr>
              <a:t></a:t>
            </a:r>
            <a:r>
              <a:rPr lang="en-IN" dirty="0"/>
              <a:t> sudo su – jenkins</a:t>
            </a:r>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endParaRPr lang="en-IN" dirty="0" smtClean="0"/>
          </a:p>
          <a:p>
            <a:pPr lvl="0">
              <a:spcAft>
                <a:spcPts val="0"/>
              </a:spcAft>
              <a:buSzPct val="45000"/>
            </a:pPr>
            <a:r>
              <a:rPr lang="en-IN" dirty="0"/>
              <a:t> </a:t>
            </a:r>
            <a:r>
              <a:rPr lang="en-IN" dirty="0" smtClean="0"/>
              <a:t> Update </a:t>
            </a:r>
            <a:r>
              <a:rPr lang="en-IN" dirty="0"/>
              <a:t>logins in .m2/settings.xml..</a:t>
            </a:r>
          </a:p>
          <a:p>
            <a:pPr lvl="0">
              <a:buSzPct val="45000"/>
              <a:buFont typeface="StarSymbol"/>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a16="http://schemas.microsoft.com/office/drawing/2014/main" xmlns="" id="{E8388A85-DB26-4BD1-B823-BED96DD920BA}"/>
              </a:ext>
            </a:extLst>
          </p:cNvPr>
          <p:cNvSpPr txBox="1">
            <a:spLocks noGrp="1"/>
          </p:cNvSpPr>
          <p:nvPr>
            <p:ph type="body" idx="4294967295"/>
          </p:nvPr>
        </p:nvSpPr>
        <p:spPr>
          <a:xfrm>
            <a:off x="360000" y="1332000"/>
            <a:ext cx="10720440" cy="6192000"/>
          </a:xfrm>
        </p:spPr>
        <p:txBody>
          <a:bodyPr>
            <a:normAutofit/>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a:t>
            </a:r>
            <a:r>
              <a:rPr lang="en-IN" sz="2200" dirty="0" err="1"/>
              <a:t>terraform</a:t>
            </a:r>
            <a:r>
              <a:rPr lang="en-IN" sz="2200" dirty="0"/>
              <a:t> init</a:t>
            </a:r>
          </a:p>
          <a:p>
            <a:pPr lvl="0">
              <a:spcAft>
                <a:spcPts val="567"/>
              </a:spcAft>
              <a:buSzPct val="45000"/>
            </a:pPr>
            <a:r>
              <a:rPr lang="en-IN" sz="2200" dirty="0"/>
              <a:t>   </a:t>
            </a:r>
            <a:r>
              <a:rPr lang="en-IN" sz="2200" dirty="0" err="1"/>
              <a:t>terraform</a:t>
            </a:r>
            <a:r>
              <a:rPr lang="en-IN" sz="2200" dirty="0"/>
              <a:t> plan</a:t>
            </a:r>
          </a:p>
          <a:p>
            <a:pPr lvl="0">
              <a:spcAft>
                <a:spcPts val="567"/>
              </a:spcAft>
              <a:buSzPct val="45000"/>
            </a:pPr>
            <a:r>
              <a:rPr lang="en-IN" sz="2200" dirty="0"/>
              <a:t>   </a:t>
            </a:r>
            <a:r>
              <a:rPr lang="en-IN" sz="2200" dirty="0" err="1"/>
              <a:t>terraform</a:t>
            </a:r>
            <a:r>
              <a:rPr lang="en-IN" sz="2200" dirty="0"/>
              <a:t>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Multinode set up also. Files are under MultiNode-K8S-Terraform. Set up is same </a:t>
            </a:r>
            <a:r>
              <a:rPr lang="en-IN" sz="2200" dirty="0" smtClean="0"/>
              <a:t>but </a:t>
            </a:r>
            <a:r>
              <a:rPr lang="en-IN" sz="2200" dirty="0"/>
              <a:t>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DD657-E132-42DD-A352-90D29F73337A}"/>
              </a:ext>
            </a:extLst>
          </p:cNvPr>
          <p:cNvSpPr txBox="1">
            <a:spLocks noGrp="1"/>
          </p:cNvSpPr>
          <p:nvPr>
            <p:ph type="title" idx="4294967295"/>
          </p:nvPr>
        </p:nvSpPr>
        <p:spPr>
          <a:xfrm>
            <a:off x="288000" y="503999"/>
            <a:ext cx="2232000" cy="792000"/>
          </a:xfrm>
        </p:spPr>
        <p:txBody>
          <a:bodyPr/>
          <a:lstStyle/>
          <a:p>
            <a:pPr lvl="0"/>
            <a:r>
              <a:rPr lang="en-IN" sz="2600" u="sng" dirty="0"/>
              <a:t>Docker:</a:t>
            </a:r>
          </a:p>
        </p:txBody>
      </p:sp>
      <p:sp>
        <p:nvSpPr>
          <p:cNvPr id="3" name="Text Placeholder 2">
            <a:extLst>
              <a:ext uri="{FF2B5EF4-FFF2-40B4-BE49-F238E27FC236}">
                <a16:creationId xmlns:a16="http://schemas.microsoft.com/office/drawing/2014/main" xmlns=""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yaml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-fsSL https://download.docker.com/linux/ubuntu/gpg | sudo apt-key add -</a:t>
            </a:r>
          </a:p>
          <a:p>
            <a:pPr lvl="0">
              <a:spcAft>
                <a:spcPts val="283"/>
              </a:spcAft>
              <a:buSzPct val="45000"/>
            </a:pPr>
            <a:r>
              <a:rPr lang="en-IN" sz="2000" dirty="0"/>
              <a:t> </a:t>
            </a:r>
            <a:r>
              <a:rPr lang="en-IN" sz="2000" dirty="0">
                <a:sym typeface="Wingdings" panose="05000000000000000000" pitchFamily="2" charset="2"/>
              </a:rPr>
              <a:t> </a:t>
            </a:r>
            <a:r>
              <a:rPr lang="en-IN" sz="2000" dirty="0"/>
              <a:t>sudo add-apt-repository "deb [arch=amd64] https://download.docker.com/linux/ubuntu $(lsb_release -cs) stable"</a:t>
            </a:r>
          </a:p>
          <a:p>
            <a:pPr lvl="0">
              <a:spcAft>
                <a:spcPts val="283"/>
              </a:spcAft>
              <a:buSzPct val="45000"/>
            </a:pPr>
            <a:r>
              <a:rPr lang="en-IN" sz="2000" dirty="0"/>
              <a:t> </a:t>
            </a:r>
            <a:r>
              <a:rPr lang="en-IN" sz="2000" dirty="0">
                <a:sym typeface="Wingdings" panose="05000000000000000000" pitchFamily="2" charset="2"/>
              </a:rPr>
              <a:t> </a:t>
            </a:r>
            <a:r>
              <a:rPr lang="en-IN" sz="2000" dirty="0"/>
              <a:t>sudo apt-get update</a:t>
            </a:r>
          </a:p>
          <a:p>
            <a:pPr lvl="0">
              <a:spcAft>
                <a:spcPts val="283"/>
              </a:spcAft>
              <a:buSzPct val="45000"/>
            </a:pPr>
            <a:r>
              <a:rPr lang="en-IN" sz="2000" dirty="0"/>
              <a:t> </a:t>
            </a:r>
            <a:r>
              <a:rPr lang="en-IN" sz="2000" dirty="0">
                <a:sym typeface="Wingdings" panose="05000000000000000000" pitchFamily="2" charset="2"/>
              </a:rPr>
              <a:t> </a:t>
            </a:r>
            <a:r>
              <a:rPr lang="en-IN" sz="2000" dirty="0"/>
              <a:t>sudo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sudo systemctl status docker</a:t>
            </a:r>
          </a:p>
          <a:p>
            <a:pPr lvl="0">
              <a:spcAft>
                <a:spcPts val="283"/>
              </a:spcAft>
              <a:buSzPct val="45000"/>
            </a:pPr>
            <a:r>
              <a:rPr lang="en-IN" sz="2000" dirty="0"/>
              <a:t> </a:t>
            </a:r>
            <a:r>
              <a:rPr lang="en-IN" sz="2000" dirty="0">
                <a:sym typeface="Wingdings" panose="05000000000000000000" pitchFamily="2" charset="2"/>
              </a:rPr>
              <a:t> </a:t>
            </a:r>
            <a:r>
              <a:rPr lang="en-IN" sz="2000" dirty="0"/>
              <a:t>sudo usermod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a:t>newgrp docker --&gt; to run commands as docker user</a:t>
            </a:r>
          </a:p>
          <a:p>
            <a:pPr lvl="0">
              <a:buSzPct val="45000"/>
              <a:buFont typeface="StarSymbol"/>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dirty="0"/>
              <a:t>Ansible:</a:t>
            </a:r>
          </a:p>
        </p:txBody>
      </p:sp>
      <p:sp>
        <p:nvSpPr>
          <p:cNvPr id="3" name="Text Placeholder 2">
            <a:extLst>
              <a:ext uri="{FF2B5EF4-FFF2-40B4-BE49-F238E27FC236}">
                <a16:creationId xmlns:a16="http://schemas.microsoft.com/office/drawing/2014/main" xmlns="" id="{44751E96-821B-486D-AADC-087BA6798614}"/>
              </a:ext>
            </a:extLst>
          </p:cNvPr>
          <p:cNvSpPr txBox="1">
            <a:spLocks noGrp="1"/>
          </p:cNvSpPr>
          <p:nvPr>
            <p:ph type="body" idx="4294967295"/>
          </p:nvPr>
        </p:nvSpPr>
        <p:spPr>
          <a:xfrm>
            <a:off x="288000" y="1512000"/>
            <a:ext cx="11160000" cy="6083888"/>
          </a:xfrm>
        </p:spPr>
        <p:txBody>
          <a:bodyPr>
            <a:normAutofit fontScale="85000" lnSpcReduction="1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8CAB51A-FAF6-4160-8156-35AF7E423D9B}"/>
              </a:ext>
            </a:extLst>
          </p:cNvPr>
          <p:cNvSpPr txBox="1">
            <a:spLocks noGrp="1"/>
          </p:cNvSpPr>
          <p:nvPr>
            <p:ph type="body" idx="4294967295"/>
          </p:nvPr>
        </p:nvSpPr>
        <p:spPr>
          <a:xfrm>
            <a:off x="367200" y="648000"/>
            <a:ext cx="10792799" cy="7056000"/>
          </a:xfrm>
        </p:spPr>
        <p:txBody>
          <a:bodyPr/>
          <a:lstStyle/>
          <a:p>
            <a:pPr lvl="0"/>
            <a:r>
              <a:rPr lang="en-IN" dirty="0"/>
              <a:t>Ansible in </a:t>
            </a:r>
            <a:r>
              <a:rPr lang="en-IN" dirty="0" err="1"/>
              <a:t>DevOps</a:t>
            </a:r>
            <a:endParaRPr lang="en-IN" dirty="0"/>
          </a:p>
          <a:p>
            <a:pPr lvl="0"/>
            <a:endParaRPr lang="en-IN" dirty="0"/>
          </a:p>
        </p:txBody>
      </p:sp>
      <p:pic>
        <p:nvPicPr>
          <p:cNvPr id="3" name="Picture 2">
            <a:extLst>
              <a:ext uri="{FF2B5EF4-FFF2-40B4-BE49-F238E27FC236}">
                <a16:creationId xmlns:a16="http://schemas.microsoft.com/office/drawing/2014/main" xmlns=""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a16="http://schemas.microsoft.com/office/drawing/2014/main" xmlns=""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9E272-EE44-4B2C-9A1F-4728BD38DF8A}"/>
              </a:ext>
            </a:extLst>
          </p:cNvPr>
          <p:cNvSpPr txBox="1">
            <a:spLocks noGrp="1"/>
          </p:cNvSpPr>
          <p:nvPr>
            <p:ph type="title" idx="4294967295"/>
          </p:nvPr>
        </p:nvSpPr>
        <p:spPr>
          <a:xfrm>
            <a:off x="391886" y="648000"/>
            <a:ext cx="4072114" cy="864000"/>
          </a:xfrm>
        </p:spPr>
        <p:txBody>
          <a:bodyPr/>
          <a:lstStyle/>
          <a:p>
            <a:pPr lvl="0"/>
            <a:r>
              <a:rPr lang="en-IN" sz="2800" b="1" u="sng" dirty="0"/>
              <a:t>Maven Project:</a:t>
            </a:r>
          </a:p>
        </p:txBody>
      </p:sp>
      <p:sp>
        <p:nvSpPr>
          <p:cNvPr id="3" name="Text Placeholder 2">
            <a:extLst>
              <a:ext uri="{FF2B5EF4-FFF2-40B4-BE49-F238E27FC236}">
                <a16:creationId xmlns:a16="http://schemas.microsoft.com/office/drawing/2014/main" xmlns=""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jenkins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"$WORKSPACE"/ymlfiles/</a:t>
            </a:r>
          </a:p>
          <a:p>
            <a:pPr lvl="0">
              <a:spcAft>
                <a:spcPts val="850"/>
              </a:spcAft>
              <a:buSzPct val="45000"/>
            </a:pPr>
            <a:r>
              <a:rPr lang="en-IN" sz="2000" dirty="0"/>
              <a:t> #push rsa key to master node</a:t>
            </a:r>
          </a:p>
          <a:p>
            <a:pPr lvl="0">
              <a:spcAft>
                <a:spcPts val="850"/>
              </a:spcAft>
              <a:buSzPct val="45000"/>
            </a:pPr>
            <a:r>
              <a:rPr lang="en-IN" sz="2000" b="1" dirty="0"/>
              <a:t> ansible-playbook push_rsa_key.yaml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webapp.yaml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FCDB7-AD27-4839-93D5-F017F5AC2269}"/>
              </a:ext>
            </a:extLst>
          </p:cNvPr>
          <p:cNvSpPr txBox="1">
            <a:spLocks noGrp="1"/>
          </p:cNvSpPr>
          <p:nvPr>
            <p:ph type="title" idx="4294967295"/>
          </p:nvPr>
        </p:nvSpPr>
        <p:spPr>
          <a:xfrm>
            <a:off x="576000" y="915316"/>
            <a:ext cx="3367948" cy="430887"/>
          </a:xfrm>
        </p:spPr>
        <p:txBody>
          <a:bodyPr wrap="square">
            <a:spAutoFit/>
          </a:bodyPr>
          <a:lstStyle/>
          <a:p>
            <a:pPr lvl="0"/>
            <a:r>
              <a:rPr lang="en-IN" sz="2800" b="1" u="sng" dirty="0"/>
              <a:t>Overall </a:t>
            </a:r>
            <a:r>
              <a:rPr lang="en-IN" sz="2800" b="1" u="sng" dirty="0" smtClean="0"/>
              <a:t>Architecture:</a:t>
            </a:r>
            <a:endParaRPr lang="en-IN" sz="2800" b="1" u="sng" dirty="0"/>
          </a:p>
        </p:txBody>
      </p:sp>
      <p:pic>
        <p:nvPicPr>
          <p:cNvPr id="4" name="Picture 3">
            <a:extLst>
              <a:ext uri="{FF2B5EF4-FFF2-40B4-BE49-F238E27FC236}">
                <a16:creationId xmlns:a16="http://schemas.microsoft.com/office/drawing/2014/main" xmlns="" id="{376F493F-DAB5-42F9-96EA-4797DA832B4E}"/>
              </a:ext>
            </a:extLst>
          </p:cNvPr>
          <p:cNvPicPr>
            <a:picLocks noChangeAspect="1"/>
          </p:cNvPicPr>
          <p:nvPr/>
        </p:nvPicPr>
        <p:blipFill>
          <a:blip r:embed="rId3">
            <a:lum/>
            <a:alphaModFix/>
          </a:blip>
          <a:srcRect/>
          <a:stretch>
            <a:fillRect/>
          </a:stretch>
        </p:blipFill>
        <p:spPr>
          <a:xfrm>
            <a:off x="5998679" y="2204066"/>
            <a:ext cx="1416240" cy="1675079"/>
          </a:xfrm>
          <a:prstGeom prst="rect">
            <a:avLst/>
          </a:prstGeom>
          <a:noFill/>
          <a:ln>
            <a:noFill/>
          </a:ln>
        </p:spPr>
      </p:pic>
      <p:pic>
        <p:nvPicPr>
          <p:cNvPr id="5" name="Picture 4">
            <a:extLst>
              <a:ext uri="{FF2B5EF4-FFF2-40B4-BE49-F238E27FC236}">
                <a16:creationId xmlns:a16="http://schemas.microsoft.com/office/drawing/2014/main" xmlns="" id="{3D8B4824-2C46-490F-A2FD-FB898B58ECDF}"/>
              </a:ext>
            </a:extLst>
          </p:cNvPr>
          <p:cNvPicPr>
            <a:picLocks noChangeAspect="1"/>
          </p:cNvPicPr>
          <p:nvPr/>
        </p:nvPicPr>
        <p:blipFill>
          <a:blip r:embed="rId4">
            <a:lum/>
            <a:alphaModFix/>
          </a:blip>
          <a:srcRect/>
          <a:stretch>
            <a:fillRect/>
          </a:stretch>
        </p:blipFill>
        <p:spPr>
          <a:xfrm>
            <a:off x="8742243" y="4918015"/>
            <a:ext cx="1416240" cy="1151640"/>
          </a:xfrm>
          <a:prstGeom prst="rect">
            <a:avLst/>
          </a:prstGeom>
          <a:noFill/>
          <a:ln>
            <a:noFill/>
          </a:ln>
        </p:spPr>
      </p:pic>
      <p:pic>
        <p:nvPicPr>
          <p:cNvPr id="6" name="Picture 5">
            <a:extLst>
              <a:ext uri="{FF2B5EF4-FFF2-40B4-BE49-F238E27FC236}">
                <a16:creationId xmlns:a16="http://schemas.microsoft.com/office/drawing/2014/main" xmlns="" id="{52BE8CC5-908D-4E77-82DF-161B4A4EBB02}"/>
              </a:ext>
            </a:extLst>
          </p:cNvPr>
          <p:cNvPicPr>
            <a:picLocks noChangeAspect="1"/>
          </p:cNvPicPr>
          <p:nvPr/>
        </p:nvPicPr>
        <p:blipFill>
          <a:blip r:embed="rId5">
            <a:lum/>
            <a:alphaModFix/>
          </a:blip>
          <a:srcRect/>
          <a:stretch>
            <a:fillRect/>
          </a:stretch>
        </p:blipFill>
        <p:spPr>
          <a:xfrm>
            <a:off x="6083412" y="5045507"/>
            <a:ext cx="1346251" cy="1046880"/>
          </a:xfrm>
          <a:prstGeom prst="rect">
            <a:avLst/>
          </a:prstGeom>
          <a:noFill/>
          <a:ln>
            <a:noFill/>
          </a:ln>
        </p:spPr>
      </p:pic>
      <p:pic>
        <p:nvPicPr>
          <p:cNvPr id="7" name="Picture 6">
            <a:extLst>
              <a:ext uri="{FF2B5EF4-FFF2-40B4-BE49-F238E27FC236}">
                <a16:creationId xmlns:a16="http://schemas.microsoft.com/office/drawing/2014/main" xmlns="" id="{ADD009D9-A50F-4C30-9D8C-5B3002DF9222}"/>
              </a:ext>
            </a:extLst>
          </p:cNvPr>
          <p:cNvPicPr>
            <a:picLocks noChangeAspect="1"/>
          </p:cNvPicPr>
          <p:nvPr/>
        </p:nvPicPr>
        <p:blipFill>
          <a:blip r:embed="rId6">
            <a:lum/>
            <a:alphaModFix/>
          </a:blip>
          <a:srcRect/>
          <a:stretch>
            <a:fillRect/>
          </a:stretch>
        </p:blipFill>
        <p:spPr>
          <a:xfrm>
            <a:off x="3159838" y="5085999"/>
            <a:ext cx="1249559" cy="1151640"/>
          </a:xfrm>
          <a:prstGeom prst="rect">
            <a:avLst/>
          </a:prstGeom>
          <a:noFill/>
          <a:ln>
            <a:noFill/>
          </a:ln>
        </p:spPr>
      </p:pic>
      <p:pic>
        <p:nvPicPr>
          <p:cNvPr id="8" name="Picture 7">
            <a:extLst>
              <a:ext uri="{FF2B5EF4-FFF2-40B4-BE49-F238E27FC236}">
                <a16:creationId xmlns:a16="http://schemas.microsoft.com/office/drawing/2014/main" xmlns="" id="{CD373C25-4A52-45C5-B26E-D5B81E8EFE9C}"/>
              </a:ext>
            </a:extLst>
          </p:cNvPr>
          <p:cNvPicPr>
            <a:picLocks noChangeAspect="1"/>
          </p:cNvPicPr>
          <p:nvPr/>
        </p:nvPicPr>
        <p:blipFill>
          <a:blip r:embed="rId7">
            <a:lum/>
            <a:alphaModFix/>
          </a:blip>
          <a:srcRect/>
          <a:stretch>
            <a:fillRect/>
          </a:stretch>
        </p:blipFill>
        <p:spPr>
          <a:xfrm>
            <a:off x="576000" y="2395423"/>
            <a:ext cx="1462319" cy="1256400"/>
          </a:xfrm>
          <a:prstGeom prst="rect">
            <a:avLst/>
          </a:prstGeom>
          <a:noFill/>
          <a:ln>
            <a:noFill/>
          </a:ln>
        </p:spPr>
      </p:pic>
      <p:pic>
        <p:nvPicPr>
          <p:cNvPr id="9" name="Picture 8">
            <a:extLst>
              <a:ext uri="{FF2B5EF4-FFF2-40B4-BE49-F238E27FC236}">
                <a16:creationId xmlns:a16="http://schemas.microsoft.com/office/drawing/2014/main" xmlns="" id="{E1A52324-292E-4C31-B68B-3410E1DD7B3B}"/>
              </a:ext>
            </a:extLst>
          </p:cNvPr>
          <p:cNvPicPr>
            <a:picLocks noChangeAspect="1"/>
          </p:cNvPicPr>
          <p:nvPr/>
        </p:nvPicPr>
        <p:blipFill>
          <a:blip r:embed="rId8">
            <a:lum/>
            <a:alphaModFix/>
          </a:blip>
          <a:srcRect/>
          <a:stretch>
            <a:fillRect/>
          </a:stretch>
        </p:blipFill>
        <p:spPr>
          <a:xfrm>
            <a:off x="3425874" y="2327753"/>
            <a:ext cx="1449360" cy="1256400"/>
          </a:xfrm>
          <a:prstGeom prst="rect">
            <a:avLst/>
          </a:prstGeom>
          <a:noFill/>
          <a:ln>
            <a:noFill/>
          </a:ln>
        </p:spPr>
      </p:pic>
      <p:pic>
        <p:nvPicPr>
          <p:cNvPr id="10" name="Picture 9">
            <a:extLst>
              <a:ext uri="{FF2B5EF4-FFF2-40B4-BE49-F238E27FC236}">
                <a16:creationId xmlns:a16="http://schemas.microsoft.com/office/drawing/2014/main" xmlns="" id="{8DF0B0E3-5D04-4A40-A38A-734395A43BDB}"/>
              </a:ext>
            </a:extLst>
          </p:cNvPr>
          <p:cNvPicPr>
            <a:picLocks noChangeAspect="1"/>
          </p:cNvPicPr>
          <p:nvPr/>
        </p:nvPicPr>
        <p:blipFill>
          <a:blip r:embed="rId9">
            <a:lum/>
            <a:alphaModFix/>
          </a:blip>
          <a:srcRect/>
          <a:stretch>
            <a:fillRect/>
          </a:stretch>
        </p:blipFill>
        <p:spPr>
          <a:xfrm>
            <a:off x="9067840" y="1827305"/>
            <a:ext cx="1382760" cy="1360800"/>
          </a:xfrm>
          <a:prstGeom prst="rect">
            <a:avLst/>
          </a:prstGeom>
          <a:noFill/>
          <a:ln>
            <a:noFill/>
          </a:ln>
        </p:spPr>
      </p:pic>
      <p:sp>
        <p:nvSpPr>
          <p:cNvPr id="11" name="Freeform: Shape 10">
            <a:extLst>
              <a:ext uri="{FF2B5EF4-FFF2-40B4-BE49-F238E27FC236}">
                <a16:creationId xmlns:a16="http://schemas.microsoft.com/office/drawing/2014/main" xmlns="" id="{E798B587-2894-48A6-B9FD-5157F741FC7D}"/>
              </a:ext>
            </a:extLst>
          </p:cNvPr>
          <p:cNvSpPr/>
          <p:nvPr/>
        </p:nvSpPr>
        <p:spPr>
          <a:xfrm>
            <a:off x="2063750" y="2848049"/>
            <a:ext cx="1333080" cy="35069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8A732884-9B90-4D1E-8E30-D22C0932E732}"/>
              </a:ext>
            </a:extLst>
          </p:cNvPr>
          <p:cNvSpPr/>
          <p:nvPr/>
        </p:nvSpPr>
        <p:spPr>
          <a:xfrm>
            <a:off x="4888803" y="2810012"/>
            <a:ext cx="1166400" cy="388734"/>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7075A8BD-0951-4DD3-996E-8F24614B0EDE}"/>
              </a:ext>
            </a:extLst>
          </p:cNvPr>
          <p:cNvSpPr/>
          <p:nvPr/>
        </p:nvSpPr>
        <p:spPr>
          <a:xfrm rot="16200000">
            <a:off x="7854118" y="2003747"/>
            <a:ext cx="405720" cy="186640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xmlns="" id="{5261C850-8283-4289-97B6-AFA36243C0E8}"/>
              </a:ext>
            </a:extLst>
          </p:cNvPr>
          <p:cNvSpPr/>
          <p:nvPr/>
        </p:nvSpPr>
        <p:spPr>
          <a:xfrm rot="18885686">
            <a:off x="7846899" y="3502881"/>
            <a:ext cx="403560" cy="18619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xmlns="" id="{1C7E24F9-94CE-4C49-81F9-297158C1B26D}"/>
              </a:ext>
            </a:extLst>
          </p:cNvPr>
          <p:cNvSpPr/>
          <p:nvPr/>
        </p:nvSpPr>
        <p:spPr>
          <a:xfrm>
            <a:off x="7429663" y="5442624"/>
            <a:ext cx="1238031" cy="3647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a16="http://schemas.microsoft.com/office/drawing/2014/main" xmlns="" id="{3F7029D0-CDC6-4940-A4BD-452846970732}"/>
              </a:ext>
            </a:extLst>
          </p:cNvPr>
          <p:cNvSpPr/>
          <p:nvPr/>
        </p:nvSpPr>
        <p:spPr>
          <a:xfrm>
            <a:off x="4393441" y="5420799"/>
            <a:ext cx="1689972" cy="3723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a16="http://schemas.microsoft.com/office/drawing/2014/main" xmlns="" id="{902694FB-204A-422A-A370-0BF2180E5189}"/>
              </a:ext>
            </a:extLst>
          </p:cNvPr>
          <p:cNvSpPr txBox="1"/>
          <p:nvPr/>
        </p:nvSpPr>
        <p:spPr>
          <a:xfrm>
            <a:off x="2009633" y="2311798"/>
            <a:ext cx="1344833"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a:t>
            </a:r>
            <a:r>
              <a:rPr lang="en-IN" sz="1600" b="1" i="0" u="none" strike="noStrike" kern="1200" cap="none" dirty="0" err="1">
                <a:ln>
                  <a:noFill/>
                </a:ln>
                <a:solidFill>
                  <a:srgbClr val="000000"/>
                </a:solidFill>
                <a:latin typeface="Liberation Sans" pitchFamily="18"/>
                <a:ea typeface="DejaVu Sans" pitchFamily="2"/>
                <a:cs typeface="DejaVu Sans" pitchFamily="2"/>
              </a:rPr>
              <a:t>tf</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file</a:t>
            </a:r>
          </a:p>
        </p:txBody>
      </p:sp>
      <p:sp>
        <p:nvSpPr>
          <p:cNvPr id="20" name="TextBox 19">
            <a:extLst>
              <a:ext uri="{FF2B5EF4-FFF2-40B4-BE49-F238E27FC236}">
                <a16:creationId xmlns:a16="http://schemas.microsoft.com/office/drawing/2014/main" xmlns="" id="{FD65FB41-3EDF-44AD-9405-9F12DEBCB3ED}"/>
              </a:ext>
            </a:extLst>
          </p:cNvPr>
          <p:cNvSpPr txBox="1"/>
          <p:nvPr/>
        </p:nvSpPr>
        <p:spPr>
          <a:xfrm>
            <a:off x="5000426" y="2352937"/>
            <a:ext cx="854634"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Install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a16="http://schemas.microsoft.com/office/drawing/2014/main" xmlns="" id="{8EFD4806-0FE4-4DB2-9325-4A2FC9300D08}"/>
              </a:ext>
            </a:extLst>
          </p:cNvPr>
          <p:cNvSpPr txBox="1"/>
          <p:nvPr/>
        </p:nvSpPr>
        <p:spPr>
          <a:xfrm>
            <a:off x="7123778" y="1982866"/>
            <a:ext cx="1874722"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Push artifacts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a16="http://schemas.microsoft.com/office/drawing/2014/main" xmlns="" id="{709FA639-AFEC-4635-A05B-5B22ED4B83A4}"/>
              </a:ext>
            </a:extLst>
          </p:cNvPr>
          <p:cNvSpPr txBox="1"/>
          <p:nvPr/>
        </p:nvSpPr>
        <p:spPr>
          <a:xfrm>
            <a:off x="8025700" y="3588050"/>
            <a:ext cx="1996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a:t>
            </a:r>
            <a:r>
              <a:rPr lang="en-IN" sz="1600" b="1" dirty="0" smtClean="0">
                <a:solidFill>
                  <a:srgbClr val="000000"/>
                </a:solidFill>
                <a:latin typeface="Liberation Sans" pitchFamily="18"/>
                <a:ea typeface="DejaVu Sans" pitchFamily="2"/>
                <a:cs typeface="DejaVu Sans" pitchFamily="2"/>
              </a:rPr>
              <a:t>Push</a:t>
            </a:r>
            <a:r>
              <a:rPr lang="en-IN" sz="16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to</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a16="http://schemas.microsoft.com/office/drawing/2014/main" xmlns="" id="{5D3DECC9-8C46-4918-BB93-505DBD83A19A}"/>
              </a:ext>
            </a:extLst>
          </p:cNvPr>
          <p:cNvSpPr txBox="1"/>
          <p:nvPr/>
        </p:nvSpPr>
        <p:spPr>
          <a:xfrm>
            <a:off x="7327783" y="5142103"/>
            <a:ext cx="1458389"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a16="http://schemas.microsoft.com/office/drawing/2014/main" xmlns=""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xmlns="" id="{3E6F5DA3-1859-4FBC-9617-F4A57FBA45BA}"/>
              </a:ext>
            </a:extLst>
          </p:cNvPr>
          <p:cNvSpPr txBox="1"/>
          <p:nvPr/>
        </p:nvSpPr>
        <p:spPr>
          <a:xfrm>
            <a:off x="4440907" y="4911470"/>
            <a:ext cx="1720449" cy="56280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Deploy </a:t>
            </a:r>
            <a:r>
              <a:rPr lang="en-IN" sz="1600" b="1" i="0" u="none" strike="noStrike" kern="1200" cap="none" dirty="0" smtClean="0">
                <a:ln>
                  <a:noFill/>
                </a:ln>
                <a:solidFill>
                  <a:srgbClr val="000000"/>
                </a:solidFill>
                <a:latin typeface="Liberation Sans" pitchFamily="18"/>
                <a:ea typeface="DejaVu Sans" pitchFamily="2"/>
                <a:cs typeface="DejaVu Sans" pitchFamily="2"/>
              </a:rPr>
              <a:t>the Image</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on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Cluster</a:t>
            </a:r>
          </a:p>
        </p:txBody>
      </p:sp>
      <p:pic>
        <p:nvPicPr>
          <p:cNvPr id="26" name="Picture 25">
            <a:extLst>
              <a:ext uri="{FF2B5EF4-FFF2-40B4-BE49-F238E27FC236}">
                <a16:creationId xmlns:a16="http://schemas.microsoft.com/office/drawing/2014/main" xmlns="" id="{B323F0B7-4B10-45E5-99F9-5A6F48FF8772}"/>
              </a:ext>
            </a:extLst>
          </p:cNvPr>
          <p:cNvPicPr>
            <a:picLocks noChangeAspect="1"/>
          </p:cNvPicPr>
          <p:nvPr/>
        </p:nvPicPr>
        <p:blipFill>
          <a:blip r:embed="rId10">
            <a:lum/>
            <a:alphaModFix/>
          </a:blip>
          <a:srcRect/>
          <a:stretch>
            <a:fillRect/>
          </a:stretch>
        </p:blipFill>
        <p:spPr>
          <a:xfrm>
            <a:off x="147105" y="5128919"/>
            <a:ext cx="1512720" cy="1080000"/>
          </a:xfrm>
          <a:prstGeom prst="rect">
            <a:avLst/>
          </a:prstGeom>
          <a:noFill/>
          <a:ln>
            <a:noFill/>
          </a:ln>
        </p:spPr>
      </p:pic>
      <p:sp>
        <p:nvSpPr>
          <p:cNvPr id="27" name="Freeform: Shape 26">
            <a:extLst>
              <a:ext uri="{FF2B5EF4-FFF2-40B4-BE49-F238E27FC236}">
                <a16:creationId xmlns:a16="http://schemas.microsoft.com/office/drawing/2014/main" xmlns="" id="{B5004C74-5551-46E6-B65A-7B48F3CA7650}"/>
              </a:ext>
            </a:extLst>
          </p:cNvPr>
          <p:cNvSpPr/>
          <p:nvPr/>
        </p:nvSpPr>
        <p:spPr>
          <a:xfrm>
            <a:off x="1687176" y="5456850"/>
            <a:ext cx="1437958" cy="350546"/>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a16="http://schemas.microsoft.com/office/drawing/2014/main" xmlns="" id="{9EE78C95-CB4D-4EAA-B4BD-1DACF82027CF}"/>
              </a:ext>
            </a:extLst>
          </p:cNvPr>
          <p:cNvSpPr txBox="1"/>
          <p:nvPr/>
        </p:nvSpPr>
        <p:spPr>
          <a:xfrm>
            <a:off x="1742453" y="4670179"/>
            <a:ext cx="145281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Using</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IP </a:t>
            </a:r>
            <a:endParaRPr lang="en-IN" sz="1600" b="1" i="0" u="none" strike="noStrike" kern="1200" cap="none" dirty="0" smtClean="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And</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NodePort</a:t>
            </a:r>
            <a:endParaRPr lang="en-IN" sz="1600" b="1" i="0" u="none" strike="noStrike" kern="1200" cap="none" dirty="0">
              <a:ln>
                <a:noFill/>
              </a:ln>
              <a:solidFill>
                <a:srgbClr val="000000"/>
              </a:solidFill>
              <a:latin typeface="Liberation Sans" pitchFamily="18"/>
              <a:ea typeface="DejaVu Sans" pitchFamily="2"/>
              <a:cs typeface="DejaVu Sans" pitchFamily="2"/>
            </a:endParaRPr>
          </a:p>
        </p:txBody>
      </p:sp>
      <p:pic>
        <p:nvPicPr>
          <p:cNvPr id="29" name="Picture 28">
            <a:extLst>
              <a:ext uri="{FF2B5EF4-FFF2-40B4-BE49-F238E27FC236}">
                <a16:creationId xmlns:a16="http://schemas.microsoft.com/office/drawing/2014/main" xmlns="" id="{05E3468D-ED51-4201-8957-2DD74632D4F3}"/>
              </a:ext>
            </a:extLst>
          </p:cNvPr>
          <p:cNvPicPr>
            <a:picLocks noChangeAspect="1"/>
          </p:cNvPicPr>
          <p:nvPr/>
        </p:nvPicPr>
        <p:blipFill>
          <a:blip r:embed="rId11">
            <a:lum/>
            <a:alphaModFix/>
          </a:blip>
          <a:srcRect/>
          <a:stretch>
            <a:fillRect/>
          </a:stretch>
        </p:blipFill>
        <p:spPr>
          <a:xfrm>
            <a:off x="6055203" y="632475"/>
            <a:ext cx="1359715" cy="780363"/>
          </a:xfrm>
          <a:prstGeom prst="rect">
            <a:avLst/>
          </a:prstGeom>
          <a:noFill/>
          <a:ln>
            <a:noFill/>
          </a:ln>
        </p:spPr>
      </p:pic>
      <p:sp>
        <p:nvSpPr>
          <p:cNvPr id="31" name="Down Arrow 30"/>
          <p:cNvSpPr/>
          <p:nvPr/>
        </p:nvSpPr>
        <p:spPr>
          <a:xfrm>
            <a:off x="6558150" y="1429117"/>
            <a:ext cx="297297" cy="898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7669" y="1458051"/>
            <a:ext cx="1595565" cy="369332"/>
          </a:xfrm>
          <a:prstGeom prst="rect">
            <a:avLst/>
          </a:prstGeom>
          <a:noFill/>
        </p:spPr>
        <p:txBody>
          <a:bodyPr wrap="none" rtlCol="0">
            <a:spAutoFit/>
          </a:bodyPr>
          <a:lstStyle/>
          <a:p>
            <a:r>
              <a:rPr lang="en-US" b="1" dirty="0" smtClean="0"/>
              <a:t>Checkout Code</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2B9C5-7CA3-4B68-9BF8-E84D0F77ADD6}"/>
              </a:ext>
            </a:extLst>
          </p:cNvPr>
          <p:cNvSpPr txBox="1">
            <a:spLocks noGrp="1"/>
          </p:cNvSpPr>
          <p:nvPr>
            <p:ph type="title" idx="4294967295"/>
          </p:nvPr>
        </p:nvSpPr>
        <p:spPr>
          <a:xfrm>
            <a:off x="359229" y="821520"/>
            <a:ext cx="3816771" cy="690480"/>
          </a:xfrm>
        </p:spPr>
        <p:txBody>
          <a:bodyPr/>
          <a:lstStyle/>
          <a:p>
            <a:pPr lvl="0"/>
            <a:r>
              <a:rPr lang="en-IN" sz="2800" u="sng"/>
              <a:t>All In One File:</a:t>
            </a:r>
          </a:p>
        </p:txBody>
      </p:sp>
      <p:sp>
        <p:nvSpPr>
          <p:cNvPr id="3" name="Text Placeholder 2">
            <a:extLst>
              <a:ext uri="{FF2B5EF4-FFF2-40B4-BE49-F238E27FC236}">
                <a16:creationId xmlns:a16="http://schemas.microsoft.com/office/drawing/2014/main" xmlns="" id="{BCC89D3B-1BD9-43AA-8161-C66DC4326233}"/>
              </a:ext>
            </a:extLst>
          </p:cNvPr>
          <p:cNvSpPr txBox="1">
            <a:spLocks noGrp="1"/>
          </p:cNvSpPr>
          <p:nvPr>
            <p:ph type="body" idx="4294967295"/>
          </p:nvPr>
        </p:nvSpPr>
        <p:spPr>
          <a:xfrm>
            <a:off x="583199" y="1728000"/>
            <a:ext cx="10807289" cy="4288978"/>
          </a:xfrm>
        </p:spPr>
        <p:txBody>
          <a:bodyPr>
            <a:normAutofit lnSpcReduction="10000"/>
          </a:bodyPr>
          <a:lstStyle/>
          <a:p>
            <a:pPr lvl="0">
              <a:buSzPct val="45000"/>
            </a:pPr>
            <a:r>
              <a:rPr lang="en-IN" dirty="0"/>
              <a:t>     </a:t>
            </a:r>
            <a:r>
              <a:rPr lang="en-IN" sz="3500" dirty="0"/>
              <a:t>Created Single file to launch EC2 instances using Terraform and </a:t>
            </a:r>
            <a:r>
              <a:rPr lang="en-IN" sz="3500" dirty="0" smtClean="0"/>
              <a:t>install all the required Tools.</a:t>
            </a:r>
            <a:endParaRPr lang="en-IN" sz="3500" dirty="0"/>
          </a:p>
          <a:p>
            <a:pPr lvl="0">
              <a:buSzPct val="45000"/>
            </a:pPr>
            <a:r>
              <a:rPr lang="en-IN" sz="3500" dirty="0" smtClean="0"/>
              <a:t>      Before using it better </a:t>
            </a:r>
            <a:r>
              <a:rPr lang="en-IN" sz="3500" dirty="0"/>
              <a:t>to understand the concepts </a:t>
            </a:r>
            <a:r>
              <a:rPr lang="en-IN" sz="3500" dirty="0" smtClean="0"/>
              <a:t>first. Try manual set up first and then use ansible to automate infrastructure and then use Terraform to automate everything.</a:t>
            </a:r>
            <a:endParaRPr lang="en-IN" sz="3500" dirty="0"/>
          </a:p>
          <a:p>
            <a:pPr lvl="0">
              <a:buSzPct val="45000"/>
            </a:pPr>
            <a:r>
              <a:rPr lang="en-IN" sz="3500" dirty="0"/>
              <a:t>Terraform File is available in “AllInOneFile” Folder.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312" y="489858"/>
            <a:ext cx="3441246" cy="620486"/>
          </a:xfrm>
        </p:spPr>
        <p:txBody>
          <a:bodyPr/>
          <a:lstStyle/>
          <a:p>
            <a:r>
              <a:rPr lang="en-US" sz="3200" b="1" u="sng" dirty="0" smtClean="0"/>
              <a:t>Local host Setup:</a:t>
            </a:r>
            <a:endParaRPr lang="en-US" sz="3200" b="1" u="sng" dirty="0"/>
          </a:p>
        </p:txBody>
      </p:sp>
      <p:sp>
        <p:nvSpPr>
          <p:cNvPr id="3" name="Subtitle 2"/>
          <p:cNvSpPr>
            <a:spLocks noGrp="1"/>
          </p:cNvSpPr>
          <p:nvPr>
            <p:ph type="subTitle" idx="1"/>
          </p:nvPr>
        </p:nvSpPr>
        <p:spPr>
          <a:xfrm>
            <a:off x="620486" y="1240971"/>
            <a:ext cx="10695213" cy="6270172"/>
          </a:xfrm>
        </p:spPr>
        <p:txBody>
          <a:bodyPr/>
          <a:lstStyle/>
          <a:p>
            <a:pPr algn="l"/>
            <a:r>
              <a:rPr lang="en-US" dirty="0" smtClean="0"/>
              <a:t>Automated local system setup using </a:t>
            </a:r>
            <a:r>
              <a:rPr lang="en-US" dirty="0" err="1" smtClean="0"/>
              <a:t>Ansible</a:t>
            </a:r>
            <a:r>
              <a:rPr lang="en-US" dirty="0" smtClean="0"/>
              <a:t>. Files are available in </a:t>
            </a:r>
            <a:r>
              <a:rPr lang="en-US" dirty="0" err="1" smtClean="0"/>
              <a:t>localhost</a:t>
            </a:r>
            <a:r>
              <a:rPr lang="en-US" dirty="0" smtClean="0"/>
              <a:t>-setup folder. While running below playbooks it will ask your login details. </a:t>
            </a:r>
          </a:p>
          <a:p>
            <a:pPr algn="l">
              <a:spcAft>
                <a:spcPts val="0"/>
              </a:spcAft>
            </a:pPr>
            <a:r>
              <a:rPr lang="en-US" dirty="0"/>
              <a:t>Installation </a:t>
            </a:r>
            <a:r>
              <a:rPr lang="en-US" dirty="0" err="1" smtClean="0"/>
              <a:t>Terraform</a:t>
            </a:r>
            <a:r>
              <a:rPr lang="en-US" dirty="0" smtClean="0"/>
              <a:t> </a:t>
            </a:r>
            <a:r>
              <a:rPr lang="en-US" dirty="0"/>
              <a:t>and </a:t>
            </a:r>
            <a:r>
              <a:rPr lang="en-US" dirty="0" err="1"/>
              <a:t>D</a:t>
            </a:r>
            <a:r>
              <a:rPr lang="en-US" dirty="0" err="1" smtClean="0"/>
              <a:t>ocker</a:t>
            </a:r>
            <a:r>
              <a:rPr lang="en-US" dirty="0" smtClean="0"/>
              <a:t>:</a:t>
            </a:r>
          </a:p>
          <a:p>
            <a:pPr algn="l">
              <a:spcAft>
                <a:spcPts val="0"/>
              </a:spcAft>
            </a:pPr>
            <a:endParaRPr lang="en-US" dirty="0"/>
          </a:p>
          <a:p>
            <a:pPr algn="l">
              <a:spcAft>
                <a:spcPts val="0"/>
              </a:spcAft>
            </a:pPr>
            <a:r>
              <a:rPr lang="en-US" dirty="0"/>
              <a:t>R</a:t>
            </a:r>
            <a:r>
              <a:rPr lang="en-US" dirty="0" smtClean="0"/>
              <a:t>un playbook:</a:t>
            </a:r>
          </a:p>
          <a:p>
            <a:pPr algn="l">
              <a:spcAft>
                <a:spcPts val="0"/>
              </a:spcAft>
            </a:pPr>
            <a:r>
              <a:rPr lang="en-US" dirty="0" smtClean="0"/>
              <a:t>-----------------------</a:t>
            </a:r>
          </a:p>
          <a:p>
            <a:pPr algn="l">
              <a:spcAft>
                <a:spcPts val="0"/>
              </a:spcAft>
            </a:pPr>
            <a:r>
              <a:rPr lang="en-US" dirty="0" err="1" smtClean="0"/>
              <a:t>ansible</a:t>
            </a:r>
            <a:r>
              <a:rPr lang="en-US" dirty="0" smtClean="0"/>
              <a:t>-playbook  install-</a:t>
            </a:r>
            <a:r>
              <a:rPr lang="en-US" dirty="0" err="1" smtClean="0"/>
              <a:t>terraform</a:t>
            </a:r>
            <a:r>
              <a:rPr lang="en-US" dirty="0" smtClean="0"/>
              <a:t>-</a:t>
            </a:r>
            <a:r>
              <a:rPr lang="en-US" dirty="0" err="1" smtClean="0"/>
              <a:t>docker.yaml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smtClean="0"/>
              <a:t>usr</a:t>
            </a:r>
            <a:r>
              <a:rPr lang="en-US" smtClean="0"/>
              <a:t>/bin/python3"</a:t>
            </a:r>
            <a:endParaRPr lang="en-US" dirty="0" smtClean="0"/>
          </a:p>
          <a:p>
            <a:pPr algn="l">
              <a:spcAft>
                <a:spcPts val="0"/>
              </a:spcAft>
            </a:pPr>
            <a:endParaRPr lang="en-US" dirty="0"/>
          </a:p>
          <a:p>
            <a:pPr algn="l">
              <a:spcAft>
                <a:spcPts val="0"/>
              </a:spcAft>
            </a:pPr>
            <a:r>
              <a:rPr lang="en-US" dirty="0"/>
              <a:t>Install </a:t>
            </a:r>
            <a:r>
              <a:rPr lang="en-US" dirty="0" err="1"/>
              <a:t>A</a:t>
            </a:r>
            <a:r>
              <a:rPr lang="en-US" dirty="0" err="1" smtClean="0"/>
              <a:t>wscli</a:t>
            </a:r>
            <a:r>
              <a:rPr lang="en-US" dirty="0" smtClean="0"/>
              <a:t>:</a:t>
            </a:r>
          </a:p>
          <a:p>
            <a:pPr algn="l">
              <a:spcAft>
                <a:spcPts val="0"/>
              </a:spcAft>
            </a:pPr>
            <a:endParaRPr lang="en-US" dirty="0"/>
          </a:p>
          <a:p>
            <a:pPr algn="l">
              <a:spcAft>
                <a:spcPts val="0"/>
              </a:spcAft>
            </a:pPr>
            <a:r>
              <a:rPr lang="en-US" dirty="0" smtClean="0"/>
              <a:t>Run Playbook:</a:t>
            </a:r>
          </a:p>
          <a:p>
            <a:pPr algn="l">
              <a:spcAft>
                <a:spcPts val="0"/>
              </a:spcAft>
            </a:pPr>
            <a:r>
              <a:rPr lang="en-US" dirty="0" smtClean="0"/>
              <a:t>--------------------------</a:t>
            </a:r>
            <a:endParaRPr lang="en-US" dirty="0"/>
          </a:p>
          <a:p>
            <a:pPr algn="l">
              <a:spcAft>
                <a:spcPts val="0"/>
              </a:spcAft>
            </a:pPr>
            <a:r>
              <a:rPr lang="en-US" dirty="0" err="1"/>
              <a:t>ansible</a:t>
            </a:r>
            <a:r>
              <a:rPr lang="en-US" dirty="0"/>
              <a:t>-playbook </a:t>
            </a:r>
            <a:r>
              <a:rPr lang="en-US" dirty="0" smtClean="0"/>
              <a:t> </a:t>
            </a:r>
            <a:r>
              <a:rPr lang="en-US" dirty="0" err="1" smtClean="0"/>
              <a:t>awscli-configure.yaml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a:t>usr</a:t>
            </a:r>
            <a:r>
              <a:rPr lang="en-US" dirty="0"/>
              <a:t>/bin/python3"</a:t>
            </a:r>
          </a:p>
        </p:txBody>
      </p:sp>
    </p:spTree>
    <p:extLst>
      <p:ext uri="{BB962C8B-B14F-4D97-AF65-F5344CB8AC3E}">
        <p14:creationId xmlns:p14="http://schemas.microsoft.com/office/powerpoint/2010/main" val="149672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dirty="0" smtClean="0"/>
              <a:t>AWS EC2 </a:t>
            </a:r>
            <a:r>
              <a:rPr lang="en-IN" sz="3200" u="sng" dirty="0"/>
              <a:t>Instances Architecture:</a:t>
            </a:r>
          </a:p>
        </p:txBody>
      </p:sp>
      <p:pic>
        <p:nvPicPr>
          <p:cNvPr id="4" name="Picture 3">
            <a:extLst>
              <a:ext uri="{FF2B5EF4-FFF2-40B4-BE49-F238E27FC236}">
                <a16:creationId xmlns:a16="http://schemas.microsoft.com/office/drawing/2014/main" xmlns="" id="{1F6B7328-6BEA-4E81-833E-7A9FC2A6E200}"/>
              </a:ext>
            </a:extLst>
          </p:cNvPr>
          <p:cNvPicPr>
            <a:picLocks noChangeAspect="1"/>
          </p:cNvPicPr>
          <p:nvPr/>
        </p:nvPicPr>
        <p:blipFill>
          <a:blip r:embed="rId3">
            <a:lum/>
            <a:alphaModFix/>
          </a:blip>
          <a:srcRect/>
          <a:stretch>
            <a:fillRect/>
          </a:stretch>
        </p:blipFill>
        <p:spPr>
          <a:xfrm>
            <a:off x="1149598" y="3351600"/>
            <a:ext cx="1462319" cy="1256400"/>
          </a:xfrm>
          <a:prstGeom prst="rect">
            <a:avLst/>
          </a:prstGeom>
          <a:noFill/>
          <a:ln>
            <a:noFill/>
          </a:ln>
        </p:spPr>
      </p:pic>
      <p:pic>
        <p:nvPicPr>
          <p:cNvPr id="5" name="Picture 4">
            <a:extLst>
              <a:ext uri="{FF2B5EF4-FFF2-40B4-BE49-F238E27FC236}">
                <a16:creationId xmlns:a16="http://schemas.microsoft.com/office/drawing/2014/main" xmlns="" id="{46CA633A-D369-4F7A-AC07-7C9C6BF07D86}"/>
              </a:ext>
            </a:extLst>
          </p:cNvPr>
          <p:cNvPicPr>
            <a:picLocks noChangeAspect="1"/>
          </p:cNvPicPr>
          <p:nvPr/>
        </p:nvPicPr>
        <p:blipFill>
          <a:blip r:embed="rId4">
            <a:lum/>
            <a:alphaModFix/>
          </a:blip>
          <a:srcRect/>
          <a:stretch>
            <a:fillRect/>
          </a:stretch>
        </p:blipFill>
        <p:spPr>
          <a:xfrm>
            <a:off x="4179014" y="3484870"/>
            <a:ext cx="1440925" cy="1161316"/>
          </a:xfrm>
          <a:prstGeom prst="rect">
            <a:avLst/>
          </a:prstGeom>
          <a:noFill/>
          <a:ln>
            <a:noFill/>
          </a:ln>
        </p:spPr>
      </p:pic>
      <p:pic>
        <p:nvPicPr>
          <p:cNvPr id="6" name="Picture 5">
            <a:extLst>
              <a:ext uri="{FF2B5EF4-FFF2-40B4-BE49-F238E27FC236}">
                <a16:creationId xmlns:a16="http://schemas.microsoft.com/office/drawing/2014/main" xmlns="" id="{3566252C-C12B-4058-929A-BAE691AB0545}"/>
              </a:ext>
            </a:extLst>
          </p:cNvPr>
          <p:cNvPicPr>
            <a:picLocks noChangeAspect="1"/>
          </p:cNvPicPr>
          <p:nvPr/>
        </p:nvPicPr>
        <p:blipFill>
          <a:blip r:embed="rId5">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a16="http://schemas.microsoft.com/office/drawing/2014/main" xmlns="" id="{8B277D8F-CB10-4F6C-8FD6-D3D89F0FA255}"/>
              </a:ext>
            </a:extLst>
          </p:cNvPr>
          <p:cNvPicPr>
            <a:picLocks noChangeAspect="1"/>
          </p:cNvPicPr>
          <p:nvPr/>
        </p:nvPicPr>
        <p:blipFill>
          <a:blip r:embed="rId6">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a16="http://schemas.microsoft.com/office/drawing/2014/main" xmlns="" id="{E487CD9E-611A-4AD2-BE26-B28A6252E5A2}"/>
              </a:ext>
            </a:extLst>
          </p:cNvPr>
          <p:cNvPicPr>
            <a:picLocks noChangeAspect="1"/>
          </p:cNvPicPr>
          <p:nvPr/>
        </p:nvPicPr>
        <p:blipFill>
          <a:blip r:embed="rId7">
            <a:lum/>
            <a:alphaModFix/>
          </a:blip>
          <a:srcRect/>
          <a:stretch>
            <a:fillRect/>
          </a:stretch>
        </p:blipFill>
        <p:spPr>
          <a:xfrm>
            <a:off x="9550440" y="5112000"/>
            <a:ext cx="1249559" cy="1151640"/>
          </a:xfrm>
          <a:prstGeom prst="rect">
            <a:avLst/>
          </a:prstGeom>
          <a:noFill/>
          <a:ln>
            <a:noFill/>
          </a:ln>
        </p:spPr>
      </p:pic>
      <p:sp>
        <p:nvSpPr>
          <p:cNvPr id="10" name="Freeform: Shape 9">
            <a:extLst>
              <a:ext uri="{FF2B5EF4-FFF2-40B4-BE49-F238E27FC236}">
                <a16:creationId xmlns:a16="http://schemas.microsoft.com/office/drawing/2014/main" xmlns="" id="{2D8EB5AF-3154-4AF2-9BFC-1149DA6E4ED8}"/>
              </a:ext>
            </a:extLst>
          </p:cNvPr>
          <p:cNvSpPr/>
          <p:nvPr/>
        </p:nvSpPr>
        <p:spPr>
          <a:xfrm>
            <a:off x="2621661" y="3802320"/>
            <a:ext cx="1548163"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xmlns=""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TextBox 14">
            <a:extLst>
              <a:ext uri="{FF2B5EF4-FFF2-40B4-BE49-F238E27FC236}">
                <a16:creationId xmlns:a16="http://schemas.microsoft.com/office/drawing/2014/main" xmlns="" id="{04EFD583-92B7-4F2E-B4AE-61120D53F2A6}"/>
              </a:ext>
            </a:extLst>
          </p:cNvPr>
          <p:cNvSpPr txBox="1"/>
          <p:nvPr/>
        </p:nvSpPr>
        <p:spPr>
          <a:xfrm>
            <a:off x="2573167" y="3043867"/>
            <a:ext cx="2137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a:t>
            </a:r>
            <a:r>
              <a:rPr lang="en-IN" sz="1600" b="1" i="0" u="none" strike="noStrike" kern="1200" cap="none" dirty="0" smtClean="0">
                <a:ln>
                  <a:noFill/>
                </a:ln>
                <a:solidFill>
                  <a:srgbClr val="000000"/>
                </a:solidFill>
                <a:latin typeface="Liberation Sans" pitchFamily="18"/>
                <a:ea typeface="DejaVu Sans" pitchFamily="2"/>
                <a:cs typeface="DejaVu Sans" pitchFamily="2"/>
              </a:rPr>
              <a:t>EC2 Instance </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tf file and</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a16="http://schemas.microsoft.com/office/drawing/2014/main" xmlns="" id="{73CCDDE2-FE16-412C-8F5F-3DE42927EB5B}"/>
              </a:ext>
            </a:extLst>
          </p:cNvPr>
          <p:cNvSpPr txBox="1"/>
          <p:nvPr/>
        </p:nvSpPr>
        <p:spPr>
          <a:xfrm rot="19594298">
            <a:off x="7606930" y="2301223"/>
            <a:ext cx="162497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a16="http://schemas.microsoft.com/office/drawing/2014/main" xmlns="" id="{A7A36224-E603-43E7-97B3-9EB2686C2E7D}"/>
              </a:ext>
            </a:extLst>
          </p:cNvPr>
          <p:cNvPicPr>
            <a:picLocks noChangeAspect="1"/>
          </p:cNvPicPr>
          <p:nvPr/>
        </p:nvPicPr>
        <p:blipFill>
          <a:blip r:embed="rId8">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a16="http://schemas.microsoft.com/office/drawing/2014/main" xmlns="" id="{995B05FB-CEC6-47FF-848F-89598693900D}"/>
              </a:ext>
            </a:extLst>
          </p:cNvPr>
          <p:cNvSpPr txBox="1"/>
          <p:nvPr/>
        </p:nvSpPr>
        <p:spPr>
          <a:xfrm>
            <a:off x="5643000" y="2905447"/>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yaml files</a:t>
            </a:r>
          </a:p>
        </p:txBody>
      </p:sp>
      <p:sp>
        <p:nvSpPr>
          <p:cNvPr id="19" name="TextBox 18">
            <a:extLst>
              <a:ext uri="{FF2B5EF4-FFF2-40B4-BE49-F238E27FC236}">
                <a16:creationId xmlns:a16="http://schemas.microsoft.com/office/drawing/2014/main" xmlns="" id="{3E306993-1696-403B-9159-E53FBB234EFB}"/>
              </a:ext>
            </a:extLst>
          </p:cNvPr>
          <p:cNvSpPr txBox="1"/>
          <p:nvPr/>
        </p:nvSpPr>
        <p:spPr>
          <a:xfrm>
            <a:off x="8121454" y="3312285"/>
            <a:ext cx="1586245"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a16="http://schemas.microsoft.com/office/drawing/2014/main" xmlns="" id="{89631D48-DBC3-43F5-B051-5E11C6FC12CE}"/>
              </a:ext>
            </a:extLst>
          </p:cNvPr>
          <p:cNvSpPr txBox="1"/>
          <p:nvPr/>
        </p:nvSpPr>
        <p:spPr>
          <a:xfrm rot="1658400">
            <a:off x="7929868" y="4990959"/>
            <a:ext cx="129135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a16="http://schemas.microsoft.com/office/drawing/2014/main" xmlns="" id="{AC908714-12E7-4AE5-A2E1-E2F999159A86}"/>
              </a:ext>
            </a:extLst>
          </p:cNvPr>
          <p:cNvSpPr/>
          <p:nvPr/>
        </p:nvSpPr>
        <p:spPr>
          <a:xfrm>
            <a:off x="5622045" y="3792698"/>
            <a:ext cx="1418274" cy="49166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a16="http://schemas.microsoft.com/office/drawing/2014/main" xmlns="" id="{7F3A833E-386C-4E6D-8C2C-C55C32FDCD5A}"/>
              </a:ext>
            </a:extLst>
          </p:cNvPr>
          <p:cNvPicPr>
            <a:picLocks noChangeAspect="1"/>
          </p:cNvPicPr>
          <p:nvPr/>
        </p:nvPicPr>
        <p:blipFill>
          <a:blip r:embed="rId9">
            <a:lum/>
            <a:alphaModFix/>
          </a:blip>
          <a:srcRect/>
          <a:stretch>
            <a:fillRect/>
          </a:stretch>
        </p:blipFill>
        <p:spPr>
          <a:xfrm>
            <a:off x="6360120" y="5760359"/>
            <a:ext cx="1416240" cy="1151640"/>
          </a:xfrm>
          <a:prstGeom prst="rect">
            <a:avLst/>
          </a:prstGeom>
          <a:noFill/>
          <a:ln>
            <a:noFill/>
          </a:ln>
        </p:spPr>
      </p:pic>
      <p:sp>
        <p:nvSpPr>
          <p:cNvPr id="24" name="TextBox 23">
            <a:extLst>
              <a:ext uri="{FF2B5EF4-FFF2-40B4-BE49-F238E27FC236}">
                <a16:creationId xmlns:a16="http://schemas.microsoft.com/office/drawing/2014/main" xmlns="" id="{7DFB7CB5-BEF5-4590-9060-ECAD96362745}"/>
              </a:ext>
            </a:extLst>
          </p:cNvPr>
          <p:cNvSpPr txBox="1"/>
          <p:nvPr/>
        </p:nvSpPr>
        <p:spPr>
          <a:xfrm>
            <a:off x="5751041" y="4760164"/>
            <a:ext cx="1687291" cy="36017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a16="http://schemas.microsoft.com/office/drawing/2014/main" xmlns="" id="{667C970F-CF4E-409E-903C-C956C71C653D}"/>
              </a:ext>
            </a:extLst>
          </p:cNvPr>
          <p:cNvSpPr txBox="1"/>
          <p:nvPr/>
        </p:nvSpPr>
        <p:spPr>
          <a:xfrm>
            <a:off x="1007999" y="7056000"/>
            <a:ext cx="587620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Clone Repo</a:t>
            </a:r>
            <a:r>
              <a:rPr lang="en-IN" sz="1800" b="1" i="0" u="none" strike="noStrike" kern="1200" cap="none" dirty="0">
                <a:ln>
                  <a:noFill/>
                </a:ln>
                <a:solidFill>
                  <a:srgbClr val="000000"/>
                </a:solidFill>
                <a:latin typeface="Liberation Sans" pitchFamily="18"/>
                <a:ea typeface="DejaVu Sans" pitchFamily="2"/>
                <a:cs typeface="DejaVu Sans" pitchFamily="2"/>
              </a:rPr>
              <a:t>: https://github.com/kiranpe/DevOpsCloud.git</a:t>
            </a:r>
          </a:p>
        </p:txBody>
      </p:sp>
      <p:sp>
        <p:nvSpPr>
          <p:cNvPr id="26" name="Down Arrow 25"/>
          <p:cNvSpPr/>
          <p:nvPr/>
        </p:nvSpPr>
        <p:spPr>
          <a:xfrm rot="674162">
            <a:off x="7134565" y="4512167"/>
            <a:ext cx="451944" cy="127063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a16="http://schemas.microsoft.com/office/drawing/2014/main" xmlns=""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a16="http://schemas.microsoft.com/office/drawing/2014/main" xmlns="" id="{AD6D72E2-0A06-42B8-96A9-917F392589A7}"/>
              </a:ext>
            </a:extLst>
          </p:cNvPr>
          <p:cNvPicPr>
            <a:picLocks noChangeAspect="1"/>
          </p:cNvPicPr>
          <p:nvPr/>
        </p:nvPicPr>
        <p:blipFill>
          <a:blip r:embed="rId4">
            <a:lum/>
            <a:alphaModFix/>
          </a:blip>
          <a:srcRect/>
          <a:stretch>
            <a:fillRect/>
          </a:stretch>
        </p:blipFill>
        <p:spPr>
          <a:xfrm>
            <a:off x="2500888" y="3211380"/>
            <a:ext cx="1416240" cy="1675079"/>
          </a:xfrm>
          <a:prstGeom prst="rect">
            <a:avLst/>
          </a:prstGeom>
          <a:noFill/>
          <a:ln>
            <a:noFill/>
          </a:ln>
        </p:spPr>
      </p:pic>
      <p:pic>
        <p:nvPicPr>
          <p:cNvPr id="5" name="Picture 4">
            <a:extLst>
              <a:ext uri="{FF2B5EF4-FFF2-40B4-BE49-F238E27FC236}">
                <a16:creationId xmlns:a16="http://schemas.microsoft.com/office/drawing/2014/main" xmlns="" id="{1E2F9F30-02B5-435A-91E3-C521A9701598}"/>
              </a:ext>
            </a:extLst>
          </p:cNvPr>
          <p:cNvPicPr>
            <a:picLocks noChangeAspect="1"/>
          </p:cNvPicPr>
          <p:nvPr/>
        </p:nvPicPr>
        <p:blipFill>
          <a:blip r:embed="rId5">
            <a:lum/>
            <a:alphaModFix/>
          </a:blip>
          <a:srcRect/>
          <a:stretch>
            <a:fillRect/>
          </a:stretch>
        </p:blipFill>
        <p:spPr>
          <a:xfrm>
            <a:off x="4475777" y="1521637"/>
            <a:ext cx="1328040" cy="806400"/>
          </a:xfrm>
          <a:prstGeom prst="rect">
            <a:avLst/>
          </a:prstGeom>
          <a:noFill/>
          <a:ln>
            <a:noFill/>
          </a:ln>
        </p:spPr>
      </p:pic>
      <p:pic>
        <p:nvPicPr>
          <p:cNvPr id="6" name="Picture 5">
            <a:extLst>
              <a:ext uri="{FF2B5EF4-FFF2-40B4-BE49-F238E27FC236}">
                <a16:creationId xmlns:a16="http://schemas.microsoft.com/office/drawing/2014/main" xmlns="" id="{6C86F9E1-0821-48F0-8FE2-73EEE7882EC1}"/>
              </a:ext>
            </a:extLst>
          </p:cNvPr>
          <p:cNvPicPr>
            <a:picLocks noChangeAspect="1"/>
          </p:cNvPicPr>
          <p:nvPr/>
        </p:nvPicPr>
        <p:blipFill>
          <a:blip r:embed="rId6">
            <a:lum/>
            <a:alphaModFix/>
          </a:blip>
          <a:srcRect/>
          <a:stretch>
            <a:fillRect/>
          </a:stretch>
        </p:blipFill>
        <p:spPr>
          <a:xfrm>
            <a:off x="7348479" y="1281814"/>
            <a:ext cx="1382760" cy="1360800"/>
          </a:xfrm>
          <a:prstGeom prst="rect">
            <a:avLst/>
          </a:prstGeom>
          <a:noFill/>
          <a:ln>
            <a:noFill/>
          </a:ln>
        </p:spPr>
      </p:pic>
      <p:pic>
        <p:nvPicPr>
          <p:cNvPr id="7" name="Picture 6">
            <a:extLst>
              <a:ext uri="{FF2B5EF4-FFF2-40B4-BE49-F238E27FC236}">
                <a16:creationId xmlns:a16="http://schemas.microsoft.com/office/drawing/2014/main" xmlns="" id="{14DD1D71-7A6E-44A8-B5B9-271854B1AF0C}"/>
              </a:ext>
            </a:extLst>
          </p:cNvPr>
          <p:cNvPicPr>
            <a:picLocks noChangeAspect="1"/>
          </p:cNvPicPr>
          <p:nvPr/>
        </p:nvPicPr>
        <p:blipFill>
          <a:blip r:embed="rId7">
            <a:lum/>
            <a:alphaModFix/>
          </a:blip>
          <a:srcRect/>
          <a:stretch>
            <a:fillRect/>
          </a:stretch>
        </p:blipFill>
        <p:spPr>
          <a:xfrm>
            <a:off x="4342011" y="5118223"/>
            <a:ext cx="1416240" cy="1151640"/>
          </a:xfrm>
          <a:prstGeom prst="rect">
            <a:avLst/>
          </a:prstGeom>
          <a:noFill/>
          <a:ln>
            <a:noFill/>
          </a:ln>
        </p:spPr>
      </p:pic>
      <p:pic>
        <p:nvPicPr>
          <p:cNvPr id="8" name="Picture 7">
            <a:extLst>
              <a:ext uri="{FF2B5EF4-FFF2-40B4-BE49-F238E27FC236}">
                <a16:creationId xmlns:a16="http://schemas.microsoft.com/office/drawing/2014/main" xmlns="" id="{AA8A7E31-8442-4E4E-94EB-30CB88FB92DD}"/>
              </a:ext>
            </a:extLst>
          </p:cNvPr>
          <p:cNvPicPr>
            <a:picLocks noChangeAspect="1"/>
          </p:cNvPicPr>
          <p:nvPr/>
        </p:nvPicPr>
        <p:blipFill>
          <a:blip r:embed="rId8">
            <a:lum/>
            <a:alphaModFix/>
          </a:blip>
          <a:srcRect/>
          <a:stretch>
            <a:fillRect/>
          </a:stretch>
        </p:blipFill>
        <p:spPr>
          <a:xfrm>
            <a:off x="6702067" y="5149873"/>
            <a:ext cx="1416240" cy="1046880"/>
          </a:xfrm>
          <a:prstGeom prst="rect">
            <a:avLst/>
          </a:prstGeom>
          <a:noFill/>
          <a:ln>
            <a:noFill/>
          </a:ln>
        </p:spPr>
      </p:pic>
      <p:pic>
        <p:nvPicPr>
          <p:cNvPr id="9" name="Picture 8">
            <a:extLst>
              <a:ext uri="{FF2B5EF4-FFF2-40B4-BE49-F238E27FC236}">
                <a16:creationId xmlns:a16="http://schemas.microsoft.com/office/drawing/2014/main" xmlns="" id="{404FFD67-4317-4485-B379-6EFF070B2583}"/>
              </a:ext>
            </a:extLst>
          </p:cNvPr>
          <p:cNvPicPr>
            <a:picLocks noChangeAspect="1"/>
          </p:cNvPicPr>
          <p:nvPr/>
        </p:nvPicPr>
        <p:blipFill>
          <a:blip r:embed="rId9">
            <a:lum/>
            <a:alphaModFix/>
          </a:blip>
          <a:srcRect/>
          <a:stretch>
            <a:fillRect/>
          </a:stretch>
        </p:blipFill>
        <p:spPr>
          <a:xfrm>
            <a:off x="9062123" y="4831972"/>
            <a:ext cx="1249559" cy="1151640"/>
          </a:xfrm>
          <a:prstGeom prst="rect">
            <a:avLst/>
          </a:prstGeom>
          <a:noFill/>
          <a:ln>
            <a:noFill/>
          </a:ln>
        </p:spPr>
      </p:pic>
      <p:sp>
        <p:nvSpPr>
          <p:cNvPr id="10" name="Freeform: Shape 9">
            <a:extLst>
              <a:ext uri="{FF2B5EF4-FFF2-40B4-BE49-F238E27FC236}">
                <a16:creationId xmlns:a16="http://schemas.microsoft.com/office/drawing/2014/main" xmlns=""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xmlns="" id="{2A3A1582-1B4A-4B74-B2D5-130D65EE9494}"/>
              </a:ext>
            </a:extLst>
          </p:cNvPr>
          <p:cNvSpPr/>
          <p:nvPr/>
        </p:nvSpPr>
        <p:spPr>
          <a:xfrm rot="19032569">
            <a:off x="3243989" y="2539880"/>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A24D4327-A034-4814-BC1F-B20E5206B590}"/>
              </a:ext>
            </a:extLst>
          </p:cNvPr>
          <p:cNvSpPr/>
          <p:nvPr/>
        </p:nvSpPr>
        <p:spPr>
          <a:xfrm>
            <a:off x="5811006" y="1752322"/>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6E5BAECF-8F04-4615-A3FC-A2A9F7418220}"/>
              </a:ext>
            </a:extLst>
          </p:cNvPr>
          <p:cNvSpPr/>
          <p:nvPr/>
        </p:nvSpPr>
        <p:spPr>
          <a:xfrm rot="1771800">
            <a:off x="3360465" y="498818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xmlns="" id="{A45BB223-0844-42CD-B249-8D20C9DE1BE6}"/>
              </a:ext>
            </a:extLst>
          </p:cNvPr>
          <p:cNvSpPr/>
          <p:nvPr/>
        </p:nvSpPr>
        <p:spPr>
          <a:xfrm>
            <a:off x="5738825" y="5405620"/>
            <a:ext cx="1160531" cy="393763"/>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xmlns="" id="{C5241B31-A95A-4B3B-9727-1AAF8B86C925}"/>
              </a:ext>
            </a:extLst>
          </p:cNvPr>
          <p:cNvSpPr/>
          <p:nvPr/>
        </p:nvSpPr>
        <p:spPr>
          <a:xfrm>
            <a:off x="7997559" y="5368942"/>
            <a:ext cx="1152000" cy="38801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a16="http://schemas.microsoft.com/office/drawing/2014/main" xmlns=""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a16="http://schemas.microsoft.com/office/drawing/2014/main" xmlns="" id="{4541A9EE-A3D1-4F33-9A0B-20CCB9E25AFB}"/>
              </a:ext>
            </a:extLst>
          </p:cNvPr>
          <p:cNvSpPr txBox="1"/>
          <p:nvPr/>
        </p:nvSpPr>
        <p:spPr>
          <a:xfrm rot="19326936">
            <a:off x="2805852" y="2123476"/>
            <a:ext cx="1412800"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a:t>
            </a:r>
            <a:r>
              <a:rPr lang="en-IN" sz="1800" b="1" i="0" u="none" strike="noStrike" kern="1200" cap="none" dirty="0" smtClean="0">
                <a:ln>
                  <a:noFill/>
                </a:ln>
                <a:solidFill>
                  <a:srgbClr val="000000"/>
                </a:solidFill>
                <a:latin typeface="Liberation Sans" pitchFamily="18"/>
                <a:ea typeface="DejaVu Sans" pitchFamily="2"/>
                <a:cs typeface="DejaVu Sans" pitchFamily="2"/>
              </a:rPr>
              <a:t>Code</a:t>
            </a:r>
          </a:p>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 with Maven</a:t>
            </a:r>
            <a:endParaRPr lang="en-IN" sz="1800" b="1" i="0" u="none" strike="noStrike" kern="1200" cap="none" dirty="0">
              <a:ln>
                <a:noFill/>
              </a:ln>
              <a:solidFill>
                <a:srgbClr val="000000"/>
              </a:solidFill>
              <a:latin typeface="Liberation Sans" pitchFamily="18"/>
              <a:ea typeface="DejaVu Sans" pitchFamily="2"/>
              <a:cs typeface="DejaVu Sans" pitchFamily="2"/>
            </a:endParaRPr>
          </a:p>
        </p:txBody>
      </p:sp>
      <p:sp>
        <p:nvSpPr>
          <p:cNvPr id="18" name="TextBox 17">
            <a:extLst>
              <a:ext uri="{FF2B5EF4-FFF2-40B4-BE49-F238E27FC236}">
                <a16:creationId xmlns:a16="http://schemas.microsoft.com/office/drawing/2014/main" xmlns="" id="{CCC70299-4794-4F68-9803-1DD1107BE88F}"/>
              </a:ext>
            </a:extLst>
          </p:cNvPr>
          <p:cNvSpPr txBox="1"/>
          <p:nvPr/>
        </p:nvSpPr>
        <p:spPr>
          <a:xfrm>
            <a:off x="5738826" y="1181282"/>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a16="http://schemas.microsoft.com/office/drawing/2014/main" xmlns="" id="{A58CC8A5-6FBA-4BD9-BAD5-CA5868BB2B87}"/>
              </a:ext>
            </a:extLst>
          </p:cNvPr>
          <p:cNvSpPr txBox="1"/>
          <p:nvPr/>
        </p:nvSpPr>
        <p:spPr>
          <a:xfrm>
            <a:off x="2266165" y="5126160"/>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a16="http://schemas.microsoft.com/office/drawing/2014/main" xmlns="" id="{19B8FCED-F5FD-4BB1-9937-D026F7F33A5E}"/>
              </a:ext>
            </a:extLst>
          </p:cNvPr>
          <p:cNvSpPr txBox="1"/>
          <p:nvPr/>
        </p:nvSpPr>
        <p:spPr>
          <a:xfrm>
            <a:off x="5524997" y="5851679"/>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a16="http://schemas.microsoft.com/office/drawing/2014/main" xmlns=""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a16="http://schemas.microsoft.com/office/drawing/2014/main" xmlns=""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a16="http://schemas.microsoft.com/office/drawing/2014/main" xmlns="" id="{DC74D50F-7F5E-4983-A54A-EDA2A647E1E4}"/>
              </a:ext>
            </a:extLst>
          </p:cNvPr>
          <p:cNvPicPr>
            <a:picLocks noChangeAspect="1"/>
          </p:cNvPicPr>
          <p:nvPr/>
        </p:nvPicPr>
        <p:blipFill>
          <a:blip r:embed="rId10">
            <a:lum/>
            <a:alphaModFix/>
          </a:blip>
          <a:srcRect/>
          <a:stretch>
            <a:fillRect/>
          </a:stretch>
        </p:blipFill>
        <p:spPr>
          <a:xfrm>
            <a:off x="9472541" y="2112152"/>
            <a:ext cx="2015999" cy="1368000"/>
          </a:xfrm>
          <a:prstGeom prst="rect">
            <a:avLst/>
          </a:prstGeom>
          <a:noFill/>
          <a:ln>
            <a:noFill/>
          </a:ln>
        </p:spPr>
      </p:pic>
      <p:sp>
        <p:nvSpPr>
          <p:cNvPr id="24" name="Freeform: Shape 23">
            <a:extLst>
              <a:ext uri="{FF2B5EF4-FFF2-40B4-BE49-F238E27FC236}">
                <a16:creationId xmlns:a16="http://schemas.microsoft.com/office/drawing/2014/main" xmlns="" id="{7CB58DFF-3948-4B59-9989-1D2EFB75D986}"/>
              </a:ext>
            </a:extLst>
          </p:cNvPr>
          <p:cNvSpPr/>
          <p:nvPr/>
        </p:nvSpPr>
        <p:spPr>
          <a:xfrm rot="1447800">
            <a:off x="9865695" y="3357612"/>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xmlns="" id="{F5E9A689-634C-42BC-8D18-BB508481D913}"/>
              </a:ext>
            </a:extLst>
          </p:cNvPr>
          <p:cNvSpPr txBox="1"/>
          <p:nvPr/>
        </p:nvSpPr>
        <p:spPr>
          <a:xfrm rot="17704067">
            <a:off x="9867653" y="3803831"/>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E19BE-02A6-4DA5-A155-961AB48D7737}"/>
              </a:ext>
            </a:extLst>
          </p:cNvPr>
          <p:cNvSpPr>
            <a:spLocks noGrp="1"/>
          </p:cNvSpPr>
          <p:nvPr>
            <p:ph type="ctrTitle"/>
          </p:nvPr>
        </p:nvSpPr>
        <p:spPr>
          <a:xfrm>
            <a:off x="1" y="587022"/>
            <a:ext cx="2253342" cy="417689"/>
          </a:xfrm>
        </p:spPr>
        <p:txBody>
          <a:bodyPr/>
          <a:lstStyle/>
          <a:p>
            <a:r>
              <a:rPr lang="en-US" sz="2800" u="sng" dirty="0"/>
              <a:t>Terraform:</a:t>
            </a:r>
            <a:endParaRPr lang="en-IN" sz="2800" u="sng" dirty="0"/>
          </a:p>
        </p:txBody>
      </p:sp>
      <p:sp>
        <p:nvSpPr>
          <p:cNvPr id="3" name="Subtitle 2">
            <a:extLst>
              <a:ext uri="{FF2B5EF4-FFF2-40B4-BE49-F238E27FC236}">
                <a16:creationId xmlns:a16="http://schemas.microsoft.com/office/drawing/2014/main" xmlns=""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Terraform’s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linux </a:t>
            </a:r>
            <a:r>
              <a:rPr lang="en-IN" sz="1600" dirty="0" smtClean="0">
                <a:solidFill>
                  <a:srgbClr val="000000"/>
                </a:solidFill>
                <a:latin typeface="Arial" panose="020B0604020202020204" pitchFamily="34" charset="0"/>
                <a:cs typeface="Arial" panose="020B0604020202020204" pitchFamily="34" charset="0"/>
              </a:rPr>
              <a:t>version):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sudo mv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/usr/local/bin/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2B032-81DA-4F89-A5D6-4E3805567E43}"/>
              </a:ext>
            </a:extLst>
          </p:cNvPr>
          <p:cNvSpPr>
            <a:spLocks noGrp="1"/>
          </p:cNvSpPr>
          <p:nvPr>
            <p:ph type="ctrTitle"/>
          </p:nvPr>
        </p:nvSpPr>
        <p:spPr>
          <a:xfrm>
            <a:off x="277586" y="620889"/>
            <a:ext cx="1812471" cy="530578"/>
          </a:xfrm>
        </p:spPr>
        <p:txBody>
          <a:bodyPr/>
          <a:lstStyle/>
          <a:p>
            <a:r>
              <a:rPr lang="en-US" sz="2800" u="sng" dirty="0"/>
              <a:t>AWS CLI:</a:t>
            </a:r>
            <a:endParaRPr lang="en-IN" sz="2800" u="sng" dirty="0"/>
          </a:p>
        </p:txBody>
      </p:sp>
      <p:sp>
        <p:nvSpPr>
          <p:cNvPr id="3" name="Subtitle 2">
            <a:extLst>
              <a:ext uri="{FF2B5EF4-FFF2-40B4-BE49-F238E27FC236}">
                <a16:creationId xmlns:a16="http://schemas.microsoft.com/office/drawing/2014/main" xmlns=""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dirty="0" smtClean="0">
                <a:latin typeface="Arial" panose="020B0604020202020204" pitchFamily="34" charset="0"/>
                <a:cs typeface="Arial" panose="020B0604020202020204" pitchFamily="34" charset="0"/>
              </a:rPr>
              <a:t>       AWS </a:t>
            </a:r>
            <a:r>
              <a:rPr lang="en-IN" sz="1800" dirty="0">
                <a:latin typeface="Arial" panose="020B0604020202020204" pitchFamily="34" charset="0"/>
                <a:cs typeface="Arial" panose="020B0604020202020204" pitchFamily="34" charset="0"/>
              </a:rPr>
              <a:t>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aws configuration files to interact with AWS to launch instances for that we need to set up aws cli</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aws cli, you need AWS account. Please sign up for AWS account it’s just 2 </a:t>
            </a:r>
            <a:r>
              <a:rPr lang="en-IN" sz="1800" dirty="0" smtClean="0">
                <a:latin typeface="Arial" panose="020B0604020202020204" pitchFamily="34" charset="0"/>
                <a:cs typeface="Arial" panose="020B0604020202020204" pitchFamily="34" charset="0"/>
              </a:rPr>
              <a:t>RS/-.</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a:t>
            </a:r>
            <a:r>
              <a:rPr lang="en-IN" sz="1800" dirty="0" smtClean="0">
                <a:latin typeface="Arial" panose="020B0604020202020204" pitchFamily="34" charset="0"/>
                <a:cs typeface="Arial" panose="020B0604020202020204" pitchFamily="34" charset="0"/>
              </a:rPr>
              <a:t>state</a:t>
            </a:r>
          </a:p>
          <a:p>
            <a:pPr algn="l">
              <a:lnSpc>
                <a:spcPct val="120000"/>
              </a:lnSpc>
              <a:spcAft>
                <a:spcPts val="0"/>
              </a:spcAft>
              <a:buSzPct val="45000"/>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You </a:t>
            </a:r>
            <a:r>
              <a:rPr lang="en-IN" sz="1800" dirty="0">
                <a:latin typeface="Arial" panose="020B0604020202020204" pitchFamily="34" charset="0"/>
                <a:cs typeface="Arial" panose="020B0604020202020204" pitchFamily="34" charset="0"/>
              </a:rPr>
              <a:t>can also give “AdminstrationAccess” but it’s not necessary</a:t>
            </a:r>
            <a:r>
              <a:rPr lang="en-IN" sz="1800" dirty="0" smtClean="0">
                <a:latin typeface="Arial" panose="020B0604020202020204" pitchFamily="34" charset="0"/>
                <a:cs typeface="Arial" panose="020B0604020202020204" pitchFamily="34" charset="0"/>
              </a:rPr>
              <a:t>.</a:t>
            </a:r>
          </a:p>
          <a:p>
            <a:pPr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aws cli.</a:t>
            </a:r>
          </a:p>
          <a:p>
            <a:pPr lvl="0" algn="l">
              <a:lnSpc>
                <a:spcPct val="120000"/>
              </a:lnSpc>
              <a:spcAft>
                <a:spcPts val="0"/>
              </a:spcAft>
              <a:buSzPct val="45000"/>
            </a:pPr>
            <a:r>
              <a:rPr lang="en-IN" sz="1800" dirty="0" smtClean="0">
                <a:latin typeface="Arial" panose="020B0604020202020204" pitchFamily="34" charset="0"/>
                <a:cs typeface="Arial" panose="020B0604020202020204" pitchFamily="34" charset="0"/>
                <a:sym typeface="Wingdings" panose="05000000000000000000" pitchFamily="2" charset="2"/>
              </a:rPr>
              <a:t> Go to EC2 section and create key pairs with name </a:t>
            </a:r>
            <a:r>
              <a:rPr lang="en-IN" sz="1800" b="1" dirty="0" smtClean="0">
                <a:latin typeface="Arial" panose="020B0604020202020204" pitchFamily="34" charset="0"/>
                <a:cs typeface="Arial" panose="020B0604020202020204" pitchFamily="34" charset="0"/>
                <a:sym typeface="Wingdings" panose="05000000000000000000" pitchFamily="2" charset="2"/>
              </a:rPr>
              <a:t>“keyfile” </a:t>
            </a:r>
            <a:r>
              <a:rPr lang="en-IN" sz="1800" dirty="0" smtClean="0">
                <a:latin typeface="Arial" panose="020B0604020202020204" pitchFamily="34" charset="0"/>
                <a:cs typeface="Arial" panose="020B0604020202020204" pitchFamily="34" charset="0"/>
                <a:sym typeface="Wingdings" panose="05000000000000000000" pitchFamily="2" charset="2"/>
              </a:rPr>
              <a:t>and download it and keep it </a:t>
            </a:r>
            <a:r>
              <a:rPr lang="en-IN" sz="1800" b="1" dirty="0" smtClean="0">
                <a:latin typeface="Arial" panose="020B0604020202020204" pitchFamily="34" charset="0"/>
                <a:cs typeface="Arial" panose="020B0604020202020204" pitchFamily="34" charset="0"/>
                <a:sym typeface="Wingdings" panose="05000000000000000000" pitchFamily="2" charset="2"/>
              </a:rPr>
              <a:t>“/sites” </a:t>
            </a:r>
            <a:r>
              <a:rPr lang="en-IN" sz="1800" dirty="0" smtClean="0">
                <a:latin typeface="Arial" panose="020B0604020202020204" pitchFamily="34" charset="0"/>
                <a:cs typeface="Arial" panose="020B0604020202020204" pitchFamily="34" charset="0"/>
                <a:sym typeface="Wingdings" panose="05000000000000000000" pitchFamily="2" charset="2"/>
              </a:rPr>
              <a:t>folder and create security group </a:t>
            </a:r>
            <a:r>
              <a:rPr lang="en-IN" sz="1800" b="1" u="sng" dirty="0" smtClean="0">
                <a:latin typeface="Arial" panose="020B0604020202020204" pitchFamily="34" charset="0"/>
                <a:cs typeface="Arial" panose="020B0604020202020204" pitchFamily="34" charset="0"/>
                <a:sym typeface="Wingdings" panose="05000000000000000000" pitchFamily="2" charset="2"/>
              </a:rPr>
              <a:t>“k8scluster</a:t>
            </a:r>
            <a:r>
              <a:rPr lang="en-IN" sz="1800" dirty="0" smtClean="0">
                <a:latin typeface="Arial" panose="020B0604020202020204" pitchFamily="34" charset="0"/>
                <a:cs typeface="Arial" panose="020B0604020202020204" pitchFamily="34" charset="0"/>
                <a:sym typeface="Wingdings" panose="05000000000000000000" pitchFamily="2" charset="2"/>
              </a:rPr>
              <a:t>” like below SS. If in case you are using diff names please update </a:t>
            </a:r>
            <a:r>
              <a:rPr lang="en-IN" sz="1800" dirty="0" err="1" smtClean="0">
                <a:latin typeface="Arial" panose="020B0604020202020204" pitchFamily="34" charset="0"/>
                <a:cs typeface="Arial" panose="020B0604020202020204" pitchFamily="34" charset="0"/>
                <a:sym typeface="Wingdings" panose="05000000000000000000" pitchFamily="2" charset="2"/>
              </a:rPr>
              <a:t>terraform</a:t>
            </a:r>
            <a:r>
              <a:rPr lang="en-IN" sz="1800" dirty="0" smtClean="0">
                <a:latin typeface="Arial" panose="020B0604020202020204" pitchFamily="34" charset="0"/>
                <a:cs typeface="Arial" panose="020B0604020202020204" pitchFamily="34" charset="0"/>
                <a:sym typeface="Wingdings" panose="05000000000000000000" pitchFamily="2" charset="2"/>
              </a:rPr>
              <a:t> files with key pair and security group names.</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      </a:t>
            </a:r>
            <a:r>
              <a:rPr lang="en-IN" sz="1800" b="1" u="sng" dirty="0" smtClean="0">
                <a:latin typeface="Arial" panose="020B0604020202020204" pitchFamily="34" charset="0"/>
                <a:cs typeface="Arial" panose="020B0604020202020204" pitchFamily="34" charset="0"/>
                <a:sym typeface="Wingdings" panose="05000000000000000000" pitchFamily="2" charset="2"/>
              </a:rPr>
              <a:t>Note</a:t>
            </a:r>
            <a:r>
              <a:rPr lang="en-IN" sz="1800" dirty="0" smtClean="0">
                <a:latin typeface="Arial" panose="020B0604020202020204" pitchFamily="34" charset="0"/>
                <a:cs typeface="Arial" panose="020B0604020202020204" pitchFamily="34" charset="0"/>
                <a:sym typeface="Wingdings" panose="05000000000000000000" pitchFamily="2" charset="2"/>
              </a:rPr>
              <a:t>: security group creation file is available in </a:t>
            </a:r>
            <a:r>
              <a:rPr lang="en-IN" sz="1800" b="1" dirty="0" smtClean="0">
                <a:latin typeface="Arial" panose="020B0604020202020204" pitchFamily="34" charset="0"/>
                <a:cs typeface="Arial" panose="020B0604020202020204" pitchFamily="34" charset="0"/>
                <a:sym typeface="Wingdings" panose="05000000000000000000" pitchFamily="2" charset="2"/>
              </a:rPr>
              <a:t>“readmefiles” </a:t>
            </a:r>
            <a:r>
              <a:rPr lang="en-IN" sz="1800" dirty="0" smtClean="0">
                <a:latin typeface="Arial" panose="020B0604020202020204" pitchFamily="34" charset="0"/>
                <a:cs typeface="Arial" panose="020B0604020202020204" pitchFamily="34" charset="0"/>
                <a:sym typeface="Wingdings" panose="05000000000000000000" pitchFamily="2" charset="2"/>
              </a:rPr>
              <a:t>folder.</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30729"/>
            <a:ext cx="11663363" cy="6057900"/>
          </a:xfrm>
          <a:prstGeom prst="rect">
            <a:avLst/>
          </a:prstGeom>
        </p:spPr>
      </p:pic>
    </p:spTree>
    <p:extLst>
      <p:ext uri="{BB962C8B-B14F-4D97-AF65-F5344CB8AC3E}">
        <p14:creationId xmlns:p14="http://schemas.microsoft.com/office/powerpoint/2010/main" val="31147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83EC5EF-217E-4D46-B55F-8949FDA75B87}"/>
              </a:ext>
            </a:extLst>
          </p:cNvPr>
          <p:cNvSpPr>
            <a:spLocks noGrp="1"/>
          </p:cNvSpPr>
          <p:nvPr>
            <p:ph type="subTitle" idx="1"/>
          </p:nvPr>
        </p:nvSpPr>
        <p:spPr>
          <a:xfrm>
            <a:off x="338667" y="677332"/>
            <a:ext cx="10927644" cy="7066845"/>
          </a:xfrm>
        </p:spPr>
        <p:txBody>
          <a:bodyPr>
            <a:normAutofit fontScale="92500"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sudo apt install python3-pip</a:t>
            </a:r>
          </a:p>
          <a:p>
            <a:pPr lvl="0" algn="l">
              <a:spcAft>
                <a:spcPts val="0"/>
              </a:spcAft>
            </a:pPr>
            <a:r>
              <a:rPr lang="en-IN" sz="1900" b="1" dirty="0">
                <a:latin typeface="Arial" panose="020B0604020202020204" pitchFamily="34" charset="0"/>
                <a:cs typeface="Arial" panose="020B0604020202020204" pitchFamily="34" charset="0"/>
              </a:rPr>
              <a:t> pip install awscli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aws cli</a:t>
            </a:r>
          </a:p>
          <a:p>
            <a:pPr lvl="0" algn="l">
              <a:spcAft>
                <a:spcPts val="0"/>
              </a:spcAft>
            </a:pPr>
            <a:r>
              <a:rPr lang="en-IN" sz="1900" b="1" dirty="0">
                <a:latin typeface="Arial" panose="020B0604020202020204" pitchFamily="34" charset="0"/>
                <a:cs typeface="Arial" panose="020B0604020202020204" pitchFamily="34" charset="0"/>
              </a:rPr>
              <a:t> sudo apt-get install awscli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aws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aws-cli/1.16.247 Python/3.7.3 Linux/5.0.0-31-generic botocore/1.12.237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t>
            </a:r>
            <a:r>
              <a:rPr lang="en-IN" sz="1900" dirty="0" smtClean="0">
                <a:latin typeface="Arial" panose="020B0604020202020204" pitchFamily="34" charset="0"/>
                <a:cs typeface="Arial" panose="020B0604020202020204" pitchFamily="34" charset="0"/>
              </a:rPr>
              <a:t>will be in Downloaded </a:t>
            </a:r>
            <a:r>
              <a:rPr lang="en-IN" sz="1900" dirty="0">
                <a:latin typeface="Arial" panose="020B0604020202020204" pitchFamily="34" charset="0"/>
                <a:cs typeface="Arial" panose="020B0604020202020204" pitchFamily="34" charset="0"/>
              </a:rPr>
              <a:t>CSV file)</a:t>
            </a:r>
          </a:p>
          <a:p>
            <a:pPr lvl="0" algn="l">
              <a:spcAft>
                <a:spcPts val="0"/>
              </a:spcAft>
            </a:pPr>
            <a:r>
              <a:rPr lang="en-IN" sz="1900" b="1" dirty="0">
                <a:latin typeface="Arial" panose="020B0604020202020204" pitchFamily="34" charset="0"/>
                <a:cs typeface="Arial" panose="020B0604020202020204" pitchFamily="34" charset="0"/>
              </a:rPr>
              <a:t> aws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wJalr********</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~/.aws/credentials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0D714-F857-4376-9E8E-4959742496BC}"/>
              </a:ext>
            </a:extLst>
          </p:cNvPr>
          <p:cNvSpPr txBox="1">
            <a:spLocks noGrp="1"/>
          </p:cNvSpPr>
          <p:nvPr>
            <p:ph type="title" idx="4294967295"/>
          </p:nvPr>
        </p:nvSpPr>
        <p:spPr>
          <a:xfrm>
            <a:off x="408214" y="720000"/>
            <a:ext cx="2183786" cy="618480"/>
          </a:xfrm>
        </p:spPr>
        <p:txBody>
          <a:bodyPr/>
          <a:lstStyle/>
          <a:p>
            <a:pPr lvl="0"/>
            <a:r>
              <a:rPr lang="en-IN" sz="2800" u="sng" dirty="0"/>
              <a:t>Git:</a:t>
            </a:r>
          </a:p>
        </p:txBody>
      </p:sp>
      <p:sp>
        <p:nvSpPr>
          <p:cNvPr id="3" name="Text Placeholder 2">
            <a:extLst>
              <a:ext uri="{FF2B5EF4-FFF2-40B4-BE49-F238E27FC236}">
                <a16:creationId xmlns:a16="http://schemas.microsoft.com/office/drawing/2014/main" xmlns="" id="{4B4523A1-9070-43BD-B99D-C7768F374C3A}"/>
              </a:ext>
            </a:extLst>
          </p:cNvPr>
          <p:cNvSpPr txBox="1">
            <a:spLocks noGrp="1"/>
          </p:cNvSpPr>
          <p:nvPr>
            <p:ph type="body" idx="4294967295"/>
          </p:nvPr>
        </p:nvSpPr>
        <p:spPr>
          <a:xfrm>
            <a:off x="590760" y="1440000"/>
            <a:ext cx="10713240" cy="6120000"/>
          </a:xfrm>
        </p:spPr>
        <p:txBody>
          <a:bodyPr>
            <a:normAutofit/>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sudo apt-get install git</a:t>
            </a:r>
          </a:p>
          <a:p>
            <a:pPr lvl="0">
              <a:buSzPct val="45000"/>
            </a:pPr>
            <a:r>
              <a:rPr lang="en-IN" sz="2800" dirty="0"/>
              <a:t>You need a git hub account. You can get one here https://</a:t>
            </a:r>
            <a:r>
              <a:rPr lang="en-IN" sz="2800" dirty="0" smtClean="0"/>
              <a:t>github.com</a:t>
            </a:r>
            <a:endParaRPr lang="en-IN" sz="2800" dirty="0"/>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2745</Words>
  <Application>Microsoft Office PowerPoint</Application>
  <PresentationFormat>Custom</PresentationFormat>
  <Paragraphs>325</Paragraphs>
  <Slides>21</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DejaVu Sans</vt:lpstr>
      <vt:lpstr>Liberation Sans</vt:lpstr>
      <vt:lpstr>Liberation Serif</vt:lpstr>
      <vt:lpstr>StarSymbol</vt:lpstr>
      <vt:lpstr>Wingdings</vt:lpstr>
      <vt:lpstr>Classy_Red</vt:lpstr>
      <vt:lpstr>Classy_Red1</vt:lpstr>
      <vt:lpstr>DevOps Cloud(AWS)</vt:lpstr>
      <vt:lpstr>Overall Architecture:</vt:lpstr>
      <vt:lpstr>AWS EC2 Instances Architecture:</vt:lpstr>
      <vt:lpstr>Build and Deploy:</vt:lpstr>
      <vt:lpstr>Terraform:</vt:lpstr>
      <vt:lpstr>AWS CLI:</vt:lpstr>
      <vt:lpstr>PowerPoint Presentation</vt:lpstr>
      <vt:lpstr>PowerPoint Presentation</vt:lpstr>
      <vt:lpstr>Git:</vt:lpstr>
      <vt:lpstr>Jenkins:</vt:lpstr>
      <vt:lpstr>PowerPoint Presentation</vt:lpstr>
      <vt:lpstr>Maven:</vt:lpstr>
      <vt:lpstr>Nexus3:</vt:lpstr>
      <vt:lpstr>K8S:</vt:lpstr>
      <vt:lpstr>Docker:</vt:lpstr>
      <vt:lpstr>Ansible:</vt:lpstr>
      <vt:lpstr>PowerPoint Presentation</vt:lpstr>
      <vt:lpstr>PowerPoint Presentation</vt:lpstr>
      <vt:lpstr>Maven Project:</vt:lpstr>
      <vt:lpstr>All In One File:</vt:lpstr>
      <vt:lpstr>Local host Setup: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PEDDINENI, KIRAN</cp:lastModifiedBy>
  <cp:revision>266</cp:revision>
  <dcterms:created xsi:type="dcterms:W3CDTF">2019-10-11T22:54:33Z</dcterms:created>
  <dcterms:modified xsi:type="dcterms:W3CDTF">2019-10-18T11:58:26Z</dcterms:modified>
</cp:coreProperties>
</file>