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 bookmarkIdSeed="2">
  <p:sldMasterIdLst>
    <p:sldMasterId id="2147483681" r:id="rId4"/>
    <p:sldMasterId id="2147484116" r:id="rId5"/>
  </p:sldMasterIdLst>
  <p:notesMasterIdLst>
    <p:notesMasterId r:id="rId22"/>
  </p:notesMasterIdLst>
  <p:handoutMasterIdLst>
    <p:handoutMasterId r:id="rId23"/>
  </p:handoutMasterIdLst>
  <p:sldIdLst>
    <p:sldId id="366" r:id="rId6"/>
    <p:sldId id="347" r:id="rId7"/>
    <p:sldId id="326" r:id="rId8"/>
    <p:sldId id="349" r:id="rId9"/>
    <p:sldId id="350" r:id="rId10"/>
    <p:sldId id="353" r:id="rId11"/>
    <p:sldId id="361" r:id="rId12"/>
    <p:sldId id="351" r:id="rId13"/>
    <p:sldId id="358" r:id="rId14"/>
    <p:sldId id="359" r:id="rId15"/>
    <p:sldId id="360" r:id="rId16"/>
    <p:sldId id="357" r:id="rId17"/>
    <p:sldId id="367" r:id="rId18"/>
    <p:sldId id="356" r:id="rId19"/>
    <p:sldId id="368" r:id="rId20"/>
    <p:sldId id="35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81"/>
    <a:srgbClr val="E1AD00"/>
    <a:srgbClr val="D8750D"/>
    <a:srgbClr val="492D16"/>
    <a:srgbClr val="565522"/>
    <a:srgbClr val="5B77BA"/>
    <a:srgbClr val="3D96AC"/>
    <a:srgbClr val="6DB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437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37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22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F0202F1-3D13-438F-91AB-F69797A40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7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48F052D-DC1C-4147-8DD5-762AA9630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ＭＳ Ｐゴシック" pitchFamily="-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8F052D-DC1C-4147-8DD5-762AA963032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66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8F052D-DC1C-4147-8DD5-762AA963032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32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8F052D-DC1C-4147-8DD5-762AA963032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88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8F052D-DC1C-4147-8DD5-762AA963032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44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8F052D-DC1C-4147-8DD5-762AA963032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20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8F052D-DC1C-4147-8DD5-762AA963032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0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8F052D-DC1C-4147-8DD5-762AA963032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2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8F052D-DC1C-4147-8DD5-762AA963032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1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8F052D-DC1C-4147-8DD5-762AA963032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05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8F052D-DC1C-4147-8DD5-762AA963032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64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8F052D-DC1C-4147-8DD5-762AA96303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84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8F052D-DC1C-4147-8DD5-762AA96303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4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8F052D-DC1C-4147-8DD5-762AA963032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7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>
                <a:solidFill>
                  <a:srgbClr val="000000"/>
                </a:solidFill>
                <a:latin typeface="Verdana" charset="0"/>
                <a:ea typeface="ＭＳ Ｐゴシック" charset="-128"/>
                <a:cs typeface="+mn-cs"/>
              </a:rPr>
              <a:t>      </a:t>
            </a:r>
            <a:r>
              <a:rPr lang="en-US" sz="800">
                <a:solidFill>
                  <a:srgbClr val="000000"/>
                </a:solidFill>
                <a:latin typeface="Verdana" charset="0"/>
                <a:ea typeface="ＭＳ Ｐゴシック" charset="-128"/>
                <a:cs typeface="+mn-cs"/>
              </a:rPr>
              <a:t>|  </a:t>
            </a:r>
            <a:r>
              <a:rPr lang="en-US" sz="800" b="0">
                <a:solidFill>
                  <a:srgbClr val="000000"/>
                </a:solidFill>
                <a:latin typeface="Verdana" charset="0"/>
                <a:ea typeface="ＭＳ Ｐゴシック" charset="-128"/>
                <a:cs typeface="+mn-cs"/>
              </a:rPr>
              <a:t>©2011, Cognizant 		</a:t>
            </a:r>
            <a:endParaRPr lang="en-US" sz="900" b="0">
              <a:solidFill>
                <a:srgbClr val="000000"/>
              </a:solidFill>
              <a:latin typeface="Verdana" charset="0"/>
              <a:ea typeface="ＭＳ Ｐゴシック" charset="-128"/>
              <a:cs typeface="+mn-cs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286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34823B63-21D6-4073-9870-774EA564A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9C5B-A0D5-423A-B972-12355FD6E6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B21F-72F8-442C-AEDD-C65D5BC234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0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9C5B-A0D5-423A-B972-12355FD6E6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B21F-72F8-442C-AEDD-C65D5BC234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56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9C5B-A0D5-423A-B972-12355FD6E6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B21F-72F8-442C-AEDD-C65D5BC234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392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9C5B-A0D5-423A-B972-12355FD6E6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B21F-72F8-442C-AEDD-C65D5BC234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27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9C5B-A0D5-423A-B972-12355FD6E6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B21F-72F8-442C-AEDD-C65D5BC234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9C5B-A0D5-423A-B972-12355FD6E6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B21F-72F8-442C-AEDD-C65D5BC234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>
                <a:solidFill>
                  <a:srgbClr val="000000"/>
                </a:solidFill>
                <a:latin typeface="Verdana" charset="0"/>
                <a:ea typeface="ＭＳ Ｐゴシック" charset="-128"/>
                <a:cs typeface="+mn-cs"/>
              </a:rPr>
              <a:t>      </a:t>
            </a:r>
            <a:r>
              <a:rPr lang="en-US" sz="800">
                <a:solidFill>
                  <a:srgbClr val="000000"/>
                </a:solidFill>
                <a:latin typeface="Verdana" charset="0"/>
                <a:ea typeface="ＭＳ Ｐゴシック" charset="-128"/>
                <a:cs typeface="+mn-cs"/>
              </a:rPr>
              <a:t>|  </a:t>
            </a:r>
            <a:r>
              <a:rPr lang="en-US" sz="800" b="0">
                <a:solidFill>
                  <a:srgbClr val="000000"/>
                </a:solidFill>
                <a:latin typeface="Verdana" charset="0"/>
                <a:ea typeface="ＭＳ Ｐゴシック" charset="-128"/>
                <a:cs typeface="+mn-cs"/>
              </a:rPr>
              <a:t>©2011, Cognizant 		</a:t>
            </a:r>
            <a:endParaRPr lang="en-US" sz="900" b="0">
              <a:solidFill>
                <a:srgbClr val="000000"/>
              </a:solidFill>
              <a:latin typeface="Verdana" charset="0"/>
              <a:ea typeface="ＭＳ Ｐゴシック" charset="-128"/>
              <a:cs typeface="+mn-cs"/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 Same Side Corner Rectangle 5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3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C8DE526A-F489-4AF2-AC35-E271C6EBC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>
                <a:solidFill>
                  <a:srgbClr val="808388"/>
                </a:solidFill>
                <a:latin typeface="Verdana" charset="0"/>
                <a:ea typeface="ＭＳ Ｐゴシック" charset="-128"/>
                <a:cs typeface="+mn-cs"/>
              </a:rPr>
              <a:t>©2011, 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6781800" y="2286000"/>
            <a:ext cx="1981200" cy="20574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b="0" dirty="0">
                <a:solidFill>
                  <a:schemeClr val="bg1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Image Area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352800"/>
            <a:ext cx="51816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414463"/>
            <a:ext cx="51816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>
                <a:solidFill>
                  <a:srgbClr val="808388"/>
                </a:solidFill>
                <a:latin typeface="Verdana" charset="0"/>
                <a:ea typeface="ＭＳ Ｐゴシック" charset="-128"/>
                <a:cs typeface="+mn-cs"/>
              </a:rPr>
              <a:t>©2011, 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4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14463"/>
            <a:ext cx="64008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9C5B-A0D5-423A-B972-12355FD6E6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B21F-72F8-442C-AEDD-C65D5BC234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32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9C5B-A0D5-423A-B972-12355FD6E6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B21F-72F8-442C-AEDD-C65D5BC234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6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9C5B-A0D5-423A-B972-12355FD6E6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B21F-72F8-442C-AEDD-C65D5BC234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4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9C5B-A0D5-423A-B972-12355FD6E6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B21F-72F8-442C-AEDD-C65D5BC234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3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9C5B-A0D5-423A-B972-12355FD6E6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B21F-72F8-442C-AEDD-C65D5BC234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9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>
                <a:solidFill>
                  <a:srgbClr val="55B738"/>
                </a:solidFill>
                <a:latin typeface="Arial Black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1FDF3DB-2AD4-405C-BCB6-2D326E824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90F9C5B-A0D5-423A-B972-12355FD6E6D3}" type="datetimeFigureOut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8/6/2021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68BB21F-72F8-442C-AEDD-C65D5BC2345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01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slide" Target="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file:///\\CTSC00586316701\share\Tools%20repository\Documaker\FACT%20(Forms%20Analysis%20and%20ComparisonTool)\Forms%20Analysis%20&amp;%20Comparison%20Tool\index.html" TargetMode="Externa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572648" y="-32394"/>
            <a:ext cx="9996381" cy="5787839"/>
            <a:chOff x="-764275" y="-1167687"/>
            <a:chExt cx="13574681" cy="820941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6143959" y="-640158"/>
              <a:ext cx="6388754" cy="1884834"/>
            </a:xfrm>
            <a:prstGeom prst="round2Same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00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DESCRIPTION </a:t>
              </a:r>
              <a:r>
                <a:rPr lang="en-US" sz="1600" dirty="0">
                  <a:solidFill>
                    <a:srgbClr val="006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600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6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tool helps to compare the components between PROD and lower region and list new/deleted components in a html page. It also compare the contents of modified components and highlight the changes in an html page for each component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7360191" y="2564318"/>
              <a:ext cx="2826240" cy="956489"/>
            </a:xfrm>
            <a:prstGeom prst="ellipse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00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CCM PRODUCT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6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DOCUMAKER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20567" y="911114"/>
              <a:ext cx="5494986" cy="1572262"/>
            </a:xfrm>
            <a:prstGeom prst="round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00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BENEFITS</a:t>
              </a:r>
            </a:p>
            <a:p>
              <a:pPr marL="214313" indent="-214313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rgbClr val="006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tool can be used effectively during Code reviews. This can assist the peer reviewer.</a:t>
              </a:r>
            </a:p>
            <a:p>
              <a:pPr marL="214313" indent="-214313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rgbClr val="006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Improves Productivity.</a:t>
              </a:r>
            </a:p>
            <a:p>
              <a:pPr marL="214313" indent="-214313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rgbClr val="006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tool comes handy during code collisions.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72" y="-1167687"/>
              <a:ext cx="6544372" cy="127690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lIns="68580" tIns="34290" rIns="68580" bIns="3429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40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latin typeface="DilleniaUPC" panose="02020603050405020304" pitchFamily="18" charset="-34"/>
                  <a:ea typeface="+mn-ea"/>
                  <a:cs typeface="DilleniaUPC" panose="02020603050405020304" pitchFamily="18" charset="-34"/>
                </a:rPr>
                <a:t>Forms Comparison Tool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9338336" y="2757538"/>
              <a:ext cx="3472070" cy="570050"/>
            </a:xfrm>
            <a:prstGeom prst="ellipse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00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OFFERING</a:t>
              </a:r>
              <a:endParaRPr lang="en-US" sz="1050" b="0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solidFill>
                    <a:srgbClr val="006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COMPONENT COMPARISON</a:t>
              </a:r>
            </a:p>
          </p:txBody>
        </p:sp>
        <p:sp>
          <p:nvSpPr>
            <p:cNvPr id="14" name="Flowchart: Preparation 13"/>
            <p:cNvSpPr/>
            <p:nvPr/>
          </p:nvSpPr>
          <p:spPr>
            <a:xfrm>
              <a:off x="-764275" y="2380140"/>
              <a:ext cx="3075905" cy="1184857"/>
            </a:xfrm>
            <a:prstGeom prst="flowChartPreparation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00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Demo?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6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00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Current Status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6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>
              <a:off x="317652" y="5426496"/>
              <a:ext cx="3545862" cy="1615232"/>
            </a:xfrm>
            <a:prstGeom prst="flowChartDelay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00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Future Plans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6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Integrate with the content only deploy Tool, which ensures auto promotion after comparison.</a:t>
              </a:r>
            </a:p>
          </p:txBody>
        </p:sp>
        <p:sp>
          <p:nvSpPr>
            <p:cNvPr id="18" name="Left Arrow Callout 17"/>
            <p:cNvSpPr/>
            <p:nvPr/>
          </p:nvSpPr>
          <p:spPr>
            <a:xfrm>
              <a:off x="6352585" y="4171801"/>
              <a:ext cx="5971504" cy="1254695"/>
            </a:xfrm>
            <a:prstGeom prst="leftArrowCallou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 SAVINGS(Person Hours/Per Year)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6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378hrs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COST SAVINGS (Per Year</a:t>
              </a:r>
              <a:r>
                <a:rPr lang="en-US" sz="1600" dirty="0">
                  <a:solidFill>
                    <a:srgbClr val="00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prstClr val="black"/>
                  </a:solidFill>
                </a:rPr>
                <a:t>(30% of Code Review Effort Saved)*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6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$7000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ight Arrow Callout 18"/>
            <p:cNvSpPr/>
            <p:nvPr/>
          </p:nvSpPr>
          <p:spPr>
            <a:xfrm>
              <a:off x="814709" y="4062205"/>
              <a:ext cx="2993842" cy="1364291"/>
            </a:xfrm>
            <a:prstGeom prst="rightArrowCallou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00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 NAME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solidFill>
                    <a:srgbClr val="006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METLIFE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50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Flowchart: Delay 26"/>
          <p:cNvSpPr/>
          <p:nvPr/>
        </p:nvSpPr>
        <p:spPr>
          <a:xfrm>
            <a:off x="152400" y="5606137"/>
            <a:ext cx="3391433" cy="1211423"/>
          </a:xfrm>
          <a:prstGeom prst="flowChartDelay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*Assumptions</a:t>
            </a:r>
            <a:r>
              <a:rPr lang="en-US" sz="1200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0" dirty="0">
                <a:solidFill>
                  <a:prstClr val="white"/>
                </a:solidFill>
              </a:rPr>
              <a:t> </a:t>
            </a:r>
          </a:p>
          <a:p>
            <a:pPr marL="128588" indent="-128588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0" dirty="0">
                <a:solidFill>
                  <a:srgbClr val="44546A">
                    <a:lumMod val="75000"/>
                  </a:srgbClr>
                </a:solidFill>
              </a:rPr>
              <a:t>20 Projects per month.</a:t>
            </a:r>
          </a:p>
          <a:p>
            <a:pPr marL="128588" indent="-128588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0" dirty="0">
                <a:solidFill>
                  <a:srgbClr val="44546A">
                    <a:lumMod val="75000"/>
                  </a:srgbClr>
                </a:solidFill>
              </a:rPr>
              <a:t>Efforts for code review -10 days/Month</a:t>
            </a:r>
          </a:p>
          <a:p>
            <a:pPr marL="128588" indent="-128588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0" dirty="0">
                <a:solidFill>
                  <a:srgbClr val="44546A">
                    <a:lumMod val="75000"/>
                  </a:srgbClr>
                </a:solidFill>
              </a:rPr>
              <a:t>Efforts After- 6.5 days/Month</a:t>
            </a:r>
          </a:p>
          <a:p>
            <a:pPr marL="128588" indent="-128588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0" dirty="0">
                <a:solidFill>
                  <a:srgbClr val="44546A">
                    <a:lumMod val="75000"/>
                  </a:srgbClr>
                </a:solidFill>
              </a:rPr>
              <a:t>Projected $Value -$575(Offshore Value)</a:t>
            </a:r>
          </a:p>
        </p:txBody>
      </p:sp>
    </p:spTree>
    <p:extLst>
      <p:ext uri="{BB962C8B-B14F-4D97-AF65-F5344CB8AC3E}">
        <p14:creationId xmlns:p14="http://schemas.microsoft.com/office/powerpoint/2010/main" val="117016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05CDF4-EFBD-4338-A001-8B83773D0ADA}" type="slidenum">
              <a:rPr lang="en-US" smtClean="0">
                <a:latin typeface="Arial Black" pitchFamily="34" charset="0"/>
                <a:ea typeface="ＭＳ Ｐゴシック"/>
                <a:cs typeface="ＭＳ Ｐゴシック"/>
              </a:rPr>
              <a:pPr/>
              <a:t>9</a:t>
            </a:fld>
            <a:endParaRPr lang="en-US">
              <a:solidFill>
                <a:schemeClr val="tx1"/>
              </a:solidFill>
              <a:latin typeface="Arial Black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173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1498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7162800" y="1955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23749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62800" y="2819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7137400" y="3733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855842"/>
            <a:ext cx="8740966" cy="46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5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05CDF4-EFBD-4338-A001-8B83773D0ADA}" type="slidenum">
              <a:rPr lang="en-US" smtClean="0">
                <a:latin typeface="Arial Black" pitchFamily="34" charset="0"/>
                <a:ea typeface="ＭＳ Ｐゴシック"/>
                <a:cs typeface="ＭＳ Ｐゴシック"/>
              </a:rPr>
              <a:pPr/>
              <a:t>10</a:t>
            </a:fld>
            <a:endParaRPr lang="en-US">
              <a:solidFill>
                <a:schemeClr val="tx1"/>
              </a:solidFill>
              <a:latin typeface="Arial Black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173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1498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7162800" y="1955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23749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62800" y="2819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7137400" y="3733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702418"/>
            <a:ext cx="8763000" cy="49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05CDF4-EFBD-4338-A001-8B83773D0ADA}" type="slidenum">
              <a:rPr lang="en-US" smtClean="0">
                <a:latin typeface="Arial Black" pitchFamily="34" charset="0"/>
                <a:ea typeface="ＭＳ Ｐゴシック"/>
                <a:cs typeface="ＭＳ Ｐゴシック"/>
              </a:rPr>
              <a:pPr/>
              <a:t>11</a:t>
            </a:fld>
            <a:endParaRPr lang="en-US">
              <a:solidFill>
                <a:schemeClr val="tx1"/>
              </a:solidFill>
              <a:latin typeface="Arial Black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173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1498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7162800" y="1955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23749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62800" y="2819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7137400" y="3733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382418" y="287635"/>
            <a:ext cx="60390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Verdana" charset="0"/>
              </a:rPr>
              <a:t>New-Deleted Components HTML page</a:t>
            </a:r>
          </a:p>
          <a:p>
            <a:pPr eaLnBrk="0" hangingPunct="0"/>
            <a:endParaRPr lang="en-US" b="0" dirty="0">
              <a:latin typeface="Verdan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201" y="1676401"/>
            <a:ext cx="5963598" cy="350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8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9"/>
    </mc:Choice>
    <mc:Fallback xmlns="">
      <p:transition spd="slow" advTm="187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05CDF4-EFBD-4338-A001-8B83773D0ADA}" type="slidenum">
              <a:rPr lang="en-US" smtClean="0">
                <a:latin typeface="Arial Black" pitchFamily="34" charset="0"/>
                <a:ea typeface="ＭＳ Ｐゴシック"/>
                <a:cs typeface="ＭＳ Ｐゴシック"/>
              </a:rPr>
              <a:pPr/>
              <a:t>12</a:t>
            </a:fld>
            <a:endParaRPr lang="en-US">
              <a:solidFill>
                <a:schemeClr val="tx1"/>
              </a:solidFill>
              <a:latin typeface="Arial Black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173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1498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7162800" y="1955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23749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62800" y="2819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7137400" y="3733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382418" y="287635"/>
            <a:ext cx="61305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Verdana" charset="0"/>
              </a:rPr>
              <a:t>New-Deleted Components Excel Sheet</a:t>
            </a:r>
          </a:p>
          <a:p>
            <a:pPr eaLnBrk="0" hangingPunct="0"/>
            <a:endParaRPr lang="en-US" b="0" dirty="0">
              <a:latin typeface="Verdan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775" y="962025"/>
            <a:ext cx="58864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7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9"/>
    </mc:Choice>
    <mc:Fallback xmlns="">
      <p:transition spd="slow" advTm="187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05CDF4-EFBD-4338-A001-8B83773D0ADA}" type="slidenum">
              <a:rPr lang="en-US" smtClean="0">
                <a:latin typeface="Arial Black" pitchFamily="34" charset="0"/>
                <a:ea typeface="ＭＳ Ｐゴシック"/>
                <a:cs typeface="ＭＳ Ｐゴシック"/>
              </a:rPr>
              <a:pPr/>
              <a:t>13</a:t>
            </a:fld>
            <a:endParaRPr lang="en-US">
              <a:solidFill>
                <a:schemeClr val="tx1"/>
              </a:solidFill>
              <a:latin typeface="Arial Black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173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1498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7162800" y="1955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23749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62800" y="2819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7137400" y="3733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382418" y="287635"/>
            <a:ext cx="57358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Verdana" charset="0"/>
              </a:rPr>
              <a:t>Modified Components in HTML page</a:t>
            </a:r>
          </a:p>
          <a:p>
            <a:pPr eaLnBrk="0" hangingPunct="0"/>
            <a:endParaRPr lang="en-US" b="0" dirty="0">
              <a:latin typeface="Verdan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373" y="898685"/>
            <a:ext cx="8991598" cy="470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05CDF4-EFBD-4338-A001-8B83773D0ADA}" type="slidenum">
              <a:rPr lang="en-US" smtClean="0">
                <a:latin typeface="Arial Black" pitchFamily="34" charset="0"/>
                <a:ea typeface="ＭＳ Ｐゴシック"/>
                <a:cs typeface="ＭＳ Ｐゴシック"/>
              </a:rPr>
              <a:pPr/>
              <a:t>14</a:t>
            </a:fld>
            <a:endParaRPr lang="en-US">
              <a:solidFill>
                <a:schemeClr val="tx1"/>
              </a:solidFill>
              <a:latin typeface="Arial Black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173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1498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7162800" y="1955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23749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62800" y="2819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7137400" y="3733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382418" y="287635"/>
            <a:ext cx="44775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Verdana" charset="0"/>
              </a:rPr>
              <a:t>Modified Components sheet</a:t>
            </a:r>
          </a:p>
          <a:p>
            <a:pPr eaLnBrk="0" hangingPunct="0"/>
            <a:endParaRPr lang="en-US" b="0" dirty="0">
              <a:latin typeface="Verdan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00" y="1202035"/>
            <a:ext cx="8442121" cy="400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8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05CDF4-EFBD-4338-A001-8B83773D0ADA}" type="slidenum">
              <a:rPr lang="en-US" smtClean="0">
                <a:latin typeface="Arial Black" pitchFamily="34" charset="0"/>
                <a:ea typeface="ＭＳ Ｐゴシック"/>
                <a:cs typeface="ＭＳ Ｐゴシック"/>
              </a:rPr>
              <a:pPr/>
              <a:t>15</a:t>
            </a:fld>
            <a:endParaRPr lang="en-US">
              <a:solidFill>
                <a:schemeClr val="tx1"/>
              </a:solidFill>
              <a:latin typeface="Arial Black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173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1498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7162800" y="1955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23749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62800" y="2819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7137400" y="3733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325272" y="2536964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eaLnBrk="0" hangingPunct="0"/>
            <a:r>
              <a:rPr lang="en-US" sz="4000" dirty="0">
                <a:ln/>
                <a:solidFill>
                  <a:schemeClr val="accent3"/>
                </a:solidFill>
                <a:latin typeface="Verdana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60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3"/>
    </mc:Choice>
    <mc:Fallback xmlns="">
      <p:transition spd="slow" advTm="187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414463"/>
            <a:ext cx="7391400" cy="193833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DM – Forms Comparison Tool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advTm="2873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05CDF4-EFBD-4338-A001-8B83773D0ADA}" type="slidenum">
              <a:rPr lang="en-US" smtClean="0">
                <a:latin typeface="Arial Black" pitchFamily="34" charset="0"/>
                <a:ea typeface="ＭＳ Ｐゴシック"/>
                <a:cs typeface="ＭＳ Ｐゴシック"/>
              </a:rPr>
              <a:pPr/>
              <a:t>2</a:t>
            </a:fld>
            <a:endParaRPr lang="en-US">
              <a:solidFill>
                <a:schemeClr val="tx1"/>
              </a:solidFill>
              <a:latin typeface="Arial Black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839200" cy="5334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/>
                <a:cs typeface="ＭＳ Ｐゴシック"/>
              </a:rPr>
              <a:t>Overview Of The Tool</a:t>
            </a:r>
          </a:p>
        </p:txBody>
      </p:sp>
      <p:sp>
        <p:nvSpPr>
          <p:cNvPr id="7173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1498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7162800" y="1955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23749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62800" y="2819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7137400" y="3733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528851" y="920889"/>
            <a:ext cx="77724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000" b="0" dirty="0">
                <a:latin typeface="Verdana" charset="0"/>
              </a:rPr>
              <a:t>To compare the components between PROD and lower region and list new/deleted components in a html page and in excel sheet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endParaRPr lang="en-US" sz="2000" b="0" dirty="0">
              <a:latin typeface="Verdana" charset="0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000" b="0" dirty="0">
                <a:latin typeface="Verdana" charset="0"/>
              </a:rPr>
              <a:t>To compare the contents of modified component and highlight the changes in html for each component. It also creates an Excel sheet with modified changes.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endParaRPr lang="en-US" sz="2000" b="0" dirty="0">
              <a:latin typeface="Verdana" charset="0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000" b="0" dirty="0">
                <a:latin typeface="Verdana" charset="0"/>
              </a:rPr>
              <a:t>User friendly interface to generate the report through IE browser 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endParaRPr lang="en-US" sz="2000" b="0" dirty="0">
              <a:latin typeface="Verdana" charset="0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000" b="0" dirty="0">
                <a:latin typeface="Verdana" charset="0"/>
              </a:rPr>
              <a:t>The tool has been Integrated with Existing Forms Analysis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8"/>
    </mc:Choice>
    <mc:Fallback xmlns="">
      <p:transition spd="slow" advTm="19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05CDF4-EFBD-4338-A001-8B83773D0ADA}" type="slidenum">
              <a:rPr lang="en-US" smtClean="0">
                <a:latin typeface="Arial Black" pitchFamily="34" charset="0"/>
                <a:ea typeface="ＭＳ Ｐゴシック"/>
                <a:cs typeface="ＭＳ Ｐゴシック"/>
              </a:rPr>
              <a:pPr/>
              <a:t>3</a:t>
            </a:fld>
            <a:endParaRPr lang="en-US">
              <a:solidFill>
                <a:schemeClr val="tx1"/>
              </a:solidFill>
              <a:latin typeface="Arial Black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839200" cy="5334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/>
                <a:cs typeface="ＭＳ Ｐゴシック"/>
              </a:rPr>
              <a:t>How to Use ?</a:t>
            </a:r>
          </a:p>
        </p:txBody>
      </p:sp>
      <p:sp>
        <p:nvSpPr>
          <p:cNvPr id="7173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1498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7162800" y="1955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23749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62800" y="2819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7137400" y="3733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533400" y="1295400"/>
            <a:ext cx="84582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457200" indent="-457200" eaLnBrk="0" hangingPunct="0">
              <a:buFont typeface="+mj-lt"/>
              <a:buAutoNum type="arabicPeriod"/>
            </a:pPr>
            <a:r>
              <a:rPr lang="en-US" sz="1400" b="0" dirty="0">
                <a:latin typeface="+mj-lt"/>
              </a:rPr>
              <a:t>Open the below link in </a:t>
            </a:r>
            <a:r>
              <a:rPr lang="en-US" sz="1400" dirty="0">
                <a:latin typeface="+mj-lt"/>
              </a:rPr>
              <a:t>Internet Explorer</a:t>
            </a:r>
          </a:p>
          <a:p>
            <a:pPr eaLnBrk="0" hangingPunct="0"/>
            <a:endParaRPr lang="en-US" sz="1400" b="0" dirty="0">
              <a:latin typeface="+mj-lt"/>
            </a:endParaRPr>
          </a:p>
          <a:p>
            <a:pPr marL="914400" lvl="1" indent="-457200" eaLnBrk="0" hangingPunct="0">
              <a:buFont typeface="Arial" panose="020B0604020202020204" pitchFamily="34" charset="0"/>
              <a:buChar char="•"/>
            </a:pPr>
            <a:r>
              <a:rPr lang="en-US" sz="1400" b="0" dirty="0">
                <a:latin typeface="+mj-lt"/>
                <a:hlinkClick r:id="rId5" action="ppaction://hlinkfile"/>
              </a:rPr>
              <a:t>\\</a:t>
            </a:r>
            <a:r>
              <a:rPr lang="en-US" sz="1400" b="0" dirty="0" err="1">
                <a:latin typeface="+mj-lt"/>
                <a:hlinkClick r:id="rId5" action="ppaction://hlinkfile"/>
              </a:rPr>
              <a:t>CTSC00586316701</a:t>
            </a:r>
            <a:r>
              <a:rPr lang="en-US" sz="1400" b="0" dirty="0">
                <a:latin typeface="+mj-lt"/>
                <a:hlinkClick r:id="rId5" action="ppaction://hlinkfile"/>
              </a:rPr>
              <a:t>\share\Tools repository\Documaker\FACT (Forms Analysis and </a:t>
            </a:r>
            <a:r>
              <a:rPr lang="en-US" sz="1400" b="0" dirty="0" err="1">
                <a:latin typeface="+mj-lt"/>
                <a:hlinkClick r:id="rId5" action="ppaction://hlinkfile"/>
              </a:rPr>
              <a:t>ComparisonTool</a:t>
            </a:r>
            <a:r>
              <a:rPr lang="en-US" sz="1400" b="0" dirty="0">
                <a:latin typeface="+mj-lt"/>
                <a:hlinkClick r:id="rId5" action="ppaction://hlinkfile"/>
              </a:rPr>
              <a:t>)\Forms Analysis &amp; Comparison Tool\</a:t>
            </a:r>
            <a:r>
              <a:rPr lang="en-US" sz="1400" b="0" dirty="0" err="1">
                <a:latin typeface="+mj-lt"/>
                <a:hlinkClick r:id="rId5" action="ppaction://hlinkfile"/>
              </a:rPr>
              <a:t>index.html</a:t>
            </a:r>
            <a:endParaRPr lang="en-US" sz="1400" b="0" dirty="0">
              <a:latin typeface="+mj-lt"/>
            </a:endParaRPr>
          </a:p>
          <a:p>
            <a:pPr marL="914400" lvl="1" indent="-457200" eaLnBrk="0" hangingPunct="0">
              <a:buFont typeface="Arial" panose="020B0604020202020204" pitchFamily="34" charset="0"/>
              <a:buChar char="•"/>
            </a:pPr>
            <a:endParaRPr lang="en-US" sz="1400" b="0" dirty="0">
              <a:latin typeface="+mj-lt"/>
            </a:endParaRPr>
          </a:p>
          <a:p>
            <a:pPr marL="457200" indent="-457200" eaLnBrk="0" hangingPunct="0">
              <a:buFont typeface="+mj-lt"/>
              <a:buAutoNum type="arabicPeriod"/>
            </a:pPr>
            <a:endParaRPr lang="en-US" sz="1400" b="0" dirty="0">
              <a:latin typeface="+mj-lt"/>
            </a:endParaRPr>
          </a:p>
          <a:p>
            <a:pPr marL="342900" indent="-342900" eaLnBrk="0" hangingPunct="0">
              <a:buAutoNum type="arabicPeriod" startAt="2"/>
            </a:pPr>
            <a:r>
              <a:rPr lang="en-US" sz="1400" b="0" dirty="0">
                <a:latin typeface="+mj-lt"/>
              </a:rPr>
              <a:t>Go to </a:t>
            </a:r>
            <a:r>
              <a:rPr lang="en-US" sz="1400" dirty="0">
                <a:latin typeface="+mj-lt"/>
              </a:rPr>
              <a:t>Read me / Set Up </a:t>
            </a:r>
            <a:r>
              <a:rPr lang="en-US" sz="1400" b="0" dirty="0">
                <a:latin typeface="+mj-lt"/>
              </a:rPr>
              <a:t>tab and click “Create Working Folders”</a:t>
            </a:r>
          </a:p>
          <a:p>
            <a:pPr marL="342900" indent="-342900" eaLnBrk="0" hangingPunct="0">
              <a:buAutoNum type="arabicPeriod" startAt="2"/>
            </a:pPr>
            <a:endParaRPr lang="en-US" sz="1400" b="0" dirty="0">
              <a:latin typeface="+mj-lt"/>
            </a:endParaRPr>
          </a:p>
          <a:p>
            <a:pPr marL="342900" indent="-342900" eaLnBrk="0" hangingPunct="0">
              <a:buAutoNum type="arabicPeriod" startAt="2"/>
            </a:pPr>
            <a:r>
              <a:rPr lang="en-US" sz="1400" b="0" dirty="0">
                <a:latin typeface="+mj-lt"/>
              </a:rPr>
              <a:t>A pop up window will open up ,Click on </a:t>
            </a:r>
            <a:r>
              <a:rPr lang="en-US" sz="1400" dirty="0">
                <a:latin typeface="+mj-lt"/>
              </a:rPr>
              <a:t>Run</a:t>
            </a:r>
            <a:r>
              <a:rPr lang="en-US" sz="1400" b="0" dirty="0">
                <a:latin typeface="+mj-lt"/>
              </a:rPr>
              <a:t> bat file</a:t>
            </a:r>
          </a:p>
          <a:p>
            <a:pPr eaLnBrk="0" hangingPunct="0"/>
            <a:endParaRPr lang="en-US" sz="1400" b="0" dirty="0">
              <a:latin typeface="+mj-lt"/>
            </a:endParaRPr>
          </a:p>
          <a:p>
            <a:pPr marL="342900" indent="-342900" eaLnBrk="0" hangingPunct="0">
              <a:buAutoNum type="arabicPeriod" startAt="4"/>
            </a:pPr>
            <a:r>
              <a:rPr lang="en-US" sz="1400" b="0" dirty="0">
                <a:latin typeface="+mj-lt"/>
              </a:rPr>
              <a:t>The necessary folder structure for the tool will be </a:t>
            </a:r>
            <a:r>
              <a:rPr lang="en-US" sz="1400" b="0">
                <a:latin typeface="+mj-lt"/>
              </a:rPr>
              <a:t>created automatically</a:t>
            </a:r>
          </a:p>
          <a:p>
            <a:pPr marL="342900" indent="-342900" eaLnBrk="0" hangingPunct="0">
              <a:buAutoNum type="arabicPeriod" startAt="4"/>
            </a:pPr>
            <a:endParaRPr lang="en-US" sz="1400" b="0" dirty="0">
              <a:latin typeface="+mj-lt"/>
            </a:endParaRPr>
          </a:p>
          <a:p>
            <a:pPr marL="342900" indent="-342900" eaLnBrk="0" hangingPunct="0">
              <a:buAutoNum type="arabicPeriod" startAt="4"/>
            </a:pPr>
            <a:r>
              <a:rPr lang="en-US" sz="1400" b="0" dirty="0">
                <a:latin typeface="+mj-lt"/>
              </a:rPr>
              <a:t>Demo Video can be found in Demo Tab</a:t>
            </a:r>
          </a:p>
          <a:p>
            <a:pPr marL="342900" indent="-342900" eaLnBrk="0" hangingPunct="0">
              <a:buFont typeface="+mj-lt"/>
              <a:buAutoNum type="arabicPeriod"/>
            </a:pPr>
            <a:endParaRPr lang="en-US" sz="1400" b="0" dirty="0">
              <a:latin typeface="+mj-lt"/>
            </a:endParaRPr>
          </a:p>
          <a:p>
            <a:pPr marL="457200" indent="-457200" eaLnBrk="0" hangingPunct="0">
              <a:buFont typeface="+mj-lt"/>
              <a:buAutoNum type="arabicPeriod"/>
            </a:pPr>
            <a:endParaRPr lang="en-US" sz="1400" b="0" dirty="0">
              <a:latin typeface="+mj-lt"/>
            </a:endParaRPr>
          </a:p>
          <a:p>
            <a:pPr marL="457200" indent="-457200" eaLnBrk="0" hangingPunct="0">
              <a:buFont typeface="+mj-lt"/>
              <a:buAutoNum type="arabicPeriod"/>
            </a:pPr>
            <a:endParaRPr lang="en-US" sz="1400" b="0" dirty="0">
              <a:latin typeface="+mj-lt"/>
            </a:endParaRPr>
          </a:p>
          <a:p>
            <a:pPr eaLnBrk="0" hangingPunct="0"/>
            <a:r>
              <a:rPr lang="en-US" sz="1400" b="0" dirty="0">
                <a:latin typeface="+mj-lt"/>
              </a:rPr>
              <a:t>Note: </a:t>
            </a:r>
            <a:r>
              <a:rPr lang="en-US" sz="1400" b="0" dirty="0">
                <a:solidFill>
                  <a:srgbClr val="C00000"/>
                </a:solidFill>
                <a:latin typeface="+mj-lt"/>
              </a:rPr>
              <a:t>Please Use Internet Explorer only</a:t>
            </a:r>
            <a:r>
              <a:rPr lang="en-US" sz="1400" b="0" dirty="0">
                <a:latin typeface="+mj-lt"/>
              </a:rPr>
              <a:t>. Chrome is not supported.</a:t>
            </a:r>
          </a:p>
          <a:p>
            <a:pPr marL="914400" lvl="1" indent="-457200" eaLnBrk="0" hangingPunct="0">
              <a:buFont typeface="Arial" panose="020B0604020202020204" pitchFamily="34" charset="0"/>
              <a:buChar char="•"/>
            </a:pPr>
            <a:endParaRPr lang="en-US" sz="1400" b="0" dirty="0">
              <a:latin typeface="+mj-lt"/>
            </a:endParaRPr>
          </a:p>
          <a:p>
            <a:pPr marL="914400" lvl="1" indent="-457200" eaLnBrk="0" hangingPunct="0">
              <a:buFont typeface="Arial" panose="020B0604020202020204" pitchFamily="34" charset="0"/>
              <a:buChar char="•"/>
            </a:pPr>
            <a:endParaRPr lang="en-US" sz="14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399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2"/>
    </mc:Choice>
    <mc:Fallback xmlns="">
      <p:transition spd="slow" advTm="188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05CDF4-EFBD-4338-A001-8B83773D0ADA}" type="slidenum">
              <a:rPr lang="en-US" smtClean="0">
                <a:latin typeface="Arial Black" pitchFamily="34" charset="0"/>
                <a:ea typeface="ＭＳ Ｐゴシック"/>
                <a:cs typeface="ＭＳ Ｐゴシック"/>
              </a:rPr>
              <a:pPr/>
              <a:t>4</a:t>
            </a:fld>
            <a:endParaRPr lang="en-US">
              <a:solidFill>
                <a:schemeClr val="tx1"/>
              </a:solidFill>
              <a:latin typeface="Arial Black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839200" cy="5334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/>
                <a:cs typeface="ＭＳ Ｐゴシック"/>
              </a:rPr>
              <a:t>How to do Compare?</a:t>
            </a:r>
          </a:p>
        </p:txBody>
      </p:sp>
      <p:sp>
        <p:nvSpPr>
          <p:cNvPr id="7173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1498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7162800" y="1955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23749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62800" y="2819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7137400" y="3733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545910" y="718782"/>
            <a:ext cx="84582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en-US" sz="1600" b="0" dirty="0"/>
              <a:t>Filter all the production components(</a:t>
            </a:r>
            <a:r>
              <a:rPr lang="en-US" sz="1600" b="0" dirty="0" err="1"/>
              <a:t>BDF</a:t>
            </a:r>
            <a:r>
              <a:rPr lang="en-US" sz="1600" b="0" dirty="0"/>
              <a:t>, FOR, </a:t>
            </a:r>
            <a:r>
              <a:rPr lang="en-US" sz="1600" b="0" dirty="0" err="1"/>
              <a:t>FAP</a:t>
            </a:r>
            <a:r>
              <a:rPr lang="en-US" sz="1600" b="0" dirty="0"/>
              <a:t>, DAL, </a:t>
            </a:r>
            <a:r>
              <a:rPr lang="en-US" sz="1600" b="0" dirty="0" err="1"/>
              <a:t>XDD</a:t>
            </a:r>
            <a:r>
              <a:rPr lang="en-US" sz="1600" b="0" dirty="0"/>
              <a:t> and LOG) with last version and last revision and extract it to folder -</a:t>
            </a:r>
            <a:br>
              <a:rPr lang="en-US" sz="1600" b="0" dirty="0"/>
            </a:br>
            <a:r>
              <a:rPr lang="en-US" sz="1600" b="0" dirty="0"/>
              <a:t>  </a:t>
            </a:r>
            <a:r>
              <a:rPr lang="en-US" sz="1600" dirty="0"/>
              <a:t>D:/Forms Analysis Tool/input/formcomparison/Prod-Components/</a:t>
            </a:r>
          </a:p>
          <a:p>
            <a:pPr marL="342900" indent="-342900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en-US" sz="1600" b="0" dirty="0"/>
              <a:t>Filter all latest prod ready components (</a:t>
            </a:r>
            <a:r>
              <a:rPr lang="en-US" sz="1600" b="0" dirty="0" err="1"/>
              <a:t>BDF</a:t>
            </a:r>
            <a:r>
              <a:rPr lang="en-US" sz="1600" b="0" dirty="0"/>
              <a:t>, FOR, </a:t>
            </a:r>
            <a:r>
              <a:rPr lang="en-US" sz="1600" b="0" dirty="0" err="1"/>
              <a:t>FAP</a:t>
            </a:r>
            <a:r>
              <a:rPr lang="en-US" sz="1600" b="0" dirty="0"/>
              <a:t>, DAL, </a:t>
            </a:r>
            <a:r>
              <a:rPr lang="en-US" sz="1600" b="0" dirty="0" err="1"/>
              <a:t>XDD</a:t>
            </a:r>
            <a:r>
              <a:rPr lang="en-US" sz="1600" b="0" dirty="0"/>
              <a:t> and LOG) and extract it to folder – </a:t>
            </a:r>
          </a:p>
          <a:p>
            <a:pPr lvl="1" eaLnBrk="0" hangingPunct="0">
              <a:lnSpc>
                <a:spcPct val="150000"/>
              </a:lnSpc>
            </a:pPr>
            <a:r>
              <a:rPr lang="en-US" sz="1600" dirty="0"/>
              <a:t>D:/Forms Analysis Tool/input/formcomparison/QA-Components/</a:t>
            </a:r>
            <a:endParaRPr lang="en-US" sz="1600" dirty="0">
              <a:latin typeface="Verdana" charset="0"/>
            </a:endParaRPr>
          </a:p>
          <a:p>
            <a:pPr marL="342900" indent="-342900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en-US" sz="1600" b="0" dirty="0"/>
              <a:t>Click on </a:t>
            </a:r>
            <a:r>
              <a:rPr lang="en-US" sz="1600" dirty="0"/>
              <a:t>Generate Report</a:t>
            </a:r>
            <a:r>
              <a:rPr lang="en-US" sz="1600" b="0" dirty="0"/>
              <a:t> button</a:t>
            </a:r>
            <a:endParaRPr lang="en-US" sz="1600" b="0" dirty="0">
              <a:latin typeface="Verdana" charset="0"/>
            </a:endParaRPr>
          </a:p>
          <a:p>
            <a:pPr marL="342900" indent="-342900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en-US" sz="1600" b="0" dirty="0"/>
              <a:t>The Report will be generated in output path </a:t>
            </a:r>
          </a:p>
          <a:p>
            <a:pPr lvl="1" eaLnBrk="0" hangingPunct="0">
              <a:lnSpc>
                <a:spcPct val="150000"/>
              </a:lnSpc>
            </a:pPr>
            <a:r>
              <a:rPr lang="en-US" sz="1600" dirty="0"/>
              <a:t>D:/Forms Analysis &amp; Comparison Tool/output/formcomparison/</a:t>
            </a:r>
          </a:p>
          <a:p>
            <a:pPr lvl="1" eaLnBrk="0" hangingPunct="0">
              <a:lnSpc>
                <a:spcPct val="150000"/>
              </a:lnSpc>
            </a:pPr>
            <a:r>
              <a:rPr lang="en-US" sz="1600" b="0" dirty="0">
                <a:latin typeface="Verdana" charset="0"/>
              </a:rPr>
              <a:t>	</a:t>
            </a:r>
            <a:r>
              <a:rPr lang="en-US" sz="1400" b="0" dirty="0" err="1">
                <a:latin typeface="Verdana" charset="0"/>
              </a:rPr>
              <a:t>FormCamparisonReport.html</a:t>
            </a:r>
            <a:endParaRPr lang="en-US" sz="1400" b="0" dirty="0">
              <a:latin typeface="Verdana" charset="0"/>
            </a:endParaRPr>
          </a:p>
          <a:p>
            <a:pPr lvl="1" eaLnBrk="0" hangingPunct="0">
              <a:lnSpc>
                <a:spcPct val="150000"/>
              </a:lnSpc>
            </a:pPr>
            <a:r>
              <a:rPr lang="en-US" sz="1400" b="0" dirty="0">
                <a:latin typeface="Verdana" charset="0"/>
              </a:rPr>
              <a:t>	</a:t>
            </a:r>
            <a:r>
              <a:rPr lang="en-US" sz="1400" b="0" dirty="0" err="1">
                <a:latin typeface="Verdana" charset="0"/>
              </a:rPr>
              <a:t>modified_components.html</a:t>
            </a:r>
            <a:endParaRPr lang="en-US" sz="1400" b="0" dirty="0">
              <a:latin typeface="Verdana" charset="0"/>
            </a:endParaRPr>
          </a:p>
          <a:p>
            <a:pPr lvl="1" eaLnBrk="0" hangingPunct="0">
              <a:lnSpc>
                <a:spcPct val="150000"/>
              </a:lnSpc>
            </a:pPr>
            <a:r>
              <a:rPr lang="en-US" sz="1400" b="0" dirty="0">
                <a:latin typeface="Verdana" charset="0"/>
              </a:rPr>
              <a:t>	Forms </a:t>
            </a:r>
            <a:r>
              <a:rPr lang="en-US" sz="1400" b="0" dirty="0" err="1">
                <a:latin typeface="Verdana" charset="0"/>
              </a:rPr>
              <a:t>Comparison.xls</a:t>
            </a:r>
            <a:endParaRPr lang="en-US" sz="1400" b="0" dirty="0">
              <a:latin typeface="Verdana" charset="0"/>
            </a:endParaRPr>
          </a:p>
          <a:p>
            <a:pPr marL="342900" indent="-342900" eaLnBrk="0" hangingPunct="0">
              <a:lnSpc>
                <a:spcPct val="150000"/>
              </a:lnSpc>
              <a:buFont typeface="+mj-lt"/>
              <a:buAutoNum type="arabicPeriod"/>
            </a:pPr>
            <a:endParaRPr lang="en-US" sz="1600" b="0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2"/>
    </mc:Choice>
    <mc:Fallback xmlns="">
      <p:transition spd="slow" advTm="187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DE526A-F489-4AF2-AC35-E271C6EBC4A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2133600" y="2895600"/>
            <a:ext cx="11176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Verdana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625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1"/>
    </mc:Choice>
    <mc:Fallback xmlns="">
      <p:transition spd="slow" advTm="188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05CDF4-EFBD-4338-A001-8B83773D0ADA}" type="slidenum">
              <a:rPr lang="en-US" smtClean="0">
                <a:latin typeface="Arial Black" pitchFamily="34" charset="0"/>
                <a:ea typeface="ＭＳ Ｐゴシック"/>
                <a:cs typeface="ＭＳ Ｐゴシック"/>
              </a:rPr>
              <a:pPr/>
              <a:t>6</a:t>
            </a:fld>
            <a:endParaRPr lang="en-US">
              <a:solidFill>
                <a:schemeClr val="tx1"/>
              </a:solidFill>
              <a:latin typeface="Arial Black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173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1498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7162800" y="1955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23749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62800" y="2819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7137400" y="3733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" y="276658"/>
            <a:ext cx="8153400" cy="546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8"/>
    </mc:Choice>
    <mc:Fallback xmlns="">
      <p:transition spd="slow" advTm="185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05CDF4-EFBD-4338-A001-8B83773D0ADA}" type="slidenum">
              <a:rPr lang="en-US" smtClean="0">
                <a:latin typeface="Arial Black" pitchFamily="34" charset="0"/>
                <a:ea typeface="ＭＳ Ｐゴシック"/>
                <a:cs typeface="ＭＳ Ｐゴシック"/>
              </a:rPr>
              <a:pPr/>
              <a:t>7</a:t>
            </a:fld>
            <a:endParaRPr lang="en-US">
              <a:solidFill>
                <a:schemeClr val="tx1"/>
              </a:solidFill>
              <a:latin typeface="Arial Black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173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1498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7162800" y="1955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23749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62800" y="2819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7137400" y="3733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652693"/>
            <a:ext cx="8077200" cy="433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8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8"/>
    </mc:Choice>
    <mc:Fallback xmlns="">
      <p:transition spd="slow" advTm="185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05CDF4-EFBD-4338-A001-8B83773D0ADA}" type="slidenum">
              <a:rPr lang="en-US" smtClean="0">
                <a:latin typeface="Arial Black" pitchFamily="34" charset="0"/>
                <a:ea typeface="ＭＳ Ｐゴシック"/>
                <a:cs typeface="ＭＳ Ｐゴシック"/>
              </a:rPr>
              <a:pPr/>
              <a:t>8</a:t>
            </a:fld>
            <a:endParaRPr lang="en-US">
              <a:solidFill>
                <a:schemeClr val="tx1"/>
              </a:solidFill>
              <a:latin typeface="Arial Black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173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1498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7162800" y="1955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2800" y="23749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62800" y="2819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7137400" y="3733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066800"/>
            <a:ext cx="807672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0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9"/>
    </mc:Choice>
    <mc:Fallback xmlns="">
      <p:transition spd="slow" advTm="2859"/>
    </mc:Fallback>
  </mc:AlternateContent>
</p:sld>
</file>

<file path=ppt/theme/theme1.xml><?xml version="1.0" encoding="utf-8"?>
<a:theme xmlns:a="http://schemas.openxmlformats.org/drawingml/2006/main" name="Cognizant_Corpora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4FBD5BE32D2B4AA0F703BF721E9E09" ma:contentTypeVersion="8" ma:contentTypeDescription="Create a new document." ma:contentTypeScope="" ma:versionID="3aa6aa41cab50247856712860d809059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a9cc001dcaaa9b8c315dae8f897ec9f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4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5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1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5B45E4-E071-44A1-9601-4F3A4CFBB4F2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07351CC-28C9-41F8-8150-9C88570A0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3FA399F-D15C-499B-B907-1CB2916D6A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5033</TotalTime>
  <Words>517</Words>
  <Application>Microsoft Office PowerPoint</Application>
  <PresentationFormat>On-screen Show (4:3)</PresentationFormat>
  <Paragraphs>103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DilleniaUPC</vt:lpstr>
      <vt:lpstr>Verdana</vt:lpstr>
      <vt:lpstr>Wingdings</vt:lpstr>
      <vt:lpstr>Cognizant_Corporate_Template</vt:lpstr>
      <vt:lpstr>Office Theme</vt:lpstr>
      <vt:lpstr>PowerPoint Presentation</vt:lpstr>
      <vt:lpstr>DM – Forms Comparison Tool</vt:lpstr>
      <vt:lpstr>Overview Of The Tool</vt:lpstr>
      <vt:lpstr>How to Use ?</vt:lpstr>
      <vt:lpstr>How to do Compare?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Cognizant’s MetLife CSSG engagement</dc:title>
  <dc:creator>107209</dc:creator>
  <cp:keywords/>
  <cp:lastModifiedBy>kiran prasad</cp:lastModifiedBy>
  <cp:revision>378</cp:revision>
  <cp:lastPrinted>2010-08-26T20:44:14Z</cp:lastPrinted>
  <dcterms:created xsi:type="dcterms:W3CDTF">2011-02-17T06:12:49Z</dcterms:created>
  <dcterms:modified xsi:type="dcterms:W3CDTF">2021-08-06T06:41:20Z</dcterms:modified>
</cp:coreProperties>
</file>