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additionally know that the events are independent, then the probability </a:t>
            </a:r>
            <a:r>
              <a:rPr lang="en-US" sz="2400" dirty="0" smtClean="0"/>
              <a:t>of them </a:t>
            </a:r>
            <a:r>
              <a:rPr lang="en-US" sz="2400" dirty="0" smtClean="0"/>
              <a:t>occurring together is the multiplication of each event separately.</a:t>
            </a:r>
          </a:p>
          <a:p>
            <a:r>
              <a:rPr lang="en-US" sz="2400" dirty="0" smtClean="0"/>
              <a:t>We denote this mathematically as follows:</a:t>
            </a:r>
          </a:p>
          <a:p>
            <a:r>
              <a:rPr lang="en-US" sz="2400" dirty="0" smtClean="0"/>
              <a:t>P(A and B)=P(A)*P(B) – </a:t>
            </a:r>
            <a:r>
              <a:rPr lang="en-US" sz="2400" i="1" dirty="0" smtClean="0"/>
              <a:t>For independent </a:t>
            </a:r>
            <a:r>
              <a:rPr lang="en-US" sz="2400" i="1" dirty="0" smtClean="0"/>
              <a:t>events</a:t>
            </a:r>
          </a:p>
          <a:p>
            <a:endParaRPr lang="en-US" sz="2400" i="1" dirty="0" smtClean="0"/>
          </a:p>
          <a:p>
            <a:r>
              <a:rPr lang="en-US" sz="2400" dirty="0" smtClean="0"/>
              <a:t>As I already described, each coin toss is independent of other coin tosses. So the</a:t>
            </a:r>
          </a:p>
          <a:p>
            <a:r>
              <a:rPr lang="en-US" sz="2400" dirty="0" smtClean="0"/>
              <a:t>probability of having a Heads and a Heads combination in two coin tosses is</a:t>
            </a:r>
          </a:p>
          <a:p>
            <a:r>
              <a:rPr lang="en-US" sz="2400" dirty="0" smtClean="0"/>
              <a:t>P(Heads-Heads Combo)=P(Heads in first throw)*P(Heads in second throw)=½ * ½</a:t>
            </a:r>
          </a:p>
          <a:p>
            <a:r>
              <a:rPr lang="en-US" sz="2400" dirty="0" smtClean="0"/>
              <a:t>= ¼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the events are not independent, we can use the probability of any one event</a:t>
            </a:r>
          </a:p>
          <a:p>
            <a:r>
              <a:rPr lang="en-US" sz="2400" dirty="0" smtClean="0"/>
              <a:t>multiplied by the probability of second event after the first has happened</a:t>
            </a:r>
          </a:p>
          <a:p>
            <a:r>
              <a:rPr lang="en-US" sz="2400" dirty="0" smtClean="0"/>
              <a:t>P(A and B)=P(A)*P(B|A) – </a:t>
            </a:r>
            <a:r>
              <a:rPr lang="en-US" sz="2400" i="1" dirty="0" smtClean="0"/>
              <a:t>For dependent events</a:t>
            </a:r>
          </a:p>
          <a:p>
            <a:r>
              <a:rPr lang="en-US" sz="2400" dirty="0" smtClean="0"/>
              <a:t>An example of dependent events can be drawing cards without replacement. </a:t>
            </a:r>
            <a:endParaRPr lang="en-US" sz="2400" dirty="0" smtClean="0"/>
          </a:p>
          <a:p>
            <a:r>
              <a:rPr lang="en-US" sz="2400" dirty="0" smtClean="0"/>
              <a:t>If you want </a:t>
            </a:r>
            <a:r>
              <a:rPr lang="en-US" sz="2400" dirty="0" smtClean="0"/>
              <a:t>to know that the two cards drawn are King and Queen then we know that </a:t>
            </a:r>
            <a:r>
              <a:rPr lang="en-US" sz="2400" dirty="0" smtClean="0"/>
              <a:t>the probability </a:t>
            </a:r>
            <a:r>
              <a:rPr lang="en-US" sz="2400" dirty="0" smtClean="0"/>
              <a:t>of the first event is dependent of 52 cards whereas the probability of </a:t>
            </a:r>
            <a:r>
              <a:rPr lang="en-US" sz="2400" dirty="0" smtClean="0"/>
              <a:t>the second </a:t>
            </a:r>
            <a:r>
              <a:rPr lang="en-US" sz="2400" dirty="0" smtClean="0"/>
              <a:t>event is dependent on 51 cards.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Thus, P(King and Queen)=P(King)*P(</a:t>
            </a:r>
            <a:r>
              <a:rPr lang="en-US" sz="2400" dirty="0" err="1" smtClean="0"/>
              <a:t>Queen|King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Here, P(King) is 4/52. After a King is drawn, there are 4 queens out of 51 cards.</a:t>
            </a:r>
          </a:p>
          <a:p>
            <a:r>
              <a:rPr lang="en-US" sz="2400" dirty="0" smtClean="0"/>
              <a:t>So, P(</a:t>
            </a:r>
            <a:r>
              <a:rPr lang="en-US" sz="2400" dirty="0" err="1" smtClean="0"/>
              <a:t>Queen|King</a:t>
            </a:r>
            <a:r>
              <a:rPr lang="en-US" sz="2400" dirty="0" smtClean="0"/>
              <a:t>) is 4/51</a:t>
            </a:r>
          </a:p>
          <a:p>
            <a:r>
              <a:rPr lang="en-US" sz="2400" dirty="0" smtClean="0"/>
              <a:t>P(King and Queen)=4/52*4/51=~0.6%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we know, </a:t>
            </a:r>
            <a:r>
              <a:rPr lang="en-US" sz="2400" dirty="0" err="1" smtClean="0"/>
              <a:t>Bayes</a:t>
            </a:r>
            <a:r>
              <a:rPr lang="en-US" sz="2400" dirty="0" smtClean="0"/>
              <a:t> theorem is based on conditional probability and uses </a:t>
            </a:r>
            <a:r>
              <a:rPr lang="en-US" sz="2400" dirty="0" smtClean="0"/>
              <a:t>the formula</a:t>
            </a:r>
            <a:endParaRPr lang="en-US" sz="2400" dirty="0" smtClean="0"/>
          </a:p>
          <a:p>
            <a:r>
              <a:rPr lang="en-US" sz="2400" dirty="0" smtClean="0"/>
              <a:t>P(A | B) = P(A) * P(B | A) / P(B)</a:t>
            </a:r>
          </a:p>
          <a:p>
            <a:r>
              <a:rPr lang="en-US" sz="2400" dirty="0" smtClean="0"/>
              <a:t>We now know how this conditional probability comes from multiplication </a:t>
            </a:r>
            <a:r>
              <a:rPr lang="en-US" sz="2400" dirty="0" smtClean="0"/>
              <a:t>of events </a:t>
            </a:r>
            <a:r>
              <a:rPr lang="en-US" sz="2400" dirty="0" smtClean="0"/>
              <a:t>so if we use the general multiplication rule, we get another variation of </a:t>
            </a:r>
            <a:r>
              <a:rPr lang="en-US" sz="2400" dirty="0" smtClean="0"/>
              <a:t>the theorem </a:t>
            </a:r>
          </a:p>
          <a:p>
            <a:r>
              <a:rPr lang="en-US" sz="2400" dirty="0" smtClean="0"/>
              <a:t>that </a:t>
            </a:r>
            <a:r>
              <a:rPr lang="en-US" sz="2400" dirty="0" smtClean="0"/>
              <a:t>is, using P(A AND B) = P(A) * P(B | A),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 smtClean="0"/>
              <a:t>can obtain the value for</a:t>
            </a:r>
          </a:p>
          <a:p>
            <a:r>
              <a:rPr lang="en-US" sz="2400" dirty="0" smtClean="0"/>
              <a:t>conditional probability: P(B | A) = P(A AND B) / P(A) which is the variation </a:t>
            </a:r>
            <a:r>
              <a:rPr lang="en-US" sz="2400" dirty="0" smtClean="0"/>
              <a:t>of </a:t>
            </a:r>
            <a:r>
              <a:rPr lang="en-US" sz="2400" dirty="0" err="1" smtClean="0"/>
              <a:t>Bayes</a:t>
            </a:r>
            <a:r>
              <a:rPr lang="en-US" sz="2400" dirty="0" smtClean="0"/>
              <a:t> </a:t>
            </a:r>
            <a:r>
              <a:rPr lang="en-US" sz="2400" dirty="0" smtClean="0"/>
              <a:t>theorem.</a:t>
            </a:r>
          </a:p>
          <a:p>
            <a:r>
              <a:rPr lang="en-US" sz="2400" dirty="0" smtClean="0"/>
              <a:t>Since P(A AND B) also equals P(B) * P(A | B), we can substitute it and get </a:t>
            </a:r>
            <a:r>
              <a:rPr lang="en-US" sz="2400" dirty="0" smtClean="0"/>
              <a:t>back the </a:t>
            </a:r>
            <a:r>
              <a:rPr lang="en-US" sz="2400" dirty="0" smtClean="0"/>
              <a:t>original formula</a:t>
            </a:r>
          </a:p>
          <a:p>
            <a:r>
              <a:rPr lang="en-US" sz="2400" dirty="0" smtClean="0"/>
              <a:t>P(B | A) = P(B) * P(A | B) / P(A)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374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</dc:creator>
  <cp:lastModifiedBy>Computer</cp:lastModifiedBy>
  <cp:revision>4</cp:revision>
  <dcterms:created xsi:type="dcterms:W3CDTF">2006-08-16T00:00:00Z</dcterms:created>
  <dcterms:modified xsi:type="dcterms:W3CDTF">2019-09-03T04:43:52Z</dcterms:modified>
</cp:coreProperties>
</file>