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257" r:id="rId3"/>
    <p:sldId id="258" r:id="rId4"/>
    <p:sldId id="259" r:id="rId5"/>
    <p:sldId id="260" r:id="rId6"/>
    <p:sldId id="261" r:id="rId7"/>
    <p:sldId id="263" r:id="rId8"/>
    <p:sldId id="290" r:id="rId9"/>
    <p:sldId id="264" r:id="rId10"/>
    <p:sldId id="265" r:id="rId11"/>
    <p:sldId id="266" r:id="rId12"/>
    <p:sldId id="270" r:id="rId13"/>
    <p:sldId id="267" r:id="rId14"/>
    <p:sldId id="268" r:id="rId15"/>
    <p:sldId id="269" r:id="rId16"/>
    <p:sldId id="291" r:id="rId17"/>
    <p:sldId id="271" r:id="rId18"/>
    <p:sldId id="272" r:id="rId19"/>
    <p:sldId id="273" r:id="rId20"/>
    <p:sldId id="274" r:id="rId21"/>
    <p:sldId id="275" r:id="rId22"/>
    <p:sldId id="276" r:id="rId23"/>
    <p:sldId id="278" r:id="rId24"/>
    <p:sldId id="279" r:id="rId25"/>
    <p:sldId id="280" r:id="rId26"/>
    <p:sldId id="281" r:id="rId27"/>
    <p:sldId id="285" r:id="rId28"/>
    <p:sldId id="283" r:id="rId29"/>
    <p:sldId id="284" r:id="rId30"/>
    <p:sldId id="289" r:id="rId31"/>
    <p:sldId id="287" r:id="rId32"/>
    <p:sldId id="286" r:id="rId33"/>
    <p:sldId id="288" r:id="rId34"/>
    <p:sldId id="293" r:id="rId35"/>
    <p:sldId id="292"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1744" autoAdjust="0"/>
  </p:normalViewPr>
  <p:slideViewPr>
    <p:cSldViewPr snapToGrid="0">
      <p:cViewPr varScale="1">
        <p:scale>
          <a:sx n="106" d="100"/>
          <a:sy n="106" d="100"/>
        </p:scale>
        <p:origin x="732" y="-6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78A2E2-A829-4DFB-88FA-1A788F1FA765}" type="datetimeFigureOut">
              <a:rPr lang="en-US" smtClean="0"/>
              <a:t>3/13/2019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5EAAF0-A470-4192-86B4-821332E06299}" type="slidenum">
              <a:rPr lang="en-US" smtClean="0"/>
              <a:t>‹#›</a:t>
            </a:fld>
            <a:endParaRPr lang="en-US"/>
          </a:p>
        </p:txBody>
      </p:sp>
    </p:spTree>
    <p:extLst>
      <p:ext uri="{BB962C8B-B14F-4D97-AF65-F5344CB8AC3E}">
        <p14:creationId xmlns:p14="http://schemas.microsoft.com/office/powerpoint/2010/main" val="2676986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Hybrid app : easy to build ( angular , react native under that we have </a:t>
            </a:r>
            <a:r>
              <a:rPr lang="en-US" dirty="0" err="1" smtClean="0"/>
              <a:t>js</a:t>
            </a:r>
            <a:r>
              <a:rPr lang="en-US" dirty="0" smtClean="0"/>
              <a:t> , single app for all platform) </a:t>
            </a:r>
            <a:endParaRPr lang="en-US" dirty="0"/>
          </a:p>
        </p:txBody>
      </p:sp>
      <p:sp>
        <p:nvSpPr>
          <p:cNvPr id="4" name="Slide Number Placeholder 3"/>
          <p:cNvSpPr>
            <a:spLocks noGrp="1"/>
          </p:cNvSpPr>
          <p:nvPr>
            <p:ph type="sldNum" sz="quarter" idx="10"/>
          </p:nvPr>
        </p:nvSpPr>
        <p:spPr/>
        <p:txBody>
          <a:bodyPr/>
          <a:lstStyle/>
          <a:p>
            <a:fld id="{F95EAAF0-A470-4192-86B4-821332E06299}" type="slidenum">
              <a:rPr lang="en-US" smtClean="0"/>
              <a:t>7</a:t>
            </a:fld>
            <a:endParaRPr lang="en-US"/>
          </a:p>
        </p:txBody>
      </p:sp>
    </p:spTree>
    <p:extLst>
      <p:ext uri="{BB962C8B-B14F-4D97-AF65-F5344CB8AC3E}">
        <p14:creationId xmlns:p14="http://schemas.microsoft.com/office/powerpoint/2010/main" val="3160630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5EAAF0-A470-4192-86B4-821332E06299}" type="slidenum">
              <a:rPr lang="en-US" smtClean="0"/>
              <a:t>11</a:t>
            </a:fld>
            <a:endParaRPr lang="en-US"/>
          </a:p>
        </p:txBody>
      </p:sp>
    </p:spTree>
    <p:extLst>
      <p:ext uri="{BB962C8B-B14F-4D97-AF65-F5344CB8AC3E}">
        <p14:creationId xmlns:p14="http://schemas.microsoft.com/office/powerpoint/2010/main" val="2770714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for Android, we have two different virtual machines:</a:t>
            </a:r>
          </a:p>
          <a:p>
            <a:r>
              <a:rPr lang="en-US" sz="1200" b="0" i="0" kern="1200" dirty="0" smtClean="0">
                <a:solidFill>
                  <a:schemeClr val="tx1"/>
                </a:solidFill>
                <a:effectLst/>
                <a:latin typeface="+mn-lt"/>
                <a:ea typeface="+mn-ea"/>
                <a:cs typeface="+mn-cs"/>
              </a:rPr>
              <a:t>DEX ( Dalvik executable file)</a:t>
            </a:r>
          </a:p>
          <a:p>
            <a:r>
              <a:rPr lang="en-US" sz="1200" b="0" i="0" kern="1200" dirty="0" smtClean="0">
                <a:solidFill>
                  <a:schemeClr val="tx1"/>
                </a:solidFill>
                <a:effectLst/>
                <a:latin typeface="+mn-lt"/>
                <a:ea typeface="+mn-ea"/>
                <a:cs typeface="+mn-cs"/>
              </a:rPr>
              <a:t>1. DALVIK : uses just in time</a:t>
            </a:r>
          </a:p>
          <a:p>
            <a:r>
              <a:rPr lang="en-US" sz="1200" b="0" i="0" kern="1200" dirty="0" smtClean="0">
                <a:solidFill>
                  <a:schemeClr val="tx1"/>
                </a:solidFill>
                <a:effectLst/>
                <a:latin typeface="+mn-lt"/>
                <a:ea typeface="+mn-ea"/>
                <a:cs typeface="+mn-cs"/>
              </a:rPr>
              <a:t>2. ART : ahead of time</a:t>
            </a:r>
          </a:p>
          <a:p>
            <a:r>
              <a:rPr lang="en-US" sz="1200" b="0" i="0" kern="1200" dirty="0" smtClean="0">
                <a:solidFill>
                  <a:schemeClr val="tx1"/>
                </a:solidFill>
                <a:effectLst/>
                <a:latin typeface="+mn-lt"/>
                <a:ea typeface="+mn-ea"/>
                <a:cs typeface="+mn-cs"/>
              </a:rPr>
              <a:t>	It also has improved garbage collection so that the user sees fewer pauses and stutters in a low memory environment.</a:t>
            </a:r>
          </a:p>
          <a:p>
            <a:endParaRPr lang="en-US" dirty="0" smtClean="0"/>
          </a:p>
          <a:p>
            <a:r>
              <a:rPr lang="en-US" dirty="0" err="1" smtClean="0"/>
              <a:t>Ofuscating</a:t>
            </a:r>
            <a:r>
              <a:rPr lang="en-US" dirty="0" smtClean="0"/>
              <a:t> (tool is named as </a:t>
            </a:r>
            <a:r>
              <a:rPr lang="en-US" dirty="0" err="1" smtClean="0"/>
              <a:t>ProGuard</a:t>
            </a:r>
            <a:r>
              <a:rPr lang="en-US" dirty="0" smtClean="0"/>
              <a:t>)</a:t>
            </a:r>
            <a:r>
              <a:rPr lang="en-US" baseline="0" dirty="0" smtClean="0"/>
              <a:t> : removing </a:t>
            </a:r>
            <a:r>
              <a:rPr lang="en-US" baseline="0" dirty="0" err="1" smtClean="0"/>
              <a:t>unnesseary</a:t>
            </a:r>
            <a:r>
              <a:rPr lang="en-US" baseline="0" dirty="0" smtClean="0"/>
              <a:t> code (</a:t>
            </a:r>
            <a:r>
              <a:rPr lang="en-US" baseline="0" dirty="0" err="1" smtClean="0"/>
              <a:t>e.g</a:t>
            </a:r>
            <a:r>
              <a:rPr lang="en-US" baseline="0" dirty="0" smtClean="0"/>
              <a:t> unused function , variables </a:t>
            </a:r>
            <a:r>
              <a:rPr lang="en-US" baseline="0" dirty="0" err="1" smtClean="0"/>
              <a:t>etc</a:t>
            </a:r>
            <a:r>
              <a:rPr lang="en-US" baseline="0" dirty="0" smtClean="0"/>
              <a:t>) . </a:t>
            </a:r>
            <a:r>
              <a:rPr lang="en-US" baseline="0" dirty="0" err="1" smtClean="0"/>
              <a:t>Bydefault</a:t>
            </a:r>
            <a:r>
              <a:rPr lang="en-US" baseline="0" dirty="0" smtClean="0"/>
              <a:t> it is disabled in android studio.</a:t>
            </a:r>
          </a:p>
          <a:p>
            <a:endParaRPr lang="en-US" baseline="0" dirty="0" smtClean="0"/>
          </a:p>
          <a:p>
            <a:r>
              <a:rPr lang="en-US" baseline="0" dirty="0" smtClean="0"/>
              <a:t>DEX ( Dalvik </a:t>
            </a:r>
            <a:r>
              <a:rPr lang="en-US" baseline="0" dirty="0" err="1" smtClean="0"/>
              <a:t>EXcetuable</a:t>
            </a:r>
            <a:r>
              <a:rPr lang="en-US" baseline="0" dirty="0" smtClean="0"/>
              <a:t>) : </a:t>
            </a:r>
            <a:r>
              <a:rPr lang="en-US" sz="1200" b="0" i="0" kern="1200" dirty="0" smtClean="0">
                <a:solidFill>
                  <a:schemeClr val="tx1"/>
                </a:solidFill>
                <a:effectLst/>
                <a:latin typeface="+mn-lt"/>
                <a:ea typeface="+mn-ea"/>
                <a:cs typeface="+mn-cs"/>
              </a:rPr>
              <a:t>The DEX bytecode is a format that is optimized for Android and which can be executed by the older DALVIK runtime or the newer ART runtime.</a:t>
            </a:r>
            <a:endParaRPr lang="en-US" dirty="0"/>
          </a:p>
        </p:txBody>
      </p:sp>
      <p:sp>
        <p:nvSpPr>
          <p:cNvPr id="4" name="Slide Number Placeholder 3"/>
          <p:cNvSpPr>
            <a:spLocks noGrp="1"/>
          </p:cNvSpPr>
          <p:nvPr>
            <p:ph type="sldNum" sz="quarter" idx="10"/>
          </p:nvPr>
        </p:nvSpPr>
        <p:spPr/>
        <p:txBody>
          <a:bodyPr/>
          <a:lstStyle/>
          <a:p>
            <a:fld id="{F95EAAF0-A470-4192-86B4-821332E06299}" type="slidenum">
              <a:rPr lang="en-US" smtClean="0"/>
              <a:t>30</a:t>
            </a:fld>
            <a:endParaRPr lang="en-US"/>
          </a:p>
        </p:txBody>
      </p:sp>
    </p:spTree>
    <p:extLst>
      <p:ext uri="{BB962C8B-B14F-4D97-AF65-F5344CB8AC3E}">
        <p14:creationId xmlns:p14="http://schemas.microsoft.com/office/powerpoint/2010/main" val="1799180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build process involves many tools and processes that convert your project into an Android Application Package (APK). The build process is very flexible, so it's useful to understand some of what is happening under the hood.</a:t>
            </a:r>
          </a:p>
          <a:p>
            <a:r>
              <a:rPr lang="en-US" sz="1200" b="0" i="0" kern="1200" dirty="0" smtClean="0">
                <a:solidFill>
                  <a:schemeClr val="tx1"/>
                </a:solidFill>
                <a:effectLst/>
                <a:latin typeface="+mn-lt"/>
                <a:ea typeface="+mn-ea"/>
                <a:cs typeface="+mn-cs"/>
              </a:rPr>
              <a:t>AAR : Android Archive</a:t>
            </a:r>
            <a:r>
              <a:rPr lang="en-US" sz="1200" b="0" i="0" kern="1200" baseline="0" dirty="0" smtClean="0">
                <a:solidFill>
                  <a:schemeClr val="tx1"/>
                </a:solidFill>
                <a:effectLst/>
                <a:latin typeface="+mn-lt"/>
                <a:ea typeface="+mn-ea"/>
                <a:cs typeface="+mn-cs"/>
              </a:rPr>
              <a:t> format</a:t>
            </a:r>
            <a:endParaRPr lang="en-US" dirty="0"/>
          </a:p>
        </p:txBody>
      </p:sp>
      <p:sp>
        <p:nvSpPr>
          <p:cNvPr id="4" name="Slide Number Placeholder 3"/>
          <p:cNvSpPr>
            <a:spLocks noGrp="1"/>
          </p:cNvSpPr>
          <p:nvPr>
            <p:ph type="sldNum" sz="quarter" idx="10"/>
          </p:nvPr>
        </p:nvSpPr>
        <p:spPr/>
        <p:txBody>
          <a:bodyPr/>
          <a:lstStyle/>
          <a:p>
            <a:fld id="{F95EAAF0-A470-4192-86B4-821332E06299}" type="slidenum">
              <a:rPr lang="en-US" smtClean="0"/>
              <a:t>31</a:t>
            </a:fld>
            <a:endParaRPr lang="en-US"/>
          </a:p>
        </p:txBody>
      </p:sp>
    </p:spTree>
    <p:extLst>
      <p:ext uri="{BB962C8B-B14F-4D97-AF65-F5344CB8AC3E}">
        <p14:creationId xmlns:p14="http://schemas.microsoft.com/office/powerpoint/2010/main" val="3633819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5EAAF0-A470-4192-86B4-821332E06299}" type="slidenum">
              <a:rPr lang="en-US" smtClean="0"/>
              <a:t>32</a:t>
            </a:fld>
            <a:endParaRPr lang="en-US"/>
          </a:p>
        </p:txBody>
      </p:sp>
    </p:spTree>
    <p:extLst>
      <p:ext uri="{BB962C8B-B14F-4D97-AF65-F5344CB8AC3E}">
        <p14:creationId xmlns:p14="http://schemas.microsoft.com/office/powerpoint/2010/main" val="547250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6AC0013F-73D0-428B-840F-E6A9254BC992}" type="datetime2">
              <a:rPr lang="en-US" smtClean="0"/>
              <a:t>Wednesday, March 13, 2019</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r>
              <a:rPr lang="en-US" smtClean="0"/>
              <a:t>Kiran Rana</a:t>
            </a:r>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27BD63D2-AB5A-48E8-91A7-007FF807CA72}" type="slidenum">
              <a:rPr lang="en-US" smtClean="0"/>
              <a:t>‹#›</a:t>
            </a:fld>
            <a:endParaRPr lang="en-US"/>
          </a:p>
        </p:txBody>
      </p:sp>
    </p:spTree>
    <p:extLst>
      <p:ext uri="{BB962C8B-B14F-4D97-AF65-F5344CB8AC3E}">
        <p14:creationId xmlns:p14="http://schemas.microsoft.com/office/powerpoint/2010/main" val="1986620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E52072-41B7-40F2-8D93-4E7732C5C319}" type="datetime2">
              <a:rPr lang="en-US" smtClean="0"/>
              <a:t>Wednesday, March 13, 2019</a:t>
            </a:fld>
            <a:endParaRPr lang="en-US"/>
          </a:p>
        </p:txBody>
      </p:sp>
      <p:sp>
        <p:nvSpPr>
          <p:cNvPr id="5" name="Footer Placeholder 4"/>
          <p:cNvSpPr>
            <a:spLocks noGrp="1"/>
          </p:cNvSpPr>
          <p:nvPr>
            <p:ph type="ftr" sz="quarter" idx="11"/>
          </p:nvPr>
        </p:nvSpPr>
        <p:spPr/>
        <p:txBody>
          <a:bodyPr/>
          <a:lstStyle/>
          <a:p>
            <a:r>
              <a:rPr lang="en-US" smtClean="0"/>
              <a:t>Kiran Rana</a:t>
            </a:r>
            <a:endParaRPr lang="en-US"/>
          </a:p>
        </p:txBody>
      </p:sp>
      <p:sp>
        <p:nvSpPr>
          <p:cNvPr id="6" name="Slide Number Placeholder 5"/>
          <p:cNvSpPr>
            <a:spLocks noGrp="1"/>
          </p:cNvSpPr>
          <p:nvPr>
            <p:ph type="sldNum" sz="quarter" idx="12"/>
          </p:nvPr>
        </p:nvSpPr>
        <p:spPr/>
        <p:txBody>
          <a:bodyPr/>
          <a:lstStyle/>
          <a:p>
            <a:fld id="{27BD63D2-AB5A-48E8-91A7-007FF807CA72}" type="slidenum">
              <a:rPr lang="en-US" smtClean="0"/>
              <a:t>‹#›</a:t>
            </a:fld>
            <a:endParaRPr lang="en-US"/>
          </a:p>
        </p:txBody>
      </p:sp>
    </p:spTree>
    <p:extLst>
      <p:ext uri="{BB962C8B-B14F-4D97-AF65-F5344CB8AC3E}">
        <p14:creationId xmlns:p14="http://schemas.microsoft.com/office/powerpoint/2010/main" val="516754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2CD0A2E-A2C8-44E4-BFBF-13196D863556}" type="datetime2">
              <a:rPr lang="en-US" smtClean="0"/>
              <a:t>Wednesday, March 13, 2019</a:t>
            </a:fld>
            <a:endParaRPr lang="en-US"/>
          </a:p>
        </p:txBody>
      </p:sp>
      <p:sp>
        <p:nvSpPr>
          <p:cNvPr id="5" name="Footer Placeholder 4"/>
          <p:cNvSpPr>
            <a:spLocks noGrp="1"/>
          </p:cNvSpPr>
          <p:nvPr>
            <p:ph type="ftr" sz="quarter" idx="11"/>
          </p:nvPr>
        </p:nvSpPr>
        <p:spPr/>
        <p:txBody>
          <a:bodyPr/>
          <a:lstStyle/>
          <a:p>
            <a:r>
              <a:rPr lang="en-US" smtClean="0"/>
              <a:t>Kiran Rana</a:t>
            </a:r>
            <a:endParaRPr lang="en-US"/>
          </a:p>
        </p:txBody>
      </p:sp>
      <p:sp>
        <p:nvSpPr>
          <p:cNvPr id="6" name="Slide Number Placeholder 5"/>
          <p:cNvSpPr>
            <a:spLocks noGrp="1"/>
          </p:cNvSpPr>
          <p:nvPr>
            <p:ph type="sldNum" sz="quarter" idx="12"/>
          </p:nvPr>
        </p:nvSpPr>
        <p:spPr/>
        <p:txBody>
          <a:bodyPr/>
          <a:lstStyle/>
          <a:p>
            <a:fld id="{27BD63D2-AB5A-48E8-91A7-007FF807CA72}" type="slidenum">
              <a:rPr lang="en-US" smtClean="0"/>
              <a:t>‹#›</a:t>
            </a:fld>
            <a:endParaRPr lang="en-US"/>
          </a:p>
        </p:txBody>
      </p:sp>
    </p:spTree>
    <p:extLst>
      <p:ext uri="{BB962C8B-B14F-4D97-AF65-F5344CB8AC3E}">
        <p14:creationId xmlns:p14="http://schemas.microsoft.com/office/powerpoint/2010/main" val="2686015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8F2BED-9D90-402F-8C1E-DEBB0DF2E441}" type="datetime2">
              <a:rPr lang="en-US" smtClean="0"/>
              <a:t>Wednesday, March 13, 2019</a:t>
            </a:fld>
            <a:endParaRPr lang="en-US"/>
          </a:p>
        </p:txBody>
      </p:sp>
      <p:sp>
        <p:nvSpPr>
          <p:cNvPr id="5" name="Footer Placeholder 4"/>
          <p:cNvSpPr>
            <a:spLocks noGrp="1"/>
          </p:cNvSpPr>
          <p:nvPr>
            <p:ph type="ftr" sz="quarter" idx="11"/>
          </p:nvPr>
        </p:nvSpPr>
        <p:spPr/>
        <p:txBody>
          <a:bodyPr/>
          <a:lstStyle/>
          <a:p>
            <a:r>
              <a:rPr lang="en-US" smtClean="0"/>
              <a:t>Kiran Rana</a:t>
            </a:r>
            <a:endParaRPr lang="en-US"/>
          </a:p>
        </p:txBody>
      </p:sp>
      <p:sp>
        <p:nvSpPr>
          <p:cNvPr id="6" name="Slide Number Placeholder 5"/>
          <p:cNvSpPr>
            <a:spLocks noGrp="1"/>
          </p:cNvSpPr>
          <p:nvPr>
            <p:ph type="sldNum" sz="quarter" idx="12"/>
          </p:nvPr>
        </p:nvSpPr>
        <p:spPr/>
        <p:txBody>
          <a:bodyPr/>
          <a:lstStyle/>
          <a:p>
            <a:fld id="{27BD63D2-AB5A-48E8-91A7-007FF807CA72}" type="slidenum">
              <a:rPr lang="en-US" smtClean="0"/>
              <a:t>‹#›</a:t>
            </a:fld>
            <a:endParaRPr lang="en-US"/>
          </a:p>
        </p:txBody>
      </p:sp>
    </p:spTree>
    <p:extLst>
      <p:ext uri="{BB962C8B-B14F-4D97-AF65-F5344CB8AC3E}">
        <p14:creationId xmlns:p14="http://schemas.microsoft.com/office/powerpoint/2010/main" val="3966306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6C93480-8409-42C4-8E13-66D23B4972A1}" type="datetime2">
              <a:rPr lang="en-US" smtClean="0"/>
              <a:t>Wednesday, March 13, 2019</a:t>
            </a:fld>
            <a:endParaRPr lang="en-US"/>
          </a:p>
        </p:txBody>
      </p:sp>
      <p:sp>
        <p:nvSpPr>
          <p:cNvPr id="5" name="Footer Placeholder 4"/>
          <p:cNvSpPr>
            <a:spLocks noGrp="1"/>
          </p:cNvSpPr>
          <p:nvPr>
            <p:ph type="ftr" sz="quarter" idx="11"/>
          </p:nvPr>
        </p:nvSpPr>
        <p:spPr/>
        <p:txBody>
          <a:bodyPr/>
          <a:lstStyle/>
          <a:p>
            <a:r>
              <a:rPr lang="en-US" smtClean="0"/>
              <a:t>Kiran Rana</a:t>
            </a:r>
            <a:endParaRPr lang="en-US"/>
          </a:p>
        </p:txBody>
      </p:sp>
      <p:sp>
        <p:nvSpPr>
          <p:cNvPr id="6" name="Slide Number Placeholder 5"/>
          <p:cNvSpPr>
            <a:spLocks noGrp="1"/>
          </p:cNvSpPr>
          <p:nvPr>
            <p:ph type="sldNum" sz="quarter" idx="12"/>
          </p:nvPr>
        </p:nvSpPr>
        <p:spPr/>
        <p:txBody>
          <a:bodyPr/>
          <a:lstStyle/>
          <a:p>
            <a:fld id="{27BD63D2-AB5A-48E8-91A7-007FF807CA72}" type="slidenum">
              <a:rPr lang="en-US" smtClean="0"/>
              <a:t>‹#›</a:t>
            </a:fld>
            <a:endParaRPr lang="en-US"/>
          </a:p>
        </p:txBody>
      </p:sp>
    </p:spTree>
    <p:extLst>
      <p:ext uri="{BB962C8B-B14F-4D97-AF65-F5344CB8AC3E}">
        <p14:creationId xmlns:p14="http://schemas.microsoft.com/office/powerpoint/2010/main" val="2110914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62F33CE-4738-4B6F-BE4B-32D156C77C97}" type="datetime2">
              <a:rPr lang="en-US" smtClean="0"/>
              <a:t>Wednesday, March 13, 2019</a:t>
            </a:fld>
            <a:endParaRPr lang="en-US"/>
          </a:p>
        </p:txBody>
      </p:sp>
      <p:sp>
        <p:nvSpPr>
          <p:cNvPr id="6" name="Footer Placeholder 5"/>
          <p:cNvSpPr>
            <a:spLocks noGrp="1"/>
          </p:cNvSpPr>
          <p:nvPr>
            <p:ph type="ftr" sz="quarter" idx="11"/>
          </p:nvPr>
        </p:nvSpPr>
        <p:spPr/>
        <p:txBody>
          <a:bodyPr/>
          <a:lstStyle/>
          <a:p>
            <a:r>
              <a:rPr lang="en-US" smtClean="0"/>
              <a:t>Kiran Rana</a:t>
            </a:r>
            <a:endParaRPr lang="en-US"/>
          </a:p>
        </p:txBody>
      </p:sp>
      <p:sp>
        <p:nvSpPr>
          <p:cNvPr id="7" name="Slide Number Placeholder 6"/>
          <p:cNvSpPr>
            <a:spLocks noGrp="1"/>
          </p:cNvSpPr>
          <p:nvPr>
            <p:ph type="sldNum" sz="quarter" idx="12"/>
          </p:nvPr>
        </p:nvSpPr>
        <p:spPr/>
        <p:txBody>
          <a:bodyPr/>
          <a:lstStyle/>
          <a:p>
            <a:fld id="{27BD63D2-AB5A-48E8-91A7-007FF807CA72}" type="slidenum">
              <a:rPr lang="en-US" smtClean="0"/>
              <a:t>‹#›</a:t>
            </a:fld>
            <a:endParaRPr lang="en-US"/>
          </a:p>
        </p:txBody>
      </p:sp>
    </p:spTree>
    <p:extLst>
      <p:ext uri="{BB962C8B-B14F-4D97-AF65-F5344CB8AC3E}">
        <p14:creationId xmlns:p14="http://schemas.microsoft.com/office/powerpoint/2010/main" val="3074311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044C58C-03D9-46C4-93AC-4A2C4BEE02CA}" type="datetime2">
              <a:rPr lang="en-US" smtClean="0"/>
              <a:t>Wednesday, March 13, 2019</a:t>
            </a:fld>
            <a:endParaRPr lang="en-US"/>
          </a:p>
        </p:txBody>
      </p:sp>
      <p:sp>
        <p:nvSpPr>
          <p:cNvPr id="8" name="Footer Placeholder 7"/>
          <p:cNvSpPr>
            <a:spLocks noGrp="1"/>
          </p:cNvSpPr>
          <p:nvPr>
            <p:ph type="ftr" sz="quarter" idx="11"/>
          </p:nvPr>
        </p:nvSpPr>
        <p:spPr/>
        <p:txBody>
          <a:bodyPr/>
          <a:lstStyle/>
          <a:p>
            <a:r>
              <a:rPr lang="en-US" smtClean="0"/>
              <a:t>Kiran Rana</a:t>
            </a:r>
            <a:endParaRPr lang="en-US"/>
          </a:p>
        </p:txBody>
      </p:sp>
      <p:sp>
        <p:nvSpPr>
          <p:cNvPr id="9" name="Slide Number Placeholder 8"/>
          <p:cNvSpPr>
            <a:spLocks noGrp="1"/>
          </p:cNvSpPr>
          <p:nvPr>
            <p:ph type="sldNum" sz="quarter" idx="12"/>
          </p:nvPr>
        </p:nvSpPr>
        <p:spPr/>
        <p:txBody>
          <a:bodyPr/>
          <a:lstStyle/>
          <a:p>
            <a:fld id="{27BD63D2-AB5A-48E8-91A7-007FF807CA72}" type="slidenum">
              <a:rPr lang="en-US" smtClean="0"/>
              <a:t>‹#›</a:t>
            </a:fld>
            <a:endParaRPr lang="en-US"/>
          </a:p>
        </p:txBody>
      </p:sp>
    </p:spTree>
    <p:extLst>
      <p:ext uri="{BB962C8B-B14F-4D97-AF65-F5344CB8AC3E}">
        <p14:creationId xmlns:p14="http://schemas.microsoft.com/office/powerpoint/2010/main" val="1189630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63C8F53-30A2-4CDF-84A1-24B9170DDE59}" type="datetime2">
              <a:rPr lang="en-US" smtClean="0"/>
              <a:t>Wednesday, March 13, 2019</a:t>
            </a:fld>
            <a:endParaRPr lang="en-US"/>
          </a:p>
        </p:txBody>
      </p:sp>
      <p:sp>
        <p:nvSpPr>
          <p:cNvPr id="4" name="Footer Placeholder 3"/>
          <p:cNvSpPr>
            <a:spLocks noGrp="1"/>
          </p:cNvSpPr>
          <p:nvPr>
            <p:ph type="ftr" sz="quarter" idx="11"/>
          </p:nvPr>
        </p:nvSpPr>
        <p:spPr/>
        <p:txBody>
          <a:bodyPr/>
          <a:lstStyle/>
          <a:p>
            <a:r>
              <a:rPr lang="en-US" smtClean="0"/>
              <a:t>Kiran Rana</a:t>
            </a:r>
            <a:endParaRPr lang="en-US"/>
          </a:p>
        </p:txBody>
      </p:sp>
      <p:sp>
        <p:nvSpPr>
          <p:cNvPr id="5" name="Slide Number Placeholder 4"/>
          <p:cNvSpPr>
            <a:spLocks noGrp="1"/>
          </p:cNvSpPr>
          <p:nvPr>
            <p:ph type="sldNum" sz="quarter" idx="12"/>
          </p:nvPr>
        </p:nvSpPr>
        <p:spPr/>
        <p:txBody>
          <a:bodyPr/>
          <a:lstStyle/>
          <a:p>
            <a:fld id="{27BD63D2-AB5A-48E8-91A7-007FF807CA72}" type="slidenum">
              <a:rPr lang="en-US" smtClean="0"/>
              <a:t>‹#›</a:t>
            </a:fld>
            <a:endParaRPr lang="en-US"/>
          </a:p>
        </p:txBody>
      </p:sp>
    </p:spTree>
    <p:extLst>
      <p:ext uri="{BB962C8B-B14F-4D97-AF65-F5344CB8AC3E}">
        <p14:creationId xmlns:p14="http://schemas.microsoft.com/office/powerpoint/2010/main" val="1341566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2B7B9D-3D75-47E8-B093-9A0F2F72F045}" type="datetime2">
              <a:rPr lang="en-US" smtClean="0"/>
              <a:t>Wednesday, March 13, 2019</a:t>
            </a:fld>
            <a:endParaRPr lang="en-US"/>
          </a:p>
        </p:txBody>
      </p:sp>
      <p:sp>
        <p:nvSpPr>
          <p:cNvPr id="3" name="Footer Placeholder 2"/>
          <p:cNvSpPr>
            <a:spLocks noGrp="1"/>
          </p:cNvSpPr>
          <p:nvPr>
            <p:ph type="ftr" sz="quarter" idx="11"/>
          </p:nvPr>
        </p:nvSpPr>
        <p:spPr/>
        <p:txBody>
          <a:bodyPr/>
          <a:lstStyle/>
          <a:p>
            <a:r>
              <a:rPr lang="en-US" smtClean="0"/>
              <a:t>Kiran Rana</a:t>
            </a:r>
            <a:endParaRPr lang="en-US"/>
          </a:p>
        </p:txBody>
      </p:sp>
      <p:sp>
        <p:nvSpPr>
          <p:cNvPr id="4" name="Slide Number Placeholder 3"/>
          <p:cNvSpPr>
            <a:spLocks noGrp="1"/>
          </p:cNvSpPr>
          <p:nvPr>
            <p:ph type="sldNum" sz="quarter" idx="12"/>
          </p:nvPr>
        </p:nvSpPr>
        <p:spPr/>
        <p:txBody>
          <a:bodyPr/>
          <a:lstStyle/>
          <a:p>
            <a:fld id="{27BD63D2-AB5A-48E8-91A7-007FF807CA72}" type="slidenum">
              <a:rPr lang="en-US" smtClean="0"/>
              <a:t>‹#›</a:t>
            </a:fld>
            <a:endParaRPr lang="en-US"/>
          </a:p>
        </p:txBody>
      </p:sp>
    </p:spTree>
    <p:extLst>
      <p:ext uri="{BB962C8B-B14F-4D97-AF65-F5344CB8AC3E}">
        <p14:creationId xmlns:p14="http://schemas.microsoft.com/office/powerpoint/2010/main" val="1683483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Edit Master text styles</a:t>
            </a:r>
          </a:p>
        </p:txBody>
      </p:sp>
      <p:sp>
        <p:nvSpPr>
          <p:cNvPr id="5" name="Date Placeholder 4"/>
          <p:cNvSpPr>
            <a:spLocks noGrp="1"/>
          </p:cNvSpPr>
          <p:nvPr>
            <p:ph type="dt" sz="half" idx="10"/>
          </p:nvPr>
        </p:nvSpPr>
        <p:spPr/>
        <p:txBody>
          <a:bodyPr/>
          <a:lstStyle/>
          <a:p>
            <a:fld id="{B1628F88-5979-4DBB-8563-4F32CD6F9627}" type="datetime2">
              <a:rPr lang="en-US" smtClean="0"/>
              <a:t>Wednesday, March 13, 2019</a:t>
            </a:fld>
            <a:endParaRPr lang="en-US"/>
          </a:p>
        </p:txBody>
      </p:sp>
      <p:sp>
        <p:nvSpPr>
          <p:cNvPr id="6" name="Footer Placeholder 5"/>
          <p:cNvSpPr>
            <a:spLocks noGrp="1"/>
          </p:cNvSpPr>
          <p:nvPr>
            <p:ph type="ftr" sz="quarter" idx="11"/>
          </p:nvPr>
        </p:nvSpPr>
        <p:spPr/>
        <p:txBody>
          <a:bodyPr/>
          <a:lstStyle/>
          <a:p>
            <a:r>
              <a:rPr lang="en-US" smtClean="0"/>
              <a:t>Kiran Rana</a:t>
            </a:r>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27BD63D2-AB5A-48E8-91A7-007FF807CA72}" type="slidenum">
              <a:rPr lang="en-US" smtClean="0"/>
              <a:t>‹#›</a:t>
            </a:fld>
            <a:endParaRPr lang="en-US"/>
          </a:p>
        </p:txBody>
      </p:sp>
    </p:spTree>
    <p:extLst>
      <p:ext uri="{BB962C8B-B14F-4D97-AF65-F5344CB8AC3E}">
        <p14:creationId xmlns:p14="http://schemas.microsoft.com/office/powerpoint/2010/main" val="2343076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F22572DB-8A3D-4BE4-8BC3-89B2F169142F}" type="datetime2">
              <a:rPr lang="en-US" smtClean="0"/>
              <a:t>Wednesday, March 13, 2019</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r>
              <a:rPr lang="en-US" smtClean="0"/>
              <a:t>Kiran Rana</a:t>
            </a:r>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27BD63D2-AB5A-48E8-91A7-007FF807CA72}" type="slidenum">
              <a:rPr lang="en-US" smtClean="0"/>
              <a:t>‹#›</a:t>
            </a:fld>
            <a:endParaRPr lang="en-US"/>
          </a:p>
        </p:txBody>
      </p:sp>
    </p:spTree>
    <p:extLst>
      <p:ext uri="{BB962C8B-B14F-4D97-AF65-F5344CB8AC3E}">
        <p14:creationId xmlns:p14="http://schemas.microsoft.com/office/powerpoint/2010/main" val="54279625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9732D89F-3F8A-4FC5-917A-7426CB8D42B6}" type="datetime2">
              <a:rPr lang="en-US" smtClean="0"/>
              <a:t>Wednesday, March 13, 2019</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r>
              <a:rPr lang="en-US" smtClean="0"/>
              <a:t>Kiran Rana</a:t>
            </a:r>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27BD63D2-AB5A-48E8-91A7-007FF807CA72}" type="slidenum">
              <a:rPr lang="en-US" smtClean="0"/>
              <a:t>‹#›</a:t>
            </a:fld>
            <a:endParaRPr lang="en-US"/>
          </a:p>
        </p:txBody>
      </p:sp>
    </p:spTree>
    <p:extLst>
      <p:ext uri="{BB962C8B-B14F-4D97-AF65-F5344CB8AC3E}">
        <p14:creationId xmlns:p14="http://schemas.microsoft.com/office/powerpoint/2010/main" val="5869847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developer.android.com/studi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70467"/>
            <a:ext cx="12191999" cy="3352800"/>
          </a:xfrm>
        </p:spPr>
        <p:txBody>
          <a:bodyPr/>
          <a:lstStyle/>
          <a:p>
            <a:pPr algn="ctr"/>
            <a:r>
              <a:rPr lang="en-US" dirty="0" smtClean="0"/>
              <a:t>Introduction to Android</a:t>
            </a:r>
            <a:endParaRPr lang="en-US" dirty="0"/>
          </a:p>
        </p:txBody>
      </p:sp>
      <p:sp>
        <p:nvSpPr>
          <p:cNvPr id="3" name="Subtitle 2"/>
          <p:cNvSpPr>
            <a:spLocks noGrp="1"/>
          </p:cNvSpPr>
          <p:nvPr>
            <p:ph type="subTitle" idx="1"/>
          </p:nvPr>
        </p:nvSpPr>
        <p:spPr>
          <a:xfrm>
            <a:off x="0" y="4342341"/>
            <a:ext cx="12191999" cy="673796"/>
          </a:xfrm>
        </p:spPr>
        <p:txBody>
          <a:bodyPr/>
          <a:lstStyle/>
          <a:p>
            <a:pPr algn="ctr"/>
            <a:r>
              <a:rPr lang="en-US" dirty="0" smtClean="0"/>
              <a:t>STW300CEM Android Applications Development</a:t>
            </a:r>
            <a:endParaRPr lang="en-US" dirty="0"/>
          </a:p>
        </p:txBody>
      </p:sp>
      <p:sp>
        <p:nvSpPr>
          <p:cNvPr id="4" name="Date Placeholder 3"/>
          <p:cNvSpPr>
            <a:spLocks noGrp="1"/>
          </p:cNvSpPr>
          <p:nvPr>
            <p:ph type="dt" sz="half" idx="10"/>
          </p:nvPr>
        </p:nvSpPr>
        <p:spPr/>
        <p:txBody>
          <a:bodyPr/>
          <a:lstStyle/>
          <a:p>
            <a:fld id="{11326DBC-B0E8-45B9-85CD-44343778B221}" type="datetime2">
              <a:rPr lang="en-US" smtClean="0"/>
              <a:t>Wednesday, March 13, 2019</a:t>
            </a:fld>
            <a:endParaRPr lang="en-US"/>
          </a:p>
        </p:txBody>
      </p:sp>
      <p:sp>
        <p:nvSpPr>
          <p:cNvPr id="6" name="Slide Number Placeholder 5"/>
          <p:cNvSpPr>
            <a:spLocks noGrp="1"/>
          </p:cNvSpPr>
          <p:nvPr>
            <p:ph type="sldNum" sz="quarter" idx="12"/>
          </p:nvPr>
        </p:nvSpPr>
        <p:spPr/>
        <p:txBody>
          <a:bodyPr/>
          <a:lstStyle/>
          <a:p>
            <a:fld id="{27BD63D2-AB5A-48E8-91A7-007FF807CA72}" type="slidenum">
              <a:rPr lang="en-US" smtClean="0"/>
              <a:t>1</a:t>
            </a:fld>
            <a:endParaRPr lang="en-US"/>
          </a:p>
        </p:txBody>
      </p:sp>
    </p:spTree>
    <p:extLst>
      <p:ext uri="{BB962C8B-B14F-4D97-AF65-F5344CB8AC3E}">
        <p14:creationId xmlns:p14="http://schemas.microsoft.com/office/powerpoint/2010/main" val="42790751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en-US" dirty="0"/>
          </a:p>
        </p:txBody>
      </p:sp>
      <p:sp>
        <p:nvSpPr>
          <p:cNvPr id="3" name="Content Placeholder 2"/>
          <p:cNvSpPr>
            <a:spLocks noGrp="1"/>
          </p:cNvSpPr>
          <p:nvPr>
            <p:ph idx="1"/>
          </p:nvPr>
        </p:nvSpPr>
        <p:spPr/>
        <p:txBody>
          <a:bodyPr/>
          <a:lstStyle/>
          <a:p>
            <a:r>
              <a:rPr lang="en-US" dirty="0"/>
              <a:t>Android Inc. was founded in Palo Alto, California, in October </a:t>
            </a:r>
            <a:r>
              <a:rPr lang="en-US" b="1" dirty="0"/>
              <a:t>2003</a:t>
            </a:r>
            <a:r>
              <a:rPr lang="en-US" dirty="0"/>
              <a:t> by </a:t>
            </a:r>
            <a:r>
              <a:rPr lang="en-US" b="1" dirty="0"/>
              <a:t>Andy Rubin</a:t>
            </a:r>
            <a:r>
              <a:rPr lang="en-US" dirty="0" smtClean="0"/>
              <a:t>, </a:t>
            </a:r>
            <a:r>
              <a:rPr lang="en-US" b="1" dirty="0" smtClean="0"/>
              <a:t>Rich </a:t>
            </a:r>
            <a:r>
              <a:rPr lang="en-US" b="1" dirty="0"/>
              <a:t>Miner</a:t>
            </a:r>
            <a:r>
              <a:rPr lang="en-US" dirty="0"/>
              <a:t>, </a:t>
            </a:r>
            <a:r>
              <a:rPr lang="en-US" b="1" dirty="0"/>
              <a:t>Nick Sears</a:t>
            </a:r>
            <a:r>
              <a:rPr lang="en-US" dirty="0"/>
              <a:t>, and </a:t>
            </a:r>
            <a:r>
              <a:rPr lang="en-US" b="1" dirty="0"/>
              <a:t>Chris White</a:t>
            </a:r>
            <a:r>
              <a:rPr lang="en-US" dirty="0"/>
              <a:t>. </a:t>
            </a:r>
            <a:r>
              <a:rPr lang="en-US" b="1" dirty="0"/>
              <a:t>Rubin</a:t>
            </a:r>
            <a:r>
              <a:rPr lang="en-US" dirty="0"/>
              <a:t> described the Android project as "tremendous potential in developing smarter mobile devices that are more aware of its owner's location and preferences</a:t>
            </a:r>
            <a:r>
              <a:rPr lang="en-US" dirty="0" smtClean="0"/>
              <a:t>".</a:t>
            </a:r>
          </a:p>
          <a:p>
            <a:endParaRPr lang="en-US" dirty="0"/>
          </a:p>
        </p:txBody>
      </p:sp>
      <p:sp>
        <p:nvSpPr>
          <p:cNvPr id="4" name="Date Placeholder 3"/>
          <p:cNvSpPr>
            <a:spLocks noGrp="1"/>
          </p:cNvSpPr>
          <p:nvPr>
            <p:ph type="dt" sz="half" idx="10"/>
          </p:nvPr>
        </p:nvSpPr>
        <p:spPr/>
        <p:txBody>
          <a:bodyPr/>
          <a:lstStyle/>
          <a:p>
            <a:fld id="{348F2BED-9D90-402F-8C1E-DEBB0DF2E441}" type="datetime2">
              <a:rPr lang="en-US" smtClean="0"/>
              <a:t>Wednesday, March 13, 2019</a:t>
            </a:fld>
            <a:endParaRPr lang="en-US"/>
          </a:p>
        </p:txBody>
      </p:sp>
      <p:sp>
        <p:nvSpPr>
          <p:cNvPr id="5" name="Slide Number Placeholder 4"/>
          <p:cNvSpPr>
            <a:spLocks noGrp="1"/>
          </p:cNvSpPr>
          <p:nvPr>
            <p:ph type="sldNum" sz="quarter" idx="12"/>
          </p:nvPr>
        </p:nvSpPr>
        <p:spPr/>
        <p:txBody>
          <a:bodyPr/>
          <a:lstStyle/>
          <a:p>
            <a:fld id="{27BD63D2-AB5A-48E8-91A7-007FF807CA72}" type="slidenum">
              <a:rPr lang="en-US" smtClean="0"/>
              <a:t>10</a:t>
            </a:fld>
            <a:endParaRPr lang="en-US"/>
          </a:p>
        </p:txBody>
      </p:sp>
      <p:sp>
        <p:nvSpPr>
          <p:cNvPr id="7" name="AutoShape 4" descr="Image result for founder of androi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3926" y="3139123"/>
            <a:ext cx="2762250" cy="1657350"/>
          </a:xfrm>
          <a:prstGeom prst="rect">
            <a:avLst/>
          </a:prstGeom>
        </p:spPr>
      </p:pic>
    </p:spTree>
    <p:extLst>
      <p:ext uri="{BB962C8B-B14F-4D97-AF65-F5344CB8AC3E}">
        <p14:creationId xmlns:p14="http://schemas.microsoft.com/office/powerpoint/2010/main" val="10545746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Versions</a:t>
            </a:r>
            <a:endParaRPr lang="en-US" dirty="0"/>
          </a:p>
        </p:txBody>
      </p:sp>
      <p:sp>
        <p:nvSpPr>
          <p:cNvPr id="4" name="Date Placeholder 3"/>
          <p:cNvSpPr>
            <a:spLocks noGrp="1"/>
          </p:cNvSpPr>
          <p:nvPr>
            <p:ph type="dt" sz="half" idx="10"/>
          </p:nvPr>
        </p:nvSpPr>
        <p:spPr/>
        <p:txBody>
          <a:bodyPr/>
          <a:lstStyle/>
          <a:p>
            <a:fld id="{348F2BED-9D90-402F-8C1E-DEBB0DF2E441}" type="datetime2">
              <a:rPr lang="en-US" smtClean="0"/>
              <a:t>Wednesday, March 13, 2019</a:t>
            </a:fld>
            <a:endParaRPr lang="en-US"/>
          </a:p>
        </p:txBody>
      </p:sp>
      <p:sp>
        <p:nvSpPr>
          <p:cNvPr id="5" name="Slide Number Placeholder 4"/>
          <p:cNvSpPr>
            <a:spLocks noGrp="1"/>
          </p:cNvSpPr>
          <p:nvPr>
            <p:ph type="sldNum" sz="quarter" idx="12"/>
          </p:nvPr>
        </p:nvSpPr>
        <p:spPr/>
        <p:txBody>
          <a:bodyPr/>
          <a:lstStyle/>
          <a:p>
            <a:fld id="{27BD63D2-AB5A-48E8-91A7-007FF807CA72}" type="slidenum">
              <a:rPr lang="en-US" smtClean="0"/>
              <a:t>11</a:t>
            </a:fld>
            <a:endParaRPr lang="en-US"/>
          </a:p>
        </p:txBody>
      </p:sp>
      <p:pic>
        <p:nvPicPr>
          <p:cNvPr id="7" name="Google Shape;392;p29"/>
          <p:cNvPicPr preferRelativeResize="0"/>
          <p:nvPr/>
        </p:nvPicPr>
        <p:blipFill>
          <a:blip r:embed="rId3">
            <a:alphaModFix/>
          </a:blip>
          <a:stretch>
            <a:fillRect/>
          </a:stretch>
        </p:blipFill>
        <p:spPr>
          <a:xfrm>
            <a:off x="5745812" y="4479372"/>
            <a:ext cx="4203945" cy="2297162"/>
          </a:xfrm>
          <a:prstGeom prst="rect">
            <a:avLst/>
          </a:prstGeom>
          <a:noFill/>
          <a:ln>
            <a:noFill/>
          </a:ln>
        </p:spPr>
      </p:pic>
      <p:pic>
        <p:nvPicPr>
          <p:cNvPr id="9" name="Content Placeholder 4">
            <a:extLst>
              <a:ext uri="{FF2B5EF4-FFF2-40B4-BE49-F238E27FC236}">
                <a16:creationId xmlns:a16="http://schemas.microsoft.com/office/drawing/2014/main" id="{8A5464F0-49EB-4231-AE0D-E6469F8901F7}"/>
              </a:ext>
            </a:extLst>
          </p:cNvPr>
          <p:cNvPicPr>
            <a:picLocks noGrp="1" noChangeAspect="1"/>
          </p:cNvPicPr>
          <p:nvPr/>
        </p:nvPicPr>
        <p:blipFill>
          <a:blip r:embed="rId4">
            <a:extLst>
              <a:ext uri="{28A0092B-C50C-407E-A947-70E740481C1C}">
                <a14:useLocalDpi xmlns:a14="http://schemas.microsoft.com/office/drawing/2010/main" val="0"/>
              </a:ext>
            </a:extLst>
          </a:blip>
          <a:stretch>
            <a:fillRect/>
          </a:stretch>
        </p:blipFill>
        <p:spPr>
          <a:xfrm>
            <a:off x="500720" y="1788518"/>
            <a:ext cx="10291011" cy="2690854"/>
          </a:xfrm>
          <a:prstGeom prst="rect">
            <a:avLst/>
          </a:prstGeom>
        </p:spPr>
      </p:pic>
    </p:spTree>
    <p:extLst>
      <p:ext uri="{BB962C8B-B14F-4D97-AF65-F5344CB8AC3E}">
        <p14:creationId xmlns:p14="http://schemas.microsoft.com/office/powerpoint/2010/main" val="37649864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Android Phone</a:t>
            </a:r>
            <a:endParaRPr lang="en-US" dirty="0"/>
          </a:p>
        </p:txBody>
      </p:sp>
      <p:sp>
        <p:nvSpPr>
          <p:cNvPr id="3" name="Content Placeholder 2"/>
          <p:cNvSpPr>
            <a:spLocks noGrp="1"/>
          </p:cNvSpPr>
          <p:nvPr>
            <p:ph idx="1"/>
          </p:nvPr>
        </p:nvSpPr>
        <p:spPr/>
        <p:txBody>
          <a:bodyPr/>
          <a:lstStyle/>
          <a:p>
            <a:r>
              <a:rPr lang="en-US" dirty="0" smtClean="0"/>
              <a:t>First android phone was launched by </a:t>
            </a:r>
            <a:r>
              <a:rPr lang="en-US" b="1" dirty="0" smtClean="0">
                <a:solidFill>
                  <a:srgbClr val="0070C0"/>
                </a:solidFill>
              </a:rPr>
              <a:t>HTC</a:t>
            </a:r>
            <a:r>
              <a:rPr lang="en-US" dirty="0" smtClean="0"/>
              <a:t> on </a:t>
            </a:r>
            <a:r>
              <a:rPr lang="en-US" dirty="0" smtClean="0">
                <a:solidFill>
                  <a:srgbClr val="00B050"/>
                </a:solidFill>
              </a:rPr>
              <a:t>22</a:t>
            </a:r>
            <a:r>
              <a:rPr lang="en-US" baseline="30000" dirty="0" smtClean="0">
                <a:solidFill>
                  <a:srgbClr val="00B050"/>
                </a:solidFill>
              </a:rPr>
              <a:t>nd</a:t>
            </a:r>
            <a:r>
              <a:rPr lang="en-US" dirty="0" smtClean="0">
                <a:solidFill>
                  <a:srgbClr val="00B050"/>
                </a:solidFill>
              </a:rPr>
              <a:t> October 2008</a:t>
            </a:r>
            <a:r>
              <a:rPr lang="en-US" dirty="0" smtClean="0"/>
              <a:t>. </a:t>
            </a:r>
          </a:p>
          <a:p>
            <a:r>
              <a:rPr lang="en-US" dirty="0"/>
              <a:t>HTC Dream which is also known as the T-</a:t>
            </a:r>
            <a:r>
              <a:rPr lang="en-US" b="1" dirty="0"/>
              <a:t>Mobile</a:t>
            </a:r>
            <a:r>
              <a:rPr lang="en-US" dirty="0"/>
              <a:t> G1 in the United States of America and some parts of Europe is the </a:t>
            </a:r>
            <a:r>
              <a:rPr lang="en-US" b="1" dirty="0"/>
              <a:t>first</a:t>
            </a:r>
            <a:r>
              <a:rPr lang="en-US" dirty="0"/>
              <a:t> commercially launched </a:t>
            </a:r>
            <a:r>
              <a:rPr lang="en-US" b="1" dirty="0"/>
              <a:t>device</a:t>
            </a:r>
            <a:r>
              <a:rPr lang="en-US" dirty="0"/>
              <a:t> to be powered by </a:t>
            </a:r>
            <a:r>
              <a:rPr lang="en-US" b="1" dirty="0"/>
              <a:t>Android</a:t>
            </a:r>
            <a:r>
              <a:rPr lang="en-US" dirty="0"/>
              <a:t> operating system</a:t>
            </a:r>
          </a:p>
        </p:txBody>
      </p:sp>
      <p:sp>
        <p:nvSpPr>
          <p:cNvPr id="4" name="Date Placeholder 3"/>
          <p:cNvSpPr>
            <a:spLocks noGrp="1"/>
          </p:cNvSpPr>
          <p:nvPr>
            <p:ph type="dt" sz="half" idx="10"/>
          </p:nvPr>
        </p:nvSpPr>
        <p:spPr/>
        <p:txBody>
          <a:bodyPr/>
          <a:lstStyle/>
          <a:p>
            <a:fld id="{348F2BED-9D90-402F-8C1E-DEBB0DF2E441}" type="datetime2">
              <a:rPr lang="en-US" smtClean="0"/>
              <a:t>Wednesday, March 13, 2019</a:t>
            </a:fld>
            <a:endParaRPr lang="en-US"/>
          </a:p>
        </p:txBody>
      </p:sp>
      <p:sp>
        <p:nvSpPr>
          <p:cNvPr id="5" name="Slide Number Placeholder 4"/>
          <p:cNvSpPr>
            <a:spLocks noGrp="1"/>
          </p:cNvSpPr>
          <p:nvPr>
            <p:ph type="sldNum" sz="quarter" idx="12"/>
          </p:nvPr>
        </p:nvSpPr>
        <p:spPr/>
        <p:txBody>
          <a:bodyPr/>
          <a:lstStyle/>
          <a:p>
            <a:fld id="{27BD63D2-AB5A-48E8-91A7-007FF807CA72}" type="slidenum">
              <a:rPr lang="en-US" smtClean="0"/>
              <a:t>12</a:t>
            </a:fld>
            <a:endParaRPr lang="en-US"/>
          </a:p>
        </p:txBody>
      </p:sp>
      <p:pic>
        <p:nvPicPr>
          <p:cNvPr id="2052" name="Picture 4" descr="Image result for T-Mobile 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5701" y="3454453"/>
            <a:ext cx="4129405" cy="2323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58542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Android architecture</a:t>
            </a:r>
            <a:endParaRPr lang="en-US" dirty="0"/>
          </a:p>
        </p:txBody>
      </p:sp>
      <p:sp>
        <p:nvSpPr>
          <p:cNvPr id="4" name="Date Placeholder 3"/>
          <p:cNvSpPr>
            <a:spLocks noGrp="1"/>
          </p:cNvSpPr>
          <p:nvPr>
            <p:ph type="dt" sz="half" idx="10"/>
          </p:nvPr>
        </p:nvSpPr>
        <p:spPr/>
        <p:txBody>
          <a:bodyPr/>
          <a:lstStyle/>
          <a:p>
            <a:fld id="{348F2BED-9D90-402F-8C1E-DEBB0DF2E441}" type="datetime2">
              <a:rPr lang="en-US" smtClean="0"/>
              <a:t>Wednesday, March 13, 2019</a:t>
            </a:fld>
            <a:endParaRPr lang="en-US"/>
          </a:p>
        </p:txBody>
      </p:sp>
      <p:sp>
        <p:nvSpPr>
          <p:cNvPr id="5" name="Slide Number Placeholder 4"/>
          <p:cNvSpPr>
            <a:spLocks noGrp="1"/>
          </p:cNvSpPr>
          <p:nvPr>
            <p:ph type="sldNum" sz="quarter" idx="12"/>
          </p:nvPr>
        </p:nvSpPr>
        <p:spPr/>
        <p:txBody>
          <a:bodyPr/>
          <a:lstStyle/>
          <a:p>
            <a:fld id="{27BD63D2-AB5A-48E8-91A7-007FF807CA72}" type="slidenum">
              <a:rPr lang="en-US" smtClean="0"/>
              <a:t>13</a:t>
            </a:fld>
            <a:endParaRPr lang="en-US"/>
          </a:p>
        </p:txBody>
      </p:sp>
      <p:pic>
        <p:nvPicPr>
          <p:cNvPr id="6" name="Google Shape;365;p25"/>
          <p:cNvPicPr preferRelativeResize="0"/>
          <p:nvPr/>
        </p:nvPicPr>
        <p:blipFill>
          <a:blip r:embed="rId2">
            <a:alphaModFix/>
          </a:blip>
          <a:stretch>
            <a:fillRect/>
          </a:stretch>
        </p:blipFill>
        <p:spPr>
          <a:xfrm>
            <a:off x="2837973" y="1676460"/>
            <a:ext cx="6355903" cy="5023598"/>
          </a:xfrm>
          <a:prstGeom prst="rect">
            <a:avLst/>
          </a:prstGeom>
          <a:noFill/>
          <a:ln>
            <a:noFill/>
          </a:ln>
        </p:spPr>
      </p:pic>
    </p:spTree>
    <p:extLst>
      <p:ext uri="{BB962C8B-B14F-4D97-AF65-F5344CB8AC3E}">
        <p14:creationId xmlns:p14="http://schemas.microsoft.com/office/powerpoint/2010/main" val="34999158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a:t>
            </a:r>
            <a:r>
              <a:rPr lang="en-US" dirty="0" smtClean="0"/>
              <a:t>architecture</a:t>
            </a:r>
            <a:endParaRPr lang="en-US" dirty="0"/>
          </a:p>
        </p:txBody>
      </p:sp>
      <p:sp>
        <p:nvSpPr>
          <p:cNvPr id="3" name="Content Placeholder 2"/>
          <p:cNvSpPr>
            <a:spLocks noGrp="1"/>
          </p:cNvSpPr>
          <p:nvPr>
            <p:ph idx="1"/>
          </p:nvPr>
        </p:nvSpPr>
        <p:spPr/>
        <p:txBody>
          <a:bodyPr>
            <a:noAutofit/>
          </a:bodyPr>
          <a:lstStyle/>
          <a:p>
            <a:pPr marL="457200" lvl="0" indent="-292100">
              <a:spcBef>
                <a:spcPts val="1800"/>
              </a:spcBef>
              <a:buClr>
                <a:srgbClr val="000000"/>
              </a:buClr>
              <a:buSzPts val="1000"/>
              <a:buAutoNum type="arabicPeriod"/>
            </a:pPr>
            <a:r>
              <a:rPr lang="en-US" sz="1600" b="1" dirty="0">
                <a:solidFill>
                  <a:srgbClr val="000000"/>
                </a:solidFill>
                <a:latin typeface="Calibri Light (Body)"/>
              </a:rPr>
              <a:t>Linux kernel</a:t>
            </a:r>
          </a:p>
          <a:p>
            <a:pPr marL="1365250" lvl="2" indent="-285750">
              <a:spcBef>
                <a:spcPts val="0"/>
              </a:spcBef>
              <a:buSzPts val="1000"/>
              <a:buFont typeface="Arial" panose="020B0604020202020204" pitchFamily="34" charset="0"/>
              <a:buChar char="•"/>
            </a:pPr>
            <a:r>
              <a:rPr lang="en-US" sz="1600" dirty="0">
                <a:latin typeface="Calibri Light (Body)"/>
              </a:rPr>
              <a:t>This provides a level of abstraction between the device hardware and it contains all the essential hardware drivers like camera, keypad, display etc. Also, the kernel handles all the things that Linux is really good at such as networking and a vast array of device drivers, which take the pain out of interfacing to peripheral hardware.</a:t>
            </a:r>
          </a:p>
          <a:p>
            <a:pPr marL="457200" lvl="0" indent="-292100">
              <a:spcBef>
                <a:spcPts val="0"/>
              </a:spcBef>
              <a:buSzPts val="1000"/>
              <a:buAutoNum type="arabicPeriod"/>
            </a:pPr>
            <a:r>
              <a:rPr lang="en-US" sz="1600" b="1" dirty="0">
                <a:latin typeface="Calibri Light (Body)"/>
              </a:rPr>
              <a:t>Libraries</a:t>
            </a:r>
          </a:p>
          <a:p>
            <a:pPr marL="1365250" lvl="2" indent="-285750">
              <a:spcBef>
                <a:spcPts val="0"/>
              </a:spcBef>
              <a:buSzPts val="1000"/>
              <a:buFont typeface="Arial" panose="020B0604020202020204" pitchFamily="34" charset="0"/>
              <a:buChar char="•"/>
            </a:pPr>
            <a:r>
              <a:rPr lang="en-US" sz="1600" dirty="0">
                <a:latin typeface="Calibri Light (Body)"/>
              </a:rPr>
              <a:t>On top of Linux kernel there is a set of libraries including open-source Web browser engine </a:t>
            </a:r>
            <a:r>
              <a:rPr lang="en-US" sz="1600" dirty="0" err="1">
                <a:latin typeface="Calibri Light (Body)"/>
              </a:rPr>
              <a:t>WebKit</a:t>
            </a:r>
            <a:r>
              <a:rPr lang="en-US" sz="1600" dirty="0">
                <a:latin typeface="Calibri Light (Body)"/>
              </a:rPr>
              <a:t>, well known library </a:t>
            </a:r>
            <a:r>
              <a:rPr lang="en-US" sz="1600" dirty="0" err="1">
                <a:latin typeface="Calibri Light (Body)"/>
              </a:rPr>
              <a:t>libc</a:t>
            </a:r>
            <a:r>
              <a:rPr lang="en-US" sz="1600" dirty="0">
                <a:latin typeface="Calibri Light (Body)"/>
              </a:rPr>
              <a:t>, SQLite database which is a useful repository for storage and sharing of application data, libraries to play and record audio and video, SSL libraries responsible for Internet security etc.</a:t>
            </a:r>
          </a:p>
          <a:p>
            <a:pPr marL="457200" lvl="0" indent="-292100">
              <a:spcBef>
                <a:spcPts val="0"/>
              </a:spcBef>
              <a:buClr>
                <a:srgbClr val="000000"/>
              </a:buClr>
              <a:buSzPts val="1000"/>
              <a:buAutoNum type="arabicPeriod"/>
            </a:pPr>
            <a:r>
              <a:rPr lang="en-US" sz="1600" b="1" dirty="0">
                <a:solidFill>
                  <a:srgbClr val="000000"/>
                </a:solidFill>
                <a:latin typeface="Calibri Light (Body)"/>
              </a:rPr>
              <a:t>Android Runtime</a:t>
            </a:r>
          </a:p>
          <a:p>
            <a:pPr marL="1365250" lvl="2" indent="-285750">
              <a:spcBef>
                <a:spcPts val="0"/>
              </a:spcBef>
              <a:buClr>
                <a:srgbClr val="000000"/>
              </a:buClr>
              <a:buSzPts val="1000"/>
              <a:buFont typeface="Arial" panose="020B0604020202020204" pitchFamily="34" charset="0"/>
              <a:buChar char="•"/>
            </a:pPr>
            <a:r>
              <a:rPr lang="en-US" sz="1600" dirty="0">
                <a:solidFill>
                  <a:srgbClr val="000000"/>
                </a:solidFill>
                <a:latin typeface="Calibri Light (Body)"/>
              </a:rPr>
              <a:t>This is the third section of the architecture and available on the second layer from the bottom. This section provides a key component called Dalvik Virtual Machine which is a kind of Java Virtual Machine specially designed and optimized for </a:t>
            </a:r>
            <a:r>
              <a:rPr lang="en-US" sz="1600" dirty="0" smtClean="0">
                <a:solidFill>
                  <a:srgbClr val="000000"/>
                </a:solidFill>
                <a:latin typeface="Calibri Light (Body)"/>
              </a:rPr>
              <a:t>Android. The </a:t>
            </a:r>
            <a:r>
              <a:rPr lang="en-US" sz="1600" dirty="0">
                <a:solidFill>
                  <a:srgbClr val="000000"/>
                </a:solidFill>
                <a:latin typeface="Calibri Light (Body)"/>
              </a:rPr>
              <a:t>Dalvik VM makes use of Linux core features like memory management and multi-threading, which is intrinsic in the Java language. The Dalvik VM enables every Android application to run in its own process, with its own instance of the Dalvik virtual </a:t>
            </a:r>
            <a:r>
              <a:rPr lang="en-US" sz="1600" dirty="0" smtClean="0">
                <a:solidFill>
                  <a:srgbClr val="000000"/>
                </a:solidFill>
                <a:latin typeface="Calibri Light (Body)"/>
              </a:rPr>
              <a:t>machine. The </a:t>
            </a:r>
            <a:r>
              <a:rPr lang="en-US" sz="1600" dirty="0">
                <a:solidFill>
                  <a:srgbClr val="000000"/>
                </a:solidFill>
                <a:latin typeface="Calibri Light (Body)"/>
              </a:rPr>
              <a:t>Android runtime also provides a set of core libraries which enable Android application developers to write Android applications using standard Java programming language.</a:t>
            </a:r>
            <a:endParaRPr lang="en-US" sz="1600" dirty="0">
              <a:latin typeface="Calibri Light (Body)"/>
            </a:endParaRPr>
          </a:p>
          <a:p>
            <a:endParaRPr lang="en-US" sz="4400" dirty="0">
              <a:latin typeface="Calibri Light (Body)"/>
            </a:endParaRPr>
          </a:p>
        </p:txBody>
      </p:sp>
      <p:sp>
        <p:nvSpPr>
          <p:cNvPr id="4" name="Date Placeholder 3"/>
          <p:cNvSpPr>
            <a:spLocks noGrp="1"/>
          </p:cNvSpPr>
          <p:nvPr>
            <p:ph type="dt" sz="half" idx="10"/>
          </p:nvPr>
        </p:nvSpPr>
        <p:spPr/>
        <p:txBody>
          <a:bodyPr/>
          <a:lstStyle/>
          <a:p>
            <a:fld id="{348F2BED-9D90-402F-8C1E-DEBB0DF2E441}" type="datetime2">
              <a:rPr lang="en-US" smtClean="0"/>
              <a:t>Wednesday, March 13, 2019</a:t>
            </a:fld>
            <a:endParaRPr lang="en-US" dirty="0"/>
          </a:p>
        </p:txBody>
      </p:sp>
      <p:sp>
        <p:nvSpPr>
          <p:cNvPr id="5" name="Slide Number Placeholder 4"/>
          <p:cNvSpPr>
            <a:spLocks noGrp="1"/>
          </p:cNvSpPr>
          <p:nvPr>
            <p:ph type="sldNum" sz="quarter" idx="12"/>
          </p:nvPr>
        </p:nvSpPr>
        <p:spPr/>
        <p:txBody>
          <a:bodyPr/>
          <a:lstStyle/>
          <a:p>
            <a:fld id="{27BD63D2-AB5A-48E8-91A7-007FF807CA72}" type="slidenum">
              <a:rPr lang="en-US" smtClean="0"/>
              <a:t>14</a:t>
            </a:fld>
            <a:endParaRPr lang="en-US"/>
          </a:p>
        </p:txBody>
      </p:sp>
    </p:spTree>
    <p:extLst>
      <p:ext uri="{BB962C8B-B14F-4D97-AF65-F5344CB8AC3E}">
        <p14:creationId xmlns:p14="http://schemas.microsoft.com/office/powerpoint/2010/main" val="14422264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architecture</a:t>
            </a:r>
          </a:p>
        </p:txBody>
      </p:sp>
      <p:sp>
        <p:nvSpPr>
          <p:cNvPr id="3" name="Content Placeholder 2"/>
          <p:cNvSpPr>
            <a:spLocks noGrp="1"/>
          </p:cNvSpPr>
          <p:nvPr>
            <p:ph idx="1"/>
          </p:nvPr>
        </p:nvSpPr>
        <p:spPr/>
        <p:txBody>
          <a:bodyPr>
            <a:normAutofit fontScale="92500" lnSpcReduction="10000"/>
          </a:bodyPr>
          <a:lstStyle/>
          <a:p>
            <a:pPr marL="0" lvl="0" indent="0">
              <a:spcBef>
                <a:spcPts val="0"/>
              </a:spcBef>
              <a:buNone/>
            </a:pPr>
            <a:endParaRPr lang="en-US" sz="1600" dirty="0" smtClean="0">
              <a:latin typeface="Calibri Light (Body)"/>
            </a:endParaRPr>
          </a:p>
          <a:p>
            <a:pPr marL="0" lvl="0" indent="0">
              <a:spcBef>
                <a:spcPts val="0"/>
              </a:spcBef>
              <a:buNone/>
            </a:pPr>
            <a:r>
              <a:rPr lang="en-US" sz="1600" dirty="0" smtClean="0">
                <a:latin typeface="Calibri Light (Body)"/>
              </a:rPr>
              <a:t>4</a:t>
            </a:r>
            <a:r>
              <a:rPr lang="en-US" sz="1600" dirty="0">
                <a:latin typeface="Calibri Light (Body)"/>
              </a:rPr>
              <a:t>. </a:t>
            </a:r>
            <a:r>
              <a:rPr lang="en-US" sz="1600" b="1" dirty="0">
                <a:solidFill>
                  <a:srgbClr val="000000"/>
                </a:solidFill>
                <a:latin typeface="Calibri Light (Body)"/>
                <a:ea typeface="Arial"/>
                <a:cs typeface="Arial"/>
                <a:sym typeface="Arial"/>
              </a:rPr>
              <a:t>Application Framework</a:t>
            </a:r>
          </a:p>
          <a:p>
            <a:pPr marL="0" lvl="0" indent="0">
              <a:spcBef>
                <a:spcPts val="1600"/>
              </a:spcBef>
              <a:buNone/>
            </a:pPr>
            <a:r>
              <a:rPr lang="en-US" sz="1600" dirty="0">
                <a:latin typeface="Calibri Light (Body)"/>
              </a:rPr>
              <a:t>	The Application Framework layer provides many higher-level services to applications in the form of Java classes. Application developers are allowed to make use of these services in their applications.</a:t>
            </a:r>
          </a:p>
          <a:p>
            <a:pPr marL="0" lvl="0" indent="0">
              <a:spcBef>
                <a:spcPts val="1600"/>
              </a:spcBef>
              <a:buClr>
                <a:srgbClr val="000000"/>
              </a:buClr>
              <a:buSzPts val="1100"/>
              <a:buNone/>
            </a:pPr>
            <a:r>
              <a:rPr lang="en-US" sz="1600" dirty="0">
                <a:solidFill>
                  <a:srgbClr val="000000"/>
                </a:solidFill>
                <a:latin typeface="Calibri Light (Body)"/>
                <a:ea typeface="Arial"/>
                <a:cs typeface="Arial"/>
                <a:sym typeface="Arial"/>
              </a:rPr>
              <a:t>The Android framework includes the following key services −</a:t>
            </a:r>
          </a:p>
          <a:p>
            <a:pPr marL="457200" lvl="0" indent="-292100">
              <a:spcBef>
                <a:spcPts val="1600"/>
              </a:spcBef>
              <a:buClr>
                <a:srgbClr val="000000"/>
              </a:buClr>
              <a:buSzPts val="1000"/>
              <a:buFont typeface="Arial"/>
              <a:buChar char="●"/>
            </a:pPr>
            <a:r>
              <a:rPr lang="en-US" sz="1600" b="1" dirty="0">
                <a:solidFill>
                  <a:srgbClr val="000000"/>
                </a:solidFill>
                <a:latin typeface="Calibri Light (Body)"/>
                <a:ea typeface="Arial"/>
                <a:cs typeface="Arial"/>
                <a:sym typeface="Arial"/>
              </a:rPr>
              <a:t>Activity Manager</a:t>
            </a:r>
            <a:r>
              <a:rPr lang="en-US" sz="1600" dirty="0">
                <a:solidFill>
                  <a:srgbClr val="000000"/>
                </a:solidFill>
                <a:latin typeface="Calibri Light (Body)"/>
                <a:ea typeface="Arial"/>
                <a:cs typeface="Arial"/>
                <a:sym typeface="Arial"/>
              </a:rPr>
              <a:t> − Controls all aspects of the application lifecycle and activity stack.</a:t>
            </a:r>
          </a:p>
          <a:p>
            <a:pPr marL="457200" lvl="0" indent="-292100">
              <a:spcBef>
                <a:spcPts val="0"/>
              </a:spcBef>
              <a:buClr>
                <a:srgbClr val="000000"/>
              </a:buClr>
              <a:buSzPts val="1000"/>
              <a:buFont typeface="Arial"/>
              <a:buChar char="●"/>
            </a:pPr>
            <a:r>
              <a:rPr lang="en-US" sz="1600" b="1" dirty="0">
                <a:solidFill>
                  <a:srgbClr val="000000"/>
                </a:solidFill>
                <a:latin typeface="Calibri Light (Body)"/>
                <a:ea typeface="Arial"/>
                <a:cs typeface="Arial"/>
                <a:sym typeface="Arial"/>
              </a:rPr>
              <a:t>Content Providers</a:t>
            </a:r>
            <a:r>
              <a:rPr lang="en-US" sz="1600" dirty="0">
                <a:solidFill>
                  <a:srgbClr val="000000"/>
                </a:solidFill>
                <a:latin typeface="Calibri Light (Body)"/>
                <a:ea typeface="Arial"/>
                <a:cs typeface="Arial"/>
                <a:sym typeface="Arial"/>
              </a:rPr>
              <a:t> − Allows applications to publish and share data with other applications.</a:t>
            </a:r>
          </a:p>
          <a:p>
            <a:pPr marL="457200" lvl="0" indent="-292100">
              <a:spcBef>
                <a:spcPts val="0"/>
              </a:spcBef>
              <a:buClr>
                <a:srgbClr val="000000"/>
              </a:buClr>
              <a:buSzPts val="1000"/>
              <a:buFont typeface="Arial"/>
              <a:buChar char="●"/>
            </a:pPr>
            <a:r>
              <a:rPr lang="en-US" sz="1600" b="1" dirty="0">
                <a:solidFill>
                  <a:srgbClr val="000000"/>
                </a:solidFill>
                <a:latin typeface="Calibri Light (Body)"/>
                <a:ea typeface="Arial"/>
                <a:cs typeface="Arial"/>
                <a:sym typeface="Arial"/>
              </a:rPr>
              <a:t>Resource Manager</a:t>
            </a:r>
            <a:r>
              <a:rPr lang="en-US" sz="1600" dirty="0">
                <a:solidFill>
                  <a:srgbClr val="000000"/>
                </a:solidFill>
                <a:latin typeface="Calibri Light (Body)"/>
                <a:ea typeface="Arial"/>
                <a:cs typeface="Arial"/>
                <a:sym typeface="Arial"/>
              </a:rPr>
              <a:t> − Provides access to non-code embedded resources such as strings, color settings and user interface layouts.</a:t>
            </a:r>
          </a:p>
          <a:p>
            <a:pPr marL="457200" lvl="0" indent="-292100">
              <a:spcBef>
                <a:spcPts val="0"/>
              </a:spcBef>
              <a:buClr>
                <a:srgbClr val="000000"/>
              </a:buClr>
              <a:buSzPts val="1000"/>
              <a:buFont typeface="Arial"/>
              <a:buChar char="●"/>
            </a:pPr>
            <a:r>
              <a:rPr lang="en-US" sz="1600" b="1" dirty="0">
                <a:solidFill>
                  <a:srgbClr val="000000"/>
                </a:solidFill>
                <a:latin typeface="Calibri Light (Body)"/>
                <a:ea typeface="Arial"/>
                <a:cs typeface="Arial"/>
                <a:sym typeface="Arial"/>
              </a:rPr>
              <a:t>Notifications Manager</a:t>
            </a:r>
            <a:r>
              <a:rPr lang="en-US" sz="1600" dirty="0">
                <a:solidFill>
                  <a:srgbClr val="000000"/>
                </a:solidFill>
                <a:latin typeface="Calibri Light (Body)"/>
                <a:ea typeface="Arial"/>
                <a:cs typeface="Arial"/>
                <a:sym typeface="Arial"/>
              </a:rPr>
              <a:t> − Allows applications to display alerts and notifications to the user.</a:t>
            </a:r>
          </a:p>
          <a:p>
            <a:pPr marL="457200" lvl="0" indent="-292100">
              <a:spcBef>
                <a:spcPts val="0"/>
              </a:spcBef>
              <a:buClr>
                <a:srgbClr val="000000"/>
              </a:buClr>
              <a:buSzPts val="1000"/>
              <a:buFont typeface="Arial"/>
              <a:buChar char="●"/>
            </a:pPr>
            <a:r>
              <a:rPr lang="en-US" sz="1600" b="1" dirty="0">
                <a:solidFill>
                  <a:srgbClr val="000000"/>
                </a:solidFill>
                <a:latin typeface="Calibri Light (Body)"/>
                <a:ea typeface="Arial"/>
                <a:cs typeface="Arial"/>
                <a:sym typeface="Arial"/>
              </a:rPr>
              <a:t>View System</a:t>
            </a:r>
            <a:r>
              <a:rPr lang="en-US" sz="1600" dirty="0">
                <a:solidFill>
                  <a:srgbClr val="000000"/>
                </a:solidFill>
                <a:latin typeface="Calibri Light (Body)"/>
                <a:ea typeface="Arial"/>
                <a:cs typeface="Arial"/>
                <a:sym typeface="Arial"/>
              </a:rPr>
              <a:t> − An extensible set of views used to create application user interfaces</a:t>
            </a:r>
            <a:r>
              <a:rPr lang="en-US" sz="1600" dirty="0" smtClean="0">
                <a:solidFill>
                  <a:srgbClr val="000000"/>
                </a:solidFill>
                <a:latin typeface="Calibri Light (Body)"/>
                <a:ea typeface="Arial"/>
                <a:cs typeface="Arial"/>
                <a:sym typeface="Arial"/>
              </a:rPr>
              <a:t>.</a:t>
            </a:r>
          </a:p>
          <a:p>
            <a:pPr marL="165100" lvl="0" indent="0">
              <a:spcBef>
                <a:spcPts val="0"/>
              </a:spcBef>
              <a:buClr>
                <a:srgbClr val="000000"/>
              </a:buClr>
              <a:buSzPts val="1000"/>
              <a:buNone/>
            </a:pPr>
            <a:endParaRPr lang="en-US" sz="1600" dirty="0">
              <a:solidFill>
                <a:srgbClr val="000000"/>
              </a:solidFill>
              <a:latin typeface="Calibri Light (Body)"/>
              <a:ea typeface="Arial"/>
              <a:cs typeface="Arial"/>
              <a:sym typeface="Arial"/>
            </a:endParaRPr>
          </a:p>
          <a:p>
            <a:pPr marL="0" lvl="0" indent="0">
              <a:spcBef>
                <a:spcPts val="1200"/>
              </a:spcBef>
              <a:buNone/>
            </a:pPr>
            <a:r>
              <a:rPr lang="en-US" sz="1600" dirty="0">
                <a:latin typeface="Calibri Light (Body)"/>
              </a:rPr>
              <a:t>5. </a:t>
            </a:r>
            <a:r>
              <a:rPr lang="en-US" sz="1600" b="1" dirty="0">
                <a:solidFill>
                  <a:srgbClr val="000000"/>
                </a:solidFill>
                <a:latin typeface="Calibri Light (Body)"/>
                <a:ea typeface="Arial"/>
                <a:cs typeface="Arial"/>
                <a:sym typeface="Arial"/>
              </a:rPr>
              <a:t>Applications</a:t>
            </a:r>
          </a:p>
          <a:p>
            <a:pPr marL="0" lvl="0" indent="0">
              <a:spcBef>
                <a:spcPts val="1600"/>
              </a:spcBef>
              <a:buClr>
                <a:srgbClr val="000000"/>
              </a:buClr>
              <a:buSzPts val="1100"/>
              <a:buNone/>
            </a:pPr>
            <a:r>
              <a:rPr lang="en-US" sz="1600" dirty="0">
                <a:solidFill>
                  <a:srgbClr val="000000"/>
                </a:solidFill>
                <a:latin typeface="Calibri Light (Body)"/>
                <a:ea typeface="Arial"/>
                <a:cs typeface="Arial"/>
                <a:sym typeface="Arial"/>
              </a:rPr>
              <a:t>You will find all the Android application at the top layer. You will write your application to be installed on this layer only. Examples of such applications are Contacts Books, Browser, Games etc.</a:t>
            </a:r>
          </a:p>
          <a:p>
            <a:pPr marL="0" lvl="0" indent="0">
              <a:spcBef>
                <a:spcPts val="0"/>
              </a:spcBef>
              <a:spcAft>
                <a:spcPts val="1600"/>
              </a:spcAft>
              <a:buNone/>
            </a:pPr>
            <a:endParaRPr lang="en-US" sz="1600" dirty="0">
              <a:latin typeface="Calibri Light (Body)"/>
            </a:endParaRPr>
          </a:p>
          <a:p>
            <a:endParaRPr lang="en-US" sz="1600" dirty="0">
              <a:latin typeface="Calibri Light (Body)"/>
            </a:endParaRPr>
          </a:p>
        </p:txBody>
      </p:sp>
      <p:sp>
        <p:nvSpPr>
          <p:cNvPr id="4" name="Date Placeholder 3"/>
          <p:cNvSpPr>
            <a:spLocks noGrp="1"/>
          </p:cNvSpPr>
          <p:nvPr>
            <p:ph type="dt" sz="half" idx="10"/>
          </p:nvPr>
        </p:nvSpPr>
        <p:spPr/>
        <p:txBody>
          <a:bodyPr/>
          <a:lstStyle/>
          <a:p>
            <a:fld id="{348F2BED-9D90-402F-8C1E-DEBB0DF2E441}" type="datetime2">
              <a:rPr lang="en-US" smtClean="0"/>
              <a:t>Wednesday, March 13, 2019</a:t>
            </a:fld>
            <a:endParaRPr lang="en-US"/>
          </a:p>
        </p:txBody>
      </p:sp>
      <p:sp>
        <p:nvSpPr>
          <p:cNvPr id="5" name="Slide Number Placeholder 4"/>
          <p:cNvSpPr>
            <a:spLocks noGrp="1"/>
          </p:cNvSpPr>
          <p:nvPr>
            <p:ph type="sldNum" sz="quarter" idx="12"/>
          </p:nvPr>
        </p:nvSpPr>
        <p:spPr/>
        <p:txBody>
          <a:bodyPr/>
          <a:lstStyle/>
          <a:p>
            <a:fld id="{27BD63D2-AB5A-48E8-91A7-007FF807CA72}" type="slidenum">
              <a:rPr lang="en-US" smtClean="0"/>
              <a:t>15</a:t>
            </a:fld>
            <a:endParaRPr lang="en-US"/>
          </a:p>
        </p:txBody>
      </p:sp>
    </p:spTree>
    <p:extLst>
      <p:ext uri="{BB962C8B-B14F-4D97-AF65-F5344CB8AC3E}">
        <p14:creationId xmlns:p14="http://schemas.microsoft.com/office/powerpoint/2010/main" val="19596071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t>
            </a:r>
            <a:endParaRPr lang="en-US" dirty="0"/>
          </a:p>
        </p:txBody>
      </p:sp>
      <p:sp>
        <p:nvSpPr>
          <p:cNvPr id="3" name="Content Placeholder 2"/>
          <p:cNvSpPr>
            <a:spLocks noGrp="1"/>
          </p:cNvSpPr>
          <p:nvPr>
            <p:ph idx="1"/>
          </p:nvPr>
        </p:nvSpPr>
        <p:spPr/>
        <p:txBody>
          <a:bodyPr/>
          <a:lstStyle/>
          <a:p>
            <a:r>
              <a:rPr lang="en-US" b="1" dirty="0" smtClean="0"/>
              <a:t>Android Studio</a:t>
            </a:r>
            <a:r>
              <a:rPr lang="en-US" dirty="0" smtClean="0"/>
              <a:t> is an official IDE for developing android applications</a:t>
            </a:r>
          </a:p>
          <a:p>
            <a:endParaRPr lang="en-US" dirty="0"/>
          </a:p>
          <a:p>
            <a:pPr>
              <a:buFont typeface="Arial" panose="020B0604020202020204" pitchFamily="34" charset="0"/>
              <a:buChar char="•"/>
            </a:pPr>
            <a:r>
              <a:rPr lang="en-US" dirty="0" smtClean="0"/>
              <a:t> Free and Simple</a:t>
            </a:r>
          </a:p>
          <a:p>
            <a:pPr>
              <a:buFont typeface="Arial" panose="020B0604020202020204" pitchFamily="34" charset="0"/>
              <a:buChar char="•"/>
            </a:pPr>
            <a:r>
              <a:rPr lang="en-US" dirty="0" smtClean="0"/>
              <a:t>Open Source</a:t>
            </a:r>
          </a:p>
          <a:p>
            <a:pPr>
              <a:buFont typeface="Arial" panose="020B0604020202020204" pitchFamily="34" charset="0"/>
              <a:buChar char="•"/>
            </a:pPr>
            <a:r>
              <a:rPr lang="en-US" dirty="0" smtClean="0"/>
              <a:t>Written in java</a:t>
            </a:r>
          </a:p>
          <a:p>
            <a:pPr>
              <a:buFont typeface="Arial" panose="020B0604020202020204" pitchFamily="34" charset="0"/>
              <a:buChar char="•"/>
            </a:pPr>
            <a:r>
              <a:rPr lang="en-US" dirty="0" smtClean="0"/>
              <a:t>Integrated gradle build system</a:t>
            </a:r>
            <a:endParaRPr lang="en-US" dirty="0"/>
          </a:p>
        </p:txBody>
      </p:sp>
      <p:sp>
        <p:nvSpPr>
          <p:cNvPr id="4" name="Date Placeholder 3"/>
          <p:cNvSpPr>
            <a:spLocks noGrp="1"/>
          </p:cNvSpPr>
          <p:nvPr>
            <p:ph type="dt" sz="half" idx="10"/>
          </p:nvPr>
        </p:nvSpPr>
        <p:spPr/>
        <p:txBody>
          <a:bodyPr/>
          <a:lstStyle/>
          <a:p>
            <a:fld id="{348F2BED-9D90-402F-8C1E-DEBB0DF2E441}" type="datetime2">
              <a:rPr lang="en-US" smtClean="0"/>
              <a:t>Wednesday, March 13, 2019</a:t>
            </a:fld>
            <a:endParaRPr lang="en-US"/>
          </a:p>
        </p:txBody>
      </p:sp>
      <p:sp>
        <p:nvSpPr>
          <p:cNvPr id="5" name="Slide Number Placeholder 4"/>
          <p:cNvSpPr>
            <a:spLocks noGrp="1"/>
          </p:cNvSpPr>
          <p:nvPr>
            <p:ph type="sldNum" sz="quarter" idx="12"/>
          </p:nvPr>
        </p:nvSpPr>
        <p:spPr/>
        <p:txBody>
          <a:bodyPr/>
          <a:lstStyle/>
          <a:p>
            <a:fld id="{27BD63D2-AB5A-48E8-91A7-007FF807CA72}" type="slidenum">
              <a:rPr lang="en-US" smtClean="0"/>
              <a:t>16</a:t>
            </a:fld>
            <a:endParaRPr lang="en-US" dirty="0"/>
          </a:p>
        </p:txBody>
      </p:sp>
      <p:pic>
        <p:nvPicPr>
          <p:cNvPr id="2052" name="Picture 4"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4525" y="3105785"/>
            <a:ext cx="2657475" cy="1724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0284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Setting up IDE</a:t>
            </a:r>
            <a:endParaRPr lang="en-US" dirty="0"/>
          </a:p>
        </p:txBody>
      </p:sp>
      <p:sp>
        <p:nvSpPr>
          <p:cNvPr id="3" name="Content Placeholder 2"/>
          <p:cNvSpPr>
            <a:spLocks noGrp="1"/>
          </p:cNvSpPr>
          <p:nvPr>
            <p:ph idx="1"/>
          </p:nvPr>
        </p:nvSpPr>
        <p:spPr/>
        <p:txBody>
          <a:bodyPr>
            <a:normAutofit/>
          </a:bodyPr>
          <a:lstStyle/>
          <a:p>
            <a:pPr marL="0" lvl="0" indent="0">
              <a:spcBef>
                <a:spcPts val="0"/>
              </a:spcBef>
              <a:buNone/>
            </a:pPr>
            <a:r>
              <a:rPr lang="en-US" dirty="0"/>
              <a:t>To be an Android developer, you need</a:t>
            </a:r>
          </a:p>
          <a:p>
            <a:pPr marL="457200" lvl="0" indent="-304800">
              <a:spcBef>
                <a:spcPts val="1600"/>
              </a:spcBef>
              <a:buSzPts val="1200"/>
              <a:buChar char="●"/>
            </a:pPr>
            <a:r>
              <a:rPr lang="en-US" dirty="0"/>
              <a:t>Android Studio , which in turn contains</a:t>
            </a:r>
          </a:p>
          <a:p>
            <a:pPr marL="914400" lvl="1" indent="-304800">
              <a:spcBef>
                <a:spcPts val="0"/>
              </a:spcBef>
              <a:buSzPts val="1200"/>
              <a:buChar char="○"/>
            </a:pPr>
            <a:r>
              <a:rPr lang="en-US" dirty="0"/>
              <a:t>Android SDK (tools, platform-tools/build-tools)</a:t>
            </a:r>
          </a:p>
          <a:p>
            <a:pPr marL="914400" lvl="1" indent="-304800">
              <a:spcBef>
                <a:spcPts val="0"/>
              </a:spcBef>
              <a:buSzPts val="1200"/>
              <a:buChar char="○"/>
            </a:pPr>
            <a:r>
              <a:rPr lang="en-US" dirty="0"/>
              <a:t>A version of the Android platform</a:t>
            </a:r>
          </a:p>
          <a:p>
            <a:pPr marL="914400" lvl="1" indent="-304800">
              <a:spcBef>
                <a:spcPts val="0"/>
              </a:spcBef>
              <a:buSzPts val="1200"/>
              <a:buChar char="○"/>
            </a:pPr>
            <a:r>
              <a:rPr lang="en-US" dirty="0"/>
              <a:t>A version of the Android system image for </a:t>
            </a:r>
            <a:r>
              <a:rPr lang="en-US" dirty="0" smtClean="0"/>
              <a:t>the emulator</a:t>
            </a:r>
            <a:endParaRPr lang="en-US" dirty="0"/>
          </a:p>
          <a:p>
            <a:pPr marL="914400" lvl="1" indent="-304800">
              <a:spcBef>
                <a:spcPts val="0"/>
              </a:spcBef>
              <a:buSzPts val="1200"/>
              <a:buChar char="○"/>
            </a:pPr>
            <a:r>
              <a:rPr lang="en-US" dirty="0"/>
              <a:t>Other tools (</a:t>
            </a:r>
            <a:r>
              <a:rPr lang="en-US" dirty="0" err="1"/>
              <a:t>usb</a:t>
            </a:r>
            <a:r>
              <a:rPr lang="en-US" dirty="0"/>
              <a:t> drivers etc.)</a:t>
            </a:r>
          </a:p>
          <a:p>
            <a:endParaRPr lang="en-US" dirty="0"/>
          </a:p>
        </p:txBody>
      </p:sp>
      <p:sp>
        <p:nvSpPr>
          <p:cNvPr id="4" name="Date Placeholder 3"/>
          <p:cNvSpPr>
            <a:spLocks noGrp="1"/>
          </p:cNvSpPr>
          <p:nvPr>
            <p:ph type="dt" sz="half" idx="10"/>
          </p:nvPr>
        </p:nvSpPr>
        <p:spPr/>
        <p:txBody>
          <a:bodyPr/>
          <a:lstStyle/>
          <a:p>
            <a:fld id="{348F2BED-9D90-402F-8C1E-DEBB0DF2E441}" type="datetime2">
              <a:rPr lang="en-US" smtClean="0"/>
              <a:t>Wednesday, March 13, 2019</a:t>
            </a:fld>
            <a:endParaRPr lang="en-US"/>
          </a:p>
        </p:txBody>
      </p:sp>
      <p:sp>
        <p:nvSpPr>
          <p:cNvPr id="5" name="Slide Number Placeholder 4"/>
          <p:cNvSpPr>
            <a:spLocks noGrp="1"/>
          </p:cNvSpPr>
          <p:nvPr>
            <p:ph type="sldNum" sz="quarter" idx="12"/>
          </p:nvPr>
        </p:nvSpPr>
        <p:spPr/>
        <p:txBody>
          <a:bodyPr/>
          <a:lstStyle/>
          <a:p>
            <a:fld id="{27BD63D2-AB5A-48E8-91A7-007FF807CA72}" type="slidenum">
              <a:rPr lang="en-US" smtClean="0"/>
              <a:t>17</a:t>
            </a:fld>
            <a:endParaRPr lang="en-US"/>
          </a:p>
        </p:txBody>
      </p:sp>
    </p:spTree>
    <p:extLst>
      <p:ext uri="{BB962C8B-B14F-4D97-AF65-F5344CB8AC3E}">
        <p14:creationId xmlns:p14="http://schemas.microsoft.com/office/powerpoint/2010/main" val="36323597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Step 1: Install java</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348F2BED-9D90-402F-8C1E-DEBB0DF2E441}" type="datetime2">
              <a:rPr lang="en-US" smtClean="0"/>
              <a:t>Wednesday, March 13, 2019</a:t>
            </a:fld>
            <a:endParaRPr lang="en-US"/>
          </a:p>
        </p:txBody>
      </p:sp>
      <p:sp>
        <p:nvSpPr>
          <p:cNvPr id="5" name="Slide Number Placeholder 4"/>
          <p:cNvSpPr>
            <a:spLocks noGrp="1"/>
          </p:cNvSpPr>
          <p:nvPr>
            <p:ph type="sldNum" sz="quarter" idx="12"/>
          </p:nvPr>
        </p:nvSpPr>
        <p:spPr/>
        <p:txBody>
          <a:bodyPr/>
          <a:lstStyle/>
          <a:p>
            <a:fld id="{27BD63D2-AB5A-48E8-91A7-007FF807CA72}" type="slidenum">
              <a:rPr lang="en-US" smtClean="0"/>
              <a:t>18</a:t>
            </a:fld>
            <a:endParaRPr lang="en-US"/>
          </a:p>
        </p:txBody>
      </p:sp>
      <p:sp>
        <p:nvSpPr>
          <p:cNvPr id="6" name="Google Shape;406;p31"/>
          <p:cNvSpPr txBox="1">
            <a:spLocks/>
          </p:cNvSpPr>
          <p:nvPr/>
        </p:nvSpPr>
        <p:spPr>
          <a:xfrm>
            <a:off x="861000" y="2314778"/>
            <a:ext cx="3764400" cy="2710200"/>
          </a:xfrm>
          <a:prstGeom prst="rect">
            <a:avLst/>
          </a:prstGeom>
        </p:spPr>
        <p:txBody>
          <a:bodyPr spcFirstLastPara="1" vert="horz" wrap="square" lIns="91425" tIns="91425" rIns="91425" bIns="91425" rtlCol="0" anchor="t" anchorCtr="0">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spcBef>
                <a:spcPts val="0"/>
              </a:spcBef>
              <a:buFont typeface="Arial" pitchFamily="34" charset="0"/>
              <a:buNone/>
            </a:pPr>
            <a:r>
              <a:rPr lang="en-US" b="1" dirty="0" smtClean="0">
                <a:solidFill>
                  <a:srgbClr val="00FF00"/>
                </a:solidFill>
              </a:rPr>
              <a:t>Choose JDK</a:t>
            </a:r>
          </a:p>
          <a:p>
            <a:pPr marL="457200" indent="-311150">
              <a:spcBef>
                <a:spcPts val="1600"/>
              </a:spcBef>
              <a:buSzPts val="1300"/>
              <a:buFont typeface="Arial" pitchFamily="34" charset="0"/>
              <a:buChar char="●"/>
            </a:pPr>
            <a:r>
              <a:rPr lang="en-US" dirty="0" smtClean="0"/>
              <a:t>Java Development Toolkit</a:t>
            </a:r>
          </a:p>
          <a:p>
            <a:pPr marL="457200" indent="-311150">
              <a:spcBef>
                <a:spcPts val="0"/>
              </a:spcBef>
              <a:buSzPts val="1300"/>
              <a:buFont typeface="Arial" pitchFamily="34" charset="0"/>
              <a:buChar char="●"/>
            </a:pPr>
            <a:r>
              <a:rPr lang="en-US" dirty="0" smtClean="0"/>
              <a:t>Contains complete JRE</a:t>
            </a:r>
          </a:p>
          <a:p>
            <a:pPr marL="457200" indent="-311150">
              <a:spcBef>
                <a:spcPts val="0"/>
              </a:spcBef>
              <a:buSzPts val="1300"/>
              <a:buFont typeface="Arial" pitchFamily="34" charset="0"/>
              <a:buChar char="●"/>
            </a:pPr>
            <a:r>
              <a:rPr lang="en-US" dirty="0" smtClean="0"/>
              <a:t>Compilers</a:t>
            </a:r>
          </a:p>
          <a:p>
            <a:pPr marL="457200" indent="-311150">
              <a:spcBef>
                <a:spcPts val="0"/>
              </a:spcBef>
              <a:buSzPts val="1300"/>
              <a:buFont typeface="Arial" pitchFamily="34" charset="0"/>
              <a:buChar char="●"/>
            </a:pPr>
            <a:r>
              <a:rPr lang="en-US" dirty="0" smtClean="0"/>
              <a:t>Debuggers</a:t>
            </a:r>
            <a:endParaRPr lang="en-US" dirty="0"/>
          </a:p>
        </p:txBody>
      </p:sp>
      <p:sp>
        <p:nvSpPr>
          <p:cNvPr id="7" name="Google Shape;407;p31"/>
          <p:cNvSpPr txBox="1">
            <a:spLocks/>
          </p:cNvSpPr>
          <p:nvPr/>
        </p:nvSpPr>
        <p:spPr>
          <a:xfrm>
            <a:off x="6462566" y="2256278"/>
            <a:ext cx="4401592" cy="2710200"/>
          </a:xfrm>
          <a:prstGeom prst="rect">
            <a:avLst/>
          </a:prstGeom>
        </p:spPr>
        <p:txBody>
          <a:bodyPr spcFirstLastPara="1" vert="horz" wrap="square" lIns="91425" tIns="91425" rIns="91425" bIns="91425" rtlCol="0" anchor="t" anchorCtr="0">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spcBef>
                <a:spcPts val="0"/>
              </a:spcBef>
              <a:buFont typeface="Arial" pitchFamily="34" charset="0"/>
              <a:buNone/>
            </a:pPr>
            <a:r>
              <a:rPr lang="en-US" b="1" dirty="0" smtClean="0">
                <a:solidFill>
                  <a:srgbClr val="FF0000"/>
                </a:solidFill>
              </a:rPr>
              <a:t>Not JRE</a:t>
            </a:r>
          </a:p>
          <a:p>
            <a:pPr marL="457200" indent="-311150">
              <a:spcBef>
                <a:spcPts val="1600"/>
              </a:spcBef>
              <a:buSzPts val="1300"/>
              <a:buFont typeface="Arial" pitchFamily="34" charset="0"/>
              <a:buChar char="●"/>
            </a:pPr>
            <a:r>
              <a:rPr lang="en-US" dirty="0" smtClean="0"/>
              <a:t>Java Runtime Environment</a:t>
            </a:r>
          </a:p>
          <a:p>
            <a:pPr marL="457200" indent="-311150">
              <a:spcBef>
                <a:spcPts val="0"/>
              </a:spcBef>
              <a:buSzPts val="1300"/>
              <a:buFont typeface="Arial" pitchFamily="34" charset="0"/>
              <a:buChar char="●"/>
            </a:pPr>
            <a:r>
              <a:rPr lang="en-US" dirty="0" smtClean="0"/>
              <a:t>Libraries</a:t>
            </a:r>
          </a:p>
          <a:p>
            <a:pPr marL="457200" indent="-311150">
              <a:spcBef>
                <a:spcPts val="0"/>
              </a:spcBef>
              <a:buSzPts val="1300"/>
              <a:buFont typeface="Arial" pitchFamily="34" charset="0"/>
              <a:buChar char="●"/>
            </a:pPr>
            <a:r>
              <a:rPr lang="en-US" dirty="0" smtClean="0"/>
              <a:t>Java Virtual Machine</a:t>
            </a:r>
          </a:p>
          <a:p>
            <a:pPr marL="457200" indent="-311150">
              <a:spcBef>
                <a:spcPts val="0"/>
              </a:spcBef>
              <a:buSzPts val="1300"/>
              <a:buFont typeface="Arial" pitchFamily="34" charset="0"/>
              <a:buChar char="●"/>
            </a:pPr>
            <a:r>
              <a:rPr lang="en-US" dirty="0" smtClean="0"/>
              <a:t>Components to run applets</a:t>
            </a:r>
            <a:endParaRPr lang="en-US" dirty="0"/>
          </a:p>
        </p:txBody>
      </p:sp>
      <p:pic>
        <p:nvPicPr>
          <p:cNvPr id="8" name="Google Shape;408;p31"/>
          <p:cNvPicPr preferRelativeResize="0"/>
          <p:nvPr/>
        </p:nvPicPr>
        <p:blipFill>
          <a:blip r:embed="rId2">
            <a:alphaModFix/>
          </a:blip>
          <a:stretch>
            <a:fillRect/>
          </a:stretch>
        </p:blipFill>
        <p:spPr>
          <a:xfrm>
            <a:off x="2603836" y="4302638"/>
            <a:ext cx="3616036" cy="1792518"/>
          </a:xfrm>
          <a:prstGeom prst="rect">
            <a:avLst/>
          </a:prstGeom>
          <a:noFill/>
          <a:ln>
            <a:noFill/>
          </a:ln>
        </p:spPr>
      </p:pic>
    </p:spTree>
    <p:extLst>
      <p:ext uri="{BB962C8B-B14F-4D97-AF65-F5344CB8AC3E}">
        <p14:creationId xmlns:p14="http://schemas.microsoft.com/office/powerpoint/2010/main" val="24898721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Step 2 : Install Android Studio</a:t>
            </a:r>
            <a:endParaRPr lang="en-US" dirty="0"/>
          </a:p>
        </p:txBody>
      </p:sp>
      <p:sp>
        <p:nvSpPr>
          <p:cNvPr id="4" name="Date Placeholder 3"/>
          <p:cNvSpPr>
            <a:spLocks noGrp="1"/>
          </p:cNvSpPr>
          <p:nvPr>
            <p:ph type="dt" sz="half" idx="10"/>
          </p:nvPr>
        </p:nvSpPr>
        <p:spPr/>
        <p:txBody>
          <a:bodyPr/>
          <a:lstStyle/>
          <a:p>
            <a:fld id="{348F2BED-9D90-402F-8C1E-DEBB0DF2E441}" type="datetime2">
              <a:rPr lang="en-US" smtClean="0"/>
              <a:t>Wednesday, March 13, 2019</a:t>
            </a:fld>
            <a:endParaRPr lang="en-US"/>
          </a:p>
        </p:txBody>
      </p:sp>
      <p:sp>
        <p:nvSpPr>
          <p:cNvPr id="5" name="Slide Number Placeholder 4"/>
          <p:cNvSpPr>
            <a:spLocks noGrp="1"/>
          </p:cNvSpPr>
          <p:nvPr>
            <p:ph type="sldNum" sz="quarter" idx="12"/>
          </p:nvPr>
        </p:nvSpPr>
        <p:spPr/>
        <p:txBody>
          <a:bodyPr/>
          <a:lstStyle/>
          <a:p>
            <a:fld id="{27BD63D2-AB5A-48E8-91A7-007FF807CA72}" type="slidenum">
              <a:rPr lang="en-US" smtClean="0"/>
              <a:t>19</a:t>
            </a:fld>
            <a:endParaRPr lang="en-US"/>
          </a:p>
        </p:txBody>
      </p:sp>
      <p:sp>
        <p:nvSpPr>
          <p:cNvPr id="6" name="Google Shape;415;p32"/>
          <p:cNvSpPr txBox="1"/>
          <p:nvPr/>
        </p:nvSpPr>
        <p:spPr>
          <a:xfrm>
            <a:off x="685800" y="1800168"/>
            <a:ext cx="4801800" cy="56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u="sng" dirty="0">
                <a:solidFill>
                  <a:schemeClr val="hlink"/>
                </a:solidFill>
                <a:hlinkClick r:id="rId2"/>
              </a:rPr>
              <a:t>https://developer.android.com/studio/</a:t>
            </a:r>
            <a:endParaRPr dirty="0"/>
          </a:p>
          <a:p>
            <a:pPr marL="0" lvl="0" indent="0" algn="l" rtl="0">
              <a:spcBef>
                <a:spcPts val="0"/>
              </a:spcBef>
              <a:spcAft>
                <a:spcPts val="0"/>
              </a:spcAft>
              <a:buNone/>
            </a:pPr>
            <a:endParaRPr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8996" y="2291152"/>
            <a:ext cx="8674360" cy="3451838"/>
          </a:xfrm>
          <a:prstGeom prst="rect">
            <a:avLst/>
          </a:prstGeom>
        </p:spPr>
      </p:pic>
    </p:spTree>
    <p:extLst>
      <p:ext uri="{BB962C8B-B14F-4D97-AF65-F5344CB8AC3E}">
        <p14:creationId xmlns:p14="http://schemas.microsoft.com/office/powerpoint/2010/main" val="3550889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Module Assessment </a:t>
            </a:r>
            <a:endParaRPr lang="en-US" dirty="0"/>
          </a:p>
        </p:txBody>
      </p:sp>
      <p:sp>
        <p:nvSpPr>
          <p:cNvPr id="3" name="Content Placeholder 2"/>
          <p:cNvSpPr>
            <a:spLocks noGrp="1"/>
          </p:cNvSpPr>
          <p:nvPr>
            <p:ph idx="1"/>
          </p:nvPr>
        </p:nvSpPr>
        <p:spPr/>
        <p:txBody>
          <a:bodyPr/>
          <a:lstStyle/>
          <a:p>
            <a:pPr algn="ctr"/>
            <a:endParaRPr lang="en-US" dirty="0" smtClean="0"/>
          </a:p>
          <a:p>
            <a:pPr algn="ctr"/>
            <a:endParaRPr lang="en-US" dirty="0"/>
          </a:p>
          <a:p>
            <a:pPr algn="ctr"/>
            <a:endParaRPr lang="en-US" dirty="0" smtClean="0"/>
          </a:p>
          <a:p>
            <a:pPr algn="ctr"/>
            <a:r>
              <a:rPr lang="en-US" b="1" dirty="0" smtClean="0">
                <a:solidFill>
                  <a:srgbClr val="0070C0"/>
                </a:solidFill>
              </a:rPr>
              <a:t>100</a:t>
            </a:r>
            <a:r>
              <a:rPr lang="en-US" b="1" dirty="0">
                <a:solidFill>
                  <a:srgbClr val="0070C0"/>
                </a:solidFill>
              </a:rPr>
              <a:t>% </a:t>
            </a:r>
            <a:r>
              <a:rPr lang="en-US" b="1" dirty="0" smtClean="0">
                <a:solidFill>
                  <a:srgbClr val="0070C0"/>
                </a:solidFill>
              </a:rPr>
              <a:t>Assignment</a:t>
            </a:r>
            <a:endParaRPr lang="en-US" b="1" dirty="0">
              <a:solidFill>
                <a:srgbClr val="0070C0"/>
              </a:solidFill>
            </a:endParaRPr>
          </a:p>
        </p:txBody>
      </p:sp>
      <p:sp>
        <p:nvSpPr>
          <p:cNvPr id="4" name="Date Placeholder 3"/>
          <p:cNvSpPr>
            <a:spLocks noGrp="1"/>
          </p:cNvSpPr>
          <p:nvPr>
            <p:ph type="dt" sz="half" idx="10"/>
          </p:nvPr>
        </p:nvSpPr>
        <p:spPr/>
        <p:txBody>
          <a:bodyPr/>
          <a:lstStyle/>
          <a:p>
            <a:fld id="{348F2BED-9D90-402F-8C1E-DEBB0DF2E441}" type="datetime2">
              <a:rPr lang="en-US" smtClean="0"/>
              <a:t>Wednesday, March 13, 2019</a:t>
            </a:fld>
            <a:endParaRPr lang="en-US"/>
          </a:p>
        </p:txBody>
      </p:sp>
      <p:sp>
        <p:nvSpPr>
          <p:cNvPr id="5" name="Slide Number Placeholder 4"/>
          <p:cNvSpPr>
            <a:spLocks noGrp="1"/>
          </p:cNvSpPr>
          <p:nvPr>
            <p:ph type="sldNum" sz="quarter" idx="12"/>
          </p:nvPr>
        </p:nvSpPr>
        <p:spPr/>
        <p:txBody>
          <a:bodyPr/>
          <a:lstStyle/>
          <a:p>
            <a:fld id="{27BD63D2-AB5A-48E8-91A7-007FF807CA72}" type="slidenum">
              <a:rPr lang="en-US" smtClean="0"/>
              <a:t>2</a:t>
            </a:fld>
            <a:endParaRPr lang="en-US"/>
          </a:p>
        </p:txBody>
      </p:sp>
    </p:spTree>
    <p:extLst>
      <p:ext uri="{BB962C8B-B14F-4D97-AF65-F5344CB8AC3E}">
        <p14:creationId xmlns:p14="http://schemas.microsoft.com/office/powerpoint/2010/main" val="11084502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Step 3 : Update SDK</a:t>
            </a:r>
            <a:endParaRPr lang="en-US" dirty="0"/>
          </a:p>
        </p:txBody>
      </p:sp>
      <p:sp>
        <p:nvSpPr>
          <p:cNvPr id="3" name="Content Placeholder 2"/>
          <p:cNvSpPr>
            <a:spLocks noGrp="1"/>
          </p:cNvSpPr>
          <p:nvPr>
            <p:ph idx="1"/>
          </p:nvPr>
        </p:nvSpPr>
        <p:spPr/>
        <p:txBody>
          <a:bodyPr/>
          <a:lstStyle/>
          <a:p>
            <a:pPr marL="0" lvl="0" indent="0">
              <a:spcBef>
                <a:spcPts val="0"/>
              </a:spcBef>
              <a:buNone/>
            </a:pPr>
            <a:r>
              <a:rPr lang="en-US" dirty="0"/>
              <a:t>To open SDK </a:t>
            </a:r>
            <a:r>
              <a:rPr lang="en-US" dirty="0" smtClean="0"/>
              <a:t>Manager: </a:t>
            </a:r>
            <a:r>
              <a:rPr lang="en-US" b="1" dirty="0" smtClean="0"/>
              <a:t>Android </a:t>
            </a:r>
            <a:r>
              <a:rPr lang="en-US" b="1" dirty="0"/>
              <a:t>Studio -&gt; Tools -&gt; SDK Manager</a:t>
            </a:r>
          </a:p>
          <a:p>
            <a:endParaRPr lang="en-US" dirty="0"/>
          </a:p>
        </p:txBody>
      </p:sp>
      <p:sp>
        <p:nvSpPr>
          <p:cNvPr id="4" name="Date Placeholder 3"/>
          <p:cNvSpPr>
            <a:spLocks noGrp="1"/>
          </p:cNvSpPr>
          <p:nvPr>
            <p:ph type="dt" sz="half" idx="10"/>
          </p:nvPr>
        </p:nvSpPr>
        <p:spPr/>
        <p:txBody>
          <a:bodyPr/>
          <a:lstStyle/>
          <a:p>
            <a:fld id="{348F2BED-9D90-402F-8C1E-DEBB0DF2E441}" type="datetime2">
              <a:rPr lang="en-US" smtClean="0"/>
              <a:t>Wednesday, March 13, 2019</a:t>
            </a:fld>
            <a:endParaRPr lang="en-US"/>
          </a:p>
        </p:txBody>
      </p:sp>
      <p:sp>
        <p:nvSpPr>
          <p:cNvPr id="5" name="Slide Number Placeholder 4"/>
          <p:cNvSpPr>
            <a:spLocks noGrp="1"/>
          </p:cNvSpPr>
          <p:nvPr>
            <p:ph type="sldNum" sz="quarter" idx="12"/>
          </p:nvPr>
        </p:nvSpPr>
        <p:spPr/>
        <p:txBody>
          <a:bodyPr/>
          <a:lstStyle/>
          <a:p>
            <a:fld id="{27BD63D2-AB5A-48E8-91A7-007FF807CA72}" type="slidenum">
              <a:rPr lang="en-US" smtClean="0"/>
              <a:t>20</a:t>
            </a:fld>
            <a:endParaRPr lang="en-US"/>
          </a:p>
        </p:txBody>
      </p:sp>
      <p:pic>
        <p:nvPicPr>
          <p:cNvPr id="6" name="Google Shape;423;p33"/>
          <p:cNvPicPr preferRelativeResize="0"/>
          <p:nvPr/>
        </p:nvPicPr>
        <p:blipFill>
          <a:blip r:embed="rId2">
            <a:alphaModFix/>
          </a:blip>
          <a:stretch>
            <a:fillRect/>
          </a:stretch>
        </p:blipFill>
        <p:spPr>
          <a:xfrm>
            <a:off x="2470113" y="2427663"/>
            <a:ext cx="7097836" cy="4213384"/>
          </a:xfrm>
          <a:prstGeom prst="rect">
            <a:avLst/>
          </a:prstGeom>
          <a:noFill/>
          <a:ln>
            <a:noFill/>
          </a:ln>
        </p:spPr>
      </p:pic>
    </p:spTree>
    <p:extLst>
      <p:ext uri="{BB962C8B-B14F-4D97-AF65-F5344CB8AC3E}">
        <p14:creationId xmlns:p14="http://schemas.microsoft.com/office/powerpoint/2010/main" val="35246730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 sz="4800" dirty="0"/>
              <a:t>Step 4 : Create AVDs ( Android virtual devices)</a:t>
            </a:r>
            <a:endParaRPr lang="en-US" sz="4800" dirty="0"/>
          </a:p>
        </p:txBody>
      </p:sp>
      <p:sp>
        <p:nvSpPr>
          <p:cNvPr id="3" name="Content Placeholder 2"/>
          <p:cNvSpPr>
            <a:spLocks noGrp="1"/>
          </p:cNvSpPr>
          <p:nvPr>
            <p:ph idx="1"/>
          </p:nvPr>
        </p:nvSpPr>
        <p:spPr/>
        <p:txBody>
          <a:bodyPr/>
          <a:lstStyle/>
          <a:p>
            <a:pPr marL="0" lvl="0" indent="0">
              <a:spcBef>
                <a:spcPts val="0"/>
              </a:spcBef>
              <a:buNone/>
            </a:pPr>
            <a:r>
              <a:rPr lang="en-US" dirty="0"/>
              <a:t>To open SDK </a:t>
            </a:r>
            <a:r>
              <a:rPr lang="en-US" dirty="0" smtClean="0"/>
              <a:t>Manager: Android </a:t>
            </a:r>
            <a:r>
              <a:rPr lang="en-US" dirty="0"/>
              <a:t>Studio -&gt; Tools -&gt; AVD Manager</a:t>
            </a:r>
          </a:p>
          <a:p>
            <a:pPr marL="0" lvl="0" indent="0">
              <a:spcBef>
                <a:spcPts val="1600"/>
              </a:spcBef>
              <a:spcAft>
                <a:spcPts val="1600"/>
              </a:spcAft>
              <a:buNone/>
            </a:pPr>
            <a:endParaRPr lang="en-US" dirty="0"/>
          </a:p>
          <a:p>
            <a:endParaRPr lang="en-US" dirty="0"/>
          </a:p>
        </p:txBody>
      </p:sp>
      <p:sp>
        <p:nvSpPr>
          <p:cNvPr id="4" name="Date Placeholder 3"/>
          <p:cNvSpPr>
            <a:spLocks noGrp="1"/>
          </p:cNvSpPr>
          <p:nvPr>
            <p:ph type="dt" sz="half" idx="10"/>
          </p:nvPr>
        </p:nvSpPr>
        <p:spPr/>
        <p:txBody>
          <a:bodyPr/>
          <a:lstStyle/>
          <a:p>
            <a:fld id="{348F2BED-9D90-402F-8C1E-DEBB0DF2E441}" type="datetime2">
              <a:rPr lang="en-US" smtClean="0"/>
              <a:t>Wednesday, March 13, 2019</a:t>
            </a:fld>
            <a:endParaRPr lang="en-US"/>
          </a:p>
        </p:txBody>
      </p:sp>
      <p:sp>
        <p:nvSpPr>
          <p:cNvPr id="5" name="Slide Number Placeholder 4"/>
          <p:cNvSpPr>
            <a:spLocks noGrp="1"/>
          </p:cNvSpPr>
          <p:nvPr>
            <p:ph type="sldNum" sz="quarter" idx="12"/>
          </p:nvPr>
        </p:nvSpPr>
        <p:spPr/>
        <p:txBody>
          <a:bodyPr/>
          <a:lstStyle/>
          <a:p>
            <a:fld id="{27BD63D2-AB5A-48E8-91A7-007FF807CA72}" type="slidenum">
              <a:rPr lang="en-US" smtClean="0"/>
              <a:t>21</a:t>
            </a:fld>
            <a:endParaRPr lang="en-US"/>
          </a:p>
        </p:txBody>
      </p:sp>
      <p:pic>
        <p:nvPicPr>
          <p:cNvPr id="6" name="Google Shape;430;p34"/>
          <p:cNvPicPr preferRelativeResize="0"/>
          <p:nvPr/>
        </p:nvPicPr>
        <p:blipFill>
          <a:blip r:embed="rId2">
            <a:alphaModFix/>
          </a:blip>
          <a:stretch>
            <a:fillRect/>
          </a:stretch>
        </p:blipFill>
        <p:spPr>
          <a:xfrm>
            <a:off x="2929061" y="2409011"/>
            <a:ext cx="6630575" cy="4232036"/>
          </a:xfrm>
          <a:prstGeom prst="rect">
            <a:avLst/>
          </a:prstGeom>
          <a:noFill/>
          <a:ln>
            <a:noFill/>
          </a:ln>
        </p:spPr>
      </p:pic>
    </p:spTree>
    <p:extLst>
      <p:ext uri="{BB962C8B-B14F-4D97-AF65-F5344CB8AC3E}">
        <p14:creationId xmlns:p14="http://schemas.microsoft.com/office/powerpoint/2010/main" val="17544463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Step 5 : Testing device</a:t>
            </a:r>
            <a:endParaRPr lang="en-US" dirty="0"/>
          </a:p>
        </p:txBody>
      </p:sp>
      <p:sp>
        <p:nvSpPr>
          <p:cNvPr id="3" name="Content Placeholder 2"/>
          <p:cNvSpPr>
            <a:spLocks noGrp="1"/>
          </p:cNvSpPr>
          <p:nvPr>
            <p:ph idx="1"/>
          </p:nvPr>
        </p:nvSpPr>
        <p:spPr/>
        <p:txBody>
          <a:bodyPr>
            <a:normAutofit/>
          </a:bodyPr>
          <a:lstStyle/>
          <a:p>
            <a:pPr marL="457200" lvl="0" indent="-304800">
              <a:spcBef>
                <a:spcPts val="0"/>
              </a:spcBef>
              <a:buSzPts val="1200"/>
              <a:buChar char="●"/>
            </a:pPr>
            <a:r>
              <a:rPr lang="en-US" sz="2000" dirty="0"/>
              <a:t>Enable USB debugging on your device.</a:t>
            </a:r>
          </a:p>
          <a:p>
            <a:pPr marL="457200" lvl="0" indent="-304800">
              <a:spcBef>
                <a:spcPts val="0"/>
              </a:spcBef>
              <a:buSzPts val="1200"/>
              <a:buChar char="●"/>
            </a:pPr>
            <a:r>
              <a:rPr lang="en-US" sz="2000" dirty="0"/>
              <a:t>Set up your system to detect your device</a:t>
            </a:r>
          </a:p>
          <a:p>
            <a:pPr marL="914400" lvl="1" indent="-304800">
              <a:spcBef>
                <a:spcPts val="0"/>
              </a:spcBef>
              <a:buSzPts val="1200"/>
              <a:buChar char="○"/>
            </a:pPr>
            <a:r>
              <a:rPr lang="en-US" sz="2000" dirty="0"/>
              <a:t>Enable debug mode</a:t>
            </a:r>
          </a:p>
          <a:p>
            <a:pPr marL="457200" lvl="0" indent="-304800">
              <a:spcBef>
                <a:spcPts val="0"/>
              </a:spcBef>
              <a:buSzPts val="1200"/>
              <a:buChar char="●"/>
            </a:pPr>
            <a:r>
              <a:rPr lang="en-US" sz="2000" dirty="0"/>
              <a:t>Setup your computer i.e. install drivers </a:t>
            </a:r>
            <a:r>
              <a:rPr lang="en-US" sz="2000" dirty="0" smtClean="0"/>
              <a:t>etc.</a:t>
            </a:r>
            <a:endParaRPr lang="en-US" sz="2000" dirty="0"/>
          </a:p>
          <a:p>
            <a:pPr marL="914400" lvl="1" indent="-304800">
              <a:spcBef>
                <a:spcPts val="0"/>
              </a:spcBef>
              <a:buSzPts val="1200"/>
              <a:buChar char="○"/>
            </a:pPr>
            <a:r>
              <a:rPr lang="en-US" sz="2000" dirty="0"/>
              <a:t>depends on your computer/phone</a:t>
            </a:r>
          </a:p>
          <a:p>
            <a:pPr marL="457200" lvl="0" indent="-304800">
              <a:spcBef>
                <a:spcPts val="0"/>
              </a:spcBef>
              <a:buSzPts val="1200"/>
              <a:buChar char="●"/>
            </a:pPr>
            <a:r>
              <a:rPr lang="en-US" sz="2000" dirty="0"/>
              <a:t>Check here</a:t>
            </a:r>
          </a:p>
          <a:p>
            <a:pPr marL="914400" lvl="1" indent="-304800">
              <a:spcBef>
                <a:spcPts val="0"/>
              </a:spcBef>
              <a:buSzPts val="1200"/>
              <a:buChar char="○"/>
            </a:pPr>
            <a:r>
              <a:rPr lang="en-US" sz="2000" dirty="0"/>
              <a:t>https://developer.android.com/studio/run/device.html</a:t>
            </a:r>
          </a:p>
          <a:p>
            <a:pPr marL="457200" lvl="0" indent="0">
              <a:spcBef>
                <a:spcPts val="1600"/>
              </a:spcBef>
              <a:spcAft>
                <a:spcPts val="1600"/>
              </a:spcAft>
              <a:buNone/>
            </a:pPr>
            <a:endParaRPr lang="en-US" sz="2000" dirty="0"/>
          </a:p>
          <a:p>
            <a:endParaRPr lang="en-US" sz="4000" dirty="0"/>
          </a:p>
        </p:txBody>
      </p:sp>
      <p:sp>
        <p:nvSpPr>
          <p:cNvPr id="4" name="Date Placeholder 3"/>
          <p:cNvSpPr>
            <a:spLocks noGrp="1"/>
          </p:cNvSpPr>
          <p:nvPr>
            <p:ph type="dt" sz="half" idx="10"/>
          </p:nvPr>
        </p:nvSpPr>
        <p:spPr/>
        <p:txBody>
          <a:bodyPr/>
          <a:lstStyle/>
          <a:p>
            <a:fld id="{348F2BED-9D90-402F-8C1E-DEBB0DF2E441}" type="datetime2">
              <a:rPr lang="en-US" smtClean="0"/>
              <a:t>Wednesday, March 13, 2019</a:t>
            </a:fld>
            <a:endParaRPr lang="en-US"/>
          </a:p>
        </p:txBody>
      </p:sp>
      <p:sp>
        <p:nvSpPr>
          <p:cNvPr id="5" name="Slide Number Placeholder 4"/>
          <p:cNvSpPr>
            <a:spLocks noGrp="1"/>
          </p:cNvSpPr>
          <p:nvPr>
            <p:ph type="sldNum" sz="quarter" idx="12"/>
          </p:nvPr>
        </p:nvSpPr>
        <p:spPr/>
        <p:txBody>
          <a:bodyPr/>
          <a:lstStyle/>
          <a:p>
            <a:fld id="{27BD63D2-AB5A-48E8-91A7-007FF807CA72}" type="slidenum">
              <a:rPr lang="en-US" smtClean="0"/>
              <a:t>22</a:t>
            </a:fld>
            <a:endParaRPr lang="en-US"/>
          </a:p>
        </p:txBody>
      </p:sp>
    </p:spTree>
    <p:extLst>
      <p:ext uri="{BB962C8B-B14F-4D97-AF65-F5344CB8AC3E}">
        <p14:creationId xmlns:p14="http://schemas.microsoft.com/office/powerpoint/2010/main" val="40162032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First Android app</a:t>
            </a:r>
            <a:endParaRPr lang="en-US" dirty="0"/>
          </a:p>
        </p:txBody>
      </p:sp>
      <p:sp>
        <p:nvSpPr>
          <p:cNvPr id="4" name="Date Placeholder 3"/>
          <p:cNvSpPr>
            <a:spLocks noGrp="1"/>
          </p:cNvSpPr>
          <p:nvPr>
            <p:ph type="dt" sz="half" idx="10"/>
          </p:nvPr>
        </p:nvSpPr>
        <p:spPr/>
        <p:txBody>
          <a:bodyPr/>
          <a:lstStyle/>
          <a:p>
            <a:fld id="{348F2BED-9D90-402F-8C1E-DEBB0DF2E441}" type="datetime2">
              <a:rPr lang="en-US" smtClean="0"/>
              <a:t>Wednesday, March 13, 2019</a:t>
            </a:fld>
            <a:endParaRPr lang="en-US"/>
          </a:p>
        </p:txBody>
      </p:sp>
      <p:sp>
        <p:nvSpPr>
          <p:cNvPr id="5" name="Slide Number Placeholder 4"/>
          <p:cNvSpPr>
            <a:spLocks noGrp="1"/>
          </p:cNvSpPr>
          <p:nvPr>
            <p:ph type="sldNum" sz="quarter" idx="12"/>
          </p:nvPr>
        </p:nvSpPr>
        <p:spPr/>
        <p:txBody>
          <a:bodyPr/>
          <a:lstStyle/>
          <a:p>
            <a:fld id="{27BD63D2-AB5A-48E8-91A7-007FF807CA72}" type="slidenum">
              <a:rPr lang="en-US" smtClean="0"/>
              <a:t>23</a:t>
            </a:fld>
            <a:endParaRPr lang="en-US"/>
          </a:p>
        </p:txBody>
      </p:sp>
      <p:pic>
        <p:nvPicPr>
          <p:cNvPr id="6" name="Google Shape;450;p37"/>
          <p:cNvPicPr preferRelativeResize="0"/>
          <p:nvPr/>
        </p:nvPicPr>
        <p:blipFill>
          <a:blip r:embed="rId2">
            <a:alphaModFix/>
          </a:blip>
          <a:stretch>
            <a:fillRect/>
          </a:stretch>
        </p:blipFill>
        <p:spPr>
          <a:xfrm>
            <a:off x="5448212" y="2108374"/>
            <a:ext cx="5491337" cy="4304073"/>
          </a:xfrm>
          <a:prstGeom prst="rect">
            <a:avLst/>
          </a:prstGeom>
          <a:noFill/>
          <a:ln>
            <a:noFill/>
          </a:ln>
        </p:spPr>
      </p:pic>
      <p:sp>
        <p:nvSpPr>
          <p:cNvPr id="7" name="Google Shape;449;p37"/>
          <p:cNvSpPr txBox="1">
            <a:spLocks/>
          </p:cNvSpPr>
          <p:nvPr/>
        </p:nvSpPr>
        <p:spPr>
          <a:xfrm>
            <a:off x="577500" y="2108374"/>
            <a:ext cx="4223100" cy="3414000"/>
          </a:xfrm>
          <a:prstGeom prst="rect">
            <a:avLst/>
          </a:prstGeom>
        </p:spPr>
        <p:txBody>
          <a:bodyPr spcFirstLastPara="1" vert="horz" wrap="square" lIns="91425" tIns="91425" rIns="91425" bIns="91425" rtlCol="0" anchor="t" anchorCtr="0">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457200" indent="-311150">
              <a:spcBef>
                <a:spcPts val="0"/>
              </a:spcBef>
              <a:buSzPts val="1300"/>
              <a:buFont typeface="Arial" pitchFamily="34" charset="0"/>
              <a:buChar char="●"/>
            </a:pPr>
            <a:r>
              <a:rPr lang="en-US" b="1" smtClean="0"/>
              <a:t>Application name</a:t>
            </a:r>
            <a:r>
              <a:rPr lang="en-US" smtClean="0"/>
              <a:t> is the app name that appears to users.</a:t>
            </a:r>
          </a:p>
          <a:p>
            <a:pPr marL="457200" indent="-311150">
              <a:spcBef>
                <a:spcPts val="0"/>
              </a:spcBef>
              <a:buSzPts val="1300"/>
              <a:buFont typeface="Arial" pitchFamily="34" charset="0"/>
              <a:buChar char="●"/>
            </a:pPr>
            <a:r>
              <a:rPr lang="en-US" b="1" smtClean="0"/>
              <a:t>Company domain</a:t>
            </a:r>
            <a:r>
              <a:rPr lang="en-US" smtClean="0"/>
              <a:t> provides a qualifier that will be appended to the package name. Android Studio will remember this qualifier for each new project you create</a:t>
            </a:r>
          </a:p>
          <a:p>
            <a:pPr marL="457200" indent="-311150">
              <a:spcBef>
                <a:spcPts val="0"/>
              </a:spcBef>
              <a:buSzPts val="1300"/>
              <a:buFont typeface="Arial" pitchFamily="34" charset="0"/>
              <a:buChar char="●"/>
            </a:pPr>
            <a:r>
              <a:rPr lang="en-US" b="1" smtClean="0"/>
              <a:t>Package Name</a:t>
            </a:r>
            <a:r>
              <a:rPr lang="en-US" smtClean="0"/>
              <a:t> is the package namespace for your app (as packages in the Java).</a:t>
            </a:r>
          </a:p>
          <a:p>
            <a:pPr marL="457200" indent="0">
              <a:spcBef>
                <a:spcPts val="1600"/>
              </a:spcBef>
              <a:spcAft>
                <a:spcPts val="1600"/>
              </a:spcAft>
              <a:buFont typeface="Arial" pitchFamily="34" charset="0"/>
              <a:buNone/>
            </a:pPr>
            <a:endParaRPr lang="en-US" dirty="0"/>
          </a:p>
        </p:txBody>
      </p:sp>
    </p:spTree>
    <p:extLst>
      <p:ext uri="{BB962C8B-B14F-4D97-AF65-F5344CB8AC3E}">
        <p14:creationId xmlns:p14="http://schemas.microsoft.com/office/powerpoint/2010/main" val="32747598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First Android app</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348F2BED-9D90-402F-8C1E-DEBB0DF2E441}" type="datetime2">
              <a:rPr lang="en-US" smtClean="0"/>
              <a:t>Wednesday, March 13, 2019</a:t>
            </a:fld>
            <a:endParaRPr lang="en-US"/>
          </a:p>
        </p:txBody>
      </p:sp>
      <p:sp>
        <p:nvSpPr>
          <p:cNvPr id="5" name="Slide Number Placeholder 4"/>
          <p:cNvSpPr>
            <a:spLocks noGrp="1"/>
          </p:cNvSpPr>
          <p:nvPr>
            <p:ph type="sldNum" sz="quarter" idx="12"/>
          </p:nvPr>
        </p:nvSpPr>
        <p:spPr/>
        <p:txBody>
          <a:bodyPr/>
          <a:lstStyle/>
          <a:p>
            <a:fld id="{27BD63D2-AB5A-48E8-91A7-007FF807CA72}" type="slidenum">
              <a:rPr lang="en-US" smtClean="0"/>
              <a:t>24</a:t>
            </a:fld>
            <a:endParaRPr lang="en-US"/>
          </a:p>
        </p:txBody>
      </p:sp>
      <p:pic>
        <p:nvPicPr>
          <p:cNvPr id="6" name="Google Shape;456;p38"/>
          <p:cNvPicPr preferRelativeResize="0"/>
          <p:nvPr/>
        </p:nvPicPr>
        <p:blipFill>
          <a:blip r:embed="rId2">
            <a:alphaModFix/>
          </a:blip>
          <a:stretch>
            <a:fillRect/>
          </a:stretch>
        </p:blipFill>
        <p:spPr>
          <a:xfrm>
            <a:off x="2769399" y="1936745"/>
            <a:ext cx="6665546" cy="4231299"/>
          </a:xfrm>
          <a:prstGeom prst="rect">
            <a:avLst/>
          </a:prstGeom>
          <a:noFill/>
          <a:ln>
            <a:noFill/>
          </a:ln>
        </p:spPr>
      </p:pic>
    </p:spTree>
    <p:extLst>
      <p:ext uri="{BB962C8B-B14F-4D97-AF65-F5344CB8AC3E}">
        <p14:creationId xmlns:p14="http://schemas.microsoft.com/office/powerpoint/2010/main" val="40954662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First Android app</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348F2BED-9D90-402F-8C1E-DEBB0DF2E441}" type="datetime2">
              <a:rPr lang="en-US" smtClean="0"/>
              <a:t>Wednesday, March 13, 2019</a:t>
            </a:fld>
            <a:endParaRPr lang="en-US"/>
          </a:p>
        </p:txBody>
      </p:sp>
      <p:sp>
        <p:nvSpPr>
          <p:cNvPr id="5" name="Slide Number Placeholder 4"/>
          <p:cNvSpPr>
            <a:spLocks noGrp="1"/>
          </p:cNvSpPr>
          <p:nvPr>
            <p:ph type="sldNum" sz="quarter" idx="12"/>
          </p:nvPr>
        </p:nvSpPr>
        <p:spPr/>
        <p:txBody>
          <a:bodyPr/>
          <a:lstStyle/>
          <a:p>
            <a:fld id="{27BD63D2-AB5A-48E8-91A7-007FF807CA72}" type="slidenum">
              <a:rPr lang="en-US" smtClean="0"/>
              <a:t>25</a:t>
            </a:fld>
            <a:endParaRPr lang="en-US"/>
          </a:p>
        </p:txBody>
      </p:sp>
      <p:pic>
        <p:nvPicPr>
          <p:cNvPr id="6" name="Google Shape;463;p39"/>
          <p:cNvPicPr preferRelativeResize="0"/>
          <p:nvPr/>
        </p:nvPicPr>
        <p:blipFill>
          <a:blip r:embed="rId2">
            <a:alphaModFix/>
          </a:blip>
          <a:stretch>
            <a:fillRect/>
          </a:stretch>
        </p:blipFill>
        <p:spPr>
          <a:xfrm>
            <a:off x="2448251" y="1750716"/>
            <a:ext cx="6315293" cy="4375764"/>
          </a:xfrm>
          <a:prstGeom prst="rect">
            <a:avLst/>
          </a:prstGeom>
          <a:noFill/>
          <a:ln>
            <a:noFill/>
          </a:ln>
        </p:spPr>
      </p:pic>
    </p:spTree>
    <p:extLst>
      <p:ext uri="{BB962C8B-B14F-4D97-AF65-F5344CB8AC3E}">
        <p14:creationId xmlns:p14="http://schemas.microsoft.com/office/powerpoint/2010/main" val="23355400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First Android app</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348F2BED-9D90-402F-8C1E-DEBB0DF2E441}" type="datetime2">
              <a:rPr lang="en-US" smtClean="0"/>
              <a:t>Wednesday, March 13, 2019</a:t>
            </a:fld>
            <a:endParaRPr lang="en-US"/>
          </a:p>
        </p:txBody>
      </p:sp>
      <p:sp>
        <p:nvSpPr>
          <p:cNvPr id="5" name="Slide Number Placeholder 4"/>
          <p:cNvSpPr>
            <a:spLocks noGrp="1"/>
          </p:cNvSpPr>
          <p:nvPr>
            <p:ph type="sldNum" sz="quarter" idx="12"/>
          </p:nvPr>
        </p:nvSpPr>
        <p:spPr/>
        <p:txBody>
          <a:bodyPr/>
          <a:lstStyle/>
          <a:p>
            <a:fld id="{27BD63D2-AB5A-48E8-91A7-007FF807CA72}" type="slidenum">
              <a:rPr lang="en-US" smtClean="0"/>
              <a:t>26</a:t>
            </a:fld>
            <a:endParaRPr lang="en-US"/>
          </a:p>
        </p:txBody>
      </p:sp>
      <p:pic>
        <p:nvPicPr>
          <p:cNvPr id="6" name="Google Shape;469;p40"/>
          <p:cNvPicPr preferRelativeResize="0"/>
          <p:nvPr/>
        </p:nvPicPr>
        <p:blipFill>
          <a:blip r:embed="rId2">
            <a:alphaModFix/>
          </a:blip>
          <a:stretch>
            <a:fillRect/>
          </a:stretch>
        </p:blipFill>
        <p:spPr>
          <a:xfrm>
            <a:off x="2463352" y="1747577"/>
            <a:ext cx="6300192" cy="4595033"/>
          </a:xfrm>
          <a:prstGeom prst="rect">
            <a:avLst/>
          </a:prstGeom>
          <a:noFill/>
          <a:ln>
            <a:noFill/>
          </a:ln>
        </p:spPr>
      </p:pic>
    </p:spTree>
    <p:extLst>
      <p:ext uri="{BB962C8B-B14F-4D97-AF65-F5344CB8AC3E}">
        <p14:creationId xmlns:p14="http://schemas.microsoft.com/office/powerpoint/2010/main" val="13349859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smtClean="0"/>
              <a:t>Running android app</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348F2BED-9D90-402F-8C1E-DEBB0DF2E441}" type="datetime2">
              <a:rPr lang="en-US" smtClean="0"/>
              <a:t>Wednesday, March 13, 2019</a:t>
            </a:fld>
            <a:endParaRPr lang="en-US"/>
          </a:p>
        </p:txBody>
      </p:sp>
      <p:sp>
        <p:nvSpPr>
          <p:cNvPr id="5" name="Slide Number Placeholder 4"/>
          <p:cNvSpPr>
            <a:spLocks noGrp="1"/>
          </p:cNvSpPr>
          <p:nvPr>
            <p:ph type="sldNum" sz="quarter" idx="12"/>
          </p:nvPr>
        </p:nvSpPr>
        <p:spPr/>
        <p:txBody>
          <a:bodyPr/>
          <a:lstStyle/>
          <a:p>
            <a:fld id="{27BD63D2-AB5A-48E8-91A7-007FF807CA72}" type="slidenum">
              <a:rPr lang="en-US" smtClean="0"/>
              <a:t>27</a:t>
            </a:fld>
            <a:endParaRPr lang="en-US"/>
          </a:p>
        </p:txBody>
      </p:sp>
      <p:pic>
        <p:nvPicPr>
          <p:cNvPr id="6" name="Google Shape;476;p41"/>
          <p:cNvPicPr preferRelativeResize="0"/>
          <p:nvPr/>
        </p:nvPicPr>
        <p:blipFill>
          <a:blip r:embed="rId2">
            <a:alphaModFix/>
          </a:blip>
          <a:stretch>
            <a:fillRect/>
          </a:stretch>
        </p:blipFill>
        <p:spPr>
          <a:xfrm>
            <a:off x="656842" y="1669562"/>
            <a:ext cx="9264535" cy="4752380"/>
          </a:xfrm>
          <a:prstGeom prst="rect">
            <a:avLst/>
          </a:prstGeom>
          <a:noFill/>
          <a:ln>
            <a:noFill/>
          </a:ln>
        </p:spPr>
      </p:pic>
      <p:sp>
        <p:nvSpPr>
          <p:cNvPr id="7" name="Google Shape;477;p41"/>
          <p:cNvSpPr/>
          <p:nvPr/>
        </p:nvSpPr>
        <p:spPr>
          <a:xfrm>
            <a:off x="8217974" y="1377098"/>
            <a:ext cx="270300" cy="3783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78;p41"/>
          <p:cNvSpPr txBox="1"/>
          <p:nvPr/>
        </p:nvSpPr>
        <p:spPr>
          <a:xfrm>
            <a:off x="6852587" y="986292"/>
            <a:ext cx="3271373" cy="58472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Click here to run android app</a:t>
            </a:r>
            <a:endParaRPr dirty="0"/>
          </a:p>
        </p:txBody>
      </p:sp>
    </p:spTree>
    <p:extLst>
      <p:ext uri="{BB962C8B-B14F-4D97-AF65-F5344CB8AC3E}">
        <p14:creationId xmlns:p14="http://schemas.microsoft.com/office/powerpoint/2010/main" val="2751619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Android app</a:t>
            </a:r>
            <a:br>
              <a:rPr lang="en-US" dirty="0"/>
            </a:br>
            <a:endParaRPr lang="en-US" dirty="0"/>
          </a:p>
        </p:txBody>
      </p:sp>
      <p:sp>
        <p:nvSpPr>
          <p:cNvPr id="4" name="Date Placeholder 3"/>
          <p:cNvSpPr>
            <a:spLocks noGrp="1"/>
          </p:cNvSpPr>
          <p:nvPr>
            <p:ph type="dt" sz="half" idx="10"/>
          </p:nvPr>
        </p:nvSpPr>
        <p:spPr/>
        <p:txBody>
          <a:bodyPr/>
          <a:lstStyle/>
          <a:p>
            <a:fld id="{348F2BED-9D90-402F-8C1E-DEBB0DF2E441}" type="datetime2">
              <a:rPr lang="en-US" smtClean="0"/>
              <a:t>Wednesday, March 13, 2019</a:t>
            </a:fld>
            <a:endParaRPr lang="en-US"/>
          </a:p>
        </p:txBody>
      </p:sp>
      <p:sp>
        <p:nvSpPr>
          <p:cNvPr id="5" name="Slide Number Placeholder 4"/>
          <p:cNvSpPr>
            <a:spLocks noGrp="1"/>
          </p:cNvSpPr>
          <p:nvPr>
            <p:ph type="sldNum" sz="quarter" idx="12"/>
          </p:nvPr>
        </p:nvSpPr>
        <p:spPr/>
        <p:txBody>
          <a:bodyPr/>
          <a:lstStyle/>
          <a:p>
            <a:fld id="{27BD63D2-AB5A-48E8-91A7-007FF807CA72}" type="slidenum">
              <a:rPr lang="en-US" smtClean="0"/>
              <a:t>28</a:t>
            </a:fld>
            <a:endParaRPr lang="en-US"/>
          </a:p>
        </p:txBody>
      </p:sp>
      <p:pic>
        <p:nvPicPr>
          <p:cNvPr id="6" name="Google Shape;485;p42"/>
          <p:cNvPicPr preferRelativeResize="0">
            <a:picLocks noGrp="1"/>
          </p:cNvPicPr>
          <p:nvPr>
            <p:ph idx="1"/>
          </p:nvPr>
        </p:nvPicPr>
        <p:blipFill>
          <a:blip r:embed="rId2">
            <a:alphaModFix/>
          </a:blip>
          <a:stretch>
            <a:fillRect/>
          </a:stretch>
        </p:blipFill>
        <p:spPr>
          <a:xfrm>
            <a:off x="5570222" y="1662228"/>
            <a:ext cx="5336077" cy="4339561"/>
          </a:xfrm>
          <a:prstGeom prst="rect">
            <a:avLst/>
          </a:prstGeom>
          <a:noFill/>
          <a:ln>
            <a:noFill/>
          </a:ln>
        </p:spPr>
      </p:pic>
      <p:sp>
        <p:nvSpPr>
          <p:cNvPr id="7" name="Google Shape;484;p42"/>
          <p:cNvSpPr txBox="1">
            <a:spLocks/>
          </p:cNvSpPr>
          <p:nvPr/>
        </p:nvSpPr>
        <p:spPr>
          <a:xfrm>
            <a:off x="871539" y="2049626"/>
            <a:ext cx="7030500" cy="2541600"/>
          </a:xfrm>
          <a:prstGeom prst="rect">
            <a:avLst/>
          </a:prstGeom>
        </p:spPr>
        <p:txBody>
          <a:bodyPr spcFirstLastPara="1" vert="horz" wrap="square" lIns="91425" tIns="91425" rIns="91425" bIns="91425" rtlCol="0" anchor="t" anchorCtr="0">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spcBef>
                <a:spcPts val="0"/>
              </a:spcBef>
              <a:buFont typeface="Arial" pitchFamily="34" charset="0"/>
              <a:buNone/>
            </a:pPr>
            <a:r>
              <a:rPr lang="en-US" smtClean="0"/>
              <a:t>Select the virtual device </a:t>
            </a:r>
          </a:p>
          <a:p>
            <a:pPr marL="0" indent="0">
              <a:spcBef>
                <a:spcPts val="1600"/>
              </a:spcBef>
              <a:buFont typeface="Arial" pitchFamily="34" charset="0"/>
              <a:buNone/>
            </a:pPr>
            <a:r>
              <a:rPr lang="en-US" smtClean="0"/>
              <a:t>Or</a:t>
            </a:r>
          </a:p>
          <a:p>
            <a:pPr marL="0" indent="0">
              <a:spcBef>
                <a:spcPts val="1600"/>
              </a:spcBef>
              <a:spcAft>
                <a:spcPts val="1600"/>
              </a:spcAft>
              <a:buFont typeface="Arial" pitchFamily="34" charset="0"/>
              <a:buNone/>
            </a:pPr>
            <a:r>
              <a:rPr lang="en-US" smtClean="0"/>
              <a:t>The testing device</a:t>
            </a:r>
            <a:endParaRPr lang="en-US" dirty="0"/>
          </a:p>
        </p:txBody>
      </p:sp>
    </p:spTree>
    <p:extLst>
      <p:ext uri="{BB962C8B-B14F-4D97-AF65-F5344CB8AC3E}">
        <p14:creationId xmlns:p14="http://schemas.microsoft.com/office/powerpoint/2010/main" val="6273105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4" name="Date Placeholder 3"/>
          <p:cNvSpPr>
            <a:spLocks noGrp="1"/>
          </p:cNvSpPr>
          <p:nvPr>
            <p:ph type="dt" sz="half" idx="10"/>
          </p:nvPr>
        </p:nvSpPr>
        <p:spPr/>
        <p:txBody>
          <a:bodyPr/>
          <a:lstStyle/>
          <a:p>
            <a:fld id="{348F2BED-9D90-402F-8C1E-DEBB0DF2E441}" type="datetime2">
              <a:rPr lang="en-US" smtClean="0"/>
              <a:t>Wednesday, March 13, 2019</a:t>
            </a:fld>
            <a:endParaRPr lang="en-US"/>
          </a:p>
        </p:txBody>
      </p:sp>
      <p:sp>
        <p:nvSpPr>
          <p:cNvPr id="5" name="Slide Number Placeholder 4"/>
          <p:cNvSpPr>
            <a:spLocks noGrp="1"/>
          </p:cNvSpPr>
          <p:nvPr>
            <p:ph type="sldNum" sz="quarter" idx="12"/>
          </p:nvPr>
        </p:nvSpPr>
        <p:spPr/>
        <p:txBody>
          <a:bodyPr/>
          <a:lstStyle/>
          <a:p>
            <a:fld id="{27BD63D2-AB5A-48E8-91A7-007FF807CA72}" type="slidenum">
              <a:rPr lang="en-US" smtClean="0"/>
              <a:t>29</a:t>
            </a:fld>
            <a:endParaRPr lang="en-US"/>
          </a:p>
        </p:txBody>
      </p:sp>
      <p:pic>
        <p:nvPicPr>
          <p:cNvPr id="6" name="Google Shape;492;p43"/>
          <p:cNvPicPr preferRelativeResize="0">
            <a:picLocks noGrp="1"/>
          </p:cNvPicPr>
          <p:nvPr>
            <p:ph idx="1"/>
          </p:nvPr>
        </p:nvPicPr>
        <p:blipFill>
          <a:blip r:embed="rId2">
            <a:alphaModFix/>
          </a:blip>
          <a:stretch>
            <a:fillRect/>
          </a:stretch>
        </p:blipFill>
        <p:spPr>
          <a:xfrm>
            <a:off x="4296705" y="1328632"/>
            <a:ext cx="2801212" cy="4728136"/>
          </a:xfrm>
          <a:prstGeom prst="rect">
            <a:avLst/>
          </a:prstGeom>
          <a:noFill/>
          <a:ln>
            <a:noFill/>
          </a:ln>
        </p:spPr>
      </p:pic>
    </p:spTree>
    <p:extLst>
      <p:ext uri="{BB962C8B-B14F-4D97-AF65-F5344CB8AC3E}">
        <p14:creationId xmlns:p14="http://schemas.microsoft.com/office/powerpoint/2010/main" val="4188245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Assessment</a:t>
            </a:r>
            <a:endParaRPr lang="en-US" dirty="0"/>
          </a:p>
        </p:txBody>
      </p:sp>
      <p:sp>
        <p:nvSpPr>
          <p:cNvPr id="3" name="Content Placeholder 2"/>
          <p:cNvSpPr>
            <a:spLocks noGrp="1"/>
          </p:cNvSpPr>
          <p:nvPr>
            <p:ph idx="1"/>
          </p:nvPr>
        </p:nvSpPr>
        <p:spPr/>
        <p:txBody>
          <a:bodyPr/>
          <a:lstStyle/>
          <a:p>
            <a:pPr marL="457200" lvl="0" indent="-311150">
              <a:spcBef>
                <a:spcPts val="0"/>
              </a:spcBef>
              <a:buSzPts val="1300"/>
              <a:buChar char="●"/>
            </a:pPr>
            <a:r>
              <a:rPr lang="en-US" b="1" dirty="0">
                <a:solidFill>
                  <a:srgbClr val="00B050"/>
                </a:solidFill>
              </a:rPr>
              <a:t>Individual based</a:t>
            </a:r>
            <a:r>
              <a:rPr lang="en-US" b="1" dirty="0">
                <a:solidFill>
                  <a:srgbClr val="FF0000"/>
                </a:solidFill>
              </a:rPr>
              <a:t>, not group work</a:t>
            </a:r>
          </a:p>
          <a:p>
            <a:pPr marL="457200" lvl="0" indent="-311150">
              <a:spcBef>
                <a:spcPts val="0"/>
              </a:spcBef>
              <a:buSzPts val="1300"/>
              <a:buChar char="●"/>
            </a:pPr>
            <a:r>
              <a:rPr lang="en-US" dirty="0"/>
              <a:t>Deadline : TBD</a:t>
            </a:r>
          </a:p>
          <a:p>
            <a:pPr marL="457200" lvl="0" indent="-311150">
              <a:spcBef>
                <a:spcPts val="0"/>
              </a:spcBef>
              <a:buSzPts val="1300"/>
              <a:buChar char="●"/>
            </a:pPr>
            <a:r>
              <a:rPr lang="en-US" dirty="0"/>
              <a:t>Assignment sheet on Moodle</a:t>
            </a:r>
          </a:p>
          <a:p>
            <a:pPr marL="457200" lvl="0" indent="-311150">
              <a:spcBef>
                <a:spcPts val="0"/>
              </a:spcBef>
              <a:buSzPts val="1300"/>
              <a:buChar char="●"/>
            </a:pPr>
            <a:r>
              <a:rPr lang="en-US" dirty="0"/>
              <a:t>Project should be uploaded in GitHub </a:t>
            </a:r>
            <a:endParaRPr lang="en-US" dirty="0" smtClean="0"/>
          </a:p>
          <a:p>
            <a:pPr marL="457200" lvl="0" indent="-311150">
              <a:spcBef>
                <a:spcPts val="0"/>
              </a:spcBef>
              <a:buSzPts val="1300"/>
              <a:buChar char="●"/>
            </a:pPr>
            <a:r>
              <a:rPr lang="en-US" dirty="0" smtClean="0"/>
              <a:t>Record </a:t>
            </a:r>
            <a:r>
              <a:rPr lang="en-US" dirty="0"/>
              <a:t>your video:</a:t>
            </a:r>
          </a:p>
          <a:p>
            <a:pPr marL="914400" lvl="1" indent="-311150">
              <a:spcBef>
                <a:spcPts val="0"/>
              </a:spcBef>
              <a:buSzPts val="1300"/>
              <a:buChar char="○"/>
            </a:pPr>
            <a:r>
              <a:rPr lang="en-US" sz="2000" dirty="0" err="1" smtClean="0"/>
              <a:t>ActivePresenter</a:t>
            </a:r>
            <a:r>
              <a:rPr lang="en-US" sz="2000" dirty="0" smtClean="0"/>
              <a:t> ( </a:t>
            </a:r>
            <a:r>
              <a:rPr lang="en-US" sz="2000" b="1" dirty="0" smtClean="0"/>
              <a:t>Windows</a:t>
            </a:r>
            <a:r>
              <a:rPr lang="en-US" sz="2000" dirty="0" smtClean="0"/>
              <a:t>) / </a:t>
            </a:r>
            <a:r>
              <a:rPr lang="en-US" sz="2000" dirty="0" err="1" smtClean="0"/>
              <a:t>Kazam</a:t>
            </a:r>
            <a:r>
              <a:rPr lang="en-US" sz="2000" dirty="0" smtClean="0"/>
              <a:t> (</a:t>
            </a:r>
            <a:r>
              <a:rPr lang="en-US" sz="2000" b="1" dirty="0" smtClean="0"/>
              <a:t>Linux</a:t>
            </a:r>
            <a:r>
              <a:rPr lang="en-US" sz="2000" dirty="0" smtClean="0"/>
              <a:t>)</a:t>
            </a:r>
            <a:endParaRPr lang="en-US" sz="2000" dirty="0"/>
          </a:p>
          <a:p>
            <a:pPr marL="914400" lvl="1" indent="-311150">
              <a:spcBef>
                <a:spcPts val="0"/>
              </a:spcBef>
              <a:buSzPts val="1300"/>
              <a:buChar char="○"/>
            </a:pPr>
            <a:r>
              <a:rPr lang="en-US" sz="2000" dirty="0"/>
              <a:t>QuickTime Player or any other video player</a:t>
            </a:r>
          </a:p>
          <a:p>
            <a:pPr marL="0" lvl="0" indent="0">
              <a:spcBef>
                <a:spcPts val="1600"/>
              </a:spcBef>
              <a:spcAft>
                <a:spcPts val="1600"/>
              </a:spcAft>
              <a:buNone/>
            </a:pPr>
            <a:endParaRPr lang="en-US" dirty="0"/>
          </a:p>
          <a:p>
            <a:endParaRPr lang="en-US" dirty="0"/>
          </a:p>
        </p:txBody>
      </p:sp>
      <p:sp>
        <p:nvSpPr>
          <p:cNvPr id="4" name="Date Placeholder 3"/>
          <p:cNvSpPr>
            <a:spLocks noGrp="1"/>
          </p:cNvSpPr>
          <p:nvPr>
            <p:ph type="dt" sz="half" idx="10"/>
          </p:nvPr>
        </p:nvSpPr>
        <p:spPr/>
        <p:txBody>
          <a:bodyPr/>
          <a:lstStyle/>
          <a:p>
            <a:fld id="{348F2BED-9D90-402F-8C1E-DEBB0DF2E441}" type="datetime2">
              <a:rPr lang="en-US" smtClean="0"/>
              <a:t>Wednesday, March 13, 2019</a:t>
            </a:fld>
            <a:endParaRPr lang="en-US"/>
          </a:p>
        </p:txBody>
      </p:sp>
      <p:sp>
        <p:nvSpPr>
          <p:cNvPr id="5" name="Slide Number Placeholder 4"/>
          <p:cNvSpPr>
            <a:spLocks noGrp="1"/>
          </p:cNvSpPr>
          <p:nvPr>
            <p:ph type="sldNum" sz="quarter" idx="12"/>
          </p:nvPr>
        </p:nvSpPr>
        <p:spPr/>
        <p:txBody>
          <a:bodyPr/>
          <a:lstStyle/>
          <a:p>
            <a:fld id="{27BD63D2-AB5A-48E8-91A7-007FF807CA72}" type="slidenum">
              <a:rPr lang="en-US" smtClean="0"/>
              <a:t>3</a:t>
            </a:fld>
            <a:endParaRPr lang="en-US"/>
          </a:p>
        </p:txBody>
      </p:sp>
    </p:spTree>
    <p:extLst>
      <p:ext uri="{BB962C8B-B14F-4D97-AF65-F5344CB8AC3E}">
        <p14:creationId xmlns:p14="http://schemas.microsoft.com/office/powerpoint/2010/main" val="16338250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Compilation </a:t>
            </a:r>
            <a:r>
              <a:rPr lang="en-US" dirty="0" smtClean="0"/>
              <a:t>Process</a:t>
            </a:r>
            <a:endParaRPr lang="en-US" dirty="0"/>
          </a:p>
        </p:txBody>
      </p:sp>
      <p:sp>
        <p:nvSpPr>
          <p:cNvPr id="4" name="Date Placeholder 3"/>
          <p:cNvSpPr>
            <a:spLocks noGrp="1"/>
          </p:cNvSpPr>
          <p:nvPr>
            <p:ph type="dt" sz="half" idx="10"/>
          </p:nvPr>
        </p:nvSpPr>
        <p:spPr/>
        <p:txBody>
          <a:bodyPr/>
          <a:lstStyle/>
          <a:p>
            <a:fld id="{348F2BED-9D90-402F-8C1E-DEBB0DF2E441}" type="datetime2">
              <a:rPr lang="en-US" smtClean="0"/>
              <a:t>Wednesday, March 13, 2019</a:t>
            </a:fld>
            <a:endParaRPr lang="en-US"/>
          </a:p>
        </p:txBody>
      </p:sp>
      <p:sp>
        <p:nvSpPr>
          <p:cNvPr id="5" name="Slide Number Placeholder 4"/>
          <p:cNvSpPr>
            <a:spLocks noGrp="1"/>
          </p:cNvSpPr>
          <p:nvPr>
            <p:ph type="sldNum" sz="quarter" idx="12"/>
          </p:nvPr>
        </p:nvSpPr>
        <p:spPr/>
        <p:txBody>
          <a:bodyPr/>
          <a:lstStyle/>
          <a:p>
            <a:fld id="{27BD63D2-AB5A-48E8-91A7-007FF807CA72}" type="slidenum">
              <a:rPr lang="en-US" smtClean="0"/>
              <a:t>30</a:t>
            </a:fld>
            <a:endParaRPr lang="en-US"/>
          </a:p>
        </p:txBody>
      </p:sp>
      <p:pic>
        <p:nvPicPr>
          <p:cNvPr id="1026" name="Picture 2" descr="The Android Compilation Proce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0344" y="1728255"/>
            <a:ext cx="6433582" cy="4846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80485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build process</a:t>
            </a:r>
            <a:br>
              <a:rPr lang="en-US" dirty="0"/>
            </a:br>
            <a:endParaRPr lang="en-US" dirty="0"/>
          </a:p>
        </p:txBody>
      </p:sp>
      <p:sp>
        <p:nvSpPr>
          <p:cNvPr id="4" name="Date Placeholder 3"/>
          <p:cNvSpPr>
            <a:spLocks noGrp="1"/>
          </p:cNvSpPr>
          <p:nvPr>
            <p:ph type="dt" sz="half" idx="10"/>
          </p:nvPr>
        </p:nvSpPr>
        <p:spPr/>
        <p:txBody>
          <a:bodyPr/>
          <a:lstStyle/>
          <a:p>
            <a:fld id="{348F2BED-9D90-402F-8C1E-DEBB0DF2E441}" type="datetime2">
              <a:rPr lang="en-US" smtClean="0"/>
              <a:t>Wednesday, March 13, 2019</a:t>
            </a:fld>
            <a:endParaRPr lang="en-US"/>
          </a:p>
        </p:txBody>
      </p:sp>
      <p:sp>
        <p:nvSpPr>
          <p:cNvPr id="5" name="Slide Number Placeholder 4"/>
          <p:cNvSpPr>
            <a:spLocks noGrp="1"/>
          </p:cNvSpPr>
          <p:nvPr>
            <p:ph type="sldNum" sz="quarter" idx="12"/>
          </p:nvPr>
        </p:nvSpPr>
        <p:spPr/>
        <p:txBody>
          <a:bodyPr/>
          <a:lstStyle/>
          <a:p>
            <a:fld id="{27BD63D2-AB5A-48E8-91A7-007FF807CA72}" type="slidenum">
              <a:rPr lang="en-US" smtClean="0"/>
              <a:t>31</a:t>
            </a:fld>
            <a:endParaRPr lang="en-US"/>
          </a:p>
        </p:txBody>
      </p:sp>
      <p:pic>
        <p:nvPicPr>
          <p:cNvPr id="1026" name="Picture 2" descr="https://developer.android.com/images/tools/studio/build-process_2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3679" y="1200132"/>
            <a:ext cx="4839765" cy="544091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developer.android.com/images/tools/studio/project-structure_2x.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9907" y="1469111"/>
            <a:ext cx="3464169" cy="4744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3724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Parts of Android Application</a:t>
            </a:r>
          </a:p>
        </p:txBody>
      </p:sp>
      <p:sp>
        <p:nvSpPr>
          <p:cNvPr id="4" name="Date Placeholder 3"/>
          <p:cNvSpPr>
            <a:spLocks noGrp="1"/>
          </p:cNvSpPr>
          <p:nvPr>
            <p:ph type="dt" sz="half" idx="10"/>
          </p:nvPr>
        </p:nvSpPr>
        <p:spPr/>
        <p:txBody>
          <a:bodyPr/>
          <a:lstStyle/>
          <a:p>
            <a:fld id="{348F2BED-9D90-402F-8C1E-DEBB0DF2E441}" type="datetime2">
              <a:rPr lang="en-US" smtClean="0"/>
              <a:t>Wednesday, March 13, 2019</a:t>
            </a:fld>
            <a:endParaRPr lang="en-US"/>
          </a:p>
        </p:txBody>
      </p:sp>
      <p:sp>
        <p:nvSpPr>
          <p:cNvPr id="5" name="Slide Number Placeholder 4"/>
          <p:cNvSpPr>
            <a:spLocks noGrp="1"/>
          </p:cNvSpPr>
          <p:nvPr>
            <p:ph type="sldNum" sz="quarter" idx="12"/>
          </p:nvPr>
        </p:nvSpPr>
        <p:spPr/>
        <p:txBody>
          <a:bodyPr/>
          <a:lstStyle/>
          <a:p>
            <a:fld id="{27BD63D2-AB5A-48E8-91A7-007FF807CA72}" type="slidenum">
              <a:rPr lang="en-US" smtClean="0"/>
              <a:t>32</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0679" y="2578241"/>
            <a:ext cx="6509744" cy="2304107"/>
          </a:xfrm>
          <a:prstGeom prst="rect">
            <a:avLst/>
          </a:prstGeom>
        </p:spPr>
      </p:pic>
    </p:spTree>
    <p:extLst>
      <p:ext uri="{BB962C8B-B14F-4D97-AF65-F5344CB8AC3E}">
        <p14:creationId xmlns:p14="http://schemas.microsoft.com/office/powerpoint/2010/main" val="28386875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smtClean="0"/>
              <a:t>Android Manifest.xml </a:t>
            </a:r>
            <a:r>
              <a:rPr lang="en-US" dirty="0"/>
              <a:t>File</a:t>
            </a:r>
          </a:p>
        </p:txBody>
      </p:sp>
      <p:sp>
        <p:nvSpPr>
          <p:cNvPr id="3" name="Content Placeholder 2"/>
          <p:cNvSpPr>
            <a:spLocks noGrp="1"/>
          </p:cNvSpPr>
          <p:nvPr>
            <p:ph idx="1"/>
          </p:nvPr>
        </p:nvSpPr>
        <p:spPr>
          <a:xfrm>
            <a:off x="676657" y="2011680"/>
            <a:ext cx="6594581" cy="3766185"/>
          </a:xfrm>
        </p:spPr>
        <p:txBody>
          <a:bodyPr>
            <a:noAutofit/>
          </a:bodyPr>
          <a:lstStyle/>
          <a:p>
            <a:pPr>
              <a:buFont typeface="Arial" panose="020B0604020202020204" pitchFamily="34" charset="0"/>
              <a:buChar char="•"/>
            </a:pPr>
            <a:r>
              <a:rPr lang="en-US" sz="1800" dirty="0"/>
              <a:t>Every application must have an AndroidManifest.xml file (with precisely that name) in its root directory. The manifest presents essential information about the application to the Android system, information the system must have before it can run any of the application's code. Among other things, the manifest does the following</a:t>
            </a:r>
            <a:r>
              <a:rPr lang="en-US" sz="1800" dirty="0" smtClean="0"/>
              <a:t>:</a:t>
            </a:r>
          </a:p>
          <a:p>
            <a:pPr lvl="1">
              <a:buFont typeface="Arial" panose="020B0604020202020204" pitchFamily="34" charset="0"/>
              <a:buChar char="•"/>
            </a:pPr>
            <a:r>
              <a:rPr lang="en-US" sz="1800" dirty="0"/>
              <a:t>It names the Java package for the application. The package name serves as a unique identifier for the application</a:t>
            </a:r>
            <a:r>
              <a:rPr lang="en-US" sz="1800" dirty="0" smtClean="0"/>
              <a:t>.</a:t>
            </a:r>
          </a:p>
          <a:p>
            <a:pPr lvl="1">
              <a:buFont typeface="Arial" panose="020B0604020202020204" pitchFamily="34" charset="0"/>
              <a:buChar char="•"/>
            </a:pPr>
            <a:r>
              <a:rPr lang="en-US" sz="1800" dirty="0"/>
              <a:t>It describes the components of the application — the activities, services, broadcast receivers, and content providers that the application is composed of</a:t>
            </a:r>
            <a:r>
              <a:rPr lang="en-US" sz="1800" dirty="0" smtClean="0"/>
              <a:t>.</a:t>
            </a:r>
          </a:p>
          <a:p>
            <a:pPr lvl="1">
              <a:buFont typeface="Arial" panose="020B0604020202020204" pitchFamily="34" charset="0"/>
              <a:buChar char="•"/>
            </a:pPr>
            <a:r>
              <a:rPr lang="en-US" sz="1800" dirty="0"/>
              <a:t>It declares which permissions the application must have in order to access protected parts of the API and interact with other applications.</a:t>
            </a:r>
          </a:p>
          <a:p>
            <a:pPr lvl="1">
              <a:buFont typeface="Arial" panose="020B0604020202020204" pitchFamily="34" charset="0"/>
              <a:buChar char="•"/>
            </a:pPr>
            <a:r>
              <a:rPr lang="en-US" sz="1800" dirty="0"/>
              <a:t>It determines which processes will host application components</a:t>
            </a:r>
            <a:r>
              <a:rPr lang="en-US" sz="1800" dirty="0" smtClean="0"/>
              <a:t>.</a:t>
            </a:r>
          </a:p>
          <a:p>
            <a:pPr lvl="1">
              <a:buFont typeface="Arial" panose="020B0604020202020204" pitchFamily="34" charset="0"/>
              <a:buChar char="•"/>
            </a:pPr>
            <a:endParaRPr lang="en-US" sz="1800" dirty="0"/>
          </a:p>
          <a:p>
            <a:pPr lvl="1">
              <a:buFont typeface="Arial" panose="020B0604020202020204" pitchFamily="34" charset="0"/>
              <a:buChar char="•"/>
            </a:pPr>
            <a:endParaRPr lang="en-US" sz="1800" dirty="0"/>
          </a:p>
          <a:p>
            <a:endParaRPr lang="en-US" sz="1800" dirty="0"/>
          </a:p>
        </p:txBody>
      </p:sp>
      <p:sp>
        <p:nvSpPr>
          <p:cNvPr id="4" name="Date Placeholder 3"/>
          <p:cNvSpPr>
            <a:spLocks noGrp="1"/>
          </p:cNvSpPr>
          <p:nvPr>
            <p:ph type="dt" sz="half" idx="10"/>
          </p:nvPr>
        </p:nvSpPr>
        <p:spPr/>
        <p:txBody>
          <a:bodyPr/>
          <a:lstStyle/>
          <a:p>
            <a:fld id="{348F2BED-9D90-402F-8C1E-DEBB0DF2E441}" type="datetime2">
              <a:rPr lang="en-US" smtClean="0"/>
              <a:t>Wednesday, March 13, 2019</a:t>
            </a:fld>
            <a:endParaRPr lang="en-US"/>
          </a:p>
        </p:txBody>
      </p:sp>
      <p:sp>
        <p:nvSpPr>
          <p:cNvPr id="5" name="Slide Number Placeholder 4"/>
          <p:cNvSpPr>
            <a:spLocks noGrp="1"/>
          </p:cNvSpPr>
          <p:nvPr>
            <p:ph type="sldNum" sz="quarter" idx="12"/>
          </p:nvPr>
        </p:nvSpPr>
        <p:spPr/>
        <p:txBody>
          <a:bodyPr/>
          <a:lstStyle/>
          <a:p>
            <a:fld id="{27BD63D2-AB5A-48E8-91A7-007FF807CA72}" type="slidenum">
              <a:rPr lang="en-US" smtClean="0"/>
              <a:t>33</a:t>
            </a:fld>
            <a:endParaRPr lang="en-US"/>
          </a:p>
        </p:txBody>
      </p:sp>
      <p:pic>
        <p:nvPicPr>
          <p:cNvPr id="2052" name="Picture 4" descr="Image result for android manifest fi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9844" y="1761611"/>
            <a:ext cx="5062155" cy="4114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85906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348F2BED-9D90-402F-8C1E-DEBB0DF2E441}" type="datetime2">
              <a:rPr lang="en-US" smtClean="0"/>
              <a:t>Wednesday, March 13, 2019</a:t>
            </a:fld>
            <a:endParaRPr lang="en-US"/>
          </a:p>
        </p:txBody>
      </p:sp>
      <p:sp>
        <p:nvSpPr>
          <p:cNvPr id="5" name="Slide Number Placeholder 4"/>
          <p:cNvSpPr>
            <a:spLocks noGrp="1"/>
          </p:cNvSpPr>
          <p:nvPr>
            <p:ph type="sldNum" sz="quarter" idx="12"/>
          </p:nvPr>
        </p:nvSpPr>
        <p:spPr/>
        <p:txBody>
          <a:bodyPr/>
          <a:lstStyle/>
          <a:p>
            <a:fld id="{27BD63D2-AB5A-48E8-91A7-007FF807CA72}" type="slidenum">
              <a:rPr lang="en-US" smtClean="0"/>
              <a:t>34</a:t>
            </a:fld>
            <a:endParaRPr lang="en-US"/>
          </a:p>
        </p:txBody>
      </p:sp>
    </p:spTree>
    <p:extLst>
      <p:ext uri="{BB962C8B-B14F-4D97-AF65-F5344CB8AC3E}">
        <p14:creationId xmlns:p14="http://schemas.microsoft.com/office/powerpoint/2010/main" val="35662911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348F2BED-9D90-402F-8C1E-DEBB0DF2E441}" type="datetime2">
              <a:rPr lang="en-US" smtClean="0"/>
              <a:t>Wednesday, March 13, 2019</a:t>
            </a:fld>
            <a:endParaRPr lang="en-US"/>
          </a:p>
        </p:txBody>
      </p:sp>
      <p:sp>
        <p:nvSpPr>
          <p:cNvPr id="5" name="Slide Number Placeholder 4"/>
          <p:cNvSpPr>
            <a:spLocks noGrp="1"/>
          </p:cNvSpPr>
          <p:nvPr>
            <p:ph type="sldNum" sz="quarter" idx="12"/>
          </p:nvPr>
        </p:nvSpPr>
        <p:spPr/>
        <p:txBody>
          <a:bodyPr/>
          <a:lstStyle/>
          <a:p>
            <a:fld id="{27BD63D2-AB5A-48E8-91A7-007FF807CA72}" type="slidenum">
              <a:rPr lang="en-US" smtClean="0"/>
              <a:t>35</a:t>
            </a:fld>
            <a:endParaRPr lang="en-US"/>
          </a:p>
        </p:txBody>
      </p:sp>
    </p:spTree>
    <p:extLst>
      <p:ext uri="{BB962C8B-B14F-4D97-AF65-F5344CB8AC3E}">
        <p14:creationId xmlns:p14="http://schemas.microsoft.com/office/powerpoint/2010/main" val="479772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Module Expected outcomes</a:t>
            </a:r>
            <a:endParaRPr lang="en-US" dirty="0"/>
          </a:p>
        </p:txBody>
      </p:sp>
      <p:sp>
        <p:nvSpPr>
          <p:cNvPr id="3" name="Content Placeholder 2"/>
          <p:cNvSpPr>
            <a:spLocks noGrp="1"/>
          </p:cNvSpPr>
          <p:nvPr>
            <p:ph idx="1"/>
          </p:nvPr>
        </p:nvSpPr>
        <p:spPr/>
        <p:txBody>
          <a:bodyPr/>
          <a:lstStyle/>
          <a:p>
            <a:pPr marL="457200" lvl="0" indent="-311150">
              <a:spcBef>
                <a:spcPts val="0"/>
              </a:spcBef>
              <a:buSzPts val="1300"/>
              <a:buChar char="●"/>
            </a:pPr>
            <a:r>
              <a:rPr lang="en-US" b="1" dirty="0"/>
              <a:t>Requirements</a:t>
            </a:r>
          </a:p>
          <a:p>
            <a:pPr marL="914400" lvl="1" indent="-298450">
              <a:spcBef>
                <a:spcPts val="0"/>
              </a:spcBef>
              <a:buSzPts val="1100"/>
              <a:buChar char="○"/>
            </a:pPr>
            <a:r>
              <a:rPr lang="en-US" dirty="0"/>
              <a:t>Existing knowledge and programming experience </a:t>
            </a:r>
            <a:endParaRPr lang="en-US" dirty="0" smtClean="0"/>
          </a:p>
          <a:p>
            <a:pPr marL="615950" lvl="1" indent="0">
              <a:spcBef>
                <a:spcPts val="0"/>
              </a:spcBef>
              <a:buSzPts val="1100"/>
              <a:buNone/>
            </a:pPr>
            <a:endParaRPr lang="en-US" dirty="0"/>
          </a:p>
          <a:p>
            <a:pPr marL="457200" lvl="0" indent="-311150">
              <a:spcBef>
                <a:spcPts val="0"/>
              </a:spcBef>
              <a:buSzPts val="1300"/>
              <a:buChar char="●"/>
            </a:pPr>
            <a:r>
              <a:rPr lang="en-US" b="1" dirty="0"/>
              <a:t>Outcomes</a:t>
            </a:r>
          </a:p>
          <a:p>
            <a:pPr marL="914400" lvl="1" indent="-298450">
              <a:spcBef>
                <a:spcPts val="0"/>
              </a:spcBef>
              <a:buSzPts val="1100"/>
              <a:buChar char="○"/>
            </a:pPr>
            <a:r>
              <a:rPr lang="en-US" dirty="0"/>
              <a:t>L01 Analysis the Android platform components and their uses.</a:t>
            </a:r>
          </a:p>
          <a:p>
            <a:pPr marL="914400" lvl="1" indent="-298450">
              <a:spcBef>
                <a:spcPts val="0"/>
              </a:spcBef>
              <a:buSzPts val="1100"/>
              <a:buChar char="○"/>
            </a:pPr>
            <a:r>
              <a:rPr lang="en-US" dirty="0"/>
              <a:t>L02 Design software suitable for android platform.</a:t>
            </a:r>
          </a:p>
          <a:p>
            <a:pPr marL="914400" lvl="1" indent="-298450">
              <a:spcBef>
                <a:spcPts val="0"/>
              </a:spcBef>
              <a:buSzPts val="1100"/>
              <a:buChar char="○"/>
            </a:pPr>
            <a:r>
              <a:rPr lang="en-US" dirty="0"/>
              <a:t>L03 Develop apps that can interact with web service APIs.</a:t>
            </a:r>
          </a:p>
          <a:p>
            <a:pPr marL="914400" lvl="1" indent="-298450">
              <a:spcBef>
                <a:spcPts val="0"/>
              </a:spcBef>
              <a:buSzPts val="1100"/>
              <a:buChar char="○"/>
            </a:pPr>
            <a:r>
              <a:rPr lang="en-US" dirty="0"/>
              <a:t>L04 Develop apps that can communicate with sensors built into the phone hardware.</a:t>
            </a:r>
          </a:p>
          <a:p>
            <a:endParaRPr lang="en-US" dirty="0"/>
          </a:p>
        </p:txBody>
      </p:sp>
      <p:sp>
        <p:nvSpPr>
          <p:cNvPr id="4" name="Date Placeholder 3"/>
          <p:cNvSpPr>
            <a:spLocks noGrp="1"/>
          </p:cNvSpPr>
          <p:nvPr>
            <p:ph type="dt" sz="half" idx="10"/>
          </p:nvPr>
        </p:nvSpPr>
        <p:spPr/>
        <p:txBody>
          <a:bodyPr/>
          <a:lstStyle/>
          <a:p>
            <a:fld id="{348F2BED-9D90-402F-8C1E-DEBB0DF2E441}" type="datetime2">
              <a:rPr lang="en-US" smtClean="0"/>
              <a:t>Wednesday, March 13, 2019</a:t>
            </a:fld>
            <a:endParaRPr lang="en-US"/>
          </a:p>
        </p:txBody>
      </p:sp>
      <p:sp>
        <p:nvSpPr>
          <p:cNvPr id="5" name="Slide Number Placeholder 4"/>
          <p:cNvSpPr>
            <a:spLocks noGrp="1"/>
          </p:cNvSpPr>
          <p:nvPr>
            <p:ph type="sldNum" sz="quarter" idx="12"/>
          </p:nvPr>
        </p:nvSpPr>
        <p:spPr/>
        <p:txBody>
          <a:bodyPr/>
          <a:lstStyle/>
          <a:p>
            <a:fld id="{27BD63D2-AB5A-48E8-91A7-007FF807CA72}" type="slidenum">
              <a:rPr lang="en-US" smtClean="0"/>
              <a:t>4</a:t>
            </a:fld>
            <a:endParaRPr lang="en-US"/>
          </a:p>
        </p:txBody>
      </p:sp>
    </p:spTree>
    <p:extLst>
      <p:ext uri="{BB962C8B-B14F-4D97-AF65-F5344CB8AC3E}">
        <p14:creationId xmlns:p14="http://schemas.microsoft.com/office/powerpoint/2010/main" val="23024123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Module Structure</a:t>
            </a:r>
            <a:endParaRPr lang="en-US" dirty="0"/>
          </a:p>
        </p:txBody>
      </p:sp>
      <p:sp>
        <p:nvSpPr>
          <p:cNvPr id="3" name="Content Placeholder 2"/>
          <p:cNvSpPr>
            <a:spLocks noGrp="1"/>
          </p:cNvSpPr>
          <p:nvPr>
            <p:ph idx="1"/>
          </p:nvPr>
        </p:nvSpPr>
        <p:spPr/>
        <p:txBody>
          <a:bodyPr/>
          <a:lstStyle/>
          <a:p>
            <a:pPr marL="457200" lvl="0" indent="-317500">
              <a:spcBef>
                <a:spcPts val="0"/>
              </a:spcBef>
              <a:buSzPts val="1400"/>
              <a:buAutoNum type="arabicPeriod"/>
            </a:pPr>
            <a:r>
              <a:rPr lang="en-US" dirty="0"/>
              <a:t>Android Studio</a:t>
            </a:r>
          </a:p>
          <a:p>
            <a:pPr marL="457200" lvl="0" indent="-317500">
              <a:spcBef>
                <a:spcPts val="0"/>
              </a:spcBef>
              <a:buSzPts val="1400"/>
              <a:buAutoNum type="arabicPeriod"/>
            </a:pPr>
            <a:r>
              <a:rPr lang="en-US" dirty="0"/>
              <a:t>The java language</a:t>
            </a:r>
          </a:p>
          <a:p>
            <a:pPr marL="457200" lvl="0" indent="-317500">
              <a:spcBef>
                <a:spcPts val="0"/>
              </a:spcBef>
              <a:buSzPts val="1400"/>
              <a:buAutoNum type="arabicPeriod"/>
            </a:pPr>
            <a:r>
              <a:rPr lang="en-US" dirty="0"/>
              <a:t>XML and gradle</a:t>
            </a:r>
          </a:p>
          <a:p>
            <a:pPr marL="457200" lvl="0" indent="-317500">
              <a:spcBef>
                <a:spcPts val="0"/>
              </a:spcBef>
              <a:buSzPts val="1400"/>
              <a:buAutoNum type="arabicPeriod"/>
            </a:pPr>
            <a:r>
              <a:rPr lang="en-US" dirty="0"/>
              <a:t>Simple Views and Controls</a:t>
            </a:r>
          </a:p>
          <a:p>
            <a:pPr marL="457200" lvl="0" indent="-317500">
              <a:spcBef>
                <a:spcPts val="0"/>
              </a:spcBef>
              <a:buSzPts val="1400"/>
              <a:buAutoNum type="arabicPeriod"/>
            </a:pPr>
            <a:r>
              <a:rPr lang="en-US" dirty="0"/>
              <a:t>Composite View</a:t>
            </a:r>
          </a:p>
          <a:p>
            <a:pPr marL="457200" lvl="0" indent="-317500">
              <a:spcBef>
                <a:spcPts val="0"/>
              </a:spcBef>
              <a:buSzPts val="1400"/>
              <a:buAutoNum type="arabicPeriod"/>
            </a:pPr>
            <a:r>
              <a:rPr lang="en-US" dirty="0"/>
              <a:t>Data persistence </a:t>
            </a:r>
          </a:p>
          <a:p>
            <a:pPr marL="457200" lvl="0" indent="-317500">
              <a:spcBef>
                <a:spcPts val="0"/>
              </a:spcBef>
              <a:buSzPts val="1400"/>
              <a:buAutoNum type="arabicPeriod"/>
            </a:pPr>
            <a:r>
              <a:rPr lang="en-US" dirty="0"/>
              <a:t>Testing</a:t>
            </a:r>
          </a:p>
          <a:p>
            <a:pPr marL="457200" lvl="0" indent="-317500">
              <a:spcBef>
                <a:spcPts val="0"/>
              </a:spcBef>
              <a:buSzPts val="1400"/>
              <a:buAutoNum type="arabicPeriod"/>
            </a:pPr>
            <a:r>
              <a:rPr lang="en-US" dirty="0"/>
              <a:t>Wearables </a:t>
            </a:r>
          </a:p>
          <a:p>
            <a:pPr marL="457200" lvl="0" indent="-317500">
              <a:spcBef>
                <a:spcPts val="0"/>
              </a:spcBef>
              <a:buSzPts val="1400"/>
              <a:buAutoNum type="arabicPeriod"/>
            </a:pPr>
            <a:r>
              <a:rPr lang="en-US" dirty="0"/>
              <a:t>Graphics and </a:t>
            </a:r>
            <a:r>
              <a:rPr lang="en-US" dirty="0" smtClean="0"/>
              <a:t>animation</a:t>
            </a:r>
            <a:endParaRPr lang="en-US" dirty="0"/>
          </a:p>
          <a:p>
            <a:endParaRPr lang="en-US" dirty="0"/>
          </a:p>
        </p:txBody>
      </p:sp>
      <p:sp>
        <p:nvSpPr>
          <p:cNvPr id="4" name="Date Placeholder 3"/>
          <p:cNvSpPr>
            <a:spLocks noGrp="1"/>
          </p:cNvSpPr>
          <p:nvPr>
            <p:ph type="dt" sz="half" idx="10"/>
          </p:nvPr>
        </p:nvSpPr>
        <p:spPr/>
        <p:txBody>
          <a:bodyPr/>
          <a:lstStyle/>
          <a:p>
            <a:fld id="{348F2BED-9D90-402F-8C1E-DEBB0DF2E441}" type="datetime2">
              <a:rPr lang="en-US" smtClean="0"/>
              <a:t>Wednesday, March 13, 2019</a:t>
            </a:fld>
            <a:endParaRPr lang="en-US" dirty="0"/>
          </a:p>
        </p:txBody>
      </p:sp>
      <p:sp>
        <p:nvSpPr>
          <p:cNvPr id="5" name="Slide Number Placeholder 4"/>
          <p:cNvSpPr>
            <a:spLocks noGrp="1"/>
          </p:cNvSpPr>
          <p:nvPr>
            <p:ph type="sldNum" sz="quarter" idx="12"/>
          </p:nvPr>
        </p:nvSpPr>
        <p:spPr/>
        <p:txBody>
          <a:bodyPr/>
          <a:lstStyle/>
          <a:p>
            <a:fld id="{27BD63D2-AB5A-48E8-91A7-007FF807CA72}" type="slidenum">
              <a:rPr lang="en-US" smtClean="0"/>
              <a:t>5</a:t>
            </a:fld>
            <a:endParaRPr lang="en-US"/>
          </a:p>
        </p:txBody>
      </p:sp>
    </p:spTree>
    <p:extLst>
      <p:ext uri="{BB962C8B-B14F-4D97-AF65-F5344CB8AC3E}">
        <p14:creationId xmlns:p14="http://schemas.microsoft.com/office/powerpoint/2010/main" val="13400268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Weekly lab format</a:t>
            </a:r>
            <a:endParaRPr lang="en-US" dirty="0"/>
          </a:p>
        </p:txBody>
      </p:sp>
      <p:sp>
        <p:nvSpPr>
          <p:cNvPr id="3" name="Content Placeholder 2"/>
          <p:cNvSpPr>
            <a:spLocks noGrp="1"/>
          </p:cNvSpPr>
          <p:nvPr>
            <p:ph idx="1"/>
          </p:nvPr>
        </p:nvSpPr>
        <p:spPr/>
        <p:txBody>
          <a:bodyPr/>
          <a:lstStyle/>
          <a:p>
            <a:pPr marL="457200" lvl="0" indent="-311150">
              <a:spcBef>
                <a:spcPts val="0"/>
              </a:spcBef>
              <a:buSzPts val="1300"/>
              <a:buChar char="●"/>
            </a:pPr>
            <a:r>
              <a:rPr lang="en-US" dirty="0"/>
              <a:t>Previous worksheet ( demo )</a:t>
            </a:r>
          </a:p>
          <a:p>
            <a:pPr marL="457200" lvl="0" indent="-311150">
              <a:spcBef>
                <a:spcPts val="0"/>
              </a:spcBef>
              <a:buSzPts val="1300"/>
              <a:buChar char="●"/>
            </a:pPr>
            <a:r>
              <a:rPr lang="en-US" dirty="0"/>
              <a:t>New worksheet</a:t>
            </a:r>
          </a:p>
          <a:p>
            <a:pPr marL="457200" lvl="0" indent="-311150">
              <a:spcBef>
                <a:spcPts val="0"/>
              </a:spcBef>
              <a:buSzPts val="1300"/>
              <a:buChar char="●"/>
            </a:pPr>
            <a:r>
              <a:rPr lang="en-US" dirty="0"/>
              <a:t>Presentation by tutors on concepts and theory</a:t>
            </a:r>
          </a:p>
          <a:p>
            <a:pPr marL="457200" lvl="0" indent="-311150">
              <a:spcBef>
                <a:spcPts val="0"/>
              </a:spcBef>
              <a:buSzPts val="1300"/>
              <a:buChar char="●"/>
            </a:pPr>
            <a:r>
              <a:rPr lang="en-US" dirty="0"/>
              <a:t>Continue on new worksheet</a:t>
            </a:r>
          </a:p>
          <a:p>
            <a:pPr marL="457200" lvl="0" indent="0">
              <a:spcBef>
                <a:spcPts val="1600"/>
              </a:spcBef>
              <a:spcAft>
                <a:spcPts val="1600"/>
              </a:spcAft>
              <a:buNone/>
            </a:pPr>
            <a:endParaRPr lang="en-US" dirty="0"/>
          </a:p>
          <a:p>
            <a:endParaRPr lang="en-US" dirty="0"/>
          </a:p>
        </p:txBody>
      </p:sp>
      <p:sp>
        <p:nvSpPr>
          <p:cNvPr id="4" name="Date Placeholder 3"/>
          <p:cNvSpPr>
            <a:spLocks noGrp="1"/>
          </p:cNvSpPr>
          <p:nvPr>
            <p:ph type="dt" sz="half" idx="10"/>
          </p:nvPr>
        </p:nvSpPr>
        <p:spPr/>
        <p:txBody>
          <a:bodyPr/>
          <a:lstStyle/>
          <a:p>
            <a:fld id="{348F2BED-9D90-402F-8C1E-DEBB0DF2E441}" type="datetime2">
              <a:rPr lang="en-US" smtClean="0"/>
              <a:t>Wednesday, March 13, 2019</a:t>
            </a:fld>
            <a:endParaRPr lang="en-US"/>
          </a:p>
        </p:txBody>
      </p:sp>
      <p:sp>
        <p:nvSpPr>
          <p:cNvPr id="5" name="Slide Number Placeholder 4"/>
          <p:cNvSpPr>
            <a:spLocks noGrp="1"/>
          </p:cNvSpPr>
          <p:nvPr>
            <p:ph type="sldNum" sz="quarter" idx="12"/>
          </p:nvPr>
        </p:nvSpPr>
        <p:spPr/>
        <p:txBody>
          <a:bodyPr/>
          <a:lstStyle/>
          <a:p>
            <a:fld id="{27BD63D2-AB5A-48E8-91A7-007FF807CA72}" type="slidenum">
              <a:rPr lang="en-US" smtClean="0"/>
              <a:t>6</a:t>
            </a:fld>
            <a:endParaRPr lang="en-US"/>
          </a:p>
        </p:txBody>
      </p:sp>
      <p:pic>
        <p:nvPicPr>
          <p:cNvPr id="6" name="Google Shape;309;p18"/>
          <p:cNvPicPr preferRelativeResize="0"/>
          <p:nvPr/>
        </p:nvPicPr>
        <p:blipFill>
          <a:blip r:embed="rId2">
            <a:alphaModFix/>
          </a:blip>
          <a:stretch>
            <a:fillRect/>
          </a:stretch>
        </p:blipFill>
        <p:spPr>
          <a:xfrm>
            <a:off x="1053179" y="3686902"/>
            <a:ext cx="5832297" cy="1605503"/>
          </a:xfrm>
          <a:prstGeom prst="rect">
            <a:avLst/>
          </a:prstGeom>
          <a:noFill/>
          <a:ln>
            <a:noFill/>
          </a:ln>
        </p:spPr>
      </p:pic>
    </p:spTree>
    <p:extLst>
      <p:ext uri="{BB962C8B-B14F-4D97-AF65-F5344CB8AC3E}">
        <p14:creationId xmlns:p14="http://schemas.microsoft.com/office/powerpoint/2010/main" val="9852464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Programming apps</a:t>
            </a:r>
            <a:endParaRPr lang="en-US" dirty="0"/>
          </a:p>
        </p:txBody>
      </p:sp>
      <p:sp>
        <p:nvSpPr>
          <p:cNvPr id="3" name="Content Placeholder 2"/>
          <p:cNvSpPr>
            <a:spLocks noGrp="1"/>
          </p:cNvSpPr>
          <p:nvPr>
            <p:ph idx="1"/>
          </p:nvPr>
        </p:nvSpPr>
        <p:spPr/>
        <p:txBody>
          <a:bodyPr/>
          <a:lstStyle/>
          <a:p>
            <a:pPr marL="457200" lvl="0" indent="-311150">
              <a:spcBef>
                <a:spcPts val="0"/>
              </a:spcBef>
              <a:buSzPts val="1300"/>
              <a:buChar char="●"/>
            </a:pPr>
            <a:r>
              <a:rPr lang="en-US" dirty="0"/>
              <a:t>Apps can be broadly classified into </a:t>
            </a:r>
            <a:r>
              <a:rPr lang="en-US" dirty="0" smtClean="0"/>
              <a:t>three </a:t>
            </a:r>
            <a:r>
              <a:rPr lang="en-US" dirty="0"/>
              <a:t>distinct categories:                  </a:t>
            </a:r>
          </a:p>
          <a:p>
            <a:pPr marL="457200" lvl="0" indent="0">
              <a:spcBef>
                <a:spcPts val="1600"/>
              </a:spcBef>
              <a:buNone/>
            </a:pPr>
            <a:r>
              <a:rPr lang="en-US" dirty="0"/>
              <a:t>native </a:t>
            </a:r>
            <a:r>
              <a:rPr lang="en-US" dirty="0" smtClean="0"/>
              <a:t>apps, </a:t>
            </a:r>
            <a:r>
              <a:rPr lang="en-US" dirty="0"/>
              <a:t>dedicated web apps, and hybrid apps.</a:t>
            </a:r>
          </a:p>
          <a:p>
            <a:pPr marL="457200" lvl="0" indent="-311150">
              <a:spcBef>
                <a:spcPts val="1600"/>
              </a:spcBef>
              <a:buSzPts val="1300"/>
              <a:buChar char="●"/>
            </a:pPr>
            <a:r>
              <a:rPr lang="en-US" dirty="0"/>
              <a:t>Native applications are usually developed using higher level programming languages, such as Java for Android, Swift (Objective-C) for iOS.</a:t>
            </a:r>
          </a:p>
          <a:p>
            <a:pPr marL="457200" lvl="0" indent="0">
              <a:spcBef>
                <a:spcPts val="1600"/>
              </a:spcBef>
              <a:spcAft>
                <a:spcPts val="1600"/>
              </a:spcAft>
              <a:buNone/>
            </a:pPr>
            <a:endParaRPr lang="en-US" dirty="0"/>
          </a:p>
          <a:p>
            <a:endParaRPr lang="en-US" dirty="0"/>
          </a:p>
        </p:txBody>
      </p:sp>
      <p:sp>
        <p:nvSpPr>
          <p:cNvPr id="4" name="Date Placeholder 3"/>
          <p:cNvSpPr>
            <a:spLocks noGrp="1"/>
          </p:cNvSpPr>
          <p:nvPr>
            <p:ph type="dt" sz="half" idx="10"/>
          </p:nvPr>
        </p:nvSpPr>
        <p:spPr/>
        <p:txBody>
          <a:bodyPr/>
          <a:lstStyle/>
          <a:p>
            <a:fld id="{348F2BED-9D90-402F-8C1E-DEBB0DF2E441}" type="datetime2">
              <a:rPr lang="en-US" smtClean="0"/>
              <a:t>Wednesday, March 13, 2019</a:t>
            </a:fld>
            <a:endParaRPr lang="en-US"/>
          </a:p>
        </p:txBody>
      </p:sp>
      <p:sp>
        <p:nvSpPr>
          <p:cNvPr id="5" name="Slide Number Placeholder 4"/>
          <p:cNvSpPr>
            <a:spLocks noGrp="1"/>
          </p:cNvSpPr>
          <p:nvPr>
            <p:ph type="sldNum" sz="quarter" idx="12"/>
          </p:nvPr>
        </p:nvSpPr>
        <p:spPr/>
        <p:txBody>
          <a:bodyPr/>
          <a:lstStyle/>
          <a:p>
            <a:fld id="{27BD63D2-AB5A-48E8-91A7-007FF807CA72}" type="slidenum">
              <a:rPr lang="en-US" smtClean="0"/>
              <a:t>7</a:t>
            </a:fld>
            <a:endParaRPr lang="en-US"/>
          </a:p>
        </p:txBody>
      </p:sp>
      <p:pic>
        <p:nvPicPr>
          <p:cNvPr id="6" name="Google Shape;331;p21"/>
          <p:cNvPicPr preferRelativeResize="0"/>
          <p:nvPr/>
        </p:nvPicPr>
        <p:blipFill>
          <a:blip r:embed="rId3">
            <a:alphaModFix/>
          </a:blip>
          <a:stretch>
            <a:fillRect/>
          </a:stretch>
        </p:blipFill>
        <p:spPr>
          <a:xfrm>
            <a:off x="1787252" y="4379930"/>
            <a:ext cx="876050" cy="659200"/>
          </a:xfrm>
          <a:prstGeom prst="rect">
            <a:avLst/>
          </a:prstGeom>
          <a:noFill/>
          <a:ln>
            <a:noFill/>
          </a:ln>
        </p:spPr>
      </p:pic>
      <p:pic>
        <p:nvPicPr>
          <p:cNvPr id="7" name="Google Shape;332;p21"/>
          <p:cNvPicPr preferRelativeResize="0"/>
          <p:nvPr/>
        </p:nvPicPr>
        <p:blipFill>
          <a:blip r:embed="rId4">
            <a:alphaModFix/>
          </a:blip>
          <a:stretch>
            <a:fillRect/>
          </a:stretch>
        </p:blipFill>
        <p:spPr>
          <a:xfrm>
            <a:off x="3506127" y="4416230"/>
            <a:ext cx="1699051" cy="586600"/>
          </a:xfrm>
          <a:prstGeom prst="rect">
            <a:avLst/>
          </a:prstGeom>
          <a:noFill/>
          <a:ln>
            <a:noFill/>
          </a:ln>
        </p:spPr>
      </p:pic>
      <p:pic>
        <p:nvPicPr>
          <p:cNvPr id="8" name="Google Shape;333;p21"/>
          <p:cNvPicPr preferRelativeResize="0"/>
          <p:nvPr/>
        </p:nvPicPr>
        <p:blipFill>
          <a:blip r:embed="rId5">
            <a:alphaModFix/>
          </a:blip>
          <a:stretch>
            <a:fillRect/>
          </a:stretch>
        </p:blipFill>
        <p:spPr>
          <a:xfrm>
            <a:off x="5992927" y="4398155"/>
            <a:ext cx="1983250" cy="622750"/>
          </a:xfrm>
          <a:prstGeom prst="rect">
            <a:avLst/>
          </a:prstGeom>
          <a:noFill/>
          <a:ln>
            <a:noFill/>
          </a:ln>
        </p:spPr>
      </p:pic>
      <p:pic>
        <p:nvPicPr>
          <p:cNvPr id="1028" name="Picture 4" descr="Related imag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83960" y="4214549"/>
            <a:ext cx="1759931" cy="989962"/>
          </a:xfrm>
          <a:prstGeom prst="rect">
            <a:avLst/>
          </a:prstGeom>
          <a:noFill/>
          <a:extLst>
            <a:ext uri="{909E8E84-426E-40DD-AFC4-6F175D3DCCD1}">
              <a14:hiddenFill xmlns:a14="http://schemas.microsoft.com/office/drawing/2010/main">
                <a:solidFill>
                  <a:srgbClr val="FFFFFF"/>
                </a:solidFill>
              </a14:hiddenFill>
            </a:ext>
          </a:extLst>
        </p:spPr>
      </p:pic>
      <p:sp>
        <p:nvSpPr>
          <p:cNvPr id="11" name="AutoShape 8" descr="Image result for react nativ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608538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ctr"/>
            <a:endParaRPr lang="en-US" dirty="0" smtClean="0"/>
          </a:p>
          <a:p>
            <a:pPr algn="ctr"/>
            <a:endParaRPr lang="en-US" b="1" dirty="0" smtClean="0"/>
          </a:p>
          <a:p>
            <a:pPr algn="ctr"/>
            <a:r>
              <a:rPr lang="en-US" sz="3200" b="1" dirty="0" smtClean="0">
                <a:solidFill>
                  <a:srgbClr val="0070C0"/>
                </a:solidFill>
              </a:rPr>
              <a:t>iOS or Android ?</a:t>
            </a:r>
            <a:endParaRPr lang="en-US" sz="3200" b="1" dirty="0">
              <a:solidFill>
                <a:srgbClr val="0070C0"/>
              </a:solidFill>
            </a:endParaRPr>
          </a:p>
        </p:txBody>
      </p:sp>
      <p:sp>
        <p:nvSpPr>
          <p:cNvPr id="4" name="Date Placeholder 3"/>
          <p:cNvSpPr>
            <a:spLocks noGrp="1"/>
          </p:cNvSpPr>
          <p:nvPr>
            <p:ph type="dt" sz="half" idx="10"/>
          </p:nvPr>
        </p:nvSpPr>
        <p:spPr/>
        <p:txBody>
          <a:bodyPr/>
          <a:lstStyle/>
          <a:p>
            <a:fld id="{348F2BED-9D90-402F-8C1E-DEBB0DF2E441}" type="datetime2">
              <a:rPr lang="en-US" smtClean="0"/>
              <a:t>Wednesday, March 13, 2019</a:t>
            </a:fld>
            <a:endParaRPr lang="en-US"/>
          </a:p>
        </p:txBody>
      </p:sp>
      <p:sp>
        <p:nvSpPr>
          <p:cNvPr id="5" name="Slide Number Placeholder 4"/>
          <p:cNvSpPr>
            <a:spLocks noGrp="1"/>
          </p:cNvSpPr>
          <p:nvPr>
            <p:ph type="sldNum" sz="quarter" idx="12"/>
          </p:nvPr>
        </p:nvSpPr>
        <p:spPr/>
        <p:txBody>
          <a:bodyPr/>
          <a:lstStyle/>
          <a:p>
            <a:fld id="{27BD63D2-AB5A-48E8-91A7-007FF807CA72}" type="slidenum">
              <a:rPr lang="en-US" smtClean="0"/>
              <a:t>8</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646" y="4333881"/>
            <a:ext cx="7432896" cy="589420"/>
          </a:xfrm>
          <a:prstGeom prst="rect">
            <a:avLst/>
          </a:prstGeom>
        </p:spPr>
      </p:pic>
      <p:sp>
        <p:nvSpPr>
          <p:cNvPr id="7" name="TextBox 6"/>
          <p:cNvSpPr txBox="1"/>
          <p:nvPr/>
        </p:nvSpPr>
        <p:spPr>
          <a:xfrm>
            <a:off x="2399169" y="3866002"/>
            <a:ext cx="1379224" cy="369332"/>
          </a:xfrm>
          <a:prstGeom prst="rect">
            <a:avLst/>
          </a:prstGeom>
          <a:noFill/>
        </p:spPr>
        <p:txBody>
          <a:bodyPr wrap="none" rtlCol="0">
            <a:spAutoFit/>
          </a:bodyPr>
          <a:lstStyle/>
          <a:p>
            <a:r>
              <a:rPr lang="en-US" b="1" dirty="0" smtClean="0"/>
              <a:t>Mobile users</a:t>
            </a:r>
            <a:endParaRPr lang="en-US" b="1" dirty="0"/>
          </a:p>
        </p:txBody>
      </p:sp>
    </p:spTree>
    <p:extLst>
      <p:ext uri="{BB962C8B-B14F-4D97-AF65-F5344CB8AC3E}">
        <p14:creationId xmlns:p14="http://schemas.microsoft.com/office/powerpoint/2010/main" val="1685652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Android is..</a:t>
            </a:r>
            <a:endParaRPr lang="en-US" dirty="0"/>
          </a:p>
        </p:txBody>
      </p:sp>
      <p:sp>
        <p:nvSpPr>
          <p:cNvPr id="3" name="Content Placeholder 2"/>
          <p:cNvSpPr>
            <a:spLocks noGrp="1"/>
          </p:cNvSpPr>
          <p:nvPr>
            <p:ph idx="1"/>
          </p:nvPr>
        </p:nvSpPr>
        <p:spPr/>
        <p:txBody>
          <a:bodyPr/>
          <a:lstStyle/>
          <a:p>
            <a:r>
              <a:rPr lang="en-US" dirty="0"/>
              <a:t>Android is an operating system and programming platform developed by Google for smartphones and other mobile devices (such as tablets). It can run on many different devices from many different manufacturers. </a:t>
            </a:r>
            <a:endParaRPr lang="en-US" dirty="0" smtClean="0"/>
          </a:p>
          <a:p>
            <a:r>
              <a:rPr lang="en-US" dirty="0" smtClean="0"/>
              <a:t>Android </a:t>
            </a:r>
            <a:r>
              <a:rPr lang="en-US" dirty="0"/>
              <a:t>includes a software development kit for writing original code and assembling software modules to create apps for Android users. It also provides a marketplace to distribute apps. </a:t>
            </a:r>
            <a:endParaRPr lang="en-US" dirty="0" smtClean="0"/>
          </a:p>
          <a:p>
            <a:r>
              <a:rPr lang="en-US" dirty="0" smtClean="0"/>
              <a:t>All </a:t>
            </a:r>
            <a:r>
              <a:rPr lang="en-US" dirty="0"/>
              <a:t>together, Android represents an ecosystem for mobile apps.</a:t>
            </a:r>
          </a:p>
        </p:txBody>
      </p:sp>
      <p:sp>
        <p:nvSpPr>
          <p:cNvPr id="4" name="Date Placeholder 3"/>
          <p:cNvSpPr>
            <a:spLocks noGrp="1"/>
          </p:cNvSpPr>
          <p:nvPr>
            <p:ph type="dt" sz="half" idx="10"/>
          </p:nvPr>
        </p:nvSpPr>
        <p:spPr/>
        <p:txBody>
          <a:bodyPr/>
          <a:lstStyle/>
          <a:p>
            <a:fld id="{348F2BED-9D90-402F-8C1E-DEBB0DF2E441}" type="datetime2">
              <a:rPr lang="en-US" smtClean="0"/>
              <a:t>Wednesday, March 13, 2019</a:t>
            </a:fld>
            <a:endParaRPr lang="en-US"/>
          </a:p>
        </p:txBody>
      </p:sp>
      <p:sp>
        <p:nvSpPr>
          <p:cNvPr id="5" name="Slide Number Placeholder 4"/>
          <p:cNvSpPr>
            <a:spLocks noGrp="1"/>
          </p:cNvSpPr>
          <p:nvPr>
            <p:ph type="sldNum" sz="quarter" idx="12"/>
          </p:nvPr>
        </p:nvSpPr>
        <p:spPr/>
        <p:txBody>
          <a:bodyPr/>
          <a:lstStyle/>
          <a:p>
            <a:fld id="{27BD63D2-AB5A-48E8-91A7-007FF807CA72}" type="slidenum">
              <a:rPr lang="en-US" smtClean="0"/>
              <a:t>9</a:t>
            </a:fld>
            <a:endParaRPr lang="en-US"/>
          </a:p>
        </p:txBody>
      </p:sp>
    </p:spTree>
    <p:extLst>
      <p:ext uri="{BB962C8B-B14F-4D97-AF65-F5344CB8AC3E}">
        <p14:creationId xmlns:p14="http://schemas.microsoft.com/office/powerpoint/2010/main" val="3345114980"/>
      </p:ext>
    </p:extLst>
  </p:cSld>
  <p:clrMapOvr>
    <a:masterClrMapping/>
  </p:clrMapOvr>
  <p:timing>
    <p:tnLst>
      <p:par>
        <p:cTn id="1" dur="indefinite" restart="never" nodeType="tmRoot"/>
      </p:par>
    </p:tnLst>
  </p:timing>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999</TotalTime>
  <Words>1138</Words>
  <Application>Microsoft Office PowerPoint</Application>
  <PresentationFormat>Widescreen</PresentationFormat>
  <Paragraphs>229</Paragraphs>
  <Slides>35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Calibri Light (Body)</vt:lpstr>
      <vt:lpstr>Metropolitan</vt:lpstr>
      <vt:lpstr>Introduction to Android</vt:lpstr>
      <vt:lpstr>Module Assessment </vt:lpstr>
      <vt:lpstr>Assessment</vt:lpstr>
      <vt:lpstr>Module Expected outcomes</vt:lpstr>
      <vt:lpstr>Module Structure</vt:lpstr>
      <vt:lpstr>Weekly lab format</vt:lpstr>
      <vt:lpstr>Programming apps</vt:lpstr>
      <vt:lpstr>PowerPoint Presentation</vt:lpstr>
      <vt:lpstr>Android is..</vt:lpstr>
      <vt:lpstr>History</vt:lpstr>
      <vt:lpstr>Android Versions</vt:lpstr>
      <vt:lpstr>First Android Phone</vt:lpstr>
      <vt:lpstr>Android architecture</vt:lpstr>
      <vt:lpstr>Android architecture</vt:lpstr>
      <vt:lpstr>Android architecture</vt:lpstr>
      <vt:lpstr>IDE</vt:lpstr>
      <vt:lpstr>Setting up IDE</vt:lpstr>
      <vt:lpstr>Step 1: Install java</vt:lpstr>
      <vt:lpstr>Step 2 : Install Android Studio</vt:lpstr>
      <vt:lpstr>Step 3 : Update SDK</vt:lpstr>
      <vt:lpstr>Step 4 : Create AVDs ( Android virtual devices)</vt:lpstr>
      <vt:lpstr>Step 5 : Testing device</vt:lpstr>
      <vt:lpstr>First Android app</vt:lpstr>
      <vt:lpstr>First Android app</vt:lpstr>
      <vt:lpstr>First Android app</vt:lpstr>
      <vt:lpstr>First Android app</vt:lpstr>
      <vt:lpstr>Running android app</vt:lpstr>
      <vt:lpstr>First Android app </vt:lpstr>
      <vt:lpstr>Output</vt:lpstr>
      <vt:lpstr>Android Compilation Process</vt:lpstr>
      <vt:lpstr>The build process </vt:lpstr>
      <vt:lpstr>Basic Parts of Android Application</vt:lpstr>
      <vt:lpstr>The Android Manifest.xml File</vt:lpstr>
      <vt:lpstr>PowerPoint Presentation</vt:lpstr>
      <vt:lpstr>Git</vt:lpstr>
    </vt:vector>
  </TitlesOfParts>
  <Company>Softwarica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Widgets</dc:title>
  <dc:creator>faculty</dc:creator>
  <cp:lastModifiedBy>faculty</cp:lastModifiedBy>
  <cp:revision>286</cp:revision>
  <dcterms:created xsi:type="dcterms:W3CDTF">2019-02-04T06:58:33Z</dcterms:created>
  <dcterms:modified xsi:type="dcterms:W3CDTF">2019-03-13T10:40:25Z</dcterms:modified>
</cp:coreProperties>
</file>