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4" r:id="rId6"/>
    <p:sldId id="547" r:id="rId7"/>
    <p:sldId id="548" r:id="rId8"/>
    <p:sldId id="537" r:id="rId9"/>
    <p:sldId id="549" r:id="rId10"/>
    <p:sldId id="551" r:id="rId11"/>
    <p:sldId id="552" r:id="rId12"/>
    <p:sldId id="553" r:id="rId13"/>
    <p:sldId id="554" r:id="rId14"/>
    <p:sldId id="543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3AB7A-9F6C-2C88-F745-EAB86EE4857A}" v="549" dt="2025-02-11T05:22:06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100" d="100"/>
          <a:sy n="100" d="100"/>
        </p:scale>
        <p:origin x="-62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anganallikiran199.wixsite.com/my-site-1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Cryptocurrency Market Analysis &amp; Insights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Segoe UI"/>
              </a:rPr>
              <a:t>Kiran Ranganalli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F4EF2-C1DC-57B8-2C72-CBDC11EAC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1D17-749D-4225-AD90-2D35D674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23297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US" sz="2400" b="0" dirty="0">
                <a:ea typeface="+mj-lt"/>
                <a:cs typeface="+mj-lt"/>
              </a:rPr>
              <a:t>Top 10 Fastest-Growing Cryptocurrencies (Within Top 200 Market Cap)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37D4F-4428-CF93-D788-4CEC68A90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996" y="1300362"/>
            <a:ext cx="5181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>
              <a:buFont typeface="Courier New"/>
              <a:buChar char="o"/>
            </a:pPr>
            <a:r>
              <a:rPr lang="en-US" sz="1600">
                <a:ea typeface="+mn-lt"/>
                <a:cs typeface="+mn-lt"/>
              </a:rPr>
              <a:t>This chart highlights the </a:t>
            </a:r>
            <a:r>
              <a:rPr lang="en-US" sz="1600" b="1">
                <a:ea typeface="+mn-lt"/>
                <a:cs typeface="+mn-lt"/>
              </a:rPr>
              <a:t>Top 10 cryptocurrencies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with the </a:t>
            </a:r>
            <a:r>
              <a:rPr lang="en-US" sz="1600" b="1">
                <a:ea typeface="+mn-lt"/>
                <a:cs typeface="+mn-lt"/>
              </a:rPr>
              <a:t>highest average growth rates</a:t>
            </a:r>
            <a:r>
              <a:rPr lang="en-US" sz="1600">
                <a:ea typeface="+mn-lt"/>
                <a:cs typeface="+mn-lt"/>
              </a:rPr>
              <a:t> over </a:t>
            </a:r>
            <a:r>
              <a:rPr lang="en-US" sz="1600" b="1">
                <a:ea typeface="+mn-lt"/>
                <a:cs typeface="+mn-lt"/>
              </a:rPr>
              <a:t>7, 30, 60, and 90 days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pPr indent="-347345">
              <a:buFont typeface="Courier New"/>
              <a:buChar char="o"/>
            </a:pPr>
            <a:r>
              <a:rPr lang="en-US" sz="1600" b="1" err="1">
                <a:ea typeface="+mn-lt"/>
                <a:cs typeface="+mn-lt"/>
              </a:rPr>
              <a:t>Rollbit</a:t>
            </a:r>
            <a:r>
              <a:rPr lang="en-US" sz="1600" b="1" dirty="0">
                <a:ea typeface="+mn-lt"/>
                <a:cs typeface="+mn-lt"/>
              </a:rPr>
              <a:t> Coin leads with an exceptional 205.18% growth</a:t>
            </a:r>
            <a:r>
              <a:rPr lang="en-US" sz="1600" dirty="0">
                <a:ea typeface="+mn-lt"/>
                <a:cs typeface="+mn-lt"/>
              </a:rPr>
              <a:t>, significantly higher than the rest, indicating strong momentum but requiring further analysis for sustainability.</a:t>
            </a:r>
            <a:endParaRPr lang="en-US" sz="1600"/>
          </a:p>
          <a:p>
            <a:pPr indent="-347345">
              <a:buFont typeface="Courier New"/>
              <a:buChar char="o"/>
            </a:pPr>
            <a:r>
              <a:rPr lang="en-US" sz="1600" b="1" dirty="0">
                <a:ea typeface="+mn-lt"/>
                <a:cs typeface="+mn-lt"/>
              </a:rPr>
              <a:t>Kaspa, XDC Network, and </a:t>
            </a:r>
            <a:r>
              <a:rPr lang="en-US" sz="1600" b="1" err="1">
                <a:ea typeface="+mn-lt"/>
                <a:cs typeface="+mn-lt"/>
              </a:rPr>
              <a:t>Toncoin</a:t>
            </a:r>
            <a:r>
              <a:rPr lang="en-US" sz="1600" dirty="0">
                <a:ea typeface="+mn-lt"/>
                <a:cs typeface="+mn-lt"/>
              </a:rPr>
              <a:t> also exhibit notable growth, suggesting increasing adoption or investor interest.</a:t>
            </a:r>
          </a:p>
          <a:p>
            <a:pPr indent="-347345">
              <a:buFont typeface="Courier New"/>
              <a:buChar char="o"/>
            </a:pPr>
            <a:r>
              <a:rPr lang="en-US" sz="1600" b="1" dirty="0">
                <a:ea typeface="+mn-lt"/>
                <a:cs typeface="+mn-lt"/>
              </a:rPr>
              <a:t>A mix of both established and emerging cryptocurrencies</a:t>
            </a:r>
            <a:r>
              <a:rPr lang="en-US" sz="1600" dirty="0">
                <a:ea typeface="+mn-lt"/>
                <a:cs typeface="+mn-lt"/>
              </a:rPr>
              <a:t> appears in the rankings, showing market diversification.</a:t>
            </a:r>
          </a:p>
          <a:p>
            <a:pPr indent="-347345">
              <a:buFont typeface="Courier New"/>
              <a:buChar char="o"/>
            </a:pPr>
            <a:r>
              <a:rPr lang="en-US" sz="1600" b="1" dirty="0">
                <a:ea typeface="+mn-lt"/>
                <a:cs typeface="+mn-lt"/>
              </a:rPr>
              <a:t>Due diligence is crucial</a:t>
            </a:r>
            <a:r>
              <a:rPr lang="en-US" sz="1600" dirty="0">
                <a:ea typeface="+mn-lt"/>
                <a:cs typeface="+mn-lt"/>
              </a:rPr>
              <a:t>—investors should verify fundamentals, liquidity, and project credibility before considering investments based solely on growth trends.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FA6026-0ACA-95DE-F489-5F22A9D7C948}"/>
              </a:ext>
            </a:extLst>
          </p:cNvPr>
          <p:cNvSpPr txBox="1">
            <a:spLocks/>
          </p:cNvSpPr>
          <p:nvPr/>
        </p:nvSpPr>
        <p:spPr>
          <a:xfrm>
            <a:off x="851555" y="5649572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W Cen MT"/>
              </a:rPr>
              <a:t>Business Takeaway:</a:t>
            </a:r>
          </a:p>
          <a:p>
            <a:r>
              <a:rPr lang="en-US" sz="1400" b="0" dirty="0">
                <a:ea typeface="+mj-lt"/>
                <a:cs typeface="+mj-lt"/>
              </a:rPr>
              <a:t>High growth rates can indicate strong momentum, but </a:t>
            </a:r>
            <a:r>
              <a:rPr lang="en-US" sz="1400" dirty="0">
                <a:ea typeface="+mj-lt"/>
                <a:cs typeface="+mj-lt"/>
              </a:rPr>
              <a:t>understanding market trends, investor demand, and project fundamentals is essential</a:t>
            </a:r>
            <a:r>
              <a:rPr lang="en-US" sz="1400" b="0" dirty="0">
                <a:ea typeface="+mj-lt"/>
                <a:cs typeface="+mj-lt"/>
              </a:rPr>
              <a:t> before making investment decisions.</a:t>
            </a:r>
            <a:endParaRPr lang="en-US" sz="1400" dirty="0"/>
          </a:p>
          <a:p>
            <a:endParaRPr lang="en-US" sz="1400" b="0" dirty="0">
              <a:latin typeface="TW Cen MT"/>
            </a:endParaRPr>
          </a:p>
        </p:txBody>
      </p:sp>
      <p:pic>
        <p:nvPicPr>
          <p:cNvPr id="6" name="Picture 5" descr="A graph of a chart&#10;&#10;AI-generated content may be incorrect.">
            <a:extLst>
              <a:ext uri="{FF2B5EF4-FFF2-40B4-BE49-F238E27FC236}">
                <a16:creationId xmlns:a16="http://schemas.microsoft.com/office/drawing/2014/main" id="{38C88C97-B639-8CA6-C8CD-D9E7B4E9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85" y="1921397"/>
            <a:ext cx="5347525" cy="33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-3098"/>
            <a:ext cx="7735824" cy="969914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1442754"/>
            <a:ext cx="7735824" cy="39694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Objective:</a:t>
            </a:r>
            <a:r>
              <a:rPr lang="en-US" dirty="0">
                <a:ea typeface="+mn-lt"/>
                <a:cs typeface="+mn-lt"/>
              </a:rPr>
              <a:t> Analyzed the cryptocurrency market using market cap, volume, price stability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</a:rPr>
              <a:t>growth trends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</a:rPr>
              <a:t>and dominance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Key Findings:</a:t>
            </a:r>
            <a:endParaRPr lang="en-US" dirty="0"/>
          </a:p>
          <a:p>
            <a:pPr marL="742950" lvl="1" indent="-285750" algn="l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Identified </a:t>
            </a:r>
            <a:r>
              <a:rPr lang="en-US" b="1" dirty="0">
                <a:ea typeface="+mn-lt"/>
                <a:cs typeface="+mn-lt"/>
              </a:rPr>
              <a:t>top cryptocurrencies</a:t>
            </a:r>
            <a:r>
              <a:rPr lang="en-US" dirty="0">
                <a:ea typeface="+mn-lt"/>
                <a:cs typeface="+mn-lt"/>
              </a:rPr>
              <a:t> based on market cap and trading volume.</a:t>
            </a:r>
            <a:endParaRPr lang="en-US"/>
          </a:p>
          <a:p>
            <a:pPr marL="742950" lvl="1" indent="-285750" algn="l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Measured </a:t>
            </a:r>
            <a:r>
              <a:rPr lang="en-US" b="1" dirty="0">
                <a:ea typeface="+mn-lt"/>
                <a:cs typeface="+mn-lt"/>
              </a:rPr>
              <a:t>price stability</a:t>
            </a:r>
            <a:r>
              <a:rPr lang="en-US" dirty="0">
                <a:ea typeface="+mn-lt"/>
                <a:cs typeface="+mn-lt"/>
              </a:rPr>
              <a:t> to find less volatile investment options.</a:t>
            </a:r>
            <a:endParaRPr lang="en-US"/>
          </a:p>
          <a:p>
            <a:pPr marL="742950" lvl="1" indent="-285750" algn="l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Ranked </a:t>
            </a:r>
            <a:r>
              <a:rPr lang="en-US" b="1" dirty="0">
                <a:ea typeface="+mn-lt"/>
                <a:cs typeface="+mn-lt"/>
              </a:rPr>
              <a:t>fastest-growing cryptos</a:t>
            </a:r>
            <a:r>
              <a:rPr lang="en-US" dirty="0">
                <a:ea typeface="+mn-lt"/>
                <a:cs typeface="+mn-lt"/>
              </a:rPr>
              <a:t> based on year-to-date performance.</a:t>
            </a:r>
            <a:endParaRPr lang="en-US"/>
          </a:p>
          <a:p>
            <a:pPr marL="742950" lvl="1" indent="-285750" algn="l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Explored </a:t>
            </a:r>
            <a:r>
              <a:rPr lang="en-US" b="1" dirty="0">
                <a:ea typeface="+mn-lt"/>
                <a:cs typeface="+mn-lt"/>
              </a:rPr>
              <a:t>market dominance</a:t>
            </a:r>
            <a:r>
              <a:rPr lang="en-US" dirty="0">
                <a:ea typeface="+mn-lt"/>
                <a:cs typeface="+mn-lt"/>
              </a:rPr>
              <a:t> to understand which coins lead the industry.</a:t>
            </a:r>
            <a:endParaRPr lang="en-US"/>
          </a:p>
          <a:p>
            <a:pPr marL="742950" lvl="1" indent="-285750" algn="l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Insights:</a:t>
            </a:r>
            <a:r>
              <a:rPr lang="en-US" dirty="0">
                <a:ea typeface="+mn-lt"/>
                <a:cs typeface="+mn-lt"/>
              </a:rPr>
              <a:t> Helps investors identify stable vs. high-growth assets, track market trends, and make data-driven decisions.</a:t>
            </a:r>
            <a:endParaRPr lang="en-US"/>
          </a:p>
          <a:p>
            <a:pPr marL="285750" indent="-285750" algn="l">
              <a:buFont typeface="Arial"/>
              <a:buChar char="•"/>
            </a:pPr>
            <a:endParaRPr lang="en-US"/>
          </a:p>
          <a:p>
            <a:pPr algn="l"/>
            <a:endParaRPr lang="en-US" sz="1800" dirty="0">
              <a:latin typeface="Segoe UI Light" panose="020B0502040204020203" pitchFamily="34" charset="0"/>
              <a:ea typeface="+mn-lt"/>
              <a:cs typeface="Segoe UI Light" panose="020B0502040204020203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6152" y="3397403"/>
            <a:ext cx="5325739" cy="23724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Kiran </a:t>
            </a:r>
            <a:r>
              <a:rPr lang="en-US" dirty="0" err="1">
                <a:latin typeface="Segoe UI Light"/>
                <a:cs typeface="Segoe UI Light"/>
              </a:rPr>
              <a:t>Ranganalli</a:t>
            </a:r>
            <a:r>
              <a:rPr lang="en-US" dirty="0">
                <a:latin typeface="Segoe UI Light"/>
                <a:cs typeface="Segoe UI"/>
              </a:rPr>
              <a:t> </a:t>
            </a:r>
            <a:endParaRPr lang="en-US" dirty="0"/>
          </a:p>
          <a:p>
            <a:pPr algn="l"/>
            <a:r>
              <a:rPr lang="en-US" dirty="0">
                <a:latin typeface="Segoe UI Light"/>
                <a:cs typeface="Segoe UI Light"/>
              </a:rPr>
              <a:t>Kiranranganalli@gmail.com</a:t>
            </a:r>
            <a:endParaRPr lang="en-US" dirty="0">
              <a:cs typeface="Segoe UI Light"/>
            </a:endParaRPr>
          </a:p>
          <a:p>
            <a:pPr algn="l"/>
            <a:r>
              <a:rPr lang="en-US" dirty="0">
                <a:ea typeface="+mn-lt"/>
                <a:cs typeface="+mn-lt"/>
                <a:hlinkClick r:id="rId2"/>
              </a:rPr>
              <a:t>https://ranganallikiran199.wixsite.com/my-site-1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https://github.com/kiranranganalli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533"/>
            <a:ext cx="9144000" cy="1069848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Objectives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458" y="2012331"/>
            <a:ext cx="9557899" cy="40047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Identify </a:t>
            </a:r>
            <a:r>
              <a:rPr lang="en-US" b="1" dirty="0">
                <a:ea typeface="+mn-lt"/>
                <a:cs typeface="+mn-lt"/>
              </a:rPr>
              <a:t>top-performing cryptocurrencies</a:t>
            </a:r>
            <a:r>
              <a:rPr lang="en-US" dirty="0">
                <a:ea typeface="+mn-lt"/>
                <a:cs typeface="+mn-lt"/>
              </a:rPr>
              <a:t> and their market share.</a:t>
            </a:r>
            <a:endParaRPr lang="en-US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Analyze </a:t>
            </a:r>
            <a:r>
              <a:rPr lang="en-US" b="1" dirty="0">
                <a:ea typeface="+mn-lt"/>
                <a:cs typeface="+mn-lt"/>
              </a:rPr>
              <a:t>price changes, market volatility, and trends over time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+mn-lt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Compare </a:t>
            </a:r>
            <a:r>
              <a:rPr lang="en-US" b="1" dirty="0">
                <a:ea typeface="+mn-lt"/>
                <a:cs typeface="+mn-lt"/>
              </a:rPr>
              <a:t>market capitalization vs. total supply valuation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Evaluate the </a:t>
            </a:r>
            <a:r>
              <a:rPr lang="en-US" b="1" dirty="0">
                <a:ea typeface="+mn-lt"/>
                <a:cs typeface="+mn-lt"/>
              </a:rPr>
              <a:t>dominance of leading cryptocurrencies</a:t>
            </a:r>
            <a:r>
              <a:rPr lang="en-US" dirty="0">
                <a:ea typeface="+mn-lt"/>
                <a:cs typeface="+mn-lt"/>
              </a:rPr>
              <a:t> in the industry.</a:t>
            </a:r>
            <a:endParaRPr lang="en-US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Provide insights that help investors and analysts make </a:t>
            </a:r>
            <a:r>
              <a:rPr lang="en-US" b="1" dirty="0">
                <a:ea typeface="+mn-lt"/>
                <a:cs typeface="+mn-lt"/>
              </a:rPr>
              <a:t>data-driven decisions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410FF-B10F-DEF2-ADAD-5F25738FB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AF73-9791-769B-0CC4-5C5D0B01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US" sz="3700" b="0" dirty="0"/>
              <a:t>Top 5 Highest Ranked Crypto coins</a:t>
            </a:r>
            <a:endParaRPr lang="en-US" sz="3700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BDF6B-AF20-830F-3F95-2CF91966D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364" y="190682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347345">
              <a:buFont typeface="Arial"/>
              <a:buChar char="•"/>
            </a:pPr>
            <a:r>
              <a:rPr lang="en-US" sz="2600" b="1" dirty="0"/>
              <a:t>Ranking is based on CoinMarketCap’s ranking system</a:t>
            </a:r>
            <a:r>
              <a:rPr lang="en-US" sz="2600" dirty="0"/>
              <a:t>.</a:t>
            </a:r>
            <a:endParaRPr lang="en-US"/>
          </a:p>
          <a:p>
            <a:pPr indent="-347345">
              <a:buFont typeface="Arial"/>
              <a:buChar char="•"/>
            </a:pPr>
            <a:r>
              <a:rPr lang="en-US" sz="2600" b="1" dirty="0">
                <a:cs typeface="Segoe UI"/>
              </a:rPr>
              <a:t>Bitcoin (BTC) &amp; Ethereum (ETH)</a:t>
            </a:r>
            <a:r>
              <a:rPr lang="en-US" sz="2600" dirty="0">
                <a:cs typeface="Segoe UI"/>
              </a:rPr>
              <a:t> consistently dominate the market.</a:t>
            </a:r>
          </a:p>
          <a:p>
            <a:pPr indent="-347345">
              <a:buFont typeface="Arial"/>
              <a:buChar char="•"/>
            </a:pPr>
            <a:r>
              <a:rPr lang="en-US" sz="2600" dirty="0">
                <a:cs typeface="Segoe UI"/>
              </a:rPr>
              <a:t>The top </a:t>
            </a:r>
            <a:r>
              <a:rPr lang="en-US" sz="2600" b="1" dirty="0">
                <a:cs typeface="Segoe UI"/>
              </a:rPr>
              <a:t>5 cryptos</a:t>
            </a:r>
            <a:r>
              <a:rPr lang="en-US" sz="2600" dirty="0">
                <a:cs typeface="Segoe UI"/>
              </a:rPr>
              <a:t> collectively hold a major portion of the total market capitalization.</a:t>
            </a:r>
          </a:p>
          <a:p>
            <a:pPr indent="-347345">
              <a:buFont typeface="Arial"/>
              <a:buChar char="•"/>
            </a:pPr>
            <a:r>
              <a:rPr lang="en-US" sz="2600" dirty="0">
                <a:cs typeface="Segoe UI"/>
              </a:rPr>
              <a:t>The </a:t>
            </a:r>
            <a:r>
              <a:rPr lang="en-US" sz="2600" b="1">
                <a:cs typeface="Segoe UI"/>
              </a:rPr>
              <a:t>graph (Right side)</a:t>
            </a:r>
            <a:r>
              <a:rPr lang="en-US" sz="2600" dirty="0">
                <a:cs typeface="Segoe UI"/>
              </a:rPr>
              <a:t> visualizes the market capitalization of the </a:t>
            </a:r>
            <a:r>
              <a:rPr lang="en-US" sz="2600" b="1" dirty="0">
                <a:cs typeface="Segoe UI"/>
              </a:rPr>
              <a:t>top 5 ranked cryptocurrencies</a:t>
            </a:r>
            <a:r>
              <a:rPr lang="en-US" sz="2600" dirty="0">
                <a:cs typeface="Segoe UI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600"/>
          </a:p>
        </p:txBody>
      </p:sp>
      <p:pic>
        <p:nvPicPr>
          <p:cNvPr id="5" name="Picture 4" descr="A graph of a graph showing the top five ranked cryptocurrency&#10;&#10;AI-generated content may be incorrect.">
            <a:extLst>
              <a:ext uri="{FF2B5EF4-FFF2-40B4-BE49-F238E27FC236}">
                <a16:creationId xmlns:a16="http://schemas.microsoft.com/office/drawing/2014/main" id="{DF7E14E1-51B5-029D-91D3-E8E78CDC4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450" y="2202216"/>
            <a:ext cx="5869159" cy="360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2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4C45C-91ED-DACC-A794-FE878116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0AC2-C6A5-D31E-4B98-79F00887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US" sz="3400" b="0"/>
              <a:t>Top 10 Oldest Cryptocurrencies </a:t>
            </a:r>
            <a:br>
              <a:rPr lang="en-US" sz="3400" b="0"/>
            </a:br>
            <a:r>
              <a:rPr lang="en-US" sz="3400" b="0"/>
              <a:t>(As of 2023)</a:t>
            </a:r>
            <a:endParaRPr lang="en-US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3ABDA-E505-9A2D-C7F1-F9A521007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364" y="2112936"/>
            <a:ext cx="5181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1800" dirty="0">
                <a:cs typeface="Segoe UI"/>
              </a:rPr>
              <a:t>The chart displays the </a:t>
            </a:r>
            <a:r>
              <a:rPr lang="en-US" sz="1800" b="1" dirty="0">
                <a:cs typeface="Segoe UI"/>
              </a:rPr>
              <a:t>Top 10 oldest cryptocurrencies</a:t>
            </a:r>
            <a:r>
              <a:rPr lang="en-US" sz="1800" dirty="0">
                <a:cs typeface="Segoe UI"/>
              </a:rPr>
              <a:t> based on their listing date on CoinMarketCap.</a:t>
            </a:r>
            <a:endParaRPr lang="en-US"/>
          </a:p>
          <a:p>
            <a:pPr indent="-347345">
              <a:buFont typeface="Courier New"/>
              <a:buChar char="o"/>
            </a:pPr>
            <a:r>
              <a:rPr lang="en-US" sz="1800" b="1" dirty="0">
                <a:cs typeface="Segoe UI"/>
              </a:rPr>
              <a:t>Bitcoin</a:t>
            </a:r>
            <a:r>
              <a:rPr lang="en-US" sz="1800" dirty="0">
                <a:cs typeface="Segoe UI"/>
              </a:rPr>
              <a:t> is the oldest cryptocurrency, with an age of </a:t>
            </a:r>
            <a:r>
              <a:rPr lang="en-US" sz="1800" b="1" dirty="0">
                <a:cs typeface="Segoe UI"/>
              </a:rPr>
              <a:t>14.6 years</a:t>
            </a:r>
            <a:r>
              <a:rPr lang="en-US" sz="1800" dirty="0">
                <a:cs typeface="Segoe UI"/>
              </a:rPr>
              <a:t> since its listing.</a:t>
            </a:r>
          </a:p>
          <a:p>
            <a:pPr indent="-347345">
              <a:buFont typeface="Courier New"/>
              <a:buChar char="o"/>
            </a:pPr>
            <a:r>
              <a:rPr lang="en-US" sz="1800" dirty="0">
                <a:cs typeface="Segoe UI"/>
              </a:rPr>
              <a:t>Several early cryptocurrencies, including </a:t>
            </a:r>
            <a:r>
              <a:rPr lang="en-US" sz="1800" b="1" dirty="0">
                <a:cs typeface="Segoe UI"/>
              </a:rPr>
              <a:t>Litecoin, </a:t>
            </a:r>
            <a:r>
              <a:rPr lang="en-US" sz="1800" b="1" err="1">
                <a:cs typeface="Segoe UI"/>
              </a:rPr>
              <a:t>Namecoin</a:t>
            </a:r>
            <a:r>
              <a:rPr lang="en-US" sz="1800" b="1" dirty="0">
                <a:cs typeface="Segoe UI"/>
              </a:rPr>
              <a:t>, and Peercoin</a:t>
            </a:r>
            <a:r>
              <a:rPr lang="en-US" sz="1800" dirty="0">
                <a:cs typeface="Segoe UI"/>
              </a:rPr>
              <a:t>, have been in the market for over </a:t>
            </a:r>
            <a:r>
              <a:rPr lang="en-US" sz="1800" b="1" dirty="0">
                <a:cs typeface="Segoe UI"/>
              </a:rPr>
              <a:t>11.8 years</a:t>
            </a:r>
            <a:r>
              <a:rPr lang="en-US" sz="1800" dirty="0">
                <a:cs typeface="Segoe UI"/>
              </a:rPr>
              <a:t>.</a:t>
            </a:r>
          </a:p>
          <a:p>
            <a:pPr indent="-347345">
              <a:buFont typeface="Courier New"/>
              <a:buChar char="o"/>
            </a:pPr>
            <a:r>
              <a:rPr lang="en-US" sz="1800" dirty="0">
                <a:cs typeface="Segoe UI"/>
              </a:rPr>
              <a:t>The dominance of these cryptocurrencies in early adoption highlights their influence on the blockchain industry.</a:t>
            </a:r>
          </a:p>
          <a:p>
            <a:pPr indent="-347345">
              <a:buFont typeface="Courier New"/>
              <a:buChar char="o"/>
            </a:pPr>
            <a:r>
              <a:rPr lang="en-US" sz="1800" dirty="0">
                <a:cs typeface="Segoe UI"/>
              </a:rPr>
              <a:t>The data is calculated based on the </a:t>
            </a:r>
            <a:r>
              <a:rPr lang="en-US" sz="1800" b="1" dirty="0">
                <a:cs typeface="Segoe UI"/>
              </a:rPr>
              <a:t>date added</a:t>
            </a:r>
            <a:r>
              <a:rPr lang="en-US" sz="1800" dirty="0">
                <a:cs typeface="Segoe UI"/>
              </a:rPr>
              <a:t> to CoinMarketCap and converted into years for clarity.</a:t>
            </a:r>
          </a:p>
        </p:txBody>
      </p:sp>
      <p:pic>
        <p:nvPicPr>
          <p:cNvPr id="4" name="Picture 3" descr="A graph of the top 10 oldest cryptocurrency&#10;&#10;AI-generated content may be incorrect.">
            <a:extLst>
              <a:ext uri="{FF2B5EF4-FFF2-40B4-BE49-F238E27FC236}">
                <a16:creationId xmlns:a16="http://schemas.microsoft.com/office/drawing/2014/main" id="{03A2D179-BCE9-A277-4B80-8FA81F7A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39" y="1907648"/>
            <a:ext cx="5906609" cy="3684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152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19" y="401948"/>
            <a:ext cx="10180882" cy="744334"/>
          </a:xfrm>
        </p:spPr>
        <p:txBody>
          <a:bodyPr anchor="b">
            <a:normAutofit/>
          </a:bodyPr>
          <a:lstStyle/>
          <a:p>
            <a:r>
              <a:rPr lang="en-US" sz="2200" b="0" dirty="0"/>
              <a:t>A comparative analysis of short-term and long-term price fluctuations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E7437D-DFDE-49E6-83DE-DBB48357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" t="-654" b="327"/>
          <a:stretch/>
        </p:blipFill>
        <p:spPr>
          <a:xfrm>
            <a:off x="589241" y="1341679"/>
            <a:ext cx="3732002" cy="2290023"/>
          </a:xfrm>
          <a:prstGeom prst="rect">
            <a:avLst/>
          </a:prstGeom>
          <a:noFill/>
        </p:spPr>
      </p:pic>
      <p:pic>
        <p:nvPicPr>
          <p:cNvPr id="12" name="Picture 11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80B7DD21-E532-1BAD-E745-CB78354B87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6" t="292" r="-1198" b="-841"/>
          <a:stretch/>
        </p:blipFill>
        <p:spPr>
          <a:xfrm>
            <a:off x="4458958" y="1343180"/>
            <a:ext cx="3703422" cy="2287906"/>
          </a:xfrm>
          <a:prstGeom prst="rect">
            <a:avLst/>
          </a:prstGeom>
          <a:noFill/>
        </p:spPr>
      </p:pic>
      <p:pic>
        <p:nvPicPr>
          <p:cNvPr id="13" name="Picture 12" descr="A graph of a chart&#10;&#10;AI-generated content may be incorrect.">
            <a:extLst>
              <a:ext uri="{FF2B5EF4-FFF2-40B4-BE49-F238E27FC236}">
                <a16:creationId xmlns:a16="http://schemas.microsoft.com/office/drawing/2014/main" id="{500B5811-3B5E-0E0D-6FC6-CC4A595A36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683" t="-506" r="77" b="-125"/>
          <a:stretch/>
        </p:blipFill>
        <p:spPr>
          <a:xfrm>
            <a:off x="8313879" y="1345045"/>
            <a:ext cx="3716109" cy="2298868"/>
          </a:xfrm>
          <a:prstGeom prst="rect">
            <a:avLst/>
          </a:prstGeom>
          <a:noFill/>
        </p:spPr>
      </p:pic>
      <p:pic>
        <p:nvPicPr>
          <p:cNvPr id="17" name="Picture 16" descr="A graph of a chart&#10;&#10;AI-generated content may be incorrect.">
            <a:extLst>
              <a:ext uri="{FF2B5EF4-FFF2-40B4-BE49-F238E27FC236}">
                <a16:creationId xmlns:a16="http://schemas.microsoft.com/office/drawing/2014/main" id="{B676AFF6-8F9E-5AB5-E3D4-A0105B6DB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92" y="4148019"/>
            <a:ext cx="3727327" cy="2305604"/>
          </a:xfrm>
          <a:prstGeom prst="rect">
            <a:avLst/>
          </a:prstGeom>
        </p:spPr>
      </p:pic>
      <p:pic>
        <p:nvPicPr>
          <p:cNvPr id="18" name="Picture 17" descr="A graph of a graph showing different colored squares&#10;&#10;AI-generated content may be incorrect.">
            <a:extLst>
              <a:ext uri="{FF2B5EF4-FFF2-40B4-BE49-F238E27FC236}">
                <a16:creationId xmlns:a16="http://schemas.microsoft.com/office/drawing/2014/main" id="{393966F2-3FC3-153D-8924-E14B4B9D6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007" y="4149599"/>
            <a:ext cx="3692278" cy="2298206"/>
          </a:xfrm>
          <a:prstGeom prst="rect">
            <a:avLst/>
          </a:prstGeom>
        </p:spPr>
      </p:pic>
      <p:pic>
        <p:nvPicPr>
          <p:cNvPr id="20" name="Picture 19" descr="A graph of a graph showing the amount of cryptocurrency&#10;&#10;AI-generated content may be incorrect.">
            <a:extLst>
              <a:ext uri="{FF2B5EF4-FFF2-40B4-BE49-F238E27FC236}">
                <a16:creationId xmlns:a16="http://schemas.microsoft.com/office/drawing/2014/main" id="{A9E00C4E-5D81-F2FB-6EAF-28E10F7A3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5631" y="4149600"/>
            <a:ext cx="3714472" cy="23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09BE4-D096-9AA2-49CC-DF5579321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DD13-F67A-888F-C679-2C300481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US" sz="3400" b="0" dirty="0">
                <a:ea typeface="+mj-lt"/>
                <a:cs typeface="+mj-lt"/>
              </a:rPr>
              <a:t>YTD Price Change Comparison for Top 8 Cryptocurrencies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1323B-73B1-4010-E2FE-9CAA9CCF5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996" y="2062363"/>
            <a:ext cx="5181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The chart showcases the </a:t>
            </a:r>
            <a:r>
              <a:rPr lang="en-US" sz="2000" b="1" dirty="0">
                <a:ea typeface="+mn-lt"/>
                <a:cs typeface="+mn-lt"/>
              </a:rPr>
              <a:t>Year-To-Date (YTD) price change percentage</a:t>
            </a:r>
            <a:r>
              <a:rPr lang="en-US" sz="2000" dirty="0">
                <a:ea typeface="+mn-lt"/>
                <a:cs typeface="+mn-lt"/>
              </a:rPr>
              <a:t> of the </a:t>
            </a:r>
            <a:r>
              <a:rPr lang="en-US" sz="2000" b="1" dirty="0">
                <a:ea typeface="+mn-lt"/>
                <a:cs typeface="+mn-lt"/>
              </a:rPr>
              <a:t>Top 8 cryptocurrencies</a:t>
            </a:r>
            <a:r>
              <a:rPr lang="en-US" sz="2000" dirty="0">
                <a:ea typeface="+mn-lt"/>
                <a:cs typeface="+mn-lt"/>
              </a:rPr>
              <a:t> based on market capitalization.</a:t>
            </a:r>
            <a:endParaRPr lang="en-US" dirty="0">
              <a:ea typeface="+mn-lt"/>
              <a:cs typeface="+mn-lt"/>
            </a:endParaRPr>
          </a:p>
          <a:p>
            <a:pPr indent="-347345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Positive values indicate </a:t>
            </a:r>
            <a:r>
              <a:rPr lang="en-US" sz="2000" b="1" dirty="0">
                <a:ea typeface="+mn-lt"/>
                <a:cs typeface="+mn-lt"/>
              </a:rPr>
              <a:t>growth since the start of the year</a:t>
            </a:r>
            <a:r>
              <a:rPr lang="en-US" sz="2000" dirty="0">
                <a:ea typeface="+mn-lt"/>
                <a:cs typeface="+mn-lt"/>
              </a:rPr>
              <a:t>, while negative values show </a:t>
            </a:r>
            <a:r>
              <a:rPr lang="en-US" sz="2000" b="1" dirty="0">
                <a:ea typeface="+mn-lt"/>
                <a:cs typeface="+mn-lt"/>
              </a:rPr>
              <a:t>declines</a:t>
            </a:r>
            <a:r>
              <a:rPr lang="en-US" sz="2000" dirty="0">
                <a:ea typeface="+mn-lt"/>
                <a:cs typeface="+mn-lt"/>
              </a:rPr>
              <a:t> in price.</a:t>
            </a:r>
            <a:endParaRPr lang="en-US" dirty="0">
              <a:ea typeface="+mn-lt"/>
              <a:cs typeface="+mn-lt"/>
            </a:endParaRPr>
          </a:p>
          <a:p>
            <a:pPr indent="-347345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Bitcoin and Ethereum demonstrate </a:t>
            </a:r>
            <a:r>
              <a:rPr lang="en-US" sz="2000" b="1" dirty="0">
                <a:ea typeface="+mn-lt"/>
                <a:cs typeface="+mn-lt"/>
              </a:rPr>
              <a:t>steady performance</a:t>
            </a:r>
            <a:r>
              <a:rPr lang="en-US" sz="2000" dirty="0">
                <a:ea typeface="+mn-lt"/>
                <a:cs typeface="+mn-lt"/>
              </a:rPr>
              <a:t>, while other altcoins experience </a:t>
            </a:r>
            <a:r>
              <a:rPr lang="en-US" sz="2000" b="1" dirty="0">
                <a:ea typeface="+mn-lt"/>
                <a:cs typeface="+mn-lt"/>
              </a:rPr>
              <a:t>higher volatility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indent="-347345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The data highlights </a:t>
            </a:r>
            <a:r>
              <a:rPr lang="en-US" sz="2000" b="1" dirty="0">
                <a:ea typeface="+mn-lt"/>
                <a:cs typeface="+mn-lt"/>
              </a:rPr>
              <a:t>market trends, investor sentiment, and asset performance</a:t>
            </a:r>
            <a:r>
              <a:rPr lang="en-US" sz="2000" dirty="0">
                <a:ea typeface="+mn-lt"/>
                <a:cs typeface="+mn-lt"/>
              </a:rPr>
              <a:t> over the year.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 descr="A graph of a chart&#10;&#10;AI-generated content may be incorrect.">
            <a:extLst>
              <a:ext uri="{FF2B5EF4-FFF2-40B4-BE49-F238E27FC236}">
                <a16:creationId xmlns:a16="http://schemas.microsoft.com/office/drawing/2014/main" id="{DCD2A863-71FF-26FD-4B14-756298A72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80" y="2331452"/>
            <a:ext cx="5438220" cy="34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7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71233-44F5-B948-3B05-449028DD5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ADC4-4EA5-58D4-A53E-1B1F714D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84455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US" sz="3400" b="0" dirty="0">
                <a:ea typeface="+mj-lt"/>
                <a:cs typeface="+mj-lt"/>
              </a:rPr>
              <a:t>Top 10 Cryptocurrencies by 24H Trading Volume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E4575-FAD7-48C8-3CCF-229F802AC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996" y="2062363"/>
            <a:ext cx="5181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>
              <a:buFont typeface="Courier New"/>
              <a:buChar char="o"/>
            </a:pPr>
            <a:r>
              <a:rPr lang="en-US" sz="2000">
                <a:ea typeface="+mn-lt"/>
                <a:cs typeface="+mn-lt"/>
              </a:rPr>
              <a:t>The chart highlights the </a:t>
            </a:r>
            <a:r>
              <a:rPr lang="en-US" sz="2000" b="1">
                <a:ea typeface="+mn-lt"/>
                <a:cs typeface="+mn-lt"/>
              </a:rPr>
              <a:t>most actively traded cryptocurrencies</a:t>
            </a:r>
            <a:r>
              <a:rPr lang="en-US" sz="2000">
                <a:ea typeface="+mn-lt"/>
                <a:cs typeface="+mn-lt"/>
              </a:rPr>
              <a:t> in the last </a:t>
            </a:r>
            <a:r>
              <a:rPr lang="en-US" sz="2000" b="1">
                <a:ea typeface="+mn-lt"/>
                <a:cs typeface="+mn-lt"/>
              </a:rPr>
              <a:t>24 hours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indent="-347345">
              <a:buFont typeface="Courier New"/>
              <a:buChar char="o"/>
            </a:pPr>
            <a:r>
              <a:rPr lang="en-US" sz="2000" b="1">
                <a:ea typeface="+mn-lt"/>
                <a:cs typeface="+mn-lt"/>
              </a:rPr>
              <a:t>Higher trading volume</a:t>
            </a:r>
            <a:r>
              <a:rPr lang="en-US" sz="2000">
                <a:ea typeface="+mn-lt"/>
                <a:cs typeface="+mn-lt"/>
              </a:rPr>
              <a:t> indicates </a:t>
            </a:r>
            <a:r>
              <a:rPr lang="en-US" sz="2000" b="1">
                <a:ea typeface="+mn-lt"/>
                <a:cs typeface="+mn-lt"/>
              </a:rPr>
              <a:t>strong liquidity and investor interest</a:t>
            </a:r>
            <a:r>
              <a:rPr lang="en-US" sz="2000">
                <a:ea typeface="+mn-lt"/>
                <a:cs typeface="+mn-lt"/>
              </a:rPr>
              <a:t>, making these coins easier to buy/sell.</a:t>
            </a:r>
            <a:endParaRPr lang="en-US">
              <a:ea typeface="+mn-lt"/>
              <a:cs typeface="+mn-lt"/>
            </a:endParaRPr>
          </a:p>
          <a:p>
            <a:pPr indent="-347345">
              <a:buFont typeface="Courier New"/>
              <a:buChar char="o"/>
            </a:pPr>
            <a:r>
              <a:rPr lang="en-US" sz="2000">
                <a:ea typeface="+mn-lt"/>
                <a:cs typeface="+mn-lt"/>
              </a:rPr>
              <a:t>Bitcoin and Ethereum often dominate, while some altcoins show </a:t>
            </a:r>
            <a:r>
              <a:rPr lang="en-US" sz="2000" b="1">
                <a:ea typeface="+mn-lt"/>
                <a:cs typeface="+mn-lt"/>
              </a:rPr>
              <a:t>high activity due to market trends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indent="-347345">
              <a:buFont typeface="Courier New"/>
              <a:buChar char="o"/>
            </a:pPr>
            <a:r>
              <a:rPr lang="en-US" sz="2000" b="1" dirty="0">
                <a:ea typeface="+mn-lt"/>
                <a:cs typeface="+mn-lt"/>
              </a:rPr>
              <a:t>Low trading volume</a:t>
            </a:r>
            <a:r>
              <a:rPr lang="en-US" sz="2000" dirty="0">
                <a:ea typeface="+mn-lt"/>
                <a:cs typeface="+mn-lt"/>
              </a:rPr>
              <a:t> suggests lower market activity and potential liquidity risks.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7E09F3-72EF-1596-6956-41AA0F02EE0B}"/>
              </a:ext>
            </a:extLst>
          </p:cNvPr>
          <p:cNvSpPr txBox="1">
            <a:spLocks/>
          </p:cNvSpPr>
          <p:nvPr/>
        </p:nvSpPr>
        <p:spPr>
          <a:xfrm>
            <a:off x="1020242" y="5783359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W Cen MT"/>
              </a:rPr>
              <a:t>Business Takeaway:</a:t>
            </a:r>
          </a:p>
          <a:p>
            <a:r>
              <a:rPr lang="en-US" sz="1600" b="0" dirty="0">
                <a:latin typeface="TW Cen MT"/>
                <a:ea typeface="+mj-lt"/>
                <a:cs typeface="+mj-lt"/>
              </a:rPr>
              <a:t>Tracking </a:t>
            </a:r>
            <a:r>
              <a:rPr lang="en-US" sz="1600" dirty="0">
                <a:latin typeface="TW Cen MT"/>
                <a:ea typeface="+mj-lt"/>
                <a:cs typeface="+mj-lt"/>
              </a:rPr>
              <a:t>trading volume trends</a:t>
            </a:r>
            <a:r>
              <a:rPr lang="en-US" sz="1600" b="0" dirty="0">
                <a:latin typeface="TW Cen MT"/>
                <a:ea typeface="+mj-lt"/>
                <a:cs typeface="+mj-lt"/>
              </a:rPr>
              <a:t> helps investors understand </a:t>
            </a:r>
            <a:r>
              <a:rPr lang="en-US" sz="1600" dirty="0">
                <a:latin typeface="TW Cen MT"/>
                <a:ea typeface="+mj-lt"/>
                <a:cs typeface="+mj-lt"/>
              </a:rPr>
              <a:t>market demand, liquidity, and price stability</a:t>
            </a:r>
            <a:r>
              <a:rPr lang="en-US" sz="1600" b="0" dirty="0">
                <a:latin typeface="TW Cen MT"/>
                <a:ea typeface="+mj-lt"/>
                <a:cs typeface="+mj-lt"/>
              </a:rPr>
              <a:t>.</a:t>
            </a:r>
            <a:endParaRPr lang="en-US" sz="1600">
              <a:latin typeface="TW Cen MT"/>
            </a:endParaRPr>
          </a:p>
          <a:p>
            <a:endParaRPr lang="en-US" sz="1600" b="0" dirty="0">
              <a:latin typeface="TW Cen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F677D-2AF4-668F-48E3-C1DC25655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15" y="2064271"/>
            <a:ext cx="5588632" cy="33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B5BA4-2A25-1BB3-5B08-DF101A44B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3A49-2C6B-F570-4A98-9C5A4F47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645966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US" sz="3400" b="0" dirty="0">
                <a:ea typeface="+mj-lt"/>
                <a:cs typeface="+mj-lt"/>
              </a:rPr>
              <a:t>Correlation Between Market Cap and Price Changes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00BA0-6A67-1379-BD1E-0EABA4EDD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996" y="1713355"/>
            <a:ext cx="5181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>
              <a:buFont typeface="Courier New"/>
              <a:buChar char="o"/>
            </a:pPr>
            <a:r>
              <a:rPr lang="en-US" sz="1800" dirty="0">
                <a:ea typeface="+mn-lt"/>
                <a:cs typeface="+mn-lt"/>
              </a:rPr>
              <a:t>The heatmap shows the </a:t>
            </a:r>
            <a:r>
              <a:rPr lang="en-US" sz="1800" b="1" dirty="0">
                <a:ea typeface="+mn-lt"/>
                <a:cs typeface="+mn-lt"/>
              </a:rPr>
              <a:t>relationship between market capitalization and price changes</a:t>
            </a:r>
            <a:r>
              <a:rPr lang="en-US" sz="1800" dirty="0">
                <a:ea typeface="+mn-lt"/>
                <a:cs typeface="+mn-lt"/>
              </a:rPr>
              <a:t> across different timeframes.</a:t>
            </a:r>
            <a:endParaRPr lang="en-US" sz="1800">
              <a:ea typeface="+mn-lt"/>
              <a:cs typeface="+mn-lt"/>
            </a:endParaRPr>
          </a:p>
          <a:p>
            <a:pPr indent="-347345">
              <a:buFont typeface="Courier New"/>
              <a:buChar char="o"/>
            </a:pPr>
            <a:r>
              <a:rPr lang="en-US" sz="1800" dirty="0">
                <a:ea typeface="+mn-lt"/>
                <a:cs typeface="+mn-lt"/>
              </a:rPr>
              <a:t>The </a:t>
            </a:r>
            <a:r>
              <a:rPr lang="en-US" sz="1800" b="1" dirty="0">
                <a:ea typeface="+mn-lt"/>
                <a:cs typeface="+mn-lt"/>
              </a:rPr>
              <a:t>near-zero correlation</a:t>
            </a:r>
            <a:r>
              <a:rPr lang="en-US" sz="1800" dirty="0">
                <a:ea typeface="+mn-lt"/>
                <a:cs typeface="+mn-lt"/>
              </a:rPr>
              <a:t> between market cap and price fluctuations suggests that </a:t>
            </a:r>
            <a:r>
              <a:rPr lang="en-US" sz="1800" b="1" dirty="0">
                <a:ea typeface="+mn-lt"/>
                <a:cs typeface="+mn-lt"/>
              </a:rPr>
              <a:t>larger cryptocurrencies do not necessarily have more stable price movements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>
              <a:ea typeface="+mn-lt"/>
              <a:cs typeface="+mn-lt"/>
            </a:endParaRPr>
          </a:p>
          <a:p>
            <a:pPr indent="-347345">
              <a:buFont typeface="Courier New"/>
              <a:buChar char="o"/>
            </a:pPr>
            <a:r>
              <a:rPr lang="en-US" sz="1800" dirty="0">
                <a:ea typeface="+mn-lt"/>
                <a:cs typeface="+mn-lt"/>
              </a:rPr>
              <a:t>Strong </a:t>
            </a:r>
            <a:r>
              <a:rPr lang="en-US" sz="1800" b="1" dirty="0">
                <a:ea typeface="+mn-lt"/>
                <a:cs typeface="+mn-lt"/>
              </a:rPr>
              <a:t>correlation among long-term price changes (60d &amp; 90d)</a:t>
            </a:r>
            <a:r>
              <a:rPr lang="en-US" sz="1800" dirty="0">
                <a:ea typeface="+mn-lt"/>
                <a:cs typeface="+mn-lt"/>
              </a:rPr>
              <a:t> indicates that </a:t>
            </a:r>
            <a:r>
              <a:rPr lang="en-US" sz="1800" b="1" dirty="0">
                <a:ea typeface="+mn-lt"/>
                <a:cs typeface="+mn-lt"/>
              </a:rPr>
              <a:t>long-term trends are more predictable than short-term movements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>
              <a:ea typeface="+mn-lt"/>
              <a:cs typeface="+mn-lt"/>
            </a:endParaRPr>
          </a:p>
          <a:p>
            <a:pPr indent="-347345">
              <a:buFont typeface="Courier New"/>
              <a:buChar char="o"/>
            </a:pPr>
            <a:r>
              <a:rPr lang="en-US" sz="1800" dirty="0">
                <a:ea typeface="+mn-lt"/>
                <a:cs typeface="+mn-lt"/>
              </a:rPr>
              <a:t>These insights help traders understand how </a:t>
            </a:r>
            <a:r>
              <a:rPr lang="en-US" sz="1800" b="1" dirty="0">
                <a:ea typeface="+mn-lt"/>
                <a:cs typeface="+mn-lt"/>
              </a:rPr>
              <a:t>market cap influences volatility and risk assessment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>
              <a:ea typeface="+mn-lt"/>
              <a:cs typeface="+mn-lt"/>
            </a:endParaRPr>
          </a:p>
          <a:p>
            <a:pPr indent="-347345">
              <a:buFont typeface="Courier New"/>
              <a:buChar char="o"/>
            </a:pPr>
            <a:endParaRPr lang="en-US" sz="1800" dirty="0"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EE08D5-8821-7DD9-40C4-E95B62FA165C}"/>
              </a:ext>
            </a:extLst>
          </p:cNvPr>
          <p:cNvSpPr txBox="1">
            <a:spLocks/>
          </p:cNvSpPr>
          <p:nvPr/>
        </p:nvSpPr>
        <p:spPr>
          <a:xfrm>
            <a:off x="1020242" y="5783359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W Cen MT"/>
              </a:rPr>
              <a:t>Business Takeaway:</a:t>
            </a:r>
          </a:p>
          <a:p>
            <a:r>
              <a:rPr lang="en-US" sz="1600" b="0" dirty="0">
                <a:ea typeface="+mj-lt"/>
                <a:cs typeface="+mj-lt"/>
              </a:rPr>
              <a:t>Market cap alone does not define stability—long-term trends play a </a:t>
            </a:r>
            <a:r>
              <a:rPr lang="en-US" sz="1600" dirty="0">
                <a:ea typeface="+mj-lt"/>
                <a:cs typeface="+mj-lt"/>
              </a:rPr>
              <a:t>stronger role in predicting price movements</a:t>
            </a:r>
            <a:endParaRPr lang="en-US" dirty="0"/>
          </a:p>
          <a:p>
            <a:endParaRPr lang="en-US" sz="1600" b="0" dirty="0">
              <a:latin typeface="TW Cen MT"/>
            </a:endParaRPr>
          </a:p>
        </p:txBody>
      </p:sp>
      <p:pic>
        <p:nvPicPr>
          <p:cNvPr id="7" name="Picture 6" descr="A blue and red chart with white text&#10;&#10;AI-generated content may be incorrect.">
            <a:extLst>
              <a:ext uri="{FF2B5EF4-FFF2-40B4-BE49-F238E27FC236}">
                <a16:creationId xmlns:a16="http://schemas.microsoft.com/office/drawing/2014/main" id="{3B2D633D-17C8-646B-3B48-7A873E24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34" y="1835634"/>
            <a:ext cx="5036399" cy="375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8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2EDDD-72EF-44AC-B9C6-415A5ADC8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61D7-6628-394F-33CD-840CA591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645966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US" sz="2400" b="0" dirty="0">
                <a:ea typeface="+mj-lt"/>
                <a:cs typeface="+mj-lt"/>
              </a:rPr>
              <a:t>Top 5 Most Stable Cryptocurrencies (Among Top 100 by Market Cap)</a:t>
            </a:r>
            <a:r>
              <a:rPr lang="en-US" sz="2400" i="1" u="sng" dirty="0">
                <a:ea typeface="+mj-lt"/>
                <a:cs typeface="+mj-lt"/>
              </a:rPr>
              <a:t>(Lower Is m0re stable)</a:t>
            </a:r>
            <a:endParaRPr lang="en-US" sz="2400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6703-4686-41B1-A65C-F80D63AD2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996" y="1713355"/>
            <a:ext cx="5181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>
              <a:buFont typeface="Courier New"/>
              <a:buChar char="o"/>
            </a:pPr>
            <a:r>
              <a:rPr lang="en-US" sz="1800" dirty="0">
                <a:ea typeface="+mn-lt"/>
                <a:cs typeface="+mn-lt"/>
              </a:rPr>
              <a:t>This chart displays the </a:t>
            </a:r>
            <a:r>
              <a:rPr lang="en-US" sz="1800" b="1" dirty="0">
                <a:ea typeface="+mn-lt"/>
                <a:cs typeface="+mn-lt"/>
              </a:rPr>
              <a:t>Top 5 most stable cryptocurrencies</a:t>
            </a:r>
            <a:r>
              <a:rPr lang="en-US" sz="1800" dirty="0">
                <a:ea typeface="+mn-lt"/>
                <a:cs typeface="+mn-lt"/>
              </a:rPr>
              <a:t> based on their </a:t>
            </a:r>
            <a:r>
              <a:rPr lang="en-US" sz="1800" b="1" dirty="0">
                <a:ea typeface="+mn-lt"/>
                <a:cs typeface="+mn-lt"/>
              </a:rPr>
              <a:t>price fluctuations over multiple timeframes</a:t>
            </a:r>
            <a:r>
              <a:rPr lang="en-US" sz="1800" dirty="0">
                <a:ea typeface="+mn-lt"/>
                <a:cs typeface="+mn-lt"/>
              </a:rPr>
              <a:t> (1H, 24H, 7D, 30D, 60D, 90D, YTD).</a:t>
            </a:r>
          </a:p>
          <a:p>
            <a:pPr indent="-347345">
              <a:buFont typeface="Courier New"/>
              <a:buChar char="o"/>
            </a:pPr>
            <a:r>
              <a:rPr lang="en-US" sz="1800" b="1" dirty="0">
                <a:ea typeface="+mn-lt"/>
                <a:cs typeface="+mn-lt"/>
              </a:rPr>
              <a:t>Stablecoins like USD Coin, Binance USD, and Tether </a:t>
            </a:r>
            <a:r>
              <a:rPr lang="en-US" sz="1800" b="1" dirty="0" err="1">
                <a:ea typeface="+mn-lt"/>
                <a:cs typeface="+mn-lt"/>
              </a:rPr>
              <a:t>USDt</a:t>
            </a:r>
            <a:r>
              <a:rPr lang="en-US" sz="1800" dirty="0">
                <a:ea typeface="+mn-lt"/>
                <a:cs typeface="+mn-lt"/>
              </a:rPr>
              <a:t> show the lowest volatility, confirming their role in minimizing price fluctuations.</a:t>
            </a:r>
            <a:endParaRPr lang="en-US" dirty="0">
              <a:ea typeface="+mn-lt"/>
              <a:cs typeface="+mn-lt"/>
            </a:endParaRPr>
          </a:p>
          <a:p>
            <a:pPr indent="-347345">
              <a:buFont typeface="Courier New"/>
              <a:buChar char="o"/>
            </a:pPr>
            <a:r>
              <a:rPr lang="en-US" sz="1800" b="1" dirty="0">
                <a:ea typeface="+mn-lt"/>
                <a:cs typeface="+mn-lt"/>
              </a:rPr>
              <a:t>Dai and </a:t>
            </a:r>
            <a:r>
              <a:rPr lang="en-US" sz="1800" b="1" dirty="0" err="1">
                <a:ea typeface="+mn-lt"/>
                <a:cs typeface="+mn-lt"/>
              </a:rPr>
              <a:t>TrueUSD</a:t>
            </a:r>
            <a:r>
              <a:rPr lang="en-US" sz="1800" dirty="0">
                <a:ea typeface="+mn-lt"/>
                <a:cs typeface="+mn-lt"/>
              </a:rPr>
              <a:t> have slightly higher but still relatively low volatility compared to non-stable assets.</a:t>
            </a:r>
            <a:endParaRPr lang="en-US" dirty="0">
              <a:ea typeface="+mn-lt"/>
              <a:cs typeface="+mn-lt"/>
            </a:endParaRPr>
          </a:p>
          <a:p>
            <a:pPr indent="-347345">
              <a:buFont typeface="Courier New"/>
              <a:buChar char="o"/>
            </a:pPr>
            <a:r>
              <a:rPr lang="en-US" sz="1800" dirty="0">
                <a:ea typeface="+mn-lt"/>
                <a:cs typeface="+mn-lt"/>
              </a:rPr>
              <a:t>Stability is measured using the </a:t>
            </a:r>
            <a:r>
              <a:rPr lang="en-US" sz="1800" b="1" dirty="0">
                <a:ea typeface="+mn-lt"/>
                <a:cs typeface="+mn-lt"/>
              </a:rPr>
              <a:t>mean absolute deviation</a:t>
            </a:r>
            <a:r>
              <a:rPr lang="en-US" sz="1800" dirty="0">
                <a:ea typeface="+mn-lt"/>
                <a:cs typeface="+mn-lt"/>
              </a:rPr>
              <a:t> of percentage changes across different time periods.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CF93C4-812E-C884-4F03-96899163A1B4}"/>
              </a:ext>
            </a:extLst>
          </p:cNvPr>
          <p:cNvSpPr txBox="1">
            <a:spLocks/>
          </p:cNvSpPr>
          <p:nvPr/>
        </p:nvSpPr>
        <p:spPr>
          <a:xfrm>
            <a:off x="1020242" y="5783359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W Cen MT"/>
              </a:rPr>
              <a:t>Business Takeaway:</a:t>
            </a:r>
          </a:p>
          <a:p>
            <a:r>
              <a:rPr lang="en-US" sz="1600" b="0" dirty="0">
                <a:ea typeface="+mj-lt"/>
                <a:cs typeface="+mj-lt"/>
              </a:rPr>
              <a:t>Investors seeking </a:t>
            </a:r>
            <a:r>
              <a:rPr lang="en-US" sz="1600" dirty="0">
                <a:ea typeface="+mj-lt"/>
                <a:cs typeface="+mj-lt"/>
              </a:rPr>
              <a:t>low-risk crypto assets</a:t>
            </a:r>
            <a:r>
              <a:rPr lang="en-US" sz="1600" b="0" dirty="0">
                <a:ea typeface="+mj-lt"/>
                <a:cs typeface="+mj-lt"/>
              </a:rPr>
              <a:t> often prefer stablecoins due to their </a:t>
            </a:r>
            <a:r>
              <a:rPr lang="en-US" sz="1600" dirty="0">
                <a:ea typeface="+mj-lt"/>
                <a:cs typeface="+mj-lt"/>
              </a:rPr>
              <a:t>minimal price fluctuations</a:t>
            </a:r>
            <a:r>
              <a:rPr lang="en-US" sz="1600" b="0" dirty="0">
                <a:ea typeface="+mj-lt"/>
                <a:cs typeface="+mj-lt"/>
              </a:rPr>
              <a:t>, making them ideal for </a:t>
            </a:r>
            <a:r>
              <a:rPr lang="en-US" sz="1600" dirty="0">
                <a:ea typeface="+mj-lt"/>
                <a:cs typeface="+mj-lt"/>
              </a:rPr>
              <a:t>hedging against market volatility</a:t>
            </a:r>
            <a:r>
              <a:rPr lang="en-US" sz="1600" b="0" dirty="0">
                <a:ea typeface="+mj-lt"/>
                <a:cs typeface="+mj-lt"/>
              </a:rPr>
              <a:t>.</a:t>
            </a:r>
            <a:endParaRPr lang="en-US" dirty="0"/>
          </a:p>
          <a:p>
            <a:endParaRPr lang="en-US" sz="1600" b="0" dirty="0">
              <a:latin typeface="TW Cen MT"/>
            </a:endParaRPr>
          </a:p>
        </p:txBody>
      </p:sp>
      <p:pic>
        <p:nvPicPr>
          <p:cNvPr id="4" name="Picture 3" descr="A graph of a chart&#10;&#10;AI-generated content may be incorrect.">
            <a:extLst>
              <a:ext uri="{FF2B5EF4-FFF2-40B4-BE49-F238E27FC236}">
                <a16:creationId xmlns:a16="http://schemas.microsoft.com/office/drawing/2014/main" id="{570B9A55-9E82-21A3-E073-6443B4DA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644" y="1825783"/>
            <a:ext cx="5361339" cy="38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1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490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Cryptocurrency Market Analysis &amp; Insights</vt:lpstr>
      <vt:lpstr>Objectives</vt:lpstr>
      <vt:lpstr>Top 5 Highest Ranked Crypto coins</vt:lpstr>
      <vt:lpstr>Top 10 Oldest Cryptocurrencies  (As of 2023)</vt:lpstr>
      <vt:lpstr>A comparative analysis of short-term and long-term price fluctuations </vt:lpstr>
      <vt:lpstr>YTD Price Change Comparison for Top 8 Cryptocurrencies</vt:lpstr>
      <vt:lpstr>Top 10 Cryptocurrencies by 24H Trading Volume</vt:lpstr>
      <vt:lpstr>Correlation Between Market Cap and Price Changes</vt:lpstr>
      <vt:lpstr>Top 5 Most Stable Cryptocurrencies (Among Top 100 by Market Cap)(Lower Is m0re stable)</vt:lpstr>
      <vt:lpstr>Top 10 Fastest-Growing Cryptocurrencies (Within Top 200 Market Cap)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265</cp:revision>
  <dcterms:created xsi:type="dcterms:W3CDTF">2025-02-11T00:21:38Z</dcterms:created>
  <dcterms:modified xsi:type="dcterms:W3CDTF">2025-02-11T05:25:12Z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