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94660"/>
  </p:normalViewPr>
  <p:slideViewPr>
    <p:cSldViewPr snapToGrid="0">
      <p:cViewPr varScale="1">
        <p:scale>
          <a:sx n="67" d="100"/>
          <a:sy n="6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FE77D-AC2F-3576-F871-F62A0631C21C}"/>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11544053-79EC-FBBA-215F-4DC21DB64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69D58F6D-2F3B-D781-D3D2-D26A5F2AC592}"/>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AC1DC26E-D41D-94F7-9B3C-5476688D990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19310C6-BB80-35F4-93FE-6399D453BB15}"/>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302244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89790-1782-CF09-EDEA-1A783F5E7DF1}"/>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6232F5CC-F925-407C-B79E-20C83FDB50BE}"/>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FAB6623A-036F-BB5F-6CE9-B6E7B8E35351}"/>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22A2D720-E39E-36F4-E05B-1DDAB5D93E4E}"/>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66040FA3-3628-924E-3593-E73332B17B2A}"/>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417076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2AA400E-0388-68AD-FF7A-E4E06C09E4F5}"/>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69420BE9-C7DB-BC22-0890-7571F0B83AB2}"/>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589CF055-A24B-CBE8-6B79-633F89DAC099}"/>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C5CC29B9-6AA4-56AC-FA99-2020519EBD0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494EA18-0618-12E7-481E-F8AA79017579}"/>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35588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2D00D-57AE-EC97-330F-EDB0D79F5755}"/>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75C94461-B0F8-52FA-8B9B-5F8C5B58AF4B}"/>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BEC28D7-78C5-CD07-5C20-684424276361}"/>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3944DF2F-3622-42E2-5448-943F156460B8}"/>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91CA6E08-5436-1A3A-9CE5-F227F76C86CB}"/>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333444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D6E3D-F16A-34DE-E113-14946063556E}"/>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25958F46-2AA9-4C15-87CB-2C0B5A9165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EECB9065-D05F-ADF5-7DA9-1BA49658AAD6}"/>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0A594834-6C21-C30A-DCFD-9842CC668EC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BC99CB3C-5D97-78B6-3F76-DA096C5B190F}"/>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227563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73BBF-7EEA-CF64-3276-A06CCAE7063E}"/>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3543B65E-34D4-3151-FF90-C936743FD564}"/>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D95A7A56-4989-C451-776C-0AFC49AC6D5C}"/>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D69E2471-32C7-6096-5F8C-68E34D4F4044}"/>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6" name="フッター プレースホルダー 5">
            <a:extLst>
              <a:ext uri="{FF2B5EF4-FFF2-40B4-BE49-F238E27FC236}">
                <a16:creationId xmlns:a16="http://schemas.microsoft.com/office/drawing/2014/main" id="{676ADA61-5F7A-44E7-740E-A60C12BB590B}"/>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467EB3EB-00CA-6338-402E-8F5FBD13DA29}"/>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173410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9E024-35D3-E800-A5D4-9CC3DC599E24}"/>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F3A1C1CD-6519-C806-0BE4-C93F6D62A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27F85265-C9D6-CEA2-7C71-5B8B36BF26CA}"/>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D5171D4A-D7D7-65BA-3AEB-CD90BB118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ED6A115D-243F-E461-1319-A7C3D106DBDE}"/>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F9E6F681-6416-6747-1586-694B7145B080}"/>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8" name="フッター プレースホルダー 7">
            <a:extLst>
              <a:ext uri="{FF2B5EF4-FFF2-40B4-BE49-F238E27FC236}">
                <a16:creationId xmlns:a16="http://schemas.microsoft.com/office/drawing/2014/main" id="{8BD02A60-8225-B8BF-30FF-1B427CD611A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30978F7E-5CCB-1D69-7FA0-C54C6BE3F5A3}"/>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362953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B682B-35B8-3A4D-D0EE-31003A73BEF2}"/>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FB276BBF-2CBA-3464-B9C0-877312E63A7E}"/>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4" name="フッター プレースホルダー 3">
            <a:extLst>
              <a:ext uri="{FF2B5EF4-FFF2-40B4-BE49-F238E27FC236}">
                <a16:creationId xmlns:a16="http://schemas.microsoft.com/office/drawing/2014/main" id="{B08DC034-0455-C862-F084-28BBC69E1CD8}"/>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EBADEDB9-5C7C-49F1-90F6-59FD22364BCD}"/>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259881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4369283-4B12-5FD4-FA39-720F11D752C2}"/>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3" name="フッター プレースホルダー 2">
            <a:extLst>
              <a:ext uri="{FF2B5EF4-FFF2-40B4-BE49-F238E27FC236}">
                <a16:creationId xmlns:a16="http://schemas.microsoft.com/office/drawing/2014/main" id="{F162638B-2840-4CD5-7325-5CF2F6071BDF}"/>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33CB6072-BE35-F22B-76A7-7D6D58214A42}"/>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10775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B2AF2-D0A2-9DFF-2A35-0D895CD848C3}"/>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22121F86-E05F-97B0-B25C-66785C319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F4B14070-0AC7-6626-1143-9F33D1845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BEAF4DD2-01AD-05A5-F19E-ECDD9BB1A7E3}"/>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6" name="フッター プレースホルダー 5">
            <a:extLst>
              <a:ext uri="{FF2B5EF4-FFF2-40B4-BE49-F238E27FC236}">
                <a16:creationId xmlns:a16="http://schemas.microsoft.com/office/drawing/2014/main" id="{3DF295B4-6812-3249-633A-D2892A7B5D4C}"/>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5ADAFB5-3EDE-C6DB-F51A-52EC9684D5E8}"/>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36963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AB4217-F4FC-5CB4-ECBB-C2A214656AE4}"/>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20EB7834-B8C8-47CC-D010-B927611A3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9CB4F919-36C5-14C0-2E4F-178DC499F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899EFE19-86E8-9436-DDF0-46FEA314D636}"/>
              </a:ext>
            </a:extLst>
          </p:cNvPr>
          <p:cNvSpPr>
            <a:spLocks noGrp="1"/>
          </p:cNvSpPr>
          <p:nvPr>
            <p:ph type="dt" sz="half" idx="10"/>
          </p:nvPr>
        </p:nvSpPr>
        <p:spPr/>
        <p:txBody>
          <a:bodyPr/>
          <a:lstStyle/>
          <a:p>
            <a:fld id="{69CAA457-324E-46E0-8276-A433E4E37216}" type="datetimeFigureOut">
              <a:rPr lang="en-US" smtClean="0"/>
              <a:t>5/11/2024</a:t>
            </a:fld>
            <a:endParaRPr lang="en-US"/>
          </a:p>
        </p:txBody>
      </p:sp>
      <p:sp>
        <p:nvSpPr>
          <p:cNvPr id="6" name="フッター プレースホルダー 5">
            <a:extLst>
              <a:ext uri="{FF2B5EF4-FFF2-40B4-BE49-F238E27FC236}">
                <a16:creationId xmlns:a16="http://schemas.microsoft.com/office/drawing/2014/main" id="{FE256442-245C-D3B4-1621-287D3F1DF96B}"/>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EA58B833-E206-3AF8-291E-616AD8D4C1A4}"/>
              </a:ext>
            </a:extLst>
          </p:cNvPr>
          <p:cNvSpPr>
            <a:spLocks noGrp="1"/>
          </p:cNvSpPr>
          <p:nvPr>
            <p:ph type="sldNum" sz="quarter" idx="12"/>
          </p:nvPr>
        </p:nvSpPr>
        <p:spPr/>
        <p:txBody>
          <a:bodyPr/>
          <a:lstStyle/>
          <a:p>
            <a:fld id="{91DB860F-2656-4E1F-9052-1BE7847FECD1}" type="slidenum">
              <a:rPr lang="en-US" smtClean="0"/>
              <a:t>‹#›</a:t>
            </a:fld>
            <a:endParaRPr lang="en-US"/>
          </a:p>
        </p:txBody>
      </p:sp>
    </p:spTree>
    <p:extLst>
      <p:ext uri="{BB962C8B-B14F-4D97-AF65-F5344CB8AC3E}">
        <p14:creationId xmlns:p14="http://schemas.microsoft.com/office/powerpoint/2010/main" val="282850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B24E93-D889-6F96-0904-D9A223FE2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614B3878-BCAA-56D2-BE10-AECA7614D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76C3963C-145C-459A-1C6E-DEADD0C00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AA457-324E-46E0-8276-A433E4E37216}" type="datetimeFigureOut">
              <a:rPr lang="en-US" smtClean="0"/>
              <a:t>5/11/2024</a:t>
            </a:fld>
            <a:endParaRPr lang="en-US"/>
          </a:p>
        </p:txBody>
      </p:sp>
      <p:sp>
        <p:nvSpPr>
          <p:cNvPr id="5" name="フッター プレースホルダー 4">
            <a:extLst>
              <a:ext uri="{FF2B5EF4-FFF2-40B4-BE49-F238E27FC236}">
                <a16:creationId xmlns:a16="http://schemas.microsoft.com/office/drawing/2014/main" id="{3F6F6A22-A975-7CBC-8C44-C35741F0B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A7379686-AC59-A40C-46A5-EC8ABD885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B860F-2656-4E1F-9052-1BE7847FECD1}" type="slidenum">
              <a:rPr lang="en-US" smtClean="0"/>
              <a:t>‹#›</a:t>
            </a:fld>
            <a:endParaRPr lang="en-US"/>
          </a:p>
        </p:txBody>
      </p:sp>
    </p:spTree>
    <p:extLst>
      <p:ext uri="{BB962C8B-B14F-4D97-AF65-F5344CB8AC3E}">
        <p14:creationId xmlns:p14="http://schemas.microsoft.com/office/powerpoint/2010/main" val="397473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D80BEDC-67FF-ACA6-9528-68516430C3D1}"/>
              </a:ext>
            </a:extLst>
          </p:cNvPr>
          <p:cNvSpPr>
            <a:spLocks noGrp="1"/>
          </p:cNvSpPr>
          <p:nvPr>
            <p:ph type="subTitle" idx="1"/>
          </p:nvPr>
        </p:nvSpPr>
        <p:spPr>
          <a:xfrm>
            <a:off x="0" y="0"/>
            <a:ext cx="12192000" cy="6858000"/>
          </a:xfrm>
        </p:spPr>
        <p:txBody>
          <a:bodyPr/>
          <a:lstStyle/>
          <a:p>
            <a:r>
              <a:rPr lang="en-IN" b="1" u="sng" dirty="0"/>
              <a:t>CONTAINERS</a:t>
            </a:r>
          </a:p>
          <a:p>
            <a:pPr algn="l"/>
            <a:r>
              <a:rPr lang="en-US" b="0" i="0" dirty="0">
                <a:solidFill>
                  <a:srgbClr val="0D0D0D"/>
                </a:solidFill>
                <a:effectLst/>
                <a:highlight>
                  <a:srgbClr val="FFFFFF"/>
                </a:highlight>
                <a:latin typeface="Söhne"/>
              </a:rPr>
              <a:t>Containers are a form of lightweight virtualization that allow one to package an application and its dependencies together in a portable, isolated environment. Unlike traditional virtual machines (VMs), which include a full operating system. containers share the host system's kernel and only package the application and its dependencies. This makes containers much more lightweight and efficient compared to VMs.</a:t>
            </a:r>
          </a:p>
          <a:p>
            <a:pPr algn="l"/>
            <a:endParaRPr lang="en-US" u="sng" dirty="0">
              <a:solidFill>
                <a:srgbClr val="0D0D0D"/>
              </a:solidFill>
              <a:highlight>
                <a:srgbClr val="FFFFFF"/>
              </a:highlight>
              <a:latin typeface="Söhne"/>
            </a:endParaRPr>
          </a:p>
          <a:p>
            <a:pPr algn="l"/>
            <a:r>
              <a:rPr lang="en-US" b="1" u="sng" dirty="0">
                <a:solidFill>
                  <a:srgbClr val="0D0D0D"/>
                </a:solidFill>
                <a:highlight>
                  <a:srgbClr val="FFFFFF"/>
                </a:highlight>
                <a:latin typeface="Söhne"/>
              </a:rPr>
              <a:t>Necessity of containers</a:t>
            </a:r>
          </a:p>
          <a:p>
            <a:pPr algn="l"/>
            <a:r>
              <a:rPr lang="en-US" dirty="0">
                <a:solidFill>
                  <a:srgbClr val="0D0D0D"/>
                </a:solidFill>
                <a:highlight>
                  <a:srgbClr val="FFFFFF"/>
                </a:highlight>
                <a:latin typeface="Söhne"/>
              </a:rPr>
              <a:t>When we run multiple main processes/services like tomcat(application- service), </a:t>
            </a:r>
            <a:r>
              <a:rPr lang="en-US" dirty="0" err="1">
                <a:solidFill>
                  <a:srgbClr val="0D0D0D"/>
                </a:solidFill>
                <a:highlight>
                  <a:srgbClr val="FFFFFF"/>
                </a:highlight>
                <a:latin typeface="Söhne"/>
              </a:rPr>
              <a:t>mongoDB</a:t>
            </a:r>
            <a:r>
              <a:rPr lang="en-US" dirty="0">
                <a:solidFill>
                  <a:srgbClr val="0D0D0D"/>
                </a:solidFill>
                <a:highlight>
                  <a:srgbClr val="FFFFFF"/>
                </a:highlight>
                <a:latin typeface="Söhne"/>
              </a:rPr>
              <a:t>(data-base), nginx(web-service) in one computer/server it leads to same file-structure in the OS  for all these services, so when any changes made to configuration files it affects all the services which affects all the processes  as all the processes consume same thing. Here we need  something   called as isolation </a:t>
            </a:r>
          </a:p>
          <a:p>
            <a:pPr algn="l"/>
            <a:r>
              <a:rPr lang="en-US" dirty="0">
                <a:solidFill>
                  <a:srgbClr val="0D0D0D"/>
                </a:solidFill>
                <a:highlight>
                  <a:srgbClr val="FFFFFF"/>
                </a:highlight>
                <a:latin typeface="Söhne"/>
              </a:rPr>
              <a:t>We can also achieve isolation by using different computers/servers for each processes which leads to more investment, so this problem can be solved by containers</a:t>
            </a:r>
          </a:p>
          <a:p>
            <a:pPr algn="l"/>
            <a:r>
              <a:rPr lang="en-US" dirty="0">
                <a:solidFill>
                  <a:srgbClr val="0D0D0D"/>
                </a:solidFill>
                <a:highlight>
                  <a:srgbClr val="FFFFFF"/>
                </a:highlight>
                <a:latin typeface="Söhne"/>
              </a:rPr>
              <a:t>Containers make each every services as a miniature operating system in the main OS which allows each and every service to have its own root directory</a:t>
            </a:r>
            <a:endParaRPr lang="en-US" dirty="0"/>
          </a:p>
        </p:txBody>
      </p:sp>
    </p:spTree>
    <p:extLst>
      <p:ext uri="{BB962C8B-B14F-4D97-AF65-F5344CB8AC3E}">
        <p14:creationId xmlns:p14="http://schemas.microsoft.com/office/powerpoint/2010/main" val="113585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Söhne"/>
              </a:rPr>
              <a:t>Docker Run</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ea typeface="Söhne Mono"/>
              </a:rPr>
              <a:t>docker run</a:t>
            </a:r>
            <a:r>
              <a:rPr kumimoji="0" lang="en-US" altLang="en-US" sz="2000" b="0" i="0" u="none" strike="noStrike" cap="none" normalizeH="0" baseline="0" dirty="0">
                <a:ln>
                  <a:noFill/>
                </a:ln>
                <a:solidFill>
                  <a:schemeClr val="tx1"/>
                </a:solidFill>
                <a:effectLst/>
                <a:ea typeface="Söhne"/>
              </a:rPr>
              <a:t> is used to create and run a container from a Docker image.</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Once you have a Docker image built (either locally or pulled from a registry), you use </a:t>
            </a:r>
            <a:r>
              <a:rPr kumimoji="0" lang="en-US" altLang="en-US" sz="2000" b="1" i="0" u="none" strike="noStrike" cap="none" normalizeH="0" baseline="0" dirty="0">
                <a:ln>
                  <a:noFill/>
                </a:ln>
                <a:solidFill>
                  <a:schemeClr val="tx1"/>
                </a:solidFill>
                <a:effectLst/>
                <a:latin typeface="Arial Unicode MS"/>
                <a:ea typeface="Söhne Mono"/>
              </a:rPr>
              <a:t>docker run</a:t>
            </a:r>
            <a:r>
              <a:rPr kumimoji="0" lang="en-US" altLang="en-US" sz="2000" b="0" i="0" u="none" strike="noStrike" cap="none" normalizeH="0" baseline="0" dirty="0">
                <a:ln>
                  <a:noFill/>
                </a:ln>
                <a:solidFill>
                  <a:schemeClr val="tx1"/>
                </a:solidFill>
                <a:effectLst/>
                <a:ea typeface="Söhne"/>
              </a:rPr>
              <a:t> to instantiate a container based on that image.</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When you run </a:t>
            </a:r>
            <a:r>
              <a:rPr kumimoji="0" lang="en-US" altLang="en-US" sz="2000" b="1" i="0" u="none" strike="noStrike" cap="none" normalizeH="0" baseline="0" dirty="0">
                <a:ln>
                  <a:noFill/>
                </a:ln>
                <a:solidFill>
                  <a:schemeClr val="tx1"/>
                </a:solidFill>
                <a:effectLst/>
                <a:latin typeface="Arial Unicode MS"/>
                <a:ea typeface="Söhne Mono"/>
              </a:rPr>
              <a:t>docker run</a:t>
            </a:r>
            <a:r>
              <a:rPr kumimoji="0" lang="en-US" altLang="en-US" sz="2000" b="0" i="0" u="none" strike="noStrike" cap="none" normalizeH="0" baseline="0" dirty="0">
                <a:ln>
                  <a:noFill/>
                </a:ln>
                <a:solidFill>
                  <a:schemeClr val="tx1"/>
                </a:solidFill>
                <a:effectLst/>
                <a:ea typeface="Söhne"/>
              </a:rPr>
              <a:t>, Docker creates a container instance from the specified image, and it starts the container based on the settings and configurations defined in the image.</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This process instantiates a runnable instance of the application or service defined by the image, based on the environment and parameters provided at runtime.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In summary, </a:t>
            </a:r>
            <a:r>
              <a:rPr kumimoji="0" lang="en-US" altLang="en-US" sz="2000" b="1" i="0" u="none" strike="noStrike" cap="none" normalizeH="0" baseline="0" dirty="0">
                <a:ln>
                  <a:noFill/>
                </a:ln>
                <a:solidFill>
                  <a:schemeClr val="tx1"/>
                </a:solidFill>
                <a:effectLst/>
                <a:latin typeface="Arial Unicode MS"/>
                <a:ea typeface="Söhne Mono"/>
              </a:rPr>
              <a:t>docker build</a:t>
            </a:r>
            <a:r>
              <a:rPr kumimoji="0" lang="en-US" altLang="en-US" sz="2000" b="0" i="0" u="none" strike="noStrike" cap="none" normalizeH="0" baseline="0" dirty="0">
                <a:ln>
                  <a:noFill/>
                </a:ln>
                <a:solidFill>
                  <a:schemeClr val="tx1"/>
                </a:solidFill>
                <a:effectLst/>
                <a:ea typeface="Söhne"/>
              </a:rPr>
              <a:t> is used to create a Docker image, while </a:t>
            </a:r>
            <a:r>
              <a:rPr kumimoji="0" lang="en-US" altLang="en-US" sz="2000" b="1" i="0" u="none" strike="noStrike" cap="none" normalizeH="0" baseline="0" dirty="0">
                <a:ln>
                  <a:noFill/>
                </a:ln>
                <a:solidFill>
                  <a:schemeClr val="tx1"/>
                </a:solidFill>
                <a:effectLst/>
                <a:latin typeface="Arial Unicode MS"/>
                <a:ea typeface="Söhne Mono"/>
              </a:rPr>
              <a:t>docker run</a:t>
            </a:r>
            <a:r>
              <a:rPr kumimoji="0" lang="en-US" altLang="en-US" sz="2000" b="0" i="0" u="none" strike="noStrike" cap="none" normalizeH="0" baseline="0" dirty="0">
                <a:ln>
                  <a:noFill/>
                </a:ln>
                <a:solidFill>
                  <a:schemeClr val="tx1"/>
                </a:solidFill>
                <a:effectLst/>
                <a:ea typeface="Söhne"/>
              </a:rPr>
              <a:t> is used to create and start a container based on a Docker image. The build process precedes the run process, as you typically build an image first and then run containers based on that image.</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indent="0">
              <a:buNone/>
            </a:pPr>
            <a:endParaRPr lang="en-US" dirty="0"/>
          </a:p>
          <a:p>
            <a:pPr marL="0" indent="0">
              <a:buNone/>
            </a:pPr>
            <a:endParaRPr lang="en-US" dirty="0"/>
          </a:p>
          <a:p>
            <a:pPr marL="0" indent="0">
              <a:buNone/>
            </a:pPr>
            <a:r>
              <a:rPr lang="en-US" dirty="0"/>
              <a:t>If the docker image is not  available locally, Docker run pulls the image from the repository and creates a container</a:t>
            </a:r>
          </a:p>
        </p:txBody>
      </p:sp>
    </p:spTree>
    <p:extLst>
      <p:ext uri="{BB962C8B-B14F-4D97-AF65-F5344CB8AC3E}">
        <p14:creationId xmlns:p14="http://schemas.microsoft.com/office/powerpoint/2010/main" val="189236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a:bodyPr>
          <a:lstStyle/>
          <a:p>
            <a:pPr marL="0" indent="0">
              <a:buNone/>
            </a:pPr>
            <a:r>
              <a:rPr lang="en-IN" sz="2200" b="1" u="sng" dirty="0"/>
              <a:t>Monolithic architecture</a:t>
            </a:r>
            <a:br>
              <a:rPr lang="en-US" sz="2200" dirty="0"/>
            </a:br>
            <a:r>
              <a:rPr lang="en-US" sz="2200" b="0" i="0" dirty="0">
                <a:solidFill>
                  <a:srgbClr val="0D0D0D"/>
                </a:solidFill>
                <a:effectLst/>
                <a:highlight>
                  <a:srgbClr val="FFFFFF"/>
                </a:highlight>
                <a:latin typeface="Söhne"/>
              </a:rPr>
              <a:t>Monolithic architecture refers to a traditional software architecture approach where all components of an application are tightly coupled and interconnected into a single unit. In simpler terms, it means that the entire application, including its user interface, business logic, and data access layers, is built and deployed as a single system</a:t>
            </a:r>
          </a:p>
          <a:p>
            <a:pPr algn="l">
              <a:buFont typeface="+mj-lt"/>
              <a:buAutoNum type="arabicPeriod"/>
            </a:pPr>
            <a:r>
              <a:rPr lang="en-US" sz="2200" b="1" i="0" dirty="0">
                <a:solidFill>
                  <a:srgbClr val="0D0D0D"/>
                </a:solidFill>
                <a:effectLst/>
                <a:highlight>
                  <a:srgbClr val="FFFFFF"/>
                </a:highlight>
                <a:latin typeface="Söhne"/>
              </a:rPr>
              <a:t>Single Deployment Unit</a:t>
            </a:r>
            <a:r>
              <a:rPr lang="en-US" sz="2200" b="0" i="0" dirty="0">
                <a:solidFill>
                  <a:srgbClr val="0D0D0D"/>
                </a:solidFill>
                <a:effectLst/>
                <a:highlight>
                  <a:srgbClr val="FFFFFF"/>
                </a:highlight>
                <a:latin typeface="Söhne"/>
              </a:rPr>
              <a:t>: The entire application is packaged and deployed as a single unit. This means that when updates or changes are made to any part of the application, the entire application needs to be redeployed.</a:t>
            </a:r>
          </a:p>
          <a:p>
            <a:pPr algn="l">
              <a:buFont typeface="+mj-lt"/>
              <a:buAutoNum type="arabicPeriod"/>
            </a:pPr>
            <a:r>
              <a:rPr lang="en-US" sz="2200" b="1" i="0" dirty="0">
                <a:solidFill>
                  <a:srgbClr val="0D0D0D"/>
                </a:solidFill>
                <a:effectLst/>
                <a:highlight>
                  <a:srgbClr val="FFFFFF"/>
                </a:highlight>
                <a:latin typeface="Söhne"/>
              </a:rPr>
              <a:t>Tight Coupling</a:t>
            </a:r>
            <a:r>
              <a:rPr lang="en-US" sz="2200" b="0" i="0" dirty="0">
                <a:solidFill>
                  <a:srgbClr val="0D0D0D"/>
                </a:solidFill>
                <a:effectLst/>
                <a:highlight>
                  <a:srgbClr val="FFFFFF"/>
                </a:highlight>
                <a:latin typeface="Söhne"/>
              </a:rPr>
              <a:t>: Components within the application are highly interdependent and tightly coupled. Changes made to one component may require changes to other components, making it difficult to modify or replace individual parts without affecting the entire system.</a:t>
            </a:r>
          </a:p>
          <a:p>
            <a:pPr algn="l">
              <a:buFont typeface="+mj-lt"/>
              <a:buAutoNum type="arabicPeriod"/>
            </a:pPr>
            <a:r>
              <a:rPr lang="en-US" sz="2200" b="1" i="0" dirty="0">
                <a:solidFill>
                  <a:srgbClr val="0D0D0D"/>
                </a:solidFill>
                <a:effectLst/>
                <a:highlight>
                  <a:srgbClr val="FFFFFF"/>
                </a:highlight>
                <a:latin typeface="Söhne"/>
              </a:rPr>
              <a:t>Scalability Challenges</a:t>
            </a:r>
            <a:r>
              <a:rPr lang="en-US" sz="2200" b="0" i="0" dirty="0">
                <a:solidFill>
                  <a:srgbClr val="0D0D0D"/>
                </a:solidFill>
                <a:effectLst/>
                <a:highlight>
                  <a:srgbClr val="FFFFFF"/>
                </a:highlight>
                <a:latin typeface="Söhne"/>
              </a:rPr>
              <a:t>: Monolithic architectures can pose challenges in scaling the application. Since the entire application is scaled as a single unit, it may be difficult to scale specific components independently based on demand.</a:t>
            </a:r>
          </a:p>
          <a:p>
            <a:pPr algn="l">
              <a:buFont typeface="+mj-lt"/>
              <a:buAutoNum type="arabicPeriod"/>
            </a:pPr>
            <a:r>
              <a:rPr lang="en-US" sz="2200" b="1" i="0" dirty="0">
                <a:solidFill>
                  <a:srgbClr val="0D0D0D"/>
                </a:solidFill>
                <a:effectLst/>
                <a:highlight>
                  <a:srgbClr val="FFFFFF"/>
                </a:highlight>
                <a:latin typeface="Söhne"/>
              </a:rPr>
              <a:t>Development and Deployment Complexity</a:t>
            </a:r>
            <a:r>
              <a:rPr lang="en-US" sz="2200" b="0" i="0" dirty="0">
                <a:solidFill>
                  <a:srgbClr val="0D0D0D"/>
                </a:solidFill>
                <a:effectLst/>
                <a:highlight>
                  <a:srgbClr val="FFFFFF"/>
                </a:highlight>
                <a:latin typeface="Söhne"/>
              </a:rPr>
              <a:t>: With all components tightly integrated, development and deployment processes can become complex, especially as the size of the application grows. Coordination among development teams may also become challenging.</a:t>
            </a:r>
          </a:p>
          <a:p>
            <a:pPr algn="l">
              <a:buFont typeface="+mj-lt"/>
              <a:buAutoNum type="arabicPeriod"/>
            </a:pPr>
            <a:r>
              <a:rPr lang="en-US" sz="2200" b="1" i="0" dirty="0">
                <a:solidFill>
                  <a:srgbClr val="0D0D0D"/>
                </a:solidFill>
                <a:effectLst/>
                <a:highlight>
                  <a:srgbClr val="FFFFFF"/>
                </a:highlight>
                <a:latin typeface="Söhne"/>
              </a:rPr>
              <a:t>Reliability and Performance</a:t>
            </a:r>
            <a:r>
              <a:rPr lang="en-US" sz="2200" b="0" i="0" dirty="0">
                <a:solidFill>
                  <a:srgbClr val="0D0D0D"/>
                </a:solidFill>
                <a:effectLst/>
                <a:highlight>
                  <a:srgbClr val="FFFFFF"/>
                </a:highlight>
                <a:latin typeface="Söhne"/>
              </a:rPr>
              <a:t>: Monolithic architectures can offer good reliability and performance since all components are running within the same process, communicating via method calls or function invocations rather than over a network.</a:t>
            </a:r>
          </a:p>
          <a:p>
            <a:pPr algn="l">
              <a:buFont typeface="+mj-lt"/>
              <a:buAutoNum type="arabicPeriod"/>
            </a:pPr>
            <a:endParaRPr lang="en-US" sz="2200" b="0" i="0" dirty="0">
              <a:solidFill>
                <a:srgbClr val="0D0D0D"/>
              </a:solidFill>
              <a:effectLst/>
              <a:highlight>
                <a:srgbClr val="FFFFFF"/>
              </a:highlight>
              <a:latin typeface="Söhne"/>
            </a:endParaRPr>
          </a:p>
          <a:p>
            <a:pPr marL="0" indent="0">
              <a:buNone/>
            </a:pPr>
            <a:endParaRPr lang="en-US" sz="2200" dirty="0"/>
          </a:p>
        </p:txBody>
      </p:sp>
    </p:spTree>
    <p:extLst>
      <p:ext uri="{BB962C8B-B14F-4D97-AF65-F5344CB8AC3E}">
        <p14:creationId xmlns:p14="http://schemas.microsoft.com/office/powerpoint/2010/main" val="336033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a:bodyPr>
          <a:lstStyle/>
          <a:p>
            <a:pPr marL="0" indent="0">
              <a:buNone/>
            </a:pPr>
            <a:r>
              <a:rPr lang="en-US" sz="2200" b="0" i="0" dirty="0">
                <a:solidFill>
                  <a:srgbClr val="0D0D0D"/>
                </a:solidFill>
                <a:effectLst/>
                <a:highlight>
                  <a:srgbClr val="FFFFFF"/>
                </a:highlight>
                <a:latin typeface="Söhne"/>
              </a:rPr>
              <a:t>While monolithic architecture has been widely used and is still in use for many applications, it does have limitations, especially in terms of scalability and agility. As a result, many organizations are transitioning towards more modular and scalable architectures such as microservices or serverless architectures</a:t>
            </a:r>
          </a:p>
          <a:p>
            <a:pPr marL="0" indent="0">
              <a:buNone/>
            </a:pPr>
            <a:endParaRPr lang="en-US" sz="2200" b="1" u="sng" dirty="0">
              <a:solidFill>
                <a:srgbClr val="0D0D0D"/>
              </a:solidFill>
              <a:highlight>
                <a:srgbClr val="FFFFFF"/>
              </a:highlight>
              <a:latin typeface="Söhne"/>
            </a:endParaRPr>
          </a:p>
          <a:p>
            <a:pPr marL="0" indent="0">
              <a:buNone/>
            </a:pPr>
            <a:r>
              <a:rPr lang="en-US" sz="2200" b="1" u="sng" dirty="0">
                <a:solidFill>
                  <a:srgbClr val="0D0D0D"/>
                </a:solidFill>
                <a:highlight>
                  <a:srgbClr val="FFFFFF"/>
                </a:highlight>
                <a:latin typeface="Söhne"/>
              </a:rPr>
              <a:t>Microservices architecture</a:t>
            </a:r>
          </a:p>
          <a:p>
            <a:pPr marL="0" indent="0">
              <a:buNone/>
            </a:pPr>
            <a:r>
              <a:rPr lang="en-US" sz="2200" b="0" i="0" dirty="0">
                <a:solidFill>
                  <a:srgbClr val="0D0D0D"/>
                </a:solidFill>
                <a:effectLst/>
                <a:highlight>
                  <a:srgbClr val="FFFFFF"/>
                </a:highlight>
                <a:latin typeface="Söhne"/>
              </a:rPr>
              <a:t>Microservices is a system design  architecture  where a large application is broken down into smaller and  independent services, each service has its own function and operates as a standalone entity, and these services communicate to each other through well-defined API (application program interface) or message queues </a:t>
            </a:r>
          </a:p>
          <a:p>
            <a:pPr marL="0" indent="0">
              <a:buNone/>
            </a:pPr>
            <a:r>
              <a:rPr lang="en-US" sz="2200" dirty="0">
                <a:solidFill>
                  <a:srgbClr val="0D0D0D"/>
                </a:solidFill>
                <a:highlight>
                  <a:srgbClr val="FFFFFF"/>
                </a:highlight>
                <a:latin typeface="Söhne"/>
              </a:rPr>
              <a:t>Using microservices architecture enables us to work on individual services without affecting the entire application  making it easier to deploy updates and scale services independently</a:t>
            </a:r>
          </a:p>
          <a:p>
            <a:pPr marL="0" indent="0">
              <a:buNone/>
            </a:pPr>
            <a:endParaRPr lang="en-US" sz="2200" dirty="0">
              <a:solidFill>
                <a:srgbClr val="0D0D0D"/>
              </a:solidFill>
              <a:highlight>
                <a:srgbClr val="FFFFFF"/>
              </a:highlight>
              <a:latin typeface="Söhne"/>
            </a:endParaRPr>
          </a:p>
          <a:p>
            <a:pPr marL="0" indent="0">
              <a:buNone/>
            </a:pPr>
            <a:r>
              <a:rPr lang="en-US" sz="2200" b="0" i="0" dirty="0">
                <a:solidFill>
                  <a:srgbClr val="0D0D0D"/>
                </a:solidFill>
                <a:effectLst/>
                <a:highlight>
                  <a:srgbClr val="FFFFFF"/>
                </a:highlight>
                <a:latin typeface="Söhne"/>
              </a:rPr>
              <a:t>APIs play a crucial role in modern software development by enabling interoperability between different systems and facilitating the integration of third-party services and libraries.</a:t>
            </a:r>
          </a:p>
          <a:p>
            <a:pPr marL="0" indent="0">
              <a:buNone/>
            </a:pPr>
            <a:endParaRPr lang="en-US" sz="2200" dirty="0">
              <a:solidFill>
                <a:srgbClr val="0D0D0D"/>
              </a:solidFill>
              <a:highlight>
                <a:srgbClr val="FFFFFF"/>
              </a:highlight>
              <a:latin typeface="Söhne"/>
            </a:endParaRPr>
          </a:p>
          <a:p>
            <a:pPr marL="0" indent="0">
              <a:buNone/>
            </a:pPr>
            <a:r>
              <a:rPr lang="en-US" sz="2200" b="0" i="0" dirty="0">
                <a:solidFill>
                  <a:srgbClr val="0D0D0D"/>
                </a:solidFill>
                <a:effectLst/>
                <a:highlight>
                  <a:srgbClr val="FFFFFF"/>
                </a:highlight>
                <a:latin typeface="Söhne"/>
              </a:rPr>
              <a:t>Microservices architecture has gained popularity in recent years, especially in organizations with large, complex applications that require flexibility, scalability, and agility. However, adopting microservices requires careful planning and consideration of factors such as team structure, communication patterns, and deployment pipelines.</a:t>
            </a:r>
          </a:p>
        </p:txBody>
      </p:sp>
    </p:spTree>
    <p:extLst>
      <p:ext uri="{BB962C8B-B14F-4D97-AF65-F5344CB8AC3E}">
        <p14:creationId xmlns:p14="http://schemas.microsoft.com/office/powerpoint/2010/main" val="260378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a:bodyPr>
          <a:lstStyle/>
          <a:p>
            <a:pPr algn="l">
              <a:buFont typeface="+mj-lt"/>
              <a:buAutoNum type="arabicPeriod"/>
            </a:pPr>
            <a:r>
              <a:rPr lang="en-US" sz="2200" b="1" i="0" dirty="0">
                <a:solidFill>
                  <a:srgbClr val="0D0D0D"/>
                </a:solidFill>
                <a:effectLst/>
                <a:highlight>
                  <a:srgbClr val="FFFFFF"/>
                </a:highlight>
                <a:latin typeface="Söhne"/>
              </a:rPr>
              <a:t>Decomposition</a:t>
            </a:r>
            <a:r>
              <a:rPr lang="en-US" sz="2200" b="0" i="0" dirty="0">
                <a:solidFill>
                  <a:srgbClr val="0D0D0D"/>
                </a:solidFill>
                <a:effectLst/>
                <a:highlight>
                  <a:srgbClr val="FFFFFF"/>
                </a:highlight>
                <a:latin typeface="Söhne"/>
              </a:rPr>
              <a:t>: The application is decomposed into multiple smaller services, each responsible for a specific business function or capability. For example, services might handle user authentication, order processing, payment processing, etc.</a:t>
            </a:r>
          </a:p>
          <a:p>
            <a:pPr algn="l">
              <a:buFont typeface="+mj-lt"/>
              <a:buAutoNum type="arabicPeriod"/>
            </a:pPr>
            <a:r>
              <a:rPr lang="en-US" sz="2200" b="1" i="0" dirty="0">
                <a:solidFill>
                  <a:srgbClr val="0D0D0D"/>
                </a:solidFill>
                <a:effectLst/>
                <a:highlight>
                  <a:srgbClr val="FFFFFF"/>
                </a:highlight>
                <a:latin typeface="Söhne"/>
              </a:rPr>
              <a:t>Loose Coupling</a:t>
            </a:r>
            <a:r>
              <a:rPr lang="en-US" sz="2200" b="0" i="0" dirty="0">
                <a:solidFill>
                  <a:srgbClr val="0D0D0D"/>
                </a:solidFill>
                <a:effectLst/>
                <a:highlight>
                  <a:srgbClr val="FFFFFF"/>
                </a:highlight>
                <a:latin typeface="Söhne"/>
              </a:rPr>
              <a:t>: Microservices are designed to be loosely coupled, meaning they are independent of each other and communicate through well-defined </a:t>
            </a:r>
            <a:r>
              <a:rPr lang="en-US" sz="2200" b="1" i="0" dirty="0">
                <a:solidFill>
                  <a:srgbClr val="0D0D0D"/>
                </a:solidFill>
                <a:effectLst/>
                <a:highlight>
                  <a:srgbClr val="FFFFFF"/>
                </a:highlight>
                <a:latin typeface="Söhne"/>
              </a:rPr>
              <a:t>APIs</a:t>
            </a:r>
            <a:r>
              <a:rPr lang="en-US" sz="2200" b="0" i="0" dirty="0">
                <a:solidFill>
                  <a:srgbClr val="0D0D0D"/>
                </a:solidFill>
                <a:effectLst/>
                <a:highlight>
                  <a:srgbClr val="FFFFFF"/>
                </a:highlight>
                <a:latin typeface="Söhne"/>
              </a:rPr>
              <a:t> (Application Programming Interfaces). This allows each service to be developed, deployed, and scaled independently without affecting other services.</a:t>
            </a:r>
          </a:p>
          <a:p>
            <a:pPr algn="l">
              <a:buFont typeface="+mj-lt"/>
              <a:buAutoNum type="arabicPeriod"/>
            </a:pPr>
            <a:r>
              <a:rPr lang="en-US" sz="2200" b="1" i="0" dirty="0">
                <a:solidFill>
                  <a:srgbClr val="0D0D0D"/>
                </a:solidFill>
                <a:effectLst/>
                <a:highlight>
                  <a:srgbClr val="FFFFFF"/>
                </a:highlight>
                <a:latin typeface="Söhne"/>
              </a:rPr>
              <a:t>Independently Deployable</a:t>
            </a:r>
            <a:r>
              <a:rPr lang="en-US" sz="2200" b="0" i="0" dirty="0">
                <a:solidFill>
                  <a:srgbClr val="0D0D0D"/>
                </a:solidFill>
                <a:effectLst/>
                <a:highlight>
                  <a:srgbClr val="FFFFFF"/>
                </a:highlight>
                <a:latin typeface="Söhne"/>
              </a:rPr>
              <a:t>: Each microservice can be deployed independently, allowing for faster and more frequent updates. This enables teams to release new features or bug fixes without having to redeploy the entire application.</a:t>
            </a:r>
          </a:p>
          <a:p>
            <a:pPr algn="l">
              <a:buFont typeface="+mj-lt"/>
              <a:buAutoNum type="arabicPeriod"/>
            </a:pPr>
            <a:r>
              <a:rPr lang="en-US" sz="2200" b="1" i="0" dirty="0">
                <a:solidFill>
                  <a:srgbClr val="0D0D0D"/>
                </a:solidFill>
                <a:effectLst/>
                <a:highlight>
                  <a:srgbClr val="FFFFFF"/>
                </a:highlight>
                <a:latin typeface="Söhne"/>
              </a:rPr>
              <a:t>Technology Diversity</a:t>
            </a:r>
            <a:r>
              <a:rPr lang="en-US" sz="2200" b="0" i="0" dirty="0">
                <a:solidFill>
                  <a:srgbClr val="0D0D0D"/>
                </a:solidFill>
                <a:effectLst/>
                <a:highlight>
                  <a:srgbClr val="FFFFFF"/>
                </a:highlight>
                <a:latin typeface="Söhne"/>
              </a:rPr>
              <a:t>: Microservices architecture allows for flexibility in technology choices. Each service can be developed using the most appropriate programming language, framework, or database for its specific requirements.</a:t>
            </a:r>
          </a:p>
          <a:p>
            <a:pPr algn="l">
              <a:buFont typeface="+mj-lt"/>
              <a:buAutoNum type="arabicPeriod"/>
            </a:pPr>
            <a:r>
              <a:rPr lang="en-US" sz="2200" b="1" i="0" dirty="0">
                <a:solidFill>
                  <a:srgbClr val="0D0D0D"/>
                </a:solidFill>
                <a:effectLst/>
                <a:highlight>
                  <a:srgbClr val="FFFFFF"/>
                </a:highlight>
                <a:latin typeface="Söhne"/>
              </a:rPr>
              <a:t>Scalability</a:t>
            </a:r>
            <a:r>
              <a:rPr lang="en-US" sz="2200" b="0" i="0" dirty="0">
                <a:solidFill>
                  <a:srgbClr val="0D0D0D"/>
                </a:solidFill>
                <a:effectLst/>
                <a:highlight>
                  <a:srgbClr val="FFFFFF"/>
                </a:highlight>
                <a:latin typeface="Söhne"/>
              </a:rPr>
              <a:t>: Since services are deployed independently, it's easier to scale individual services based on demand. This enables better resource utilization and cost optimization compared to monolithic architectures, where the entire application needs to be scaled as a single unit.</a:t>
            </a:r>
          </a:p>
          <a:p>
            <a:pPr marL="0" indent="0">
              <a:buNone/>
            </a:pPr>
            <a:endParaRPr lang="en-US" sz="2200" dirty="0"/>
          </a:p>
        </p:txBody>
      </p:sp>
    </p:spTree>
    <p:extLst>
      <p:ext uri="{BB962C8B-B14F-4D97-AF65-F5344CB8AC3E}">
        <p14:creationId xmlns:p14="http://schemas.microsoft.com/office/powerpoint/2010/main" val="244450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a:bodyPr>
          <a:lstStyle/>
          <a:p>
            <a:pPr marL="0" indent="0">
              <a:buNone/>
            </a:pPr>
            <a:r>
              <a:rPr lang="en-US" sz="2200" dirty="0"/>
              <a:t>Monolithic,	 microservices architecture and dockers</a:t>
            </a:r>
          </a:p>
          <a:p>
            <a:pPr algn="l"/>
            <a:r>
              <a:rPr lang="en-US" sz="2200" b="0" i="0" dirty="0">
                <a:solidFill>
                  <a:srgbClr val="0D0D0D"/>
                </a:solidFill>
                <a:effectLst/>
                <a:highlight>
                  <a:srgbClr val="FFFFFF"/>
                </a:highlight>
                <a:latin typeface="Söhne"/>
              </a:rPr>
              <a:t>In a monolithic architecture, you typically package the entire application into a single Docker image, and then you can run multiple containers from that single image. Each container represents an instance of the entire application. So, while you may have multiple containers running, they all use the same Docker image.</a:t>
            </a:r>
          </a:p>
          <a:p>
            <a:pPr algn="l"/>
            <a:r>
              <a:rPr lang="en-US" sz="2200" b="0" i="0" dirty="0">
                <a:solidFill>
                  <a:srgbClr val="0D0D0D"/>
                </a:solidFill>
                <a:effectLst/>
                <a:highlight>
                  <a:srgbClr val="FFFFFF"/>
                </a:highlight>
                <a:latin typeface="Söhne"/>
              </a:rPr>
              <a:t>In a microservices architecture, you break down your application into smaller, independent services, each serving a specific function or piece of functionality. Each of these services is packaged into its own Docker image. When you deploy your microservices-based application, you create and run multiple containers, each based on a different Docker image corresponding to a specific service. So, in this case, you have multiple containers, each using a different Docker image.</a:t>
            </a:r>
          </a:p>
          <a:p>
            <a:pPr marL="0" indent="0" algn="l">
              <a:buNone/>
            </a:pPr>
            <a:r>
              <a:rPr lang="en-US" sz="2200" b="0" i="0" dirty="0">
                <a:solidFill>
                  <a:srgbClr val="0D0D0D"/>
                </a:solidFill>
                <a:effectLst/>
                <a:highlight>
                  <a:srgbClr val="FFFFFF"/>
                </a:highlight>
                <a:latin typeface="Söhne"/>
              </a:rPr>
              <a:t>To summarize:</a:t>
            </a:r>
          </a:p>
          <a:p>
            <a:pPr algn="l">
              <a:buFont typeface="Arial" panose="020B0604020202020204" pitchFamily="34" charset="0"/>
              <a:buChar char="•"/>
            </a:pPr>
            <a:r>
              <a:rPr lang="en-US" sz="2200" b="0" i="0" dirty="0">
                <a:solidFill>
                  <a:srgbClr val="0D0D0D"/>
                </a:solidFill>
                <a:effectLst/>
                <a:highlight>
                  <a:srgbClr val="FFFFFF"/>
                </a:highlight>
                <a:latin typeface="Söhne"/>
              </a:rPr>
              <a:t>Monolithic architecture: Multiple containers from a single Docker image, each representing an instance of the entire application.</a:t>
            </a:r>
          </a:p>
          <a:p>
            <a:pPr algn="l">
              <a:buFont typeface="Arial" panose="020B0604020202020204" pitchFamily="34" charset="0"/>
              <a:buChar char="•"/>
            </a:pPr>
            <a:r>
              <a:rPr lang="en-US" sz="2200" b="0" i="0" dirty="0">
                <a:solidFill>
                  <a:srgbClr val="0D0D0D"/>
                </a:solidFill>
                <a:effectLst/>
                <a:highlight>
                  <a:srgbClr val="FFFFFF"/>
                </a:highlight>
                <a:latin typeface="Söhne"/>
              </a:rPr>
              <a:t>Microservices architecture: Multiple containers from multiple Docker images, each representing a specific microservice within the application.</a:t>
            </a:r>
          </a:p>
          <a:p>
            <a:pPr marL="0" indent="0">
              <a:buNone/>
            </a:pPr>
            <a:endParaRPr lang="en-US" sz="2200" dirty="0"/>
          </a:p>
        </p:txBody>
      </p:sp>
    </p:spTree>
    <p:extLst>
      <p:ext uri="{BB962C8B-B14F-4D97-AF65-F5344CB8AC3E}">
        <p14:creationId xmlns:p14="http://schemas.microsoft.com/office/powerpoint/2010/main" val="379576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endParaRPr lang="en-US" dirty="0"/>
          </a:p>
        </p:txBody>
      </p:sp>
    </p:spTree>
    <p:extLst>
      <p:ext uri="{BB962C8B-B14F-4D97-AF65-F5344CB8AC3E}">
        <p14:creationId xmlns:p14="http://schemas.microsoft.com/office/powerpoint/2010/main" val="69004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endParaRPr lang="en-US" dirty="0"/>
          </a:p>
        </p:txBody>
      </p:sp>
      <p:pic>
        <p:nvPicPr>
          <p:cNvPr id="7" name="図 6">
            <a:extLst>
              <a:ext uri="{FF2B5EF4-FFF2-40B4-BE49-F238E27FC236}">
                <a16:creationId xmlns:a16="http://schemas.microsoft.com/office/drawing/2014/main" id="{D6286E51-ED29-8640-52DF-BF542C35B0F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4096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r>
              <a:rPr lang="en-IN" dirty="0"/>
              <a:t>All the services can be connected together and this lets us to have virtualized network in the computer, each services will be provided with its own </a:t>
            </a:r>
            <a:r>
              <a:rPr lang="en-IN" dirty="0" err="1"/>
              <a:t>ip</a:t>
            </a:r>
            <a:r>
              <a:rPr lang="en-IN" dirty="0"/>
              <a:t> address</a:t>
            </a:r>
          </a:p>
          <a:p>
            <a:r>
              <a:rPr lang="en-IN" dirty="0"/>
              <a:t>Since these isolated services will be in light weight we can archive them , these archive are called as images/container images (the purpose of creating images is that  we can ship them to anywhere, the same container which we are running in our desktop can be archived and can run in production server)  </a:t>
            </a:r>
            <a:endParaRPr lang="en-US" dirty="0"/>
          </a:p>
        </p:txBody>
      </p:sp>
    </p:spTree>
    <p:extLst>
      <p:ext uri="{BB962C8B-B14F-4D97-AF65-F5344CB8AC3E}">
        <p14:creationId xmlns:p14="http://schemas.microsoft.com/office/powerpoint/2010/main" val="86217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endParaRPr lang="en-US" dirty="0"/>
          </a:p>
        </p:txBody>
      </p:sp>
      <p:pic>
        <p:nvPicPr>
          <p:cNvPr id="4" name="図 3">
            <a:extLst>
              <a:ext uri="{FF2B5EF4-FFF2-40B4-BE49-F238E27FC236}">
                <a16:creationId xmlns:a16="http://schemas.microsoft.com/office/drawing/2014/main" id="{51BB999F-0AFE-970A-FB27-2B4FC8C86D7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3067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fontScale="92500" lnSpcReduction="10000"/>
          </a:bodyPr>
          <a:lstStyle/>
          <a:p>
            <a:pPr marL="0" indent="0">
              <a:buNone/>
            </a:pPr>
            <a:r>
              <a:rPr lang="en-US" dirty="0">
                <a:solidFill>
                  <a:srgbClr val="FF0000"/>
                </a:solidFill>
              </a:rPr>
              <a:t>Refer the following overview about docker</a:t>
            </a:r>
          </a:p>
          <a:p>
            <a:pPr marL="0" indent="0">
              <a:buNone/>
            </a:pPr>
            <a:r>
              <a:rPr lang="en-US" dirty="0">
                <a:hlinkClick r:id="rId2"/>
              </a:rPr>
              <a:t>Docker overview</a:t>
            </a:r>
            <a:endParaRPr lang="en-US" dirty="0"/>
          </a:p>
          <a:p>
            <a:pPr marL="0" indent="0" algn="l">
              <a:buNone/>
            </a:pPr>
            <a:endParaRPr lang="en-US" b="0" i="0" dirty="0">
              <a:solidFill>
                <a:srgbClr val="0D0D0D"/>
              </a:solidFill>
              <a:effectLst/>
              <a:highlight>
                <a:srgbClr val="FFFFFF"/>
              </a:highlight>
              <a:latin typeface="Söhne"/>
            </a:endParaRPr>
          </a:p>
          <a:p>
            <a:pPr marL="0" indent="0" algn="l">
              <a:buNone/>
            </a:pPr>
            <a:br>
              <a:rPr lang="en-US" b="0" i="0" dirty="0">
                <a:solidFill>
                  <a:srgbClr val="0D0D0D"/>
                </a:solidFill>
                <a:effectLst/>
                <a:highlight>
                  <a:srgbClr val="FFFFFF"/>
                </a:highlight>
                <a:latin typeface="Söhne"/>
              </a:rPr>
            </a:br>
            <a:r>
              <a:rPr lang="en-US" sz="2400" b="0" i="0" dirty="0">
                <a:solidFill>
                  <a:srgbClr val="0D0D0D"/>
                </a:solidFill>
                <a:effectLst/>
                <a:highlight>
                  <a:srgbClr val="FFFFFF"/>
                </a:highlight>
                <a:latin typeface="Söhne"/>
              </a:rPr>
              <a:t>Docker images and Docker containers are two fundamental concepts in Docker, but they serve different purposes:</a:t>
            </a:r>
          </a:p>
          <a:p>
            <a:pPr algn="l">
              <a:buFont typeface="+mj-lt"/>
              <a:buAutoNum type="arabicPeriod"/>
            </a:pPr>
            <a:r>
              <a:rPr lang="en-US" sz="2400" b="1" i="0" dirty="0">
                <a:solidFill>
                  <a:srgbClr val="0D0D0D"/>
                </a:solidFill>
                <a:effectLst/>
                <a:highlight>
                  <a:srgbClr val="FFFFFF"/>
                </a:highlight>
                <a:latin typeface="Söhne"/>
              </a:rPr>
              <a:t>Docker Image</a:t>
            </a:r>
            <a:r>
              <a:rPr lang="en-US" sz="2400"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An image is a lightweight, standalone, executable package that includes everything needed to run a piece of software, including the code, runtime, libraries, environment variables, and configuration files.</a:t>
            </a:r>
          </a:p>
          <a:p>
            <a:pPr marL="742950" lvl="1" indent="-285750" algn="l">
              <a:buFont typeface="+mj-lt"/>
              <a:buAutoNum type="arabicPeriod"/>
            </a:pPr>
            <a:r>
              <a:rPr lang="en-US" b="0" i="0" dirty="0">
                <a:solidFill>
                  <a:srgbClr val="0D0D0D"/>
                </a:solidFill>
                <a:effectLst/>
                <a:highlight>
                  <a:srgbClr val="FFFFFF"/>
                </a:highlight>
                <a:latin typeface="Söhne"/>
              </a:rPr>
              <a:t>It's essentially a snapshot of a filesystem and configuration needed to run a specific application.</a:t>
            </a:r>
          </a:p>
          <a:p>
            <a:pPr marL="742950" lvl="1" indent="-285750" algn="l">
              <a:buFont typeface="+mj-lt"/>
              <a:buAutoNum type="arabicPeriod"/>
            </a:pPr>
            <a:r>
              <a:rPr lang="en-US" b="0" i="0" dirty="0">
                <a:solidFill>
                  <a:srgbClr val="0D0D0D"/>
                </a:solidFill>
                <a:effectLst/>
                <a:highlight>
                  <a:srgbClr val="FFFFFF"/>
                </a:highlight>
                <a:latin typeface="Söhne"/>
              </a:rPr>
              <a:t>Images are often built using a </a:t>
            </a:r>
            <a:r>
              <a:rPr lang="en-US" b="0" i="0" dirty="0" err="1">
                <a:solidFill>
                  <a:srgbClr val="0D0D0D"/>
                </a:solidFill>
                <a:effectLst/>
                <a:highlight>
                  <a:srgbClr val="FFFFFF"/>
                </a:highlight>
                <a:latin typeface="Söhne"/>
              </a:rPr>
              <a:t>Dockerfile</a:t>
            </a:r>
            <a:r>
              <a:rPr lang="en-US" b="0" i="0" dirty="0">
                <a:solidFill>
                  <a:srgbClr val="0D0D0D"/>
                </a:solidFill>
                <a:effectLst/>
                <a:highlight>
                  <a:srgbClr val="FFFFFF"/>
                </a:highlight>
                <a:latin typeface="Söhne"/>
              </a:rPr>
              <a:t>, which is a text document that contains all the commands a user could call on the command line to assemble an image.</a:t>
            </a:r>
          </a:p>
          <a:p>
            <a:pPr algn="l">
              <a:buFont typeface="+mj-lt"/>
              <a:buAutoNum type="arabicPeriod"/>
            </a:pPr>
            <a:r>
              <a:rPr lang="en-US" sz="2400" b="1" i="0" dirty="0">
                <a:solidFill>
                  <a:srgbClr val="0D0D0D"/>
                </a:solidFill>
                <a:effectLst/>
                <a:highlight>
                  <a:srgbClr val="FFFFFF"/>
                </a:highlight>
                <a:latin typeface="Söhne"/>
              </a:rPr>
              <a:t>Docker Container</a:t>
            </a:r>
            <a:r>
              <a:rPr lang="en-US" sz="2400"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A container is a runtime instance of a Docker image. It's a runnable instance of an image.</a:t>
            </a:r>
          </a:p>
          <a:p>
            <a:pPr marL="742950" lvl="1" indent="-285750" algn="l">
              <a:buFont typeface="+mj-lt"/>
              <a:buAutoNum type="arabicPeriod"/>
            </a:pPr>
            <a:r>
              <a:rPr lang="en-US" b="0" i="0" dirty="0">
                <a:solidFill>
                  <a:srgbClr val="0D0D0D"/>
                </a:solidFill>
                <a:effectLst/>
                <a:highlight>
                  <a:srgbClr val="FFFFFF"/>
                </a:highlight>
                <a:latin typeface="Söhne"/>
              </a:rPr>
              <a:t>Containers run applications in an isolated environment, utilizing the image's filesystem but with their own read-write layer on top of it.</a:t>
            </a:r>
          </a:p>
          <a:p>
            <a:pPr marL="742950" lvl="1" indent="-285750" algn="l">
              <a:buFont typeface="+mj-lt"/>
              <a:buAutoNum type="arabicPeriod"/>
            </a:pPr>
            <a:r>
              <a:rPr lang="en-US" b="0" i="0" dirty="0">
                <a:solidFill>
                  <a:srgbClr val="0D0D0D"/>
                </a:solidFill>
                <a:effectLst/>
                <a:highlight>
                  <a:srgbClr val="FFFFFF"/>
                </a:highlight>
                <a:latin typeface="Söhne"/>
              </a:rPr>
              <a:t>They encapsulate the application and its dependencies, ensuring consistency across different environments, such as development, testing, and production.</a:t>
            </a:r>
          </a:p>
          <a:p>
            <a:pPr marL="0" indent="0">
              <a:buNone/>
            </a:pPr>
            <a:endParaRPr lang="en-US" dirty="0"/>
          </a:p>
        </p:txBody>
      </p:sp>
    </p:spTree>
    <p:extLst>
      <p:ext uri="{BB962C8B-B14F-4D97-AF65-F5344CB8AC3E}">
        <p14:creationId xmlns:p14="http://schemas.microsoft.com/office/powerpoint/2010/main" val="80975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endParaRPr lang="en-US" dirty="0"/>
          </a:p>
        </p:txBody>
      </p:sp>
      <p:pic>
        <p:nvPicPr>
          <p:cNvPr id="4" name="図 3">
            <a:extLst>
              <a:ext uri="{FF2B5EF4-FFF2-40B4-BE49-F238E27FC236}">
                <a16:creationId xmlns:a16="http://schemas.microsoft.com/office/drawing/2014/main" id="{9C674C09-78D6-4868-DB2A-22841C03DEC9}"/>
              </a:ext>
            </a:extLst>
          </p:cNvPr>
          <p:cNvPicPr>
            <a:picLocks noChangeAspect="1"/>
          </p:cNvPicPr>
          <p:nvPr/>
        </p:nvPicPr>
        <p:blipFill rotWithShape="1">
          <a:blip r:embed="rId2"/>
          <a:srcRect l="5038" t="19361" r="20665" b="17275"/>
          <a:stretch/>
        </p:blipFill>
        <p:spPr>
          <a:xfrm>
            <a:off x="0" y="-1"/>
            <a:ext cx="12216754" cy="5857875"/>
          </a:xfrm>
          <a:prstGeom prst="rect">
            <a:avLst/>
          </a:prstGeom>
        </p:spPr>
      </p:pic>
    </p:spTree>
    <p:extLst>
      <p:ext uri="{BB962C8B-B14F-4D97-AF65-F5344CB8AC3E}">
        <p14:creationId xmlns:p14="http://schemas.microsoft.com/office/powerpoint/2010/main" val="393528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pPr marL="0" indent="0" algn="l">
              <a:buNone/>
            </a:pPr>
            <a:r>
              <a:rPr lang="en-US" b="0" i="0" dirty="0">
                <a:solidFill>
                  <a:srgbClr val="0D0D0D"/>
                </a:solidFill>
                <a:effectLst/>
                <a:highlight>
                  <a:srgbClr val="FFFFFF"/>
                </a:highlight>
                <a:latin typeface="Söhne"/>
              </a:rPr>
              <a:t>When you download and install Docker, it typically includes several components, including:</a:t>
            </a:r>
          </a:p>
          <a:p>
            <a:pPr algn="l">
              <a:buFont typeface="+mj-lt"/>
              <a:buAutoNum type="arabicPeriod"/>
            </a:pPr>
            <a:r>
              <a:rPr lang="en-US" b="1" i="0" dirty="0">
                <a:solidFill>
                  <a:srgbClr val="0D0D0D"/>
                </a:solidFill>
                <a:effectLst/>
                <a:highlight>
                  <a:srgbClr val="FFFFFF"/>
                </a:highlight>
                <a:latin typeface="Söhne"/>
              </a:rPr>
              <a:t>Docker Engine</a:t>
            </a:r>
            <a:r>
              <a:rPr lang="en-US" b="0" i="0" dirty="0">
                <a:solidFill>
                  <a:srgbClr val="0D0D0D"/>
                </a:solidFill>
                <a:effectLst/>
                <a:highlight>
                  <a:srgbClr val="FFFFFF"/>
                </a:highlight>
                <a:latin typeface="Söhne"/>
              </a:rPr>
              <a:t>: The Docker Engine is the core runtime environment for Docker. It includes the Docker daemon (</a:t>
            </a:r>
            <a:r>
              <a:rPr lang="en-US" b="0" i="0" dirty="0" err="1">
                <a:solidFill>
                  <a:srgbClr val="0D0D0D"/>
                </a:solidFill>
                <a:effectLst/>
                <a:highlight>
                  <a:srgbClr val="FFFFFF"/>
                </a:highlight>
                <a:latin typeface="Söhne"/>
              </a:rPr>
              <a:t>dockerd</a:t>
            </a:r>
            <a:r>
              <a:rPr lang="en-US" b="0" i="0" dirty="0">
                <a:solidFill>
                  <a:srgbClr val="0D0D0D"/>
                </a:solidFill>
                <a:effectLst/>
                <a:highlight>
                  <a:srgbClr val="FFFFFF"/>
                </a:highlight>
                <a:latin typeface="Söhne"/>
              </a:rPr>
              <a:t>), which is a background process that manages Docker objects such as images, containers, networks, and volumes.</a:t>
            </a:r>
          </a:p>
          <a:p>
            <a:pPr algn="l">
              <a:buFont typeface="+mj-lt"/>
              <a:buAutoNum type="arabicPeriod"/>
            </a:pPr>
            <a:r>
              <a:rPr lang="en-US" b="1" i="0" dirty="0">
                <a:solidFill>
                  <a:srgbClr val="0D0D0D"/>
                </a:solidFill>
                <a:effectLst/>
                <a:highlight>
                  <a:srgbClr val="FFFFFF"/>
                </a:highlight>
                <a:latin typeface="Söhne"/>
              </a:rPr>
              <a:t>Docker Client</a:t>
            </a:r>
            <a:r>
              <a:rPr lang="en-US" b="0" i="0" dirty="0">
                <a:solidFill>
                  <a:srgbClr val="0D0D0D"/>
                </a:solidFill>
                <a:effectLst/>
                <a:highlight>
                  <a:srgbClr val="FFFFFF"/>
                </a:highlight>
                <a:latin typeface="Söhne"/>
              </a:rPr>
              <a:t>: The Docker Client (docker) is a command-line tool that allows users to interact with the Docker Engine. You use the Docker Client to run commands to build, manage, and run Docker containers and images.</a:t>
            </a:r>
          </a:p>
          <a:p>
            <a:pPr algn="l">
              <a:buFont typeface="+mj-lt"/>
              <a:buAutoNum type="arabicPeriod"/>
            </a:pPr>
            <a:r>
              <a:rPr lang="en-US" b="1" i="0" dirty="0">
                <a:solidFill>
                  <a:srgbClr val="0D0D0D"/>
                </a:solidFill>
                <a:effectLst/>
                <a:highlight>
                  <a:srgbClr val="FFFFFF"/>
                </a:highlight>
                <a:latin typeface="Söhne"/>
              </a:rPr>
              <a:t>Docker Registry</a:t>
            </a:r>
            <a:r>
              <a:rPr lang="en-US" b="0" i="0" dirty="0">
                <a:solidFill>
                  <a:srgbClr val="0D0D0D"/>
                </a:solidFill>
                <a:effectLst/>
                <a:highlight>
                  <a:srgbClr val="FFFFFF"/>
                </a:highlight>
                <a:latin typeface="Söhne"/>
              </a:rPr>
              <a:t>: Docker relies on registries to store and distribute Docker images. Docker Hub is the default public registry for Docker images, but you can also set up your own private registry using Docker Registry or other solutions like Amazon ECR (Elastic Container Registry) or Google Container Registry.</a:t>
            </a:r>
          </a:p>
          <a:p>
            <a:pPr marL="0" indent="0">
              <a:buNone/>
            </a:pPr>
            <a:endParaRPr lang="en-US" dirty="0"/>
          </a:p>
        </p:txBody>
      </p:sp>
    </p:spTree>
    <p:extLst>
      <p:ext uri="{BB962C8B-B14F-4D97-AF65-F5344CB8AC3E}">
        <p14:creationId xmlns:p14="http://schemas.microsoft.com/office/powerpoint/2010/main" val="149473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lstStyle/>
          <a:p>
            <a:pPr marL="0" indent="0">
              <a:buNone/>
            </a:pPr>
            <a:r>
              <a:rPr lang="en-IN" dirty="0"/>
              <a:t>To check the docker images</a:t>
            </a:r>
          </a:p>
          <a:p>
            <a:pPr marL="0" indent="0">
              <a:buNone/>
            </a:pPr>
            <a:r>
              <a:rPr lang="en-IN" dirty="0">
                <a:highlight>
                  <a:srgbClr val="FFFF00"/>
                </a:highlight>
              </a:rPr>
              <a:t>Syntax: docker images</a:t>
            </a:r>
          </a:p>
          <a:p>
            <a:pPr marL="0" indent="0">
              <a:buNone/>
            </a:pPr>
            <a:endParaRPr lang="en-IN" dirty="0">
              <a:highlight>
                <a:srgbClr val="FFFF00"/>
              </a:highlight>
            </a:endParaRPr>
          </a:p>
          <a:p>
            <a:pPr marL="0" indent="0">
              <a:buNone/>
            </a:pPr>
            <a:r>
              <a:rPr lang="en-IN" dirty="0"/>
              <a:t>To list all the containers</a:t>
            </a:r>
          </a:p>
          <a:p>
            <a:pPr marL="0" indent="0">
              <a:buNone/>
            </a:pPr>
            <a:r>
              <a:rPr lang="en-IN" dirty="0">
                <a:highlight>
                  <a:srgbClr val="FFFF00"/>
                </a:highlight>
              </a:rPr>
              <a:t>Syntax: docker </a:t>
            </a:r>
            <a:r>
              <a:rPr lang="en-IN" dirty="0" err="1">
                <a:highlight>
                  <a:srgbClr val="FFFF00"/>
                </a:highlight>
              </a:rPr>
              <a:t>ps</a:t>
            </a:r>
            <a:r>
              <a:rPr lang="en-IN" dirty="0">
                <a:highlight>
                  <a:srgbClr val="FFFF00"/>
                </a:highlight>
              </a:rPr>
              <a:t> –a</a:t>
            </a:r>
          </a:p>
          <a:p>
            <a:pPr marL="0" indent="0">
              <a:buNone/>
            </a:pPr>
            <a:endParaRPr lang="en-IN" dirty="0"/>
          </a:p>
          <a:p>
            <a:pPr marL="0" indent="0">
              <a:buNone/>
            </a:pPr>
            <a:r>
              <a:rPr lang="en-IN" dirty="0"/>
              <a:t>To list running containers</a:t>
            </a:r>
          </a:p>
          <a:p>
            <a:pPr marL="0" indent="0">
              <a:buNone/>
            </a:pPr>
            <a:r>
              <a:rPr lang="en-IN" dirty="0">
                <a:highlight>
                  <a:srgbClr val="FFFF00"/>
                </a:highlight>
              </a:rPr>
              <a:t>Syntax: docker </a:t>
            </a:r>
            <a:r>
              <a:rPr lang="en-IN" dirty="0" err="1">
                <a:highlight>
                  <a:srgbClr val="FFFF00"/>
                </a:highlight>
              </a:rPr>
              <a:t>ps</a:t>
            </a:r>
            <a:endParaRPr lang="en-US" dirty="0">
              <a:highlight>
                <a:srgbClr val="FFFF00"/>
              </a:highlight>
            </a:endParaRPr>
          </a:p>
        </p:txBody>
      </p:sp>
    </p:spTree>
    <p:extLst>
      <p:ext uri="{BB962C8B-B14F-4D97-AF65-F5344CB8AC3E}">
        <p14:creationId xmlns:p14="http://schemas.microsoft.com/office/powerpoint/2010/main" val="154733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421346F-9F7F-9403-B4E6-23D4B5C7872B}"/>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ea typeface="Söhne"/>
              </a:rPr>
              <a:t>Docker</a:t>
            </a:r>
            <a:r>
              <a:rPr kumimoji="0" lang="en-US" altLang="en-US" sz="2000" b="1" i="0" u="none" strike="noStrike" cap="none" normalizeH="0" baseline="0" dirty="0">
                <a:ln>
                  <a:noFill/>
                </a:ln>
                <a:solidFill>
                  <a:schemeClr val="tx1"/>
                </a:solidFill>
                <a:effectLst/>
                <a:latin typeface="Arial" panose="020B0604020202020204" pitchFamily="34" charset="0"/>
                <a:ea typeface="Söhne"/>
              </a:rPr>
              <a:t> </a:t>
            </a:r>
            <a:r>
              <a:rPr kumimoji="0" lang="en-US" altLang="en-US" sz="2000" i="0" u="none" strike="noStrike" cap="none" normalizeH="0" baseline="0" dirty="0">
                <a:ln>
                  <a:noFill/>
                </a:ln>
                <a:solidFill>
                  <a:schemeClr val="tx1"/>
                </a:solidFill>
                <a:effectLst/>
                <a:latin typeface="Arial" panose="020B0604020202020204" pitchFamily="34" charset="0"/>
                <a:ea typeface="Söhne"/>
              </a:rPr>
              <a:t>Build</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200" dirty="0">
                <a:highlight>
                  <a:srgbClr val="FFFF00"/>
                </a:highlight>
                <a:latin typeface="Arial" panose="020B0604020202020204" pitchFamily="34" charset="0"/>
                <a:ea typeface="Söhne"/>
              </a:rPr>
              <a:t>      syntax:  </a:t>
            </a:r>
            <a:r>
              <a:rPr lang="de-DE" sz="2200" b="0" i="0" dirty="0">
                <a:solidFill>
                  <a:srgbClr val="B4690E"/>
                </a:solidFill>
                <a:effectLst/>
                <a:highlight>
                  <a:srgbClr val="FFFF00"/>
                </a:highlight>
                <a:latin typeface="sfmono-regular"/>
              </a:rPr>
              <a:t>docker build -t imagename DockerfilePath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ea typeface="Söhne Mono"/>
              </a:rPr>
              <a:t>docker build</a:t>
            </a:r>
            <a:r>
              <a:rPr kumimoji="0" lang="en-US" altLang="en-US" sz="2000" b="0" i="0" u="none" strike="noStrike" cap="none" normalizeH="0" baseline="0" dirty="0">
                <a:ln>
                  <a:noFill/>
                </a:ln>
                <a:solidFill>
                  <a:schemeClr val="tx1"/>
                </a:solidFill>
                <a:effectLst/>
                <a:ea typeface="Söhne"/>
              </a:rPr>
              <a:t> is used to build a Docker image from a </a:t>
            </a:r>
            <a:r>
              <a:rPr kumimoji="0" lang="en-US" altLang="en-US" sz="2000" b="0" i="0" u="none" strike="noStrike" cap="none" normalizeH="0" baseline="0" dirty="0" err="1">
                <a:ln>
                  <a:noFill/>
                </a:ln>
                <a:solidFill>
                  <a:schemeClr val="tx1"/>
                </a:solidFill>
                <a:effectLst/>
                <a:ea typeface="Söhne"/>
              </a:rPr>
              <a:t>Dockerfile</a:t>
            </a:r>
            <a:r>
              <a:rPr kumimoji="0" lang="en-US" altLang="en-US" sz="2000" b="0" i="0" u="none" strike="noStrike" cap="none" normalizeH="0" baseline="0" dirty="0">
                <a:ln>
                  <a:noFill/>
                </a:ln>
                <a:solidFill>
                  <a:schemeClr val="tx1"/>
                </a:solidFill>
                <a:effectLst/>
                <a:ea typeface="Söhne"/>
              </a:rPr>
              <a:t>.</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A </a:t>
            </a:r>
            <a:r>
              <a:rPr kumimoji="0" lang="en-US" altLang="en-US" sz="2000" b="0" i="0" u="none" strike="noStrike" cap="none" normalizeH="0" baseline="0" dirty="0" err="1">
                <a:ln>
                  <a:noFill/>
                </a:ln>
                <a:solidFill>
                  <a:schemeClr val="tx1"/>
                </a:solidFill>
                <a:effectLst/>
                <a:latin typeface="Arial" panose="020B0604020202020204" pitchFamily="34" charset="0"/>
                <a:ea typeface="Söhne"/>
              </a:rPr>
              <a:t>Dockerfile</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 is a text file that contains instructions for how to assemble a Docker image. It typically includes commands to specify the base image, copy files into the image, set environment variables, and define how the container should run.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When you run </a:t>
            </a:r>
            <a:r>
              <a:rPr kumimoji="0" lang="en-US" altLang="en-US" sz="2000" b="1" i="0" u="none" strike="noStrike" cap="none" normalizeH="0" baseline="0" dirty="0">
                <a:ln>
                  <a:noFill/>
                </a:ln>
                <a:solidFill>
                  <a:schemeClr val="tx1"/>
                </a:solidFill>
                <a:effectLst/>
                <a:latin typeface="Arial Unicode MS"/>
                <a:ea typeface="Söhne Mono"/>
              </a:rPr>
              <a:t>docker build</a:t>
            </a:r>
            <a:r>
              <a:rPr kumimoji="0" lang="en-US" altLang="en-US" sz="2000" b="0" i="0" u="none" strike="noStrike" cap="none" normalizeH="0" baseline="0" dirty="0">
                <a:ln>
                  <a:noFill/>
                </a:ln>
                <a:solidFill>
                  <a:schemeClr val="tx1"/>
                </a:solidFill>
                <a:effectLst/>
                <a:ea typeface="Söhne"/>
              </a:rPr>
              <a:t>, Docker reads the instructions from the </a:t>
            </a:r>
            <a:r>
              <a:rPr kumimoji="0" lang="en-US" altLang="en-US" sz="2000" b="0" i="0" u="none" strike="noStrike" cap="none" normalizeH="0" baseline="0" dirty="0" err="1">
                <a:ln>
                  <a:noFill/>
                </a:ln>
                <a:solidFill>
                  <a:schemeClr val="tx1"/>
                </a:solidFill>
                <a:effectLst/>
                <a:ea typeface="Söhne"/>
              </a:rPr>
              <a:t>Dockerfile</a:t>
            </a:r>
            <a:r>
              <a:rPr kumimoji="0" lang="en-US" altLang="en-US" sz="2000" b="0" i="0" u="none" strike="noStrike" cap="none" normalizeH="0" baseline="0" dirty="0">
                <a:ln>
                  <a:noFill/>
                </a:ln>
                <a:solidFill>
                  <a:schemeClr val="tx1"/>
                </a:solidFill>
                <a:effectLst/>
                <a:ea typeface="Söhne"/>
              </a:rPr>
              <a:t> and executes them to create a new Docker image.</a:t>
            </a: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This process results in a static snapshot of an application and its dependencies, encapsulated within the image. The image can then be distributed and used to run containers.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dirty="0"/>
          </a:p>
        </p:txBody>
      </p:sp>
      <p:sp>
        <p:nvSpPr>
          <p:cNvPr id="2" name="Rectangle 1">
            <a:extLst>
              <a:ext uri="{FF2B5EF4-FFF2-40B4-BE49-F238E27FC236}">
                <a16:creationId xmlns:a16="http://schemas.microsoft.com/office/drawing/2014/main" id="{F48E8DB3-E70C-A82D-4324-4FF18A4EECCB}"/>
              </a:ext>
            </a:extLst>
          </p:cNvPr>
          <p:cNvSpPr>
            <a:spLocks noChangeArrowheads="1"/>
          </p:cNvSpPr>
          <p:nvPr/>
        </p:nvSpPr>
        <p:spPr bwMode="auto">
          <a:xfrm>
            <a:off x="0" y="-30087"/>
            <a:ext cx="65"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AD4D059-3715-724E-A2CA-6EB730EB2A9C}"/>
              </a:ext>
            </a:extLst>
          </p:cNvPr>
          <p:cNvSpPr>
            <a:spLocks noChangeArrowheads="1"/>
          </p:cNvSpPr>
          <p:nvPr/>
        </p:nvSpPr>
        <p:spPr bwMode="auto">
          <a:xfrm>
            <a:off x="0" y="0"/>
            <a:ext cx="901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Arial" panose="020B0604020202020204" pitchFamily="34" charset="0"/>
                <a:ea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2080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1789</Words>
  <Application>Microsoft Office PowerPoint</Application>
  <PresentationFormat>ワイド画面</PresentationFormat>
  <Paragraphs>78</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Arial Unicode MS</vt:lpstr>
      <vt:lpstr>sfmono-regular</vt:lpstr>
      <vt:lpstr>Söhne</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Kiran Reddy</dc:creator>
  <cp:lastModifiedBy>Kiran Reddy</cp:lastModifiedBy>
  <cp:revision>26</cp:revision>
  <dcterms:created xsi:type="dcterms:W3CDTF">2024-05-08T13:05:56Z</dcterms:created>
  <dcterms:modified xsi:type="dcterms:W3CDTF">2024-05-11T06:31:39Z</dcterms:modified>
</cp:coreProperties>
</file>