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6E667-ED5B-81FB-A70A-FA2F8D6DEF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95EA2A-7E5A-0CB7-5BED-9F835773F0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D9A67C-3F26-C67C-AAAA-1664FCF5836C}"/>
              </a:ext>
            </a:extLst>
          </p:cNvPr>
          <p:cNvSpPr>
            <a:spLocks noGrp="1"/>
          </p:cNvSpPr>
          <p:nvPr>
            <p:ph type="dt" sz="half" idx="10"/>
          </p:nvPr>
        </p:nvSpPr>
        <p:spPr/>
        <p:txBody>
          <a:bodyPr/>
          <a:lstStyle/>
          <a:p>
            <a:fld id="{205AB892-6F26-164E-9395-3095BFE0BC73}" type="datetimeFigureOut">
              <a:rPr lang="en-US" smtClean="0"/>
              <a:t>7/28/22</a:t>
            </a:fld>
            <a:endParaRPr lang="en-US"/>
          </a:p>
        </p:txBody>
      </p:sp>
      <p:sp>
        <p:nvSpPr>
          <p:cNvPr id="5" name="Footer Placeholder 4">
            <a:extLst>
              <a:ext uri="{FF2B5EF4-FFF2-40B4-BE49-F238E27FC236}">
                <a16:creationId xmlns:a16="http://schemas.microsoft.com/office/drawing/2014/main" id="{D9CE9BA2-4395-2291-AEEC-7C84325B83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4D9C89-E0B5-1AAC-CDE9-6120FE891FF8}"/>
              </a:ext>
            </a:extLst>
          </p:cNvPr>
          <p:cNvSpPr>
            <a:spLocks noGrp="1"/>
          </p:cNvSpPr>
          <p:nvPr>
            <p:ph type="sldNum" sz="quarter" idx="12"/>
          </p:nvPr>
        </p:nvSpPr>
        <p:spPr/>
        <p:txBody>
          <a:bodyPr/>
          <a:lstStyle/>
          <a:p>
            <a:fld id="{050148EE-EDEE-CB48-B896-DE6BC6040A98}" type="slidenum">
              <a:rPr lang="en-US" smtClean="0"/>
              <a:t>‹#›</a:t>
            </a:fld>
            <a:endParaRPr lang="en-US"/>
          </a:p>
        </p:txBody>
      </p:sp>
    </p:spTree>
    <p:extLst>
      <p:ext uri="{BB962C8B-B14F-4D97-AF65-F5344CB8AC3E}">
        <p14:creationId xmlns:p14="http://schemas.microsoft.com/office/powerpoint/2010/main" val="129284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C0CB5-F30E-2533-9535-A85E13EAE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5F43E4-CC63-8A29-28B3-5990991D96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295758-00D1-9C02-5142-3638A37B0D1B}"/>
              </a:ext>
            </a:extLst>
          </p:cNvPr>
          <p:cNvSpPr>
            <a:spLocks noGrp="1"/>
          </p:cNvSpPr>
          <p:nvPr>
            <p:ph type="dt" sz="half" idx="10"/>
          </p:nvPr>
        </p:nvSpPr>
        <p:spPr/>
        <p:txBody>
          <a:bodyPr/>
          <a:lstStyle/>
          <a:p>
            <a:fld id="{205AB892-6F26-164E-9395-3095BFE0BC73}" type="datetimeFigureOut">
              <a:rPr lang="en-US" smtClean="0"/>
              <a:t>7/28/22</a:t>
            </a:fld>
            <a:endParaRPr lang="en-US"/>
          </a:p>
        </p:txBody>
      </p:sp>
      <p:sp>
        <p:nvSpPr>
          <p:cNvPr id="5" name="Footer Placeholder 4">
            <a:extLst>
              <a:ext uri="{FF2B5EF4-FFF2-40B4-BE49-F238E27FC236}">
                <a16:creationId xmlns:a16="http://schemas.microsoft.com/office/drawing/2014/main" id="{C7172FCA-7B3B-6D2F-B560-F661231EE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A5168E-D123-C9A3-7A40-99E8A50F607C}"/>
              </a:ext>
            </a:extLst>
          </p:cNvPr>
          <p:cNvSpPr>
            <a:spLocks noGrp="1"/>
          </p:cNvSpPr>
          <p:nvPr>
            <p:ph type="sldNum" sz="quarter" idx="12"/>
          </p:nvPr>
        </p:nvSpPr>
        <p:spPr/>
        <p:txBody>
          <a:bodyPr/>
          <a:lstStyle/>
          <a:p>
            <a:fld id="{050148EE-EDEE-CB48-B896-DE6BC6040A98}" type="slidenum">
              <a:rPr lang="en-US" smtClean="0"/>
              <a:t>‹#›</a:t>
            </a:fld>
            <a:endParaRPr lang="en-US"/>
          </a:p>
        </p:txBody>
      </p:sp>
    </p:spTree>
    <p:extLst>
      <p:ext uri="{BB962C8B-B14F-4D97-AF65-F5344CB8AC3E}">
        <p14:creationId xmlns:p14="http://schemas.microsoft.com/office/powerpoint/2010/main" val="1639776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F70DD8-FD5D-3B83-775C-DC60F0323C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B0152D-276C-902E-BCA3-A77D6B0560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28F92B-50F3-EB18-BDB5-4EFFDE956961}"/>
              </a:ext>
            </a:extLst>
          </p:cNvPr>
          <p:cNvSpPr>
            <a:spLocks noGrp="1"/>
          </p:cNvSpPr>
          <p:nvPr>
            <p:ph type="dt" sz="half" idx="10"/>
          </p:nvPr>
        </p:nvSpPr>
        <p:spPr/>
        <p:txBody>
          <a:bodyPr/>
          <a:lstStyle/>
          <a:p>
            <a:fld id="{205AB892-6F26-164E-9395-3095BFE0BC73}" type="datetimeFigureOut">
              <a:rPr lang="en-US" smtClean="0"/>
              <a:t>7/28/22</a:t>
            </a:fld>
            <a:endParaRPr lang="en-US"/>
          </a:p>
        </p:txBody>
      </p:sp>
      <p:sp>
        <p:nvSpPr>
          <p:cNvPr id="5" name="Footer Placeholder 4">
            <a:extLst>
              <a:ext uri="{FF2B5EF4-FFF2-40B4-BE49-F238E27FC236}">
                <a16:creationId xmlns:a16="http://schemas.microsoft.com/office/drawing/2014/main" id="{43A32050-FE95-DD09-A93D-AF4D11C200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B945AE-6259-2FEE-F417-83593884870A}"/>
              </a:ext>
            </a:extLst>
          </p:cNvPr>
          <p:cNvSpPr>
            <a:spLocks noGrp="1"/>
          </p:cNvSpPr>
          <p:nvPr>
            <p:ph type="sldNum" sz="quarter" idx="12"/>
          </p:nvPr>
        </p:nvSpPr>
        <p:spPr/>
        <p:txBody>
          <a:bodyPr/>
          <a:lstStyle/>
          <a:p>
            <a:fld id="{050148EE-EDEE-CB48-B896-DE6BC6040A98}" type="slidenum">
              <a:rPr lang="en-US" smtClean="0"/>
              <a:t>‹#›</a:t>
            </a:fld>
            <a:endParaRPr lang="en-US"/>
          </a:p>
        </p:txBody>
      </p:sp>
    </p:spTree>
    <p:extLst>
      <p:ext uri="{BB962C8B-B14F-4D97-AF65-F5344CB8AC3E}">
        <p14:creationId xmlns:p14="http://schemas.microsoft.com/office/powerpoint/2010/main" val="785512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391E-29E2-F1FA-F71D-8637251866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70E2D9-AA3B-9E4F-4F7C-CAF82A1337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5CEF74-1ABE-E4A2-281A-164C671DD134}"/>
              </a:ext>
            </a:extLst>
          </p:cNvPr>
          <p:cNvSpPr>
            <a:spLocks noGrp="1"/>
          </p:cNvSpPr>
          <p:nvPr>
            <p:ph type="dt" sz="half" idx="10"/>
          </p:nvPr>
        </p:nvSpPr>
        <p:spPr/>
        <p:txBody>
          <a:bodyPr/>
          <a:lstStyle/>
          <a:p>
            <a:fld id="{205AB892-6F26-164E-9395-3095BFE0BC73}" type="datetimeFigureOut">
              <a:rPr lang="en-US" smtClean="0"/>
              <a:t>7/28/22</a:t>
            </a:fld>
            <a:endParaRPr lang="en-US"/>
          </a:p>
        </p:txBody>
      </p:sp>
      <p:sp>
        <p:nvSpPr>
          <p:cNvPr id="5" name="Footer Placeholder 4">
            <a:extLst>
              <a:ext uri="{FF2B5EF4-FFF2-40B4-BE49-F238E27FC236}">
                <a16:creationId xmlns:a16="http://schemas.microsoft.com/office/drawing/2014/main" id="{1D2811FB-175E-1CD4-2B66-F3D80990EE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C751D-F3F9-DB0C-2641-F5A7C4C1FF2D}"/>
              </a:ext>
            </a:extLst>
          </p:cNvPr>
          <p:cNvSpPr>
            <a:spLocks noGrp="1"/>
          </p:cNvSpPr>
          <p:nvPr>
            <p:ph type="sldNum" sz="quarter" idx="12"/>
          </p:nvPr>
        </p:nvSpPr>
        <p:spPr/>
        <p:txBody>
          <a:bodyPr/>
          <a:lstStyle/>
          <a:p>
            <a:fld id="{050148EE-EDEE-CB48-B896-DE6BC6040A98}" type="slidenum">
              <a:rPr lang="en-US" smtClean="0"/>
              <a:t>‹#›</a:t>
            </a:fld>
            <a:endParaRPr lang="en-US"/>
          </a:p>
        </p:txBody>
      </p:sp>
    </p:spTree>
    <p:extLst>
      <p:ext uri="{BB962C8B-B14F-4D97-AF65-F5344CB8AC3E}">
        <p14:creationId xmlns:p14="http://schemas.microsoft.com/office/powerpoint/2010/main" val="3268483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16D0-9076-AB0E-20AC-32B9E878A8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BB0A82-5C04-7824-9C8A-7A451D0924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869654-B4BF-C4F0-1E91-837938E8A58A}"/>
              </a:ext>
            </a:extLst>
          </p:cNvPr>
          <p:cNvSpPr>
            <a:spLocks noGrp="1"/>
          </p:cNvSpPr>
          <p:nvPr>
            <p:ph type="dt" sz="half" idx="10"/>
          </p:nvPr>
        </p:nvSpPr>
        <p:spPr/>
        <p:txBody>
          <a:bodyPr/>
          <a:lstStyle/>
          <a:p>
            <a:fld id="{205AB892-6F26-164E-9395-3095BFE0BC73}" type="datetimeFigureOut">
              <a:rPr lang="en-US" smtClean="0"/>
              <a:t>7/28/22</a:t>
            </a:fld>
            <a:endParaRPr lang="en-US"/>
          </a:p>
        </p:txBody>
      </p:sp>
      <p:sp>
        <p:nvSpPr>
          <p:cNvPr id="5" name="Footer Placeholder 4">
            <a:extLst>
              <a:ext uri="{FF2B5EF4-FFF2-40B4-BE49-F238E27FC236}">
                <a16:creationId xmlns:a16="http://schemas.microsoft.com/office/drawing/2014/main" id="{1C92D6CD-AAD3-79A7-0FAF-A93DA46195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7B4EA-DD3A-3D00-22B6-C32F61147707}"/>
              </a:ext>
            </a:extLst>
          </p:cNvPr>
          <p:cNvSpPr>
            <a:spLocks noGrp="1"/>
          </p:cNvSpPr>
          <p:nvPr>
            <p:ph type="sldNum" sz="quarter" idx="12"/>
          </p:nvPr>
        </p:nvSpPr>
        <p:spPr/>
        <p:txBody>
          <a:bodyPr/>
          <a:lstStyle/>
          <a:p>
            <a:fld id="{050148EE-EDEE-CB48-B896-DE6BC6040A98}" type="slidenum">
              <a:rPr lang="en-US" smtClean="0"/>
              <a:t>‹#›</a:t>
            </a:fld>
            <a:endParaRPr lang="en-US"/>
          </a:p>
        </p:txBody>
      </p:sp>
    </p:spTree>
    <p:extLst>
      <p:ext uri="{BB962C8B-B14F-4D97-AF65-F5344CB8AC3E}">
        <p14:creationId xmlns:p14="http://schemas.microsoft.com/office/powerpoint/2010/main" val="2180061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E9EC5-316B-41AE-ADF1-971BA464BB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41FA9A-C606-6534-6579-74B9099541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59046E-CC42-27EA-C8B5-3A3D12B16C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02104D-68DC-5992-7227-BD3381FBF246}"/>
              </a:ext>
            </a:extLst>
          </p:cNvPr>
          <p:cNvSpPr>
            <a:spLocks noGrp="1"/>
          </p:cNvSpPr>
          <p:nvPr>
            <p:ph type="dt" sz="half" idx="10"/>
          </p:nvPr>
        </p:nvSpPr>
        <p:spPr/>
        <p:txBody>
          <a:bodyPr/>
          <a:lstStyle/>
          <a:p>
            <a:fld id="{205AB892-6F26-164E-9395-3095BFE0BC73}" type="datetimeFigureOut">
              <a:rPr lang="en-US" smtClean="0"/>
              <a:t>7/28/22</a:t>
            </a:fld>
            <a:endParaRPr lang="en-US"/>
          </a:p>
        </p:txBody>
      </p:sp>
      <p:sp>
        <p:nvSpPr>
          <p:cNvPr id="6" name="Footer Placeholder 5">
            <a:extLst>
              <a:ext uri="{FF2B5EF4-FFF2-40B4-BE49-F238E27FC236}">
                <a16:creationId xmlns:a16="http://schemas.microsoft.com/office/drawing/2014/main" id="{3C732B31-3A0A-4F26-6B77-1D2301EBA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24BD03-5F8D-AC7F-6CF3-CBA04B13932B}"/>
              </a:ext>
            </a:extLst>
          </p:cNvPr>
          <p:cNvSpPr>
            <a:spLocks noGrp="1"/>
          </p:cNvSpPr>
          <p:nvPr>
            <p:ph type="sldNum" sz="quarter" idx="12"/>
          </p:nvPr>
        </p:nvSpPr>
        <p:spPr/>
        <p:txBody>
          <a:bodyPr/>
          <a:lstStyle/>
          <a:p>
            <a:fld id="{050148EE-EDEE-CB48-B896-DE6BC6040A98}" type="slidenum">
              <a:rPr lang="en-US" smtClean="0"/>
              <a:t>‹#›</a:t>
            </a:fld>
            <a:endParaRPr lang="en-US"/>
          </a:p>
        </p:txBody>
      </p:sp>
    </p:spTree>
    <p:extLst>
      <p:ext uri="{BB962C8B-B14F-4D97-AF65-F5344CB8AC3E}">
        <p14:creationId xmlns:p14="http://schemas.microsoft.com/office/powerpoint/2010/main" val="1291777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B33C8-77AE-0810-7301-83FC45B11A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F81E71-1CC5-CAF8-A73F-EC3193127A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EC85D8-8699-69E7-8D0D-8226F7F9B0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BBB6B9-D89C-28F2-237F-6C53E3DB24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9CD0DB-AD7F-7606-9164-81C752FB24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36D425-F863-C66B-6B88-A12D40544497}"/>
              </a:ext>
            </a:extLst>
          </p:cNvPr>
          <p:cNvSpPr>
            <a:spLocks noGrp="1"/>
          </p:cNvSpPr>
          <p:nvPr>
            <p:ph type="dt" sz="half" idx="10"/>
          </p:nvPr>
        </p:nvSpPr>
        <p:spPr/>
        <p:txBody>
          <a:bodyPr/>
          <a:lstStyle/>
          <a:p>
            <a:fld id="{205AB892-6F26-164E-9395-3095BFE0BC73}" type="datetimeFigureOut">
              <a:rPr lang="en-US" smtClean="0"/>
              <a:t>7/28/22</a:t>
            </a:fld>
            <a:endParaRPr lang="en-US"/>
          </a:p>
        </p:txBody>
      </p:sp>
      <p:sp>
        <p:nvSpPr>
          <p:cNvPr id="8" name="Footer Placeholder 7">
            <a:extLst>
              <a:ext uri="{FF2B5EF4-FFF2-40B4-BE49-F238E27FC236}">
                <a16:creationId xmlns:a16="http://schemas.microsoft.com/office/drawing/2014/main" id="{F12C28E5-C5CC-8CB8-643A-6C9D6F0834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337D8E-1B09-B6D0-253F-FA53BDAB9B87}"/>
              </a:ext>
            </a:extLst>
          </p:cNvPr>
          <p:cNvSpPr>
            <a:spLocks noGrp="1"/>
          </p:cNvSpPr>
          <p:nvPr>
            <p:ph type="sldNum" sz="quarter" idx="12"/>
          </p:nvPr>
        </p:nvSpPr>
        <p:spPr/>
        <p:txBody>
          <a:bodyPr/>
          <a:lstStyle/>
          <a:p>
            <a:fld id="{050148EE-EDEE-CB48-B896-DE6BC6040A98}" type="slidenum">
              <a:rPr lang="en-US" smtClean="0"/>
              <a:t>‹#›</a:t>
            </a:fld>
            <a:endParaRPr lang="en-US"/>
          </a:p>
        </p:txBody>
      </p:sp>
    </p:spTree>
    <p:extLst>
      <p:ext uri="{BB962C8B-B14F-4D97-AF65-F5344CB8AC3E}">
        <p14:creationId xmlns:p14="http://schemas.microsoft.com/office/powerpoint/2010/main" val="3659443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2D1FC-24AF-04A9-4491-A60A530FA2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30AD22-E66C-A6E9-7C66-83D810688E35}"/>
              </a:ext>
            </a:extLst>
          </p:cNvPr>
          <p:cNvSpPr>
            <a:spLocks noGrp="1"/>
          </p:cNvSpPr>
          <p:nvPr>
            <p:ph type="dt" sz="half" idx="10"/>
          </p:nvPr>
        </p:nvSpPr>
        <p:spPr/>
        <p:txBody>
          <a:bodyPr/>
          <a:lstStyle/>
          <a:p>
            <a:fld id="{205AB892-6F26-164E-9395-3095BFE0BC73}" type="datetimeFigureOut">
              <a:rPr lang="en-US" smtClean="0"/>
              <a:t>7/28/22</a:t>
            </a:fld>
            <a:endParaRPr lang="en-US"/>
          </a:p>
        </p:txBody>
      </p:sp>
      <p:sp>
        <p:nvSpPr>
          <p:cNvPr id="4" name="Footer Placeholder 3">
            <a:extLst>
              <a:ext uri="{FF2B5EF4-FFF2-40B4-BE49-F238E27FC236}">
                <a16:creationId xmlns:a16="http://schemas.microsoft.com/office/drawing/2014/main" id="{61C3AC8A-BBCC-DDB3-7E0D-8271FB6C65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F5BCE6-3FF7-799D-5F1A-E60706F10119}"/>
              </a:ext>
            </a:extLst>
          </p:cNvPr>
          <p:cNvSpPr>
            <a:spLocks noGrp="1"/>
          </p:cNvSpPr>
          <p:nvPr>
            <p:ph type="sldNum" sz="quarter" idx="12"/>
          </p:nvPr>
        </p:nvSpPr>
        <p:spPr/>
        <p:txBody>
          <a:bodyPr/>
          <a:lstStyle/>
          <a:p>
            <a:fld id="{050148EE-EDEE-CB48-B896-DE6BC6040A98}" type="slidenum">
              <a:rPr lang="en-US" smtClean="0"/>
              <a:t>‹#›</a:t>
            </a:fld>
            <a:endParaRPr lang="en-US"/>
          </a:p>
        </p:txBody>
      </p:sp>
    </p:spTree>
    <p:extLst>
      <p:ext uri="{BB962C8B-B14F-4D97-AF65-F5344CB8AC3E}">
        <p14:creationId xmlns:p14="http://schemas.microsoft.com/office/powerpoint/2010/main" val="112480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300196-8919-776B-40F2-875A2ABAC018}"/>
              </a:ext>
            </a:extLst>
          </p:cNvPr>
          <p:cNvSpPr>
            <a:spLocks noGrp="1"/>
          </p:cNvSpPr>
          <p:nvPr>
            <p:ph type="dt" sz="half" idx="10"/>
          </p:nvPr>
        </p:nvSpPr>
        <p:spPr/>
        <p:txBody>
          <a:bodyPr/>
          <a:lstStyle/>
          <a:p>
            <a:fld id="{205AB892-6F26-164E-9395-3095BFE0BC73}" type="datetimeFigureOut">
              <a:rPr lang="en-US" smtClean="0"/>
              <a:t>7/28/22</a:t>
            </a:fld>
            <a:endParaRPr lang="en-US"/>
          </a:p>
        </p:txBody>
      </p:sp>
      <p:sp>
        <p:nvSpPr>
          <p:cNvPr id="3" name="Footer Placeholder 2">
            <a:extLst>
              <a:ext uri="{FF2B5EF4-FFF2-40B4-BE49-F238E27FC236}">
                <a16:creationId xmlns:a16="http://schemas.microsoft.com/office/drawing/2014/main" id="{AA011C91-26B5-2B86-035F-4F97E6F8D3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7C1D1E-E3C2-80D3-CF8A-31114FB08153}"/>
              </a:ext>
            </a:extLst>
          </p:cNvPr>
          <p:cNvSpPr>
            <a:spLocks noGrp="1"/>
          </p:cNvSpPr>
          <p:nvPr>
            <p:ph type="sldNum" sz="quarter" idx="12"/>
          </p:nvPr>
        </p:nvSpPr>
        <p:spPr/>
        <p:txBody>
          <a:bodyPr/>
          <a:lstStyle/>
          <a:p>
            <a:fld id="{050148EE-EDEE-CB48-B896-DE6BC6040A98}" type="slidenum">
              <a:rPr lang="en-US" smtClean="0"/>
              <a:t>‹#›</a:t>
            </a:fld>
            <a:endParaRPr lang="en-US"/>
          </a:p>
        </p:txBody>
      </p:sp>
    </p:spTree>
    <p:extLst>
      <p:ext uri="{BB962C8B-B14F-4D97-AF65-F5344CB8AC3E}">
        <p14:creationId xmlns:p14="http://schemas.microsoft.com/office/powerpoint/2010/main" val="673585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3E68D-EB00-2CCA-E90B-15B3532FDE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810758-2056-E6B3-78D0-45643DB3F9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893BFB-8974-01CA-0F80-B9A1F6FC0A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C76A95-145F-64D0-CAD5-AD889CCCA1E9}"/>
              </a:ext>
            </a:extLst>
          </p:cNvPr>
          <p:cNvSpPr>
            <a:spLocks noGrp="1"/>
          </p:cNvSpPr>
          <p:nvPr>
            <p:ph type="dt" sz="half" idx="10"/>
          </p:nvPr>
        </p:nvSpPr>
        <p:spPr/>
        <p:txBody>
          <a:bodyPr/>
          <a:lstStyle/>
          <a:p>
            <a:fld id="{205AB892-6F26-164E-9395-3095BFE0BC73}" type="datetimeFigureOut">
              <a:rPr lang="en-US" smtClean="0"/>
              <a:t>7/28/22</a:t>
            </a:fld>
            <a:endParaRPr lang="en-US"/>
          </a:p>
        </p:txBody>
      </p:sp>
      <p:sp>
        <p:nvSpPr>
          <p:cNvPr id="6" name="Footer Placeholder 5">
            <a:extLst>
              <a:ext uri="{FF2B5EF4-FFF2-40B4-BE49-F238E27FC236}">
                <a16:creationId xmlns:a16="http://schemas.microsoft.com/office/drawing/2014/main" id="{C50E2306-9194-C3F7-7D3E-F70CB419C6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BFD82-2DAC-3A28-28D8-0A306872BC29}"/>
              </a:ext>
            </a:extLst>
          </p:cNvPr>
          <p:cNvSpPr>
            <a:spLocks noGrp="1"/>
          </p:cNvSpPr>
          <p:nvPr>
            <p:ph type="sldNum" sz="quarter" idx="12"/>
          </p:nvPr>
        </p:nvSpPr>
        <p:spPr/>
        <p:txBody>
          <a:bodyPr/>
          <a:lstStyle/>
          <a:p>
            <a:fld id="{050148EE-EDEE-CB48-B896-DE6BC6040A98}" type="slidenum">
              <a:rPr lang="en-US" smtClean="0"/>
              <a:t>‹#›</a:t>
            </a:fld>
            <a:endParaRPr lang="en-US"/>
          </a:p>
        </p:txBody>
      </p:sp>
    </p:spTree>
    <p:extLst>
      <p:ext uri="{BB962C8B-B14F-4D97-AF65-F5344CB8AC3E}">
        <p14:creationId xmlns:p14="http://schemas.microsoft.com/office/powerpoint/2010/main" val="1806394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00C2D-6A00-E8D7-ADA3-537CC828B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32DCC3-763C-70A3-2A41-9265360DA7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9DA75E-E90A-0984-6B8F-D7DE69CFF6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A946B4-A4D2-AFFA-546B-C1FB90F3A22D}"/>
              </a:ext>
            </a:extLst>
          </p:cNvPr>
          <p:cNvSpPr>
            <a:spLocks noGrp="1"/>
          </p:cNvSpPr>
          <p:nvPr>
            <p:ph type="dt" sz="half" idx="10"/>
          </p:nvPr>
        </p:nvSpPr>
        <p:spPr/>
        <p:txBody>
          <a:bodyPr/>
          <a:lstStyle/>
          <a:p>
            <a:fld id="{205AB892-6F26-164E-9395-3095BFE0BC73}" type="datetimeFigureOut">
              <a:rPr lang="en-US" smtClean="0"/>
              <a:t>7/28/22</a:t>
            </a:fld>
            <a:endParaRPr lang="en-US"/>
          </a:p>
        </p:txBody>
      </p:sp>
      <p:sp>
        <p:nvSpPr>
          <p:cNvPr id="6" name="Footer Placeholder 5">
            <a:extLst>
              <a:ext uri="{FF2B5EF4-FFF2-40B4-BE49-F238E27FC236}">
                <a16:creationId xmlns:a16="http://schemas.microsoft.com/office/drawing/2014/main" id="{144E4A50-7E12-A1A9-F87B-EAF1C8BB2B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CF9833-2795-5006-86E6-1210E9EC1562}"/>
              </a:ext>
            </a:extLst>
          </p:cNvPr>
          <p:cNvSpPr>
            <a:spLocks noGrp="1"/>
          </p:cNvSpPr>
          <p:nvPr>
            <p:ph type="sldNum" sz="quarter" idx="12"/>
          </p:nvPr>
        </p:nvSpPr>
        <p:spPr/>
        <p:txBody>
          <a:bodyPr/>
          <a:lstStyle/>
          <a:p>
            <a:fld id="{050148EE-EDEE-CB48-B896-DE6BC6040A98}" type="slidenum">
              <a:rPr lang="en-US" smtClean="0"/>
              <a:t>‹#›</a:t>
            </a:fld>
            <a:endParaRPr lang="en-US"/>
          </a:p>
        </p:txBody>
      </p:sp>
    </p:spTree>
    <p:extLst>
      <p:ext uri="{BB962C8B-B14F-4D97-AF65-F5344CB8AC3E}">
        <p14:creationId xmlns:p14="http://schemas.microsoft.com/office/powerpoint/2010/main" val="275673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828CC8-8711-A1AE-BB8D-0FF22DCD47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2AE7BE-6BA1-4673-1B9B-C2E7704792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C654A7-B50A-4D18-8FFC-CCF8F0F00D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5AB892-6F26-164E-9395-3095BFE0BC73}" type="datetimeFigureOut">
              <a:rPr lang="en-US" smtClean="0"/>
              <a:t>7/28/22</a:t>
            </a:fld>
            <a:endParaRPr lang="en-US"/>
          </a:p>
        </p:txBody>
      </p:sp>
      <p:sp>
        <p:nvSpPr>
          <p:cNvPr id="5" name="Footer Placeholder 4">
            <a:extLst>
              <a:ext uri="{FF2B5EF4-FFF2-40B4-BE49-F238E27FC236}">
                <a16:creationId xmlns:a16="http://schemas.microsoft.com/office/drawing/2014/main" id="{55796A48-B89D-7D9E-A59E-F98AD515B7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2738AB-980C-2CBF-829B-8DCA888F60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0148EE-EDEE-CB48-B896-DE6BC6040A98}" type="slidenum">
              <a:rPr lang="en-US" smtClean="0"/>
              <a:t>‹#›</a:t>
            </a:fld>
            <a:endParaRPr lang="en-US"/>
          </a:p>
        </p:txBody>
      </p:sp>
    </p:spTree>
    <p:extLst>
      <p:ext uri="{BB962C8B-B14F-4D97-AF65-F5344CB8AC3E}">
        <p14:creationId xmlns:p14="http://schemas.microsoft.com/office/powerpoint/2010/main" val="3145266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redhat.com/en/topics/microservices/what-is-a-service-mesh" TargetMode="External"/><Relationship Id="rId2" Type="http://schemas.openxmlformats.org/officeDocument/2006/relationships/hyperlink" Target="https://www.redhat.com/en/topics/devops/what-is-ci-cd" TargetMode="External"/><Relationship Id="rId1" Type="http://schemas.openxmlformats.org/officeDocument/2006/relationships/slideLayout" Target="../slideLayouts/slideLayout2.xml"/><Relationship Id="rId6" Type="http://schemas.openxmlformats.org/officeDocument/2006/relationships/hyperlink" Target="https://www.redhat.com/en/partners/isv" TargetMode="External"/><Relationship Id="rId5" Type="http://schemas.openxmlformats.org/officeDocument/2006/relationships/hyperlink" Target="https://www.redhat.com/en/topics/edge-computing" TargetMode="External"/><Relationship Id="rId4" Type="http://schemas.openxmlformats.org/officeDocument/2006/relationships/hyperlink" Target="https://www.redhat.com/en/topics/cloud-native-apps/what-is-serverles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FFA56-7CA3-9DB3-A277-6BBA8D5C260B}"/>
              </a:ext>
            </a:extLst>
          </p:cNvPr>
          <p:cNvSpPr>
            <a:spLocks noGrp="1"/>
          </p:cNvSpPr>
          <p:nvPr>
            <p:ph type="ctrTitle"/>
          </p:nvPr>
        </p:nvSpPr>
        <p:spPr/>
        <p:txBody>
          <a:bodyPr/>
          <a:lstStyle/>
          <a:p>
            <a:r>
              <a:rPr lang="en-US" dirty="0"/>
              <a:t>Screener/Index Aggregate- Architectural RoadMap</a:t>
            </a:r>
          </a:p>
        </p:txBody>
      </p:sp>
      <p:sp>
        <p:nvSpPr>
          <p:cNvPr id="3" name="Subtitle 2">
            <a:extLst>
              <a:ext uri="{FF2B5EF4-FFF2-40B4-BE49-F238E27FC236}">
                <a16:creationId xmlns:a16="http://schemas.microsoft.com/office/drawing/2014/main" id="{3BB70946-CC3C-0DBA-CE8E-7DE805ECAF3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56361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ADE1F-1FAB-D73D-03B5-028992395F29}"/>
              </a:ext>
            </a:extLst>
          </p:cNvPr>
          <p:cNvSpPr>
            <a:spLocks noGrp="1"/>
          </p:cNvSpPr>
          <p:nvPr>
            <p:ph type="title"/>
          </p:nvPr>
        </p:nvSpPr>
        <p:spPr>
          <a:xfrm>
            <a:off x="331304" y="196161"/>
            <a:ext cx="10515600" cy="45719"/>
          </a:xfrm>
        </p:spPr>
        <p:txBody>
          <a:bodyPr>
            <a:normAutofit fontScale="90000"/>
          </a:bodyPr>
          <a:lstStyle/>
          <a:p>
            <a:r>
              <a:rPr lang="en-US" sz="2800" dirty="0"/>
              <a:t>Move to Kubernetes</a:t>
            </a:r>
          </a:p>
        </p:txBody>
      </p:sp>
      <p:sp>
        <p:nvSpPr>
          <p:cNvPr id="3" name="Content Placeholder 2">
            <a:extLst>
              <a:ext uri="{FF2B5EF4-FFF2-40B4-BE49-F238E27FC236}">
                <a16:creationId xmlns:a16="http://schemas.microsoft.com/office/drawing/2014/main" id="{4BE826FE-322B-2701-1181-9E9EEA71D7C1}"/>
              </a:ext>
            </a:extLst>
          </p:cNvPr>
          <p:cNvSpPr>
            <a:spLocks noGrp="1"/>
          </p:cNvSpPr>
          <p:nvPr>
            <p:ph idx="1"/>
          </p:nvPr>
        </p:nvSpPr>
        <p:spPr>
          <a:xfrm>
            <a:off x="669235" y="524151"/>
            <a:ext cx="10515600" cy="5831563"/>
          </a:xfrm>
        </p:spPr>
        <p:txBody>
          <a:bodyPr>
            <a:noAutofit/>
          </a:bodyPr>
          <a:lstStyle/>
          <a:p>
            <a:r>
              <a:rPr lang="en-US" sz="1100" b="1" dirty="0"/>
              <a:t>Scalability</a:t>
            </a:r>
          </a:p>
          <a:p>
            <a:pPr lvl="1"/>
            <a:r>
              <a:rPr lang="en-US" sz="1000" dirty="0"/>
              <a:t>Apps running on Kubernetes can scale to thousands of instances across hundreds of nodes in seconds.</a:t>
            </a:r>
          </a:p>
          <a:p>
            <a:r>
              <a:rPr lang="en-US" sz="1100" b="1" dirty="0"/>
              <a:t>Flexibility</a:t>
            </a:r>
          </a:p>
          <a:p>
            <a:pPr lvl="1"/>
            <a:r>
              <a:rPr lang="en-US" sz="1000" dirty="0"/>
              <a:t>Kubernetes simplifies deployment and management of a hybrid infrastructure running on-premise or in cloud and hybrid environments.</a:t>
            </a:r>
          </a:p>
          <a:p>
            <a:r>
              <a:rPr lang="en-US" sz="1100" b="1" dirty="0"/>
              <a:t>Open source standards</a:t>
            </a:r>
          </a:p>
          <a:p>
            <a:pPr lvl="1"/>
            <a:r>
              <a:rPr lang="en-US" sz="1000" dirty="0"/>
              <a:t>EKS incorporates Open Container Initiative (OCI) containers and Cloud Native Computing Foundation-certified Kubernetes for container orchestration, in addition to other open source technologies.</a:t>
            </a:r>
          </a:p>
          <a:p>
            <a:r>
              <a:rPr lang="en-US" sz="1100" b="1" dirty="0"/>
              <a:t>Container portability</a:t>
            </a:r>
          </a:p>
          <a:p>
            <a:pPr lvl="1"/>
            <a:r>
              <a:rPr lang="en-US" sz="1000" dirty="0"/>
              <a:t>Container images built on the OCI industry standard ensure portability between developer workstations and production environments.</a:t>
            </a:r>
          </a:p>
          <a:p>
            <a:r>
              <a:rPr lang="en-US" sz="1100" b="1" dirty="0"/>
              <a:t>Enhanced developer experience</a:t>
            </a:r>
          </a:p>
          <a:p>
            <a:pPr lvl="1"/>
            <a:r>
              <a:rPr lang="en-US" sz="1000" dirty="0"/>
              <a:t>EKS  offers a comprehensive set of developer tools, multilanguage support, and command line and integrated development environment (IDE) integrations. Features include </a:t>
            </a:r>
            <a:r>
              <a:rPr lang="en-US" sz="1000" dirty="0">
                <a:hlinkClick r:id="rId2">
                  <a:extLst>
                    <a:ext uri="{A12FA001-AC4F-418D-AE19-62706E023703}">
                      <ahyp:hlinkClr xmlns:ahyp="http://schemas.microsoft.com/office/drawing/2018/hyperlinkcolor" val="tx"/>
                    </a:ext>
                  </a:extLst>
                </a:hlinkClick>
              </a:rPr>
              <a:t>continuous integration/continuous delivery (CI/CD)</a:t>
            </a:r>
            <a:r>
              <a:rPr lang="en-US" sz="1000" dirty="0"/>
              <a:t> pipelines based on </a:t>
            </a:r>
            <a:r>
              <a:rPr lang="en-US" sz="1000" dirty="0" err="1"/>
              <a:t>Tekton</a:t>
            </a:r>
            <a:r>
              <a:rPr lang="en-US" sz="1000" dirty="0"/>
              <a:t> and third-party CI/CD solutions, </a:t>
            </a:r>
            <a:r>
              <a:rPr lang="en-US" sz="1000" dirty="0">
                <a:hlinkClick r:id="rId3">
                  <a:extLst>
                    <a:ext uri="{A12FA001-AC4F-418D-AE19-62706E023703}">
                      <ahyp:hlinkClr xmlns:ahyp="http://schemas.microsoft.com/office/drawing/2018/hyperlinkcolor" val="tx"/>
                    </a:ext>
                  </a:extLst>
                </a:hlinkClick>
              </a:rPr>
              <a:t>service mesh</a:t>
            </a:r>
            <a:r>
              <a:rPr lang="en-US" sz="1000" dirty="0"/>
              <a:t>, </a:t>
            </a:r>
            <a:r>
              <a:rPr lang="en-US" sz="1000" dirty="0">
                <a:hlinkClick r:id="rId4">
                  <a:extLst>
                    <a:ext uri="{A12FA001-AC4F-418D-AE19-62706E023703}">
                      <ahyp:hlinkClr xmlns:ahyp="http://schemas.microsoft.com/office/drawing/2018/hyperlinkcolor" val="tx"/>
                    </a:ext>
                  </a:extLst>
                </a:hlinkClick>
              </a:rPr>
              <a:t>serverless</a:t>
            </a:r>
            <a:r>
              <a:rPr lang="en-US" sz="1000" dirty="0"/>
              <a:t> capabilities, and monitoring and logging capabilities.</a:t>
            </a:r>
          </a:p>
          <a:p>
            <a:r>
              <a:rPr lang="en-US" sz="1100" b="1" dirty="0"/>
              <a:t>Automated installation and upgrades</a:t>
            </a:r>
          </a:p>
          <a:p>
            <a:pPr lvl="1"/>
            <a:r>
              <a:rPr lang="en-US" sz="1000" dirty="0"/>
              <a:t>Automated installation and over-the-air platform upgrades are supported in cloud with Amazon Web Services, Google Cloud Platform, IBM Cloud, and Microsoft Azure, and on-Automation</a:t>
            </a:r>
          </a:p>
          <a:p>
            <a:pPr lvl="1"/>
            <a:r>
              <a:rPr lang="en-US" sz="1000" dirty="0"/>
              <a:t>Streamlined and automated container and app builds, deployments, scaling, health management, and more are included.</a:t>
            </a:r>
          </a:p>
          <a:p>
            <a:r>
              <a:rPr lang="en-US" sz="1100" b="1" dirty="0"/>
              <a:t>Edge architecture support</a:t>
            </a:r>
          </a:p>
          <a:p>
            <a:pPr lvl="1"/>
            <a:r>
              <a:rPr lang="en-US" sz="1000" dirty="0"/>
              <a:t>EKS enhances support of smaller-footprint topologies in </a:t>
            </a:r>
            <a:r>
              <a:rPr lang="en-US" sz="1000" dirty="0">
                <a:hlinkClick r:id="rId5">
                  <a:extLst>
                    <a:ext uri="{A12FA001-AC4F-418D-AE19-62706E023703}">
                      <ahyp:hlinkClr xmlns:ahyp="http://schemas.microsoft.com/office/drawing/2018/hyperlinkcolor" val="tx"/>
                    </a:ext>
                  </a:extLst>
                </a:hlinkClick>
              </a:rPr>
              <a:t>edge</a:t>
            </a:r>
            <a:r>
              <a:rPr lang="en-US" sz="1000" dirty="0"/>
              <a:t> scenarios that include 3-node clusters, single-node , and remote worker nodes, which better map to varying physical size, connectivity, and availability requirements of different edge sites. </a:t>
            </a:r>
          </a:p>
          <a:p>
            <a:r>
              <a:rPr lang="en-US" sz="1100" b="1" dirty="0"/>
              <a:t>Advanced security and compliance</a:t>
            </a:r>
          </a:p>
          <a:p>
            <a:pPr lvl="1"/>
            <a:r>
              <a:rPr lang="en-US" sz="1000" dirty="0"/>
              <a:t>EKS offers core security capabilities like access controls, networking, and enterprise registry with built-in scanner. EKS enhances this with security capabilities like runtime threat detection, full life cycle vulnerability management, and risk profiling.</a:t>
            </a:r>
          </a:p>
          <a:p>
            <a:r>
              <a:rPr lang="en-US" sz="1100" b="1" dirty="0"/>
              <a:t>Persistent storage</a:t>
            </a:r>
          </a:p>
          <a:p>
            <a:pPr lvl="1"/>
            <a:r>
              <a:rPr lang="en-US" sz="1000" dirty="0"/>
              <a:t>Can be used for running both stateful and stateless apps.</a:t>
            </a:r>
          </a:p>
          <a:p>
            <a:r>
              <a:rPr lang="en-US" sz="1100" b="1" dirty="0"/>
              <a:t>Robust ecosystem</a:t>
            </a:r>
          </a:p>
          <a:p>
            <a:pPr lvl="1"/>
            <a:r>
              <a:rPr lang="en-US" sz="1000" dirty="0"/>
              <a:t>An expanding ecosystem of partners provides a wide variety of integrations. Third parties deliver additional storage and network providers, IDE, CI, integrations, </a:t>
            </a:r>
            <a:r>
              <a:rPr lang="en-US" sz="1000" dirty="0">
                <a:hlinkClick r:id="rId6"/>
              </a:rPr>
              <a:t>independent software vendor</a:t>
            </a:r>
            <a:r>
              <a:rPr lang="en-US" sz="1000" dirty="0"/>
              <a:t> solutions, and more.</a:t>
            </a:r>
          </a:p>
          <a:p>
            <a:endParaRPr lang="en-US" sz="1100" dirty="0"/>
          </a:p>
        </p:txBody>
      </p:sp>
    </p:spTree>
    <p:extLst>
      <p:ext uri="{BB962C8B-B14F-4D97-AF65-F5344CB8AC3E}">
        <p14:creationId xmlns:p14="http://schemas.microsoft.com/office/powerpoint/2010/main" val="1266252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A9B5C-3CB6-B1D4-7CB2-63950C3F6CE7}"/>
              </a:ext>
            </a:extLst>
          </p:cNvPr>
          <p:cNvSpPr>
            <a:spLocks noGrp="1"/>
          </p:cNvSpPr>
          <p:nvPr>
            <p:ph type="title"/>
          </p:nvPr>
        </p:nvSpPr>
        <p:spPr/>
        <p:txBody>
          <a:bodyPr/>
          <a:lstStyle/>
          <a:p>
            <a:r>
              <a:rPr lang="en-US" dirty="0"/>
              <a:t>Adapting Modern Cloud Native DB</a:t>
            </a:r>
          </a:p>
        </p:txBody>
      </p:sp>
      <p:sp>
        <p:nvSpPr>
          <p:cNvPr id="3" name="Content Placeholder 2">
            <a:extLst>
              <a:ext uri="{FF2B5EF4-FFF2-40B4-BE49-F238E27FC236}">
                <a16:creationId xmlns:a16="http://schemas.microsoft.com/office/drawing/2014/main" id="{C57F598C-5244-6EB5-B0F2-70E970BEB6D8}"/>
              </a:ext>
            </a:extLst>
          </p:cNvPr>
          <p:cNvSpPr>
            <a:spLocks noGrp="1"/>
          </p:cNvSpPr>
          <p:nvPr>
            <p:ph idx="1"/>
          </p:nvPr>
        </p:nvSpPr>
        <p:spPr/>
        <p:txBody>
          <a:bodyPr/>
          <a:lstStyle/>
          <a:p>
            <a:r>
              <a:rPr lang="en-US" dirty="0" err="1"/>
              <a:t>Singlestore</a:t>
            </a:r>
            <a:endParaRPr lang="en-US" dirty="0"/>
          </a:p>
          <a:p>
            <a:r>
              <a:rPr lang="en-US" dirty="0" err="1"/>
              <a:t>Rockset</a:t>
            </a:r>
            <a:endParaRPr lang="en-US" dirty="0"/>
          </a:p>
        </p:txBody>
      </p:sp>
    </p:spTree>
    <p:extLst>
      <p:ext uri="{BB962C8B-B14F-4D97-AF65-F5344CB8AC3E}">
        <p14:creationId xmlns:p14="http://schemas.microsoft.com/office/powerpoint/2010/main" val="2126684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4F631-86BD-D99C-BAD5-6B7F1B0C2863}"/>
              </a:ext>
            </a:extLst>
          </p:cNvPr>
          <p:cNvSpPr>
            <a:spLocks noGrp="1"/>
          </p:cNvSpPr>
          <p:nvPr>
            <p:ph type="title"/>
          </p:nvPr>
        </p:nvSpPr>
        <p:spPr/>
        <p:txBody>
          <a:bodyPr/>
          <a:lstStyle/>
          <a:p>
            <a:r>
              <a:rPr lang="en-US" dirty="0"/>
              <a:t>Leveraging Federated API Architecture</a:t>
            </a:r>
          </a:p>
        </p:txBody>
      </p:sp>
      <p:sp>
        <p:nvSpPr>
          <p:cNvPr id="3" name="Content Placeholder 2">
            <a:extLst>
              <a:ext uri="{FF2B5EF4-FFF2-40B4-BE49-F238E27FC236}">
                <a16:creationId xmlns:a16="http://schemas.microsoft.com/office/drawing/2014/main" id="{791B44C8-0482-C6F0-9B6D-EAEDE48F7CC8}"/>
              </a:ext>
            </a:extLst>
          </p:cNvPr>
          <p:cNvSpPr>
            <a:spLocks noGrp="1"/>
          </p:cNvSpPr>
          <p:nvPr>
            <p:ph idx="1"/>
          </p:nvPr>
        </p:nvSpPr>
        <p:spPr/>
        <p:txBody>
          <a:bodyPr>
            <a:normAutofit fontScale="62500" lnSpcReduction="20000"/>
          </a:bodyPr>
          <a:lstStyle/>
          <a:p>
            <a:r>
              <a:rPr lang="en-US" dirty="0"/>
              <a:t>APIs as digital Products</a:t>
            </a:r>
          </a:p>
          <a:p>
            <a:r>
              <a:rPr lang="en-US" dirty="0"/>
              <a:t>Unified API aggregation layer at the edge , rather than exposing many services to UI, also allowing services to evolve independently</a:t>
            </a:r>
          </a:p>
          <a:p>
            <a:pPr lvl="1"/>
            <a:r>
              <a:rPr lang="en-US" dirty="0"/>
              <a:t>All data exchanged performed at a single endpoint</a:t>
            </a:r>
          </a:p>
          <a:p>
            <a:pPr lvl="1"/>
            <a:r>
              <a:rPr lang="en-US" dirty="0"/>
              <a:t>Execution of requests in parallel</a:t>
            </a:r>
          </a:p>
          <a:p>
            <a:pPr lvl="1"/>
            <a:r>
              <a:rPr lang="en-US" dirty="0"/>
              <a:t>If one resolver fails, the rest of the query can still resolve and return useful data</a:t>
            </a:r>
          </a:p>
          <a:p>
            <a:pPr lvl="1"/>
            <a:r>
              <a:rPr lang="en-US" dirty="0"/>
              <a:t>Declare what data you want and the format of the data thereby preventing </a:t>
            </a:r>
            <a:r>
              <a:rPr lang="en-US" dirty="0" err="1"/>
              <a:t>overfetching</a:t>
            </a:r>
            <a:r>
              <a:rPr lang="en-US" dirty="0"/>
              <a:t> and </a:t>
            </a:r>
            <a:r>
              <a:rPr lang="en-US" dirty="0" err="1"/>
              <a:t>underfetching</a:t>
            </a:r>
            <a:r>
              <a:rPr lang="en-US" dirty="0"/>
              <a:t> of data</a:t>
            </a:r>
          </a:p>
          <a:p>
            <a:r>
              <a:rPr lang="en-US" dirty="0"/>
              <a:t>Support for </a:t>
            </a:r>
            <a:r>
              <a:rPr lang="en-US" b="1" dirty="0"/>
              <a:t>REST, SOAP, </a:t>
            </a:r>
            <a:r>
              <a:rPr lang="en-US" b="1" dirty="0" err="1"/>
              <a:t>GraphQL</a:t>
            </a:r>
            <a:r>
              <a:rPr lang="en-US" b="1" dirty="0"/>
              <a:t>, </a:t>
            </a:r>
            <a:r>
              <a:rPr lang="en-US" b="1" dirty="0" err="1"/>
              <a:t>gRPC</a:t>
            </a:r>
            <a:r>
              <a:rPr lang="en-US" b="1" dirty="0"/>
              <a:t>, and TCP.</a:t>
            </a:r>
            <a:endParaRPr lang="en-US" dirty="0"/>
          </a:p>
          <a:p>
            <a:r>
              <a:rPr lang="en-US" b="1" dirty="0"/>
              <a:t>Highly Performant</a:t>
            </a:r>
            <a:endParaRPr lang="en-US" dirty="0"/>
          </a:p>
          <a:p>
            <a:r>
              <a:rPr lang="en-US" dirty="0"/>
              <a:t>Ability to have insights and metrics to measure how APIs are being used</a:t>
            </a:r>
          </a:p>
          <a:p>
            <a:r>
              <a:rPr lang="en-US" dirty="0"/>
              <a:t>Ability to have governance to manage safe collaboration among developers and teams</a:t>
            </a:r>
          </a:p>
          <a:p>
            <a:r>
              <a:rPr lang="en-US" dirty="0"/>
              <a:t>Ability to have an end-to-end composable API layer both for unifying across multiple micro services and for decoupling for different frontend audiences/applications</a:t>
            </a:r>
          </a:p>
          <a:p>
            <a:r>
              <a:rPr lang="en-US" dirty="0"/>
              <a:t>Ability to apply cross cutting concerns such as caching/authentication/monitoring/</a:t>
            </a:r>
            <a:r>
              <a:rPr lang="en-US" dirty="0" err="1"/>
              <a:t>RateLimiting</a:t>
            </a:r>
            <a:endParaRPr lang="en-US" dirty="0"/>
          </a:p>
          <a:p>
            <a:r>
              <a:rPr lang="en-US" dirty="0"/>
              <a:t>Ability to expose APIs using a portal for others to register and use</a:t>
            </a:r>
          </a:p>
          <a:p>
            <a:endParaRPr lang="en-US" dirty="0"/>
          </a:p>
        </p:txBody>
      </p:sp>
    </p:spTree>
    <p:extLst>
      <p:ext uri="{BB962C8B-B14F-4D97-AF65-F5344CB8AC3E}">
        <p14:creationId xmlns:p14="http://schemas.microsoft.com/office/powerpoint/2010/main" val="1430953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BA57D-E5D0-F7C7-8335-B692FF0B310E}"/>
              </a:ext>
            </a:extLst>
          </p:cNvPr>
          <p:cNvSpPr>
            <a:spLocks noGrp="1"/>
          </p:cNvSpPr>
          <p:nvPr>
            <p:ph type="title"/>
          </p:nvPr>
        </p:nvSpPr>
        <p:spPr/>
        <p:txBody>
          <a:bodyPr/>
          <a:lstStyle/>
          <a:p>
            <a:r>
              <a:rPr lang="en-US" dirty="0"/>
              <a:t>Deliver Value Faster</a:t>
            </a:r>
          </a:p>
        </p:txBody>
      </p:sp>
      <p:sp>
        <p:nvSpPr>
          <p:cNvPr id="3" name="Content Placeholder 2">
            <a:extLst>
              <a:ext uri="{FF2B5EF4-FFF2-40B4-BE49-F238E27FC236}">
                <a16:creationId xmlns:a16="http://schemas.microsoft.com/office/drawing/2014/main" id="{FB0DEEAB-63BC-3A98-9BE8-ACE789A6D0F9}"/>
              </a:ext>
            </a:extLst>
          </p:cNvPr>
          <p:cNvSpPr>
            <a:spLocks noGrp="1"/>
          </p:cNvSpPr>
          <p:nvPr>
            <p:ph idx="1"/>
          </p:nvPr>
        </p:nvSpPr>
        <p:spPr/>
        <p:txBody>
          <a:bodyPr>
            <a:normAutofit fontScale="85000" lnSpcReduction="20000"/>
          </a:bodyPr>
          <a:lstStyle/>
          <a:p>
            <a:r>
              <a:rPr lang="en-US" dirty="0"/>
              <a:t>Purpose is to help deliver value faster and for less. </a:t>
            </a:r>
          </a:p>
          <a:p>
            <a:pPr lvl="1"/>
            <a:r>
              <a:rPr lang="en-US" dirty="0"/>
              <a:t>Improve the full life cycle of a developer from creating a new app, iterating on it, and then supporting an a security-focused software delivery pipeline.</a:t>
            </a:r>
          </a:p>
          <a:p>
            <a:pPr lvl="1"/>
            <a:r>
              <a:rPr lang="en-US" dirty="0"/>
              <a:t>Adapt tools to meet the developers where they are: IDEs (VS Code, IntelliJ, Hosted, </a:t>
            </a:r>
            <a:r>
              <a:rPr lang="en-US" dirty="0" err="1"/>
              <a:t>etc</a:t>
            </a:r>
            <a:r>
              <a:rPr lang="en-US" dirty="0"/>
              <a:t>), CLIs, and </a:t>
            </a:r>
            <a:r>
              <a:rPr lang="en-US" dirty="0" err="1"/>
              <a:t>WebUIs</a:t>
            </a:r>
            <a:r>
              <a:rPr lang="en-US" dirty="0"/>
              <a:t>. </a:t>
            </a:r>
          </a:p>
          <a:p>
            <a:pPr lvl="1"/>
            <a:r>
              <a:rPr lang="en-US" dirty="0"/>
              <a:t>A wide range of integrated solutions to enable Rapid On Boarding.</a:t>
            </a:r>
          </a:p>
          <a:p>
            <a:pPr lvl="1"/>
            <a:r>
              <a:rPr lang="en-US" dirty="0"/>
              <a:t>Build a consistent developer experience</a:t>
            </a:r>
          </a:p>
          <a:p>
            <a:pPr lvl="1"/>
            <a:r>
              <a:rPr lang="en-US" dirty="0"/>
              <a:t>Zero Friction</a:t>
            </a:r>
          </a:p>
          <a:p>
            <a:pPr lvl="1"/>
            <a:r>
              <a:rPr lang="en-US" dirty="0"/>
              <a:t>Faster development loop, leading to shipping software faster.</a:t>
            </a:r>
          </a:p>
          <a:p>
            <a:pPr lvl="1"/>
            <a:r>
              <a:rPr lang="en-US" dirty="0"/>
              <a:t>Improved collaboration with non-developers, as the ability for non-developers to preview changes in development, is a game changer.</a:t>
            </a:r>
          </a:p>
          <a:p>
            <a:pPr lvl="1"/>
            <a:r>
              <a:rPr lang="en-US" dirty="0"/>
              <a:t>Improved developer experience, it also ensures that everyone is developing in the same (realistic) env.</a:t>
            </a:r>
          </a:p>
          <a:p>
            <a:pPr lvl="1"/>
            <a:r>
              <a:rPr lang="en-US" dirty="0"/>
              <a:t>Reducing development cluster operating and maintenance costs by adopting a “shared development cluster” model.</a:t>
            </a:r>
          </a:p>
          <a:p>
            <a:endParaRPr lang="en-US" dirty="0"/>
          </a:p>
        </p:txBody>
      </p:sp>
    </p:spTree>
    <p:extLst>
      <p:ext uri="{BB962C8B-B14F-4D97-AF65-F5344CB8AC3E}">
        <p14:creationId xmlns:p14="http://schemas.microsoft.com/office/powerpoint/2010/main" val="349024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29F0-B758-3E8D-7AEB-ABDD72585479}"/>
              </a:ext>
            </a:extLst>
          </p:cNvPr>
          <p:cNvSpPr>
            <a:spLocks noGrp="1"/>
          </p:cNvSpPr>
          <p:nvPr>
            <p:ph type="title"/>
          </p:nvPr>
        </p:nvSpPr>
        <p:spPr/>
        <p:txBody>
          <a:bodyPr/>
          <a:lstStyle/>
          <a:p>
            <a:r>
              <a:rPr lang="en-US" dirty="0"/>
              <a:t>Improved Observability For faster MTTR  </a:t>
            </a:r>
          </a:p>
        </p:txBody>
      </p:sp>
      <p:sp>
        <p:nvSpPr>
          <p:cNvPr id="3" name="Content Placeholder 2">
            <a:extLst>
              <a:ext uri="{FF2B5EF4-FFF2-40B4-BE49-F238E27FC236}">
                <a16:creationId xmlns:a16="http://schemas.microsoft.com/office/drawing/2014/main" id="{82EAD764-BB2F-5078-C76A-E8E752FC19CF}"/>
              </a:ext>
            </a:extLst>
          </p:cNvPr>
          <p:cNvSpPr>
            <a:spLocks noGrp="1"/>
          </p:cNvSpPr>
          <p:nvPr>
            <p:ph idx="1"/>
          </p:nvPr>
        </p:nvSpPr>
        <p:spPr/>
        <p:txBody>
          <a:bodyPr>
            <a:normAutofit fontScale="92500" lnSpcReduction="20000"/>
          </a:bodyPr>
          <a:lstStyle/>
          <a:p>
            <a:r>
              <a:rPr lang="en-US" dirty="0"/>
              <a:t>Holistic cross domain view both historical and real time</a:t>
            </a:r>
          </a:p>
          <a:p>
            <a:r>
              <a:rPr lang="en-US" dirty="0"/>
              <a:t>Complete visualization of the stack</a:t>
            </a:r>
          </a:p>
          <a:p>
            <a:r>
              <a:rPr lang="en-US" b="1" dirty="0"/>
              <a:t>Changes as a telemetry, g</a:t>
            </a:r>
            <a:r>
              <a:rPr lang="en-US" dirty="0"/>
              <a:t>ives context, correlate problems  back to code, config changes and to business impact</a:t>
            </a:r>
          </a:p>
          <a:p>
            <a:r>
              <a:rPr lang="en-US" dirty="0"/>
              <a:t>Store all raw data in low cost storage solution (S3 for example)</a:t>
            </a:r>
          </a:p>
          <a:p>
            <a:r>
              <a:rPr lang="en-US" dirty="0"/>
              <a:t>Send high value filtered aggregated data to observability platform such as ELK, Datadog or Splunk</a:t>
            </a:r>
          </a:p>
          <a:p>
            <a:r>
              <a:rPr lang="en-US" dirty="0"/>
              <a:t>Detect anomalies and deviations at the edge</a:t>
            </a:r>
          </a:p>
          <a:p>
            <a:r>
              <a:rPr lang="en-US" dirty="0"/>
              <a:t>Understand formats, patterns, frequencies, and statistics about your logs, metrics, and traces. As the system learns what is normal, over time it can start to understand abnormalities and accomplish it in an automated manner</a:t>
            </a:r>
          </a:p>
          <a:p>
            <a:pPr marL="0" indent="0">
              <a:buNone/>
            </a:pPr>
            <a:endParaRPr lang="en-US" dirty="0"/>
          </a:p>
        </p:txBody>
      </p:sp>
    </p:spTree>
    <p:extLst>
      <p:ext uri="{BB962C8B-B14F-4D97-AF65-F5344CB8AC3E}">
        <p14:creationId xmlns:p14="http://schemas.microsoft.com/office/powerpoint/2010/main" val="726562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5510</TotalTime>
  <Words>792</Words>
  <Application>Microsoft Macintosh PowerPoint</Application>
  <PresentationFormat>Widescreen</PresentationFormat>
  <Paragraphs>59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Screener/Index Aggregate- Architectural RoadMap</vt:lpstr>
      <vt:lpstr>Move to Kubernetes</vt:lpstr>
      <vt:lpstr>Adapting Modern Cloud Native DB</vt:lpstr>
      <vt:lpstr>Leveraging Federated API Architecture</vt:lpstr>
      <vt:lpstr>Deliver Value Faster</vt:lpstr>
      <vt:lpstr>Improved Observability For faster MTTR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Screener- Architectural RoadMap</dc:title>
  <dc:creator>Sahoo, Kiran</dc:creator>
  <cp:lastModifiedBy>Sahoo, Kiran</cp:lastModifiedBy>
  <cp:revision>6</cp:revision>
  <dcterms:created xsi:type="dcterms:W3CDTF">2022-07-25T15:48:25Z</dcterms:created>
  <dcterms:modified xsi:type="dcterms:W3CDTF">2022-07-29T13:58:39Z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31f0267-8575-4fc2-99cc-f6b7f9934be9_Enabled">
    <vt:lpwstr>true</vt:lpwstr>
  </property>
  <property fmtid="{D5CDD505-2E9C-101B-9397-08002B2CF9AE}" pid="3" name="MSIP_Label_831f0267-8575-4fc2-99cc-f6b7f9934be9_SetDate">
    <vt:lpwstr>2022-07-25T15:48:25Z</vt:lpwstr>
  </property>
  <property fmtid="{D5CDD505-2E9C-101B-9397-08002B2CF9AE}" pid="4" name="MSIP_Label_831f0267-8575-4fc2-99cc-f6b7f9934be9_Method">
    <vt:lpwstr>Standard</vt:lpwstr>
  </property>
  <property fmtid="{D5CDD505-2E9C-101B-9397-08002B2CF9AE}" pid="5" name="MSIP_Label_831f0267-8575-4fc2-99cc-f6b7f9934be9_Name">
    <vt:lpwstr>831f0267-8575-4fc2-99cc-f6b7f9934be9</vt:lpwstr>
  </property>
  <property fmtid="{D5CDD505-2E9C-101B-9397-08002B2CF9AE}" pid="6" name="MSIP_Label_831f0267-8575-4fc2-99cc-f6b7f9934be9_SiteId">
    <vt:lpwstr>8f3e36ea-8039-4b40-81a7-7dc0599e8645</vt:lpwstr>
  </property>
  <property fmtid="{D5CDD505-2E9C-101B-9397-08002B2CF9AE}" pid="7" name="MSIP_Label_831f0267-8575-4fc2-99cc-f6b7f9934be9_ActionId">
    <vt:lpwstr>2e92a890-a189-4c11-863b-0afd2a3bd00b</vt:lpwstr>
  </property>
  <property fmtid="{D5CDD505-2E9C-101B-9397-08002B2CF9AE}" pid="8" name="MSIP_Label_831f0267-8575-4fc2-99cc-f6b7f9934be9_ContentBits">
    <vt:lpwstr>0</vt:lpwstr>
  </property>
</Properties>
</file>