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1" r:id="rId4"/>
    <p:sldId id="268" r:id="rId5"/>
    <p:sldId id="262" r:id="rId6"/>
    <p:sldId id="269" r:id="rId7"/>
    <p:sldId id="259" r:id="rId8"/>
    <p:sldId id="260" r:id="rId9"/>
    <p:sldId id="270" r:id="rId10"/>
    <p:sldId id="271" r:id="rId11"/>
    <p:sldId id="272" r:id="rId12"/>
    <p:sldId id="273" r:id="rId13"/>
    <p:sldId id="274" r:id="rId14"/>
    <p:sldId id="275" r:id="rId15"/>
    <p:sldId id="27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108"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D63D2-7632-4A73-8F36-E5A041ADABE8}" type="datetimeFigureOut">
              <a:rPr lang="en-US" smtClean="0"/>
              <a:pPr/>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834C1-2D72-4A45-8A18-C44FF5A4CE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834C1-2D72-4A45-8A18-C44FF5A4CE1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9D690-219B-422D-8399-AF45E8C86C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9D690-219B-422D-8399-AF45E8C86CC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4947B27-91C4-4FAD-95DA-C48B0CB0681C}" type="datetimeFigureOut">
              <a:rPr lang="en-US" smtClean="0"/>
              <a:pPr/>
              <a:t>11/20/2018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9D690-219B-422D-8399-AF45E8C86CC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1470025"/>
          </a:xfrm>
        </p:spPr>
        <p:txBody>
          <a:bodyPr>
            <a:normAutofit fontScale="90000"/>
          </a:bodyPr>
          <a:lstStyle/>
          <a:p>
            <a:r>
              <a:rPr lang="en-US" smtClean="0"/>
              <a:t>Deep Learning Applications in</a:t>
            </a:r>
            <a:br>
              <a:rPr lang="en-US" smtClean="0"/>
            </a:br>
            <a:r>
              <a:rPr lang="en-US" smtClean="0"/>
              <a:t>Medical Image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20040"/>
            <a:ext cx="72390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Class Diagram:</a:t>
            </a:r>
            <a:r>
              <a:rPr kumimoji="0" lang="en-US" sz="5000" b="0" i="0" u="none" strike="noStrike" kern="1200" cap="none" spc="0" normalizeH="0" baseline="0" noProof="0" smtClean="0">
                <a:ln>
                  <a:noFill/>
                </a:ln>
                <a:solidFill>
                  <a:schemeClr val="tx2"/>
                </a:solidFill>
                <a:effectLst/>
                <a:uLnTx/>
                <a:uFillTx/>
                <a:latin typeface="+mj-lt"/>
                <a:ea typeface="+mj-ea"/>
                <a:cs typeface="+mj-cs"/>
              </a:rPr>
              <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Content Placeholder 4"/>
          <p:cNvPicPr>
            <a:picLocks/>
          </p:cNvPicPr>
          <p:nvPr/>
        </p:nvPicPr>
        <p:blipFill>
          <a:blip r:embed="rId2"/>
          <a:srcRect/>
          <a:stretch>
            <a:fillRect/>
          </a:stretch>
        </p:blipFill>
        <p:spPr bwMode="auto">
          <a:xfrm>
            <a:off x="457200" y="3189515"/>
            <a:ext cx="7239000" cy="168705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82296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Collaboration Diagram:</a:t>
            </a:r>
            <a:r>
              <a:rPr kumimoji="0" lang="en-US" sz="5000" b="0" i="0" u="none" strike="noStrike" kern="1200" cap="none" spc="0" normalizeH="0" baseline="0" noProof="0" smtClean="0">
                <a:ln>
                  <a:noFill/>
                </a:ln>
                <a:solidFill>
                  <a:schemeClr val="tx2"/>
                </a:solidFill>
                <a:effectLst/>
                <a:uLnTx/>
                <a:uFillTx/>
                <a:latin typeface="+mj-lt"/>
                <a:ea typeface="+mj-ea"/>
                <a:cs typeface="+mj-cs"/>
              </a:rPr>
              <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Content Placeholder 4"/>
          <p:cNvPicPr>
            <a:picLocks/>
          </p:cNvPicPr>
          <p:nvPr/>
        </p:nvPicPr>
        <p:blipFill>
          <a:blip r:embed="rId2"/>
          <a:srcRect/>
          <a:stretch>
            <a:fillRect/>
          </a:stretch>
        </p:blipFill>
        <p:spPr bwMode="auto">
          <a:xfrm>
            <a:off x="2538487" y="2307012"/>
            <a:ext cx="3076425" cy="34520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Component Diagram:</a:t>
            </a:r>
            <a:r>
              <a:rPr kumimoji="0" lang="en-US" sz="5000" b="0" i="0" u="none" strike="noStrike" kern="1200" cap="none" spc="0" normalizeH="0" baseline="0" noProof="0" smtClean="0">
                <a:ln>
                  <a:noFill/>
                </a:ln>
                <a:solidFill>
                  <a:schemeClr val="tx2"/>
                </a:solidFill>
                <a:effectLst/>
                <a:uLnTx/>
                <a:uFillTx/>
                <a:latin typeface="+mj-lt"/>
                <a:ea typeface="+mj-ea"/>
                <a:cs typeface="+mj-cs"/>
              </a:rPr>
              <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Content Placeholder 4"/>
          <p:cNvPicPr>
            <a:picLocks/>
          </p:cNvPicPr>
          <p:nvPr/>
        </p:nvPicPr>
        <p:blipFill>
          <a:blip r:embed="rId2"/>
          <a:srcRect/>
          <a:stretch>
            <a:fillRect/>
          </a:stretch>
        </p:blipFill>
        <p:spPr bwMode="auto">
          <a:xfrm>
            <a:off x="1991850" y="2351432"/>
            <a:ext cx="4169700" cy="336322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chemeClr val="tx2"/>
                </a:solidFill>
                <a:effectLst/>
                <a:uLnTx/>
                <a:uFillTx/>
                <a:latin typeface="+mj-lt"/>
                <a:ea typeface="+mj-ea"/>
                <a:cs typeface="+mj-cs"/>
              </a:rPr>
              <a:t>Deployment Diagram</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7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p:nvPr/>
        </p:nvPicPr>
        <p:blipFill>
          <a:blip r:embed="rId2"/>
          <a:srcRect/>
          <a:stretch>
            <a:fillRect/>
          </a:stretch>
        </p:blipFill>
        <p:spPr bwMode="auto">
          <a:xfrm>
            <a:off x="2847975" y="2676525"/>
            <a:ext cx="3448050" cy="1504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20040"/>
            <a:ext cx="72390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Sequence Diagram:</a:t>
            </a:r>
            <a:r>
              <a:rPr kumimoji="0" lang="en-US" sz="5000" b="0" i="0" u="none" strike="noStrike" kern="1200" cap="none" spc="0" normalizeH="0" baseline="0" noProof="0" smtClean="0">
                <a:ln>
                  <a:noFill/>
                </a:ln>
                <a:solidFill>
                  <a:schemeClr val="tx2"/>
                </a:solidFill>
                <a:effectLst/>
                <a:uLnTx/>
                <a:uFillTx/>
                <a:latin typeface="+mj-lt"/>
                <a:ea typeface="+mj-ea"/>
                <a:cs typeface="+mj-cs"/>
              </a:rPr>
              <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Content Placeholder 5"/>
          <p:cNvPicPr>
            <a:picLocks/>
          </p:cNvPicPr>
          <p:nvPr/>
        </p:nvPicPr>
        <p:blipFill>
          <a:blip r:embed="rId2"/>
          <a:srcRect/>
          <a:stretch>
            <a:fillRect/>
          </a:stretch>
        </p:blipFill>
        <p:spPr bwMode="auto">
          <a:xfrm>
            <a:off x="1402922" y="1609725"/>
            <a:ext cx="5347555" cy="48466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762000"/>
            <a:ext cx="7239000" cy="1143000"/>
          </a:xfrm>
          <a:prstGeom prst="rect">
            <a:avLst/>
          </a:prstGeom>
        </p:spPr>
        <p:txBody>
          <a:bodyP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Uses Case Diagram:</a:t>
            </a:r>
            <a:r>
              <a:rPr kumimoji="0" lang="en-US" sz="5000" b="0" i="0" u="none" strike="noStrike" kern="1200" cap="none" spc="0" normalizeH="0" baseline="0" noProof="0" smtClean="0">
                <a:ln>
                  <a:noFill/>
                </a:ln>
                <a:solidFill>
                  <a:schemeClr val="tx2"/>
                </a:solidFill>
                <a:effectLst/>
                <a:uLnTx/>
                <a:uFillTx/>
                <a:latin typeface="+mj-lt"/>
                <a:ea typeface="+mj-ea"/>
                <a:cs typeface="+mj-cs"/>
              </a:rPr>
              <a:t/>
            </a:r>
            <a:br>
              <a:rPr kumimoji="0" lang="en-US" sz="5000" b="0" i="0" u="none" strike="noStrike" kern="1200" cap="none" spc="0" normalizeH="0" baseline="0" noProof="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Picture 2"/>
          <p:cNvPicPr/>
          <p:nvPr/>
        </p:nvPicPr>
        <p:blipFill>
          <a:blip r:embed="rId2"/>
          <a:srcRect/>
          <a:stretch>
            <a:fillRect/>
          </a:stretch>
        </p:blipFill>
        <p:spPr bwMode="auto">
          <a:xfrm>
            <a:off x="1600200" y="2423161"/>
            <a:ext cx="4495800" cy="3962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Desktop\download (3).jpg"/>
          <p:cNvPicPr>
            <a:picLocks noChangeAspect="1" noChangeArrowheads="1"/>
          </p:cNvPicPr>
          <p:nvPr/>
        </p:nvPicPr>
        <p:blipFill>
          <a:blip r:embed="rId2"/>
          <a:srcRect/>
          <a:stretch>
            <a:fillRect/>
          </a:stretch>
        </p:blipFill>
        <p:spPr bwMode="auto">
          <a:xfrm>
            <a:off x="914400" y="1219200"/>
            <a:ext cx="6553200" cy="32003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b="1" dirty="0" smtClean="0"/>
              <a:t> </a:t>
            </a:r>
            <a:endParaRPr lang="en-US" sz="1800" dirty="0" smtClean="0"/>
          </a:p>
          <a:p>
            <a:r>
              <a:rPr lang="en-US" sz="1800" dirty="0" smtClean="0"/>
              <a:t>Brain tumor detection and classification is the most difficult and tedious task in the area of medicinal image preparing. </a:t>
            </a:r>
          </a:p>
          <a:p>
            <a:r>
              <a:rPr lang="en-US" sz="1800" dirty="0" smtClean="0"/>
              <a:t>MRI (Magnetic Resonance Imaging) is a medicinal procedure, generally adopted by the radiologist for representation of inner structure of the human body with no surgery. </a:t>
            </a:r>
          </a:p>
          <a:p>
            <a:r>
              <a:rPr lang="en-US" sz="1800" dirty="0" smtClean="0"/>
              <a:t>The tremendous success of machine learning algorithms at image recognition tasks in recent years intersects with a time of dramatically increased use of electronic medical records and diagnostic imaging. </a:t>
            </a:r>
          </a:p>
          <a:p>
            <a:r>
              <a:rPr lang="en-US" sz="1800" dirty="0" smtClean="0"/>
              <a:t>This review introduces the machine learning algorithms as applied to medical image analysis, focusing on </a:t>
            </a:r>
            <a:r>
              <a:rPr lang="en-US" sz="1800" dirty="0" err="1" smtClean="0"/>
              <a:t>convolutional</a:t>
            </a:r>
            <a:r>
              <a:rPr lang="en-US" sz="1800" dirty="0" smtClean="0"/>
              <a:t> neural networks, and emphasizing clinical aspects of the field. </a:t>
            </a:r>
          </a:p>
          <a:p>
            <a:r>
              <a:rPr lang="en-US" sz="1800" dirty="0" smtClean="0"/>
              <a:t>The advantage of machine learning in an era of medical big data is that significant hierarchal relationships within the data can be discovered algorithmically without laborious hand-crafting of features. We cover key research areas and applications of medical image classification, localization, detection, segmentation, and registration. We conclude by discussing research obstacles, emerging trends, and possible future directions.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There is a myriad of imaging modalities, and the frequency of their use is increasing. Smith-</a:t>
            </a:r>
            <a:r>
              <a:rPr lang="en-US" sz="2000" dirty="0" err="1" smtClean="0"/>
              <a:t>Bindman</a:t>
            </a:r>
            <a:r>
              <a:rPr lang="en-US" sz="2000" dirty="0" smtClean="0"/>
              <a:t> </a:t>
            </a:r>
            <a:r>
              <a:rPr lang="en-US" sz="2000" i="1" dirty="0" smtClean="0"/>
              <a:t>et al.</a:t>
            </a:r>
            <a:r>
              <a:rPr lang="en-US" sz="2000" dirty="0" smtClean="0"/>
              <a:t> looked at imaging use from 1996 to 2010 across six large integrated healthcare systems in the United States, involving 30.9 million imaging examinations. The authors found that over the study period, CT, MRI and PET usage increased respectively.</a:t>
            </a:r>
          </a:p>
          <a:p>
            <a:r>
              <a:rPr lang="en-US" sz="2000" dirty="0" smtClean="0"/>
              <a:t>The symbolic AI paradigm of the 1970s led to the development of rule-based, expert systems. One early implementation in medicine was the MYCIN system by Short life , which suggested different regimes of antibiotic therapies for patients. </a:t>
            </a:r>
          </a:p>
          <a:p>
            <a:r>
              <a:rPr lang="en-US" sz="2000" dirty="0" smtClean="0"/>
              <a:t>Parallel to these developments, AI algorithms moved from heuristics-based techniques to manual, handcrafted feature extraction techniques. and then to supervised learning techniques. </a:t>
            </a:r>
          </a:p>
          <a:p>
            <a:r>
              <a:rPr lang="en-US" sz="2000" dirty="0" smtClean="0"/>
              <a:t>Unsupervised machine learning methods</a:t>
            </a:r>
          </a:p>
          <a:p>
            <a:r>
              <a:rPr lang="en-US" sz="2000" dirty="0" smtClean="0"/>
              <a:t>are also being researched, but the majority of the algorithms from 2015-2017 in the published literature have employed supervised learning methods.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In image processing </a:t>
            </a:r>
            <a:r>
              <a:rPr lang="en-US" dirty="0" err="1" smtClean="0"/>
              <a:t>processing</a:t>
            </a:r>
            <a:r>
              <a:rPr lang="en-US" dirty="0" smtClean="0"/>
              <a:t> techniques used different types of filters and Fourier and discrete transform it increases the complexity the cost of those equipment also high. </a:t>
            </a:r>
          </a:p>
          <a:p>
            <a:r>
              <a:rPr lang="en-US" dirty="0" smtClean="0"/>
              <a:t>To know the result of the tumor concerned person has to be there.</a:t>
            </a:r>
          </a:p>
          <a:p>
            <a:r>
              <a:rPr lang="en-US" dirty="0" smtClean="0"/>
              <a:t> This diagnosis perform some particular equipment only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Proposed System</a:t>
            </a:r>
            <a:endParaRPr lang="en-US" dirty="0"/>
          </a:p>
        </p:txBody>
      </p:sp>
      <p:sp>
        <p:nvSpPr>
          <p:cNvPr id="3" name="Content Placeholder 2"/>
          <p:cNvSpPr>
            <a:spLocks noGrp="1"/>
          </p:cNvSpPr>
          <p:nvPr>
            <p:ph idx="1"/>
          </p:nvPr>
        </p:nvSpPr>
        <p:spPr>
          <a:xfrm>
            <a:off x="457200" y="1676400"/>
            <a:ext cx="8229600" cy="4525963"/>
          </a:xfrm>
        </p:spPr>
        <p:txBody>
          <a:bodyPr>
            <a:noAutofit/>
          </a:bodyPr>
          <a:lstStyle/>
          <a:p>
            <a:r>
              <a:rPr lang="en-US" sz="1400" dirty="0" smtClean="0"/>
              <a:t>Detection, sometimes known as Computer-Aided Detection is a keen area of study as missing a lesion on a scan can have drastic consequences for both the patient and the clinician. </a:t>
            </a:r>
          </a:p>
          <a:p>
            <a:r>
              <a:rPr lang="en-US" sz="1400" dirty="0" smtClean="0"/>
              <a:t>The task for the </a:t>
            </a:r>
            <a:r>
              <a:rPr lang="en-US" sz="1400" dirty="0" err="1" smtClean="0"/>
              <a:t>Kaggle</a:t>
            </a:r>
            <a:r>
              <a:rPr lang="en-US" sz="1400" dirty="0" smtClean="0"/>
              <a:t> Data Science Bowl of 2017 involved the detection of cancerous lung nodules on CT lung scans. Approximately 2000 CT scans were released for the competition and the winner </a:t>
            </a:r>
            <a:r>
              <a:rPr lang="en-US" sz="1400" dirty="0" err="1" smtClean="0"/>
              <a:t>Fangzhou</a:t>
            </a:r>
            <a:r>
              <a:rPr lang="en-US" sz="1400" dirty="0" smtClean="0"/>
              <a:t> achieved a logarithmic loss score of 0.399. </a:t>
            </a:r>
          </a:p>
          <a:p>
            <a:r>
              <a:rPr lang="en-US" sz="1400" dirty="0" smtClean="0"/>
              <a:t>Their solution used a 3-D CNN inspired by U-Net architecture to isolate local patches first for nodule detection. Then this output was fed into a second stage consisting of 2 fully connected layers for classification of cancer probability. Shin </a:t>
            </a:r>
            <a:r>
              <a:rPr lang="en-US" sz="1400" i="1" dirty="0" smtClean="0"/>
              <a:t>et </a:t>
            </a:r>
            <a:r>
              <a:rPr lang="en-US" sz="1400" i="1" dirty="0" err="1" smtClean="0"/>
              <a:t>al.</a:t>
            </a:r>
            <a:r>
              <a:rPr lang="en-US" sz="1400" dirty="0" err="1" smtClean="0"/>
              <a:t>evaluated</a:t>
            </a:r>
            <a:r>
              <a:rPr lang="en-US" sz="1400" dirty="0" smtClean="0"/>
              <a:t> five well-known CNN architectures in detecting </a:t>
            </a:r>
            <a:r>
              <a:rPr lang="en-US" sz="1400" dirty="0" err="1" smtClean="0"/>
              <a:t>thoracoabdominal</a:t>
            </a:r>
            <a:r>
              <a:rPr lang="en-US" sz="1400" dirty="0" smtClean="0"/>
              <a:t> lymph nodes and Interstitial lung disease on CT scans. </a:t>
            </a:r>
          </a:p>
          <a:p>
            <a:r>
              <a:rPr lang="en-US" sz="1400" dirty="0" smtClean="0"/>
              <a:t>Detecting lymph nodes is important as they can be a marker of infection or cancer. </a:t>
            </a:r>
          </a:p>
          <a:p>
            <a:r>
              <a:rPr lang="en-US" sz="1400" dirty="0" smtClean="0"/>
              <a:t>They achieved a </a:t>
            </a:r>
            <a:r>
              <a:rPr lang="en-US" sz="1400" dirty="0" err="1" smtClean="0"/>
              <a:t>mediastinal</a:t>
            </a:r>
            <a:r>
              <a:rPr lang="en-US" sz="1400" dirty="0" smtClean="0"/>
              <a:t> lymph node detection AUC score of 0.95 with a sensitivity of 85% using </a:t>
            </a:r>
            <a:r>
              <a:rPr lang="en-US" sz="1400" dirty="0" err="1" smtClean="0"/>
              <a:t>GoogLeNet</a:t>
            </a:r>
            <a:r>
              <a:rPr lang="en-US" sz="1400" dirty="0" smtClean="0"/>
              <a:t>, which was state of the art. </a:t>
            </a:r>
          </a:p>
          <a:p>
            <a:r>
              <a:rPr lang="en-US" sz="1400" dirty="0" smtClean="0"/>
              <a:t>They also documented the benefits of transfer learning, and the use of deep learning architectures of up to 22 layers, as opposed to fewer layers which was the norm in medical image analysis. </a:t>
            </a:r>
          </a:p>
          <a:p>
            <a:r>
              <a:rPr lang="en-US" sz="1400" dirty="0" err="1" smtClean="0"/>
              <a:t>Overfeat</a:t>
            </a:r>
            <a:r>
              <a:rPr lang="en-US" sz="1400" dirty="0" smtClean="0"/>
              <a:t> was a CNN pre-trained on natural images that won the ILSVRC 2013 localization task . </a:t>
            </a:r>
            <a:r>
              <a:rPr lang="en-US" sz="1400" dirty="0" err="1" smtClean="0"/>
              <a:t>Ciompi</a:t>
            </a:r>
            <a:r>
              <a:rPr lang="en-US" sz="1400" dirty="0" smtClean="0"/>
              <a:t>  applied </a:t>
            </a:r>
            <a:r>
              <a:rPr lang="en-US" sz="1400" dirty="0" err="1" smtClean="0"/>
              <a:t>Overfeat</a:t>
            </a:r>
            <a:r>
              <a:rPr lang="en-US" sz="1400" dirty="0" smtClean="0"/>
              <a:t> to 2-dimensional slices of CT lung scans oriented in the coronal, axial and </a:t>
            </a:r>
            <a:r>
              <a:rPr lang="en-US" sz="1400" dirty="0" err="1" smtClean="0"/>
              <a:t>sagittal</a:t>
            </a:r>
            <a:r>
              <a:rPr lang="en-US" sz="1400" dirty="0" smtClean="0"/>
              <a:t> planes, to predict</a:t>
            </a:r>
          </a:p>
          <a:p>
            <a:r>
              <a:rPr lang="en-US" sz="1400" dirty="0" smtClean="0"/>
              <a:t>the presence of nodules within and around lung fissures. They combined this approach with simple SVM and RF binary classifiers, as well as a Bag of Frequencies, a novel 3-dimensional descriptor of their own invention.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Input data plays an important role in prediction along with machine learning techniques.</a:t>
            </a:r>
          </a:p>
          <a:p>
            <a:r>
              <a:rPr lang="en-US" sz="1800" dirty="0" smtClean="0">
                <a:latin typeface="Times New Roman" pitchFamily="18" charset="0"/>
                <a:cs typeface="Times New Roman" pitchFamily="18" charset="0"/>
              </a:rPr>
              <a:t> In the dataset, provided, we have labels from 0 to 4 where the labels of 4 are hardly 13 and when we split the data into train and test, the number become very less which is nothing but noise and can be totally removed from the dataset by using filtering techniques</a:t>
            </a:r>
          </a:p>
          <a:p>
            <a:r>
              <a:rPr lang="en-US" sz="1800" dirty="0" smtClean="0">
                <a:latin typeface="Times New Roman" pitchFamily="18" charset="0"/>
                <a:cs typeface="Times New Roman" pitchFamily="18" charset="0"/>
              </a:rPr>
              <a:t> It not only helps us in predicting the outcome but also gave us valuable insights about the nature of data, which can be used in future to train our classifiers in a much better way.</a:t>
            </a: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a:t>Software Specification: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000" dirty="0" smtClean="0"/>
              <a:t>OS                                :       Windows</a:t>
            </a:r>
          </a:p>
          <a:p>
            <a:pPr lvl="0">
              <a:buNone/>
            </a:pPr>
            <a:r>
              <a:rPr lang="en-US" sz="2000" dirty="0" smtClean="0"/>
              <a:t>Python IDE                    :        python 2.7.x and above</a:t>
            </a:r>
          </a:p>
          <a:p>
            <a:pPr>
              <a:buNone/>
            </a:pPr>
            <a:r>
              <a:rPr lang="en-US" sz="2000" dirty="0" smtClean="0"/>
              <a:t>                                    :       </a:t>
            </a:r>
            <a:r>
              <a:rPr lang="en-US" sz="2000" dirty="0" err="1" smtClean="0"/>
              <a:t>Pycharm</a:t>
            </a:r>
            <a:r>
              <a:rPr lang="en-US" sz="2000" dirty="0" smtClean="0"/>
              <a:t> IDE</a:t>
            </a:r>
          </a:p>
          <a:p>
            <a:pPr>
              <a:buNone/>
            </a:pPr>
            <a:r>
              <a:rPr lang="en-US" sz="2000" dirty="0" smtClean="0"/>
              <a:t>setup tools and pip to be installed for 3.6.x and above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Hardware Specification: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buNone/>
            </a:pPr>
            <a:r>
              <a:rPr lang="en-US" sz="2000" dirty="0" smtClean="0"/>
              <a:t>RAM                               :      4GB and Higher</a:t>
            </a:r>
          </a:p>
          <a:p>
            <a:pPr>
              <a:buNone/>
            </a:pPr>
            <a:r>
              <a:rPr lang="en-US" sz="2000" dirty="0" smtClean="0"/>
              <a:t>Processor                       :     Intel i3 and above </a:t>
            </a:r>
          </a:p>
          <a:p>
            <a:pPr>
              <a:buNone/>
            </a:pPr>
            <a:r>
              <a:rPr lang="en-US" sz="2000" dirty="0" smtClean="0"/>
              <a:t>Hard Disk                       :      500GB: Minimum</a:t>
            </a:r>
          </a:p>
          <a:p>
            <a:pPr>
              <a:buNone/>
            </a:pPr>
            <a:r>
              <a:rPr lang="en-US" sz="2000" dirty="0" smtClean="0"/>
              <a:t> </a:t>
            </a:r>
          </a:p>
          <a:p>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320040"/>
            <a:ext cx="72390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chemeClr val="tx2"/>
                </a:solidFill>
                <a:effectLst/>
                <a:uLnTx/>
                <a:uFillTx/>
                <a:latin typeface="+mj-lt"/>
                <a:ea typeface="+mj-ea"/>
                <a:cs typeface="+mj-cs"/>
              </a:rPr>
              <a:t>UML Diagrams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Content Placeholder 2"/>
          <p:cNvSpPr txBox="1">
            <a:spLocks/>
          </p:cNvSpPr>
          <p:nvPr/>
        </p:nvSpPr>
        <p:spPr>
          <a:xfrm>
            <a:off x="533400" y="1295400"/>
            <a:ext cx="8229600" cy="452596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smtClean="0">
                <a:ln>
                  <a:noFill/>
                </a:ln>
                <a:solidFill>
                  <a:schemeClr val="tx1"/>
                </a:solidFill>
                <a:effectLst/>
                <a:uLnTx/>
                <a:uFillTx/>
                <a:latin typeface="+mn-lt"/>
                <a:ea typeface="+mn-ea"/>
                <a:cs typeface="+mn-cs"/>
              </a:rPr>
              <a:t>Active Diagram:</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p:cNvPicPr/>
          <p:nvPr/>
        </p:nvPicPr>
        <p:blipFill>
          <a:blip r:embed="rId2"/>
          <a:srcRect/>
          <a:stretch>
            <a:fillRect/>
          </a:stretch>
        </p:blipFill>
        <p:spPr bwMode="auto">
          <a:xfrm>
            <a:off x="3048000" y="1981200"/>
            <a:ext cx="2895600" cy="43910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TotalTime>
  <Words>687</Words>
  <Application>Microsoft Office PowerPoint</Application>
  <PresentationFormat>On-screen Show (4:3)</PresentationFormat>
  <Paragraphs>50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Deep Learning Applications in Medical Image Analysis</vt:lpstr>
      <vt:lpstr>Abstract</vt:lpstr>
      <vt:lpstr>Existing System</vt:lpstr>
      <vt:lpstr>DISADVANTAGES</vt:lpstr>
      <vt:lpstr>Proposed System</vt:lpstr>
      <vt:lpstr>ADVANTAGES</vt:lpstr>
      <vt:lpstr>Software Specification: </vt:lpstr>
      <vt:lpstr>Hardware Specification: </vt:lpstr>
      <vt:lpstr>Slide 9</vt:lpstr>
      <vt:lpstr>Slide 10</vt:lpstr>
      <vt:lpstr>Slide 11</vt:lpstr>
      <vt:lpstr>Slide 12</vt:lpstr>
      <vt:lpstr>Slide 13</vt:lpstr>
      <vt:lpstr>Slide 14</vt:lpstr>
      <vt:lpstr>Slide 15</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dc:creator>
  <cp:lastModifiedBy>nit</cp:lastModifiedBy>
  <cp:revision>25</cp:revision>
  <dcterms:created xsi:type="dcterms:W3CDTF">2018-07-20T04:11:06Z</dcterms:created>
  <dcterms:modified xsi:type="dcterms:W3CDTF">2018-11-20T11:28:15Z</dcterms:modified>
</cp:coreProperties>
</file>