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5" r:id="rId4"/>
    <p:sldId id="257" r:id="rId5"/>
    <p:sldId id="258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C3D43-1C18-484E-164B-09D6E7F08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92652E-DC98-EABE-684E-BE08EA80B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53EF1-BDEE-0AE1-BA98-100F03D02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60C4-934A-4389-8E4F-8F4876CFC9EE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E9723-C203-11E8-FA65-70E0A6FF2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50292-7D3D-B0D2-A334-3AF498A4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D8AF-AF23-4D1F-8AC4-0BDE7485C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322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C547-36FB-78A4-B91B-39C2B03CB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949180-734F-2E07-2622-97956A8F5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6073B-70FB-04AD-6FF1-81789B662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60C4-934A-4389-8E4F-8F4876CFC9EE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50AB5-09C7-809A-A571-A6761C606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0463E-F3CC-26EB-1D17-8CCB7B58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D8AF-AF23-4D1F-8AC4-0BDE7485C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517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4310D-2623-6F74-6B42-F3812E72D4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E1500B-4327-2A35-D195-A482EE68A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C541A-287E-274E-7FD1-25CF79A4F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60C4-934A-4389-8E4F-8F4876CFC9EE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E7195-FF94-4597-7FF2-0402F686C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4021D-CC19-B388-E21A-342078499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D8AF-AF23-4D1F-8AC4-0BDE7485C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48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8DDC8-4CF9-CA4C-E86B-49333B256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585B5-BE77-D0A2-12C9-51CB15BBA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9AA77-1E95-BB81-17BA-726133EFA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60C4-934A-4389-8E4F-8F4876CFC9EE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6F65F-D7C5-D6CC-E720-FC8611898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CA6B3-A957-EF40-1466-C7510792E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D8AF-AF23-4D1F-8AC4-0BDE7485C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983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B2782-0797-A552-6D32-ECC0E7D17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02D55-2E01-D4F5-36D7-589CC2EBF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F44B2-AA06-1A80-1119-DAB221478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60C4-934A-4389-8E4F-8F4876CFC9EE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139FD-A862-12E3-2675-B91A4BF55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92978-4D0F-9AEE-7F1F-277ABBA7B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D8AF-AF23-4D1F-8AC4-0BDE7485C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15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0C6D7-2CE9-60D5-0570-A7402244A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E2666-5008-89EE-24DA-4CA978D82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3B5E97-6251-A05B-03C0-D8A48C30E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0B4C2-90C2-6FE1-30CC-12CE75984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60C4-934A-4389-8E4F-8F4876CFC9EE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07B0E-9CFC-35F8-E225-B80049A2D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5DA47-EE70-FB4A-81DC-B4C302742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D8AF-AF23-4D1F-8AC4-0BDE7485C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772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64162-01DA-A2BB-8406-BD2BF73A5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B6D8D-B8EF-C0BF-5BB2-14B8E1ACF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0EA65-F68E-8C09-8358-BBB6D950E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4EB0DF-B886-E15D-924E-B239142904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220CEA-2700-3779-1667-E855DF649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17352B-7407-57C3-13B2-8C986A246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60C4-934A-4389-8E4F-8F4876CFC9EE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56702C-245E-CE3B-3454-F6A8741C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AC4EBC-1267-EEAD-C52A-18B759A16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D8AF-AF23-4D1F-8AC4-0BDE7485C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518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2D037-B796-E4B3-800C-A746FC74F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8EDFB0-F8D4-68F1-E824-FE7FF16FE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60C4-934A-4389-8E4F-8F4876CFC9EE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30190E-AE48-3B8C-1895-A5823018D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3E1AB-8462-DF83-60C8-CA34C873E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D8AF-AF23-4D1F-8AC4-0BDE7485C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927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C75F1D-B76A-8517-876E-040CCCE9C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60C4-934A-4389-8E4F-8F4876CFC9EE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AAC65D-99B2-ED5D-97B9-471ED1F11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B1FD5-3EEC-F711-A29D-8C85D7C20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D8AF-AF23-4D1F-8AC4-0BDE7485C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496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8CADC-25ED-8188-BA2A-7F73E3D04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82769-E502-196A-FB05-44257A09E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E3DDF-F848-9AAD-FFDC-FE02BDDA4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A163B2-540F-8350-BFE4-8D0FCC743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60C4-934A-4389-8E4F-8F4876CFC9EE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F91DF-E749-4E47-EABA-0F0AE593A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356D9-85BB-53FF-48AD-5B90F33E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D8AF-AF23-4D1F-8AC4-0BDE7485C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401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6983C-CF44-24E8-D39E-FF5C3BFF8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027299-B75C-EBEB-2675-4A40058D01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44ADF0-261F-D459-6307-C98A212B8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BC641C-E058-7CDE-72F8-F1D4C57A6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60C4-934A-4389-8E4F-8F4876CFC9EE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FA9B1F-8608-B775-28B6-9334E3D48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0C8E6-576A-A410-2B33-78FFBB5B0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D8AF-AF23-4D1F-8AC4-0BDE7485C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747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C687C0-B503-B829-0587-64557F129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04CEF-39E0-D7DF-2B94-74D70F64C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CA36B-6761-FD04-ED81-7BD93DBCCF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5860C4-934A-4389-8E4F-8F4876CFC9EE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1C301-29C8-1E81-7B17-70E505B36A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9DC52-5CD3-464E-882A-E9BCBF39AA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BED8AF-AF23-4D1F-8AC4-0BDE7485C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091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B1C65-2395-9D23-8A3C-F9169E1E2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97898"/>
            <a:ext cx="9832258" cy="1001405"/>
          </a:xfrm>
        </p:spPr>
        <p:txBody>
          <a:bodyPr>
            <a:noAutofit/>
          </a:bodyPr>
          <a:lstStyle/>
          <a:p>
            <a:pPr algn="l"/>
            <a:r>
              <a:rPr lang="en-US" sz="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What is Incremental Refresh?</a:t>
            </a:r>
            <a:endParaRPr lang="en-IN" sz="5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3F5002-0B7E-9FE8-4CB8-CF805525E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366197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</a:rPr>
              <a:t>Incremental Refresh allows Power BI to load and refresh only new or changed data, instead of reloading the entire dataset</a:t>
            </a:r>
            <a:endParaRPr lang="en-IN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676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0E40F3-D127-ADF1-C5B7-F1800ACD7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6CE95-04D2-6637-0AB7-000B90D7F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97898"/>
            <a:ext cx="9832258" cy="1001405"/>
          </a:xfrm>
        </p:spPr>
        <p:txBody>
          <a:bodyPr>
            <a:noAutofit/>
          </a:bodyPr>
          <a:lstStyle/>
          <a:p>
            <a:pPr algn="l"/>
            <a:r>
              <a:rPr lang="en-IN" sz="4800" dirty="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When to use?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0FF503-A85F-D4C8-58C1-557D57A740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601118"/>
            <a:ext cx="10186220" cy="1631669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When we have growing data set (like sales data)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You want to refresh only the latest 30 days or 3 months data</a:t>
            </a:r>
          </a:p>
        </p:txBody>
      </p:sp>
    </p:spTree>
    <p:extLst>
      <p:ext uri="{BB962C8B-B14F-4D97-AF65-F5344CB8AC3E}">
        <p14:creationId xmlns:p14="http://schemas.microsoft.com/office/powerpoint/2010/main" val="3258660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271EFD-F7F5-FCA3-0029-409131B61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001DC-5961-78D0-0DD4-EF1CBFCF3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0674"/>
            <a:ext cx="9832258" cy="1001405"/>
          </a:xfrm>
        </p:spPr>
        <p:txBody>
          <a:bodyPr>
            <a:noAutofit/>
          </a:bodyPr>
          <a:lstStyle/>
          <a:p>
            <a:pPr algn="l"/>
            <a:r>
              <a:rPr lang="en-IN" sz="5000" dirty="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Prerequisites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B286AC-B632-4675-3938-55DC1A144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66938"/>
            <a:ext cx="10186220" cy="3458983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Power BI Pro or Premium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Import mode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Data source must support query folding (like SQL Server, Azure SQL, etc.)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Use Date/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DateTime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column to filter data (e.g., 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OrderDate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TransactionDate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)</a:t>
            </a:r>
            <a:endParaRPr lang="en-IN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91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86B19-317A-1E97-BD05-DA69F331A7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1F830-3E69-5E70-741B-CB61807AA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94660"/>
            <a:ext cx="9832258" cy="1001405"/>
          </a:xfrm>
        </p:spPr>
        <p:txBody>
          <a:bodyPr>
            <a:noAutofit/>
          </a:bodyPr>
          <a:lstStyle/>
          <a:p>
            <a:pPr algn="l"/>
            <a:r>
              <a:rPr lang="en-US" sz="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How it works?</a:t>
            </a:r>
            <a:endParaRPr lang="en-IN" sz="5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5A5A8B-BD5B-006B-67BC-AF5BD0E119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69256"/>
            <a:ext cx="9144000" cy="2892680"/>
          </a:xfrm>
        </p:spPr>
        <p:txBody>
          <a:bodyPr>
            <a:normAutofit fontScale="92500" lnSpcReduction="10000"/>
          </a:bodyPr>
          <a:lstStyle/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</a:rPr>
              <a:t>Power BI splits data into two parts:</a:t>
            </a: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</a:rPr>
              <a:t>1️⃣ Historical Data (</a:t>
            </a:r>
            <a:r>
              <a:rPr lang="en-US" sz="2600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</a:rPr>
              <a:t>Older</a:t>
            </a:r>
            <a:r>
              <a:rPr lang="en-US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</a:rPr>
              <a:t> Data) – Remains unchanged, stored in the Power BI database – </a:t>
            </a:r>
            <a:r>
              <a:rPr lang="en-US" b="0" i="0" dirty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</a:rPr>
              <a:t>vertipaq</a:t>
            </a:r>
            <a:r>
              <a:rPr lang="en-US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</a:rPr>
              <a:t> engine</a:t>
            </a: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</a:rPr>
              <a:t>2️⃣ Recent Data (New Data) – Gets refreshed and updated with new records.</a:t>
            </a:r>
          </a:p>
          <a:p>
            <a:pPr algn="l">
              <a:lnSpc>
                <a:spcPct val="150000"/>
              </a:lnSpc>
            </a:pPr>
            <a:endParaRPr lang="en-US" b="0" i="0" dirty="0">
              <a:solidFill>
                <a:schemeClr val="tx2">
                  <a:lumMod val="75000"/>
                  <a:lumOff val="25000"/>
                </a:schemeClr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404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E6B03B-A407-C480-CC44-60DB96C56D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C8E7C-6402-7E34-8BB7-CE0FDC0CD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576673"/>
            <a:ext cx="9832258" cy="1001405"/>
          </a:xfrm>
        </p:spPr>
        <p:txBody>
          <a:bodyPr>
            <a:noAutofit/>
          </a:bodyPr>
          <a:lstStyle/>
          <a:p>
            <a:pPr algn="l"/>
            <a:r>
              <a:rPr lang="en-US" sz="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Example</a:t>
            </a:r>
            <a:endParaRPr lang="en-IN" sz="5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72927-CB07-C6CB-0CC8-FD96D8952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269256"/>
            <a:ext cx="10038735" cy="3158150"/>
          </a:xfrm>
        </p:spPr>
        <p:txBody>
          <a:bodyPr>
            <a:normAutofit/>
          </a:bodyPr>
          <a:lstStyle/>
          <a:p>
            <a:pPr algn="l">
              <a:buNone/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</a:rPr>
              <a:t>For example,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you have 3 years of data :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  <a:effectLst/>
            </a:endParaRPr>
          </a:p>
          <a:p>
            <a:pPr algn="l">
              <a:buNone/>
            </a:pPr>
            <a:endParaRPr lang="en-US" dirty="0">
              <a:solidFill>
                <a:schemeClr val="tx2">
                  <a:lumMod val="75000"/>
                  <a:lumOff val="25000"/>
                </a:schemeClr>
              </a:solidFill>
              <a:effectLst/>
            </a:endParaRPr>
          </a:p>
          <a:p>
            <a:pPr algn="l">
              <a:buNone/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</a:rPr>
              <a:t>Keep Data for = Last 3 Years</a:t>
            </a:r>
          </a:p>
          <a:p>
            <a:pPr algn="l">
              <a:buNone/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</a:rPr>
              <a:t>Refresh Data for = Last 1 Month</a:t>
            </a:r>
          </a:p>
          <a:p>
            <a:pPr algn="l">
              <a:buNone/>
            </a:pPr>
            <a:endParaRPr lang="en-US" dirty="0">
              <a:solidFill>
                <a:schemeClr val="tx2">
                  <a:lumMod val="75000"/>
                  <a:lumOff val="25000"/>
                </a:schemeClr>
              </a:solidFill>
              <a:effectLst/>
            </a:endParaRPr>
          </a:p>
          <a:p>
            <a:pPr algn="l">
              <a:buNone/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</a:rPr>
              <a:t>Only the last 1 month's data refreshes while older data remains unchanged.</a:t>
            </a:r>
          </a:p>
        </p:txBody>
      </p:sp>
    </p:spTree>
    <p:extLst>
      <p:ext uri="{BB962C8B-B14F-4D97-AF65-F5344CB8AC3E}">
        <p14:creationId xmlns:p14="http://schemas.microsoft.com/office/powerpoint/2010/main" val="1304920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8DFBD6-DC8B-367C-2D6F-C6BD1C998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C9A58-04F5-1028-D80F-E2BA0A82B9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5950"/>
            <a:ext cx="9832258" cy="1001405"/>
          </a:xfrm>
        </p:spPr>
        <p:txBody>
          <a:bodyPr>
            <a:noAutofit/>
          </a:bodyPr>
          <a:lstStyle/>
          <a:p>
            <a:pPr algn="l"/>
            <a:r>
              <a:rPr lang="en-US" sz="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Steps 1</a:t>
            </a:r>
            <a:endParaRPr lang="en-IN" sz="5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FF36F-15F5-A239-1A4E-4CB4B45793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17088"/>
            <a:ext cx="9144000" cy="4588744"/>
          </a:xfrm>
        </p:spPr>
        <p:txBody>
          <a:bodyPr>
            <a:normAutofit fontScale="92500" lnSpcReduction="20000"/>
          </a:bodyPr>
          <a:lstStyle/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</a:rPr>
              <a:t>Go to Home </a:t>
            </a:r>
            <a:r>
              <a:rPr lang="en-US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sym typeface="Wingdings" panose="05000000000000000000" pitchFamily="2" charset="2"/>
              </a:rPr>
              <a:t> Manage Parameters  New Parameter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sym typeface="Wingdings" panose="05000000000000000000" pitchFamily="2" charset="2"/>
              </a:rPr>
              <a:t>Create New Parameters :</a:t>
            </a:r>
          </a:p>
          <a:p>
            <a:pPr algn="l">
              <a:lnSpc>
                <a:spcPct val="150000"/>
              </a:lnSpc>
            </a:pPr>
            <a:r>
              <a:rPr lang="en-US" b="0" i="0" dirty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sym typeface="Wingdings" panose="05000000000000000000" pitchFamily="2" charset="2"/>
              </a:rPr>
              <a:t>RangeStart</a:t>
            </a:r>
            <a:r>
              <a:rPr lang="en-US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sym typeface="Wingdings" panose="05000000000000000000" pitchFamily="2" charset="2"/>
              </a:rPr>
              <a:t> :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sym typeface="Wingdings" panose="05000000000000000000" pitchFamily="2" charset="2"/>
              </a:rPr>
              <a:t>  Type : Date/Time</a:t>
            </a: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sym typeface="Wingdings" panose="05000000000000000000" pitchFamily="2" charset="2"/>
              </a:rPr>
              <a:t>  Current Value : 01/01/2023 (or any past date)</a:t>
            </a:r>
          </a:p>
          <a:p>
            <a:pPr algn="l">
              <a:lnSpc>
                <a:spcPct val="150000"/>
              </a:lnSpc>
            </a:pP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sym typeface="Wingdings" panose="05000000000000000000" pitchFamily="2" charset="2"/>
              </a:rPr>
              <a:t>RangeEnd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sym typeface="Wingdings" panose="05000000000000000000" pitchFamily="2" charset="2"/>
              </a:rPr>
              <a:t>: </a:t>
            </a: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sym typeface="Wingdings" panose="05000000000000000000" pitchFamily="2" charset="2"/>
              </a:rPr>
              <a:t>  Type: Date/Time</a:t>
            </a: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sym typeface="Wingdings" panose="05000000000000000000" pitchFamily="2" charset="2"/>
              </a:rPr>
              <a:t>  Current Value: 01/01/2024 (or any future date)</a:t>
            </a:r>
          </a:p>
        </p:txBody>
      </p:sp>
    </p:spTree>
    <p:extLst>
      <p:ext uri="{BB962C8B-B14F-4D97-AF65-F5344CB8AC3E}">
        <p14:creationId xmlns:p14="http://schemas.microsoft.com/office/powerpoint/2010/main" val="1726980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A76A0C-B7E7-E66A-7194-4D450AB02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F2526-B23F-876C-DE00-7FAA6339C9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5950"/>
            <a:ext cx="9832258" cy="1001405"/>
          </a:xfrm>
        </p:spPr>
        <p:txBody>
          <a:bodyPr>
            <a:noAutofit/>
          </a:bodyPr>
          <a:lstStyle/>
          <a:p>
            <a:pPr algn="l"/>
            <a:r>
              <a:rPr lang="en-US" sz="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Steps 2</a:t>
            </a:r>
            <a:endParaRPr lang="en-IN" sz="5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2C664A-BB10-F17D-53F7-3646BC861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51820"/>
            <a:ext cx="9832258" cy="458874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sym typeface="Wingdings" panose="05000000000000000000" pitchFamily="2" charset="2"/>
              </a:rPr>
              <a:t>Filter Your Table Using 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sym typeface="Wingdings" panose="05000000000000000000" pitchFamily="2" charset="2"/>
              </a:rPr>
              <a:t>RangeStart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sym typeface="Wingdings" panose="05000000000000000000" pitchFamily="2" charset="2"/>
              </a:rPr>
              <a:t> &amp; 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sym typeface="Wingdings" panose="05000000000000000000" pitchFamily="2" charset="2"/>
              </a:rPr>
              <a:t>RangeEnd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  <a:latin typeface="Segoe UI" panose="020B0502040204020203" pitchFamily="34" charset="0"/>
              <a:sym typeface="Wingdings" panose="05000000000000000000" pitchFamily="2" charset="2"/>
            </a:endParaRP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sym typeface="Wingdings" panose="05000000000000000000" pitchFamily="2" charset="2"/>
              </a:rPr>
              <a:t>Open Power Query Editor</a:t>
            </a: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sym typeface="Wingdings" panose="05000000000000000000" pitchFamily="2" charset="2"/>
              </a:rPr>
              <a:t>Select your fact table (e.g., Sales)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  <a:latin typeface="Segoe UI" panose="020B0502040204020203" pitchFamily="34" charset="0"/>
              <a:sym typeface="Wingdings" panose="05000000000000000000" pitchFamily="2" charset="2"/>
            </a:endParaRP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sym typeface="Wingdings" panose="05000000000000000000" pitchFamily="2" charset="2"/>
              </a:rPr>
              <a:t>Apply filter on your date column using these parameters :</a:t>
            </a:r>
          </a:p>
          <a:p>
            <a:pPr algn="l">
              <a:lnSpc>
                <a:spcPct val="150000"/>
              </a:lnSpc>
            </a:pPr>
            <a:r>
              <a:rPr lang="en-US" b="0" i="0" dirty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sym typeface="Wingdings" panose="05000000000000000000" pitchFamily="2" charset="2"/>
              </a:rPr>
              <a:t>FilteredRows</a:t>
            </a:r>
            <a:r>
              <a:rPr lang="en-US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sym typeface="Wingdings" panose="05000000000000000000" pitchFamily="2" charset="2"/>
              </a:rPr>
              <a:t> = </a:t>
            </a:r>
            <a:r>
              <a:rPr lang="en-US" b="0" i="0" dirty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sym typeface="Wingdings" panose="05000000000000000000" pitchFamily="2" charset="2"/>
              </a:rPr>
              <a:t>Table.SelectRows</a:t>
            </a:r>
            <a:r>
              <a:rPr lang="en-US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sym typeface="Wingdings" panose="05000000000000000000" pitchFamily="2" charset="2"/>
              </a:rPr>
              <a:t>(Source, each [</a:t>
            </a:r>
            <a:r>
              <a:rPr lang="en-US" b="0" i="0" dirty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sym typeface="Wingdings" panose="05000000000000000000" pitchFamily="2" charset="2"/>
              </a:rPr>
              <a:t>OrderDate</a:t>
            </a:r>
            <a:r>
              <a:rPr lang="en-US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sym typeface="Wingdings" panose="05000000000000000000" pitchFamily="2" charset="2"/>
              </a:rPr>
              <a:t>] &gt;= </a:t>
            </a:r>
            <a:r>
              <a:rPr lang="en-US" b="0" i="0" dirty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sym typeface="Wingdings" panose="05000000000000000000" pitchFamily="2" charset="2"/>
              </a:rPr>
              <a:t>RangeStart</a:t>
            </a:r>
            <a:r>
              <a:rPr lang="en-US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sym typeface="Wingdings" panose="05000000000000000000" pitchFamily="2" charset="2"/>
              </a:rPr>
              <a:t> and [</a:t>
            </a:r>
            <a:r>
              <a:rPr lang="en-US" b="0" i="0" dirty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sym typeface="Wingdings" panose="05000000000000000000" pitchFamily="2" charset="2"/>
              </a:rPr>
              <a:t>OrderDate</a:t>
            </a:r>
            <a:r>
              <a:rPr lang="en-US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sym typeface="Wingdings" panose="05000000000000000000" pitchFamily="2" charset="2"/>
              </a:rPr>
              <a:t>] &lt; </a:t>
            </a:r>
            <a:r>
              <a:rPr lang="en-US" b="0" i="0" dirty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sym typeface="Wingdings" panose="05000000000000000000" pitchFamily="2" charset="2"/>
              </a:rPr>
              <a:t>RangeEnd</a:t>
            </a:r>
            <a:r>
              <a:rPr lang="en-US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sym typeface="Wingdings" panose="05000000000000000000" pitchFamily="2" charset="2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Or use the UI to filter with "Between 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RangeStart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and 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RangeEnd</a:t>
            </a:r>
            <a:endParaRPr lang="en-US" b="0" i="0" dirty="0">
              <a:solidFill>
                <a:schemeClr val="tx2">
                  <a:lumMod val="75000"/>
                  <a:lumOff val="25000"/>
                </a:schemeClr>
              </a:solidFill>
              <a:effectLst/>
              <a:latin typeface="Segoe UI" panose="020B0502040204020203" pitchFamily="34" charset="0"/>
              <a:sym typeface="Wingdings" panose="05000000000000000000" pitchFamily="2" charset="2"/>
            </a:endParaRPr>
          </a:p>
          <a:p>
            <a:pPr algn="l">
              <a:lnSpc>
                <a:spcPct val="150000"/>
              </a:lnSpc>
            </a:pPr>
            <a:endParaRPr lang="en-US" b="0" i="0" dirty="0">
              <a:solidFill>
                <a:schemeClr val="tx2">
                  <a:lumMod val="75000"/>
                  <a:lumOff val="25000"/>
                </a:schemeClr>
              </a:solidFill>
              <a:effectLst/>
              <a:latin typeface="Segoe UI" panose="020B0502040204020203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73900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FE5203-1E93-F40A-8360-BB6BFDB78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3B953-8069-5E47-DF1A-695CBCAC36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5950"/>
            <a:ext cx="9832258" cy="1001405"/>
          </a:xfrm>
        </p:spPr>
        <p:txBody>
          <a:bodyPr>
            <a:noAutofit/>
          </a:bodyPr>
          <a:lstStyle/>
          <a:p>
            <a:pPr algn="l"/>
            <a:r>
              <a:rPr lang="en-US" sz="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Steps 3</a:t>
            </a:r>
            <a:endParaRPr lang="en-IN" sz="5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BCD912-FD5D-9515-70C2-29B3A8DB1F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51820"/>
            <a:ext cx="9832258" cy="4588744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sym typeface="Wingdings" panose="05000000000000000000" pitchFamily="2" charset="2"/>
              </a:rPr>
              <a:t>Enable Incremental Refresh in Power BI Desktop</a:t>
            </a: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sym typeface="Wingdings" panose="05000000000000000000" pitchFamily="2" charset="2"/>
              </a:rPr>
              <a:t>Close Power Query → Back to Report view</a:t>
            </a: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sym typeface="Wingdings" panose="05000000000000000000" pitchFamily="2" charset="2"/>
              </a:rPr>
              <a:t>Select the table → Right-click → Incremental refresh</a:t>
            </a: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sym typeface="Wingdings" panose="05000000000000000000" pitchFamily="2" charset="2"/>
              </a:rPr>
              <a:t>In the Incremental Refresh window:</a:t>
            </a: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sym typeface="Wingdings" panose="05000000000000000000" pitchFamily="2" charset="2"/>
              </a:rPr>
              <a:t>Turn ON Incremental refresh and real-time data</a:t>
            </a: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sym typeface="Wingdings" panose="05000000000000000000" pitchFamily="2" charset="2"/>
              </a:rPr>
              <a:t>Store rows in the past: e.g., 5 years</a:t>
            </a: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sym typeface="Wingdings" panose="05000000000000000000" pitchFamily="2" charset="2"/>
              </a:rPr>
              <a:t>Only refresh rows in the last: e.g., 1 month</a:t>
            </a:r>
          </a:p>
        </p:txBody>
      </p:sp>
    </p:spTree>
    <p:extLst>
      <p:ext uri="{BB962C8B-B14F-4D97-AF65-F5344CB8AC3E}">
        <p14:creationId xmlns:p14="http://schemas.microsoft.com/office/powerpoint/2010/main" val="2813659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161861-41D7-DFE7-C8A7-E093E8053A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5DD72-202F-0ACB-8237-05602416A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5950"/>
            <a:ext cx="9832258" cy="1001405"/>
          </a:xfrm>
        </p:spPr>
        <p:txBody>
          <a:bodyPr>
            <a:noAutofit/>
          </a:bodyPr>
          <a:lstStyle/>
          <a:p>
            <a:pPr algn="l"/>
            <a:r>
              <a:rPr lang="en-US" sz="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Steps 4</a:t>
            </a:r>
            <a:endParaRPr lang="en-IN" sz="5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1FB0FD-DF7C-6355-569B-DB1C5A96C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51820"/>
            <a:ext cx="9832258" cy="458874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sym typeface="Wingdings" panose="05000000000000000000" pitchFamily="2" charset="2"/>
              </a:rPr>
              <a:t>Publish to Power BI Service</a:t>
            </a: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sym typeface="Wingdings" panose="05000000000000000000" pitchFamily="2" charset="2"/>
              </a:rPr>
              <a:t>Incremental refresh works only after publishing to Power BI Service.</a:t>
            </a: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sym typeface="Wingdings" panose="05000000000000000000" pitchFamily="2" charset="2"/>
              </a:rPr>
              <a:t>Save &amp; publish your .</a:t>
            </a:r>
            <a:r>
              <a:rPr lang="en-US" b="0" i="0" dirty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sym typeface="Wingdings" panose="05000000000000000000" pitchFamily="2" charset="2"/>
              </a:rPr>
              <a:t>pbix</a:t>
            </a:r>
            <a:r>
              <a:rPr lang="en-US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sym typeface="Wingdings" panose="05000000000000000000" pitchFamily="2" charset="2"/>
              </a:rPr>
              <a:t> file to Power BI Service.</a:t>
            </a: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sym typeface="Wingdings" panose="05000000000000000000" pitchFamily="2" charset="2"/>
              </a:rPr>
              <a:t>Set up a refresh schedule under :</a:t>
            </a: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sym typeface="Wingdings" panose="05000000000000000000" pitchFamily="2" charset="2"/>
              </a:rPr>
              <a:t>Power BI Service → Dataset Settings → Scheduled Refresh</a:t>
            </a:r>
          </a:p>
        </p:txBody>
      </p:sp>
    </p:spTree>
    <p:extLst>
      <p:ext uri="{BB962C8B-B14F-4D97-AF65-F5344CB8AC3E}">
        <p14:creationId xmlns:p14="http://schemas.microsoft.com/office/powerpoint/2010/main" val="959310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410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Segoe UI</vt:lpstr>
      <vt:lpstr>Office Theme</vt:lpstr>
      <vt:lpstr>What is Incremental Refresh?</vt:lpstr>
      <vt:lpstr>When to use?</vt:lpstr>
      <vt:lpstr>Prerequisites</vt:lpstr>
      <vt:lpstr>How it works?</vt:lpstr>
      <vt:lpstr>Example</vt:lpstr>
      <vt:lpstr>Steps 1</vt:lpstr>
      <vt:lpstr>Steps 2</vt:lpstr>
      <vt:lpstr>Steps 3</vt:lpstr>
      <vt:lpstr>Steps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Kiran Salve</dc:creator>
  <cp:lastModifiedBy>Kiran Salve</cp:lastModifiedBy>
  <cp:revision>53</cp:revision>
  <dcterms:created xsi:type="dcterms:W3CDTF">2025-04-05T11:31:41Z</dcterms:created>
  <dcterms:modified xsi:type="dcterms:W3CDTF">2025-04-15T05:25:35Z</dcterms:modified>
</cp:coreProperties>
</file>