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5"/>
  </p:notesMasterIdLst>
  <p:sldIdLst>
    <p:sldId id="257" r:id="rId2"/>
    <p:sldId id="258" r:id="rId3"/>
    <p:sldId id="259" r:id="rId4"/>
    <p:sldId id="260" r:id="rId5"/>
    <p:sldId id="262" r:id="rId6"/>
    <p:sldId id="263" r:id="rId7"/>
    <p:sldId id="264" r:id="rId8"/>
    <p:sldId id="277" r:id="rId9"/>
    <p:sldId id="267" r:id="rId10"/>
    <p:sldId id="280" r:id="rId11"/>
    <p:sldId id="269" r:id="rId12"/>
    <p:sldId id="270"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an kumar" initials="kk" lastIdx="2" clrIdx="0">
    <p:extLst>
      <p:ext uri="{19B8F6BF-5375-455C-9EA6-DF929625EA0E}">
        <p15:presenceInfo xmlns:p15="http://schemas.microsoft.com/office/powerpoint/2012/main" userId="e69b0d873efa2d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851" autoAdjust="0"/>
  </p:normalViewPr>
  <p:slideViewPr>
    <p:cSldViewPr snapToGrid="0">
      <p:cViewPr varScale="1">
        <p:scale>
          <a:sx n="79" d="100"/>
          <a:sy n="79" d="100"/>
        </p:scale>
        <p:origin x="14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C818-4ABE-4F28-AD85-F9C500AD3C59}" type="datetimeFigureOut">
              <a:rPr lang="en-IN" smtClean="0"/>
              <a:t>07-01-2024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0FA85-A7F8-4A6C-8BD5-1609FD1B0E18}" type="slidenum">
              <a:rPr lang="en-IN" smtClean="0"/>
              <a:t>‹#›</a:t>
            </a:fld>
            <a:endParaRPr lang="en-IN"/>
          </a:p>
        </p:txBody>
      </p:sp>
    </p:spTree>
    <p:extLst>
      <p:ext uri="{BB962C8B-B14F-4D97-AF65-F5344CB8AC3E}">
        <p14:creationId xmlns:p14="http://schemas.microsoft.com/office/powerpoint/2010/main" val="69369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10FA85-A7F8-4A6C-8BD5-1609FD1B0E18}" type="slidenum">
              <a:rPr lang="en-IN" smtClean="0"/>
              <a:t>3</a:t>
            </a:fld>
            <a:endParaRPr lang="en-IN"/>
          </a:p>
        </p:txBody>
      </p:sp>
    </p:spTree>
    <p:extLst>
      <p:ext uri="{BB962C8B-B14F-4D97-AF65-F5344CB8AC3E}">
        <p14:creationId xmlns:p14="http://schemas.microsoft.com/office/powerpoint/2010/main" val="1639367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37A443-17DD-4EA1-98E1-43F58F2CD17A}" type="datetimeFigureOut">
              <a:rPr lang="en-IN" smtClean="0"/>
              <a:t>07-01-2024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41899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37A443-17DD-4EA1-98E1-43F58F2CD17A}"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53149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7A443-17DD-4EA1-98E1-43F58F2CD17A}"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3169248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7A443-17DD-4EA1-98E1-43F58F2CD17A}"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502903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7A443-17DD-4EA1-98E1-43F58F2CD17A}"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103150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7A443-17DD-4EA1-98E1-43F58F2CD17A}"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3463013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7A443-17DD-4EA1-98E1-43F58F2CD17A}"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3612111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7A443-17DD-4EA1-98E1-43F58F2CD17A}"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1044779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7A443-17DD-4EA1-98E1-43F58F2CD17A}"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787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7A443-17DD-4EA1-98E1-43F58F2CD17A}"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781859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37A443-17DD-4EA1-98E1-43F58F2CD17A}" type="datetimeFigureOut">
              <a:rPr lang="en-IN" smtClean="0"/>
              <a:t>07-01-2024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411836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37A443-17DD-4EA1-98E1-43F58F2CD17A}"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423973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37A443-17DD-4EA1-98E1-43F58F2CD17A}" type="datetimeFigureOut">
              <a:rPr lang="en-IN" smtClean="0"/>
              <a:t>07-01-2024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426679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37A443-17DD-4EA1-98E1-43F58F2CD17A}" type="datetimeFigureOut">
              <a:rPr lang="en-IN" smtClean="0"/>
              <a:t>07-01-2024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73093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7A443-17DD-4EA1-98E1-43F58F2CD17A}" type="datetimeFigureOut">
              <a:rPr lang="en-IN" smtClean="0"/>
              <a:t>07-01-2024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220687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37A443-17DD-4EA1-98E1-43F58F2CD17A}"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159777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37A443-17DD-4EA1-98E1-43F58F2CD17A}" type="datetimeFigureOut">
              <a:rPr lang="en-IN" smtClean="0"/>
              <a:t>07-01-2024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23C5B6-4655-4998-84AE-25CA600615D1}" type="slidenum">
              <a:rPr lang="en-IN" smtClean="0"/>
              <a:t>‹#›</a:t>
            </a:fld>
            <a:endParaRPr lang="en-IN"/>
          </a:p>
        </p:txBody>
      </p:sp>
    </p:spTree>
    <p:extLst>
      <p:ext uri="{BB962C8B-B14F-4D97-AF65-F5344CB8AC3E}">
        <p14:creationId xmlns:p14="http://schemas.microsoft.com/office/powerpoint/2010/main" val="359130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37A443-17DD-4EA1-98E1-43F58F2CD17A}" type="datetimeFigureOut">
              <a:rPr lang="en-IN" smtClean="0"/>
              <a:t>07-01-2024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23C5B6-4655-4998-84AE-25CA600615D1}" type="slidenum">
              <a:rPr lang="en-IN" smtClean="0"/>
              <a:t>‹#›</a:t>
            </a:fld>
            <a:endParaRPr lang="en-IN"/>
          </a:p>
        </p:txBody>
      </p:sp>
    </p:spTree>
    <p:extLst>
      <p:ext uri="{BB962C8B-B14F-4D97-AF65-F5344CB8AC3E}">
        <p14:creationId xmlns:p14="http://schemas.microsoft.com/office/powerpoint/2010/main" val="414997988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653703" y="1789888"/>
            <a:ext cx="10538298" cy="123942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US" b="1" dirty="0">
                <a:effectLst>
                  <a:outerShdw blurRad="38100" dist="38100" dir="2700000" algn="tl">
                    <a:srgbClr val="000000">
                      <a:alpha val="43137"/>
                    </a:srgbClr>
                  </a:outerShdw>
                </a:effectLst>
              </a:rPr>
              <a:t>                           INTEGRATED HEALTHCARE APP</a:t>
            </a:r>
            <a:endParaRPr lang="en-IN" sz="3200" b="1"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B75CB00A-8610-D02E-6E41-21FC18898BDA}"/>
              </a:ext>
            </a:extLst>
          </p:cNvPr>
          <p:cNvSpPr txBox="1"/>
          <p:nvPr/>
        </p:nvSpPr>
        <p:spPr>
          <a:xfrm>
            <a:off x="7702490" y="5664767"/>
            <a:ext cx="6102485" cy="1508105"/>
          </a:xfrm>
          <a:prstGeom prst="rect">
            <a:avLst/>
          </a:prstGeom>
          <a:noFill/>
        </p:spPr>
        <p:txBody>
          <a:bodyPr wrap="square" rtlCol="0">
            <a:spAutoFit/>
          </a:bodyPr>
          <a:lstStyle/>
          <a:p>
            <a:pPr marL="342900" indent="-342900" algn="just">
              <a:buFont typeface="+mj-lt"/>
              <a:buAutoNum type="arabicPeriod"/>
            </a:pPr>
            <a:r>
              <a:rPr lang="en-IN" b="1" dirty="0">
                <a:latin typeface="Aptos" panose="020B0004020202020204" pitchFamily="34" charset="0"/>
              </a:rPr>
              <a:t>S.KIRAN KUMAR_</a:t>
            </a:r>
            <a:r>
              <a:rPr lang="en-IN" sz="2000" b="1" dirty="0">
                <a:latin typeface="Aptos" panose="020B0004020202020204" pitchFamily="34" charset="0"/>
              </a:rPr>
              <a:t>20201CST0094</a:t>
            </a:r>
          </a:p>
          <a:p>
            <a:pPr marL="342900" indent="-342900">
              <a:buFont typeface="+mj-lt"/>
              <a:buAutoNum type="arabicPeriod"/>
            </a:pPr>
            <a:r>
              <a:rPr lang="en-IN" b="1" dirty="0">
                <a:latin typeface="Aptos" panose="020B0004020202020204" pitchFamily="34" charset="0"/>
              </a:rPr>
              <a:t>C.NITHISH KUMAR_20201CST0125</a:t>
            </a:r>
          </a:p>
          <a:p>
            <a:pPr marL="342900" indent="-342900">
              <a:buFont typeface="+mj-lt"/>
              <a:buAutoNum type="arabicPeriod"/>
            </a:pPr>
            <a:r>
              <a:rPr lang="en-IN" b="1" dirty="0">
                <a:latin typeface="Aptos" panose="020B0004020202020204" pitchFamily="34" charset="0"/>
              </a:rPr>
              <a:t>G.SANTOSH REDDY_20201CST0143</a:t>
            </a:r>
          </a:p>
          <a:p>
            <a:pPr marL="342900" indent="-342900">
              <a:buFont typeface="+mj-lt"/>
              <a:buAutoNum type="arabicPeriod"/>
            </a:pPr>
            <a:r>
              <a:rPr lang="en-IN" b="1" dirty="0">
                <a:latin typeface="Aptos" panose="020B0004020202020204" pitchFamily="34" charset="0"/>
              </a:rPr>
              <a:t>M. MUNI GOUTHAM_20201CST0156</a:t>
            </a:r>
          </a:p>
          <a:p>
            <a:pPr marL="342900" indent="-342900">
              <a:buFont typeface="+mj-lt"/>
              <a:buAutoNum type="arabicPeriod"/>
            </a:pPr>
            <a:endParaRPr lang="en-IN" dirty="0"/>
          </a:p>
        </p:txBody>
      </p:sp>
      <p:sp>
        <p:nvSpPr>
          <p:cNvPr id="4" name="TextBox 3">
            <a:extLst>
              <a:ext uri="{FF2B5EF4-FFF2-40B4-BE49-F238E27FC236}">
                <a16:creationId xmlns:a16="http://schemas.microsoft.com/office/drawing/2014/main" id="{439D7ABE-1474-D4AD-74CB-A9B6C04B13C2}"/>
              </a:ext>
            </a:extLst>
          </p:cNvPr>
          <p:cNvSpPr txBox="1"/>
          <p:nvPr/>
        </p:nvSpPr>
        <p:spPr>
          <a:xfrm>
            <a:off x="7702490" y="5264657"/>
            <a:ext cx="3657600" cy="400110"/>
          </a:xfrm>
          <a:prstGeom prst="rect">
            <a:avLst/>
          </a:prstGeom>
          <a:noFill/>
        </p:spPr>
        <p:txBody>
          <a:bodyPr wrap="square" rtlCol="0">
            <a:spAutoFit/>
          </a:bodyPr>
          <a:lstStyle/>
          <a:p>
            <a:r>
              <a:rPr lang="en-IN" sz="2000" dirty="0">
                <a:highlight>
                  <a:srgbClr val="C0C0C0"/>
                </a:highlight>
                <a:latin typeface="Arial Rounded MT Bold" panose="020F0704030504030204" pitchFamily="34" charset="0"/>
              </a:rPr>
              <a:t>PRESENTED BY_</a:t>
            </a: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34619" y="110053"/>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Literature Survey</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59558" y="1334219"/>
            <a:ext cx="8915400" cy="4773283"/>
          </a:xfrm>
        </p:spPr>
        <p:txBody>
          <a:bodyPr>
            <a:noAutofit/>
          </a:bodyPr>
          <a:lstStyle/>
          <a:p>
            <a:pPr marL="0" marR="0" lvl="0" indent="0" algn="just">
              <a:lnSpc>
                <a:spcPct val="150000"/>
              </a:lnSpc>
              <a:spcBef>
                <a:spcPts val="0"/>
              </a:spcBef>
              <a:spcAft>
                <a:spcPts val="0"/>
              </a:spcAft>
              <a:buNone/>
            </a:pP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09951820"/>
              </p:ext>
            </p:extLst>
          </p:nvPr>
        </p:nvGraphicFramePr>
        <p:xfrm>
          <a:off x="814057" y="1086390"/>
          <a:ext cx="9861567" cy="5325665"/>
        </p:xfrm>
        <a:graphic>
          <a:graphicData uri="http://schemas.openxmlformats.org/drawingml/2006/table">
            <a:tbl>
              <a:tblPr firstRow="1" bandRow="1">
                <a:tableStyleId>{5C22544A-7EE6-4342-B048-85BDC9FD1C3A}</a:tableStyleId>
              </a:tblPr>
              <a:tblGrid>
                <a:gridCol w="877334">
                  <a:extLst>
                    <a:ext uri="{9D8B030D-6E8A-4147-A177-3AD203B41FA5}">
                      <a16:colId xmlns:a16="http://schemas.microsoft.com/office/drawing/2014/main" val="20000"/>
                    </a:ext>
                  </a:extLst>
                </a:gridCol>
                <a:gridCol w="2046841">
                  <a:extLst>
                    <a:ext uri="{9D8B030D-6E8A-4147-A177-3AD203B41FA5}">
                      <a16:colId xmlns:a16="http://schemas.microsoft.com/office/drawing/2014/main" val="20001"/>
                    </a:ext>
                  </a:extLst>
                </a:gridCol>
                <a:gridCol w="2234943">
                  <a:extLst>
                    <a:ext uri="{9D8B030D-6E8A-4147-A177-3AD203B41FA5}">
                      <a16:colId xmlns:a16="http://schemas.microsoft.com/office/drawing/2014/main" val="20002"/>
                    </a:ext>
                  </a:extLst>
                </a:gridCol>
                <a:gridCol w="4702449">
                  <a:extLst>
                    <a:ext uri="{9D8B030D-6E8A-4147-A177-3AD203B41FA5}">
                      <a16:colId xmlns:a16="http://schemas.microsoft.com/office/drawing/2014/main" val="20003"/>
                    </a:ext>
                  </a:extLst>
                </a:gridCol>
              </a:tblGrid>
              <a:tr h="379806">
                <a:tc>
                  <a:txBody>
                    <a:bodyPr/>
                    <a:lstStyle/>
                    <a:p>
                      <a:r>
                        <a:rPr lang="en-US" dirty="0"/>
                        <a:t>Year</a:t>
                      </a:r>
                    </a:p>
                  </a:txBody>
                  <a:tcPr/>
                </a:tc>
                <a:tc>
                  <a:txBody>
                    <a:bodyPr/>
                    <a:lstStyle/>
                    <a:p>
                      <a:r>
                        <a:rPr lang="en-US" dirty="0"/>
                        <a:t>Author</a:t>
                      </a:r>
                    </a:p>
                  </a:txBody>
                  <a:tcPr/>
                </a:tc>
                <a:tc>
                  <a:txBody>
                    <a:bodyPr/>
                    <a:lstStyle/>
                    <a:p>
                      <a:r>
                        <a:rPr lang="en-US" dirty="0"/>
                        <a:t>Title</a:t>
                      </a:r>
                    </a:p>
                  </a:txBody>
                  <a:tcPr/>
                </a:tc>
                <a:tc>
                  <a:txBody>
                    <a:bodyPr/>
                    <a:lstStyle/>
                    <a:p>
                      <a:r>
                        <a:rPr lang="en-US" dirty="0"/>
                        <a:t>Description</a:t>
                      </a:r>
                    </a:p>
                  </a:txBody>
                  <a:tcPr/>
                </a:tc>
                <a:extLst>
                  <a:ext uri="{0D108BD9-81ED-4DB2-BD59-A6C34878D82A}">
                    <a16:rowId xmlns:a16="http://schemas.microsoft.com/office/drawing/2014/main" val="10000"/>
                  </a:ext>
                </a:extLst>
              </a:tr>
              <a:tr h="12415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2019</a:t>
                      </a:r>
                    </a:p>
                  </a:txBody>
                  <a:tcPr/>
                </a:tc>
                <a:tc>
                  <a:txBody>
                    <a:bodyPr/>
                    <a:lstStyle/>
                    <a:p>
                      <a:pPr lvl="0"/>
                      <a:r>
                        <a:rPr lang="en-US" sz="1400" b="0" dirty="0">
                          <a:latin typeface="Times New Roman" panose="02020603050405020304" pitchFamily="18" charset="0"/>
                          <a:cs typeface="Times New Roman" panose="02020603050405020304" pitchFamily="18" charset="0"/>
                        </a:rPr>
                        <a:t>Md. </a:t>
                      </a:r>
                      <a:r>
                        <a:rPr lang="en-US" sz="1400" b="0" dirty="0" err="1">
                          <a:latin typeface="Times New Roman" panose="02020603050405020304" pitchFamily="18" charset="0"/>
                          <a:cs typeface="Times New Roman" panose="02020603050405020304" pitchFamily="18" charset="0"/>
                        </a:rPr>
                        <a:t>Nasfikur</a:t>
                      </a:r>
                      <a:r>
                        <a:rPr lang="en-US" sz="1400" b="0" dirty="0">
                          <a:latin typeface="Times New Roman" panose="02020603050405020304" pitchFamily="18" charset="0"/>
                          <a:cs typeface="Times New Roman" panose="02020603050405020304" pitchFamily="18" charset="0"/>
                        </a:rPr>
                        <a:t> R. Khan; A K E H </a:t>
                      </a:r>
                      <a:r>
                        <a:rPr lang="en-US" sz="1400" b="0" dirty="0" err="1">
                          <a:latin typeface="Times New Roman" panose="02020603050405020304" pitchFamily="18" charset="0"/>
                          <a:cs typeface="Times New Roman" panose="02020603050405020304" pitchFamily="18" charset="0"/>
                        </a:rPr>
                        <a:t>Mashuk</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Whomaira</a:t>
                      </a:r>
                      <a:r>
                        <a:rPr lang="en-US" sz="1400" b="0" dirty="0">
                          <a:latin typeface="Times New Roman" panose="02020603050405020304" pitchFamily="18" charset="0"/>
                          <a:cs typeface="Times New Roman" panose="02020603050405020304" pitchFamily="18" charset="0"/>
                        </a:rPr>
                        <a:t> F </a:t>
                      </a:r>
                      <a:r>
                        <a:rPr lang="en-US" sz="1400" b="0" dirty="0" err="1">
                          <a:latin typeface="Times New Roman" panose="02020603050405020304" pitchFamily="18" charset="0"/>
                          <a:cs typeface="Times New Roman" panose="02020603050405020304" pitchFamily="18" charset="0"/>
                        </a:rPr>
                        <a:t>Durdana</a:t>
                      </a:r>
                      <a:r>
                        <a:rPr lang="en-US" sz="1400" b="0" dirty="0">
                          <a:latin typeface="Times New Roman" panose="02020603050405020304" pitchFamily="18" charset="0"/>
                          <a:cs typeface="Times New Roman" panose="02020603050405020304" pitchFamily="18" charset="0"/>
                        </a:rPr>
                        <a:t>; Mehdi </a:t>
                      </a:r>
                      <a:r>
                        <a:rPr lang="en-US" sz="1400" b="0" dirty="0" err="1">
                          <a:latin typeface="Times New Roman" panose="02020603050405020304" pitchFamily="18" charset="0"/>
                          <a:cs typeface="Times New Roman" panose="02020603050405020304" pitchFamily="18" charset="0"/>
                        </a:rPr>
                        <a:t>Alam</a:t>
                      </a:r>
                      <a:r>
                        <a:rPr lang="en-US" sz="1400" b="0" dirty="0">
                          <a:latin typeface="Times New Roman" panose="02020603050405020304" pitchFamily="18" charset="0"/>
                          <a:cs typeface="Times New Roman" panose="02020603050405020304" pitchFamily="18" charset="0"/>
                        </a:rPr>
                        <a:t>; Robin Roy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 Customizable Android Application for Integrated Health Care</a:t>
                      </a:r>
                    </a:p>
                    <a:p>
                      <a:pPr lvl="0"/>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Affordable mobile technologies are introducing newer communication possibilities to the smart phone users everyday. Considering the impact of this incredibly popular mobile technology on the users, an android application named “Doctor who?” has been designed and developed, which makes an easy and effective communications with the users to the doctors and hospitals.</a:t>
                      </a:r>
                      <a:endParaRPr lang="en-US" sz="13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507263">
                <a:tc>
                  <a:txBody>
                    <a:bodyPr/>
                    <a:lstStyle/>
                    <a:p>
                      <a:pPr lvl="0"/>
                      <a:r>
                        <a:rPr lang="en-US" sz="1400" b="0" dirty="0">
                          <a:latin typeface="Times New Roman" panose="02020603050405020304" pitchFamily="18" charset="0"/>
                          <a:cs typeface="Times New Roman" panose="02020603050405020304" pitchFamily="18" charset="0"/>
                        </a:rPr>
                        <a:t>2016</a:t>
                      </a:r>
                    </a:p>
                  </a:txBody>
                  <a:tcPr/>
                </a:tc>
                <a:tc>
                  <a:txBody>
                    <a:bodyPr/>
                    <a:lstStyle/>
                    <a:p>
                      <a:pPr lvl="0"/>
                      <a:r>
                        <a:rPr lang="en-US" sz="1400" b="0" dirty="0">
                          <a:latin typeface="Times New Roman" panose="02020603050405020304" pitchFamily="18" charset="0"/>
                          <a:cs typeface="Times New Roman" panose="02020603050405020304" pitchFamily="18" charset="0"/>
                        </a:rPr>
                        <a:t>Christopher </a:t>
                      </a:r>
                      <a:r>
                        <a:rPr lang="en-US" sz="1400" b="0" dirty="0" err="1">
                          <a:latin typeface="Times New Roman" panose="02020603050405020304" pitchFamily="18" charset="0"/>
                          <a:cs typeface="Times New Roman" panose="02020603050405020304" pitchFamily="18" charset="0"/>
                        </a:rPr>
                        <a:t>Kulanga</a:t>
                      </a:r>
                      <a:r>
                        <a:rPr lang="en-US" sz="1400" b="0" dirty="0">
                          <a:latin typeface="Times New Roman" panose="02020603050405020304" pitchFamily="18" charset="0"/>
                          <a:cs typeface="Times New Roman" panose="02020603050405020304" pitchFamily="18" charset="0"/>
                        </a:rPr>
                        <a:t>; Eric </a:t>
                      </a:r>
                      <a:r>
                        <a:rPr lang="en-US" sz="1400" b="0" dirty="0" err="1">
                          <a:latin typeface="Times New Roman" panose="02020603050405020304" pitchFamily="18" charset="0"/>
                          <a:cs typeface="Times New Roman" panose="02020603050405020304" pitchFamily="18" charset="0"/>
                        </a:rPr>
                        <a:t>Saforo</a:t>
                      </a:r>
                      <a:r>
                        <a:rPr lang="en-US" sz="1400" b="0" dirty="0">
                          <a:latin typeface="Times New Roman" panose="02020603050405020304" pitchFamily="18" charset="0"/>
                          <a:cs typeface="Times New Roman" panose="02020603050405020304" pitchFamily="18" charset="0"/>
                        </a:rPr>
                        <a:t>; Steve </a:t>
                      </a:r>
                      <a:r>
                        <a:rPr lang="en-US" sz="1400" b="0" dirty="0" err="1">
                          <a:latin typeface="Times New Roman" panose="02020603050405020304" pitchFamily="18" charset="0"/>
                          <a:cs typeface="Times New Roman" panose="02020603050405020304" pitchFamily="18" charset="0"/>
                        </a:rPr>
                        <a:t>Ollis</a:t>
                      </a:r>
                      <a:r>
                        <a:rPr lang="en-US" sz="1400" b="0" dirty="0">
                          <a:latin typeface="Times New Roman" panose="02020603050405020304" pitchFamily="18" charset="0"/>
                          <a:cs typeface="Times New Roman" panose="02020603050405020304" pitchFamily="18" charset="0"/>
                        </a:rPr>
                        <a:t>; Marc Mitchell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Integrating mHealth application</a:t>
                      </a:r>
                    </a:p>
                    <a:p>
                      <a:pPr lvl="0"/>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mHealth has revolutionized the health care service delivery at all levels of health care system in both developing and developed world. Both at patient level and service provider level, mHealth has become very useful in areas of decision support, data storage, data processing into useful information, information flow and information use just to mention a few. For service providers with multiple service deliveries, there is a challenge in managing well the various mHealth applications across the various program deliveries.</a:t>
                      </a:r>
                      <a:endParaRPr lang="en-IN" sz="13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r h="1593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Mohammed </a:t>
                      </a:r>
                      <a:r>
                        <a:rPr lang="en-US" sz="1400" b="0" dirty="0" err="1">
                          <a:latin typeface="Times New Roman" panose="02020603050405020304" pitchFamily="18" charset="0"/>
                          <a:cs typeface="Times New Roman" panose="02020603050405020304" pitchFamily="18" charset="0"/>
                        </a:rPr>
                        <a:t>Alkhawlani</a:t>
                      </a:r>
                      <a:r>
                        <a:rPr lang="en-US" sz="1400" b="0" dirty="0">
                          <a:latin typeface="Times New Roman" panose="02020603050405020304" pitchFamily="18" charset="0"/>
                          <a:cs typeface="Times New Roman" panose="02020603050405020304" pitchFamily="18" charset="0"/>
                        </a:rPr>
                        <a:t>; </a:t>
                      </a:r>
                      <a:r>
                        <a:rPr lang="en-US" sz="1400" b="0" dirty="0" err="1">
                          <a:latin typeface="Times New Roman" panose="02020603050405020304" pitchFamily="18" charset="0"/>
                          <a:cs typeface="Times New Roman" panose="02020603050405020304" pitchFamily="18" charset="0"/>
                        </a:rPr>
                        <a:t>Wesam</a:t>
                      </a:r>
                      <a:r>
                        <a:rPr lang="en-US" sz="1400" b="0" dirty="0">
                          <a:latin typeface="Times New Roman" panose="02020603050405020304" pitchFamily="18" charset="0"/>
                          <a:cs typeface="Times New Roman" panose="02020603050405020304" pitchFamily="18" charset="0"/>
                        </a:rPr>
                        <a:t> Ali </a:t>
                      </a:r>
                      <a:r>
                        <a:rPr lang="en-US" sz="1400" b="0" dirty="0" err="1">
                          <a:latin typeface="Times New Roman" panose="02020603050405020304" pitchFamily="18" charset="0"/>
                          <a:cs typeface="Times New Roman" panose="02020603050405020304" pitchFamily="18" charset="0"/>
                        </a:rPr>
                        <a:t>Husien</a:t>
                      </a:r>
                      <a:r>
                        <a:rPr lang="en-US" sz="1400" b="0" dirty="0">
                          <a:latin typeface="Times New Roman" panose="02020603050405020304" pitchFamily="18" charset="0"/>
                          <a:cs typeface="Times New Roman" panose="02020603050405020304" pitchFamily="18" charset="0"/>
                        </a:rPr>
                        <a:t>; Saba Noori </a:t>
                      </a:r>
                      <a:r>
                        <a:rPr lang="en-US" sz="1400" b="0" dirty="0" err="1">
                          <a:latin typeface="Times New Roman" panose="02020603050405020304" pitchFamily="18" charset="0"/>
                          <a:cs typeface="Times New Roman" panose="02020603050405020304" pitchFamily="18" charset="0"/>
                        </a:rPr>
                        <a:t>Alhamdany</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Facilitating Patient Registrations Using an Integrating Healthcare Management System</a:t>
                      </a:r>
                    </a:p>
                    <a:p>
                      <a:pPr lvl="0"/>
                      <a:endParaRPr lang="en-US" sz="1400" b="0" dirty="0">
                        <a:latin typeface="Times New Roman" panose="02020603050405020304" pitchFamily="18" charset="0"/>
                        <a:cs typeface="Times New Roman" panose="02020603050405020304" pitchFamily="18" charset="0"/>
                      </a:endParaRPr>
                    </a:p>
                  </a:txBody>
                  <a:tcPr/>
                </a:tc>
                <a:tc>
                  <a:txBody>
                    <a:bodyPr/>
                    <a:lstStyle/>
                    <a:p>
                      <a:pPr lvl="0"/>
                      <a:r>
                        <a:rPr lang="en-US" sz="1300" b="0" i="0" kern="1200" dirty="0">
                          <a:solidFill>
                            <a:schemeClr val="dk1"/>
                          </a:solidFill>
                          <a:effectLst/>
                          <a:latin typeface="Times New Roman" panose="02020603050405020304" pitchFamily="18" charset="0"/>
                          <a:ea typeface="+mn-ea"/>
                          <a:cs typeface="Times New Roman" panose="02020603050405020304" pitchFamily="18" charset="0"/>
                        </a:rPr>
                        <a:t> In addition, this computer application gives the patient the opportunity to use the system online and confirm their own appointments by themselves a matter that saves the time and effort of both the patient and the nurse. Moreover, by this computer application patient will be able to check the status of their appointment and doctor availability online.</a:t>
                      </a:r>
                      <a:endParaRPr lang="en-US" sz="13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966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30731" y="677074"/>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715617" y="1701657"/>
            <a:ext cx="10787270" cy="2219179"/>
          </a:xfrm>
        </p:spPr>
        <p:txBody>
          <a:bodyPr>
            <a:normAutofit/>
          </a:bodyPr>
          <a:lstStyle/>
          <a:p>
            <a:pPr marL="0" indent="0" algn="just">
              <a:lnSpc>
                <a:spcPct val="110000"/>
              </a:lnSpc>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0000"/>
              </a:lnSpc>
              <a:buNone/>
            </a:pPr>
            <a:endParaRPr lang="en-IN" sz="20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98A60E0E-0E78-044D-B99E-620CF50B960E}"/>
              </a:ext>
            </a:extLst>
          </p:cNvPr>
          <p:cNvSpPr txBox="1"/>
          <p:nvPr/>
        </p:nvSpPr>
        <p:spPr>
          <a:xfrm>
            <a:off x="1849581" y="1701657"/>
            <a:ext cx="8492837" cy="369332"/>
          </a:xfrm>
          <a:prstGeom prst="rect">
            <a:avLst/>
          </a:prstGeom>
          <a:noFill/>
        </p:spPr>
        <p:txBody>
          <a:bodyPr wrap="square">
            <a:spAutoFit/>
          </a:bodyPr>
          <a:lstStyle/>
          <a:p>
            <a:pPr algn="just"/>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p:sp>
        <p:nvSpPr>
          <p:cNvPr id="4" name="TextBox 3">
            <a:extLst>
              <a:ext uri="{FF2B5EF4-FFF2-40B4-BE49-F238E27FC236}">
                <a16:creationId xmlns:a16="http://schemas.microsoft.com/office/drawing/2014/main" id="{1E571F0F-9D5E-5843-D528-7ACC05DE8F7D}"/>
              </a:ext>
            </a:extLst>
          </p:cNvPr>
          <p:cNvSpPr txBox="1"/>
          <p:nvPr/>
        </p:nvSpPr>
        <p:spPr>
          <a:xfrm>
            <a:off x="2122312" y="2277660"/>
            <a:ext cx="7823200"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care is an important health strategy, both in an economic perspective, to avoid hospitalization, and in a social perspective, to maintain the patient, offering treatment and quality of care. However, the mobility features care services presents challenges related to offering resources similar to those available at hospitals, including computational, software resources and the concentrated attention. The user can fixe the appoint with doctor based on the doctor available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20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4306" y="16044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BCA0250-D04E-4F35-C477-DDC0C3701730}"/>
              </a:ext>
            </a:extLst>
          </p:cNvPr>
          <p:cNvSpPr txBox="1"/>
          <p:nvPr/>
        </p:nvSpPr>
        <p:spPr>
          <a:xfrm>
            <a:off x="1337847" y="800892"/>
            <a:ext cx="9666583" cy="5632311"/>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Md. </a:t>
            </a:r>
            <a:r>
              <a:rPr lang="en-IN" dirty="0" err="1">
                <a:latin typeface="Times New Roman" panose="02020603050405020304" pitchFamily="18" charset="0"/>
                <a:cs typeface="Times New Roman" panose="02020603050405020304" pitchFamily="18" charset="0"/>
              </a:rPr>
              <a:t>Nasfikur</a:t>
            </a:r>
            <a:r>
              <a:rPr lang="en-IN" dirty="0">
                <a:latin typeface="Times New Roman" panose="02020603050405020304" pitchFamily="18" charset="0"/>
                <a:cs typeface="Times New Roman" panose="02020603050405020304" pitchFamily="18" charset="0"/>
              </a:rPr>
              <a:t> R. Khan; A K E H </a:t>
            </a:r>
            <a:r>
              <a:rPr lang="en-IN" dirty="0" err="1">
                <a:latin typeface="Times New Roman" panose="02020603050405020304" pitchFamily="18" charset="0"/>
                <a:cs typeface="Times New Roman" panose="02020603050405020304" pitchFamily="18" charset="0"/>
              </a:rPr>
              <a:t>Mashuk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Whomaira</a:t>
            </a:r>
            <a:r>
              <a:rPr lang="en-IN" dirty="0">
                <a:latin typeface="Times New Roman" panose="02020603050405020304" pitchFamily="18" charset="0"/>
                <a:cs typeface="Times New Roman" panose="02020603050405020304" pitchFamily="18" charset="0"/>
              </a:rPr>
              <a:t> F </a:t>
            </a:r>
            <a:r>
              <a:rPr lang="en-IN" dirty="0" err="1">
                <a:latin typeface="Times New Roman" panose="02020603050405020304" pitchFamily="18" charset="0"/>
                <a:cs typeface="Times New Roman" panose="02020603050405020304" pitchFamily="18" charset="0"/>
              </a:rPr>
              <a:t>Durdana</a:t>
            </a:r>
            <a:r>
              <a:rPr lang="en-IN" dirty="0">
                <a:latin typeface="Times New Roman" panose="02020603050405020304" pitchFamily="18" charset="0"/>
                <a:cs typeface="Times New Roman" panose="02020603050405020304" pitchFamily="18" charset="0"/>
              </a:rPr>
              <a:t>; Mehdi </a:t>
            </a:r>
            <a:r>
              <a:rPr lang="en-IN" dirty="0" err="1">
                <a:latin typeface="Times New Roman" panose="02020603050405020304" pitchFamily="18" charset="0"/>
                <a:cs typeface="Times New Roman" panose="02020603050405020304" pitchFamily="18" charset="0"/>
              </a:rPr>
              <a:t>Alam</a:t>
            </a:r>
            <a:r>
              <a:rPr lang="en-IN" dirty="0">
                <a:latin typeface="Times New Roman" panose="02020603050405020304" pitchFamily="18" charset="0"/>
                <a:cs typeface="Times New Roman" panose="02020603050405020304" pitchFamily="18" charset="0"/>
              </a:rPr>
              <a:t>; Robin </a:t>
            </a:r>
            <a:r>
              <a:rPr lang="en-IN" dirty="0" err="1">
                <a:latin typeface="Times New Roman" panose="02020603050405020304" pitchFamily="18" charset="0"/>
                <a:cs typeface="Times New Roman" panose="02020603050405020304" pitchFamily="18" charset="0"/>
              </a:rPr>
              <a:t>Roy,"A</a:t>
            </a:r>
            <a:r>
              <a:rPr lang="en-IN" dirty="0">
                <a:latin typeface="Times New Roman" panose="02020603050405020304" pitchFamily="18" charset="0"/>
                <a:cs typeface="Times New Roman" panose="02020603050405020304" pitchFamily="18" charset="0"/>
              </a:rPr>
              <a:t> Customizable Android Application for Integrated Health Care",2019</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Christopher </a:t>
            </a:r>
            <a:r>
              <a:rPr lang="en-IN" dirty="0" err="1">
                <a:latin typeface="Times New Roman" panose="02020603050405020304" pitchFamily="18" charset="0"/>
                <a:cs typeface="Times New Roman" panose="02020603050405020304" pitchFamily="18" charset="0"/>
              </a:rPr>
              <a:t>Kulanga</a:t>
            </a:r>
            <a:r>
              <a:rPr lang="en-IN" dirty="0">
                <a:latin typeface="Times New Roman" panose="02020603050405020304" pitchFamily="18" charset="0"/>
                <a:cs typeface="Times New Roman" panose="02020603050405020304" pitchFamily="18" charset="0"/>
              </a:rPr>
              <a:t>; Eric </a:t>
            </a:r>
            <a:r>
              <a:rPr lang="en-IN" dirty="0" err="1">
                <a:latin typeface="Times New Roman" panose="02020603050405020304" pitchFamily="18" charset="0"/>
                <a:cs typeface="Times New Roman" panose="02020603050405020304" pitchFamily="18" charset="0"/>
              </a:rPr>
              <a:t>Saforo</a:t>
            </a:r>
            <a:r>
              <a:rPr lang="en-IN" dirty="0">
                <a:latin typeface="Times New Roman" panose="02020603050405020304" pitchFamily="18" charset="0"/>
                <a:cs typeface="Times New Roman" panose="02020603050405020304" pitchFamily="18" charset="0"/>
              </a:rPr>
              <a:t>; Steve </a:t>
            </a:r>
            <a:r>
              <a:rPr lang="en-IN" dirty="0" err="1">
                <a:latin typeface="Times New Roman" panose="02020603050405020304" pitchFamily="18" charset="0"/>
                <a:cs typeface="Times New Roman" panose="02020603050405020304" pitchFamily="18" charset="0"/>
              </a:rPr>
              <a:t>Ollis</a:t>
            </a:r>
            <a:r>
              <a:rPr lang="en-IN" dirty="0">
                <a:latin typeface="Times New Roman" panose="02020603050405020304" pitchFamily="18" charset="0"/>
                <a:cs typeface="Times New Roman" panose="02020603050405020304" pitchFamily="18" charset="0"/>
              </a:rPr>
              <a:t>; Marc </a:t>
            </a:r>
            <a:r>
              <a:rPr lang="en-IN" dirty="0" err="1">
                <a:latin typeface="Times New Roman" panose="02020603050405020304" pitchFamily="18" charset="0"/>
                <a:cs typeface="Times New Roman" panose="02020603050405020304" pitchFamily="18" charset="0"/>
              </a:rPr>
              <a:t>Mitchell,"Integrating</a:t>
            </a:r>
            <a:r>
              <a:rPr lang="en-IN" dirty="0">
                <a:latin typeface="Times New Roman" panose="02020603050405020304" pitchFamily="18" charset="0"/>
                <a:cs typeface="Times New Roman" panose="02020603050405020304" pitchFamily="18" charset="0"/>
              </a:rPr>
              <a:t> mHealth application",2016</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Mohammed </a:t>
            </a:r>
            <a:r>
              <a:rPr lang="en-IN" dirty="0" err="1">
                <a:latin typeface="Times New Roman" panose="02020603050405020304" pitchFamily="18" charset="0"/>
                <a:cs typeface="Times New Roman" panose="02020603050405020304" pitchFamily="18" charset="0"/>
              </a:rPr>
              <a:t>Alkhawlani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Wesam</a:t>
            </a:r>
            <a:r>
              <a:rPr lang="en-IN" dirty="0">
                <a:latin typeface="Times New Roman" panose="02020603050405020304" pitchFamily="18" charset="0"/>
                <a:cs typeface="Times New Roman" panose="02020603050405020304" pitchFamily="18" charset="0"/>
              </a:rPr>
              <a:t> Ali </a:t>
            </a:r>
            <a:r>
              <a:rPr lang="en-IN" dirty="0" err="1">
                <a:latin typeface="Times New Roman" panose="02020603050405020304" pitchFamily="18" charset="0"/>
                <a:cs typeface="Times New Roman" panose="02020603050405020304" pitchFamily="18" charset="0"/>
              </a:rPr>
              <a:t>Husien</a:t>
            </a:r>
            <a:r>
              <a:rPr lang="en-IN" dirty="0">
                <a:latin typeface="Times New Roman" panose="02020603050405020304" pitchFamily="18" charset="0"/>
                <a:cs typeface="Times New Roman" panose="02020603050405020304" pitchFamily="18" charset="0"/>
              </a:rPr>
              <a:t>; Saba Noori </a:t>
            </a:r>
            <a:r>
              <a:rPr lang="en-IN" dirty="0" err="1">
                <a:latin typeface="Times New Roman" panose="02020603050405020304" pitchFamily="18" charset="0"/>
                <a:cs typeface="Times New Roman" panose="02020603050405020304" pitchFamily="18" charset="0"/>
              </a:rPr>
              <a:t>Alhamdany</a:t>
            </a:r>
            <a:r>
              <a:rPr lang="en-IN" dirty="0">
                <a:latin typeface="Times New Roman" panose="02020603050405020304" pitchFamily="18" charset="0"/>
                <a:cs typeface="Times New Roman" panose="02020603050405020304" pitchFamily="18" charset="0"/>
              </a:rPr>
              <a:t>,"Facilitating Patient Registrations Using an Integrating Healthcare Management System",2018</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a:t>
            </a:r>
            <a:r>
              <a:rPr lang="en-US" b="0" i="0" dirty="0" err="1">
                <a:effectLst/>
                <a:latin typeface="Times New Roman" panose="02020603050405020304" pitchFamily="18" charset="0"/>
                <a:cs typeface="Times New Roman" panose="02020603050405020304" pitchFamily="18" charset="0"/>
              </a:rPr>
              <a:t>Hylton</a:t>
            </a:r>
            <a:r>
              <a:rPr lang="en-US" b="0" i="0" dirty="0">
                <a:effectLst/>
                <a:latin typeface="Times New Roman" panose="02020603050405020304" pitchFamily="18" charset="0"/>
                <a:cs typeface="Times New Roman" panose="02020603050405020304" pitchFamily="18" charset="0"/>
              </a:rPr>
              <a:t> and S. S. </a:t>
            </a:r>
            <a:r>
              <a:rPr lang="en-US" b="0" i="0" dirty="0" err="1">
                <a:effectLst/>
                <a:latin typeface="Times New Roman" panose="02020603050405020304" pitchFamily="18" charset="0"/>
                <a:cs typeface="Times New Roman" panose="02020603050405020304" pitchFamily="18" charset="0"/>
              </a:rPr>
              <a:t>Arayanan</a:t>
            </a:r>
            <a:r>
              <a:rPr lang="en-US" b="0" i="0" dirty="0">
                <a:effectLst/>
                <a:latin typeface="Times New Roman" panose="02020603050405020304" pitchFamily="18" charset="0"/>
                <a:cs typeface="Times New Roman" panose="02020603050405020304" pitchFamily="18" charset="0"/>
              </a:rPr>
              <a:t>, "Application of Intelligent Agents in Hospital Appointment Scheduling System", 2012.</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 </a:t>
            </a:r>
            <a:r>
              <a:rPr lang="en-US" b="0" i="0" dirty="0" err="1">
                <a:effectLst/>
                <a:latin typeface="Times New Roman" panose="02020603050405020304" pitchFamily="18" charset="0"/>
                <a:cs typeface="Times New Roman" panose="02020603050405020304" pitchFamily="18" charset="0"/>
              </a:rPr>
              <a:t>Ameta</a:t>
            </a:r>
            <a:r>
              <a:rPr lang="en-US" b="0" i="0" dirty="0">
                <a:effectLst/>
                <a:latin typeface="Times New Roman" panose="02020603050405020304" pitchFamily="18" charset="0"/>
                <a:cs typeface="Times New Roman" panose="02020603050405020304" pitchFamily="18" charset="0"/>
              </a:rPr>
              <a:t>, K. </a:t>
            </a:r>
            <a:r>
              <a:rPr lang="en-US" b="0" i="0" dirty="0" err="1">
                <a:effectLst/>
                <a:latin typeface="Times New Roman" panose="02020603050405020304" pitchFamily="18" charset="0"/>
                <a:cs typeface="Times New Roman" panose="02020603050405020304" pitchFamily="18" charset="0"/>
              </a:rPr>
              <a:t>Mudaliar</a:t>
            </a:r>
            <a:r>
              <a:rPr lang="en-US" b="0" i="0" dirty="0">
                <a:effectLst/>
                <a:latin typeface="Times New Roman" panose="02020603050405020304" pitchFamily="18" charset="0"/>
                <a:cs typeface="Times New Roman" panose="02020603050405020304" pitchFamily="18" charset="0"/>
              </a:rPr>
              <a:t> and P. P., "Medication Reminder And Healthcare - An Android Application", 2015.</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Y. </a:t>
            </a:r>
            <a:r>
              <a:rPr lang="en-US" b="0" i="0" dirty="0" err="1">
                <a:effectLst/>
                <a:latin typeface="Times New Roman" panose="02020603050405020304" pitchFamily="18" charset="0"/>
                <a:cs typeface="Times New Roman" panose="02020603050405020304" pitchFamily="18" charset="0"/>
              </a:rPr>
              <a:t>Symeay</a:t>
            </a:r>
            <a:r>
              <a:rPr lang="en-US" b="0" i="0" dirty="0">
                <a:effectLst/>
                <a:latin typeface="Times New Roman" panose="02020603050405020304" pitchFamily="18" charset="0"/>
                <a:cs typeface="Times New Roman" panose="02020603050405020304" pitchFamily="18" charset="0"/>
              </a:rPr>
              <a:t> and S. N. B. </a:t>
            </a:r>
            <a:r>
              <a:rPr lang="en-US" b="0" i="0" dirty="0" err="1">
                <a:effectLst/>
                <a:latin typeface="Times New Roman" panose="02020603050405020304" pitchFamily="18" charset="0"/>
                <a:cs typeface="Times New Roman" panose="02020603050405020304" pitchFamily="18" charset="0"/>
              </a:rPr>
              <a:t>Sait</a:t>
            </a:r>
            <a:r>
              <a:rPr lang="en-US" b="0" i="0" dirty="0">
                <a:effectLst/>
                <a:latin typeface="Times New Roman" panose="02020603050405020304" pitchFamily="18" charset="0"/>
                <a:cs typeface="Times New Roman" panose="02020603050405020304" pitchFamily="18" charset="0"/>
              </a:rPr>
              <a:t>, "Application of Smart Technologies for Mobile Patient Appointment System"2013.</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 L., A. B., L. </a:t>
            </a:r>
            <a:r>
              <a:rPr lang="en-IN" b="0" i="0" dirty="0" err="1">
                <a:effectLst/>
                <a:latin typeface="Times New Roman" panose="02020603050405020304" pitchFamily="18" charset="0"/>
                <a:cs typeface="Times New Roman" panose="02020603050405020304" pitchFamily="18" charset="0"/>
              </a:rPr>
              <a:t>Marzi</a:t>
            </a:r>
            <a:r>
              <a:rPr lang="en-IN" b="0" i="0" dirty="0">
                <a:effectLst/>
                <a:latin typeface="Times New Roman" panose="02020603050405020304" pitchFamily="18" charset="0"/>
                <a:cs typeface="Times New Roman" panose="02020603050405020304" pitchFamily="18" charset="0"/>
              </a:rPr>
              <a:t>, F. </a:t>
            </a:r>
            <a:r>
              <a:rPr lang="en-IN" b="0" i="0" dirty="0" err="1">
                <a:effectLst/>
                <a:latin typeface="Times New Roman" panose="02020603050405020304" pitchFamily="18" charset="0"/>
                <a:cs typeface="Times New Roman" panose="02020603050405020304" pitchFamily="18" charset="0"/>
              </a:rPr>
              <a:t>Frosini</a:t>
            </a:r>
            <a:r>
              <a:rPr lang="en-IN" b="0" i="0" dirty="0">
                <a:effectLst/>
                <a:latin typeface="Times New Roman" panose="02020603050405020304" pitchFamily="18" charset="0"/>
                <a:cs typeface="Times New Roman" panose="02020603050405020304" pitchFamily="18" charset="0"/>
              </a:rPr>
              <a:t>, R. </a:t>
            </a:r>
            <a:r>
              <a:rPr lang="en-IN" b="0" i="0" dirty="0" err="1">
                <a:effectLst/>
                <a:latin typeface="Times New Roman" panose="02020603050405020304" pitchFamily="18" charset="0"/>
                <a:cs typeface="Times New Roman" panose="02020603050405020304" pitchFamily="18" charset="0"/>
              </a:rPr>
              <a:t>Miniati</a:t>
            </a:r>
            <a:r>
              <a:rPr lang="en-IN" b="0" i="0" dirty="0">
                <a:effectLst/>
                <a:latin typeface="Times New Roman" panose="02020603050405020304" pitchFamily="18" charset="0"/>
                <a:cs typeface="Times New Roman" panose="02020603050405020304" pitchFamily="18" charset="0"/>
              </a:rPr>
              <a:t> and E. Iadanza, "</a:t>
            </a:r>
            <a:r>
              <a:rPr lang="en-IN" b="0" i="0" dirty="0" err="1">
                <a:effectLst/>
                <a:latin typeface="Times New Roman" panose="02020603050405020304" pitchFamily="18" charset="0"/>
                <a:cs typeface="Times New Roman" panose="02020603050405020304" pitchFamily="18" charset="0"/>
              </a:rPr>
              <a:t>Careggi</a:t>
            </a:r>
            <a:r>
              <a:rPr lang="en-IN" b="0" i="0" dirty="0">
                <a:effectLst/>
                <a:latin typeface="Times New Roman" panose="02020603050405020304" pitchFamily="18" charset="0"/>
                <a:cs typeface="Times New Roman" panose="02020603050405020304" pitchFamily="18" charset="0"/>
              </a:rPr>
              <a:t> Smart Hospital: a mobile app for patients citizens and healthcare staff", 2014</a:t>
            </a:r>
          </a:p>
          <a:p>
            <a:pPr marL="285750" indent="-285750">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S. B. </a:t>
            </a:r>
            <a:r>
              <a:rPr lang="en-IN" b="0" i="0" dirty="0" err="1">
                <a:effectLst/>
                <a:latin typeface="Times New Roman" panose="02020603050405020304" pitchFamily="18" charset="0"/>
                <a:cs typeface="Times New Roman" panose="02020603050405020304" pitchFamily="18" charset="0"/>
              </a:rPr>
              <a:t>Choudhari</a:t>
            </a:r>
            <a:r>
              <a:rPr lang="en-IN" b="0" i="0" dirty="0">
                <a:effectLst/>
                <a:latin typeface="Times New Roman" panose="02020603050405020304" pitchFamily="18" charset="0"/>
                <a:cs typeface="Times New Roman" panose="02020603050405020304" pitchFamily="18" charset="0"/>
              </a:rPr>
              <a:t>, Chaitanya </a:t>
            </a:r>
            <a:r>
              <a:rPr lang="en-IN" b="0" i="0" dirty="0" err="1">
                <a:effectLst/>
                <a:latin typeface="Times New Roman" panose="02020603050405020304" pitchFamily="18" charset="0"/>
                <a:cs typeface="Times New Roman" panose="02020603050405020304" pitchFamily="18" charset="0"/>
              </a:rPr>
              <a:t>Kusurkar</a:t>
            </a:r>
            <a:r>
              <a:rPr lang="en-IN" b="0" i="0" dirty="0">
                <a:effectLst/>
                <a:latin typeface="Times New Roman" panose="02020603050405020304" pitchFamily="18" charset="0"/>
                <a:cs typeface="Times New Roman" panose="02020603050405020304" pitchFamily="18" charset="0"/>
              </a:rPr>
              <a:t>, Rucha </a:t>
            </a:r>
            <a:r>
              <a:rPr lang="en-IN" b="0" i="0" dirty="0" err="1">
                <a:effectLst/>
                <a:latin typeface="Times New Roman" panose="02020603050405020304" pitchFamily="18" charset="0"/>
                <a:cs typeface="Times New Roman" panose="02020603050405020304" pitchFamily="18" charset="0"/>
              </a:rPr>
              <a:t>Sonje</a:t>
            </a:r>
            <a:r>
              <a:rPr lang="en-IN" b="0" i="0" dirty="0">
                <a:effectLst/>
                <a:latin typeface="Times New Roman" panose="02020603050405020304" pitchFamily="18" charset="0"/>
                <a:cs typeface="Times New Roman" panose="02020603050405020304" pitchFamily="18" charset="0"/>
              </a:rPr>
              <a:t>, Parag Mahajan and Joanna </a:t>
            </a:r>
            <a:r>
              <a:rPr lang="en-IN" b="0" i="0" dirty="0" err="1">
                <a:effectLst/>
                <a:latin typeface="Times New Roman" panose="02020603050405020304" pitchFamily="18" charset="0"/>
                <a:cs typeface="Times New Roman" panose="02020603050405020304" pitchFamily="18" charset="0"/>
              </a:rPr>
              <a:t>Vaz</a:t>
            </a:r>
            <a:r>
              <a:rPr lang="en-IN" b="0" i="0" dirty="0">
                <a:effectLst/>
                <a:latin typeface="Times New Roman" panose="02020603050405020304" pitchFamily="18" charset="0"/>
                <a:cs typeface="Times New Roman" panose="02020603050405020304" pitchFamily="18" charset="0"/>
              </a:rPr>
              <a:t>, "Android Application for Doctor's Appointment",  2014.</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 Gavaskar, A. </a:t>
            </a:r>
            <a:r>
              <a:rPr lang="en-US" b="0" i="0" dirty="0" err="1">
                <a:effectLst/>
                <a:latin typeface="Times New Roman" panose="02020603050405020304" pitchFamily="18" charset="0"/>
                <a:cs typeface="Times New Roman" panose="02020603050405020304" pitchFamily="18" charset="0"/>
              </a:rPr>
              <a:t>Sumithra</a:t>
            </a:r>
            <a:r>
              <a:rPr lang="en-US" b="0" i="0" dirty="0">
                <a:effectLst/>
                <a:latin typeface="Times New Roman" panose="02020603050405020304" pitchFamily="18" charset="0"/>
                <a:cs typeface="Times New Roman" panose="02020603050405020304" pitchFamily="18" charset="0"/>
              </a:rPr>
              <a:t> and A. Saranya, "Health Portal-An Android Smarter Healthcare Application", 2013</a:t>
            </a:r>
            <a:endParaRPr lang="en-IN"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 Fife and F. Pereira, "Digital home health and mHealth: Prospects and challenges for adoption in the U.S",  2011.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FB250B-9074-6659-8B92-F06DD74F1CD9}"/>
              </a:ext>
            </a:extLst>
          </p:cNvPr>
          <p:cNvSpPr txBox="1"/>
          <p:nvPr/>
        </p:nvSpPr>
        <p:spPr>
          <a:xfrm>
            <a:off x="4464996" y="2752927"/>
            <a:ext cx="3424137" cy="769441"/>
          </a:xfrm>
          <a:prstGeom prst="rect">
            <a:avLst/>
          </a:prstGeom>
          <a:noFill/>
        </p:spPr>
        <p:txBody>
          <a:bodyPr wrap="square" rtlCol="0">
            <a:spAutoFit/>
          </a:bodyPr>
          <a:lstStyle/>
          <a:p>
            <a:r>
              <a:rPr lang="en-IN" sz="4400" b="1" dirty="0">
                <a:latin typeface="Arial Narrow" panose="020B0606020202030204" pitchFamily="34" charset="0"/>
              </a:rPr>
              <a:t>THANK YOU!</a:t>
            </a:r>
          </a:p>
        </p:txBody>
      </p:sp>
    </p:spTree>
    <p:extLst>
      <p:ext uri="{BB962C8B-B14F-4D97-AF65-F5344CB8AC3E}">
        <p14:creationId xmlns:p14="http://schemas.microsoft.com/office/powerpoint/2010/main" val="357141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0245" y="284714"/>
            <a:ext cx="4958751" cy="756309"/>
          </a:xfrm>
        </p:spPr>
        <p:txBody>
          <a:bodyPr>
            <a:normAutofit/>
          </a:bodyPr>
          <a:lstStyle/>
          <a:p>
            <a:pPr algn="ctr"/>
            <a:r>
              <a:rPr lang="en-US" sz="24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1358848" y="1010583"/>
            <a:ext cx="9163646" cy="5050972"/>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Abstract</a:t>
            </a:r>
          </a:p>
          <a:p>
            <a:pPr>
              <a:lnSpc>
                <a:spcPct val="100000"/>
              </a:lnSpc>
            </a:pPr>
            <a:r>
              <a:rPr lang="en-US" sz="2000" dirty="0">
                <a:latin typeface="Times New Roman" panose="02020603050405020304" pitchFamily="18" charset="0"/>
                <a:cs typeface="Times New Roman" panose="02020603050405020304" pitchFamily="18" charset="0"/>
              </a:rPr>
              <a:t>Introduction</a:t>
            </a:r>
          </a:p>
          <a:p>
            <a:pPr>
              <a:lnSpc>
                <a:spcPct val="100000"/>
              </a:lnSpc>
            </a:pPr>
            <a:r>
              <a:rPr lang="en-US" sz="2000" dirty="0">
                <a:latin typeface="Times New Roman" panose="02020603050405020304" pitchFamily="18" charset="0"/>
                <a:cs typeface="Times New Roman" panose="02020603050405020304" pitchFamily="18" charset="0"/>
              </a:rPr>
              <a:t>Literature review</a:t>
            </a:r>
          </a:p>
          <a:p>
            <a:pPr>
              <a:lnSpc>
                <a:spcPct val="100000"/>
              </a:lnSpc>
            </a:pPr>
            <a:r>
              <a:rPr lang="en-US" sz="2000" dirty="0">
                <a:latin typeface="Times New Roman" panose="02020603050405020304" pitchFamily="18" charset="0"/>
                <a:cs typeface="Times New Roman" panose="02020603050405020304" pitchFamily="18" charset="0"/>
              </a:rPr>
              <a:t>Existing Method</a:t>
            </a:r>
          </a:p>
          <a:p>
            <a:pPr>
              <a:lnSpc>
                <a:spcPct val="100000"/>
              </a:lnSpc>
            </a:pPr>
            <a:r>
              <a:rPr lang="en-US" sz="2000" dirty="0">
                <a:latin typeface="Times New Roman" panose="02020603050405020304" pitchFamily="18" charset="0"/>
                <a:cs typeface="Times New Roman" panose="02020603050405020304" pitchFamily="18" charset="0"/>
              </a:rPr>
              <a:t>Drawbacks</a:t>
            </a:r>
          </a:p>
          <a:p>
            <a:pPr>
              <a:lnSpc>
                <a:spcPct val="100000"/>
              </a:lnSpc>
            </a:pPr>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p>
          <a:p>
            <a:pPr>
              <a:lnSpc>
                <a:spcPct val="100000"/>
              </a:lnSpc>
            </a:pPr>
            <a:r>
              <a:rPr lang="en-US" sz="2000" dirty="0">
                <a:latin typeface="Times New Roman" panose="02020603050405020304" pitchFamily="18" charset="0"/>
                <a:cs typeface="Times New Roman" panose="02020603050405020304" pitchFamily="18" charset="0"/>
              </a:rPr>
              <a:t>Advantages</a:t>
            </a:r>
          </a:p>
          <a:p>
            <a:pPr>
              <a:lnSpc>
                <a:spcPct val="100000"/>
              </a:lnSpc>
            </a:pPr>
            <a:r>
              <a:rPr lang="en-US" sz="2000" dirty="0">
                <a:latin typeface="Times New Roman" panose="02020603050405020304" pitchFamily="18" charset="0"/>
                <a:cs typeface="Times New Roman" panose="02020603050405020304" pitchFamily="18" charset="0"/>
              </a:rPr>
              <a:t>Hardware and Software Requirements</a:t>
            </a:r>
          </a:p>
          <a:p>
            <a:pPr>
              <a:lnSpc>
                <a:spcPct val="100000"/>
              </a:lnSpc>
            </a:pPr>
            <a:r>
              <a:rPr lang="en-US" sz="2000" dirty="0">
                <a:latin typeface="Times New Roman" panose="02020603050405020304" pitchFamily="18" charset="0"/>
                <a:cs typeface="Times New Roman" panose="02020603050405020304" pitchFamily="18" charset="0"/>
              </a:rPr>
              <a:t>Conclusion</a:t>
            </a:r>
          </a:p>
          <a:p>
            <a:pPr>
              <a:lnSpc>
                <a:spcPct val="100000"/>
              </a:lnSpc>
            </a:pPr>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325" y="449827"/>
            <a:ext cx="8885174" cy="1240861"/>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2989" y="1383778"/>
            <a:ext cx="9864584" cy="3174367"/>
          </a:xfrm>
        </p:spPr>
        <p:txBody>
          <a:bodyPr>
            <a:normAutofit/>
          </a:bodyPr>
          <a:lstStyle/>
          <a:p>
            <a:pPr marL="0" indent="0" algn="just">
              <a:lnSpc>
                <a:spcPct val="150000"/>
              </a:lnSpc>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sz="20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E7E35A92-E598-A948-590D-167C098CC42D}"/>
              </a:ext>
            </a:extLst>
          </p:cNvPr>
          <p:cNvSpPr txBox="1"/>
          <p:nvPr/>
        </p:nvSpPr>
        <p:spPr>
          <a:xfrm>
            <a:off x="1998512" y="1997839"/>
            <a:ext cx="7795194" cy="286232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Integrated Health Care  is helpful for the common man to look for a hospital or a doctor for any consultation needs or undergoing medical procedure. The platform that shows the doctors and hospitals offers  the diagnostic tests at regulated price and quality. </a:t>
            </a:r>
            <a:r>
              <a:rPr lang="en-US" i="0" dirty="0">
                <a:effectLst/>
                <a:latin typeface="Times New Roman" panose="02020603050405020304" pitchFamily="18" charset="0"/>
                <a:cs typeface="Times New Roman" panose="02020603050405020304" pitchFamily="18" charset="0"/>
              </a:rPr>
              <a:t>Most importantly, this free and customizable app helps both the patients and doctors to update their information creating a database where profile of doctors and patients can be stored. The usability and effectiveness of this android application have been evaluated assuring friendliness and customization capability based on user's need. The practical result shows that the proposed application is highly promising for different types of users, which help them to maintain a proper health care.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830" y="0"/>
            <a:ext cx="10515600" cy="1325563"/>
          </a:xfrm>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endParaRPr lang="en-US" sz="2400" dirty="0"/>
          </a:p>
        </p:txBody>
      </p:sp>
      <p:sp>
        <p:nvSpPr>
          <p:cNvPr id="3" name="Content Placeholder 2"/>
          <p:cNvSpPr>
            <a:spLocks noGrp="1"/>
          </p:cNvSpPr>
          <p:nvPr>
            <p:ph idx="1"/>
          </p:nvPr>
        </p:nvSpPr>
        <p:spPr>
          <a:xfrm>
            <a:off x="142160" y="1181817"/>
            <a:ext cx="11561010" cy="5676183"/>
          </a:xfrm>
        </p:spPr>
        <p:txBody>
          <a:bodyPr>
            <a:noAutofit/>
          </a:bodyPr>
          <a:lstStyle/>
          <a:p>
            <a:pPr marL="0" indent="0" algn="just">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AAA89DA-D17F-6FAB-4D9E-DC388DFBF1E1}"/>
              </a:ext>
            </a:extLst>
          </p:cNvPr>
          <p:cNvSpPr txBox="1"/>
          <p:nvPr/>
        </p:nvSpPr>
        <p:spPr>
          <a:xfrm>
            <a:off x="1242381" y="1325563"/>
            <a:ext cx="9360568" cy="470898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globe is due to improper lifestyle, obesity and lack of physical activity. The diabetic problem has resulted in lower (hypoglycemia) or higher glucose level (hyperglycemia). The variation in glucose leads to cardiac arrest, kidney and eye problems. The monitoring of blood glucose level, pulse rate and Body Mass Index (BMI) is required to give appropriate treatments and protect from loss of life. Home healthcare providers face many challenges related to management of data and activities, as well as communication with the patient. In this scenario, mobile health applications can help home healthcare providers in three different phases: before, during, and after consultations. Home healthcare does not comprise the hospitalization context, where the patient is geographically close to the physician, receiving a concentrated amount of attention. It is a process in which the physicians provide customized treatment during the whole period and not only during the consultations. During the process, patients have to receive attention from the physician when needed, and new technologies and solutions can help and support the process. A mobile health application, or mHealth, can be defined as health practice supported by mobile devices.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62" y="1190445"/>
            <a:ext cx="10597720" cy="526212"/>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p>
        </p:txBody>
      </p:sp>
      <p:sp>
        <p:nvSpPr>
          <p:cNvPr id="4" name="TextBox 3">
            <a:extLst>
              <a:ext uri="{FF2B5EF4-FFF2-40B4-BE49-F238E27FC236}">
                <a16:creationId xmlns:a16="http://schemas.microsoft.com/office/drawing/2014/main" id="{11C9D3E8-79CD-1298-3930-D9E23BEE1067}"/>
              </a:ext>
            </a:extLst>
          </p:cNvPr>
          <p:cNvSpPr txBox="1"/>
          <p:nvPr/>
        </p:nvSpPr>
        <p:spPr>
          <a:xfrm>
            <a:off x="3048000" y="2270246"/>
            <a:ext cx="6096000" cy="1477328"/>
          </a:xfrm>
          <a:prstGeom prst="rect">
            <a:avLst/>
          </a:prstGeom>
          <a:noFill/>
        </p:spPr>
        <p:txBody>
          <a:bodyPr wrap="square">
            <a:sp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We give details on the necessary adaptation of the healthcare workflow, usability aspects, and the generalization of our system through models. application is highly promising for different types of users, which help them to maintain a proper health care.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45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6098"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b="1" dirty="0">
              <a:latin typeface="Times New Roman" panose="02020603050405020304" pitchFamily="18" charset="0"/>
              <a:cs typeface="Times New Roman" panose="02020603050405020304" pitchFamily="18" charset="0"/>
            </a:endParaRPr>
          </a:p>
          <a:p>
            <a:pPr algn="ctr"/>
            <a:r>
              <a:rPr lang="en-US" sz="2400" b="1" dirty="0">
                <a:solidFill>
                  <a:schemeClr val="tx1"/>
                </a:solidFill>
                <a:latin typeface="Times New Roman" panose="02020603050405020304" pitchFamily="18" charset="0"/>
                <a:cs typeface="Times New Roman" panose="02020603050405020304" pitchFamily="18" charset="0"/>
              </a:rPr>
              <a:t>Disadvantages in Existing method:</a:t>
            </a:r>
          </a:p>
        </p:txBody>
      </p:sp>
      <p:sp>
        <p:nvSpPr>
          <p:cNvPr id="5" name="Content Placeholder 2"/>
          <p:cNvSpPr txBox="1">
            <a:spLocks/>
          </p:cNvSpPr>
          <p:nvPr/>
        </p:nvSpPr>
        <p:spPr>
          <a:xfrm>
            <a:off x="1186098" y="2241115"/>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2A66C6-E289-DCC9-5CC4-D41BEE0341A1}"/>
              </a:ext>
            </a:extLst>
          </p:cNvPr>
          <p:cNvSpPr txBox="1"/>
          <p:nvPr/>
        </p:nvSpPr>
        <p:spPr>
          <a:xfrm>
            <a:off x="3623734" y="2505670"/>
            <a:ext cx="6096000" cy="923330"/>
          </a:xfrm>
          <a:prstGeom prst="rect">
            <a:avLst/>
          </a:prstGeom>
          <a:noFill/>
        </p:spPr>
        <p:txBody>
          <a:bodyPr wrap="square">
            <a:spAutoFit/>
          </a:bodyPr>
          <a:lstStyle/>
          <a:p>
            <a:pPr marL="285750" indent="-285750">
              <a:buFont typeface="Arial" panose="020B0604020202020204" pitchFamily="34" charset="0"/>
              <a:buChar char="•"/>
            </a:pPr>
            <a:r>
              <a:rPr lang="en-IN" b="0" i="0" dirty="0">
                <a:solidFill>
                  <a:srgbClr val="202124"/>
                </a:solidFill>
                <a:effectLst/>
                <a:latin typeface="Times New Roman" panose="02020603050405020304" pitchFamily="18" charset="0"/>
                <a:cs typeface="Times New Roman" panose="02020603050405020304" pitchFamily="18" charset="0"/>
              </a:rPr>
              <a:t>Time consuming to design.</a:t>
            </a:r>
          </a:p>
          <a:p>
            <a:pPr marL="285750" indent="-285750">
              <a:buFont typeface="Arial" panose="020B0604020202020204" pitchFamily="34" charset="0"/>
              <a:buChar char="•"/>
            </a:pPr>
            <a:r>
              <a:rPr lang="en-IN" b="0" i="0" dirty="0">
                <a:solidFill>
                  <a:srgbClr val="202124"/>
                </a:solidFill>
                <a:effectLst/>
                <a:latin typeface="Times New Roman" panose="02020603050405020304" pitchFamily="18" charset="0"/>
                <a:cs typeface="Times New Roman" panose="02020603050405020304" pitchFamily="18" charset="0"/>
              </a:rPr>
              <a:t>Unsuitable for creative roles</a:t>
            </a:r>
            <a:r>
              <a:rPr lang="en-IN" b="0" i="0" dirty="0">
                <a:solidFill>
                  <a:srgbClr val="202124"/>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86826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70649" y="659969"/>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3" name="TextBox 2">
            <a:extLst>
              <a:ext uri="{FF2B5EF4-FFF2-40B4-BE49-F238E27FC236}">
                <a16:creationId xmlns:a16="http://schemas.microsoft.com/office/drawing/2014/main" id="{E29C6997-7CCC-91DB-2BDE-06BE3C895450}"/>
              </a:ext>
            </a:extLst>
          </p:cNvPr>
          <p:cNvSpPr txBox="1"/>
          <p:nvPr/>
        </p:nvSpPr>
        <p:spPr>
          <a:xfrm>
            <a:off x="1817510" y="1582341"/>
            <a:ext cx="7755467"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system the app will show the doctor and the hospitals the user will fixe the appoints with the doctor.  The user can give the feedback of the hospitals. The user can view the cost of the appoint before booking. The doctors will view the books and give the response the user. The user pay the payments in the app itself.</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57183"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b="1" dirty="0">
              <a:latin typeface="Times New Roman" panose="02020603050405020304" pitchFamily="18" charset="0"/>
              <a:cs typeface="Times New Roman" panose="02020603050405020304" pitchFamily="18" charset="0"/>
            </a:endParaRPr>
          </a:p>
          <a:p>
            <a:pPr algn="ctr"/>
            <a:r>
              <a:rPr lang="en-US" sz="2400" b="1" dirty="0">
                <a:solidFill>
                  <a:schemeClr val="tx1"/>
                </a:solidFill>
                <a:latin typeface="Times New Roman" panose="02020603050405020304" pitchFamily="18" charset="0"/>
                <a:cs typeface="Times New Roman" panose="02020603050405020304" pitchFamily="18" charset="0"/>
              </a:rPr>
              <a:t>Advantages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186098" y="1909421"/>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lvl="0" indent="-342900" algn="just">
              <a:lnSpc>
                <a:spcPct val="150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a:p>
            <a:pPr marL="0" lvl="0" indent="0">
              <a:buNone/>
            </a:pP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75BF0B-C07C-8F74-4646-4C460D977E99}"/>
              </a:ext>
            </a:extLst>
          </p:cNvPr>
          <p:cNvSpPr txBox="1"/>
          <p:nvPr/>
        </p:nvSpPr>
        <p:spPr>
          <a:xfrm>
            <a:off x="3555999" y="2081782"/>
            <a:ext cx="6096000" cy="1200329"/>
          </a:xfrm>
          <a:prstGeom prst="rect">
            <a:avLst/>
          </a:prstGeom>
          <a:noFill/>
        </p:spPr>
        <p:txBody>
          <a:bodyPr wrap="square">
            <a:spAutoFit/>
          </a:bodyPr>
          <a:lstStyle/>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Improved Efficiency. </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Reduces Scope of Error. </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Increased Data Security &amp; Retrieve-ability. </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Improved Patient Care.</a:t>
            </a:r>
          </a:p>
        </p:txBody>
      </p:sp>
    </p:spTree>
    <p:extLst>
      <p:ext uri="{BB962C8B-B14F-4D97-AF65-F5344CB8AC3E}">
        <p14:creationId xmlns:p14="http://schemas.microsoft.com/office/powerpoint/2010/main" val="416454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5920" y="201229"/>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and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3131127" y="919785"/>
            <a:ext cx="5417128" cy="5736986"/>
          </a:xfrm>
        </p:spPr>
        <p:txBody>
          <a:bodyPr>
            <a:noAutofit/>
          </a:bodyPr>
          <a:lstStyle/>
          <a:p>
            <a:pPr marL="342900" lvl="0" indent="-342900" algn="just">
              <a:lnSpc>
                <a:spcPct val="115000"/>
              </a:lnSpc>
              <a:spcAft>
                <a:spcPts val="1000"/>
              </a:spcAft>
              <a:buFont typeface="Arial" panose="020B0604020202020204" pitchFamily="34" charset="0"/>
              <a:buChar char="•"/>
              <a:tabLst>
                <a:tab pos="45720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H/W System Configuration: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Processor                        -    I3/Intel Processor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RAM                              -    8 GB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Hard Disk                      -    1TB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gn="just">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S/W System Configuration: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JDK			- java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SDK			- Android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IDE			-Android studio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Database`		-SQL</a:t>
            </a: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94213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976</TotalTime>
  <Words>1252</Words>
  <Application>Microsoft Office PowerPoint</Application>
  <PresentationFormat>Widescreen</PresentationFormat>
  <Paragraphs>85</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vt:lpstr>
      <vt:lpstr>Arial</vt:lpstr>
      <vt:lpstr>Arial</vt:lpstr>
      <vt:lpstr>Arial Narrow</vt:lpstr>
      <vt:lpstr>Arial Rounded MT Bold</vt:lpstr>
      <vt:lpstr>Calibri</vt:lpstr>
      <vt:lpstr>Corbel</vt:lpstr>
      <vt:lpstr>Symbol</vt:lpstr>
      <vt:lpstr>Times New Roman</vt:lpstr>
      <vt:lpstr>Wingdings 3</vt:lpstr>
      <vt:lpstr>Parallax</vt:lpstr>
      <vt:lpstr>PowerPoint Presentation</vt:lpstr>
      <vt:lpstr>INDEX</vt:lpstr>
      <vt:lpstr>Abstract</vt:lpstr>
      <vt:lpstr>Introduction</vt:lpstr>
      <vt:lpstr>Existing method:</vt:lpstr>
      <vt:lpstr>PowerPoint Presentation</vt:lpstr>
      <vt:lpstr>Proposed method:</vt:lpstr>
      <vt:lpstr>PowerPoint Presentation</vt:lpstr>
      <vt:lpstr>Hardware and Software Requirements </vt:lpstr>
      <vt:lpstr>Literature Survey </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THATA PAVAN KUMAR</dc:creator>
  <cp:lastModifiedBy>kiran kumar</cp:lastModifiedBy>
  <cp:revision>21</cp:revision>
  <dcterms:created xsi:type="dcterms:W3CDTF">2022-11-26T07:11:27Z</dcterms:created>
  <dcterms:modified xsi:type="dcterms:W3CDTF">2024-01-07T17:35:11Z</dcterms:modified>
</cp:coreProperties>
</file>