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12"/>
  </p:notesMasterIdLst>
  <p:sldIdLst>
    <p:sldId id="348" r:id="rId3"/>
    <p:sldId id="347" r:id="rId4"/>
    <p:sldId id="259" r:id="rId5"/>
    <p:sldId id="356" r:id="rId6"/>
    <p:sldId id="363" r:id="rId7"/>
    <p:sldId id="368" r:id="rId8"/>
    <p:sldId id="364" r:id="rId9"/>
    <p:sldId id="367" r:id="rId10"/>
    <p:sldId id="3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7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912" y="60"/>
      </p:cViewPr>
      <p:guideLst>
        <p:guide orient="horz" pos="25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B47474-984A-4090-AC20-98242EB09510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930F240-0CAF-4377-8C66-C79A9700127F}"/>
              </a:ext>
            </a:extLst>
          </p:cNvPr>
          <p:cNvSpPr/>
          <p:nvPr userDrawn="1"/>
        </p:nvSpPr>
        <p:spPr>
          <a:xfrm>
            <a:off x="6925208" y="5035013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id="{09D52290-FED8-432E-A9AF-895F42C29BF1}"/>
              </a:ext>
            </a:extLst>
          </p:cNvPr>
          <p:cNvGrpSpPr/>
          <p:nvPr userDrawn="1"/>
        </p:nvGrpSpPr>
        <p:grpSpPr>
          <a:xfrm>
            <a:off x="6859251" y="1585382"/>
            <a:ext cx="4568370" cy="3687236"/>
            <a:chOff x="2444748" y="555045"/>
            <a:chExt cx="7282048" cy="5727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DF2C3D3-4FC4-450E-A75F-6CA28E9A260C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155DD87-3668-41CD-B8FE-F7680E231E6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1B24015-CBFE-4CE0-8A31-5115F8BF1167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E3E8073-D26E-4946-A0FB-859AFD2C591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CFD02F-04CF-4A4F-B2ED-42A6C2D5743E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5426560-F548-478A-8C28-622AA658C2FC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4F41FF2-11EF-4478-BD9D-633C60DB987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13A2F72-37C9-40A6-AB61-B60154A9A23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F356DA8-6399-4BA3-920F-87F949C1BAE2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004813" y="1717989"/>
            <a:ext cx="42558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870C11E2-F55D-4B43-8F26-02B3875E4F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85C5121-D524-4FA3-827E-5E1FC7C84C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BB24084-5D13-40D7-B877-E47BE1E73B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2064492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>
            <a:extLst>
              <a:ext uri="{FF2B5EF4-FFF2-40B4-BE49-F238E27FC236}">
                <a16:creationId xmlns:a16="http://schemas.microsoft.com/office/drawing/2014/main" id="{54A41B6F-0B5A-4314-8E6A-AA3960BCF10F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703E15B8-6CE8-4239-8540-4DB466536A91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39CA128A-BAAF-43EE-A61E-48F072F23C46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9AFF85CE-C02B-4B53-AFD3-06E942BAC819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F77DADA6-39EA-4F49-BF69-B54981F43A93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id="{414D168B-29C2-4210-B545-06CBEEFEF1C5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E6B1B6C-6A71-4B3B-A6B5-56A8DB4074E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7656" y="2102271"/>
            <a:ext cx="2152765" cy="3562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AACC8C0-0D02-450C-A4FB-05C1A86E40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udalairajkumar/cryptocurrencypricehistory/metadat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stmed.ac.uk/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096000" y="1234098"/>
            <a:ext cx="6767963" cy="5049742"/>
            <a:chOff x="6665542" y="2922784"/>
            <a:chExt cx="6059431" cy="17669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7360175" y="2922784"/>
              <a:ext cx="4986450" cy="48463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FORCASTING A FUTURISTIC CRYPTOCURRENCY(BITCOIN) IN TERMS OF COST</a:t>
              </a:r>
              <a:endParaRPr lang="ko-KR" altLang="en-US" sz="66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65542" y="4233844"/>
              <a:ext cx="6059431" cy="4559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                                               </a:t>
              </a:r>
              <a:r>
                <a:rPr lang="en-US" altLang="ko-KR" sz="2000" u="sng" dirty="0">
                  <a:solidFill>
                    <a:schemeClr val="bg1"/>
                  </a:solidFill>
                  <a:cs typeface="Arial" pitchFamily="34" charset="0"/>
                </a:rPr>
                <a:t>Presented By</a:t>
              </a:r>
              <a:br>
                <a:rPr lang="en-US" altLang="ko-KR" sz="2000" u="sng" dirty="0">
                  <a:solidFill>
                    <a:schemeClr val="bg1"/>
                  </a:solidFill>
                  <a:cs typeface="Arial" pitchFamily="34" charset="0"/>
                </a:rPr>
              </a:b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                                               Kiran babu Basnet</a:t>
              </a:r>
              <a:b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</a:b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         			         Student ID:B00728243 </a:t>
              </a:r>
              <a:br>
                <a:rPr lang="en-US" altLang="ko-KR" sz="2000" u="sng" dirty="0">
                  <a:solidFill>
                    <a:schemeClr val="bg1"/>
                  </a:solidFill>
                  <a:cs typeface="Arial" pitchFamily="34" charset="0"/>
                </a:rPr>
              </a:br>
              <a:endParaRPr lang="ko-KR" altLang="en-US" sz="1867" u="sng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D0D04D0-FD53-FAF8-EF6A-FBE3027D9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3" y="588015"/>
            <a:ext cx="6765594" cy="513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865012" y="491201"/>
            <a:ext cx="343988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ko-KR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556014-99F2-413F-BA74-B604762B66FA}"/>
              </a:ext>
            </a:extLst>
          </p:cNvPr>
          <p:cNvGrpSpPr/>
          <p:nvPr/>
        </p:nvGrpSpPr>
        <p:grpSpPr>
          <a:xfrm flipV="1">
            <a:off x="3642230" y="1214013"/>
            <a:ext cx="7919927" cy="5200650"/>
            <a:chOff x="2995646" y="448561"/>
            <a:chExt cx="8566511" cy="591946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014B18-BA7E-475C-B97A-1C458E8F36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1457" y="448561"/>
              <a:ext cx="0" cy="487307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59A2D06-9F89-464F-98C2-9BABA2CE2E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1457" y="477136"/>
              <a:ext cx="718165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256552C-DCF3-4A68-B9A4-645E85E69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43107" y="448561"/>
              <a:ext cx="0" cy="589621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9EDD73A-0B0E-4B3D-BB0A-254E6E118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5646" y="6354750"/>
              <a:ext cx="8566511" cy="1327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C13879F-D3DB-463F-BF1F-003E841B15E9}"/>
              </a:ext>
            </a:extLst>
          </p:cNvPr>
          <p:cNvSpPr/>
          <p:nvPr/>
        </p:nvSpPr>
        <p:spPr>
          <a:xfrm>
            <a:off x="4563871" y="1402984"/>
            <a:ext cx="682161" cy="682161"/>
          </a:xfrm>
          <a:prstGeom prst="rect">
            <a:avLst/>
          </a:prstGeom>
          <a:solidFill>
            <a:schemeClr val="accent1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36AA1E-6C24-4A66-AAB7-35782BD9DEDB}"/>
              </a:ext>
            </a:extLst>
          </p:cNvPr>
          <p:cNvSpPr/>
          <p:nvPr/>
        </p:nvSpPr>
        <p:spPr>
          <a:xfrm>
            <a:off x="4563871" y="2440942"/>
            <a:ext cx="682161" cy="682161"/>
          </a:xfrm>
          <a:prstGeom prst="rect">
            <a:avLst/>
          </a:prstGeom>
          <a:solidFill>
            <a:schemeClr val="accent2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2BD605-3547-4DD5-A740-98710E11C632}"/>
              </a:ext>
            </a:extLst>
          </p:cNvPr>
          <p:cNvSpPr/>
          <p:nvPr/>
        </p:nvSpPr>
        <p:spPr>
          <a:xfrm>
            <a:off x="4563871" y="3562030"/>
            <a:ext cx="682161" cy="682161"/>
          </a:xfrm>
          <a:prstGeom prst="rect">
            <a:avLst/>
          </a:prstGeom>
          <a:solidFill>
            <a:schemeClr val="accent3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ED01D0-912E-4294-B392-81E77C41E575}"/>
              </a:ext>
            </a:extLst>
          </p:cNvPr>
          <p:cNvSpPr/>
          <p:nvPr/>
        </p:nvSpPr>
        <p:spPr>
          <a:xfrm>
            <a:off x="4563871" y="4613845"/>
            <a:ext cx="682161" cy="682161"/>
          </a:xfrm>
          <a:prstGeom prst="rect">
            <a:avLst/>
          </a:prstGeom>
          <a:solidFill>
            <a:schemeClr val="accent4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23EF9-0205-4F9F-B8A5-5E090FAAA34A}"/>
              </a:ext>
            </a:extLst>
          </p:cNvPr>
          <p:cNvSpPr txBox="1"/>
          <p:nvPr/>
        </p:nvSpPr>
        <p:spPr>
          <a:xfrm>
            <a:off x="4563871" y="1566930"/>
            <a:ext cx="682160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ACC078-23C6-4647-8F57-42B1FBF321FC}"/>
              </a:ext>
            </a:extLst>
          </p:cNvPr>
          <p:cNvSpPr txBox="1"/>
          <p:nvPr/>
        </p:nvSpPr>
        <p:spPr>
          <a:xfrm>
            <a:off x="4563871" y="2525738"/>
            <a:ext cx="682160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2A56DB-EE39-4CB4-B347-86EF0DCB3AF7}"/>
              </a:ext>
            </a:extLst>
          </p:cNvPr>
          <p:cNvSpPr txBox="1"/>
          <p:nvPr/>
        </p:nvSpPr>
        <p:spPr>
          <a:xfrm>
            <a:off x="4563871" y="3678510"/>
            <a:ext cx="682160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BED384-120E-4CE6-9BEB-99332F464629}"/>
              </a:ext>
            </a:extLst>
          </p:cNvPr>
          <p:cNvSpPr txBox="1"/>
          <p:nvPr/>
        </p:nvSpPr>
        <p:spPr>
          <a:xfrm>
            <a:off x="4563871" y="4748148"/>
            <a:ext cx="682160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4B11D4-8792-4129-9386-778220BB9997}"/>
              </a:ext>
            </a:extLst>
          </p:cNvPr>
          <p:cNvGrpSpPr/>
          <p:nvPr/>
        </p:nvGrpSpPr>
        <p:grpSpPr>
          <a:xfrm>
            <a:off x="5672289" y="1359279"/>
            <a:ext cx="5433857" cy="995342"/>
            <a:chOff x="5794723" y="1703980"/>
            <a:chExt cx="4507692" cy="99534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DFAFFC2-49C2-42CC-B247-699946E3A89B}"/>
                </a:ext>
              </a:extLst>
            </p:cNvPr>
            <p:cNvSpPr txBox="1"/>
            <p:nvPr/>
          </p:nvSpPr>
          <p:spPr>
            <a:xfrm>
              <a:off x="5794723" y="2176102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237A53-2FA2-41CA-A145-17EF09ABAB64}"/>
                </a:ext>
              </a:extLst>
            </p:cNvPr>
            <p:cNvSpPr txBox="1"/>
            <p:nvPr/>
          </p:nvSpPr>
          <p:spPr>
            <a:xfrm>
              <a:off x="5794723" y="1703980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Final Idea </a:t>
              </a:r>
              <a:endParaRPr lang="ko-KR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ACC5C08-09CB-4C85-B4BC-4DF93628723A}"/>
              </a:ext>
            </a:extLst>
          </p:cNvPr>
          <p:cNvGrpSpPr/>
          <p:nvPr/>
        </p:nvGrpSpPr>
        <p:grpSpPr>
          <a:xfrm>
            <a:off x="5684430" y="2498179"/>
            <a:ext cx="5433857" cy="995342"/>
            <a:chOff x="5794723" y="1703980"/>
            <a:chExt cx="4507692" cy="99534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A14426-1759-4459-9866-D5612B569E75}"/>
                </a:ext>
              </a:extLst>
            </p:cNvPr>
            <p:cNvSpPr txBox="1"/>
            <p:nvPr/>
          </p:nvSpPr>
          <p:spPr>
            <a:xfrm>
              <a:off x="5794723" y="2176102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E936BF-B642-4621-A95A-690790C2325E}"/>
                </a:ext>
              </a:extLst>
            </p:cNvPr>
            <p:cNvSpPr txBox="1"/>
            <p:nvPr/>
          </p:nvSpPr>
          <p:spPr>
            <a:xfrm>
              <a:off x="5794723" y="1703980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Sets i.e. Technical Merits</a:t>
              </a:r>
              <a:endParaRPr lang="ko-KR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45EA75D-1423-4227-96BC-A1982894A774}"/>
              </a:ext>
            </a:extLst>
          </p:cNvPr>
          <p:cNvGrpSpPr/>
          <p:nvPr/>
        </p:nvGrpSpPr>
        <p:grpSpPr>
          <a:xfrm>
            <a:off x="5696571" y="3637079"/>
            <a:ext cx="5446214" cy="995342"/>
            <a:chOff x="5794723" y="1703980"/>
            <a:chExt cx="4517943" cy="99534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735059-0293-46FE-8A81-988E7E056446}"/>
                </a:ext>
              </a:extLst>
            </p:cNvPr>
            <p:cNvSpPr txBox="1"/>
            <p:nvPr/>
          </p:nvSpPr>
          <p:spPr>
            <a:xfrm>
              <a:off x="5794723" y="2176102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33624B-C3F6-47AA-8AD1-38868154757D}"/>
                </a:ext>
              </a:extLst>
            </p:cNvPr>
            <p:cNvSpPr txBox="1"/>
            <p:nvPr/>
          </p:nvSpPr>
          <p:spPr>
            <a:xfrm>
              <a:off x="5804974" y="1703980"/>
              <a:ext cx="4507692" cy="95410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Science Process (Methodology)</a:t>
              </a:r>
              <a:endParaRPr lang="ko-KR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BA33124-6C8A-4662-8DF7-4503A1343172}"/>
              </a:ext>
            </a:extLst>
          </p:cNvPr>
          <p:cNvGrpSpPr/>
          <p:nvPr/>
        </p:nvGrpSpPr>
        <p:grpSpPr>
          <a:xfrm>
            <a:off x="5708712" y="4748270"/>
            <a:ext cx="5433857" cy="995342"/>
            <a:chOff x="5794723" y="1703980"/>
            <a:chExt cx="4507692" cy="99534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BB680D-80F9-4709-9461-27DCDDCD0CA4}"/>
                </a:ext>
              </a:extLst>
            </p:cNvPr>
            <p:cNvSpPr txBox="1"/>
            <p:nvPr/>
          </p:nvSpPr>
          <p:spPr>
            <a:xfrm>
              <a:off x="5794723" y="2176102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CE48A28-ACC0-4F50-BDD7-ED1FE4C66465}"/>
                </a:ext>
              </a:extLst>
            </p:cNvPr>
            <p:cNvSpPr txBox="1"/>
            <p:nvPr/>
          </p:nvSpPr>
          <p:spPr>
            <a:xfrm>
              <a:off x="5794723" y="1703980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Analysis</a:t>
              </a:r>
              <a:endParaRPr lang="ko-KR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CD4E8CE7-5D30-4C46-BFB0-3CFC42311CA8}"/>
              </a:ext>
            </a:extLst>
          </p:cNvPr>
          <p:cNvSpPr/>
          <p:nvPr/>
        </p:nvSpPr>
        <p:spPr>
          <a:xfrm>
            <a:off x="3531173" y="1144627"/>
            <a:ext cx="111057" cy="11105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C77038-CACA-0388-0BD9-5002A05668D4}"/>
              </a:ext>
            </a:extLst>
          </p:cNvPr>
          <p:cNvSpPr txBox="1"/>
          <p:nvPr/>
        </p:nvSpPr>
        <p:spPr>
          <a:xfrm>
            <a:off x="4633141" y="5759557"/>
            <a:ext cx="682160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CE2D3F-E28B-E746-C882-0F094039446D}"/>
              </a:ext>
            </a:extLst>
          </p:cNvPr>
          <p:cNvSpPr/>
          <p:nvPr/>
        </p:nvSpPr>
        <p:spPr>
          <a:xfrm>
            <a:off x="4577721" y="5680645"/>
            <a:ext cx="682161" cy="682161"/>
          </a:xfrm>
          <a:prstGeom prst="rect">
            <a:avLst/>
          </a:prstGeom>
          <a:solidFill>
            <a:schemeClr val="accent4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833923-7DC6-2F0A-442F-8A815146A9F2}"/>
              </a:ext>
            </a:extLst>
          </p:cNvPr>
          <p:cNvSpPr txBox="1"/>
          <p:nvPr/>
        </p:nvSpPr>
        <p:spPr>
          <a:xfrm>
            <a:off x="5791204" y="5807437"/>
            <a:ext cx="55418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6F68242-D131-C47D-4C08-3A0960FEC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25" y="1497774"/>
            <a:ext cx="3658111" cy="488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/>
          <p:nvPr/>
        </p:nvSpPr>
        <p:spPr>
          <a:xfrm>
            <a:off x="1" y="0"/>
            <a:ext cx="3383907" cy="6858000"/>
          </a:xfrm>
          <a:prstGeom prst="rect">
            <a:avLst/>
          </a:prstGeom>
          <a:solidFill>
            <a:schemeClr val="accent6">
              <a:alpha val="68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7214393" y="2027612"/>
            <a:ext cx="92948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MY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7214393" y="2737484"/>
            <a:ext cx="92948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MY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7214393" y="3447356"/>
            <a:ext cx="92948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MY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7214393" y="4157228"/>
            <a:ext cx="92948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MY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7214393" y="4867100"/>
            <a:ext cx="92948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MY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3671669" y="3639"/>
            <a:ext cx="8381040" cy="6186309"/>
          </a:xfrm>
          <a:prstGeom prst="rect">
            <a:avLst/>
          </a:prstGeom>
          <a:gradFill>
            <a:gsLst>
              <a:gs pos="33947">
                <a:srgbClr val="BCDEF4"/>
              </a:gs>
              <a:gs pos="21090">
                <a:srgbClr val="D0E8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main purpose of this study is to provide a new or improved ML method, compare several competing ML methods, study the predictive power of the variables in the input set.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b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figure out the each ups and down to the crypto world and also help to visualize the upcoming days for the world’s digital economy.</a:t>
            </a:r>
            <a:endParaRPr lang="en-US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endParaRPr lang="en-US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Built a reasonable analytic  system based on time series analysis for forecasting the price of crypto currency.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139292" y="124691"/>
            <a:ext cx="3449246" cy="879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2000" rIns="0" bIns="108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endParaRPr sz="5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MY" sz="5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Final Idea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08" y="1755077"/>
            <a:ext cx="3232894" cy="2000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FB841D-4813-37BF-2E91-F9C2E8E50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8" y="1755077"/>
            <a:ext cx="3294154" cy="22350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947">
              <a:srgbClr val="BCDEF4"/>
            </a:gs>
            <a:gs pos="21090">
              <a:srgbClr val="D0E8F7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A5FA2B-BEDA-46B7-AABA-A7521B3C1189}"/>
              </a:ext>
            </a:extLst>
          </p:cNvPr>
          <p:cNvSpPr txBox="1"/>
          <p:nvPr/>
        </p:nvSpPr>
        <p:spPr>
          <a:xfrm>
            <a:off x="384247" y="176911"/>
            <a:ext cx="571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Data sets</a:t>
            </a:r>
            <a:r>
              <a:rPr lang="en-US" u="sng" dirty="0"/>
              <a:t> </a:t>
            </a:r>
          </a:p>
        </p:txBody>
      </p:sp>
      <p:pic>
        <p:nvPicPr>
          <p:cNvPr id="3" name="Picture 2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07443564-EF22-48CF-B449-488D564A29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2706263"/>
            <a:ext cx="10125635" cy="56650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97A909-D7BB-28F5-EE6B-ADF1918F7B23}"/>
              </a:ext>
            </a:extLst>
          </p:cNvPr>
          <p:cNvSpPr txBox="1"/>
          <p:nvPr/>
        </p:nvSpPr>
        <p:spPr>
          <a:xfrm>
            <a:off x="401785" y="80603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the data sets has taken from following source .</a:t>
            </a:r>
            <a:b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https://www.kaggle.com/datasets/sudalairajkumar/cryptocurrencypricehistory/metadata</a:t>
            </a:r>
            <a:b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size  of 2 MB zipped  .csv  formatted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28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947">
              <a:srgbClr val="BCDEF4"/>
            </a:gs>
            <a:gs pos="21090">
              <a:srgbClr val="D0E8F7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09C7EE-8153-67B2-503F-5027EECD48FE}"/>
              </a:ext>
            </a:extLst>
          </p:cNvPr>
          <p:cNvSpPr txBox="1"/>
          <p:nvPr/>
        </p:nvSpPr>
        <p:spPr>
          <a:xfrm>
            <a:off x="1260763" y="775855"/>
            <a:ext cx="8631381" cy="3998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the formatted data set has mainly six calculative, alphanumeric values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Highest value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Lowest value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Opening value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Closing value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Volume of transaction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market capitalization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8D414-E262-5E3F-F2AC-B9FECA851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1089573"/>
            <a:ext cx="7093527" cy="576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2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67EBC19-ACE0-EA58-BFA4-28C4340358B0}"/>
              </a:ext>
            </a:extLst>
          </p:cNvPr>
          <p:cNvSpPr txBox="1"/>
          <p:nvPr/>
        </p:nvSpPr>
        <p:spPr>
          <a:xfrm>
            <a:off x="609588" y="324634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3200" b="1" dirty="0"/>
          </a:p>
          <a:p>
            <a:r>
              <a:rPr lang="en-US" sz="3200" b="1" u="sng" dirty="0"/>
              <a:t>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9E19B3-A0A9-BE08-9967-AC44A36A9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561" y="1953811"/>
            <a:ext cx="1846551" cy="16706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7CACA9-09F3-402B-F662-33F1C91A2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0602" y="4602570"/>
            <a:ext cx="1845906" cy="65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92E5AA-C04E-D3D9-58AE-0F16B6697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4029" y="3959777"/>
            <a:ext cx="559051" cy="5707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60BDBC-299F-FC59-BCAE-E67276F26B3D}"/>
              </a:ext>
            </a:extLst>
          </p:cNvPr>
          <p:cNvSpPr txBox="1"/>
          <p:nvPr/>
        </p:nvSpPr>
        <p:spPr>
          <a:xfrm>
            <a:off x="900545" y="1478939"/>
            <a:ext cx="4572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dirty="0">
                <a:solidFill>
                  <a:srgbClr val="233045"/>
                </a:solidFill>
                <a:latin typeface="Times New Roman" panose="02020603050405020304" pitchFamily="18" charset="0"/>
              </a:rPr>
              <a:t>Possible Solution</a:t>
            </a:r>
            <a:br>
              <a:rPr lang="en-US" sz="2800" b="1" dirty="0">
                <a:solidFill>
                  <a:srgbClr val="233045"/>
                </a:solidFill>
                <a:latin typeface="Times New Roman" panose="02020603050405020304" pitchFamily="18" charset="0"/>
              </a:rPr>
            </a:br>
            <a:r>
              <a:rPr lang="en-US" sz="2800" b="1" dirty="0">
                <a:solidFill>
                  <a:srgbClr val="233045"/>
                </a:solidFill>
                <a:latin typeface="Times New Roman" panose="02020603050405020304" pitchFamily="18" charset="0"/>
              </a:rPr>
              <a:t>Regression</a:t>
            </a:r>
          </a:p>
          <a:p>
            <a:r>
              <a:rPr lang="en-US" sz="2800" b="1" dirty="0">
                <a:solidFill>
                  <a:srgbClr val="233045"/>
                </a:solidFill>
                <a:latin typeface="Times New Roman" panose="02020603050405020304" pitchFamily="18" charset="0"/>
              </a:rPr>
              <a:t>ARIMA</a:t>
            </a:r>
          </a:p>
          <a:p>
            <a:r>
              <a:rPr lang="en-US" sz="2800" b="1" dirty="0">
                <a:solidFill>
                  <a:srgbClr val="233045"/>
                </a:solidFill>
                <a:latin typeface="Times New Roman" panose="02020603050405020304" pitchFamily="18" charset="0"/>
              </a:rPr>
              <a:t>Monte Carlo Simulation</a:t>
            </a:r>
          </a:p>
          <a:p>
            <a:r>
              <a:rPr lang="en-US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Random Forest </a:t>
            </a:r>
          </a:p>
          <a:p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Gradient Bosting</a:t>
            </a:r>
          </a:p>
          <a:p>
            <a:r>
              <a:rPr lang="en-US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RNN</a:t>
            </a:r>
          </a:p>
          <a:p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ANN</a:t>
            </a:r>
          </a:p>
          <a:p>
            <a:r>
              <a:rPr lang="en-US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Decision tree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E114B6-C00E-748B-509C-E8014EF9E63B}"/>
              </a:ext>
            </a:extLst>
          </p:cNvPr>
          <p:cNvSpPr txBox="1"/>
          <p:nvPr/>
        </p:nvSpPr>
        <p:spPr>
          <a:xfrm>
            <a:off x="6206830" y="2620883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0" i="0" u="sng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5"/>
              </a:rPr>
              <a:t>Used Solution</a:t>
            </a:r>
            <a:br>
              <a:rPr lang="en-US" sz="3600" b="0" i="0" u="sng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5"/>
              </a:rPr>
            </a:br>
            <a:r>
              <a:rPr lang="en-US" sz="3600" b="0" i="0" u="sng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5"/>
              </a:rPr>
              <a:t>LSTM</a:t>
            </a:r>
          </a:p>
          <a:p>
            <a:pPr algn="l"/>
            <a:r>
              <a:rPr lang="en-US" sz="3600" u="sng">
                <a:solidFill>
                  <a:srgbClr val="1A0DAB"/>
                </a:solidFill>
                <a:latin typeface="arial" panose="020B0604020202020204" pitchFamily="34" charset="0"/>
                <a:hlinkClick r:id="rId5"/>
              </a:rPr>
              <a:t>Pycaret</a:t>
            </a:r>
            <a:endParaRPr lang="en-US" sz="3600" b="0" i="0" u="sng" dirty="0">
              <a:solidFill>
                <a:srgbClr val="1A0DAB"/>
              </a:solidFill>
              <a:effectLst/>
              <a:latin typeface="arial" panose="020B0604020202020204" pitchFamily="34" charset="0"/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222330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67EBC19-ACE0-EA58-BFA4-28C4340358B0}"/>
              </a:ext>
            </a:extLst>
          </p:cNvPr>
          <p:cNvSpPr txBox="1"/>
          <p:nvPr/>
        </p:nvSpPr>
        <p:spPr>
          <a:xfrm>
            <a:off x="609588" y="324634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3200" b="1" dirty="0"/>
          </a:p>
          <a:p>
            <a:r>
              <a:rPr lang="en-US" sz="3200" b="1" u="sng" dirty="0"/>
              <a:t>Data Science Process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9E19B3-A0A9-BE08-9967-AC44A36A9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23" y="1953812"/>
            <a:ext cx="1846551" cy="15360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7CACA9-09F3-402B-F662-33F1C91A2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64" y="4602570"/>
            <a:ext cx="1845906" cy="65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92E5AA-C04E-D3D9-58AE-0F16B6697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357" y="3624476"/>
            <a:ext cx="559051" cy="5707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60BDBC-299F-FC59-BCAE-E67276F26B3D}"/>
              </a:ext>
            </a:extLst>
          </p:cNvPr>
          <p:cNvSpPr txBox="1"/>
          <p:nvPr/>
        </p:nvSpPr>
        <p:spPr>
          <a:xfrm>
            <a:off x="2723045" y="1478939"/>
            <a:ext cx="818048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baseline="0" dirty="0">
                <a:solidFill>
                  <a:srgbClr val="233045"/>
                </a:solidFill>
                <a:latin typeface="Times New Roman" panose="02020603050405020304" pitchFamily="18" charset="0"/>
              </a:rPr>
              <a:t>Project Planning for Execution </a:t>
            </a:r>
            <a:endParaRPr lang="en-US" sz="32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3200" b="0" i="0" u="none" strike="noStrike" baseline="0" dirty="0">
                <a:solidFill>
                  <a:srgbClr val="233045"/>
                </a:solidFill>
                <a:latin typeface="Times New Roman" panose="02020603050405020304" pitchFamily="18" charset="0"/>
              </a:rPr>
              <a:t>The major activities includes , </a:t>
            </a:r>
            <a:endParaRPr lang="en-US" sz="32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3200" b="0" i="0" u="none" strike="noStrike" baseline="0" dirty="0">
                <a:solidFill>
                  <a:srgbClr val="233045"/>
                </a:solidFill>
                <a:latin typeface="Times New Roman" panose="02020603050405020304" pitchFamily="18" charset="0"/>
              </a:rPr>
              <a:t>➔ Cryptocurrency data overview </a:t>
            </a:r>
          </a:p>
          <a:p>
            <a:r>
              <a:rPr lang="en-US" sz="3200" b="0" i="0" u="none" strike="noStrike" baseline="0" dirty="0">
                <a:solidFill>
                  <a:srgbClr val="233045"/>
                </a:solidFill>
                <a:latin typeface="Times New Roman" panose="02020603050405020304" pitchFamily="18" charset="0"/>
              </a:rPr>
              <a:t>➔ Time Series </a:t>
            </a:r>
          </a:p>
          <a:p>
            <a:r>
              <a:rPr lang="en-US" sz="3200" b="0" i="0" u="none" strike="noStrike" baseline="0" dirty="0">
                <a:solidFill>
                  <a:srgbClr val="233045"/>
                </a:solidFill>
                <a:latin typeface="Times New Roman" panose="02020603050405020304" pitchFamily="18" charset="0"/>
              </a:rPr>
              <a:t>➔ Data preprocessing </a:t>
            </a:r>
          </a:p>
          <a:p>
            <a:r>
              <a:rPr lang="en-US" sz="3200" b="0" i="0" u="none" strike="noStrike" baseline="0" dirty="0">
                <a:solidFill>
                  <a:srgbClr val="233045"/>
                </a:solidFill>
                <a:latin typeface="Times New Roman" panose="02020603050405020304" pitchFamily="18" charset="0"/>
              </a:rPr>
              <a:t>➔ Build and train LSTM model </a:t>
            </a:r>
            <a:r>
              <a:rPr lang="en-US" sz="3200" dirty="0" err="1">
                <a:solidFill>
                  <a:srgbClr val="233045"/>
                </a:solidFill>
                <a:latin typeface="Times New Roman" panose="02020603050405020304" pitchFamily="18" charset="0"/>
              </a:rPr>
              <a:t>Pycrate</a:t>
            </a:r>
            <a:r>
              <a:rPr lang="en-US" sz="3200" dirty="0">
                <a:solidFill>
                  <a:srgbClr val="233045"/>
                </a:solidFill>
                <a:latin typeface="Times New Roman" panose="02020603050405020304" pitchFamily="18" charset="0"/>
              </a:rPr>
              <a:t> Model</a:t>
            </a:r>
            <a:r>
              <a:rPr lang="en-US" sz="3200" b="0" i="0" u="none" strike="noStrike" baseline="0" dirty="0">
                <a:solidFill>
                  <a:srgbClr val="233045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US" sz="3200" b="0" i="0" u="none" strike="noStrike" baseline="0" dirty="0">
                <a:solidFill>
                  <a:srgbClr val="233045"/>
                </a:solidFill>
                <a:latin typeface="Times New Roman" panose="02020603050405020304" pitchFamily="18" charset="0"/>
              </a:rPr>
              <a:t>➔ Use the model to predict future Bitcoin price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7989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9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70E4D-D854-127F-3867-3DC7B81B736F}"/>
              </a:ext>
            </a:extLst>
          </p:cNvPr>
          <p:cNvSpPr txBox="1"/>
          <p:nvPr/>
        </p:nvSpPr>
        <p:spPr>
          <a:xfrm>
            <a:off x="-65654" y="-14957"/>
            <a:ext cx="5847475" cy="1210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Data Modeling</a:t>
            </a:r>
          </a:p>
        </p:txBody>
      </p:sp>
      <p:cxnSp>
        <p:nvCxnSpPr>
          <p:cNvPr id="35" name="Straight Connector 1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1DEC4CA-A2EE-2E41-47C7-F9C6374AE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74" y="1361786"/>
            <a:ext cx="10086535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8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67EBC19-ACE0-EA58-BFA4-28C4340358B0}"/>
              </a:ext>
            </a:extLst>
          </p:cNvPr>
          <p:cNvSpPr txBox="1"/>
          <p:nvPr/>
        </p:nvSpPr>
        <p:spPr>
          <a:xfrm>
            <a:off x="609587" y="324634"/>
            <a:ext cx="951808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3200" b="1" dirty="0"/>
          </a:p>
          <a:p>
            <a:r>
              <a:rPr lang="en-US" sz="3200" b="1" u="sng" dirty="0"/>
              <a:t>Data Science Pipeline /Project work 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79A69A-EC68-70F9-132F-477DABD26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09" y="1518970"/>
            <a:ext cx="8064269" cy="437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64478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4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4594</TotalTime>
  <Words>280</Words>
  <Application>Microsoft Office PowerPoint</Application>
  <PresentationFormat>Widescreen</PresentationFormat>
  <Paragraphs>63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</vt:lpstr>
      <vt:lpstr>Calibri</vt:lpstr>
      <vt:lpstr>Times New Roman</vt:lpstr>
      <vt:lpstr>Wingdings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KIRAN BASNET</cp:lastModifiedBy>
  <cp:revision>194</cp:revision>
  <dcterms:created xsi:type="dcterms:W3CDTF">2020-01-20T05:08:25Z</dcterms:created>
  <dcterms:modified xsi:type="dcterms:W3CDTF">2022-12-06T16:25:13Z</dcterms:modified>
</cp:coreProperties>
</file>