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48" r:id="rId4"/>
    <p:sldId id="347" r:id="rId5"/>
    <p:sldId id="260" r:id="rId6"/>
    <p:sldId id="354" r:id="rId7"/>
    <p:sldId id="259" r:id="rId8"/>
    <p:sldId id="309" r:id="rId9"/>
    <p:sldId id="307" r:id="rId10"/>
    <p:sldId id="356" r:id="rId11"/>
    <p:sldId id="357" r:id="rId12"/>
    <p:sldId id="358" r:id="rId13"/>
    <p:sldId id="359" r:id="rId14"/>
    <p:sldId id="360" r:id="rId15"/>
    <p:sldId id="361" r:id="rId16"/>
    <p:sldId id="362"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autoAdjust="0"/>
    <p:restoredTop sz="94660"/>
  </p:normalViewPr>
  <p:slideViewPr>
    <p:cSldViewPr snapToGrid="0" showGuides="1">
      <p:cViewPr varScale="1">
        <p:scale>
          <a:sx n="71" d="100"/>
          <a:sy n="71" d="100"/>
        </p:scale>
        <p:origin x="834" y="78"/>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716E264-12EC-48FB-82AF-7EC44CB3A6FD}"/>
              </a:ext>
            </a:extLst>
          </p:cNvPr>
          <p:cNvSpPr>
            <a:spLocks noGrp="1"/>
          </p:cNvSpPr>
          <p:nvPr>
            <p:ph type="pic" idx="12" hasCustomPrompt="1"/>
          </p:nvPr>
        </p:nvSpPr>
        <p:spPr>
          <a:xfrm>
            <a:off x="106341" y="126846"/>
            <a:ext cx="6248402" cy="6731154"/>
          </a:xfrm>
          <a:custGeom>
            <a:avLst/>
            <a:gdLst>
              <a:gd name="connsiteX0" fmla="*/ 1180828 w 6248402"/>
              <a:gd name="connsiteY0" fmla="*/ 6542589 h 6731154"/>
              <a:gd name="connsiteX1" fmla="*/ 1369393 w 6248402"/>
              <a:gd name="connsiteY1" fmla="*/ 6731154 h 6731154"/>
              <a:gd name="connsiteX2" fmla="*/ 992263 w 6248402"/>
              <a:gd name="connsiteY2" fmla="*/ 6731154 h 6731154"/>
              <a:gd name="connsiteX3" fmla="*/ 2482760 w 6248402"/>
              <a:gd name="connsiteY3" fmla="*/ 5218886 h 6731154"/>
              <a:gd name="connsiteX4" fmla="*/ 3654063 w 6248402"/>
              <a:gd name="connsiteY4" fmla="*/ 6390189 h 6731154"/>
              <a:gd name="connsiteX5" fmla="*/ 3313098 w 6248402"/>
              <a:gd name="connsiteY5" fmla="*/ 6731154 h 6731154"/>
              <a:gd name="connsiteX6" fmla="*/ 1652422 w 6248402"/>
              <a:gd name="connsiteY6" fmla="*/ 6731154 h 6731154"/>
              <a:gd name="connsiteX7" fmla="*/ 1311457 w 6248402"/>
              <a:gd name="connsiteY7" fmla="*/ 6390189 h 6731154"/>
              <a:gd name="connsiteX8" fmla="*/ 3775167 w 6248402"/>
              <a:gd name="connsiteY8" fmla="*/ 3918858 h 6731154"/>
              <a:gd name="connsiteX9" fmla="*/ 4946470 w 6248402"/>
              <a:gd name="connsiteY9" fmla="*/ 5090161 h 6731154"/>
              <a:gd name="connsiteX10" fmla="*/ 3775167 w 6248402"/>
              <a:gd name="connsiteY10" fmla="*/ 6261464 h 6731154"/>
              <a:gd name="connsiteX11" fmla="*/ 2603864 w 6248402"/>
              <a:gd name="connsiteY11" fmla="*/ 5090161 h 6731154"/>
              <a:gd name="connsiteX12" fmla="*/ 1171303 w 6248402"/>
              <a:gd name="connsiteY12" fmla="*/ 3918858 h 6731154"/>
              <a:gd name="connsiteX13" fmla="*/ 2342606 w 6248402"/>
              <a:gd name="connsiteY13" fmla="*/ 5090161 h 6731154"/>
              <a:gd name="connsiteX14" fmla="*/ 1171303 w 6248402"/>
              <a:gd name="connsiteY14" fmla="*/ 6261464 h 6731154"/>
              <a:gd name="connsiteX15" fmla="*/ 0 w 6248402"/>
              <a:gd name="connsiteY15" fmla="*/ 5090161 h 6731154"/>
              <a:gd name="connsiteX16" fmla="*/ 5077099 w 6248402"/>
              <a:gd name="connsiteY16" fmla="*/ 2595155 h 6731154"/>
              <a:gd name="connsiteX17" fmla="*/ 6248402 w 6248402"/>
              <a:gd name="connsiteY17" fmla="*/ 3766458 h 6731154"/>
              <a:gd name="connsiteX18" fmla="*/ 5077099 w 6248402"/>
              <a:gd name="connsiteY18" fmla="*/ 4937761 h 6731154"/>
              <a:gd name="connsiteX19" fmla="*/ 3905796 w 6248402"/>
              <a:gd name="connsiteY19" fmla="*/ 3766458 h 6731154"/>
              <a:gd name="connsiteX20" fmla="*/ 2473235 w 6248402"/>
              <a:gd name="connsiteY20" fmla="*/ 2595155 h 6731154"/>
              <a:gd name="connsiteX21" fmla="*/ 3644538 w 6248402"/>
              <a:gd name="connsiteY21" fmla="*/ 3766458 h 6731154"/>
              <a:gd name="connsiteX22" fmla="*/ 2473235 w 6248402"/>
              <a:gd name="connsiteY22" fmla="*/ 4937761 h 6731154"/>
              <a:gd name="connsiteX23" fmla="*/ 1301932 w 6248402"/>
              <a:gd name="connsiteY23" fmla="*/ 3766458 h 6731154"/>
              <a:gd name="connsiteX24" fmla="*/ 3775167 w 6248402"/>
              <a:gd name="connsiteY24" fmla="*/ 1323703 h 6731154"/>
              <a:gd name="connsiteX25" fmla="*/ 4946470 w 6248402"/>
              <a:gd name="connsiteY25" fmla="*/ 2495007 h 6731154"/>
              <a:gd name="connsiteX26" fmla="*/ 3775167 w 6248402"/>
              <a:gd name="connsiteY26" fmla="*/ 3666309 h 6731154"/>
              <a:gd name="connsiteX27" fmla="*/ 2603864 w 6248402"/>
              <a:gd name="connsiteY27" fmla="*/ 2495007 h 6731154"/>
              <a:gd name="connsiteX28" fmla="*/ 1171303 w 6248402"/>
              <a:gd name="connsiteY28" fmla="*/ 1323703 h 6731154"/>
              <a:gd name="connsiteX29" fmla="*/ 2342606 w 6248402"/>
              <a:gd name="connsiteY29" fmla="*/ 2495007 h 6731154"/>
              <a:gd name="connsiteX30" fmla="*/ 1171303 w 6248402"/>
              <a:gd name="connsiteY30" fmla="*/ 3666309 h 6731154"/>
              <a:gd name="connsiteX31" fmla="*/ 0 w 6248402"/>
              <a:gd name="connsiteY31" fmla="*/ 2495007 h 6731154"/>
              <a:gd name="connsiteX32" fmla="*/ 5077099 w 6248402"/>
              <a:gd name="connsiteY32" fmla="*/ 0 h 6731154"/>
              <a:gd name="connsiteX33" fmla="*/ 6248402 w 6248402"/>
              <a:gd name="connsiteY33" fmla="*/ 1171303 h 6731154"/>
              <a:gd name="connsiteX34" fmla="*/ 5077099 w 6248402"/>
              <a:gd name="connsiteY34" fmla="*/ 2342606 h 6731154"/>
              <a:gd name="connsiteX35" fmla="*/ 3905796 w 6248402"/>
              <a:gd name="connsiteY35" fmla="*/ 1171303 h 6731154"/>
              <a:gd name="connsiteX36" fmla="*/ 2473235 w 6248402"/>
              <a:gd name="connsiteY36" fmla="*/ 0 h 6731154"/>
              <a:gd name="connsiteX37" fmla="*/ 3644538 w 6248402"/>
              <a:gd name="connsiteY37" fmla="*/ 1171303 h 6731154"/>
              <a:gd name="connsiteX38" fmla="*/ 2473235 w 6248402"/>
              <a:gd name="connsiteY38" fmla="*/ 2342606 h 6731154"/>
              <a:gd name="connsiteX39" fmla="*/ 1301932 w 6248402"/>
              <a:gd name="connsiteY39" fmla="*/ 1171303 h 673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248402" h="6731154">
                <a:moveTo>
                  <a:pt x="1180828" y="6542589"/>
                </a:moveTo>
                <a:lnTo>
                  <a:pt x="1369393" y="6731154"/>
                </a:lnTo>
                <a:lnTo>
                  <a:pt x="992263" y="6731154"/>
                </a:lnTo>
                <a:close/>
                <a:moveTo>
                  <a:pt x="2482760" y="5218886"/>
                </a:moveTo>
                <a:lnTo>
                  <a:pt x="3654063" y="6390189"/>
                </a:lnTo>
                <a:lnTo>
                  <a:pt x="3313098" y="6731154"/>
                </a:lnTo>
                <a:lnTo>
                  <a:pt x="1652422" y="6731154"/>
                </a:lnTo>
                <a:lnTo>
                  <a:pt x="1311457" y="6390189"/>
                </a:lnTo>
                <a:close/>
                <a:moveTo>
                  <a:pt x="3775167" y="3918858"/>
                </a:moveTo>
                <a:lnTo>
                  <a:pt x="4946470" y="5090161"/>
                </a:lnTo>
                <a:lnTo>
                  <a:pt x="3775167" y="6261464"/>
                </a:lnTo>
                <a:lnTo>
                  <a:pt x="2603864" y="5090161"/>
                </a:lnTo>
                <a:close/>
                <a:moveTo>
                  <a:pt x="1171303" y="3918858"/>
                </a:moveTo>
                <a:lnTo>
                  <a:pt x="2342606" y="5090161"/>
                </a:lnTo>
                <a:lnTo>
                  <a:pt x="1171303" y="6261464"/>
                </a:lnTo>
                <a:lnTo>
                  <a:pt x="0" y="5090161"/>
                </a:lnTo>
                <a:close/>
                <a:moveTo>
                  <a:pt x="5077099" y="2595155"/>
                </a:moveTo>
                <a:lnTo>
                  <a:pt x="6248402" y="3766458"/>
                </a:lnTo>
                <a:lnTo>
                  <a:pt x="5077099" y="4937761"/>
                </a:lnTo>
                <a:lnTo>
                  <a:pt x="3905796" y="3766458"/>
                </a:lnTo>
                <a:close/>
                <a:moveTo>
                  <a:pt x="2473235" y="2595155"/>
                </a:moveTo>
                <a:lnTo>
                  <a:pt x="3644538" y="3766458"/>
                </a:lnTo>
                <a:lnTo>
                  <a:pt x="2473235" y="4937761"/>
                </a:lnTo>
                <a:lnTo>
                  <a:pt x="1301932" y="3766458"/>
                </a:lnTo>
                <a:close/>
                <a:moveTo>
                  <a:pt x="3775167" y="1323703"/>
                </a:moveTo>
                <a:lnTo>
                  <a:pt x="4946470" y="2495007"/>
                </a:lnTo>
                <a:lnTo>
                  <a:pt x="3775167" y="3666309"/>
                </a:lnTo>
                <a:lnTo>
                  <a:pt x="2603864" y="2495007"/>
                </a:lnTo>
                <a:close/>
                <a:moveTo>
                  <a:pt x="1171303" y="1323703"/>
                </a:moveTo>
                <a:lnTo>
                  <a:pt x="2342606" y="2495007"/>
                </a:lnTo>
                <a:lnTo>
                  <a:pt x="1171303" y="3666309"/>
                </a:lnTo>
                <a:lnTo>
                  <a:pt x="0" y="2495007"/>
                </a:lnTo>
                <a:close/>
                <a:moveTo>
                  <a:pt x="5077099" y="0"/>
                </a:moveTo>
                <a:lnTo>
                  <a:pt x="6248402" y="1171303"/>
                </a:lnTo>
                <a:lnTo>
                  <a:pt x="5077099" y="2342606"/>
                </a:lnTo>
                <a:lnTo>
                  <a:pt x="3905796" y="1171303"/>
                </a:lnTo>
                <a:close/>
                <a:moveTo>
                  <a:pt x="2473235" y="0"/>
                </a:moveTo>
                <a:lnTo>
                  <a:pt x="3644538" y="1171303"/>
                </a:lnTo>
                <a:lnTo>
                  <a:pt x="2473235" y="2342606"/>
                </a:lnTo>
                <a:lnTo>
                  <a:pt x="1301932" y="1171303"/>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96188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096000" y="1234098"/>
            <a:ext cx="6767963" cy="5049742"/>
            <a:chOff x="6665542" y="2922784"/>
            <a:chExt cx="6059431" cy="1766999"/>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922784"/>
              <a:ext cx="4777152" cy="484636"/>
            </a:xfrm>
            <a:prstGeom prst="rect">
              <a:avLst/>
            </a:prstGeom>
            <a:noFill/>
          </p:spPr>
          <p:txBody>
            <a:bodyPr wrap="square" rtlCol="0" anchor="ctr">
              <a:spAutoFit/>
            </a:bodyPr>
            <a:lstStyle/>
            <a:p>
              <a:r>
                <a:rPr lang="en-US" sz="2800" b="1" dirty="0">
                  <a:solidFill>
                    <a:schemeClr val="bg1"/>
                  </a:solidFill>
                  <a:effectLst/>
                  <a:latin typeface="Times New Roman" panose="02020603050405020304" pitchFamily="18" charset="0"/>
                  <a:ea typeface="Calibri" panose="020F0502020204030204" pitchFamily="34" charset="0"/>
                </a:rPr>
                <a:t>FORCASTING A FUTURISTIC CRYPTOCURRENCIES IN TERMS OF COST</a:t>
              </a:r>
              <a:endParaRPr lang="ko-KR" altLang="en-US" sz="66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42" y="4233844"/>
              <a:ext cx="6059431" cy="455939"/>
            </a:xfrm>
            <a:prstGeom prst="rect">
              <a:avLst/>
            </a:prstGeom>
            <a:noFill/>
          </p:spPr>
          <p:txBody>
            <a:bodyPr wrap="square" rtlCol="0" anchor="ctr">
              <a:spAutoFit/>
            </a:bodyPr>
            <a:lstStyle/>
            <a:p>
              <a:r>
                <a:rPr lang="en-US" altLang="ko-KR" sz="2000" u="sng" dirty="0">
                  <a:solidFill>
                    <a:schemeClr val="bg1"/>
                  </a:solidFill>
                  <a:cs typeface="Arial" pitchFamily="34" charset="0"/>
                </a:rPr>
                <a:t>Presented By</a:t>
              </a:r>
              <a:br>
                <a:rPr lang="en-US" altLang="ko-KR" sz="2000" u="sng" dirty="0">
                  <a:solidFill>
                    <a:schemeClr val="bg1"/>
                  </a:solidFill>
                  <a:cs typeface="Arial" pitchFamily="34" charset="0"/>
                </a:rPr>
              </a:br>
              <a:r>
                <a:rPr lang="en-US" altLang="ko-KR" sz="2000" dirty="0" err="1">
                  <a:solidFill>
                    <a:schemeClr val="bg1"/>
                  </a:solidFill>
                  <a:cs typeface="Arial" pitchFamily="34" charset="0"/>
                </a:rPr>
                <a:t>Joshna</a:t>
              </a:r>
              <a:r>
                <a:rPr lang="en-US" altLang="ko-KR" sz="2000" dirty="0">
                  <a:solidFill>
                    <a:schemeClr val="bg1"/>
                  </a:solidFill>
                  <a:cs typeface="Arial" pitchFamily="34" charset="0"/>
                </a:rPr>
                <a:t> Devi </a:t>
              </a:r>
              <a:r>
                <a:rPr lang="en-US" altLang="ko-KR" sz="2000" dirty="0" err="1">
                  <a:solidFill>
                    <a:schemeClr val="bg1"/>
                  </a:solidFill>
                  <a:cs typeface="Arial" pitchFamily="34" charset="0"/>
                </a:rPr>
                <a:t>Rakonda</a:t>
              </a:r>
              <a:r>
                <a:rPr lang="en-US" altLang="ko-KR" sz="2000" dirty="0">
                  <a:solidFill>
                    <a:schemeClr val="bg1"/>
                  </a:solidFill>
                  <a:cs typeface="Arial" pitchFamily="34" charset="0"/>
                </a:rPr>
                <a:t>             Kiran babu Basnet</a:t>
              </a:r>
              <a:br>
                <a:rPr lang="en-US" altLang="ko-KR" sz="2000" dirty="0">
                  <a:solidFill>
                    <a:schemeClr val="bg1"/>
                  </a:solidFill>
                  <a:cs typeface="Arial" pitchFamily="34" charset="0"/>
                </a:rPr>
              </a:br>
              <a:r>
                <a:rPr lang="en-US" altLang="ko-KR" sz="2000" dirty="0">
                  <a:solidFill>
                    <a:schemeClr val="bg1"/>
                  </a:solidFill>
                  <a:cs typeface="Arial" pitchFamily="34" charset="0"/>
                </a:rPr>
                <a:t>Student ID :B00619262           Student ID:B00728243 </a:t>
              </a:r>
              <a:br>
                <a:rPr lang="en-US" altLang="ko-KR" sz="2000" u="sng" dirty="0">
                  <a:solidFill>
                    <a:schemeClr val="bg1"/>
                  </a:solidFill>
                  <a:cs typeface="Arial" pitchFamily="34" charset="0"/>
                </a:rPr>
              </a:br>
              <a:endParaRPr lang="ko-KR" altLang="en-US" sz="1867" u="sng"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10;&#10;Description automatically generated with low confidence">
            <a:extLst>
              <a:ext uri="{FF2B5EF4-FFF2-40B4-BE49-F238E27FC236}">
                <a16:creationId xmlns:a16="http://schemas.microsoft.com/office/drawing/2014/main" id="{6DFD1554-A067-4FB0-A840-AC4E03BAB3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765" y="363071"/>
            <a:ext cx="10073803" cy="6111633"/>
          </a:xfrm>
          <a:prstGeom prst="rect">
            <a:avLst/>
          </a:prstGeom>
        </p:spPr>
      </p:pic>
    </p:spTree>
    <p:extLst>
      <p:ext uri="{BB962C8B-B14F-4D97-AF65-F5344CB8AC3E}">
        <p14:creationId xmlns:p14="http://schemas.microsoft.com/office/powerpoint/2010/main" val="111993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815E1-AAC7-440C-A467-C2CF1D4FC577}"/>
              </a:ext>
            </a:extLst>
          </p:cNvPr>
          <p:cNvSpPr txBox="1"/>
          <p:nvPr/>
        </p:nvSpPr>
        <p:spPr>
          <a:xfrm>
            <a:off x="927847" y="443753"/>
            <a:ext cx="6199094" cy="369332"/>
          </a:xfrm>
          <a:prstGeom prst="rect">
            <a:avLst/>
          </a:prstGeom>
          <a:noFill/>
        </p:spPr>
        <p:txBody>
          <a:bodyPr wrap="square" rtlCol="0">
            <a:spAutoFit/>
          </a:bodyPr>
          <a:lstStyle/>
          <a:p>
            <a:r>
              <a:rPr lang="en-US" dirty="0"/>
              <a:t>Forecasting Process </a:t>
            </a:r>
          </a:p>
        </p:txBody>
      </p:sp>
      <p:pic>
        <p:nvPicPr>
          <p:cNvPr id="3" name="Picture 2" descr="Diagram, text, letter&#10;&#10;Description automatically generated">
            <a:extLst>
              <a:ext uri="{FF2B5EF4-FFF2-40B4-BE49-F238E27FC236}">
                <a16:creationId xmlns:a16="http://schemas.microsoft.com/office/drawing/2014/main" id="{77F6E64A-93E0-487A-80D6-42E2A710F9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5970" y="813084"/>
            <a:ext cx="8295229" cy="6502115"/>
          </a:xfrm>
          <a:prstGeom prst="rect">
            <a:avLst/>
          </a:prstGeom>
          <a:noFill/>
          <a:ln>
            <a:noFill/>
          </a:ln>
        </p:spPr>
      </p:pic>
    </p:spTree>
    <p:extLst>
      <p:ext uri="{BB962C8B-B14F-4D97-AF65-F5344CB8AC3E}">
        <p14:creationId xmlns:p14="http://schemas.microsoft.com/office/powerpoint/2010/main" val="161431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0DC33-C25A-4ACF-910A-D45E6CB4D6A5}"/>
              </a:ext>
            </a:extLst>
          </p:cNvPr>
          <p:cNvSpPr txBox="1"/>
          <p:nvPr/>
        </p:nvSpPr>
        <p:spPr>
          <a:xfrm>
            <a:off x="779929" y="282388"/>
            <a:ext cx="3321424" cy="369332"/>
          </a:xfrm>
          <a:prstGeom prst="rect">
            <a:avLst/>
          </a:prstGeom>
          <a:noFill/>
        </p:spPr>
        <p:txBody>
          <a:bodyPr wrap="square" rtlCol="0">
            <a:spAutoFit/>
          </a:bodyPr>
          <a:lstStyle/>
          <a:p>
            <a:r>
              <a:rPr lang="en-US" dirty="0"/>
              <a:t>Results</a:t>
            </a:r>
          </a:p>
        </p:txBody>
      </p:sp>
      <p:pic>
        <p:nvPicPr>
          <p:cNvPr id="3" name="Picture 2" descr="Chart, line chart&#10;&#10;Description automatically generated">
            <a:extLst>
              <a:ext uri="{FF2B5EF4-FFF2-40B4-BE49-F238E27FC236}">
                <a16:creationId xmlns:a16="http://schemas.microsoft.com/office/drawing/2014/main" id="{9C4F5A8E-E797-4156-914E-793F0D873D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764" y="883648"/>
            <a:ext cx="5782236" cy="4963945"/>
          </a:xfrm>
          <a:prstGeom prst="rect">
            <a:avLst/>
          </a:prstGeom>
        </p:spPr>
      </p:pic>
      <p:pic>
        <p:nvPicPr>
          <p:cNvPr id="4" name="Picture 3" descr="Chart&#10;&#10;Description automatically generated">
            <a:extLst>
              <a:ext uri="{FF2B5EF4-FFF2-40B4-BE49-F238E27FC236}">
                <a16:creationId xmlns:a16="http://schemas.microsoft.com/office/drawing/2014/main" id="{FACA0A3F-BA52-4684-8969-8568BFB5D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4990" y="820269"/>
            <a:ext cx="4373246" cy="5090701"/>
          </a:xfrm>
          <a:prstGeom prst="rect">
            <a:avLst/>
          </a:prstGeom>
        </p:spPr>
      </p:pic>
    </p:spTree>
    <p:extLst>
      <p:ext uri="{BB962C8B-B14F-4D97-AF65-F5344CB8AC3E}">
        <p14:creationId xmlns:p14="http://schemas.microsoft.com/office/powerpoint/2010/main" val="315899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scatter chart&#10;&#10;Description automatically generated">
            <a:extLst>
              <a:ext uri="{FF2B5EF4-FFF2-40B4-BE49-F238E27FC236}">
                <a16:creationId xmlns:a16="http://schemas.microsoft.com/office/drawing/2014/main" id="{1FB98D58-ACB1-41D6-9FAB-C84A17703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756" y="554615"/>
            <a:ext cx="5008058" cy="5267961"/>
          </a:xfrm>
          <a:prstGeom prst="rect">
            <a:avLst/>
          </a:prstGeom>
        </p:spPr>
      </p:pic>
      <p:pic>
        <p:nvPicPr>
          <p:cNvPr id="3" name="Picture 2" descr="Chart, scatter chart&#10;&#10;Description automatically generated">
            <a:extLst>
              <a:ext uri="{FF2B5EF4-FFF2-40B4-BE49-F238E27FC236}">
                <a16:creationId xmlns:a16="http://schemas.microsoft.com/office/drawing/2014/main" id="{CB5D310D-E02B-4E08-9969-68A768B684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5155" y="790107"/>
            <a:ext cx="4879621" cy="5745164"/>
          </a:xfrm>
          <a:prstGeom prst="rect">
            <a:avLst/>
          </a:prstGeom>
        </p:spPr>
      </p:pic>
    </p:spTree>
    <p:extLst>
      <p:ext uri="{BB962C8B-B14F-4D97-AF65-F5344CB8AC3E}">
        <p14:creationId xmlns:p14="http://schemas.microsoft.com/office/powerpoint/2010/main" val="284929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96D8D-7BA2-49D1-AA9A-D59D93968EA6}"/>
              </a:ext>
            </a:extLst>
          </p:cNvPr>
          <p:cNvSpPr txBox="1"/>
          <p:nvPr/>
        </p:nvSpPr>
        <p:spPr>
          <a:xfrm>
            <a:off x="3778624" y="376517"/>
            <a:ext cx="6387352" cy="923330"/>
          </a:xfrm>
          <a:prstGeom prst="rect">
            <a:avLst/>
          </a:prstGeom>
          <a:noFill/>
        </p:spPr>
        <p:txBody>
          <a:bodyPr wrap="square" rtlCol="0">
            <a:spAutoFit/>
          </a:bodyPr>
          <a:lstStyle/>
          <a:p>
            <a:r>
              <a:rPr lang="en-US" sz="5400" dirty="0"/>
              <a:t>Discussion ?</a:t>
            </a:r>
            <a:endParaRPr lang="en-US" dirty="0"/>
          </a:p>
        </p:txBody>
      </p:sp>
      <p:sp>
        <p:nvSpPr>
          <p:cNvPr id="5" name="TextBox 4">
            <a:extLst>
              <a:ext uri="{FF2B5EF4-FFF2-40B4-BE49-F238E27FC236}">
                <a16:creationId xmlns:a16="http://schemas.microsoft.com/office/drawing/2014/main" id="{EB078361-07BB-4843-9043-100DBDF39480}"/>
              </a:ext>
            </a:extLst>
          </p:cNvPr>
          <p:cNvSpPr txBox="1"/>
          <p:nvPr/>
        </p:nvSpPr>
        <p:spPr>
          <a:xfrm>
            <a:off x="2433918" y="2097741"/>
            <a:ext cx="7342094" cy="1200329"/>
          </a:xfrm>
          <a:prstGeom prst="rect">
            <a:avLst/>
          </a:prstGeom>
          <a:noFill/>
        </p:spPr>
        <p:txBody>
          <a:bodyPr wrap="square">
            <a:spAutoFit/>
          </a:bodyPr>
          <a:lstStyle/>
          <a:p>
            <a:pPr marL="342900" marR="0" lvl="0" indent="-342900" algn="just">
              <a:spcBef>
                <a:spcPts val="0"/>
              </a:spcBef>
              <a:spcAft>
                <a:spcPts val="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We'd want to employ deep learning networks like Long-Short Term Memory (LSTM) and Generative Adversarial Network (GAN) for more efficient and accurate forecasting because financial data is usually non-stationary and non-linear.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11B1369-65B0-4616-949F-E0207D009838}"/>
              </a:ext>
            </a:extLst>
          </p:cNvPr>
          <p:cNvPicPr>
            <a:picLocks noChangeAspect="1"/>
          </p:cNvPicPr>
          <p:nvPr/>
        </p:nvPicPr>
        <p:blipFill>
          <a:blip r:embed="rId2"/>
          <a:stretch>
            <a:fillRect/>
          </a:stretch>
        </p:blipFill>
        <p:spPr>
          <a:xfrm>
            <a:off x="5964701" y="3854548"/>
            <a:ext cx="3980124" cy="2626935"/>
          </a:xfrm>
          <a:prstGeom prst="rect">
            <a:avLst/>
          </a:prstGeom>
        </p:spPr>
      </p:pic>
    </p:spTree>
    <p:extLst>
      <p:ext uri="{BB962C8B-B14F-4D97-AF65-F5344CB8AC3E}">
        <p14:creationId xmlns:p14="http://schemas.microsoft.com/office/powerpoint/2010/main" val="331952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60998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40317" y="759042"/>
            <a:ext cx="343988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642230" y="895350"/>
            <a:ext cx="7919927" cy="5200650"/>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563871" y="152767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563871" y="1636205"/>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564B11D4-8792-4129-9386-778220BB9997}"/>
              </a:ext>
            </a:extLst>
          </p:cNvPr>
          <p:cNvGrpSpPr/>
          <p:nvPr/>
        </p:nvGrpSpPr>
        <p:grpSpPr>
          <a:xfrm>
            <a:off x="5672289" y="1359279"/>
            <a:ext cx="5433857" cy="749121"/>
            <a:chOff x="5794723" y="1703980"/>
            <a:chExt cx="4507692" cy="749121"/>
          </a:xfrm>
        </p:grpSpPr>
        <p:sp>
          <p:nvSpPr>
            <p:cNvPr id="25" name="TextBox 24">
              <a:extLst>
                <a:ext uri="{FF2B5EF4-FFF2-40B4-BE49-F238E27FC236}">
                  <a16:creationId xmlns:a16="http://schemas.microsoft.com/office/drawing/2014/main" id="{FDFAFFC2-49C2-42CC-B247-699946E3A89B}"/>
                </a:ext>
              </a:extLst>
            </p:cNvPr>
            <p:cNvSpPr txBox="1"/>
            <p:nvPr/>
          </p:nvSpPr>
          <p:spPr>
            <a:xfrm>
              <a:off x="5794723" y="2176102"/>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4237A53-2FA2-41CA-A145-17EF09ABAB6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 </a:t>
              </a:r>
              <a:endParaRPr lang="ko-KR" altLang="en-US" sz="27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5ACC5C08-09CB-4C85-B4BC-4DF93628723A}"/>
              </a:ext>
            </a:extLst>
          </p:cNvPr>
          <p:cNvGrpSpPr/>
          <p:nvPr/>
        </p:nvGrpSpPr>
        <p:grpSpPr>
          <a:xfrm>
            <a:off x="5684430" y="2498179"/>
            <a:ext cx="5433857" cy="749121"/>
            <a:chOff x="5794723" y="1703980"/>
            <a:chExt cx="4507692" cy="749121"/>
          </a:xfrm>
        </p:grpSpPr>
        <p:sp>
          <p:nvSpPr>
            <p:cNvPr id="28" name="TextBox 27">
              <a:extLst>
                <a:ext uri="{FF2B5EF4-FFF2-40B4-BE49-F238E27FC236}">
                  <a16:creationId xmlns:a16="http://schemas.microsoft.com/office/drawing/2014/main" id="{30A14426-1759-4459-9866-D5612B569E75}"/>
                </a:ext>
              </a:extLst>
            </p:cNvPr>
            <p:cNvSpPr txBox="1"/>
            <p:nvPr/>
          </p:nvSpPr>
          <p:spPr>
            <a:xfrm>
              <a:off x="5794723" y="2176102"/>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Sets i.e. Technical Merits</a:t>
              </a:r>
              <a:endParaRPr lang="ko-KR" altLang="en-US" sz="27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645EA75D-1423-4227-96BC-A1982894A774}"/>
              </a:ext>
            </a:extLst>
          </p:cNvPr>
          <p:cNvGrpSpPr/>
          <p:nvPr/>
        </p:nvGrpSpPr>
        <p:grpSpPr>
          <a:xfrm>
            <a:off x="5696571" y="3637079"/>
            <a:ext cx="5446214" cy="749121"/>
            <a:chOff x="5794723" y="1703980"/>
            <a:chExt cx="4517943" cy="749121"/>
          </a:xfrm>
        </p:grpSpPr>
        <p:sp>
          <p:nvSpPr>
            <p:cNvPr id="31" name="TextBox 30">
              <a:extLst>
                <a:ext uri="{FF2B5EF4-FFF2-40B4-BE49-F238E27FC236}">
                  <a16:creationId xmlns:a16="http://schemas.microsoft.com/office/drawing/2014/main" id="{4E735059-0293-46FE-8A81-988E7E056446}"/>
                </a:ext>
              </a:extLst>
            </p:cNvPr>
            <p:cNvSpPr txBox="1"/>
            <p:nvPr/>
          </p:nvSpPr>
          <p:spPr>
            <a:xfrm>
              <a:off x="5794723" y="2176102"/>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5804974"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Methodology</a:t>
              </a:r>
              <a:endParaRPr lang="ko-KR" altLang="en-US" sz="27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9BA33124-6C8A-4662-8DF7-4503A1343172}"/>
              </a:ext>
            </a:extLst>
          </p:cNvPr>
          <p:cNvGrpSpPr/>
          <p:nvPr/>
        </p:nvGrpSpPr>
        <p:grpSpPr>
          <a:xfrm>
            <a:off x="5708712" y="4775979"/>
            <a:ext cx="5433857" cy="749121"/>
            <a:chOff x="5794723" y="1703980"/>
            <a:chExt cx="4507692" cy="749121"/>
          </a:xfrm>
        </p:grpSpPr>
        <p:sp>
          <p:nvSpPr>
            <p:cNvPr id="34" name="TextBox 33">
              <a:extLst>
                <a:ext uri="{FF2B5EF4-FFF2-40B4-BE49-F238E27FC236}">
                  <a16:creationId xmlns:a16="http://schemas.microsoft.com/office/drawing/2014/main" id="{33BB680D-80F9-4709-9461-27DCDDCD0CA4}"/>
                </a:ext>
              </a:extLst>
            </p:cNvPr>
            <p:cNvSpPr txBox="1"/>
            <p:nvPr/>
          </p:nvSpPr>
          <p:spPr>
            <a:xfrm>
              <a:off x="5794723" y="2176102"/>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DCE48A28-ACC0-4F50-BDD7-ED1FE4C66465}"/>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Result  and   Discussion</a:t>
              </a:r>
              <a:endParaRPr lang="ko-KR" altLang="en-US" sz="2700" b="1" dirty="0">
                <a:solidFill>
                  <a:schemeClr val="bg1"/>
                </a:solidFill>
                <a:cs typeface="Arial" pitchFamily="34" charset="0"/>
              </a:endParaRPr>
            </a:p>
          </p:txBody>
        </p:sp>
      </p:grpSp>
      <p:sp>
        <p:nvSpPr>
          <p:cNvPr id="36" name="Oval 35">
            <a:extLst>
              <a:ext uri="{FF2B5EF4-FFF2-40B4-BE49-F238E27FC236}">
                <a16:creationId xmlns:a16="http://schemas.microsoft.com/office/drawing/2014/main" id="{CD4E8CE7-5D30-4C46-BFB0-3CFC42311CA8}"/>
              </a:ext>
            </a:extLst>
          </p:cNvPr>
          <p:cNvSpPr/>
          <p:nvPr/>
        </p:nvSpPr>
        <p:spPr>
          <a:xfrm>
            <a:off x="3531173" y="839821"/>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Crypto</a:t>
            </a:r>
          </a:p>
        </p:txBody>
      </p:sp>
      <p:sp>
        <p:nvSpPr>
          <p:cNvPr id="13" name="Text Placeholder 27">
            <a:extLst>
              <a:ext uri="{FF2B5EF4-FFF2-40B4-BE49-F238E27FC236}">
                <a16:creationId xmlns:a16="http://schemas.microsoft.com/office/drawing/2014/main" id="{6F7B1B60-4D5B-486B-804D-6A25DD4FA546}"/>
              </a:ext>
            </a:extLst>
          </p:cNvPr>
          <p:cNvSpPr txBox="1">
            <a:spLocks/>
          </p:cNvSpPr>
          <p:nvPr/>
        </p:nvSpPr>
        <p:spPr>
          <a:xfrm>
            <a:off x="323530" y="1793172"/>
            <a:ext cx="11291822" cy="1972004"/>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solidFill>
                <a:effectLst/>
                <a:latin typeface="Times New Roman" panose="02020603050405020304" pitchFamily="18" charset="0"/>
                <a:ea typeface="Calibri" panose="020F0502020204030204" pitchFamily="34" charset="0"/>
              </a:rPr>
              <a:t>There are  more then 7000  type of crypto  , actively trading .</a:t>
            </a:r>
            <a:br>
              <a:rPr lang="en-US" sz="1800" dirty="0">
                <a:solidFill>
                  <a:schemeClr val="accent1"/>
                </a:solidFill>
                <a:effectLst/>
                <a:latin typeface="Times New Roman" panose="02020603050405020304" pitchFamily="18" charset="0"/>
                <a:ea typeface="Calibri" panose="020F0502020204030204" pitchFamily="34" charset="0"/>
              </a:rPr>
            </a:br>
            <a:br>
              <a:rPr lang="en-US" sz="1800" dirty="0">
                <a:solidFill>
                  <a:schemeClr val="accent1"/>
                </a:solidFill>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are actively trading in more than 20 000 online exchanges. Their total market capitalization has exceeded USD 300 billion As of 2020, more than 7000 cryptocurrencies are actively trading in more than 20 000 online exchanges. Their total market capitalization has exceeded USD 300 billion </a:t>
            </a:r>
            <a:r>
              <a:rPr lang="en-US" dirty="0"/>
              <a:t>a growing list of data blocks that are linked tog data blocks that are linked together.</a:t>
            </a:r>
            <a:endParaRPr lang="en-US" altLang="ko-KR" dirty="0">
              <a:solidFill>
                <a:schemeClr val="tx1">
                  <a:lumMod val="75000"/>
                  <a:lumOff val="25000"/>
                </a:schemeClr>
              </a:solidFill>
            </a:endParaRPr>
          </a:p>
        </p:txBody>
      </p:sp>
      <p:sp>
        <p:nvSpPr>
          <p:cNvPr id="14" name="Text Placeholder 27">
            <a:extLst>
              <a:ext uri="{FF2B5EF4-FFF2-40B4-BE49-F238E27FC236}">
                <a16:creationId xmlns:a16="http://schemas.microsoft.com/office/drawing/2014/main" id="{1BAAC319-573D-4523-A9DE-1043F3E0E080}"/>
              </a:ext>
            </a:extLst>
          </p:cNvPr>
          <p:cNvSpPr txBox="1">
            <a:spLocks/>
          </p:cNvSpPr>
          <p:nvPr/>
        </p:nvSpPr>
        <p:spPr>
          <a:xfrm>
            <a:off x="2043953" y="2673403"/>
            <a:ext cx="7544889" cy="1427587"/>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Times New Roman" panose="02020603050405020304" pitchFamily="18" charset="0"/>
                <a:ea typeface="Calibri" panose="020F0502020204030204" pitchFamily="34" charset="0"/>
              </a:rPr>
              <a:t>As of 2020, more than 7000 cryptocurrencies are actively trading in more than 20 000 online exchanges. Their total mark As of 2020, more than 70As of 2020, more than </a:t>
            </a:r>
            <a:r>
              <a:rPr lang="en-US" sz="1800" dirty="0">
                <a:solidFill>
                  <a:schemeClr val="accent1">
                    <a:lumMod val="75000"/>
                  </a:schemeClr>
                </a:solidFill>
                <a:latin typeface="Times New Roman" panose="02020603050405020304" pitchFamily="18" charset="0"/>
                <a:ea typeface="Calibri" panose="020F0502020204030204" pitchFamily="34" charset="0"/>
              </a:rPr>
              <a:t>Total market capitalization –</a:t>
            </a:r>
            <a:r>
              <a:rPr lang="en-US" sz="1800" dirty="0">
                <a:solidFill>
                  <a:srgbClr val="C00000"/>
                </a:solidFill>
                <a:latin typeface="Times New Roman" panose="02020603050405020304" pitchFamily="18" charset="0"/>
                <a:ea typeface="Calibri" panose="020F0502020204030204" pitchFamily="34" charset="0"/>
              </a:rPr>
              <a:t> </a:t>
            </a:r>
            <a:r>
              <a:rPr lang="en-US" sz="2400" dirty="0">
                <a:solidFill>
                  <a:srgbClr val="C00000"/>
                </a:solidFill>
                <a:latin typeface="Times New Roman" panose="02020603050405020304" pitchFamily="18" charset="0"/>
                <a:ea typeface="Calibri" panose="020F0502020204030204" pitchFamily="34" charset="0"/>
              </a:rPr>
              <a:t>300 Billion</a:t>
            </a:r>
            <a:r>
              <a:rPr lang="en-US" sz="1800" dirty="0">
                <a:effectLst/>
                <a:latin typeface="Times New Roman" panose="02020603050405020304" pitchFamily="18" charset="0"/>
                <a:ea typeface="Calibri" panose="020F0502020204030204" pitchFamily="34" charset="0"/>
              </a:rPr>
              <a:t> cryptocurrencies are actively trading in more than 20 000 online exchanges. Their total market capitalization has exceeded USD 300 billion 00 cryptocurrencies are actively trading in more than 20 000 online exchanges. Their total market capitalization has exceeded USD 300 billion et capitalization has exceeded USD 300 billion</a:t>
            </a:r>
            <a:endParaRPr lang="en-US" altLang="ko-KR" sz="1600" dirty="0">
              <a:solidFill>
                <a:schemeClr val="tx2"/>
              </a:solidFill>
            </a:endParaRPr>
          </a:p>
        </p:txBody>
      </p:sp>
      <p:pic>
        <p:nvPicPr>
          <p:cNvPr id="34" name="Picture 33">
            <a:extLst>
              <a:ext uri="{FF2B5EF4-FFF2-40B4-BE49-F238E27FC236}">
                <a16:creationId xmlns:a16="http://schemas.microsoft.com/office/drawing/2014/main" id="{487E0138-C763-46EE-B088-116A97CDE0C8}"/>
              </a:ext>
            </a:extLst>
          </p:cNvPr>
          <p:cNvPicPr>
            <a:picLocks noChangeAspect="1"/>
          </p:cNvPicPr>
          <p:nvPr/>
        </p:nvPicPr>
        <p:blipFill>
          <a:blip r:embed="rId2"/>
          <a:stretch>
            <a:fillRect/>
          </a:stretch>
        </p:blipFill>
        <p:spPr>
          <a:xfrm>
            <a:off x="323529" y="4613266"/>
            <a:ext cx="8175012" cy="2077815"/>
          </a:xfrm>
          <a:prstGeom prst="rect">
            <a:avLst/>
          </a:prstGeom>
        </p:spPr>
      </p:pic>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850DB1E-561D-4E18-97B8-199F4AFFDD1C}"/>
              </a:ext>
            </a:extLst>
          </p:cNvPr>
          <p:cNvSpPr txBox="1">
            <a:spLocks/>
          </p:cNvSpPr>
          <p:nvPr/>
        </p:nvSpPr>
        <p:spPr>
          <a:xfrm>
            <a:off x="0" y="0"/>
            <a:ext cx="2469953" cy="2486033"/>
          </a:xfrm>
          <a:custGeom>
            <a:avLst/>
            <a:gdLst>
              <a:gd name="connsiteX0" fmla="*/ 5691 w 2469953"/>
              <a:gd name="connsiteY0" fmla="*/ 143427 h 2486033"/>
              <a:gd name="connsiteX1" fmla="*/ 1176994 w 2469953"/>
              <a:gd name="connsiteY1" fmla="*/ 1314730 h 2486033"/>
              <a:gd name="connsiteX2" fmla="*/ 5691 w 2469953"/>
              <a:gd name="connsiteY2" fmla="*/ 2486033 h 2486033"/>
              <a:gd name="connsiteX3" fmla="*/ 0 w 2469953"/>
              <a:gd name="connsiteY3" fmla="*/ 2480342 h 2486033"/>
              <a:gd name="connsiteX4" fmla="*/ 0 w 2469953"/>
              <a:gd name="connsiteY4" fmla="*/ 149118 h 2486033"/>
              <a:gd name="connsiteX5" fmla="*/ 145293 w 2469953"/>
              <a:gd name="connsiteY5" fmla="*/ 0 h 2486033"/>
              <a:gd name="connsiteX6" fmla="*/ 2469953 w 2469953"/>
              <a:gd name="connsiteY6" fmla="*/ 0 h 2486033"/>
              <a:gd name="connsiteX7" fmla="*/ 1307623 w 2469953"/>
              <a:gd name="connsiteY7" fmla="*/ 1162330 h 24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9953" h="2486033">
                <a:moveTo>
                  <a:pt x="5691" y="143427"/>
                </a:moveTo>
                <a:lnTo>
                  <a:pt x="1176994" y="1314730"/>
                </a:lnTo>
                <a:lnTo>
                  <a:pt x="5691" y="2486033"/>
                </a:lnTo>
                <a:lnTo>
                  <a:pt x="0" y="2480342"/>
                </a:lnTo>
                <a:lnTo>
                  <a:pt x="0" y="149118"/>
                </a:lnTo>
                <a:close/>
                <a:moveTo>
                  <a:pt x="145293" y="0"/>
                </a:moveTo>
                <a:lnTo>
                  <a:pt x="2469953" y="0"/>
                </a:lnTo>
                <a:lnTo>
                  <a:pt x="1307623" y="1162330"/>
                </a:lnTo>
                <a:close/>
              </a:path>
            </a:pathLst>
          </a:custGeom>
          <a:solidFill>
            <a:schemeClr val="accent1">
              <a:lumMod val="40000"/>
              <a:lumOff val="60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ko-KR" altLang="en-US" dirty="0"/>
          </a:p>
        </p:txBody>
      </p:sp>
      <p:sp>
        <p:nvSpPr>
          <p:cNvPr id="22" name="TextBox 21">
            <a:extLst>
              <a:ext uri="{FF2B5EF4-FFF2-40B4-BE49-F238E27FC236}">
                <a16:creationId xmlns:a16="http://schemas.microsoft.com/office/drawing/2014/main" id="{12C6CB43-C3D1-4D80-A988-362864D801F6}"/>
              </a:ext>
            </a:extLst>
          </p:cNvPr>
          <p:cNvSpPr txBox="1">
            <a:spLocks/>
          </p:cNvSpPr>
          <p:nvPr/>
        </p:nvSpPr>
        <p:spPr>
          <a:xfrm>
            <a:off x="1" y="2727240"/>
            <a:ext cx="1166065" cy="2332130"/>
          </a:xfrm>
          <a:custGeom>
            <a:avLst/>
            <a:gdLst>
              <a:gd name="connsiteX0" fmla="*/ 0 w 1166065"/>
              <a:gd name="connsiteY0" fmla="*/ 0 h 2332130"/>
              <a:gd name="connsiteX1" fmla="*/ 1166065 w 1166065"/>
              <a:gd name="connsiteY1" fmla="*/ 1166065 h 2332130"/>
              <a:gd name="connsiteX2" fmla="*/ 0 w 1166065"/>
              <a:gd name="connsiteY2" fmla="*/ 2332130 h 2332130"/>
            </a:gdLst>
            <a:ahLst/>
            <a:cxnLst>
              <a:cxn ang="0">
                <a:pos x="connsiteX0" y="connsiteY0"/>
              </a:cxn>
              <a:cxn ang="0">
                <a:pos x="connsiteX1" y="connsiteY1"/>
              </a:cxn>
              <a:cxn ang="0">
                <a:pos x="connsiteX2" y="connsiteY2"/>
              </a:cxn>
            </a:cxnLst>
            <a:rect l="l" t="t" r="r" b="b"/>
            <a:pathLst>
              <a:path w="1166065" h="2332130">
                <a:moveTo>
                  <a:pt x="0" y="0"/>
                </a:moveTo>
                <a:lnTo>
                  <a:pt x="1166065" y="1166065"/>
                </a:lnTo>
                <a:lnTo>
                  <a:pt x="0" y="2332130"/>
                </a:lnTo>
                <a:close/>
              </a:path>
            </a:pathLst>
          </a:custGeom>
          <a:solidFill>
            <a:schemeClr val="accent1">
              <a:lumMod val="40000"/>
              <a:lumOff val="60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ko-KR" altLang="en-US" dirty="0"/>
          </a:p>
        </p:txBody>
      </p:sp>
      <p:sp>
        <p:nvSpPr>
          <p:cNvPr id="16" name="TextBox 15">
            <a:extLst>
              <a:ext uri="{FF2B5EF4-FFF2-40B4-BE49-F238E27FC236}">
                <a16:creationId xmlns:a16="http://schemas.microsoft.com/office/drawing/2014/main" id="{19D94BA0-C061-4557-8913-D93D5F33ACB0}"/>
              </a:ext>
            </a:extLst>
          </p:cNvPr>
          <p:cNvSpPr txBox="1">
            <a:spLocks/>
          </p:cNvSpPr>
          <p:nvPr/>
        </p:nvSpPr>
        <p:spPr>
          <a:xfrm>
            <a:off x="2702558" y="0"/>
            <a:ext cx="2338853" cy="1169426"/>
          </a:xfrm>
          <a:custGeom>
            <a:avLst/>
            <a:gdLst>
              <a:gd name="connsiteX0" fmla="*/ 0 w 2338853"/>
              <a:gd name="connsiteY0" fmla="*/ 0 h 1169426"/>
              <a:gd name="connsiteX1" fmla="*/ 2338853 w 2338853"/>
              <a:gd name="connsiteY1" fmla="*/ 0 h 1169426"/>
              <a:gd name="connsiteX2" fmla="*/ 1169426 w 2338853"/>
              <a:gd name="connsiteY2" fmla="*/ 1169426 h 1169426"/>
            </a:gdLst>
            <a:ahLst/>
            <a:cxnLst>
              <a:cxn ang="0">
                <a:pos x="connsiteX0" y="connsiteY0"/>
              </a:cxn>
              <a:cxn ang="0">
                <a:pos x="connsiteX1" y="connsiteY1"/>
              </a:cxn>
              <a:cxn ang="0">
                <a:pos x="connsiteX2" y="connsiteY2"/>
              </a:cxn>
            </a:cxnLst>
            <a:rect l="l" t="t" r="r" b="b"/>
            <a:pathLst>
              <a:path w="2338853" h="1169426">
                <a:moveTo>
                  <a:pt x="0" y="0"/>
                </a:moveTo>
                <a:lnTo>
                  <a:pt x="2338853" y="0"/>
                </a:lnTo>
                <a:lnTo>
                  <a:pt x="1169426" y="1169426"/>
                </a:lnTo>
                <a:close/>
              </a:path>
            </a:pathLst>
          </a:custGeom>
          <a:solidFill>
            <a:schemeClr val="accent1">
              <a:lumMod val="40000"/>
              <a:lumOff val="60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ko-KR" altLang="en-US" dirty="0"/>
          </a:p>
        </p:txBody>
      </p:sp>
      <p:sp>
        <p:nvSpPr>
          <p:cNvPr id="27" name="TextBox 26">
            <a:extLst>
              <a:ext uri="{FF2B5EF4-FFF2-40B4-BE49-F238E27FC236}">
                <a16:creationId xmlns:a16="http://schemas.microsoft.com/office/drawing/2014/main" id="{9D878CAC-FD09-4167-88E2-4F463472EE9C}"/>
              </a:ext>
            </a:extLst>
          </p:cNvPr>
          <p:cNvSpPr txBox="1">
            <a:spLocks/>
          </p:cNvSpPr>
          <p:nvPr/>
        </p:nvSpPr>
        <p:spPr>
          <a:xfrm>
            <a:off x="0" y="5345732"/>
            <a:ext cx="1175590" cy="1512268"/>
          </a:xfrm>
          <a:custGeom>
            <a:avLst/>
            <a:gdLst>
              <a:gd name="connsiteX0" fmla="*/ 4287 w 1175590"/>
              <a:gd name="connsiteY0" fmla="*/ 0 h 1512268"/>
              <a:gd name="connsiteX1" fmla="*/ 1175590 w 1175590"/>
              <a:gd name="connsiteY1" fmla="*/ 1171303 h 1512268"/>
              <a:gd name="connsiteX2" fmla="*/ 834625 w 1175590"/>
              <a:gd name="connsiteY2" fmla="*/ 1512268 h 1512268"/>
              <a:gd name="connsiteX3" fmla="*/ 0 w 1175590"/>
              <a:gd name="connsiteY3" fmla="*/ 1512268 h 1512268"/>
              <a:gd name="connsiteX4" fmla="*/ 0 w 1175590"/>
              <a:gd name="connsiteY4" fmla="*/ 4287 h 151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590" h="1512268">
                <a:moveTo>
                  <a:pt x="4287" y="0"/>
                </a:moveTo>
                <a:lnTo>
                  <a:pt x="1175590" y="1171303"/>
                </a:lnTo>
                <a:lnTo>
                  <a:pt x="834625" y="1512268"/>
                </a:lnTo>
                <a:lnTo>
                  <a:pt x="0" y="1512268"/>
                </a:lnTo>
                <a:lnTo>
                  <a:pt x="0" y="4287"/>
                </a:lnTo>
                <a:close/>
              </a:path>
            </a:pathLst>
          </a:custGeom>
          <a:solidFill>
            <a:schemeClr val="accent1">
              <a:lumMod val="40000"/>
              <a:lumOff val="60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ko-KR" altLang="en-US" dirty="0"/>
          </a:p>
        </p:txBody>
      </p:sp>
      <p:sp>
        <p:nvSpPr>
          <p:cNvPr id="38" name="TextBox 37">
            <a:extLst>
              <a:ext uri="{FF2B5EF4-FFF2-40B4-BE49-F238E27FC236}">
                <a16:creationId xmlns:a16="http://schemas.microsoft.com/office/drawing/2014/main" id="{B54393A3-925D-4615-AE18-24CEF30DBC45}"/>
              </a:ext>
            </a:extLst>
          </p:cNvPr>
          <p:cNvSpPr txBox="1"/>
          <p:nvPr/>
        </p:nvSpPr>
        <p:spPr>
          <a:xfrm>
            <a:off x="4960990" y="1203135"/>
            <a:ext cx="5621845" cy="830997"/>
          </a:xfrm>
          <a:prstGeom prst="rect">
            <a:avLst/>
          </a:prstGeom>
          <a:noFill/>
        </p:spPr>
        <p:txBody>
          <a:bodyPr wrap="square" rtlCol="0" anchor="ctr">
            <a:spAutoFit/>
          </a:bodyPr>
          <a:lstStyle/>
          <a:p>
            <a:pPr algn="just"/>
            <a:r>
              <a:rPr lang="en-US" sz="2400" dirty="0">
                <a:latin typeface="Times New Roman" pitchFamily="18" charset="0"/>
                <a:cs typeface="Times New Roman" pitchFamily="18" charset="0"/>
              </a:rPr>
              <a:t>Motivation: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To find the crypto that  will grow in future.</a:t>
            </a:r>
            <a:endParaRPr lang="en-US" sz="2400" dirty="0">
              <a:solidFill>
                <a:schemeClr val="tx1"/>
              </a:solidFill>
              <a:latin typeface="Times New Roman" pitchFamily="18" charset="0"/>
              <a:cs typeface="Times New Roman" pitchFamily="18" charset="0"/>
            </a:endParaRPr>
          </a:p>
        </p:txBody>
      </p:sp>
      <p:sp>
        <p:nvSpPr>
          <p:cNvPr id="3" name="Picture Placeholder 2">
            <a:extLst>
              <a:ext uri="{FF2B5EF4-FFF2-40B4-BE49-F238E27FC236}">
                <a16:creationId xmlns:a16="http://schemas.microsoft.com/office/drawing/2014/main" id="{6A222F2B-AFE0-470F-A408-29DFBA49EEC8}"/>
              </a:ext>
            </a:extLst>
          </p:cNvPr>
          <p:cNvSpPr>
            <a:spLocks noGrp="1"/>
          </p:cNvSpPr>
          <p:nvPr>
            <p:ph type="pic" idx="12"/>
          </p:nvPr>
        </p:nvSpPr>
        <p:spPr>
          <a:xfrm>
            <a:off x="106341" y="126846"/>
            <a:ext cx="3927777" cy="6731154"/>
          </a:xfrm>
        </p:spPr>
      </p:sp>
      <p:sp>
        <p:nvSpPr>
          <p:cNvPr id="2" name="TextBox 1">
            <a:extLst>
              <a:ext uri="{FF2B5EF4-FFF2-40B4-BE49-F238E27FC236}">
                <a16:creationId xmlns:a16="http://schemas.microsoft.com/office/drawing/2014/main" id="{B9D4AD84-7AF5-4E3D-A6EF-98BC89A2010B}"/>
              </a:ext>
            </a:extLst>
          </p:cNvPr>
          <p:cNvSpPr txBox="1"/>
          <p:nvPr/>
        </p:nvSpPr>
        <p:spPr>
          <a:xfrm>
            <a:off x="4693024" y="2727240"/>
            <a:ext cx="2877670" cy="923330"/>
          </a:xfrm>
          <a:prstGeom prst="rect">
            <a:avLst/>
          </a:prstGeom>
          <a:noFill/>
        </p:spPr>
        <p:txBody>
          <a:bodyPr wrap="square" rtlCol="0">
            <a:spAutoFit/>
          </a:bodyPr>
          <a:lstStyle/>
          <a:p>
            <a:r>
              <a:rPr lang="en-US" dirty="0"/>
              <a:t>          Problem:</a:t>
            </a:r>
            <a:br>
              <a:rPr lang="en-US" dirty="0"/>
            </a:br>
            <a:r>
              <a:rPr lang="en-US" dirty="0"/>
              <a:t>Crypto Real time  Data sets  from 2015- 2021</a:t>
            </a:r>
          </a:p>
        </p:txBody>
      </p:sp>
      <p:sp>
        <p:nvSpPr>
          <p:cNvPr id="4" name="TextBox 3">
            <a:extLst>
              <a:ext uri="{FF2B5EF4-FFF2-40B4-BE49-F238E27FC236}">
                <a16:creationId xmlns:a16="http://schemas.microsoft.com/office/drawing/2014/main" id="{CD1EEBF4-2F61-4334-A620-13F5FAA7EFED}"/>
              </a:ext>
            </a:extLst>
          </p:cNvPr>
          <p:cNvSpPr txBox="1"/>
          <p:nvPr/>
        </p:nvSpPr>
        <p:spPr>
          <a:xfrm>
            <a:off x="8108576" y="2595282"/>
            <a:ext cx="2043953" cy="92333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D7990D1E-A46E-4EA1-A174-DE1B365C02B2}"/>
              </a:ext>
            </a:extLst>
          </p:cNvPr>
          <p:cNvSpPr txBox="1"/>
          <p:nvPr/>
        </p:nvSpPr>
        <p:spPr>
          <a:xfrm>
            <a:off x="7865294" y="2904565"/>
            <a:ext cx="4220365" cy="923330"/>
          </a:xfrm>
          <a:prstGeom prst="rect">
            <a:avLst/>
          </a:prstGeom>
          <a:noFill/>
        </p:spPr>
        <p:txBody>
          <a:bodyPr wrap="square" rtlCol="0">
            <a:spAutoFit/>
          </a:bodyPr>
          <a:lstStyle/>
          <a:p>
            <a:r>
              <a:rPr lang="en-US" dirty="0"/>
              <a:t>General Interest of Solving :</a:t>
            </a:r>
            <a:br>
              <a:rPr lang="en-US" dirty="0"/>
            </a:br>
            <a:r>
              <a:rPr lang="en-US" dirty="0"/>
              <a:t>“To know the future of which crypto ?”</a:t>
            </a:r>
            <a:br>
              <a:rPr lang="en-US" dirty="0"/>
            </a:br>
            <a:endParaRPr lang="en-US" dirty="0"/>
          </a:p>
        </p:txBody>
      </p:sp>
      <p:sp>
        <p:nvSpPr>
          <p:cNvPr id="6" name="TextBox 5">
            <a:extLst>
              <a:ext uri="{FF2B5EF4-FFF2-40B4-BE49-F238E27FC236}">
                <a16:creationId xmlns:a16="http://schemas.microsoft.com/office/drawing/2014/main" id="{B07B33BD-30DC-4533-9B04-17A01FFF7F44}"/>
              </a:ext>
            </a:extLst>
          </p:cNvPr>
          <p:cNvSpPr txBox="1"/>
          <p:nvPr/>
        </p:nvSpPr>
        <p:spPr>
          <a:xfrm>
            <a:off x="5472953" y="4343400"/>
            <a:ext cx="5970494" cy="646331"/>
          </a:xfrm>
          <a:prstGeom prst="rect">
            <a:avLst/>
          </a:prstGeom>
          <a:noFill/>
        </p:spPr>
        <p:txBody>
          <a:bodyPr wrap="square" rtlCol="0">
            <a:spAutoFit/>
          </a:bodyPr>
          <a:lstStyle/>
          <a:p>
            <a:r>
              <a:rPr lang="en-US" dirty="0"/>
              <a:t>Method :</a:t>
            </a:r>
            <a:br>
              <a:rPr lang="en-US" dirty="0"/>
            </a:br>
            <a:endParaRPr lang="en-US" dirty="0"/>
          </a:p>
        </p:txBody>
      </p:sp>
      <p:pic>
        <p:nvPicPr>
          <p:cNvPr id="10" name="Picture 9">
            <a:extLst>
              <a:ext uri="{FF2B5EF4-FFF2-40B4-BE49-F238E27FC236}">
                <a16:creationId xmlns:a16="http://schemas.microsoft.com/office/drawing/2014/main" id="{6F3891F6-C43D-4C8F-AB36-663DE3D88AAB}"/>
              </a:ext>
            </a:extLst>
          </p:cNvPr>
          <p:cNvPicPr>
            <a:picLocks noChangeAspect="1"/>
          </p:cNvPicPr>
          <p:nvPr/>
        </p:nvPicPr>
        <p:blipFill>
          <a:blip r:embed="rId2"/>
          <a:stretch>
            <a:fillRect/>
          </a:stretch>
        </p:blipFill>
        <p:spPr>
          <a:xfrm>
            <a:off x="5472952" y="4722540"/>
            <a:ext cx="5970493" cy="1996691"/>
          </a:xfrm>
          <a:prstGeom prst="rect">
            <a:avLst/>
          </a:prstGeom>
        </p:spPr>
      </p:pic>
    </p:spTree>
    <p:extLst>
      <p:ext uri="{BB962C8B-B14F-4D97-AF65-F5344CB8AC3E}">
        <p14:creationId xmlns:p14="http://schemas.microsoft.com/office/powerpoint/2010/main" val="49862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Evolution </a:t>
            </a:r>
          </a:p>
        </p:txBody>
      </p:sp>
      <p:sp>
        <p:nvSpPr>
          <p:cNvPr id="41" name="Rectangle: Rounded Corners 40">
            <a:extLst>
              <a:ext uri="{FF2B5EF4-FFF2-40B4-BE49-F238E27FC236}">
                <a16:creationId xmlns:a16="http://schemas.microsoft.com/office/drawing/2014/main" id="{0F9F8ED4-D493-4569-B0EC-558F337CC98B}"/>
              </a:ext>
            </a:extLst>
          </p:cNvPr>
          <p:cNvSpPr/>
          <p:nvPr/>
        </p:nvSpPr>
        <p:spPr>
          <a:xfrm>
            <a:off x="9958717" y="2254313"/>
            <a:ext cx="1298512" cy="129851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934772" y="2254313"/>
            <a:ext cx="1298512" cy="1298512"/>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6F0F53E-0E01-4B73-A5B3-4D84BFB75242}"/>
              </a:ext>
            </a:extLst>
          </p:cNvPr>
          <p:cNvSpPr/>
          <p:nvPr/>
        </p:nvSpPr>
        <p:spPr>
          <a:xfrm>
            <a:off x="3190758" y="2254313"/>
            <a:ext cx="1298512" cy="129851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B1A48C-CE05-45EB-A351-8D8FB0C1E815}"/>
              </a:ext>
            </a:extLst>
          </p:cNvPr>
          <p:cNvSpPr/>
          <p:nvPr/>
        </p:nvSpPr>
        <p:spPr>
          <a:xfrm>
            <a:off x="5446744" y="2254313"/>
            <a:ext cx="1298512" cy="129851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E74F816-0D48-4047-8AE1-670C59DEC6B0}"/>
              </a:ext>
            </a:extLst>
          </p:cNvPr>
          <p:cNvSpPr/>
          <p:nvPr/>
        </p:nvSpPr>
        <p:spPr>
          <a:xfrm>
            <a:off x="7702730" y="2254313"/>
            <a:ext cx="1298512" cy="129851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66DA00-A0BD-4A0F-95E4-E37FDC7D6876}"/>
              </a:ext>
            </a:extLst>
          </p:cNvPr>
          <p:cNvGrpSpPr/>
          <p:nvPr/>
        </p:nvGrpSpPr>
        <p:grpSpPr>
          <a:xfrm>
            <a:off x="1983779" y="2685555"/>
            <a:ext cx="1456483" cy="436028"/>
            <a:chOff x="2906464" y="3248298"/>
            <a:chExt cx="1886168" cy="564662"/>
          </a:xfrm>
        </p:grpSpPr>
        <p:sp>
          <p:nvSpPr>
            <p:cNvPr id="13"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47F8A02-B6CC-4A16-8F16-F3EC8B0BFF4D}"/>
              </a:ext>
            </a:extLst>
          </p:cNvPr>
          <p:cNvGrpSpPr/>
          <p:nvPr/>
        </p:nvGrpSpPr>
        <p:grpSpPr>
          <a:xfrm>
            <a:off x="4239765" y="2685555"/>
            <a:ext cx="1456483" cy="436028"/>
            <a:chOff x="2906464" y="3248298"/>
            <a:chExt cx="1886168" cy="564662"/>
          </a:xfrm>
        </p:grpSpPr>
        <p:sp>
          <p:nvSpPr>
            <p:cNvPr id="25"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F7D9BE3-0439-4B41-A90E-F64A9F794BC1}"/>
              </a:ext>
            </a:extLst>
          </p:cNvPr>
          <p:cNvGrpSpPr/>
          <p:nvPr/>
        </p:nvGrpSpPr>
        <p:grpSpPr>
          <a:xfrm>
            <a:off x="6495751" y="2685555"/>
            <a:ext cx="1456483" cy="436028"/>
            <a:chOff x="2906464" y="3248298"/>
            <a:chExt cx="1886168" cy="564662"/>
          </a:xfrm>
        </p:grpSpPr>
        <p:sp>
          <p:nvSpPr>
            <p:cNvPr id="29" name="Freeform: Shape 28">
              <a:extLst>
                <a:ext uri="{FF2B5EF4-FFF2-40B4-BE49-F238E27FC236}">
                  <a16:creationId xmlns:a16="http://schemas.microsoft.com/office/drawing/2014/main" id="{30C43617-6786-45DB-BD04-A080F9E5B2C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Rounded Corners 29">
              <a:extLst>
                <a:ext uri="{FF2B5EF4-FFF2-40B4-BE49-F238E27FC236}">
                  <a16:creationId xmlns:a16="http://schemas.microsoft.com/office/drawing/2014/main" id="{B36E8CCC-A76A-4DE4-BEA6-0DFB2FC6DFF9}"/>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009A02A-D3DF-4B3A-90F5-7C36102AF9EF}"/>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3CDC4F-0AB5-4558-8654-BBE52D983B88}"/>
              </a:ext>
            </a:extLst>
          </p:cNvPr>
          <p:cNvGrpSpPr/>
          <p:nvPr/>
        </p:nvGrpSpPr>
        <p:grpSpPr>
          <a:xfrm>
            <a:off x="8751737" y="2685555"/>
            <a:ext cx="1456483" cy="436028"/>
            <a:chOff x="2906464" y="3248298"/>
            <a:chExt cx="1886168" cy="564662"/>
          </a:xfrm>
        </p:grpSpPr>
        <p:sp>
          <p:nvSpPr>
            <p:cNvPr id="33" name="Freeform: Shape 32">
              <a:extLst>
                <a:ext uri="{FF2B5EF4-FFF2-40B4-BE49-F238E27FC236}">
                  <a16:creationId xmlns:a16="http://schemas.microsoft.com/office/drawing/2014/main" id="{A830FBA2-5C10-4D5B-8F11-973F277B9BD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Rounded Corners 33">
              <a:extLst>
                <a:ext uri="{FF2B5EF4-FFF2-40B4-BE49-F238E27FC236}">
                  <a16:creationId xmlns:a16="http://schemas.microsoft.com/office/drawing/2014/main" id="{27690388-3069-4A3E-B982-D8D44ADBCE8E}"/>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D8AB89F-3A2F-487B-BD6B-C78C82E5B846}"/>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222B8DB4-E5C1-4EFA-ACA0-4529878B4B15}"/>
              </a:ext>
            </a:extLst>
          </p:cNvPr>
          <p:cNvGrpSpPr/>
          <p:nvPr/>
        </p:nvGrpSpPr>
        <p:grpSpPr>
          <a:xfrm>
            <a:off x="-5096" y="2685555"/>
            <a:ext cx="1189372" cy="436028"/>
            <a:chOff x="-5096" y="2714130"/>
            <a:chExt cx="1189372" cy="436028"/>
          </a:xfrm>
        </p:grpSpPr>
        <p:sp>
          <p:nvSpPr>
            <p:cNvPr id="37" name="Freeform: Shape 36">
              <a:extLst>
                <a:ext uri="{FF2B5EF4-FFF2-40B4-BE49-F238E27FC236}">
                  <a16:creationId xmlns:a16="http://schemas.microsoft.com/office/drawing/2014/main" id="{FEAF8646-3245-4756-8FDA-BB41A7F10DC0}"/>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Rounded Corners 37">
              <a:extLst>
                <a:ext uri="{FF2B5EF4-FFF2-40B4-BE49-F238E27FC236}">
                  <a16:creationId xmlns:a16="http://schemas.microsoft.com/office/drawing/2014/main" id="{90EFAF4E-AF54-4DF3-B4E9-E492818EC9C1}"/>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020F0551-8190-429B-AF29-923FAE1DB67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4" name="Group 83">
            <a:extLst>
              <a:ext uri="{FF2B5EF4-FFF2-40B4-BE49-F238E27FC236}">
                <a16:creationId xmlns:a16="http://schemas.microsoft.com/office/drawing/2014/main" id="{FB274B2D-F2D8-4E8A-A517-8FAF07AE15BA}"/>
              </a:ext>
            </a:extLst>
          </p:cNvPr>
          <p:cNvGrpSpPr/>
          <p:nvPr/>
        </p:nvGrpSpPr>
        <p:grpSpPr>
          <a:xfrm>
            <a:off x="11007725" y="2685555"/>
            <a:ext cx="1194361" cy="436028"/>
            <a:chOff x="11007725" y="2714130"/>
            <a:chExt cx="1194361" cy="436028"/>
          </a:xfrm>
        </p:grpSpPr>
        <p:sp>
          <p:nvSpPr>
            <p:cNvPr id="50" name="Freeform: Shape 49">
              <a:extLst>
                <a:ext uri="{FF2B5EF4-FFF2-40B4-BE49-F238E27FC236}">
                  <a16:creationId xmlns:a16="http://schemas.microsoft.com/office/drawing/2014/main" id="{E9EEB0C1-AAE3-4E1A-B60A-3E235720EDF1}"/>
                </a:ext>
              </a:extLst>
            </p:cNvPr>
            <p:cNvSpPr/>
            <p:nvPr/>
          </p:nvSpPr>
          <p:spPr>
            <a:xfrm>
              <a:off x="11403094"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E1644CD-C45B-4B94-BC33-124353F38532}"/>
                </a:ext>
              </a:extLst>
            </p:cNvPr>
            <p:cNvSpPr/>
            <p:nvPr/>
          </p:nvSpPr>
          <p:spPr>
            <a:xfrm>
              <a:off x="11798464" y="2864608"/>
              <a:ext cx="403622" cy="129676"/>
            </a:xfrm>
            <a:custGeom>
              <a:avLst/>
              <a:gdLst>
                <a:gd name="connsiteX0" fmla="*/ 64838 w 403622"/>
                <a:gd name="connsiteY0" fmla="*/ 0 h 129676"/>
                <a:gd name="connsiteX1" fmla="*/ 403622 w 403622"/>
                <a:gd name="connsiteY1" fmla="*/ 0 h 129676"/>
                <a:gd name="connsiteX2" fmla="*/ 403622 w 403622"/>
                <a:gd name="connsiteY2" fmla="*/ 129676 h 129676"/>
                <a:gd name="connsiteX3" fmla="*/ 64838 w 403622"/>
                <a:gd name="connsiteY3" fmla="*/ 129676 h 129676"/>
                <a:gd name="connsiteX4" fmla="*/ 0 w 403622"/>
                <a:gd name="connsiteY4" fmla="*/ 64838 h 129676"/>
                <a:gd name="connsiteX5" fmla="*/ 64838 w 403622"/>
                <a:gd name="connsiteY5" fmla="*/ 0 h 12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22" h="129676">
                  <a:moveTo>
                    <a:pt x="64838" y="0"/>
                  </a:moveTo>
                  <a:lnTo>
                    <a:pt x="403622" y="0"/>
                  </a:lnTo>
                  <a:lnTo>
                    <a:pt x="403622" y="129676"/>
                  </a:lnTo>
                  <a:lnTo>
                    <a:pt x="64838" y="129676"/>
                  </a:lnTo>
                  <a:cubicBezTo>
                    <a:pt x="29029" y="129676"/>
                    <a:pt x="0" y="100647"/>
                    <a:pt x="0" y="64838"/>
                  </a:cubicBezTo>
                  <a:cubicBezTo>
                    <a:pt x="0" y="29029"/>
                    <a:pt x="29029" y="0"/>
                    <a:pt x="64838" y="0"/>
                  </a:cubicBez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Rounded Corners 51">
              <a:extLst>
                <a:ext uri="{FF2B5EF4-FFF2-40B4-BE49-F238E27FC236}">
                  <a16:creationId xmlns:a16="http://schemas.microsoft.com/office/drawing/2014/main" id="{5047224B-846D-4850-9BE5-557EE4001753}"/>
                </a:ext>
              </a:extLst>
            </p:cNvPr>
            <p:cNvSpPr/>
            <p:nvPr/>
          </p:nvSpPr>
          <p:spPr>
            <a:xfrm>
              <a:off x="11007725" y="2867306"/>
              <a:ext cx="665743"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CE7301D-D758-419C-A246-5982E8990C68}"/>
              </a:ext>
            </a:extLst>
          </p:cNvPr>
          <p:cNvSpPr txBox="1"/>
          <p:nvPr/>
        </p:nvSpPr>
        <p:spPr>
          <a:xfrm>
            <a:off x="7835550" y="3057863"/>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2011</a:t>
            </a:r>
            <a:endParaRPr lang="ko-KR" altLang="en-US" sz="2000" b="1" dirty="0">
              <a:solidFill>
                <a:schemeClr val="bg1"/>
              </a:solidFill>
              <a:cs typeface="Arial" pitchFamily="34" charset="0"/>
            </a:endParaRPr>
          </a:p>
        </p:txBody>
      </p:sp>
      <p:sp>
        <p:nvSpPr>
          <p:cNvPr id="55" name="TextBox 54">
            <a:extLst>
              <a:ext uri="{FF2B5EF4-FFF2-40B4-BE49-F238E27FC236}">
                <a16:creationId xmlns:a16="http://schemas.microsoft.com/office/drawing/2014/main" id="{F434641E-20A1-476E-9616-4F1A62668F19}"/>
              </a:ext>
            </a:extLst>
          </p:cNvPr>
          <p:cNvSpPr txBox="1"/>
          <p:nvPr/>
        </p:nvSpPr>
        <p:spPr>
          <a:xfrm>
            <a:off x="5567207" y="3057863"/>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2010</a:t>
            </a:r>
            <a:endParaRPr lang="ko-KR" altLang="en-US" sz="2000" b="1" dirty="0">
              <a:solidFill>
                <a:schemeClr val="bg1"/>
              </a:solidFill>
              <a:cs typeface="Arial" pitchFamily="34" charset="0"/>
            </a:endParaRPr>
          </a:p>
        </p:txBody>
      </p:sp>
      <p:sp>
        <p:nvSpPr>
          <p:cNvPr id="56" name="TextBox 55">
            <a:extLst>
              <a:ext uri="{FF2B5EF4-FFF2-40B4-BE49-F238E27FC236}">
                <a16:creationId xmlns:a16="http://schemas.microsoft.com/office/drawing/2014/main" id="{4F5A1C37-155F-42FC-90A0-EFEB6C40EFCF}"/>
              </a:ext>
            </a:extLst>
          </p:cNvPr>
          <p:cNvSpPr txBox="1"/>
          <p:nvPr/>
        </p:nvSpPr>
        <p:spPr>
          <a:xfrm>
            <a:off x="3311221" y="3057863"/>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2009</a:t>
            </a:r>
            <a:endParaRPr lang="ko-KR" altLang="en-US" sz="2000" b="1" dirty="0">
              <a:solidFill>
                <a:schemeClr val="bg1"/>
              </a:solidFill>
              <a:cs typeface="Arial" pitchFamily="34" charset="0"/>
            </a:endParaRPr>
          </a:p>
        </p:txBody>
      </p:sp>
      <p:sp>
        <p:nvSpPr>
          <p:cNvPr id="57" name="TextBox 56">
            <a:extLst>
              <a:ext uri="{FF2B5EF4-FFF2-40B4-BE49-F238E27FC236}">
                <a16:creationId xmlns:a16="http://schemas.microsoft.com/office/drawing/2014/main" id="{51B8E895-D9F5-41AB-9B49-E314AA5A30A7}"/>
              </a:ext>
            </a:extLst>
          </p:cNvPr>
          <p:cNvSpPr txBox="1"/>
          <p:nvPr/>
        </p:nvSpPr>
        <p:spPr>
          <a:xfrm>
            <a:off x="1055235" y="3057863"/>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2008</a:t>
            </a:r>
            <a:endParaRPr lang="ko-KR" altLang="en-US" sz="2000" b="1" dirty="0">
              <a:solidFill>
                <a:schemeClr val="bg1"/>
              </a:solidFill>
              <a:cs typeface="Arial" pitchFamily="34" charset="0"/>
            </a:endParaRPr>
          </a:p>
        </p:txBody>
      </p:sp>
      <p:sp>
        <p:nvSpPr>
          <p:cNvPr id="58" name="직사각형 113">
            <a:extLst>
              <a:ext uri="{FF2B5EF4-FFF2-40B4-BE49-F238E27FC236}">
                <a16:creationId xmlns:a16="http://schemas.microsoft.com/office/drawing/2014/main" id="{5F7907DB-ECA4-4D09-9FD1-B0FDD41C5B0A}"/>
              </a:ext>
            </a:extLst>
          </p:cNvPr>
          <p:cNvSpPr>
            <a:spLocks noChangeArrowheads="1"/>
          </p:cNvSpPr>
          <p:nvPr/>
        </p:nvSpPr>
        <p:spPr bwMode="auto">
          <a:xfrm>
            <a:off x="10086975" y="3057863"/>
            <a:ext cx="1041996"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2017</a:t>
            </a:r>
            <a:endParaRPr lang="ko-KR" altLang="en-US" sz="2000" dirty="0">
              <a:solidFill>
                <a:schemeClr val="bg1"/>
              </a:solidFill>
            </a:endParaRPr>
          </a:p>
        </p:txBody>
      </p:sp>
      <p:sp>
        <p:nvSpPr>
          <p:cNvPr id="65" name="TextBox 64">
            <a:extLst>
              <a:ext uri="{FF2B5EF4-FFF2-40B4-BE49-F238E27FC236}">
                <a16:creationId xmlns:a16="http://schemas.microsoft.com/office/drawing/2014/main" id="{17F834EE-52D2-4B4E-A820-6A626086BA17}"/>
              </a:ext>
            </a:extLst>
          </p:cNvPr>
          <p:cNvSpPr txBox="1"/>
          <p:nvPr/>
        </p:nvSpPr>
        <p:spPr>
          <a:xfrm>
            <a:off x="775646" y="4276104"/>
            <a:ext cx="1620194" cy="1754326"/>
          </a:xfrm>
          <a:prstGeom prst="rect">
            <a:avLst/>
          </a:prstGeom>
          <a:noFill/>
        </p:spPr>
        <p:txBody>
          <a:bodyPr wrap="square" rtlCol="0">
            <a:spAutoFit/>
          </a:bodyPr>
          <a:lstStyle/>
          <a:p>
            <a:endParaRPr lang="en-US" sz="1200" dirty="0"/>
          </a:p>
          <a:p>
            <a:r>
              <a:rPr lang="en-US" sz="1600" dirty="0"/>
              <a:t>Idea was published under the pseudonym Satoshi Nakamoto</a:t>
            </a:r>
          </a:p>
        </p:txBody>
      </p:sp>
      <p:sp>
        <p:nvSpPr>
          <p:cNvPr id="68" name="TextBox 67">
            <a:extLst>
              <a:ext uri="{FF2B5EF4-FFF2-40B4-BE49-F238E27FC236}">
                <a16:creationId xmlns:a16="http://schemas.microsoft.com/office/drawing/2014/main" id="{B5C496EE-E6FE-4F75-A921-5320372C0645}"/>
              </a:ext>
            </a:extLst>
          </p:cNvPr>
          <p:cNvSpPr txBox="1"/>
          <p:nvPr/>
        </p:nvSpPr>
        <p:spPr>
          <a:xfrm>
            <a:off x="3031633" y="4276104"/>
            <a:ext cx="1620194" cy="461665"/>
          </a:xfrm>
          <a:prstGeom prst="rect">
            <a:avLst/>
          </a:prstGeom>
          <a:noFill/>
        </p:spPr>
        <p:txBody>
          <a:bodyPr wrap="square" rtlCol="0">
            <a:spAutoFit/>
          </a:bodyPr>
          <a:lstStyle/>
          <a:p>
            <a:r>
              <a:rPr lang="en-US" sz="1200" dirty="0"/>
              <a:t>Start of the Bitcoin Network</a:t>
            </a:r>
          </a:p>
        </p:txBody>
      </p:sp>
      <p:sp>
        <p:nvSpPr>
          <p:cNvPr id="71" name="TextBox 70">
            <a:extLst>
              <a:ext uri="{FF2B5EF4-FFF2-40B4-BE49-F238E27FC236}">
                <a16:creationId xmlns:a16="http://schemas.microsoft.com/office/drawing/2014/main" id="{273A0028-B892-4237-97B2-2B5CB2F15081}"/>
              </a:ext>
            </a:extLst>
          </p:cNvPr>
          <p:cNvSpPr txBox="1"/>
          <p:nvPr/>
        </p:nvSpPr>
        <p:spPr>
          <a:xfrm>
            <a:off x="5287620" y="4276104"/>
            <a:ext cx="1620194" cy="646331"/>
          </a:xfrm>
          <a:prstGeom prst="rect">
            <a:avLst/>
          </a:prstGeom>
          <a:noFill/>
        </p:spPr>
        <p:txBody>
          <a:bodyPr wrap="square" rtlCol="0">
            <a:spAutoFit/>
          </a:bodyPr>
          <a:lstStyle/>
          <a:p>
            <a:r>
              <a:rPr lang="en-US" sz="1200" dirty="0"/>
              <a:t>Fist cryptocurrency stock exchange is launched </a:t>
            </a:r>
          </a:p>
        </p:txBody>
      </p:sp>
      <p:sp>
        <p:nvSpPr>
          <p:cNvPr id="74" name="TextBox 73">
            <a:extLst>
              <a:ext uri="{FF2B5EF4-FFF2-40B4-BE49-F238E27FC236}">
                <a16:creationId xmlns:a16="http://schemas.microsoft.com/office/drawing/2014/main" id="{4BB4166E-32F1-41CA-9B23-D5F48ADFABF1}"/>
              </a:ext>
            </a:extLst>
          </p:cNvPr>
          <p:cNvSpPr txBox="1"/>
          <p:nvPr/>
        </p:nvSpPr>
        <p:spPr>
          <a:xfrm>
            <a:off x="7543607" y="4276104"/>
            <a:ext cx="1620194" cy="461665"/>
          </a:xfrm>
          <a:prstGeom prst="rect">
            <a:avLst/>
          </a:prstGeom>
          <a:noFill/>
        </p:spPr>
        <p:txBody>
          <a:bodyPr wrap="square" rtlCol="0">
            <a:spAutoFit/>
          </a:bodyPr>
          <a:lstStyle/>
          <a:p>
            <a:r>
              <a:rPr lang="en-US" sz="1200" dirty="0"/>
              <a:t>One Bitcoin equals one USD</a:t>
            </a:r>
          </a:p>
        </p:txBody>
      </p:sp>
      <p:sp>
        <p:nvSpPr>
          <p:cNvPr id="77" name="TextBox 76">
            <a:extLst>
              <a:ext uri="{FF2B5EF4-FFF2-40B4-BE49-F238E27FC236}">
                <a16:creationId xmlns:a16="http://schemas.microsoft.com/office/drawing/2014/main" id="{0ADE09AF-C182-44CD-A1D7-41908E95F1A7}"/>
              </a:ext>
            </a:extLst>
          </p:cNvPr>
          <p:cNvSpPr txBox="1"/>
          <p:nvPr/>
        </p:nvSpPr>
        <p:spPr>
          <a:xfrm>
            <a:off x="9799592" y="4276104"/>
            <a:ext cx="1620194" cy="461665"/>
          </a:xfrm>
          <a:prstGeom prst="rect">
            <a:avLst/>
          </a:prstGeom>
          <a:noFill/>
        </p:spPr>
        <p:txBody>
          <a:bodyPr wrap="square" rtlCol="0">
            <a:spAutoFit/>
          </a:bodyPr>
          <a:lstStyle/>
          <a:p>
            <a:r>
              <a:rPr lang="en-US" sz="1200" dirty="0"/>
              <a:t>1 Bitcoin equals</a:t>
            </a:r>
          </a:p>
          <a:p>
            <a:r>
              <a:rPr lang="en-US" sz="1200" dirty="0"/>
              <a:t>10,000 USD</a:t>
            </a: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Development </a:t>
            </a:r>
          </a:p>
        </p:txBody>
      </p:sp>
      <p:sp>
        <p:nvSpPr>
          <p:cNvPr id="3" name="Arrow: Right 2">
            <a:extLst>
              <a:ext uri="{FF2B5EF4-FFF2-40B4-BE49-F238E27FC236}">
                <a16:creationId xmlns:a16="http://schemas.microsoft.com/office/drawing/2014/main" id="{7D189F21-5970-446E-8286-67FF40285F7F}"/>
              </a:ext>
            </a:extLst>
          </p:cNvPr>
          <p:cNvSpPr/>
          <p:nvPr/>
        </p:nvSpPr>
        <p:spPr>
          <a:xfrm>
            <a:off x="1050202" y="3083470"/>
            <a:ext cx="10248522" cy="149382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90237BD-C548-4163-BA8F-8F112F596A51}"/>
              </a:ext>
            </a:extLst>
          </p:cNvPr>
          <p:cNvCxnSpPr>
            <a:cxnSpLocks/>
            <a:endCxn id="17" idx="3"/>
          </p:cNvCxnSpPr>
          <p:nvPr/>
        </p:nvCxnSpPr>
        <p:spPr>
          <a:xfrm flipV="1">
            <a:off x="8242421" y="3830379"/>
            <a:ext cx="1566999" cy="2112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48EAD8-A64C-4770-84CD-225C98E60F4C}"/>
              </a:ext>
            </a:extLst>
          </p:cNvPr>
          <p:cNvCxnSpPr>
            <a:cxnSpLocks/>
            <a:stCxn id="20" idx="1"/>
            <a:endCxn id="21" idx="3"/>
          </p:cNvCxnSpPr>
          <p:nvPr/>
        </p:nvCxnSpPr>
        <p:spPr>
          <a:xfrm>
            <a:off x="6884148" y="5069196"/>
            <a:ext cx="1004431"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629DBA-9D19-43D6-8011-9CF0455D387E}"/>
              </a:ext>
            </a:extLst>
          </p:cNvPr>
          <p:cNvCxnSpPr>
            <a:cxnSpLocks/>
            <a:stCxn id="9" idx="1"/>
          </p:cNvCxnSpPr>
          <p:nvPr/>
        </p:nvCxnSpPr>
        <p:spPr>
          <a:xfrm>
            <a:off x="5798742" y="4364535"/>
            <a:ext cx="208983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01D07FD-94C7-4782-8DEC-2D796826600A}"/>
              </a:ext>
            </a:extLst>
          </p:cNvPr>
          <p:cNvCxnSpPr>
            <a:cxnSpLocks/>
            <a:endCxn id="8" idx="3"/>
          </p:cNvCxnSpPr>
          <p:nvPr/>
        </p:nvCxnSpPr>
        <p:spPr>
          <a:xfrm>
            <a:off x="4339627" y="3830381"/>
            <a:ext cx="108943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DBF39D4-56E0-40FB-8896-3152CD7B0EA2}"/>
              </a:ext>
            </a:extLst>
          </p:cNvPr>
          <p:cNvCxnSpPr>
            <a:stCxn id="4" idx="3"/>
            <a:endCxn id="6" idx="1"/>
          </p:cNvCxnSpPr>
          <p:nvPr/>
        </p:nvCxnSpPr>
        <p:spPr>
          <a:xfrm flipV="1">
            <a:off x="1937442" y="3830379"/>
            <a:ext cx="1940458" cy="2"/>
          </a:xfrm>
          <a:prstGeom prst="line">
            <a:avLst/>
          </a:prstGeom>
          <a:ln w="254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34F4984-AC8A-4886-80FE-814D432C76B2}"/>
              </a:ext>
            </a:extLst>
          </p:cNvPr>
          <p:cNvSpPr/>
          <p:nvPr/>
        </p:nvSpPr>
        <p:spPr>
          <a:xfrm>
            <a:off x="1475715" y="3599517"/>
            <a:ext cx="461727" cy="461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88A96F-B098-4ADE-97C7-1E244DB7FB53}"/>
              </a:ext>
            </a:extLst>
          </p:cNvPr>
          <p:cNvSpPr/>
          <p:nvPr/>
        </p:nvSpPr>
        <p:spPr>
          <a:xfrm>
            <a:off x="2020431" y="3599515"/>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54ABDFF-73AA-4265-BC54-02AFBB38FE0E}"/>
              </a:ext>
            </a:extLst>
          </p:cNvPr>
          <p:cNvSpPr/>
          <p:nvPr/>
        </p:nvSpPr>
        <p:spPr>
          <a:xfrm>
            <a:off x="3877900" y="3599515"/>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F31EEB-ADE4-4BC9-AD78-4EF30A06D055}"/>
              </a:ext>
            </a:extLst>
          </p:cNvPr>
          <p:cNvSpPr/>
          <p:nvPr/>
        </p:nvSpPr>
        <p:spPr>
          <a:xfrm>
            <a:off x="4422616" y="3599517"/>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CF6EE3-DCE1-497F-87E6-8961D4B48F13}"/>
              </a:ext>
            </a:extLst>
          </p:cNvPr>
          <p:cNvSpPr/>
          <p:nvPr/>
        </p:nvSpPr>
        <p:spPr>
          <a:xfrm>
            <a:off x="4967332" y="3599517"/>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0A6FEA-D190-4532-9D67-E5BCF87476BF}"/>
              </a:ext>
            </a:extLst>
          </p:cNvPr>
          <p:cNvSpPr/>
          <p:nvPr/>
        </p:nvSpPr>
        <p:spPr>
          <a:xfrm>
            <a:off x="5798742" y="3083470"/>
            <a:ext cx="461727" cy="4617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0C6FCDD-513E-4331-AD8F-7C76A25ED38D}"/>
              </a:ext>
            </a:extLst>
          </p:cNvPr>
          <p:cNvGrpSpPr/>
          <p:nvPr/>
        </p:nvGrpSpPr>
        <p:grpSpPr>
          <a:xfrm>
            <a:off x="5798742" y="4133671"/>
            <a:ext cx="2089837" cy="461727"/>
            <a:chOff x="5512048" y="4341890"/>
            <a:chExt cx="2089837" cy="461727"/>
          </a:xfrm>
        </p:grpSpPr>
        <p:sp>
          <p:nvSpPr>
            <p:cNvPr id="9" name="Rectangle 8">
              <a:extLst>
                <a:ext uri="{FF2B5EF4-FFF2-40B4-BE49-F238E27FC236}">
                  <a16:creationId xmlns:a16="http://schemas.microsoft.com/office/drawing/2014/main" id="{C0656CF0-6B4D-48F3-9E61-D402ED6E52BF}"/>
                </a:ext>
              </a:extLst>
            </p:cNvPr>
            <p:cNvSpPr/>
            <p:nvPr/>
          </p:nvSpPr>
          <p:spPr>
            <a:xfrm>
              <a:off x="5512048" y="4341890"/>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2C67B4-D131-46CB-A97D-B5A849B17408}"/>
                </a:ext>
              </a:extLst>
            </p:cNvPr>
            <p:cNvSpPr/>
            <p:nvPr/>
          </p:nvSpPr>
          <p:spPr>
            <a:xfrm>
              <a:off x="6054751" y="4341890"/>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F36548-56AE-4D03-A3FA-D81E6DE6C853}"/>
                </a:ext>
              </a:extLst>
            </p:cNvPr>
            <p:cNvSpPr/>
            <p:nvPr/>
          </p:nvSpPr>
          <p:spPr>
            <a:xfrm>
              <a:off x="6597454" y="4341890"/>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7A6FD8-D6B0-4AB4-90B4-8F9935884D7D}"/>
                </a:ext>
              </a:extLst>
            </p:cNvPr>
            <p:cNvSpPr/>
            <p:nvPr/>
          </p:nvSpPr>
          <p:spPr>
            <a:xfrm>
              <a:off x="7140158" y="4341890"/>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2B5B258-8535-4091-BB4B-628D1F7F0717}"/>
              </a:ext>
            </a:extLst>
          </p:cNvPr>
          <p:cNvGrpSpPr/>
          <p:nvPr/>
        </p:nvGrpSpPr>
        <p:grpSpPr>
          <a:xfrm>
            <a:off x="8258261" y="3599513"/>
            <a:ext cx="1551159" cy="461729"/>
            <a:chOff x="8031926" y="3807732"/>
            <a:chExt cx="1551159" cy="461729"/>
          </a:xfrm>
        </p:grpSpPr>
        <p:sp>
          <p:nvSpPr>
            <p:cNvPr id="15" name="Rectangle 14">
              <a:extLst>
                <a:ext uri="{FF2B5EF4-FFF2-40B4-BE49-F238E27FC236}">
                  <a16:creationId xmlns:a16="http://schemas.microsoft.com/office/drawing/2014/main" id="{EA1E5DFE-78FF-4C00-952A-6516D50AFDF2}"/>
                </a:ext>
              </a:extLst>
            </p:cNvPr>
            <p:cNvSpPr/>
            <p:nvPr/>
          </p:nvSpPr>
          <p:spPr>
            <a:xfrm>
              <a:off x="8031926" y="3807732"/>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92EF58-8404-49B7-BCE2-8A940F199C52}"/>
                </a:ext>
              </a:extLst>
            </p:cNvPr>
            <p:cNvSpPr/>
            <p:nvPr/>
          </p:nvSpPr>
          <p:spPr>
            <a:xfrm>
              <a:off x="8576642" y="3807734"/>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B6603-3511-4455-8522-BFFC7B6AE062}"/>
                </a:ext>
              </a:extLst>
            </p:cNvPr>
            <p:cNvSpPr/>
            <p:nvPr/>
          </p:nvSpPr>
          <p:spPr>
            <a:xfrm>
              <a:off x="9121358" y="3807734"/>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46E4F91-2676-4470-8A86-ABAF38C9B6A6}"/>
              </a:ext>
            </a:extLst>
          </p:cNvPr>
          <p:cNvSpPr/>
          <p:nvPr/>
        </p:nvSpPr>
        <p:spPr>
          <a:xfrm>
            <a:off x="6884148" y="4838332"/>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E4876D-F9D1-48F8-8DA0-59D4967B103B}"/>
              </a:ext>
            </a:extLst>
          </p:cNvPr>
          <p:cNvSpPr/>
          <p:nvPr/>
        </p:nvSpPr>
        <p:spPr>
          <a:xfrm>
            <a:off x="7426852" y="4838332"/>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A3094879-D0CD-4753-9B48-349EACB525AF}"/>
              </a:ext>
            </a:extLst>
          </p:cNvPr>
          <p:cNvCxnSpPr>
            <a:cxnSpLocks/>
            <a:endCxn id="10" idx="1"/>
          </p:cNvCxnSpPr>
          <p:nvPr/>
        </p:nvCxnSpPr>
        <p:spPr>
          <a:xfrm flipV="1">
            <a:off x="5429059" y="3314334"/>
            <a:ext cx="369683" cy="51604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9977B1-7757-42A7-9D52-17FDBE6BD772}"/>
              </a:ext>
            </a:extLst>
          </p:cNvPr>
          <p:cNvCxnSpPr>
            <a:cxnSpLocks/>
            <a:endCxn id="9" idx="1"/>
          </p:cNvCxnSpPr>
          <p:nvPr/>
        </p:nvCxnSpPr>
        <p:spPr>
          <a:xfrm>
            <a:off x="5429059" y="3830381"/>
            <a:ext cx="369683" cy="5341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E4A1CA-B659-4E95-BC1A-F8705FEA6DF0}"/>
              </a:ext>
            </a:extLst>
          </p:cNvPr>
          <p:cNvCxnSpPr>
            <a:cxnSpLocks/>
            <a:stCxn id="13" idx="2"/>
            <a:endCxn id="20" idx="0"/>
          </p:cNvCxnSpPr>
          <p:nvPr/>
        </p:nvCxnSpPr>
        <p:spPr>
          <a:xfrm>
            <a:off x="7115012" y="4595398"/>
            <a:ext cx="0" cy="24293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B9056-8898-4B31-918D-914FC90B171C}"/>
              </a:ext>
            </a:extLst>
          </p:cNvPr>
          <p:cNvCxnSpPr>
            <a:cxnSpLocks/>
            <a:endCxn id="23" idx="3"/>
          </p:cNvCxnSpPr>
          <p:nvPr/>
        </p:nvCxnSpPr>
        <p:spPr>
          <a:xfrm flipV="1">
            <a:off x="8258261" y="4892650"/>
            <a:ext cx="1006443" cy="377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2FD123-8548-4D22-9A15-9F04683F25C3}"/>
              </a:ext>
            </a:extLst>
          </p:cNvPr>
          <p:cNvCxnSpPr>
            <a:cxnSpLocks/>
          </p:cNvCxnSpPr>
          <p:nvPr/>
        </p:nvCxnSpPr>
        <p:spPr>
          <a:xfrm flipV="1">
            <a:off x="7888578" y="3846223"/>
            <a:ext cx="369683" cy="51604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478269-9015-434E-A0AB-13B6D030933B}"/>
              </a:ext>
            </a:extLst>
          </p:cNvPr>
          <p:cNvCxnSpPr>
            <a:cxnSpLocks/>
          </p:cNvCxnSpPr>
          <p:nvPr/>
        </p:nvCxnSpPr>
        <p:spPr>
          <a:xfrm>
            <a:off x="7888578" y="4362270"/>
            <a:ext cx="369683" cy="5341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02854B8-C832-455E-B6F0-70424C5683A8}"/>
              </a:ext>
            </a:extLst>
          </p:cNvPr>
          <p:cNvSpPr/>
          <p:nvPr/>
        </p:nvSpPr>
        <p:spPr>
          <a:xfrm>
            <a:off x="8260273" y="4661786"/>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B51429-2E96-4E62-9473-53279C89C485}"/>
              </a:ext>
            </a:extLst>
          </p:cNvPr>
          <p:cNvSpPr/>
          <p:nvPr/>
        </p:nvSpPr>
        <p:spPr>
          <a:xfrm>
            <a:off x="8802977" y="4661786"/>
            <a:ext cx="461727" cy="461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A2A344D-A90A-4C40-9E8B-DD6254CE745D}"/>
              </a:ext>
            </a:extLst>
          </p:cNvPr>
          <p:cNvSpPr txBox="1"/>
          <p:nvPr/>
        </p:nvSpPr>
        <p:spPr>
          <a:xfrm>
            <a:off x="9325232" y="3150569"/>
            <a:ext cx="1680519"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EOS</a:t>
            </a:r>
            <a:endParaRPr lang="ko-KR" altLang="en-US" sz="14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8550DF66-24FB-4792-97B4-CA2737D1577A}"/>
              </a:ext>
            </a:extLst>
          </p:cNvPr>
          <p:cNvSpPr txBox="1"/>
          <p:nvPr/>
        </p:nvSpPr>
        <p:spPr>
          <a:xfrm>
            <a:off x="858146" y="4408014"/>
            <a:ext cx="1061189"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2009</a:t>
            </a:r>
            <a:endParaRPr lang="ko-KR" altLang="en-US" sz="1600"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CD96289F-2072-41EB-80D9-779C689DD745}"/>
              </a:ext>
            </a:extLst>
          </p:cNvPr>
          <p:cNvSpPr txBox="1"/>
          <p:nvPr/>
        </p:nvSpPr>
        <p:spPr>
          <a:xfrm>
            <a:off x="10441965" y="4661782"/>
            <a:ext cx="1061189"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Future</a:t>
            </a:r>
            <a:endParaRPr lang="ko-KR" altLang="en-US" sz="16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54DF7F8D-417B-44F1-BC6E-719A9CE18DD3}"/>
              </a:ext>
            </a:extLst>
          </p:cNvPr>
          <p:cNvSpPr txBox="1"/>
          <p:nvPr/>
        </p:nvSpPr>
        <p:spPr>
          <a:xfrm>
            <a:off x="1975512" y="4661355"/>
            <a:ext cx="1736214" cy="369332"/>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Blockchain 1.0</a:t>
            </a:r>
            <a:endParaRPr lang="ko-KR" altLang="en-US" sz="1200"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7C200115-EECF-42F6-A5D0-F712EC220A7F}"/>
              </a:ext>
            </a:extLst>
          </p:cNvPr>
          <p:cNvSpPr txBox="1"/>
          <p:nvPr/>
        </p:nvSpPr>
        <p:spPr>
          <a:xfrm>
            <a:off x="4917072" y="4711335"/>
            <a:ext cx="1736214" cy="523220"/>
          </a:xfrm>
          <a:prstGeom prst="rect">
            <a:avLst/>
          </a:prstGeom>
          <a:noFill/>
        </p:spPr>
        <p:txBody>
          <a:bodyPr wrap="square" rtlCol="0">
            <a:spAutoFit/>
          </a:bodyPr>
          <a:lstStyle/>
          <a:p>
            <a:pPr algn="r"/>
            <a:r>
              <a:rPr lang="en-US" altLang="ko-KR" sz="2800" dirty="0" err="1">
                <a:solidFill>
                  <a:schemeClr val="tx1">
                    <a:lumMod val="75000"/>
                    <a:lumOff val="25000"/>
                  </a:schemeClr>
                </a:solidFill>
                <a:cs typeface="Arial" pitchFamily="34" charset="0"/>
              </a:rPr>
              <a:t>Etherium</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9FB4DC22-9746-4BC1-85AA-07770A8B6451}"/>
              </a:ext>
            </a:extLst>
          </p:cNvPr>
          <p:cNvSpPr txBox="1"/>
          <p:nvPr/>
        </p:nvSpPr>
        <p:spPr>
          <a:xfrm>
            <a:off x="5511119" y="2713519"/>
            <a:ext cx="1603893" cy="307777"/>
          </a:xfrm>
          <a:prstGeom prst="rect">
            <a:avLst/>
          </a:prstGeom>
          <a:noFill/>
        </p:spPr>
        <p:txBody>
          <a:bodyPr wrap="square" rtlCol="0">
            <a:spAutoFit/>
          </a:bodyPr>
          <a:lstStyle/>
          <a:p>
            <a:pPr algn="ctr"/>
            <a:r>
              <a:rPr lang="en-US" altLang="ko-KR" sz="1400" b="1" dirty="0" err="1">
                <a:solidFill>
                  <a:schemeClr val="tx1">
                    <a:lumMod val="75000"/>
                    <a:lumOff val="25000"/>
                  </a:schemeClr>
                </a:solidFill>
                <a:cs typeface="Arial" pitchFamily="34" charset="0"/>
              </a:rPr>
              <a:t>Blocakchain</a:t>
            </a:r>
            <a:r>
              <a:rPr lang="en-US" altLang="ko-KR" sz="1400" b="1" dirty="0">
                <a:solidFill>
                  <a:schemeClr val="tx1">
                    <a:lumMod val="75000"/>
                    <a:lumOff val="25000"/>
                  </a:schemeClr>
                </a:solidFill>
                <a:cs typeface="Arial" pitchFamily="34" charset="0"/>
              </a:rPr>
              <a:t> 2.0</a:t>
            </a:r>
            <a:endParaRPr lang="ko-KR" altLang="en-US" sz="1200" b="1"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CC468232-44A5-4958-9E7D-E6B78E357624}"/>
              </a:ext>
            </a:extLst>
          </p:cNvPr>
          <p:cNvSpPr txBox="1"/>
          <p:nvPr/>
        </p:nvSpPr>
        <p:spPr>
          <a:xfrm>
            <a:off x="4552711" y="3119503"/>
            <a:ext cx="106118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2015</a:t>
            </a:r>
            <a:endParaRPr lang="ko-KR" altLang="en-US" sz="1200" b="1" dirty="0">
              <a:solidFill>
                <a:schemeClr val="tx1">
                  <a:lumMod val="75000"/>
                  <a:lumOff val="25000"/>
                </a:schemeClr>
              </a:solidFill>
              <a:cs typeface="Arial" pitchFamily="34" charset="0"/>
            </a:endParaRPr>
          </a:p>
        </p:txBody>
      </p:sp>
      <p:grpSp>
        <p:nvGrpSpPr>
          <p:cNvPr id="62" name="Group 61">
            <a:extLst>
              <a:ext uri="{FF2B5EF4-FFF2-40B4-BE49-F238E27FC236}">
                <a16:creationId xmlns:a16="http://schemas.microsoft.com/office/drawing/2014/main" id="{3808A235-4BFC-4236-9115-4C824105F096}"/>
              </a:ext>
            </a:extLst>
          </p:cNvPr>
          <p:cNvGrpSpPr/>
          <p:nvPr/>
        </p:nvGrpSpPr>
        <p:grpSpPr>
          <a:xfrm>
            <a:off x="8242421" y="5436625"/>
            <a:ext cx="2361192" cy="635445"/>
            <a:chOff x="-825913" y="4159966"/>
            <a:chExt cx="5395324" cy="635445"/>
          </a:xfrm>
        </p:grpSpPr>
        <p:sp>
          <p:nvSpPr>
            <p:cNvPr id="63" name="TextBox 62">
              <a:extLst>
                <a:ext uri="{FF2B5EF4-FFF2-40B4-BE49-F238E27FC236}">
                  <a16:creationId xmlns:a16="http://schemas.microsoft.com/office/drawing/2014/main" id="{21901937-EA07-45E8-A86E-A18FB6968285}"/>
                </a:ext>
              </a:extLst>
            </p:cNvPr>
            <p:cNvSpPr txBox="1"/>
            <p:nvPr/>
          </p:nvSpPr>
          <p:spPr>
            <a:xfrm>
              <a:off x="-825913" y="4395301"/>
              <a:ext cx="5366791" cy="400110"/>
            </a:xfrm>
            <a:prstGeom prst="rect">
              <a:avLst/>
            </a:prstGeom>
            <a:noFill/>
          </p:spPr>
          <p:txBody>
            <a:bodyPr wrap="square" rtlCol="0">
              <a:spAutoFit/>
            </a:bodyPr>
            <a:lstStyle/>
            <a:p>
              <a:r>
                <a:rPr lang="en-US" altLang="ko-KR" sz="2000" dirty="0">
                  <a:solidFill>
                    <a:schemeClr val="tx1">
                      <a:lumMod val="75000"/>
                      <a:lumOff val="25000"/>
                    </a:schemeClr>
                  </a:solidFill>
                  <a:ea typeface="FZShuTi" pitchFamily="2" charset="-122"/>
                  <a:cs typeface="Arial" pitchFamily="34" charset="0"/>
                </a:rPr>
                <a:t>Blockchain 3.0</a:t>
              </a:r>
              <a:endParaRPr lang="en-US" altLang="ko-KR" sz="1200" dirty="0">
                <a:solidFill>
                  <a:schemeClr val="tx1">
                    <a:lumMod val="75000"/>
                    <a:lumOff val="25000"/>
                  </a:schemeClr>
                </a:solidFill>
                <a:ea typeface="FZShuTi" pitchFamily="2" charset="-122"/>
                <a:cs typeface="Arial" pitchFamily="34" charset="0"/>
              </a:endParaRPr>
            </a:p>
          </p:txBody>
        </p:sp>
        <p:sp>
          <p:nvSpPr>
            <p:cNvPr id="64" name="TextBox 63">
              <a:extLst>
                <a:ext uri="{FF2B5EF4-FFF2-40B4-BE49-F238E27FC236}">
                  <a16:creationId xmlns:a16="http://schemas.microsoft.com/office/drawing/2014/main" id="{D492816E-5079-4DC5-B638-B477B2E92F68}"/>
                </a:ext>
              </a:extLst>
            </p:cNvPr>
            <p:cNvSpPr txBox="1"/>
            <p:nvPr/>
          </p:nvSpPr>
          <p:spPr>
            <a:xfrm>
              <a:off x="-825913" y="4159966"/>
              <a:ext cx="539532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2018</a:t>
              </a:r>
              <a:endParaRPr lang="ko-KR" altLang="en-US" sz="1400" b="1" dirty="0">
                <a:solidFill>
                  <a:schemeClr val="tx1">
                    <a:lumMod val="75000"/>
                    <a:lumOff val="25000"/>
                  </a:schemeClr>
                </a:solidFill>
                <a:cs typeface="Arial" pitchFamily="34" charset="0"/>
              </a:endParaRPr>
            </a:p>
          </p:txBody>
        </p:sp>
      </p:grpSp>
      <p:sp>
        <p:nvSpPr>
          <p:cNvPr id="11" name="TextBox 10">
            <a:extLst>
              <a:ext uri="{FF2B5EF4-FFF2-40B4-BE49-F238E27FC236}">
                <a16:creationId xmlns:a16="http://schemas.microsoft.com/office/drawing/2014/main" id="{747D38C9-589B-4E3D-A409-80A05E47F102}"/>
              </a:ext>
            </a:extLst>
          </p:cNvPr>
          <p:cNvSpPr txBox="1"/>
          <p:nvPr/>
        </p:nvSpPr>
        <p:spPr>
          <a:xfrm>
            <a:off x="1186249" y="2914194"/>
            <a:ext cx="2057409" cy="800219"/>
          </a:xfrm>
          <a:prstGeom prst="rect">
            <a:avLst/>
          </a:prstGeom>
          <a:noFill/>
        </p:spPr>
        <p:txBody>
          <a:bodyPr wrap="square" rtlCol="0">
            <a:spAutoFit/>
          </a:bodyPr>
          <a:lstStyle/>
          <a:p>
            <a:r>
              <a:rPr lang="en-US" dirty="0"/>
              <a:t>Introduction of </a:t>
            </a:r>
            <a:br>
              <a:rPr lang="en-US" dirty="0"/>
            </a:br>
            <a:r>
              <a:rPr lang="en-US" sz="2800" dirty="0"/>
              <a:t>Bitcoin</a:t>
            </a:r>
            <a:r>
              <a:rPr lang="en-US" dirty="0"/>
              <a:t> </a:t>
            </a:r>
          </a:p>
        </p:txBody>
      </p:sp>
    </p:spTree>
    <p:extLst>
      <p:ext uri="{BB962C8B-B14F-4D97-AF65-F5344CB8AC3E}">
        <p14:creationId xmlns:p14="http://schemas.microsoft.com/office/powerpoint/2010/main" val="420127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D4E298A-E135-4BE4-A01E-CB8AD65E31DE}"/>
              </a:ext>
            </a:extLst>
          </p:cNvPr>
          <p:cNvSpPr>
            <a:spLocks noGrp="1"/>
          </p:cNvSpPr>
          <p:nvPr>
            <p:ph type="body" sz="quarter" idx="10"/>
          </p:nvPr>
        </p:nvSpPr>
        <p:spPr/>
        <p:txBody>
          <a:bodyPr/>
          <a:lstStyle/>
          <a:p>
            <a:r>
              <a:rPr lang="en-US" dirty="0"/>
              <a:t>How it works</a:t>
            </a:r>
          </a:p>
        </p:txBody>
      </p:sp>
      <p:pic>
        <p:nvPicPr>
          <p:cNvPr id="14" name="Picture 13">
            <a:extLst>
              <a:ext uri="{FF2B5EF4-FFF2-40B4-BE49-F238E27FC236}">
                <a16:creationId xmlns:a16="http://schemas.microsoft.com/office/drawing/2014/main" id="{D747B4D9-4EF8-4F7C-92FA-1CB817755CAE}"/>
              </a:ext>
            </a:extLst>
          </p:cNvPr>
          <p:cNvPicPr>
            <a:picLocks noChangeAspect="1"/>
          </p:cNvPicPr>
          <p:nvPr/>
        </p:nvPicPr>
        <p:blipFill>
          <a:blip r:embed="rId2"/>
          <a:stretch>
            <a:fillRect/>
          </a:stretch>
        </p:blipFill>
        <p:spPr>
          <a:xfrm>
            <a:off x="939114" y="1466575"/>
            <a:ext cx="9588843" cy="5006317"/>
          </a:xfrm>
          <a:prstGeom prst="rect">
            <a:avLst/>
          </a:prstGeom>
        </p:spPr>
      </p:pic>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5FA2B-BEDA-46B7-AABA-A7521B3C1189}"/>
              </a:ext>
            </a:extLst>
          </p:cNvPr>
          <p:cNvSpPr txBox="1"/>
          <p:nvPr/>
        </p:nvSpPr>
        <p:spPr>
          <a:xfrm>
            <a:off x="1035424" y="218474"/>
            <a:ext cx="5715000" cy="369332"/>
          </a:xfrm>
          <a:prstGeom prst="rect">
            <a:avLst/>
          </a:prstGeom>
          <a:noFill/>
        </p:spPr>
        <p:txBody>
          <a:bodyPr wrap="square" rtlCol="0">
            <a:spAutoFit/>
          </a:bodyPr>
          <a:lstStyle/>
          <a:p>
            <a:r>
              <a:rPr lang="en-US" dirty="0"/>
              <a:t>Data sets </a:t>
            </a:r>
          </a:p>
        </p:txBody>
      </p:sp>
      <p:pic>
        <p:nvPicPr>
          <p:cNvPr id="3" name="Picture 2" descr="Graphical user interface, text, application, table&#10;&#10;Description automatically generated">
            <a:extLst>
              <a:ext uri="{FF2B5EF4-FFF2-40B4-BE49-F238E27FC236}">
                <a16:creationId xmlns:a16="http://schemas.microsoft.com/office/drawing/2014/main" id="{07443564-EF22-48CF-B449-488D564A2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258" y="974450"/>
            <a:ext cx="10125635" cy="5665076"/>
          </a:xfrm>
          <a:prstGeom prst="rect">
            <a:avLst/>
          </a:prstGeom>
        </p:spPr>
      </p:pic>
    </p:spTree>
    <p:extLst>
      <p:ext uri="{BB962C8B-B14F-4D97-AF65-F5344CB8AC3E}">
        <p14:creationId xmlns:p14="http://schemas.microsoft.com/office/powerpoint/2010/main" val="364128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778F5E-3C35-4F84-9D24-A4EB1B9431C3}"/>
              </a:ext>
            </a:extLst>
          </p:cNvPr>
          <p:cNvSpPr txBox="1"/>
          <p:nvPr/>
        </p:nvSpPr>
        <p:spPr>
          <a:xfrm>
            <a:off x="376518" y="309282"/>
            <a:ext cx="6925235" cy="369332"/>
          </a:xfrm>
          <a:prstGeom prst="rect">
            <a:avLst/>
          </a:prstGeom>
          <a:noFill/>
        </p:spPr>
        <p:txBody>
          <a:bodyPr wrap="square" rtlCol="0">
            <a:spAutoFit/>
          </a:bodyPr>
          <a:lstStyle/>
          <a:p>
            <a:r>
              <a:rPr lang="en-US" dirty="0"/>
              <a:t>Statistical  Analysis </a:t>
            </a:r>
          </a:p>
        </p:txBody>
      </p:sp>
      <p:pic>
        <p:nvPicPr>
          <p:cNvPr id="3" name="Picture 2" descr="Table&#10;&#10;Description automatically generated">
            <a:extLst>
              <a:ext uri="{FF2B5EF4-FFF2-40B4-BE49-F238E27FC236}">
                <a16:creationId xmlns:a16="http://schemas.microsoft.com/office/drawing/2014/main" id="{79018041-D0D9-4357-961A-C80993713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668" y="798891"/>
            <a:ext cx="9223450" cy="5689777"/>
          </a:xfrm>
          <a:prstGeom prst="rect">
            <a:avLst/>
          </a:prstGeom>
        </p:spPr>
      </p:pic>
    </p:spTree>
    <p:extLst>
      <p:ext uri="{BB962C8B-B14F-4D97-AF65-F5344CB8AC3E}">
        <p14:creationId xmlns:p14="http://schemas.microsoft.com/office/powerpoint/2010/main" val="786947853"/>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3402</TotalTime>
  <Words>362</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KIRAN BASNET</cp:lastModifiedBy>
  <cp:revision>129</cp:revision>
  <dcterms:created xsi:type="dcterms:W3CDTF">2020-01-20T05:08:25Z</dcterms:created>
  <dcterms:modified xsi:type="dcterms:W3CDTF">2022-04-25T22:41:37Z</dcterms:modified>
</cp:coreProperties>
</file>