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77" r:id="rId6"/>
    <p:sldId id="260" r:id="rId7"/>
    <p:sldId id="261" r:id="rId8"/>
    <p:sldId id="262" r:id="rId9"/>
    <p:sldId id="264" r:id="rId10"/>
    <p:sldId id="272" r:id="rId11"/>
    <p:sldId id="286" r:id="rId12"/>
    <p:sldId id="265" r:id="rId13"/>
    <p:sldId id="288" r:id="rId14"/>
    <p:sldId id="290" r:id="rId15"/>
    <p:sldId id="291" r:id="rId16"/>
    <p:sldId id="283" r:id="rId17"/>
    <p:sldId id="275" r:id="rId18"/>
    <p:sldId id="284" r:id="rId19"/>
    <p:sldId id="292" r:id="rId20"/>
    <p:sldId id="267" r:id="rId21"/>
    <p:sldId id="268" r:id="rId22"/>
    <p:sldId id="270" r:id="rId23"/>
    <p:sldId id="285" r:id="rId24"/>
    <p:sldId id="278" r:id="rId25"/>
    <p:sldId id="279" r:id="rId26"/>
    <p:sldId id="28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80F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87083-094B-4E26-8035-5B3B01103E06}" v="2399" dt="2024-10-06T09:34:52.864"/>
    <p1510:client id="{55BE4091-C888-963C-2C10-A6E468CEAAE1}" v="16" dt="2024-10-06T08:09:40.51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2FD88-1F88-4D07-89A7-3971CF95B7C7}" type="doc">
      <dgm:prSet loTypeId="urn:microsoft.com/office/officeart/2005/8/layout/vList2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DDFF01F-E1C1-4A5E-8C65-86D5BD9989B3}">
      <dgm:prSet custT="1"/>
      <dgm:spPr/>
      <dgm:t>
        <a:bodyPr/>
        <a:lstStyle/>
        <a:p>
          <a:r>
            <a:rPr lang="en-US" sz="1800"/>
            <a:t>Project Milestones</a:t>
          </a:r>
        </a:p>
      </dgm:t>
    </dgm:pt>
    <dgm:pt modelId="{9268A767-96C5-4CD2-91D8-BB7D2D4F2223}" type="parTrans" cxnId="{BC3BF978-F57D-4106-A42C-2BBF68289C6E}">
      <dgm:prSet/>
      <dgm:spPr/>
      <dgm:t>
        <a:bodyPr/>
        <a:lstStyle/>
        <a:p>
          <a:endParaRPr lang="en-US"/>
        </a:p>
      </dgm:t>
    </dgm:pt>
    <dgm:pt modelId="{C2F2C18E-6E8A-4612-B209-337E1C9FC0D3}" type="sibTrans" cxnId="{BC3BF978-F57D-4106-A42C-2BBF68289C6E}">
      <dgm:prSet/>
      <dgm:spPr/>
      <dgm:t>
        <a:bodyPr/>
        <a:lstStyle/>
        <a:p>
          <a:endParaRPr lang="en-US"/>
        </a:p>
      </dgm:t>
    </dgm:pt>
    <dgm:pt modelId="{72B45C40-270D-4583-8A41-6F1286A9B746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1600"/>
            <a:t>Develop a comprehensive strategy for security leaders to effectively integrate </a:t>
          </a:r>
          <a:r>
            <a:rPr lang="en-US" sz="1600" err="1"/>
            <a:t>GenAI</a:t>
          </a:r>
          <a:r>
            <a:rPr lang="en-US" sz="1600"/>
            <a:t> into cybersecurity along with managing associated risks and ethical issues.</a:t>
          </a:r>
        </a:p>
      </dgm:t>
    </dgm:pt>
    <dgm:pt modelId="{01CC11FD-4011-420A-9040-56ABA4894663}" type="parTrans" cxnId="{BE5F95F1-8B44-4739-9854-7A88CE3D4000}">
      <dgm:prSet/>
      <dgm:spPr/>
      <dgm:t>
        <a:bodyPr/>
        <a:lstStyle/>
        <a:p>
          <a:endParaRPr lang="en-US"/>
        </a:p>
      </dgm:t>
    </dgm:pt>
    <dgm:pt modelId="{1777AEDB-0205-49D1-8439-65401C210850}" type="sibTrans" cxnId="{BE5F95F1-8B44-4739-9854-7A88CE3D4000}">
      <dgm:prSet/>
      <dgm:spPr/>
      <dgm:t>
        <a:bodyPr/>
        <a:lstStyle/>
        <a:p>
          <a:endParaRPr lang="en-US"/>
        </a:p>
      </dgm:t>
    </dgm:pt>
    <dgm:pt modelId="{86E5A09E-4980-4094-B79F-961B7A88107B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1600"/>
            <a:t>Provide a proper framework for the ethical implementation of </a:t>
          </a:r>
          <a:r>
            <a:rPr lang="en-US" sz="1600" err="1"/>
            <a:t>GenAI</a:t>
          </a:r>
          <a:r>
            <a:rPr lang="en-US" sz="1600"/>
            <a:t> into cybersecurity of Automobile services.</a:t>
          </a:r>
        </a:p>
      </dgm:t>
    </dgm:pt>
    <dgm:pt modelId="{88BE19E0-91F5-4F3A-A429-16B6F2215F35}" type="parTrans" cxnId="{8298FFED-0694-44BB-A17A-0A1CE717BD80}">
      <dgm:prSet/>
      <dgm:spPr/>
      <dgm:t>
        <a:bodyPr/>
        <a:lstStyle/>
        <a:p>
          <a:endParaRPr lang="en-US"/>
        </a:p>
      </dgm:t>
    </dgm:pt>
    <dgm:pt modelId="{378FAF36-5386-4FE6-97F8-69649CEE727E}" type="sibTrans" cxnId="{8298FFED-0694-44BB-A17A-0A1CE717BD80}">
      <dgm:prSet/>
      <dgm:spPr/>
      <dgm:t>
        <a:bodyPr/>
        <a:lstStyle/>
        <a:p>
          <a:endParaRPr lang="en-US"/>
        </a:p>
      </dgm:t>
    </dgm:pt>
    <dgm:pt modelId="{EDE001F0-8DA1-457D-9BEC-320478AAF8B9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1600"/>
            <a:t>Conduct a thorough risk assessment and provide risk mitigation plan for the implementation of </a:t>
          </a:r>
          <a:r>
            <a:rPr lang="en-US" sz="1600" err="1"/>
            <a:t>GenAI</a:t>
          </a:r>
          <a:r>
            <a:rPr lang="en-US" sz="1600"/>
            <a:t> into cybersecurity for selected industry-automobile services.</a:t>
          </a:r>
        </a:p>
      </dgm:t>
    </dgm:pt>
    <dgm:pt modelId="{3A72E9E3-AFA7-445E-AAA5-0A6A9AED83C8}" type="parTrans" cxnId="{28144205-ED75-438B-907C-AFF451C71CC0}">
      <dgm:prSet/>
      <dgm:spPr/>
      <dgm:t>
        <a:bodyPr/>
        <a:lstStyle/>
        <a:p>
          <a:endParaRPr lang="en-US"/>
        </a:p>
      </dgm:t>
    </dgm:pt>
    <dgm:pt modelId="{C5C876A6-FF80-45B6-9F9B-8C62379D2848}" type="sibTrans" cxnId="{28144205-ED75-438B-907C-AFF451C71CC0}">
      <dgm:prSet/>
      <dgm:spPr/>
      <dgm:t>
        <a:bodyPr/>
        <a:lstStyle/>
        <a:p>
          <a:endParaRPr lang="en-US"/>
        </a:p>
      </dgm:t>
    </dgm:pt>
    <dgm:pt modelId="{028B5BAC-75A9-43E6-A4EE-09C93D0B4EEA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1600"/>
            <a:t>Promotes organizations such as automobile services to provide collaborative training for technical and non-technical staff for the safe and secure use of </a:t>
          </a:r>
          <a:r>
            <a:rPr lang="en-US" sz="1600" err="1"/>
            <a:t>GenAI</a:t>
          </a:r>
          <a:r>
            <a:rPr lang="en-US" sz="1600"/>
            <a:t> into cybersecurity in the industry.</a:t>
          </a:r>
        </a:p>
      </dgm:t>
    </dgm:pt>
    <dgm:pt modelId="{2A6DB452-0A69-4D40-A7EF-20769BA8D2D5}" type="parTrans" cxnId="{3501F189-17CB-4FC4-B77C-F35623612D4E}">
      <dgm:prSet/>
      <dgm:spPr/>
      <dgm:t>
        <a:bodyPr/>
        <a:lstStyle/>
        <a:p>
          <a:endParaRPr lang="en-US"/>
        </a:p>
      </dgm:t>
    </dgm:pt>
    <dgm:pt modelId="{931B0B41-3D72-45B0-B2BC-018212670BBF}" type="sibTrans" cxnId="{3501F189-17CB-4FC4-B77C-F35623612D4E}">
      <dgm:prSet/>
      <dgm:spPr/>
      <dgm:t>
        <a:bodyPr/>
        <a:lstStyle/>
        <a:p>
          <a:endParaRPr lang="en-US"/>
        </a:p>
      </dgm:t>
    </dgm:pt>
    <dgm:pt modelId="{03EAC770-417D-4799-9FE4-9FA83E66D85B}" type="pres">
      <dgm:prSet presAssocID="{A7D2FD88-1F88-4D07-89A7-3971CF95B7C7}" presName="linear" presStyleCnt="0">
        <dgm:presLayoutVars>
          <dgm:animLvl val="lvl"/>
          <dgm:resizeHandles val="exact"/>
        </dgm:presLayoutVars>
      </dgm:prSet>
      <dgm:spPr/>
    </dgm:pt>
    <dgm:pt modelId="{59717EB2-D6A5-41CF-B551-16F4FBF4C827}" type="pres">
      <dgm:prSet presAssocID="{3DDFF01F-E1C1-4A5E-8C65-86D5BD9989B3}" presName="parentText" presStyleLbl="node1" presStyleIdx="0" presStyleCnt="1" custScaleY="29370">
        <dgm:presLayoutVars>
          <dgm:chMax val="0"/>
          <dgm:bulletEnabled val="1"/>
        </dgm:presLayoutVars>
      </dgm:prSet>
      <dgm:spPr/>
    </dgm:pt>
    <dgm:pt modelId="{8C5B9401-1DA2-4A25-B3B2-BD4B395EC965}" type="pres">
      <dgm:prSet presAssocID="{3DDFF01F-E1C1-4A5E-8C65-86D5BD9989B3}" presName="childText" presStyleLbl="revTx" presStyleIdx="0" presStyleCnt="1" custScaleY="124602">
        <dgm:presLayoutVars>
          <dgm:bulletEnabled val="1"/>
        </dgm:presLayoutVars>
      </dgm:prSet>
      <dgm:spPr/>
    </dgm:pt>
  </dgm:ptLst>
  <dgm:cxnLst>
    <dgm:cxn modelId="{28144205-ED75-438B-907C-AFF451C71CC0}" srcId="{3DDFF01F-E1C1-4A5E-8C65-86D5BD9989B3}" destId="{EDE001F0-8DA1-457D-9BEC-320478AAF8B9}" srcOrd="2" destOrd="0" parTransId="{3A72E9E3-AFA7-445E-AAA5-0A6A9AED83C8}" sibTransId="{C5C876A6-FF80-45B6-9F9B-8C62379D2848}"/>
    <dgm:cxn modelId="{A45F7723-FDAD-45DF-8D89-9A987EC9508F}" type="presOf" srcId="{72B45C40-270D-4583-8A41-6F1286A9B746}" destId="{8C5B9401-1DA2-4A25-B3B2-BD4B395EC965}" srcOrd="0" destOrd="0" presId="urn:microsoft.com/office/officeart/2005/8/layout/vList2"/>
    <dgm:cxn modelId="{AC07FA35-790E-47BF-BE96-8C1DF44E2FE4}" type="presOf" srcId="{86E5A09E-4980-4094-B79F-961B7A88107B}" destId="{8C5B9401-1DA2-4A25-B3B2-BD4B395EC965}" srcOrd="0" destOrd="1" presId="urn:microsoft.com/office/officeart/2005/8/layout/vList2"/>
    <dgm:cxn modelId="{D0079040-944E-49A6-8EC2-C62FD5030ECC}" type="presOf" srcId="{3DDFF01F-E1C1-4A5E-8C65-86D5BD9989B3}" destId="{59717EB2-D6A5-41CF-B551-16F4FBF4C827}" srcOrd="0" destOrd="0" presId="urn:microsoft.com/office/officeart/2005/8/layout/vList2"/>
    <dgm:cxn modelId="{70669D73-F689-4081-A7A0-5F2C5C4D18CC}" type="presOf" srcId="{028B5BAC-75A9-43E6-A4EE-09C93D0B4EEA}" destId="{8C5B9401-1DA2-4A25-B3B2-BD4B395EC965}" srcOrd="0" destOrd="3" presId="urn:microsoft.com/office/officeart/2005/8/layout/vList2"/>
    <dgm:cxn modelId="{BC3BF978-F57D-4106-A42C-2BBF68289C6E}" srcId="{A7D2FD88-1F88-4D07-89A7-3971CF95B7C7}" destId="{3DDFF01F-E1C1-4A5E-8C65-86D5BD9989B3}" srcOrd="0" destOrd="0" parTransId="{9268A767-96C5-4CD2-91D8-BB7D2D4F2223}" sibTransId="{C2F2C18E-6E8A-4612-B209-337E1C9FC0D3}"/>
    <dgm:cxn modelId="{6C611182-F455-4D8D-A710-D3EE44515448}" type="presOf" srcId="{A7D2FD88-1F88-4D07-89A7-3971CF95B7C7}" destId="{03EAC770-417D-4799-9FE4-9FA83E66D85B}" srcOrd="0" destOrd="0" presId="urn:microsoft.com/office/officeart/2005/8/layout/vList2"/>
    <dgm:cxn modelId="{3501F189-17CB-4FC4-B77C-F35623612D4E}" srcId="{3DDFF01F-E1C1-4A5E-8C65-86D5BD9989B3}" destId="{028B5BAC-75A9-43E6-A4EE-09C93D0B4EEA}" srcOrd="3" destOrd="0" parTransId="{2A6DB452-0A69-4D40-A7EF-20769BA8D2D5}" sibTransId="{931B0B41-3D72-45B0-B2BC-018212670BBF}"/>
    <dgm:cxn modelId="{21E963B5-0EE6-473F-ACE8-7286A0B2E8F8}" type="presOf" srcId="{EDE001F0-8DA1-457D-9BEC-320478AAF8B9}" destId="{8C5B9401-1DA2-4A25-B3B2-BD4B395EC965}" srcOrd="0" destOrd="2" presId="urn:microsoft.com/office/officeart/2005/8/layout/vList2"/>
    <dgm:cxn modelId="{8298FFED-0694-44BB-A17A-0A1CE717BD80}" srcId="{3DDFF01F-E1C1-4A5E-8C65-86D5BD9989B3}" destId="{86E5A09E-4980-4094-B79F-961B7A88107B}" srcOrd="1" destOrd="0" parTransId="{88BE19E0-91F5-4F3A-A429-16B6F2215F35}" sibTransId="{378FAF36-5386-4FE6-97F8-69649CEE727E}"/>
    <dgm:cxn modelId="{BE5F95F1-8B44-4739-9854-7A88CE3D4000}" srcId="{3DDFF01F-E1C1-4A5E-8C65-86D5BD9989B3}" destId="{72B45C40-270D-4583-8A41-6F1286A9B746}" srcOrd="0" destOrd="0" parTransId="{01CC11FD-4011-420A-9040-56ABA4894663}" sibTransId="{1777AEDB-0205-49D1-8439-65401C210850}"/>
    <dgm:cxn modelId="{FBC125AC-3DFF-41D6-98FC-D36B527CC3BB}" type="presParOf" srcId="{03EAC770-417D-4799-9FE4-9FA83E66D85B}" destId="{59717EB2-D6A5-41CF-B551-16F4FBF4C827}" srcOrd="0" destOrd="0" presId="urn:microsoft.com/office/officeart/2005/8/layout/vList2"/>
    <dgm:cxn modelId="{C10FB96B-0D54-45EE-901B-928753951BF7}" type="presParOf" srcId="{03EAC770-417D-4799-9FE4-9FA83E66D85B}" destId="{8C5B9401-1DA2-4A25-B3B2-BD4B395EC9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E662B-EA28-458A-A035-9D2006F232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924BE-00B3-4B90-B1BE-22C6DEB63BF9}">
      <dgm:prSet/>
      <dgm:spPr/>
      <dgm:t>
        <a:bodyPr/>
        <a:lstStyle/>
        <a:p>
          <a:r>
            <a:rPr lang="en-AU" b="1"/>
            <a:t>Unique cybersecurity challenges:</a:t>
          </a:r>
          <a:r>
            <a:rPr lang="en-AU"/>
            <a:t> </a:t>
          </a:r>
          <a:endParaRPr lang="en-US"/>
        </a:p>
      </dgm:t>
    </dgm:pt>
    <dgm:pt modelId="{B3938668-BD92-445D-996E-7D5FAED44E0E}" type="parTrans" cxnId="{66DDA85F-CB02-4D3A-BF5F-CDF63A6D5419}">
      <dgm:prSet/>
      <dgm:spPr/>
      <dgm:t>
        <a:bodyPr/>
        <a:lstStyle/>
        <a:p>
          <a:endParaRPr lang="en-US"/>
        </a:p>
      </dgm:t>
    </dgm:pt>
    <dgm:pt modelId="{691DDE77-14BF-4E60-B870-11365CFBDE62}" type="sibTrans" cxnId="{66DDA85F-CB02-4D3A-BF5F-CDF63A6D5419}">
      <dgm:prSet/>
      <dgm:spPr/>
      <dgm:t>
        <a:bodyPr/>
        <a:lstStyle/>
        <a:p>
          <a:endParaRPr lang="en-US"/>
        </a:p>
      </dgm:t>
    </dgm:pt>
    <dgm:pt modelId="{3F06E912-BB9A-40C4-9828-BE1FD3F52851}">
      <dgm:prSet/>
      <dgm:spPr/>
      <dgm:t>
        <a:bodyPr/>
        <a:lstStyle/>
        <a:p>
          <a:pPr rtl="0"/>
          <a:r>
            <a:rPr lang="en-AU"/>
            <a:t>Balancing security with privacy</a:t>
          </a:r>
          <a:r>
            <a:rPr lang="en-AU">
              <a:latin typeface="Arial"/>
            </a:rPr>
            <a:t>(</a:t>
          </a:r>
          <a:r>
            <a:rPr lang="en-AU"/>
            <a:t>Sprinto, 2023</a:t>
          </a:r>
          <a:r>
            <a:rPr lang="en-AU">
              <a:latin typeface="Arial"/>
            </a:rPr>
            <a:t>)</a:t>
          </a:r>
          <a:endParaRPr lang="en-US"/>
        </a:p>
      </dgm:t>
    </dgm:pt>
    <dgm:pt modelId="{5EAF9908-DFDA-4221-8914-B132AAD49072}" type="parTrans" cxnId="{AD4A03B4-341F-4BE5-ADA1-0166F6C2022F}">
      <dgm:prSet/>
      <dgm:spPr/>
      <dgm:t>
        <a:bodyPr/>
        <a:lstStyle/>
        <a:p>
          <a:endParaRPr lang="en-US"/>
        </a:p>
      </dgm:t>
    </dgm:pt>
    <dgm:pt modelId="{4BC4B0B8-5135-457D-B4FA-D8649CADC5AB}" type="sibTrans" cxnId="{AD4A03B4-341F-4BE5-ADA1-0166F6C2022F}">
      <dgm:prSet/>
      <dgm:spPr/>
      <dgm:t>
        <a:bodyPr/>
        <a:lstStyle/>
        <a:p>
          <a:endParaRPr lang="en-US"/>
        </a:p>
      </dgm:t>
    </dgm:pt>
    <dgm:pt modelId="{94B307DC-2C0D-4DCC-B575-A80F1AB65076}">
      <dgm:prSet/>
      <dgm:spPr/>
      <dgm:t>
        <a:bodyPr/>
        <a:lstStyle/>
        <a:p>
          <a:pPr rtl="0"/>
          <a:r>
            <a:rPr lang="en-AU"/>
            <a:t>Rapid evolution of threats and </a:t>
          </a:r>
          <a:r>
            <a:rPr lang="en-AU">
              <a:latin typeface="Arial"/>
            </a:rPr>
            <a:t>technologies</a:t>
          </a:r>
          <a:endParaRPr lang="en-US">
            <a:latin typeface="Arial"/>
          </a:endParaRPr>
        </a:p>
      </dgm:t>
    </dgm:pt>
    <dgm:pt modelId="{855FDF0F-C820-42DD-8576-07081E2C2B64}" type="parTrans" cxnId="{FA6E08D7-A48F-456E-9E2A-5846DC07396C}">
      <dgm:prSet/>
      <dgm:spPr/>
      <dgm:t>
        <a:bodyPr/>
        <a:lstStyle/>
        <a:p>
          <a:endParaRPr lang="en-US"/>
        </a:p>
      </dgm:t>
    </dgm:pt>
    <dgm:pt modelId="{2C68A0B6-5BEF-4233-BACE-1559ACDF0A42}" type="sibTrans" cxnId="{FA6E08D7-A48F-456E-9E2A-5846DC07396C}">
      <dgm:prSet/>
      <dgm:spPr/>
      <dgm:t>
        <a:bodyPr/>
        <a:lstStyle/>
        <a:p>
          <a:endParaRPr lang="en-US"/>
        </a:p>
      </dgm:t>
    </dgm:pt>
    <dgm:pt modelId="{FF228527-145C-49B0-BC66-BB6B06D65ECF}">
      <dgm:prSet/>
      <dgm:spPr/>
      <dgm:t>
        <a:bodyPr/>
        <a:lstStyle/>
        <a:p>
          <a:r>
            <a:rPr lang="en-AU" b="1"/>
            <a:t>Key ethical considerations: </a:t>
          </a:r>
          <a:endParaRPr lang="en-US"/>
        </a:p>
      </dgm:t>
    </dgm:pt>
    <dgm:pt modelId="{8D6D3D79-AA8D-44E2-9AE6-EBBCE17E41B6}" type="parTrans" cxnId="{97778E3F-A70B-4080-98C8-E7D12FF10FB5}">
      <dgm:prSet/>
      <dgm:spPr/>
      <dgm:t>
        <a:bodyPr/>
        <a:lstStyle/>
        <a:p>
          <a:endParaRPr lang="en-US"/>
        </a:p>
      </dgm:t>
    </dgm:pt>
    <dgm:pt modelId="{60909118-C5D6-45F2-B080-5BC8CE970B27}" type="sibTrans" cxnId="{97778E3F-A70B-4080-98C8-E7D12FF10FB5}">
      <dgm:prSet/>
      <dgm:spPr/>
      <dgm:t>
        <a:bodyPr/>
        <a:lstStyle/>
        <a:p>
          <a:endParaRPr lang="en-US"/>
        </a:p>
      </dgm:t>
    </dgm:pt>
    <dgm:pt modelId="{FFFB2793-0CEF-4409-B8F8-3987D554B7F1}">
      <dgm:prSet/>
      <dgm:spPr/>
      <dgm:t>
        <a:bodyPr/>
        <a:lstStyle/>
        <a:p>
          <a:r>
            <a:rPr lang="en-AU"/>
            <a:t>Data protection and user privacy</a:t>
          </a:r>
          <a:endParaRPr lang="en-US"/>
        </a:p>
      </dgm:t>
    </dgm:pt>
    <dgm:pt modelId="{5792E7EA-DD48-4EFD-898B-9CAA3D01DA86}" type="parTrans" cxnId="{820629FE-FAC6-4874-9F33-5218AA3C8BCF}">
      <dgm:prSet/>
      <dgm:spPr/>
      <dgm:t>
        <a:bodyPr/>
        <a:lstStyle/>
        <a:p>
          <a:endParaRPr lang="en-US"/>
        </a:p>
      </dgm:t>
    </dgm:pt>
    <dgm:pt modelId="{FF6EC70A-6FC1-46DE-A642-0987F6E02471}" type="sibTrans" cxnId="{820629FE-FAC6-4874-9F33-5218AA3C8BCF}">
      <dgm:prSet/>
      <dgm:spPr/>
      <dgm:t>
        <a:bodyPr/>
        <a:lstStyle/>
        <a:p>
          <a:endParaRPr lang="en-US"/>
        </a:p>
      </dgm:t>
    </dgm:pt>
    <dgm:pt modelId="{669999A9-415B-47D8-ACC0-A52FFE883D75}">
      <dgm:prSet/>
      <dgm:spPr/>
      <dgm:t>
        <a:bodyPr/>
        <a:lstStyle/>
        <a:p>
          <a:r>
            <a:rPr lang="en-AU"/>
            <a:t>Transparency in security measures</a:t>
          </a:r>
          <a:endParaRPr lang="en-US"/>
        </a:p>
      </dgm:t>
    </dgm:pt>
    <dgm:pt modelId="{75983840-8A0A-4154-AD3E-19BBBD90A25F}" type="parTrans" cxnId="{16B03CD6-7794-4368-9013-042411DE742F}">
      <dgm:prSet/>
      <dgm:spPr/>
      <dgm:t>
        <a:bodyPr/>
        <a:lstStyle/>
        <a:p>
          <a:endParaRPr lang="en-US"/>
        </a:p>
      </dgm:t>
    </dgm:pt>
    <dgm:pt modelId="{E7B360EC-7EEE-459E-AFCC-472A5C4CBD4F}" type="sibTrans" cxnId="{16B03CD6-7794-4368-9013-042411DE742F}">
      <dgm:prSet/>
      <dgm:spPr/>
      <dgm:t>
        <a:bodyPr/>
        <a:lstStyle/>
        <a:p>
          <a:endParaRPr lang="en-US"/>
        </a:p>
      </dgm:t>
    </dgm:pt>
    <dgm:pt modelId="{3B108E31-182F-4747-998F-66B9D17C5F7A}">
      <dgm:prSet/>
      <dgm:spPr/>
      <dgm:t>
        <a:bodyPr/>
        <a:lstStyle/>
        <a:p>
          <a:r>
            <a:rPr lang="en-AU"/>
            <a:t>Fairness in threat detection and response</a:t>
          </a:r>
          <a:endParaRPr lang="en-US"/>
        </a:p>
      </dgm:t>
    </dgm:pt>
    <dgm:pt modelId="{D78C84A4-06F9-4D6D-ACD0-5CF8B9C80AA8}" type="parTrans" cxnId="{4B22B415-A4C6-4103-9D13-D8680FC571F6}">
      <dgm:prSet/>
      <dgm:spPr/>
      <dgm:t>
        <a:bodyPr/>
        <a:lstStyle/>
        <a:p>
          <a:endParaRPr lang="en-US"/>
        </a:p>
      </dgm:t>
    </dgm:pt>
    <dgm:pt modelId="{87C59F90-6DCC-4947-BBC8-61E4A4A65299}" type="sibTrans" cxnId="{4B22B415-A4C6-4103-9D13-D8680FC571F6}">
      <dgm:prSet/>
      <dgm:spPr/>
      <dgm:t>
        <a:bodyPr/>
        <a:lstStyle/>
        <a:p>
          <a:endParaRPr lang="en-US"/>
        </a:p>
      </dgm:t>
    </dgm:pt>
    <dgm:pt modelId="{F0A8472A-02BC-4B63-BCA8-C14F9B2458F3}">
      <dgm:prSet/>
      <dgm:spPr/>
      <dgm:t>
        <a:bodyPr/>
        <a:lstStyle/>
        <a:p>
          <a:pPr rtl="0"/>
          <a:r>
            <a:rPr lang="en-AU"/>
            <a:t>Accountability for AI-driven decisions </a:t>
          </a:r>
          <a:r>
            <a:rPr lang="en-AU">
              <a:latin typeface="Arial"/>
            </a:rPr>
            <a:t>(</a:t>
          </a:r>
          <a:r>
            <a:rPr lang="en-AU"/>
            <a:t>Christen, Gordijn and Loi, 2023</a:t>
          </a:r>
          <a:r>
            <a:rPr lang="en-AU">
              <a:latin typeface="Arial"/>
            </a:rPr>
            <a:t>)</a:t>
          </a:r>
          <a:endParaRPr lang="en-US"/>
        </a:p>
      </dgm:t>
    </dgm:pt>
    <dgm:pt modelId="{282743A5-9528-4C06-AE07-6769B65F7953}" type="parTrans" cxnId="{894C43BB-3349-4CA5-93BE-EFD00FE7BC04}">
      <dgm:prSet/>
      <dgm:spPr/>
      <dgm:t>
        <a:bodyPr/>
        <a:lstStyle/>
        <a:p>
          <a:endParaRPr lang="en-US"/>
        </a:p>
      </dgm:t>
    </dgm:pt>
    <dgm:pt modelId="{05EC83F2-8293-4D30-A232-8E26A10D3637}" type="sibTrans" cxnId="{894C43BB-3349-4CA5-93BE-EFD00FE7BC04}">
      <dgm:prSet/>
      <dgm:spPr/>
      <dgm:t>
        <a:bodyPr/>
        <a:lstStyle/>
        <a:p>
          <a:endParaRPr lang="en-US"/>
        </a:p>
      </dgm:t>
    </dgm:pt>
    <dgm:pt modelId="{17375B81-2F83-44F1-AB71-080B1A30BF56}">
      <dgm:prSet/>
      <dgm:spPr/>
      <dgm:t>
        <a:bodyPr/>
        <a:lstStyle/>
        <a:p>
          <a:r>
            <a:rPr lang="en-AU" b="1"/>
            <a:t>Examples of existing frameworks: </a:t>
          </a:r>
          <a:endParaRPr lang="en-US"/>
        </a:p>
      </dgm:t>
    </dgm:pt>
    <dgm:pt modelId="{1F90566D-4F91-4CE3-B763-9EF457A678F0}" type="parTrans" cxnId="{FE0AC6F3-C311-4248-8C5C-8C6750184713}">
      <dgm:prSet/>
      <dgm:spPr/>
      <dgm:t>
        <a:bodyPr/>
        <a:lstStyle/>
        <a:p>
          <a:endParaRPr lang="en-US"/>
        </a:p>
      </dgm:t>
    </dgm:pt>
    <dgm:pt modelId="{4520E506-8A26-46FB-BF69-FAA94B44FEE7}" type="sibTrans" cxnId="{FE0AC6F3-C311-4248-8C5C-8C6750184713}">
      <dgm:prSet/>
      <dgm:spPr/>
      <dgm:t>
        <a:bodyPr/>
        <a:lstStyle/>
        <a:p>
          <a:endParaRPr lang="en-US"/>
        </a:p>
      </dgm:t>
    </dgm:pt>
    <dgm:pt modelId="{D2359BC8-8C4A-48DF-87A2-1C568BD81C49}">
      <dgm:prSet/>
      <dgm:spPr/>
      <dgm:t>
        <a:bodyPr/>
        <a:lstStyle/>
        <a:p>
          <a:r>
            <a:rPr lang="en-AU"/>
            <a:t>NIST Cybersecurity Framework</a:t>
          </a:r>
          <a:endParaRPr lang="en-US"/>
        </a:p>
      </dgm:t>
    </dgm:pt>
    <dgm:pt modelId="{8490643D-82C3-424A-8974-FDE7A904575F}" type="parTrans" cxnId="{11FAC6F3-A38B-4863-B5FA-9D99F72CB9A4}">
      <dgm:prSet/>
      <dgm:spPr/>
      <dgm:t>
        <a:bodyPr/>
        <a:lstStyle/>
        <a:p>
          <a:endParaRPr lang="en-US"/>
        </a:p>
      </dgm:t>
    </dgm:pt>
    <dgm:pt modelId="{200131DF-B21C-4A9D-8AC9-57560F8A063E}" type="sibTrans" cxnId="{11FAC6F3-A38B-4863-B5FA-9D99F72CB9A4}">
      <dgm:prSet/>
      <dgm:spPr/>
      <dgm:t>
        <a:bodyPr/>
        <a:lstStyle/>
        <a:p>
          <a:endParaRPr lang="en-US"/>
        </a:p>
      </dgm:t>
    </dgm:pt>
    <dgm:pt modelId="{527E5E08-23F0-4150-A155-8B4064827BAC}">
      <dgm:prSet phldr="0"/>
      <dgm:spPr/>
      <dgm:t>
        <a:bodyPr/>
        <a:lstStyle/>
        <a:p>
          <a:pPr rtl="0"/>
          <a:r>
            <a:rPr lang="en-AU">
              <a:latin typeface="Arial"/>
            </a:rPr>
            <a:t>ACS Ethical framework</a:t>
          </a:r>
        </a:p>
      </dgm:t>
    </dgm:pt>
    <dgm:pt modelId="{D476E651-8216-4871-AF44-7A7CE47C7143}" type="parTrans" cxnId="{5DE7B10B-1711-4399-8DD9-4678736D0CB0}">
      <dgm:prSet/>
      <dgm:spPr/>
    </dgm:pt>
    <dgm:pt modelId="{78D5CF28-7216-4DF0-8E6D-84794E23947B}" type="sibTrans" cxnId="{5DE7B10B-1711-4399-8DD9-4678736D0CB0}">
      <dgm:prSet/>
      <dgm:spPr/>
    </dgm:pt>
    <dgm:pt modelId="{97835988-95A3-4C99-A001-7D03EC3A8F19}">
      <dgm:prSet phldr="0"/>
      <dgm:spPr/>
      <dgm:t>
        <a:bodyPr/>
        <a:lstStyle/>
        <a:p>
          <a:pPr rtl="0"/>
          <a:r>
            <a:rPr lang="en-AU">
              <a:latin typeface="Arial"/>
            </a:rPr>
            <a:t>EU's Ethical </a:t>
          </a:r>
          <a:r>
            <a:rPr lang="en-AU" err="1">
              <a:latin typeface="Arial"/>
            </a:rPr>
            <a:t>Guid</a:t>
          </a:r>
          <a:r>
            <a:rPr lang="en-AU">
              <a:latin typeface="Arial"/>
            </a:rPr>
            <a:t> </a:t>
          </a:r>
          <a:r>
            <a:rPr lang="en-AU"/>
            <a:t>(</a:t>
          </a:r>
          <a:r>
            <a:rPr lang="en-AU" err="1"/>
            <a:t>Flechais</a:t>
          </a:r>
          <a:r>
            <a:rPr lang="en-AU"/>
            <a:t> and Chalhoub, 2023</a:t>
          </a:r>
          <a:r>
            <a:rPr lang="en-AU">
              <a:latin typeface="Arial"/>
            </a:rPr>
            <a:t>)</a:t>
          </a:r>
        </a:p>
      </dgm:t>
    </dgm:pt>
    <dgm:pt modelId="{62D7EBD7-79F3-4A82-AED6-B4B0BCF951F9}" type="parTrans" cxnId="{F7776000-A8B2-4AA4-9EDD-B5CB349EDDE7}">
      <dgm:prSet/>
      <dgm:spPr/>
    </dgm:pt>
    <dgm:pt modelId="{A0CF7997-DAE2-4B0B-9DE7-79D47ADD3C53}" type="sibTrans" cxnId="{F7776000-A8B2-4AA4-9EDD-B5CB349EDDE7}">
      <dgm:prSet/>
      <dgm:spPr/>
    </dgm:pt>
    <dgm:pt modelId="{E42F8CCA-972F-44C6-8699-88C9A82E1B23}">
      <dgm:prSet phldr="0"/>
      <dgm:spPr/>
      <dgm:t>
        <a:bodyPr/>
        <a:lstStyle/>
        <a:p>
          <a:r>
            <a:rPr lang="en-AU">
              <a:latin typeface="Arial"/>
            </a:rPr>
            <a:t>Scalability</a:t>
          </a:r>
          <a:r>
            <a:rPr lang="en-AU" b="0"/>
            <a:t> vs. Security</a:t>
          </a:r>
          <a:endParaRPr lang="en-US"/>
        </a:p>
      </dgm:t>
    </dgm:pt>
    <dgm:pt modelId="{7408FA57-8BAF-4375-A5A4-49467E91DA6B}" type="parTrans" cxnId="{100F4DA5-346B-49BA-A885-0B190EA5DFEF}">
      <dgm:prSet/>
      <dgm:spPr/>
    </dgm:pt>
    <dgm:pt modelId="{73C2B1C0-C3D4-459A-BD1B-42352326B018}" type="sibTrans" cxnId="{100F4DA5-346B-49BA-A885-0B190EA5DFEF}">
      <dgm:prSet/>
      <dgm:spPr/>
    </dgm:pt>
    <dgm:pt modelId="{881B7D0A-AE10-4627-A13D-7D5449F93476}">
      <dgm:prSet phldr="0"/>
      <dgm:spPr/>
      <dgm:t>
        <a:bodyPr/>
        <a:lstStyle/>
        <a:p>
          <a:pPr algn="l" rtl="0"/>
          <a:r>
            <a:rPr lang="en-AU" b="0"/>
            <a:t>Human Factor in Cybersecurity</a:t>
          </a:r>
          <a:r>
            <a:rPr lang="en-AU" b="0">
              <a:latin typeface="Arial"/>
            </a:rPr>
            <a:t>(</a:t>
          </a:r>
          <a:r>
            <a:rPr lang="en-AU" b="0" err="1"/>
            <a:t>Embroker</a:t>
          </a:r>
          <a:r>
            <a:rPr lang="en-AU" b="0"/>
            <a:t>, 2023</a:t>
          </a:r>
          <a:r>
            <a:rPr lang="en-AU" b="0">
              <a:latin typeface="Arial"/>
            </a:rPr>
            <a:t>)</a:t>
          </a:r>
        </a:p>
      </dgm:t>
    </dgm:pt>
    <dgm:pt modelId="{A37017F4-B26F-45C1-B185-2FDA9C84F4A9}" type="parTrans" cxnId="{3232A7FA-61CF-485B-A604-CF5D367137C1}">
      <dgm:prSet/>
      <dgm:spPr/>
    </dgm:pt>
    <dgm:pt modelId="{2F501FE1-2441-41E1-A943-1D304642CB9C}" type="sibTrans" cxnId="{3232A7FA-61CF-485B-A604-CF5D367137C1}">
      <dgm:prSet/>
      <dgm:spPr/>
    </dgm:pt>
    <dgm:pt modelId="{0896C6A5-AB9E-4D0D-959C-33098057DA11}" type="pres">
      <dgm:prSet presAssocID="{6BBE662B-EA28-458A-A035-9D2006F2327C}" presName="diagram" presStyleCnt="0">
        <dgm:presLayoutVars>
          <dgm:dir/>
          <dgm:resizeHandles val="exact"/>
        </dgm:presLayoutVars>
      </dgm:prSet>
      <dgm:spPr/>
    </dgm:pt>
    <dgm:pt modelId="{2D124642-203F-401B-8BB0-DF362EBAD94A}" type="pres">
      <dgm:prSet presAssocID="{FAB924BE-00B3-4B90-B1BE-22C6DEB63BF9}" presName="node" presStyleLbl="node1" presStyleIdx="0" presStyleCnt="3">
        <dgm:presLayoutVars>
          <dgm:bulletEnabled val="1"/>
        </dgm:presLayoutVars>
      </dgm:prSet>
      <dgm:spPr/>
    </dgm:pt>
    <dgm:pt modelId="{DAB095B6-3673-4435-869F-623E0161C243}" type="pres">
      <dgm:prSet presAssocID="{691DDE77-14BF-4E60-B870-11365CFBDE62}" presName="sibTrans" presStyleCnt="0"/>
      <dgm:spPr/>
    </dgm:pt>
    <dgm:pt modelId="{7C6D36A3-C910-4C0B-BB67-29E7E097899C}" type="pres">
      <dgm:prSet presAssocID="{FF228527-145C-49B0-BC66-BB6B06D65ECF}" presName="node" presStyleLbl="node1" presStyleIdx="1" presStyleCnt="3">
        <dgm:presLayoutVars>
          <dgm:bulletEnabled val="1"/>
        </dgm:presLayoutVars>
      </dgm:prSet>
      <dgm:spPr/>
    </dgm:pt>
    <dgm:pt modelId="{87052C2B-2737-4BAF-A2A0-5D6135317D62}" type="pres">
      <dgm:prSet presAssocID="{60909118-C5D6-45F2-B080-5BC8CE970B27}" presName="sibTrans" presStyleCnt="0"/>
      <dgm:spPr/>
    </dgm:pt>
    <dgm:pt modelId="{2309CF53-7FEE-431E-B842-E369574B6796}" type="pres">
      <dgm:prSet presAssocID="{17375B81-2F83-44F1-AB71-080B1A30BF56}" presName="node" presStyleLbl="node1" presStyleIdx="2" presStyleCnt="3">
        <dgm:presLayoutVars>
          <dgm:bulletEnabled val="1"/>
        </dgm:presLayoutVars>
      </dgm:prSet>
      <dgm:spPr/>
    </dgm:pt>
  </dgm:ptLst>
  <dgm:cxnLst>
    <dgm:cxn modelId="{F7776000-A8B2-4AA4-9EDD-B5CB349EDDE7}" srcId="{17375B81-2F83-44F1-AB71-080B1A30BF56}" destId="{97835988-95A3-4C99-A001-7D03EC3A8F19}" srcOrd="2" destOrd="0" parTransId="{62D7EBD7-79F3-4A82-AED6-B4B0BCF951F9}" sibTransId="{A0CF7997-DAE2-4B0B-9DE7-79D47ADD3C53}"/>
    <dgm:cxn modelId="{5DE7B10B-1711-4399-8DD9-4678736D0CB0}" srcId="{17375B81-2F83-44F1-AB71-080B1A30BF56}" destId="{527E5E08-23F0-4150-A155-8B4064827BAC}" srcOrd="1" destOrd="0" parTransId="{D476E651-8216-4871-AF44-7A7CE47C7143}" sibTransId="{78D5CF28-7216-4DF0-8E6D-84794E23947B}"/>
    <dgm:cxn modelId="{476E7912-E2B3-40B7-8197-25B9801DC0D1}" type="presOf" srcId="{669999A9-415B-47D8-ACC0-A52FFE883D75}" destId="{7C6D36A3-C910-4C0B-BB67-29E7E097899C}" srcOrd="0" destOrd="2" presId="urn:microsoft.com/office/officeart/2005/8/layout/default"/>
    <dgm:cxn modelId="{4B22B415-A4C6-4103-9D13-D8680FC571F6}" srcId="{FF228527-145C-49B0-BC66-BB6B06D65ECF}" destId="{3B108E31-182F-4747-998F-66B9D17C5F7A}" srcOrd="2" destOrd="0" parTransId="{D78C84A4-06F9-4D6D-ACD0-5CF8B9C80AA8}" sibTransId="{87C59F90-6DCC-4947-BBC8-61E4A4A65299}"/>
    <dgm:cxn modelId="{97778E3F-A70B-4080-98C8-E7D12FF10FB5}" srcId="{6BBE662B-EA28-458A-A035-9D2006F2327C}" destId="{FF228527-145C-49B0-BC66-BB6B06D65ECF}" srcOrd="1" destOrd="0" parTransId="{8D6D3D79-AA8D-44E2-9AE6-EBBCE17E41B6}" sibTransId="{60909118-C5D6-45F2-B080-5BC8CE970B27}"/>
    <dgm:cxn modelId="{66DDA85F-CB02-4D3A-BF5F-CDF63A6D5419}" srcId="{6BBE662B-EA28-458A-A035-9D2006F2327C}" destId="{FAB924BE-00B3-4B90-B1BE-22C6DEB63BF9}" srcOrd="0" destOrd="0" parTransId="{B3938668-BD92-445D-996E-7D5FAED44E0E}" sibTransId="{691DDE77-14BF-4E60-B870-11365CFBDE62}"/>
    <dgm:cxn modelId="{FA57F648-913E-4671-9804-9727E5396411}" type="presOf" srcId="{94B307DC-2C0D-4DCC-B575-A80F1AB65076}" destId="{2D124642-203F-401B-8BB0-DF362EBAD94A}" srcOrd="0" destOrd="2" presId="urn:microsoft.com/office/officeart/2005/8/layout/default"/>
    <dgm:cxn modelId="{815D286A-03DE-4834-9B45-2C3031A73BE3}" type="presOf" srcId="{F0A8472A-02BC-4B63-BCA8-C14F9B2458F3}" destId="{7C6D36A3-C910-4C0B-BB67-29E7E097899C}" srcOrd="0" destOrd="4" presId="urn:microsoft.com/office/officeart/2005/8/layout/default"/>
    <dgm:cxn modelId="{E6C8AD6B-349B-4CC2-A090-C3DB971C0A1F}" type="presOf" srcId="{FF228527-145C-49B0-BC66-BB6B06D65ECF}" destId="{7C6D36A3-C910-4C0B-BB67-29E7E097899C}" srcOrd="0" destOrd="0" presId="urn:microsoft.com/office/officeart/2005/8/layout/default"/>
    <dgm:cxn modelId="{21A0734D-542A-46C2-AC5D-81BA90C4E543}" type="presOf" srcId="{97835988-95A3-4C99-A001-7D03EC3A8F19}" destId="{2309CF53-7FEE-431E-B842-E369574B6796}" srcOrd="0" destOrd="3" presId="urn:microsoft.com/office/officeart/2005/8/layout/default"/>
    <dgm:cxn modelId="{D60CA36E-4441-4049-A885-B83863BC6D79}" type="presOf" srcId="{527E5E08-23F0-4150-A155-8B4064827BAC}" destId="{2309CF53-7FEE-431E-B842-E369574B6796}" srcOrd="0" destOrd="2" presId="urn:microsoft.com/office/officeart/2005/8/layout/default"/>
    <dgm:cxn modelId="{09ED2F4F-0C9A-4B1D-8C3F-6476F22ABEEC}" type="presOf" srcId="{881B7D0A-AE10-4627-A13D-7D5449F93476}" destId="{2D124642-203F-401B-8BB0-DF362EBAD94A}" srcOrd="0" destOrd="4" presId="urn:microsoft.com/office/officeart/2005/8/layout/default"/>
    <dgm:cxn modelId="{11770850-46DB-4D28-BDF3-8460BD692210}" type="presOf" srcId="{3B108E31-182F-4747-998F-66B9D17C5F7A}" destId="{7C6D36A3-C910-4C0B-BB67-29E7E097899C}" srcOrd="0" destOrd="3" presId="urn:microsoft.com/office/officeart/2005/8/layout/default"/>
    <dgm:cxn modelId="{CEDCE851-0A84-4209-A38B-476F929FCCB1}" type="presOf" srcId="{3F06E912-BB9A-40C4-9828-BE1FD3F52851}" destId="{2D124642-203F-401B-8BB0-DF362EBAD94A}" srcOrd="0" destOrd="1" presId="urn:microsoft.com/office/officeart/2005/8/layout/default"/>
    <dgm:cxn modelId="{B0ECC985-39A1-4320-8F91-ECAA26A1ABA5}" type="presOf" srcId="{6BBE662B-EA28-458A-A035-9D2006F2327C}" destId="{0896C6A5-AB9E-4D0D-959C-33098057DA11}" srcOrd="0" destOrd="0" presId="urn:microsoft.com/office/officeart/2005/8/layout/default"/>
    <dgm:cxn modelId="{187E9695-88B2-40B6-817D-A95749AD4C8F}" type="presOf" srcId="{E42F8CCA-972F-44C6-8699-88C9A82E1B23}" destId="{2D124642-203F-401B-8BB0-DF362EBAD94A}" srcOrd="0" destOrd="3" presId="urn:microsoft.com/office/officeart/2005/8/layout/default"/>
    <dgm:cxn modelId="{100F4DA5-346B-49BA-A885-0B190EA5DFEF}" srcId="{FAB924BE-00B3-4B90-B1BE-22C6DEB63BF9}" destId="{E42F8CCA-972F-44C6-8699-88C9A82E1B23}" srcOrd="2" destOrd="0" parTransId="{7408FA57-8BAF-4375-A5A4-49467E91DA6B}" sibTransId="{73C2B1C0-C3D4-459A-BD1B-42352326B018}"/>
    <dgm:cxn modelId="{AD4A03B4-341F-4BE5-ADA1-0166F6C2022F}" srcId="{FAB924BE-00B3-4B90-B1BE-22C6DEB63BF9}" destId="{3F06E912-BB9A-40C4-9828-BE1FD3F52851}" srcOrd="0" destOrd="0" parTransId="{5EAF9908-DFDA-4221-8914-B132AAD49072}" sibTransId="{4BC4B0B8-5135-457D-B4FA-D8649CADC5AB}"/>
    <dgm:cxn modelId="{894C43BB-3349-4CA5-93BE-EFD00FE7BC04}" srcId="{FF228527-145C-49B0-BC66-BB6B06D65ECF}" destId="{F0A8472A-02BC-4B63-BCA8-C14F9B2458F3}" srcOrd="3" destOrd="0" parTransId="{282743A5-9528-4C06-AE07-6769B65F7953}" sibTransId="{05EC83F2-8293-4D30-A232-8E26A10D3637}"/>
    <dgm:cxn modelId="{16B03CD6-7794-4368-9013-042411DE742F}" srcId="{FF228527-145C-49B0-BC66-BB6B06D65ECF}" destId="{669999A9-415B-47D8-ACC0-A52FFE883D75}" srcOrd="1" destOrd="0" parTransId="{75983840-8A0A-4154-AD3E-19BBBD90A25F}" sibTransId="{E7B360EC-7EEE-459E-AFCC-472A5C4CBD4F}"/>
    <dgm:cxn modelId="{FA6E08D7-A48F-456E-9E2A-5846DC07396C}" srcId="{FAB924BE-00B3-4B90-B1BE-22C6DEB63BF9}" destId="{94B307DC-2C0D-4DCC-B575-A80F1AB65076}" srcOrd="1" destOrd="0" parTransId="{855FDF0F-C820-42DD-8576-07081E2C2B64}" sibTransId="{2C68A0B6-5BEF-4233-BACE-1559ACDF0A42}"/>
    <dgm:cxn modelId="{FD875EDE-45E3-4C33-8821-51ED4148B6E2}" type="presOf" srcId="{D2359BC8-8C4A-48DF-87A2-1C568BD81C49}" destId="{2309CF53-7FEE-431E-B842-E369574B6796}" srcOrd="0" destOrd="1" presId="urn:microsoft.com/office/officeart/2005/8/layout/default"/>
    <dgm:cxn modelId="{A73C03E8-82AB-42AC-8509-5F84CAADCF53}" type="presOf" srcId="{17375B81-2F83-44F1-AB71-080B1A30BF56}" destId="{2309CF53-7FEE-431E-B842-E369574B6796}" srcOrd="0" destOrd="0" presId="urn:microsoft.com/office/officeart/2005/8/layout/default"/>
    <dgm:cxn modelId="{FE0AC6F3-C311-4248-8C5C-8C6750184713}" srcId="{6BBE662B-EA28-458A-A035-9D2006F2327C}" destId="{17375B81-2F83-44F1-AB71-080B1A30BF56}" srcOrd="2" destOrd="0" parTransId="{1F90566D-4F91-4CE3-B763-9EF457A678F0}" sibTransId="{4520E506-8A26-46FB-BF69-FAA94B44FEE7}"/>
    <dgm:cxn modelId="{11FAC6F3-A38B-4863-B5FA-9D99F72CB9A4}" srcId="{17375B81-2F83-44F1-AB71-080B1A30BF56}" destId="{D2359BC8-8C4A-48DF-87A2-1C568BD81C49}" srcOrd="0" destOrd="0" parTransId="{8490643D-82C3-424A-8974-FDE7A904575F}" sibTransId="{200131DF-B21C-4A9D-8AC9-57560F8A063E}"/>
    <dgm:cxn modelId="{DC66F9F7-9C86-4D9D-B446-4F47B65996D7}" type="presOf" srcId="{FAB924BE-00B3-4B90-B1BE-22C6DEB63BF9}" destId="{2D124642-203F-401B-8BB0-DF362EBAD94A}" srcOrd="0" destOrd="0" presId="urn:microsoft.com/office/officeart/2005/8/layout/default"/>
    <dgm:cxn modelId="{3232A7FA-61CF-485B-A604-CF5D367137C1}" srcId="{FAB924BE-00B3-4B90-B1BE-22C6DEB63BF9}" destId="{881B7D0A-AE10-4627-A13D-7D5449F93476}" srcOrd="3" destOrd="0" parTransId="{A37017F4-B26F-45C1-B185-2FDA9C84F4A9}" sibTransId="{2F501FE1-2441-41E1-A943-1D304642CB9C}"/>
    <dgm:cxn modelId="{189101FB-37D2-4CBD-AA3B-40707EEAEAF2}" type="presOf" srcId="{FFFB2793-0CEF-4409-B8F8-3987D554B7F1}" destId="{7C6D36A3-C910-4C0B-BB67-29E7E097899C}" srcOrd="0" destOrd="1" presId="urn:microsoft.com/office/officeart/2005/8/layout/default"/>
    <dgm:cxn modelId="{820629FE-FAC6-4874-9F33-5218AA3C8BCF}" srcId="{FF228527-145C-49B0-BC66-BB6B06D65ECF}" destId="{FFFB2793-0CEF-4409-B8F8-3987D554B7F1}" srcOrd="0" destOrd="0" parTransId="{5792E7EA-DD48-4EFD-898B-9CAA3D01DA86}" sibTransId="{FF6EC70A-6FC1-46DE-A642-0987F6E02471}"/>
    <dgm:cxn modelId="{D80409EC-622D-4684-8FCF-C4DFF67A6B4B}" type="presParOf" srcId="{0896C6A5-AB9E-4D0D-959C-33098057DA11}" destId="{2D124642-203F-401B-8BB0-DF362EBAD94A}" srcOrd="0" destOrd="0" presId="urn:microsoft.com/office/officeart/2005/8/layout/default"/>
    <dgm:cxn modelId="{C92C7E05-A7D6-46A6-9D96-2C5FB4289A0B}" type="presParOf" srcId="{0896C6A5-AB9E-4D0D-959C-33098057DA11}" destId="{DAB095B6-3673-4435-869F-623E0161C243}" srcOrd="1" destOrd="0" presId="urn:microsoft.com/office/officeart/2005/8/layout/default"/>
    <dgm:cxn modelId="{AB90C300-2E05-499D-A70F-0963D2F346D9}" type="presParOf" srcId="{0896C6A5-AB9E-4D0D-959C-33098057DA11}" destId="{7C6D36A3-C910-4C0B-BB67-29E7E097899C}" srcOrd="2" destOrd="0" presId="urn:microsoft.com/office/officeart/2005/8/layout/default"/>
    <dgm:cxn modelId="{0C97B7C1-533E-4B77-89A8-7E78A42E9578}" type="presParOf" srcId="{0896C6A5-AB9E-4D0D-959C-33098057DA11}" destId="{87052C2B-2737-4BAF-A2A0-5D6135317D62}" srcOrd="3" destOrd="0" presId="urn:microsoft.com/office/officeart/2005/8/layout/default"/>
    <dgm:cxn modelId="{2C798C11-6F54-48DC-A98C-7EFDB37E9AB0}" type="presParOf" srcId="{0896C6A5-AB9E-4D0D-959C-33098057DA11}" destId="{2309CF53-7FEE-431E-B842-E369574B679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AA0AC-DA66-42F6-9787-BF5AC45B39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431E6D-A9D6-4104-BA9E-9F190195129D}">
      <dgm:prSet/>
      <dgm:spPr/>
      <dgm:t>
        <a:bodyPr/>
        <a:lstStyle/>
        <a:p>
          <a:r>
            <a:rPr lang="en-US"/>
            <a:t>Transparency</a:t>
          </a:r>
        </a:p>
      </dgm:t>
    </dgm:pt>
    <dgm:pt modelId="{1D9598D5-3E35-4219-A152-AB0F9BDCE529}" type="parTrans" cxnId="{CBD0F477-A2EE-475F-A680-FFF89159412E}">
      <dgm:prSet/>
      <dgm:spPr/>
      <dgm:t>
        <a:bodyPr/>
        <a:lstStyle/>
        <a:p>
          <a:endParaRPr lang="en-US"/>
        </a:p>
      </dgm:t>
    </dgm:pt>
    <dgm:pt modelId="{7F4254F2-E139-4A28-8A80-E055BF5CAF21}" type="sibTrans" cxnId="{CBD0F477-A2EE-475F-A680-FFF89159412E}">
      <dgm:prSet/>
      <dgm:spPr/>
      <dgm:t>
        <a:bodyPr/>
        <a:lstStyle/>
        <a:p>
          <a:endParaRPr lang="en-US"/>
        </a:p>
      </dgm:t>
    </dgm:pt>
    <dgm:pt modelId="{ECE2ACE1-9E35-448B-8510-914E9FFD673C}">
      <dgm:prSet/>
      <dgm:spPr/>
      <dgm:t>
        <a:bodyPr/>
        <a:lstStyle/>
        <a:p>
          <a:r>
            <a:rPr lang="en-US"/>
            <a:t>Accountability</a:t>
          </a:r>
        </a:p>
      </dgm:t>
    </dgm:pt>
    <dgm:pt modelId="{307767AE-B082-4E28-B3C7-2D6B6D546C13}" type="parTrans" cxnId="{571E08C7-4833-4A26-9452-5579D117EC61}">
      <dgm:prSet/>
      <dgm:spPr/>
      <dgm:t>
        <a:bodyPr/>
        <a:lstStyle/>
        <a:p>
          <a:endParaRPr lang="en-US"/>
        </a:p>
      </dgm:t>
    </dgm:pt>
    <dgm:pt modelId="{5BACF2DA-FE9B-495F-9478-5FFC28843EBD}" type="sibTrans" cxnId="{571E08C7-4833-4A26-9452-5579D117EC61}">
      <dgm:prSet/>
      <dgm:spPr/>
      <dgm:t>
        <a:bodyPr/>
        <a:lstStyle/>
        <a:p>
          <a:endParaRPr lang="en-US"/>
        </a:p>
      </dgm:t>
    </dgm:pt>
    <dgm:pt modelId="{C7C4BB79-EBC9-4DDA-92F1-E8A0EDECF141}">
      <dgm:prSet/>
      <dgm:spPr/>
      <dgm:t>
        <a:bodyPr/>
        <a:lstStyle/>
        <a:p>
          <a:r>
            <a:rPr lang="en-US"/>
            <a:t>Fairness</a:t>
          </a:r>
        </a:p>
      </dgm:t>
    </dgm:pt>
    <dgm:pt modelId="{B08BE0CA-C2EE-4D74-B1A0-8EC048D5BBD3}" type="parTrans" cxnId="{2CA8947B-9059-4C80-90F4-2BEFA002DAC6}">
      <dgm:prSet/>
      <dgm:spPr/>
      <dgm:t>
        <a:bodyPr/>
        <a:lstStyle/>
        <a:p>
          <a:endParaRPr lang="en-US"/>
        </a:p>
      </dgm:t>
    </dgm:pt>
    <dgm:pt modelId="{C054E17F-1E8E-4345-90AA-B0F8DC68D85B}" type="sibTrans" cxnId="{2CA8947B-9059-4C80-90F4-2BEFA002DAC6}">
      <dgm:prSet/>
      <dgm:spPr/>
      <dgm:t>
        <a:bodyPr/>
        <a:lstStyle/>
        <a:p>
          <a:endParaRPr lang="en-US"/>
        </a:p>
      </dgm:t>
    </dgm:pt>
    <dgm:pt modelId="{C35176F1-2559-47AC-8691-7054845ABD3C}">
      <dgm:prSet/>
      <dgm:spPr/>
      <dgm:t>
        <a:bodyPr/>
        <a:lstStyle/>
        <a:p>
          <a:r>
            <a:rPr lang="en-US"/>
            <a:t>Privacy</a:t>
          </a:r>
        </a:p>
      </dgm:t>
    </dgm:pt>
    <dgm:pt modelId="{038A3E82-7C9A-4420-B61B-61ABC7A686EC}" type="parTrans" cxnId="{7DEE35D1-4389-48B5-87F6-FBBE7FF8DC53}">
      <dgm:prSet/>
      <dgm:spPr/>
      <dgm:t>
        <a:bodyPr/>
        <a:lstStyle/>
        <a:p>
          <a:endParaRPr lang="en-US"/>
        </a:p>
      </dgm:t>
    </dgm:pt>
    <dgm:pt modelId="{7506AEFA-92E3-4179-BF15-E9974D8FD498}" type="sibTrans" cxnId="{7DEE35D1-4389-48B5-87F6-FBBE7FF8DC53}">
      <dgm:prSet/>
      <dgm:spPr/>
      <dgm:t>
        <a:bodyPr/>
        <a:lstStyle/>
        <a:p>
          <a:endParaRPr lang="en-US"/>
        </a:p>
      </dgm:t>
    </dgm:pt>
    <dgm:pt modelId="{AED6B11E-4507-44E4-9EE7-E5EEB7F59CA4}">
      <dgm:prSet/>
      <dgm:spPr/>
      <dgm:t>
        <a:bodyPr/>
        <a:lstStyle/>
        <a:p>
          <a:pPr rtl="0"/>
          <a:r>
            <a:rPr lang="en-US"/>
            <a:t>Human Oversight</a:t>
          </a:r>
          <a:r>
            <a:rPr lang="en-US">
              <a:latin typeface="Arial"/>
            </a:rPr>
            <a:t> and control</a:t>
          </a:r>
          <a:endParaRPr lang="en-US"/>
        </a:p>
      </dgm:t>
    </dgm:pt>
    <dgm:pt modelId="{C53506A9-F179-49C5-A41F-2E95DA13FAB6}" type="parTrans" cxnId="{24F24C55-C047-460F-A214-23137DD0B11A}">
      <dgm:prSet/>
      <dgm:spPr/>
      <dgm:t>
        <a:bodyPr/>
        <a:lstStyle/>
        <a:p>
          <a:endParaRPr lang="en-US"/>
        </a:p>
      </dgm:t>
    </dgm:pt>
    <dgm:pt modelId="{2A843E70-B5DB-4129-9A9E-B5F8ECBF0E2F}" type="sibTrans" cxnId="{24F24C55-C047-460F-A214-23137DD0B11A}">
      <dgm:prSet/>
      <dgm:spPr/>
      <dgm:t>
        <a:bodyPr/>
        <a:lstStyle/>
        <a:p>
          <a:endParaRPr lang="en-US"/>
        </a:p>
      </dgm:t>
    </dgm:pt>
    <dgm:pt modelId="{95F582BD-478B-4CDC-827E-87371D225DCE}">
      <dgm:prSet/>
      <dgm:spPr/>
      <dgm:t>
        <a:bodyPr/>
        <a:lstStyle/>
        <a:p>
          <a:pPr rtl="0"/>
          <a:r>
            <a:rPr lang="en-US"/>
            <a:t>Security</a:t>
          </a:r>
          <a:r>
            <a:rPr lang="en-US">
              <a:latin typeface="Arial"/>
            </a:rPr>
            <a:t>(</a:t>
          </a:r>
          <a:r>
            <a:rPr lang="en-US" err="1"/>
            <a:t>Shneiderman</a:t>
          </a:r>
          <a:r>
            <a:rPr lang="en-US"/>
            <a:t>, 2023; </a:t>
          </a:r>
          <a:r>
            <a:rPr lang="en-US" err="1"/>
            <a:t>Floridi</a:t>
          </a:r>
          <a:r>
            <a:rPr lang="en-US"/>
            <a:t> and Cowls, 2023</a:t>
          </a:r>
          <a:r>
            <a:rPr lang="en-US">
              <a:latin typeface="Arial"/>
            </a:rPr>
            <a:t>)</a:t>
          </a:r>
          <a:endParaRPr lang="en-US"/>
        </a:p>
      </dgm:t>
    </dgm:pt>
    <dgm:pt modelId="{D663BD9F-10D0-448A-AA9F-0CE3AA267F37}" type="parTrans" cxnId="{96AD4BB5-68FE-4DEC-81A4-636084DE0AAB}">
      <dgm:prSet/>
      <dgm:spPr/>
      <dgm:t>
        <a:bodyPr/>
        <a:lstStyle/>
        <a:p>
          <a:endParaRPr lang="en-US"/>
        </a:p>
      </dgm:t>
    </dgm:pt>
    <dgm:pt modelId="{2BE56D9B-33F5-47FD-889C-37608A1EEFA3}" type="sibTrans" cxnId="{96AD4BB5-68FE-4DEC-81A4-636084DE0AAB}">
      <dgm:prSet/>
      <dgm:spPr/>
      <dgm:t>
        <a:bodyPr/>
        <a:lstStyle/>
        <a:p>
          <a:endParaRPr lang="en-US"/>
        </a:p>
      </dgm:t>
    </dgm:pt>
    <dgm:pt modelId="{BCCA86D1-4842-4711-A9FB-5CCA989247CC}" type="pres">
      <dgm:prSet presAssocID="{ADFAA0AC-DA66-42F6-9787-BF5AC45B395A}" presName="vert0" presStyleCnt="0">
        <dgm:presLayoutVars>
          <dgm:dir/>
          <dgm:animOne val="branch"/>
          <dgm:animLvl val="lvl"/>
        </dgm:presLayoutVars>
      </dgm:prSet>
      <dgm:spPr/>
    </dgm:pt>
    <dgm:pt modelId="{E08A79F6-DF53-45DF-B56F-E007A9269576}" type="pres">
      <dgm:prSet presAssocID="{FC431E6D-A9D6-4104-BA9E-9F190195129D}" presName="thickLine" presStyleLbl="alignNode1" presStyleIdx="0" presStyleCnt="6"/>
      <dgm:spPr/>
    </dgm:pt>
    <dgm:pt modelId="{F1025EB1-97A0-4049-9AF8-331B4428E6FD}" type="pres">
      <dgm:prSet presAssocID="{FC431E6D-A9D6-4104-BA9E-9F190195129D}" presName="horz1" presStyleCnt="0"/>
      <dgm:spPr/>
    </dgm:pt>
    <dgm:pt modelId="{5ACD4CF3-A702-45E8-9D5A-DB8CEAF71867}" type="pres">
      <dgm:prSet presAssocID="{FC431E6D-A9D6-4104-BA9E-9F190195129D}" presName="tx1" presStyleLbl="revTx" presStyleIdx="0" presStyleCnt="6"/>
      <dgm:spPr/>
    </dgm:pt>
    <dgm:pt modelId="{DB2809C7-E045-46D1-BE87-29511DE1202C}" type="pres">
      <dgm:prSet presAssocID="{FC431E6D-A9D6-4104-BA9E-9F190195129D}" presName="vert1" presStyleCnt="0"/>
      <dgm:spPr/>
    </dgm:pt>
    <dgm:pt modelId="{23C9BB08-EB33-4BA7-A484-51C5CA54E50C}" type="pres">
      <dgm:prSet presAssocID="{ECE2ACE1-9E35-448B-8510-914E9FFD673C}" presName="thickLine" presStyleLbl="alignNode1" presStyleIdx="1" presStyleCnt="6"/>
      <dgm:spPr/>
    </dgm:pt>
    <dgm:pt modelId="{9BFA993D-8A0A-49BD-87E5-582706973E4B}" type="pres">
      <dgm:prSet presAssocID="{ECE2ACE1-9E35-448B-8510-914E9FFD673C}" presName="horz1" presStyleCnt="0"/>
      <dgm:spPr/>
    </dgm:pt>
    <dgm:pt modelId="{1BDFC6B8-CE4E-42FD-A7EF-4C78CCEE7590}" type="pres">
      <dgm:prSet presAssocID="{ECE2ACE1-9E35-448B-8510-914E9FFD673C}" presName="tx1" presStyleLbl="revTx" presStyleIdx="1" presStyleCnt="6"/>
      <dgm:spPr/>
    </dgm:pt>
    <dgm:pt modelId="{9849CA95-685A-49EA-97DA-9C6AE3321CB5}" type="pres">
      <dgm:prSet presAssocID="{ECE2ACE1-9E35-448B-8510-914E9FFD673C}" presName="vert1" presStyleCnt="0"/>
      <dgm:spPr/>
    </dgm:pt>
    <dgm:pt modelId="{B916D0E5-80F2-4D76-A3FF-CCD7F5DC7B77}" type="pres">
      <dgm:prSet presAssocID="{C7C4BB79-EBC9-4DDA-92F1-E8A0EDECF141}" presName="thickLine" presStyleLbl="alignNode1" presStyleIdx="2" presStyleCnt="6"/>
      <dgm:spPr/>
    </dgm:pt>
    <dgm:pt modelId="{C3F9317C-8EE1-4A7B-9214-C3F51C1F5235}" type="pres">
      <dgm:prSet presAssocID="{C7C4BB79-EBC9-4DDA-92F1-E8A0EDECF141}" presName="horz1" presStyleCnt="0"/>
      <dgm:spPr/>
    </dgm:pt>
    <dgm:pt modelId="{CD935EA3-8122-4A56-BB3C-319513C67588}" type="pres">
      <dgm:prSet presAssocID="{C7C4BB79-EBC9-4DDA-92F1-E8A0EDECF141}" presName="tx1" presStyleLbl="revTx" presStyleIdx="2" presStyleCnt="6"/>
      <dgm:spPr/>
    </dgm:pt>
    <dgm:pt modelId="{2B8B46EC-11EB-4747-BC21-47A641C5C8B3}" type="pres">
      <dgm:prSet presAssocID="{C7C4BB79-EBC9-4DDA-92F1-E8A0EDECF141}" presName="vert1" presStyleCnt="0"/>
      <dgm:spPr/>
    </dgm:pt>
    <dgm:pt modelId="{C8CCF0B3-436A-43DA-9035-A6F9AEFF3AFE}" type="pres">
      <dgm:prSet presAssocID="{C35176F1-2559-47AC-8691-7054845ABD3C}" presName="thickLine" presStyleLbl="alignNode1" presStyleIdx="3" presStyleCnt="6"/>
      <dgm:spPr/>
    </dgm:pt>
    <dgm:pt modelId="{207CC854-F190-4578-AD86-D0D6854034CA}" type="pres">
      <dgm:prSet presAssocID="{C35176F1-2559-47AC-8691-7054845ABD3C}" presName="horz1" presStyleCnt="0"/>
      <dgm:spPr/>
    </dgm:pt>
    <dgm:pt modelId="{C7538735-AB47-4D67-A328-BB51DD24ED6F}" type="pres">
      <dgm:prSet presAssocID="{C35176F1-2559-47AC-8691-7054845ABD3C}" presName="tx1" presStyleLbl="revTx" presStyleIdx="3" presStyleCnt="6"/>
      <dgm:spPr/>
    </dgm:pt>
    <dgm:pt modelId="{F5E3EA38-1DDA-4C3D-AB5B-069214ADF88B}" type="pres">
      <dgm:prSet presAssocID="{C35176F1-2559-47AC-8691-7054845ABD3C}" presName="vert1" presStyleCnt="0"/>
      <dgm:spPr/>
    </dgm:pt>
    <dgm:pt modelId="{9CD4ED64-9106-4BF6-9B82-4A1C6E26EB05}" type="pres">
      <dgm:prSet presAssocID="{AED6B11E-4507-44E4-9EE7-E5EEB7F59CA4}" presName="thickLine" presStyleLbl="alignNode1" presStyleIdx="4" presStyleCnt="6"/>
      <dgm:spPr/>
    </dgm:pt>
    <dgm:pt modelId="{118C2864-5C24-44A6-B14E-F65120CF45F5}" type="pres">
      <dgm:prSet presAssocID="{AED6B11E-4507-44E4-9EE7-E5EEB7F59CA4}" presName="horz1" presStyleCnt="0"/>
      <dgm:spPr/>
    </dgm:pt>
    <dgm:pt modelId="{F555B14C-814F-4B19-82B8-3232123F86B9}" type="pres">
      <dgm:prSet presAssocID="{AED6B11E-4507-44E4-9EE7-E5EEB7F59CA4}" presName="tx1" presStyleLbl="revTx" presStyleIdx="4" presStyleCnt="6"/>
      <dgm:spPr/>
    </dgm:pt>
    <dgm:pt modelId="{2485F8C9-3D47-4CBB-9891-E2127B6E7C80}" type="pres">
      <dgm:prSet presAssocID="{AED6B11E-4507-44E4-9EE7-E5EEB7F59CA4}" presName="vert1" presStyleCnt="0"/>
      <dgm:spPr/>
    </dgm:pt>
    <dgm:pt modelId="{B07A58E8-E635-4D48-90DA-BBAC0A7E0D47}" type="pres">
      <dgm:prSet presAssocID="{95F582BD-478B-4CDC-827E-87371D225DCE}" presName="thickLine" presStyleLbl="alignNode1" presStyleIdx="5" presStyleCnt="6"/>
      <dgm:spPr/>
    </dgm:pt>
    <dgm:pt modelId="{66320C9B-5F53-4D6D-BBC5-32DDC68463BC}" type="pres">
      <dgm:prSet presAssocID="{95F582BD-478B-4CDC-827E-87371D225DCE}" presName="horz1" presStyleCnt="0"/>
      <dgm:spPr/>
    </dgm:pt>
    <dgm:pt modelId="{99053626-F363-4EE5-8683-C24E1C945D7B}" type="pres">
      <dgm:prSet presAssocID="{95F582BD-478B-4CDC-827E-87371D225DCE}" presName="tx1" presStyleLbl="revTx" presStyleIdx="5" presStyleCnt="6"/>
      <dgm:spPr/>
    </dgm:pt>
    <dgm:pt modelId="{71BA2A12-A4DA-4624-8B8A-3EC73FD56359}" type="pres">
      <dgm:prSet presAssocID="{95F582BD-478B-4CDC-827E-87371D225DCE}" presName="vert1" presStyleCnt="0"/>
      <dgm:spPr/>
    </dgm:pt>
  </dgm:ptLst>
  <dgm:cxnLst>
    <dgm:cxn modelId="{17EA183F-8DEF-47DB-92B6-3F3B6C1DB90A}" type="presOf" srcId="{95F582BD-478B-4CDC-827E-87371D225DCE}" destId="{99053626-F363-4EE5-8683-C24E1C945D7B}" srcOrd="0" destOrd="0" presId="urn:microsoft.com/office/officeart/2008/layout/LinedList"/>
    <dgm:cxn modelId="{B0344E69-87F0-472C-8DC0-622B5C50CF5B}" type="presOf" srcId="{FC431E6D-A9D6-4104-BA9E-9F190195129D}" destId="{5ACD4CF3-A702-45E8-9D5A-DB8CEAF71867}" srcOrd="0" destOrd="0" presId="urn:microsoft.com/office/officeart/2008/layout/LinedList"/>
    <dgm:cxn modelId="{3B1DBA4B-6795-4724-A9BC-7499D72B7100}" type="presOf" srcId="{C7C4BB79-EBC9-4DDA-92F1-E8A0EDECF141}" destId="{CD935EA3-8122-4A56-BB3C-319513C67588}" srcOrd="0" destOrd="0" presId="urn:microsoft.com/office/officeart/2008/layout/LinedList"/>
    <dgm:cxn modelId="{1C520E73-D61E-4A2B-8BC3-525424DDE933}" type="presOf" srcId="{ECE2ACE1-9E35-448B-8510-914E9FFD673C}" destId="{1BDFC6B8-CE4E-42FD-A7EF-4C78CCEE7590}" srcOrd="0" destOrd="0" presId="urn:microsoft.com/office/officeart/2008/layout/LinedList"/>
    <dgm:cxn modelId="{24F24C55-C047-460F-A214-23137DD0B11A}" srcId="{ADFAA0AC-DA66-42F6-9787-BF5AC45B395A}" destId="{AED6B11E-4507-44E4-9EE7-E5EEB7F59CA4}" srcOrd="4" destOrd="0" parTransId="{C53506A9-F179-49C5-A41F-2E95DA13FAB6}" sibTransId="{2A843E70-B5DB-4129-9A9E-B5F8ECBF0E2F}"/>
    <dgm:cxn modelId="{CBD0F477-A2EE-475F-A680-FFF89159412E}" srcId="{ADFAA0AC-DA66-42F6-9787-BF5AC45B395A}" destId="{FC431E6D-A9D6-4104-BA9E-9F190195129D}" srcOrd="0" destOrd="0" parTransId="{1D9598D5-3E35-4219-A152-AB0F9BDCE529}" sibTransId="{7F4254F2-E139-4A28-8A80-E055BF5CAF21}"/>
    <dgm:cxn modelId="{2CA8947B-9059-4C80-90F4-2BEFA002DAC6}" srcId="{ADFAA0AC-DA66-42F6-9787-BF5AC45B395A}" destId="{C7C4BB79-EBC9-4DDA-92F1-E8A0EDECF141}" srcOrd="2" destOrd="0" parTransId="{B08BE0CA-C2EE-4D74-B1A0-8EC048D5BBD3}" sibTransId="{C054E17F-1E8E-4345-90AA-B0F8DC68D85B}"/>
    <dgm:cxn modelId="{CC0B40B0-EBE2-45D2-9EEF-35224CE4A48E}" type="presOf" srcId="{C35176F1-2559-47AC-8691-7054845ABD3C}" destId="{C7538735-AB47-4D67-A328-BB51DD24ED6F}" srcOrd="0" destOrd="0" presId="urn:microsoft.com/office/officeart/2008/layout/LinedList"/>
    <dgm:cxn modelId="{BA0B36B1-4151-46E2-A10C-680BE64EC42F}" type="presOf" srcId="{AED6B11E-4507-44E4-9EE7-E5EEB7F59CA4}" destId="{F555B14C-814F-4B19-82B8-3232123F86B9}" srcOrd="0" destOrd="0" presId="urn:microsoft.com/office/officeart/2008/layout/LinedList"/>
    <dgm:cxn modelId="{96AD4BB5-68FE-4DEC-81A4-636084DE0AAB}" srcId="{ADFAA0AC-DA66-42F6-9787-BF5AC45B395A}" destId="{95F582BD-478B-4CDC-827E-87371D225DCE}" srcOrd="5" destOrd="0" parTransId="{D663BD9F-10D0-448A-AA9F-0CE3AA267F37}" sibTransId="{2BE56D9B-33F5-47FD-889C-37608A1EEFA3}"/>
    <dgm:cxn modelId="{571E08C7-4833-4A26-9452-5579D117EC61}" srcId="{ADFAA0AC-DA66-42F6-9787-BF5AC45B395A}" destId="{ECE2ACE1-9E35-448B-8510-914E9FFD673C}" srcOrd="1" destOrd="0" parTransId="{307767AE-B082-4E28-B3C7-2D6B6D546C13}" sibTransId="{5BACF2DA-FE9B-495F-9478-5FFC28843EBD}"/>
    <dgm:cxn modelId="{E52811C7-4A9A-4995-A595-F931F15C233B}" type="presOf" srcId="{ADFAA0AC-DA66-42F6-9787-BF5AC45B395A}" destId="{BCCA86D1-4842-4711-A9FB-5CCA989247CC}" srcOrd="0" destOrd="0" presId="urn:microsoft.com/office/officeart/2008/layout/LinedList"/>
    <dgm:cxn modelId="{7DEE35D1-4389-48B5-87F6-FBBE7FF8DC53}" srcId="{ADFAA0AC-DA66-42F6-9787-BF5AC45B395A}" destId="{C35176F1-2559-47AC-8691-7054845ABD3C}" srcOrd="3" destOrd="0" parTransId="{038A3E82-7C9A-4420-B61B-61ABC7A686EC}" sibTransId="{7506AEFA-92E3-4179-BF15-E9974D8FD498}"/>
    <dgm:cxn modelId="{E4A2E023-F120-4760-B837-74ED9777CAAC}" type="presParOf" srcId="{BCCA86D1-4842-4711-A9FB-5CCA989247CC}" destId="{E08A79F6-DF53-45DF-B56F-E007A9269576}" srcOrd="0" destOrd="0" presId="urn:microsoft.com/office/officeart/2008/layout/LinedList"/>
    <dgm:cxn modelId="{24077F8A-7432-4407-ACE2-B6ECD52F887F}" type="presParOf" srcId="{BCCA86D1-4842-4711-A9FB-5CCA989247CC}" destId="{F1025EB1-97A0-4049-9AF8-331B4428E6FD}" srcOrd="1" destOrd="0" presId="urn:microsoft.com/office/officeart/2008/layout/LinedList"/>
    <dgm:cxn modelId="{0E2AF6CB-31CA-4F7C-899E-5C20E3162849}" type="presParOf" srcId="{F1025EB1-97A0-4049-9AF8-331B4428E6FD}" destId="{5ACD4CF3-A702-45E8-9D5A-DB8CEAF71867}" srcOrd="0" destOrd="0" presId="urn:microsoft.com/office/officeart/2008/layout/LinedList"/>
    <dgm:cxn modelId="{FC16E78F-10DF-4A31-9CFA-69CB14D436D4}" type="presParOf" srcId="{F1025EB1-97A0-4049-9AF8-331B4428E6FD}" destId="{DB2809C7-E045-46D1-BE87-29511DE1202C}" srcOrd="1" destOrd="0" presId="urn:microsoft.com/office/officeart/2008/layout/LinedList"/>
    <dgm:cxn modelId="{F95E53B1-A7EB-49D5-82BC-DFBF539061D7}" type="presParOf" srcId="{BCCA86D1-4842-4711-A9FB-5CCA989247CC}" destId="{23C9BB08-EB33-4BA7-A484-51C5CA54E50C}" srcOrd="2" destOrd="0" presId="urn:microsoft.com/office/officeart/2008/layout/LinedList"/>
    <dgm:cxn modelId="{01DD7C99-660D-4E0F-BA1B-0810D8654094}" type="presParOf" srcId="{BCCA86D1-4842-4711-A9FB-5CCA989247CC}" destId="{9BFA993D-8A0A-49BD-87E5-582706973E4B}" srcOrd="3" destOrd="0" presId="urn:microsoft.com/office/officeart/2008/layout/LinedList"/>
    <dgm:cxn modelId="{7A331EC1-587D-44C7-BF5E-38B205B9D0BF}" type="presParOf" srcId="{9BFA993D-8A0A-49BD-87E5-582706973E4B}" destId="{1BDFC6B8-CE4E-42FD-A7EF-4C78CCEE7590}" srcOrd="0" destOrd="0" presId="urn:microsoft.com/office/officeart/2008/layout/LinedList"/>
    <dgm:cxn modelId="{8312C4A9-9D78-45F6-82FE-3CD68A797563}" type="presParOf" srcId="{9BFA993D-8A0A-49BD-87E5-582706973E4B}" destId="{9849CA95-685A-49EA-97DA-9C6AE3321CB5}" srcOrd="1" destOrd="0" presId="urn:microsoft.com/office/officeart/2008/layout/LinedList"/>
    <dgm:cxn modelId="{2E752BE8-9DDA-4606-B552-3D948BE5C832}" type="presParOf" srcId="{BCCA86D1-4842-4711-A9FB-5CCA989247CC}" destId="{B916D0E5-80F2-4D76-A3FF-CCD7F5DC7B77}" srcOrd="4" destOrd="0" presId="urn:microsoft.com/office/officeart/2008/layout/LinedList"/>
    <dgm:cxn modelId="{4C3A93BD-B40A-4DDE-9AB2-F5165D9487B1}" type="presParOf" srcId="{BCCA86D1-4842-4711-A9FB-5CCA989247CC}" destId="{C3F9317C-8EE1-4A7B-9214-C3F51C1F5235}" srcOrd="5" destOrd="0" presId="urn:microsoft.com/office/officeart/2008/layout/LinedList"/>
    <dgm:cxn modelId="{BDE02C1D-95D8-4DF6-8BE6-C9D8A6AA49CE}" type="presParOf" srcId="{C3F9317C-8EE1-4A7B-9214-C3F51C1F5235}" destId="{CD935EA3-8122-4A56-BB3C-319513C67588}" srcOrd="0" destOrd="0" presId="urn:microsoft.com/office/officeart/2008/layout/LinedList"/>
    <dgm:cxn modelId="{14218CA8-1CF7-403C-8817-719087CAF368}" type="presParOf" srcId="{C3F9317C-8EE1-4A7B-9214-C3F51C1F5235}" destId="{2B8B46EC-11EB-4747-BC21-47A641C5C8B3}" srcOrd="1" destOrd="0" presId="urn:microsoft.com/office/officeart/2008/layout/LinedList"/>
    <dgm:cxn modelId="{273C9F12-8368-4075-A475-7DB0ACAD5C73}" type="presParOf" srcId="{BCCA86D1-4842-4711-A9FB-5CCA989247CC}" destId="{C8CCF0B3-436A-43DA-9035-A6F9AEFF3AFE}" srcOrd="6" destOrd="0" presId="urn:microsoft.com/office/officeart/2008/layout/LinedList"/>
    <dgm:cxn modelId="{9AD2A03E-C75E-4769-8FC3-EEC475FA4BC2}" type="presParOf" srcId="{BCCA86D1-4842-4711-A9FB-5CCA989247CC}" destId="{207CC854-F190-4578-AD86-D0D6854034CA}" srcOrd="7" destOrd="0" presId="urn:microsoft.com/office/officeart/2008/layout/LinedList"/>
    <dgm:cxn modelId="{4E18554D-1482-4BFB-B3B7-49B8408B64F5}" type="presParOf" srcId="{207CC854-F190-4578-AD86-D0D6854034CA}" destId="{C7538735-AB47-4D67-A328-BB51DD24ED6F}" srcOrd="0" destOrd="0" presId="urn:microsoft.com/office/officeart/2008/layout/LinedList"/>
    <dgm:cxn modelId="{936955D1-2D9A-4BCA-A0C1-A44318545306}" type="presParOf" srcId="{207CC854-F190-4578-AD86-D0D6854034CA}" destId="{F5E3EA38-1DDA-4C3D-AB5B-069214ADF88B}" srcOrd="1" destOrd="0" presId="urn:microsoft.com/office/officeart/2008/layout/LinedList"/>
    <dgm:cxn modelId="{FB162053-4AC3-4C5B-8EC8-313BBCCE4255}" type="presParOf" srcId="{BCCA86D1-4842-4711-A9FB-5CCA989247CC}" destId="{9CD4ED64-9106-4BF6-9B82-4A1C6E26EB05}" srcOrd="8" destOrd="0" presId="urn:microsoft.com/office/officeart/2008/layout/LinedList"/>
    <dgm:cxn modelId="{07D4E869-DD37-4EBA-B635-0AEFF8F299CA}" type="presParOf" srcId="{BCCA86D1-4842-4711-A9FB-5CCA989247CC}" destId="{118C2864-5C24-44A6-B14E-F65120CF45F5}" srcOrd="9" destOrd="0" presId="urn:microsoft.com/office/officeart/2008/layout/LinedList"/>
    <dgm:cxn modelId="{FB9BBA2D-0E42-4307-9B34-E6ED0D960D3E}" type="presParOf" srcId="{118C2864-5C24-44A6-B14E-F65120CF45F5}" destId="{F555B14C-814F-4B19-82B8-3232123F86B9}" srcOrd="0" destOrd="0" presId="urn:microsoft.com/office/officeart/2008/layout/LinedList"/>
    <dgm:cxn modelId="{14247BC2-774A-4A0C-8544-6325F51D6D64}" type="presParOf" srcId="{118C2864-5C24-44A6-B14E-F65120CF45F5}" destId="{2485F8C9-3D47-4CBB-9891-E2127B6E7C80}" srcOrd="1" destOrd="0" presId="urn:microsoft.com/office/officeart/2008/layout/LinedList"/>
    <dgm:cxn modelId="{4881C9D4-6BF6-4A0C-8961-F5B39CA03D77}" type="presParOf" srcId="{BCCA86D1-4842-4711-A9FB-5CCA989247CC}" destId="{B07A58E8-E635-4D48-90DA-BBAC0A7E0D47}" srcOrd="10" destOrd="0" presId="urn:microsoft.com/office/officeart/2008/layout/LinedList"/>
    <dgm:cxn modelId="{274B8ABD-6FA3-4539-94C2-2154175B76A4}" type="presParOf" srcId="{BCCA86D1-4842-4711-A9FB-5CCA989247CC}" destId="{66320C9B-5F53-4D6D-BBC5-32DDC68463BC}" srcOrd="11" destOrd="0" presId="urn:microsoft.com/office/officeart/2008/layout/LinedList"/>
    <dgm:cxn modelId="{242D7455-4582-44D3-A317-EFD02D259E1B}" type="presParOf" srcId="{66320C9B-5F53-4D6D-BBC5-32DDC68463BC}" destId="{99053626-F363-4EE5-8683-C24E1C945D7B}" srcOrd="0" destOrd="0" presId="urn:microsoft.com/office/officeart/2008/layout/LinedList"/>
    <dgm:cxn modelId="{22AA019D-E729-44C7-BE7D-F5420A6A55DE}" type="presParOf" srcId="{66320C9B-5F53-4D6D-BBC5-32DDC68463BC}" destId="{71BA2A12-A4DA-4624-8B8A-3EC73FD563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CB0D33-7BF4-4189-9CF3-30AA238D78CC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E9E919-2DBA-4CFC-AB9A-D4AD60146ED1}">
      <dgm:prSet custT="1"/>
      <dgm:spPr/>
      <dgm:t>
        <a:bodyPr/>
        <a:lstStyle/>
        <a:p>
          <a:pPr algn="l"/>
          <a:r>
            <a:rPr lang="en-AU" sz="1800" b="1"/>
            <a:t>1. Promoting Continuous Learning and Fostering awareness in </a:t>
          </a:r>
          <a:r>
            <a:rPr lang="en-AU" sz="1800" b="1" err="1"/>
            <a:t>GenAI</a:t>
          </a:r>
          <a:r>
            <a:rPr lang="en-AU" sz="1800" b="1"/>
            <a:t> ( Meli et al.,2024).</a:t>
          </a:r>
          <a:endParaRPr lang="en-US" sz="1800" b="1"/>
        </a:p>
      </dgm:t>
    </dgm:pt>
    <dgm:pt modelId="{E42E2091-582C-4E5E-9048-B74CFD1B1FE6}" type="parTrans" cxnId="{CCC1439E-3DA6-4C9E-981B-0784F23D9B2D}">
      <dgm:prSet/>
      <dgm:spPr/>
      <dgm:t>
        <a:bodyPr/>
        <a:lstStyle/>
        <a:p>
          <a:endParaRPr lang="en-US"/>
        </a:p>
      </dgm:t>
    </dgm:pt>
    <dgm:pt modelId="{A2045BE1-7CC9-4E1D-A293-6A73C389F430}" type="sibTrans" cxnId="{CCC1439E-3DA6-4C9E-981B-0784F23D9B2D}">
      <dgm:prSet/>
      <dgm:spPr/>
      <dgm:t>
        <a:bodyPr/>
        <a:lstStyle/>
        <a:p>
          <a:endParaRPr lang="en-US"/>
        </a:p>
      </dgm:t>
    </dgm:pt>
    <dgm:pt modelId="{A20D5356-63D3-4DA8-BAA3-002829D6465F}">
      <dgm:prSet/>
      <dgm:spPr/>
      <dgm:t>
        <a:bodyPr/>
        <a:lstStyle/>
        <a:p>
          <a:r>
            <a:rPr lang="en-AU" b="1"/>
            <a:t>Continuous Learning Initiatives</a:t>
          </a:r>
          <a:endParaRPr lang="en-US"/>
        </a:p>
      </dgm:t>
    </dgm:pt>
    <dgm:pt modelId="{004F311C-FEBE-4540-97CF-202D4EA2FE83}" type="parTrans" cxnId="{A5DCF5E7-C0C1-4830-B33F-AD028FAF52C4}">
      <dgm:prSet/>
      <dgm:spPr/>
      <dgm:t>
        <a:bodyPr/>
        <a:lstStyle/>
        <a:p>
          <a:endParaRPr lang="en-US"/>
        </a:p>
      </dgm:t>
    </dgm:pt>
    <dgm:pt modelId="{A6AEF298-3710-46ED-B3CA-FA5BA4534ABC}" type="sibTrans" cxnId="{A5DCF5E7-C0C1-4830-B33F-AD028FAF52C4}">
      <dgm:prSet/>
      <dgm:spPr/>
      <dgm:t>
        <a:bodyPr/>
        <a:lstStyle/>
        <a:p>
          <a:endParaRPr lang="en-US"/>
        </a:p>
      </dgm:t>
    </dgm:pt>
    <dgm:pt modelId="{9C5AAAF6-7B8F-4C24-B91F-462C35A7FA4F}">
      <dgm:prSet/>
      <dgm:spPr/>
      <dgm:t>
        <a:bodyPr/>
        <a:lstStyle/>
        <a:p>
          <a:r>
            <a:rPr lang="en-AU"/>
            <a:t>Regular webinars, workshops and training on </a:t>
          </a:r>
          <a:r>
            <a:rPr lang="en-AU" err="1"/>
            <a:t>GenAI</a:t>
          </a:r>
          <a:r>
            <a:rPr lang="en-AU"/>
            <a:t> development.</a:t>
          </a:r>
          <a:endParaRPr lang="en-US"/>
        </a:p>
      </dgm:t>
    </dgm:pt>
    <dgm:pt modelId="{29A6C816-8A9D-45A8-9532-659D6D3EFF3A}" type="parTrans" cxnId="{3DD3DF6A-6021-4294-BAB7-27FC194A0626}">
      <dgm:prSet/>
      <dgm:spPr/>
      <dgm:t>
        <a:bodyPr/>
        <a:lstStyle/>
        <a:p>
          <a:endParaRPr lang="en-US"/>
        </a:p>
      </dgm:t>
    </dgm:pt>
    <dgm:pt modelId="{CEE01ED5-8883-49CA-8A10-AF0C40AAC595}" type="sibTrans" cxnId="{3DD3DF6A-6021-4294-BAB7-27FC194A0626}">
      <dgm:prSet/>
      <dgm:spPr/>
      <dgm:t>
        <a:bodyPr/>
        <a:lstStyle/>
        <a:p>
          <a:endParaRPr lang="en-US"/>
        </a:p>
      </dgm:t>
    </dgm:pt>
    <dgm:pt modelId="{3551DA50-83FE-48A3-92A2-9855B0FF03DF}">
      <dgm:prSet/>
      <dgm:spPr/>
      <dgm:t>
        <a:bodyPr/>
        <a:lstStyle/>
        <a:p>
          <a:r>
            <a:rPr lang="en-AU"/>
            <a:t>Frequent audits to ensure efficiency of AI system.</a:t>
          </a:r>
          <a:endParaRPr lang="en-US"/>
        </a:p>
      </dgm:t>
    </dgm:pt>
    <dgm:pt modelId="{E83E2912-1139-426B-A61A-6BD200345978}" type="parTrans" cxnId="{9379DDAA-7DE8-45AB-8CD6-C16F8655B65B}">
      <dgm:prSet/>
      <dgm:spPr/>
      <dgm:t>
        <a:bodyPr/>
        <a:lstStyle/>
        <a:p>
          <a:endParaRPr lang="en-US"/>
        </a:p>
      </dgm:t>
    </dgm:pt>
    <dgm:pt modelId="{4A55CE23-D0B1-46F8-96FE-5066DE0F85C3}" type="sibTrans" cxnId="{9379DDAA-7DE8-45AB-8CD6-C16F8655B65B}">
      <dgm:prSet/>
      <dgm:spPr/>
      <dgm:t>
        <a:bodyPr/>
        <a:lstStyle/>
        <a:p>
          <a:endParaRPr lang="en-US"/>
        </a:p>
      </dgm:t>
    </dgm:pt>
    <dgm:pt modelId="{0D39A5A1-85A7-421A-B34D-527D4489ACB2}">
      <dgm:prSet/>
      <dgm:spPr/>
      <dgm:t>
        <a:bodyPr/>
        <a:lstStyle/>
        <a:p>
          <a:r>
            <a:rPr lang="en-AU" b="1"/>
            <a:t>Collaboration</a:t>
          </a:r>
          <a:endParaRPr lang="en-US"/>
        </a:p>
      </dgm:t>
    </dgm:pt>
    <dgm:pt modelId="{266F6490-8D33-49FB-A644-9DB8F631EA08}" type="parTrans" cxnId="{DF695912-189D-4A34-BBFB-34A0E65E270B}">
      <dgm:prSet/>
      <dgm:spPr/>
      <dgm:t>
        <a:bodyPr/>
        <a:lstStyle/>
        <a:p>
          <a:endParaRPr lang="en-US"/>
        </a:p>
      </dgm:t>
    </dgm:pt>
    <dgm:pt modelId="{107D6D00-C709-4424-BFC8-E6713E3E80D5}" type="sibTrans" cxnId="{DF695912-189D-4A34-BBFB-34A0E65E270B}">
      <dgm:prSet/>
      <dgm:spPr/>
      <dgm:t>
        <a:bodyPr/>
        <a:lstStyle/>
        <a:p>
          <a:endParaRPr lang="en-US"/>
        </a:p>
      </dgm:t>
    </dgm:pt>
    <dgm:pt modelId="{88F19FEA-E2EC-4E90-8AA9-722926EFE70A}">
      <dgm:prSet/>
      <dgm:spPr/>
      <dgm:t>
        <a:bodyPr/>
        <a:lstStyle/>
        <a:p>
          <a:r>
            <a:rPr lang="en-AU"/>
            <a:t>Cross-functional teams: IT, Marketing, Compliance, Business working together.</a:t>
          </a:r>
          <a:endParaRPr lang="en-US"/>
        </a:p>
      </dgm:t>
    </dgm:pt>
    <dgm:pt modelId="{363AAB84-BEA2-4BE1-851D-354488DAB45D}" type="parTrans" cxnId="{1EE2B2FC-50B5-45AF-8F18-21CA8A592217}">
      <dgm:prSet/>
      <dgm:spPr/>
      <dgm:t>
        <a:bodyPr/>
        <a:lstStyle/>
        <a:p>
          <a:endParaRPr lang="en-US"/>
        </a:p>
      </dgm:t>
    </dgm:pt>
    <dgm:pt modelId="{E95C93C8-FFD0-420E-BB9D-E104DB94BF5F}" type="sibTrans" cxnId="{1EE2B2FC-50B5-45AF-8F18-21CA8A592217}">
      <dgm:prSet/>
      <dgm:spPr/>
      <dgm:t>
        <a:bodyPr/>
        <a:lstStyle/>
        <a:p>
          <a:endParaRPr lang="en-US"/>
        </a:p>
      </dgm:t>
    </dgm:pt>
    <dgm:pt modelId="{47839EA6-D7DF-4B81-BA14-197941C72914}">
      <dgm:prSet/>
      <dgm:spPr/>
      <dgm:t>
        <a:bodyPr/>
        <a:lstStyle/>
        <a:p>
          <a:r>
            <a:rPr lang="en-AU"/>
            <a:t>Shared learning through workshops and feedback systems.</a:t>
          </a:r>
          <a:endParaRPr lang="en-US"/>
        </a:p>
      </dgm:t>
    </dgm:pt>
    <dgm:pt modelId="{B2F284E0-D772-4497-AD4E-2232343A2307}" type="parTrans" cxnId="{6CEC7A82-8207-45DF-AFDF-31A077D192CE}">
      <dgm:prSet/>
      <dgm:spPr/>
      <dgm:t>
        <a:bodyPr/>
        <a:lstStyle/>
        <a:p>
          <a:endParaRPr lang="en-US"/>
        </a:p>
      </dgm:t>
    </dgm:pt>
    <dgm:pt modelId="{BDFE362C-F3A0-489B-A7AE-4B9DBAF8C7FA}" type="sibTrans" cxnId="{6CEC7A82-8207-45DF-AFDF-31A077D192CE}">
      <dgm:prSet/>
      <dgm:spPr/>
      <dgm:t>
        <a:bodyPr/>
        <a:lstStyle/>
        <a:p>
          <a:endParaRPr lang="en-US"/>
        </a:p>
      </dgm:t>
    </dgm:pt>
    <dgm:pt modelId="{CD7BAB7C-9786-4CB6-8B15-27EE70F09701}">
      <dgm:prSet/>
      <dgm:spPr/>
      <dgm:t>
        <a:bodyPr/>
        <a:lstStyle/>
        <a:p>
          <a:r>
            <a:rPr lang="en-AU" b="1"/>
            <a:t>Feedback and adaptation</a:t>
          </a:r>
          <a:endParaRPr lang="en-US"/>
        </a:p>
      </dgm:t>
    </dgm:pt>
    <dgm:pt modelId="{92C7070C-D696-48AF-83B6-0D9D1FA98B67}" type="parTrans" cxnId="{63B0C3D8-EF84-42C7-ACD2-E86439C893C9}">
      <dgm:prSet/>
      <dgm:spPr/>
      <dgm:t>
        <a:bodyPr/>
        <a:lstStyle/>
        <a:p>
          <a:endParaRPr lang="en-US"/>
        </a:p>
      </dgm:t>
    </dgm:pt>
    <dgm:pt modelId="{019EE3D3-E00A-4ADD-B35E-13FA7D8A27B8}" type="sibTrans" cxnId="{63B0C3D8-EF84-42C7-ACD2-E86439C893C9}">
      <dgm:prSet/>
      <dgm:spPr/>
      <dgm:t>
        <a:bodyPr/>
        <a:lstStyle/>
        <a:p>
          <a:endParaRPr lang="en-US"/>
        </a:p>
      </dgm:t>
    </dgm:pt>
    <dgm:pt modelId="{F67C950E-D2C2-41B9-8AEE-AB9728E45C59}">
      <dgm:prSet/>
      <dgm:spPr/>
      <dgm:t>
        <a:bodyPr/>
        <a:lstStyle/>
        <a:p>
          <a:r>
            <a:rPr lang="en-AU"/>
            <a:t>Use of surveys, suggestion forms, and feedback meetings to gather insights.</a:t>
          </a:r>
          <a:endParaRPr lang="en-US"/>
        </a:p>
      </dgm:t>
    </dgm:pt>
    <dgm:pt modelId="{9A407853-530D-4660-ACCA-53591061BF60}" type="parTrans" cxnId="{2611CB17-CCEF-4E06-B9C9-727233E45279}">
      <dgm:prSet/>
      <dgm:spPr/>
      <dgm:t>
        <a:bodyPr/>
        <a:lstStyle/>
        <a:p>
          <a:endParaRPr lang="en-US"/>
        </a:p>
      </dgm:t>
    </dgm:pt>
    <dgm:pt modelId="{C63BF9C7-02CC-4E65-B8C3-F1E5AD55C78A}" type="sibTrans" cxnId="{2611CB17-CCEF-4E06-B9C9-727233E45279}">
      <dgm:prSet/>
      <dgm:spPr/>
      <dgm:t>
        <a:bodyPr/>
        <a:lstStyle/>
        <a:p>
          <a:endParaRPr lang="en-US"/>
        </a:p>
      </dgm:t>
    </dgm:pt>
    <dgm:pt modelId="{5DC1FD3B-F8EE-4CB7-AB3B-D89BA29CB927}">
      <dgm:prSet/>
      <dgm:spPr/>
      <dgm:t>
        <a:bodyPr/>
        <a:lstStyle/>
        <a:p>
          <a:r>
            <a:rPr lang="en-AU"/>
            <a:t>Continuous improvement of training materials and policies based on feedback.</a:t>
          </a:r>
          <a:endParaRPr lang="en-US"/>
        </a:p>
      </dgm:t>
    </dgm:pt>
    <dgm:pt modelId="{0A7E3E71-E07F-4F83-8DBB-AF7F4400450E}" type="parTrans" cxnId="{8309D0F5-57AB-4431-8E1E-AF3827B5FB23}">
      <dgm:prSet/>
      <dgm:spPr/>
      <dgm:t>
        <a:bodyPr/>
        <a:lstStyle/>
        <a:p>
          <a:endParaRPr lang="en-US"/>
        </a:p>
      </dgm:t>
    </dgm:pt>
    <dgm:pt modelId="{BA79E8D5-6C80-4E58-83CB-32DAD0375B69}" type="sibTrans" cxnId="{8309D0F5-57AB-4431-8E1E-AF3827B5FB23}">
      <dgm:prSet/>
      <dgm:spPr/>
      <dgm:t>
        <a:bodyPr/>
        <a:lstStyle/>
        <a:p>
          <a:endParaRPr lang="en-US"/>
        </a:p>
      </dgm:t>
    </dgm:pt>
    <dgm:pt modelId="{9EEEC36B-3787-42DA-B604-BD8CD4A19AA7}" type="pres">
      <dgm:prSet presAssocID="{6DCB0D33-7BF4-4189-9CF3-30AA238D78CC}" presName="Name0" presStyleCnt="0">
        <dgm:presLayoutVars>
          <dgm:dir/>
          <dgm:animLvl val="lvl"/>
          <dgm:resizeHandles val="exact"/>
        </dgm:presLayoutVars>
      </dgm:prSet>
      <dgm:spPr/>
    </dgm:pt>
    <dgm:pt modelId="{DBD72CCE-B9B5-4088-92E7-BE6E4009AEC9}" type="pres">
      <dgm:prSet presAssocID="{5CE9E919-2DBA-4CFC-AB9A-D4AD60146ED1}" presName="composite" presStyleCnt="0"/>
      <dgm:spPr/>
    </dgm:pt>
    <dgm:pt modelId="{E43F49D8-2C76-418E-ABB8-73A8DA95CF17}" type="pres">
      <dgm:prSet presAssocID="{5CE9E919-2DBA-4CFC-AB9A-D4AD60146ED1}" presName="parTx" presStyleLbl="alignNode1" presStyleIdx="0" presStyleCnt="4" custScaleY="247431">
        <dgm:presLayoutVars>
          <dgm:chMax val="0"/>
          <dgm:chPref val="0"/>
          <dgm:bulletEnabled val="1"/>
        </dgm:presLayoutVars>
      </dgm:prSet>
      <dgm:spPr/>
    </dgm:pt>
    <dgm:pt modelId="{D23627A8-DBAC-4D16-BC7B-B9BED6C4B5C4}" type="pres">
      <dgm:prSet presAssocID="{5CE9E919-2DBA-4CFC-AB9A-D4AD60146ED1}" presName="desTx" presStyleLbl="alignAccFollowNode1" presStyleIdx="0" presStyleCnt="4" custScaleX="103039" custScaleY="56825">
        <dgm:presLayoutVars>
          <dgm:bulletEnabled val="1"/>
        </dgm:presLayoutVars>
      </dgm:prSet>
      <dgm:spPr/>
    </dgm:pt>
    <dgm:pt modelId="{75FF352A-7D9E-4AB6-888A-A91D6F855292}" type="pres">
      <dgm:prSet presAssocID="{A2045BE1-7CC9-4E1D-A293-6A73C389F430}" presName="space" presStyleCnt="0"/>
      <dgm:spPr/>
    </dgm:pt>
    <dgm:pt modelId="{D7BD6A38-3550-4504-B676-8BC9A77817B7}" type="pres">
      <dgm:prSet presAssocID="{A20D5356-63D3-4DA8-BAA3-002829D6465F}" presName="composite" presStyleCnt="0"/>
      <dgm:spPr/>
    </dgm:pt>
    <dgm:pt modelId="{AC868D02-CD96-4A79-830F-78007EAD4C90}" type="pres">
      <dgm:prSet presAssocID="{A20D5356-63D3-4DA8-BAA3-002829D6465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C6E25DA-7286-4492-927E-4DCD5C63DD96}" type="pres">
      <dgm:prSet presAssocID="{A20D5356-63D3-4DA8-BAA3-002829D6465F}" presName="desTx" presStyleLbl="alignAccFollowNode1" presStyleIdx="1" presStyleCnt="4">
        <dgm:presLayoutVars>
          <dgm:bulletEnabled val="1"/>
        </dgm:presLayoutVars>
      </dgm:prSet>
      <dgm:spPr/>
    </dgm:pt>
    <dgm:pt modelId="{CDB357F3-73BC-4B89-8A04-DFFABDAFC907}" type="pres">
      <dgm:prSet presAssocID="{A6AEF298-3710-46ED-B3CA-FA5BA4534ABC}" presName="space" presStyleCnt="0"/>
      <dgm:spPr/>
    </dgm:pt>
    <dgm:pt modelId="{37F348F3-2C66-4D38-98C8-8647BFEF83FF}" type="pres">
      <dgm:prSet presAssocID="{0D39A5A1-85A7-421A-B34D-527D4489ACB2}" presName="composite" presStyleCnt="0"/>
      <dgm:spPr/>
    </dgm:pt>
    <dgm:pt modelId="{53E31A3C-37E4-41A7-B22D-5B51D02FB396}" type="pres">
      <dgm:prSet presAssocID="{0D39A5A1-85A7-421A-B34D-527D4489ACB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14E82DF-0EE7-45D4-A14B-D02A09250D58}" type="pres">
      <dgm:prSet presAssocID="{0D39A5A1-85A7-421A-B34D-527D4489ACB2}" presName="desTx" presStyleLbl="alignAccFollowNode1" presStyleIdx="2" presStyleCnt="4">
        <dgm:presLayoutVars>
          <dgm:bulletEnabled val="1"/>
        </dgm:presLayoutVars>
      </dgm:prSet>
      <dgm:spPr/>
    </dgm:pt>
    <dgm:pt modelId="{896106B7-74F0-4911-9ABF-9E6137854F4C}" type="pres">
      <dgm:prSet presAssocID="{107D6D00-C709-4424-BFC8-E6713E3E80D5}" presName="space" presStyleCnt="0"/>
      <dgm:spPr/>
    </dgm:pt>
    <dgm:pt modelId="{38E6072D-01E7-44E8-9575-8E1BD320DDD1}" type="pres">
      <dgm:prSet presAssocID="{CD7BAB7C-9786-4CB6-8B15-27EE70F09701}" presName="composite" presStyleCnt="0"/>
      <dgm:spPr/>
    </dgm:pt>
    <dgm:pt modelId="{4E7C8B3B-B56B-4D8B-96EA-AC3859B31196}" type="pres">
      <dgm:prSet presAssocID="{CD7BAB7C-9786-4CB6-8B15-27EE70F0970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A996ABB-80CC-425A-BE6F-8C3E0F4A08EB}" type="pres">
      <dgm:prSet presAssocID="{CD7BAB7C-9786-4CB6-8B15-27EE70F0970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FDBC80D-49BC-40F3-A951-C03F5F8A1970}" type="presOf" srcId="{F67C950E-D2C2-41B9-8AEE-AB9728E45C59}" destId="{DA996ABB-80CC-425A-BE6F-8C3E0F4A08EB}" srcOrd="0" destOrd="0" presId="urn:microsoft.com/office/officeart/2005/8/layout/hList1"/>
    <dgm:cxn modelId="{E33D7A0F-8A24-4E95-94D2-345801C1FCAC}" type="presOf" srcId="{CD7BAB7C-9786-4CB6-8B15-27EE70F09701}" destId="{4E7C8B3B-B56B-4D8B-96EA-AC3859B31196}" srcOrd="0" destOrd="0" presId="urn:microsoft.com/office/officeart/2005/8/layout/hList1"/>
    <dgm:cxn modelId="{E30DBC10-C0AF-4250-BD53-5F631D743160}" type="presOf" srcId="{0D39A5A1-85A7-421A-B34D-527D4489ACB2}" destId="{53E31A3C-37E4-41A7-B22D-5B51D02FB396}" srcOrd="0" destOrd="0" presId="urn:microsoft.com/office/officeart/2005/8/layout/hList1"/>
    <dgm:cxn modelId="{DF695912-189D-4A34-BBFB-34A0E65E270B}" srcId="{6DCB0D33-7BF4-4189-9CF3-30AA238D78CC}" destId="{0D39A5A1-85A7-421A-B34D-527D4489ACB2}" srcOrd="2" destOrd="0" parTransId="{266F6490-8D33-49FB-A644-9DB8F631EA08}" sibTransId="{107D6D00-C709-4424-BFC8-E6713E3E80D5}"/>
    <dgm:cxn modelId="{2611CB17-CCEF-4E06-B9C9-727233E45279}" srcId="{CD7BAB7C-9786-4CB6-8B15-27EE70F09701}" destId="{F67C950E-D2C2-41B9-8AEE-AB9728E45C59}" srcOrd="0" destOrd="0" parTransId="{9A407853-530D-4660-ACCA-53591061BF60}" sibTransId="{C63BF9C7-02CC-4E65-B8C3-F1E5AD55C78A}"/>
    <dgm:cxn modelId="{E5828C42-A0C0-4C3D-9907-EA91C959B90D}" type="presOf" srcId="{A20D5356-63D3-4DA8-BAA3-002829D6465F}" destId="{AC868D02-CD96-4A79-830F-78007EAD4C90}" srcOrd="0" destOrd="0" presId="urn:microsoft.com/office/officeart/2005/8/layout/hList1"/>
    <dgm:cxn modelId="{5480A665-5B72-468A-B70F-A130F049D48B}" type="presOf" srcId="{6DCB0D33-7BF4-4189-9CF3-30AA238D78CC}" destId="{9EEEC36B-3787-42DA-B604-BD8CD4A19AA7}" srcOrd="0" destOrd="0" presId="urn:microsoft.com/office/officeart/2005/8/layout/hList1"/>
    <dgm:cxn modelId="{9EBC3549-B6FF-4714-9E84-D1256E0A0B79}" type="presOf" srcId="{9C5AAAF6-7B8F-4C24-B91F-462C35A7FA4F}" destId="{CC6E25DA-7286-4492-927E-4DCD5C63DD96}" srcOrd="0" destOrd="0" presId="urn:microsoft.com/office/officeart/2005/8/layout/hList1"/>
    <dgm:cxn modelId="{3DD3DF6A-6021-4294-BAB7-27FC194A0626}" srcId="{A20D5356-63D3-4DA8-BAA3-002829D6465F}" destId="{9C5AAAF6-7B8F-4C24-B91F-462C35A7FA4F}" srcOrd="0" destOrd="0" parTransId="{29A6C816-8A9D-45A8-9532-659D6D3EFF3A}" sibTransId="{CEE01ED5-8883-49CA-8A10-AF0C40AAC595}"/>
    <dgm:cxn modelId="{0BF1414B-476B-4DA3-B030-8BD2BFBCD438}" type="presOf" srcId="{5DC1FD3B-F8EE-4CB7-AB3B-D89BA29CB927}" destId="{DA996ABB-80CC-425A-BE6F-8C3E0F4A08EB}" srcOrd="0" destOrd="1" presId="urn:microsoft.com/office/officeart/2005/8/layout/hList1"/>
    <dgm:cxn modelId="{6CEC7A82-8207-45DF-AFDF-31A077D192CE}" srcId="{0D39A5A1-85A7-421A-B34D-527D4489ACB2}" destId="{47839EA6-D7DF-4B81-BA14-197941C72914}" srcOrd="1" destOrd="0" parTransId="{B2F284E0-D772-4497-AD4E-2232343A2307}" sibTransId="{BDFE362C-F3A0-489B-A7AE-4B9DBAF8C7FA}"/>
    <dgm:cxn modelId="{CCC1439E-3DA6-4C9E-981B-0784F23D9B2D}" srcId="{6DCB0D33-7BF4-4189-9CF3-30AA238D78CC}" destId="{5CE9E919-2DBA-4CFC-AB9A-D4AD60146ED1}" srcOrd="0" destOrd="0" parTransId="{E42E2091-582C-4E5E-9048-B74CFD1B1FE6}" sibTransId="{A2045BE1-7CC9-4E1D-A293-6A73C389F430}"/>
    <dgm:cxn modelId="{9379DDAA-7DE8-45AB-8CD6-C16F8655B65B}" srcId="{A20D5356-63D3-4DA8-BAA3-002829D6465F}" destId="{3551DA50-83FE-48A3-92A2-9855B0FF03DF}" srcOrd="1" destOrd="0" parTransId="{E83E2912-1139-426B-A61A-6BD200345978}" sibTransId="{4A55CE23-D0B1-46F8-96FE-5066DE0F85C3}"/>
    <dgm:cxn modelId="{FD55E7B7-31F1-46B6-B846-69171240F0E5}" type="presOf" srcId="{47839EA6-D7DF-4B81-BA14-197941C72914}" destId="{214E82DF-0EE7-45D4-A14B-D02A09250D58}" srcOrd="0" destOrd="1" presId="urn:microsoft.com/office/officeart/2005/8/layout/hList1"/>
    <dgm:cxn modelId="{07D3A1C1-53BA-47F9-AC23-F923D43AB2A5}" type="presOf" srcId="{88F19FEA-E2EC-4E90-8AA9-722926EFE70A}" destId="{214E82DF-0EE7-45D4-A14B-D02A09250D58}" srcOrd="0" destOrd="0" presId="urn:microsoft.com/office/officeart/2005/8/layout/hList1"/>
    <dgm:cxn modelId="{68CEB8D2-77D1-4FE5-AD1C-C1CAE905BDA3}" type="presOf" srcId="{3551DA50-83FE-48A3-92A2-9855B0FF03DF}" destId="{CC6E25DA-7286-4492-927E-4DCD5C63DD96}" srcOrd="0" destOrd="1" presId="urn:microsoft.com/office/officeart/2005/8/layout/hList1"/>
    <dgm:cxn modelId="{63B0C3D8-EF84-42C7-ACD2-E86439C893C9}" srcId="{6DCB0D33-7BF4-4189-9CF3-30AA238D78CC}" destId="{CD7BAB7C-9786-4CB6-8B15-27EE70F09701}" srcOrd="3" destOrd="0" parTransId="{92C7070C-D696-48AF-83B6-0D9D1FA98B67}" sibTransId="{019EE3D3-E00A-4ADD-B35E-13FA7D8A27B8}"/>
    <dgm:cxn modelId="{6A5ECFD8-5AA2-4C5F-BE2A-53BE337EB337}" type="presOf" srcId="{5CE9E919-2DBA-4CFC-AB9A-D4AD60146ED1}" destId="{E43F49D8-2C76-418E-ABB8-73A8DA95CF17}" srcOrd="0" destOrd="0" presId="urn:microsoft.com/office/officeart/2005/8/layout/hList1"/>
    <dgm:cxn modelId="{A5DCF5E7-C0C1-4830-B33F-AD028FAF52C4}" srcId="{6DCB0D33-7BF4-4189-9CF3-30AA238D78CC}" destId="{A20D5356-63D3-4DA8-BAA3-002829D6465F}" srcOrd="1" destOrd="0" parTransId="{004F311C-FEBE-4540-97CF-202D4EA2FE83}" sibTransId="{A6AEF298-3710-46ED-B3CA-FA5BA4534ABC}"/>
    <dgm:cxn modelId="{8309D0F5-57AB-4431-8E1E-AF3827B5FB23}" srcId="{CD7BAB7C-9786-4CB6-8B15-27EE70F09701}" destId="{5DC1FD3B-F8EE-4CB7-AB3B-D89BA29CB927}" srcOrd="1" destOrd="0" parTransId="{0A7E3E71-E07F-4F83-8DBB-AF7F4400450E}" sibTransId="{BA79E8D5-6C80-4E58-83CB-32DAD0375B69}"/>
    <dgm:cxn modelId="{1EE2B2FC-50B5-45AF-8F18-21CA8A592217}" srcId="{0D39A5A1-85A7-421A-B34D-527D4489ACB2}" destId="{88F19FEA-E2EC-4E90-8AA9-722926EFE70A}" srcOrd="0" destOrd="0" parTransId="{363AAB84-BEA2-4BE1-851D-354488DAB45D}" sibTransId="{E95C93C8-FFD0-420E-BB9D-E104DB94BF5F}"/>
    <dgm:cxn modelId="{79F58BAA-19CB-43E2-87AB-D4845F0E53AB}" type="presParOf" srcId="{9EEEC36B-3787-42DA-B604-BD8CD4A19AA7}" destId="{DBD72CCE-B9B5-4088-92E7-BE6E4009AEC9}" srcOrd="0" destOrd="0" presId="urn:microsoft.com/office/officeart/2005/8/layout/hList1"/>
    <dgm:cxn modelId="{59475F8A-D8A4-4A8D-A694-9DF8C64F019E}" type="presParOf" srcId="{DBD72CCE-B9B5-4088-92E7-BE6E4009AEC9}" destId="{E43F49D8-2C76-418E-ABB8-73A8DA95CF17}" srcOrd="0" destOrd="0" presId="urn:microsoft.com/office/officeart/2005/8/layout/hList1"/>
    <dgm:cxn modelId="{80DAC11B-A1F3-4FD1-B627-3D17E9F9DAC6}" type="presParOf" srcId="{DBD72CCE-B9B5-4088-92E7-BE6E4009AEC9}" destId="{D23627A8-DBAC-4D16-BC7B-B9BED6C4B5C4}" srcOrd="1" destOrd="0" presId="urn:microsoft.com/office/officeart/2005/8/layout/hList1"/>
    <dgm:cxn modelId="{2AF1F5AE-AF0B-4747-8E50-AF5A7CC93A09}" type="presParOf" srcId="{9EEEC36B-3787-42DA-B604-BD8CD4A19AA7}" destId="{75FF352A-7D9E-4AB6-888A-A91D6F855292}" srcOrd="1" destOrd="0" presId="urn:microsoft.com/office/officeart/2005/8/layout/hList1"/>
    <dgm:cxn modelId="{0155AB01-5F21-46E9-8B9E-D4689288966F}" type="presParOf" srcId="{9EEEC36B-3787-42DA-B604-BD8CD4A19AA7}" destId="{D7BD6A38-3550-4504-B676-8BC9A77817B7}" srcOrd="2" destOrd="0" presId="urn:microsoft.com/office/officeart/2005/8/layout/hList1"/>
    <dgm:cxn modelId="{8854FA12-21A0-461D-BD7B-528F4D76DD60}" type="presParOf" srcId="{D7BD6A38-3550-4504-B676-8BC9A77817B7}" destId="{AC868D02-CD96-4A79-830F-78007EAD4C90}" srcOrd="0" destOrd="0" presId="urn:microsoft.com/office/officeart/2005/8/layout/hList1"/>
    <dgm:cxn modelId="{C8E25974-3FB3-441D-901C-F460FBBF4F6B}" type="presParOf" srcId="{D7BD6A38-3550-4504-B676-8BC9A77817B7}" destId="{CC6E25DA-7286-4492-927E-4DCD5C63DD96}" srcOrd="1" destOrd="0" presId="urn:microsoft.com/office/officeart/2005/8/layout/hList1"/>
    <dgm:cxn modelId="{44012876-3641-4049-AC81-07AEBD818113}" type="presParOf" srcId="{9EEEC36B-3787-42DA-B604-BD8CD4A19AA7}" destId="{CDB357F3-73BC-4B89-8A04-DFFABDAFC907}" srcOrd="3" destOrd="0" presId="urn:microsoft.com/office/officeart/2005/8/layout/hList1"/>
    <dgm:cxn modelId="{C2177C03-E4E0-4156-9888-0A2FC454F116}" type="presParOf" srcId="{9EEEC36B-3787-42DA-B604-BD8CD4A19AA7}" destId="{37F348F3-2C66-4D38-98C8-8647BFEF83FF}" srcOrd="4" destOrd="0" presId="urn:microsoft.com/office/officeart/2005/8/layout/hList1"/>
    <dgm:cxn modelId="{37B6F84F-BFE8-4BDC-B235-AE64A6314049}" type="presParOf" srcId="{37F348F3-2C66-4D38-98C8-8647BFEF83FF}" destId="{53E31A3C-37E4-41A7-B22D-5B51D02FB396}" srcOrd="0" destOrd="0" presId="urn:microsoft.com/office/officeart/2005/8/layout/hList1"/>
    <dgm:cxn modelId="{459A12FF-894F-4402-B819-62EFF16D8350}" type="presParOf" srcId="{37F348F3-2C66-4D38-98C8-8647BFEF83FF}" destId="{214E82DF-0EE7-45D4-A14B-D02A09250D58}" srcOrd="1" destOrd="0" presId="urn:microsoft.com/office/officeart/2005/8/layout/hList1"/>
    <dgm:cxn modelId="{B3CEF618-B77C-402B-9499-DE9489A2B6F9}" type="presParOf" srcId="{9EEEC36B-3787-42DA-B604-BD8CD4A19AA7}" destId="{896106B7-74F0-4911-9ABF-9E6137854F4C}" srcOrd="5" destOrd="0" presId="urn:microsoft.com/office/officeart/2005/8/layout/hList1"/>
    <dgm:cxn modelId="{1846CC43-3B36-4C96-90CF-A2E9DA14B344}" type="presParOf" srcId="{9EEEC36B-3787-42DA-B604-BD8CD4A19AA7}" destId="{38E6072D-01E7-44E8-9575-8E1BD320DDD1}" srcOrd="6" destOrd="0" presId="urn:microsoft.com/office/officeart/2005/8/layout/hList1"/>
    <dgm:cxn modelId="{B4C50912-FF56-43FD-BDF9-73C6A8B18CB6}" type="presParOf" srcId="{38E6072D-01E7-44E8-9575-8E1BD320DDD1}" destId="{4E7C8B3B-B56B-4D8B-96EA-AC3859B31196}" srcOrd="0" destOrd="0" presId="urn:microsoft.com/office/officeart/2005/8/layout/hList1"/>
    <dgm:cxn modelId="{B502D970-3759-4B08-80A7-F9D1400DB3F6}" type="presParOf" srcId="{38E6072D-01E7-44E8-9575-8E1BD320DDD1}" destId="{DA996ABB-80CC-425A-BE6F-8C3E0F4A08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09D640-BE3D-4560-BA33-307F74B648C5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E36B5-FD35-47D5-9E5E-68870628E7E5}">
      <dgm:prSet custT="1"/>
      <dgm:spPr/>
      <dgm:t>
        <a:bodyPr/>
        <a:lstStyle/>
        <a:p>
          <a:pPr algn="l"/>
          <a:r>
            <a:rPr lang="en-AU" sz="2000" b="1">
              <a:latin typeface="+mn-lt"/>
            </a:rPr>
            <a:t>2. Building a Culture of Awareness in </a:t>
          </a:r>
          <a:r>
            <a:rPr lang="en-AU" sz="2000" b="1" err="1">
              <a:latin typeface="+mn-lt"/>
            </a:rPr>
            <a:t>GenAI</a:t>
          </a:r>
          <a:r>
            <a:rPr lang="en-AU" sz="2000" b="1">
              <a:latin typeface="+mn-lt"/>
            </a:rPr>
            <a:t> (</a:t>
          </a:r>
          <a:r>
            <a:rPr lang="en-AU" sz="2000" b="1" err="1">
              <a:latin typeface="+mn-lt"/>
            </a:rPr>
            <a:t>Kelly,Sullivan</a:t>
          </a:r>
          <a:r>
            <a:rPr lang="en-AU" sz="2000" b="1">
              <a:latin typeface="+mn-lt"/>
            </a:rPr>
            <a:t> et al.,2023)</a:t>
          </a:r>
          <a:endParaRPr lang="en-US" sz="2000">
            <a:latin typeface="+mn-lt"/>
          </a:endParaRPr>
        </a:p>
      </dgm:t>
    </dgm:pt>
    <dgm:pt modelId="{49D07FD2-394F-4072-81F9-A9AADF69F313}" type="parTrans" cxnId="{58285D7A-8C54-4FDA-8B0E-4A396CA572FA}">
      <dgm:prSet/>
      <dgm:spPr/>
      <dgm:t>
        <a:bodyPr/>
        <a:lstStyle/>
        <a:p>
          <a:endParaRPr lang="en-US"/>
        </a:p>
      </dgm:t>
    </dgm:pt>
    <dgm:pt modelId="{4D02B38D-32F7-437D-921C-E917453D8EEB}" type="sibTrans" cxnId="{58285D7A-8C54-4FDA-8B0E-4A396CA572FA}">
      <dgm:prSet/>
      <dgm:spPr/>
      <dgm:t>
        <a:bodyPr/>
        <a:lstStyle/>
        <a:p>
          <a:endParaRPr lang="en-US"/>
        </a:p>
      </dgm:t>
    </dgm:pt>
    <dgm:pt modelId="{A0AD23A6-5963-421B-8A1B-1335C2CBABB6}">
      <dgm:prSet custT="1"/>
      <dgm:spPr/>
      <dgm:t>
        <a:bodyPr/>
        <a:lstStyle/>
        <a:p>
          <a:r>
            <a:rPr lang="en-AU" sz="1500" b="1"/>
            <a:t>Awareness campaigns</a:t>
          </a:r>
          <a:endParaRPr lang="en-US" sz="1500"/>
        </a:p>
      </dgm:t>
    </dgm:pt>
    <dgm:pt modelId="{9D3C8EF5-3EFA-4AD4-96F7-E43804E4853C}" type="parTrans" cxnId="{7691A335-6524-49AC-A370-8B1765A947D7}">
      <dgm:prSet/>
      <dgm:spPr/>
      <dgm:t>
        <a:bodyPr/>
        <a:lstStyle/>
        <a:p>
          <a:endParaRPr lang="en-US"/>
        </a:p>
      </dgm:t>
    </dgm:pt>
    <dgm:pt modelId="{DCEB097C-9D40-41AD-83E4-F2C8C715AE76}" type="sibTrans" cxnId="{7691A335-6524-49AC-A370-8B1765A947D7}">
      <dgm:prSet/>
      <dgm:spPr/>
      <dgm:t>
        <a:bodyPr/>
        <a:lstStyle/>
        <a:p>
          <a:endParaRPr lang="en-US"/>
        </a:p>
      </dgm:t>
    </dgm:pt>
    <dgm:pt modelId="{21303764-9C28-4064-99AA-82E94F537EC1}">
      <dgm:prSet custT="1"/>
      <dgm:spPr/>
      <dgm:t>
        <a:bodyPr/>
        <a:lstStyle/>
        <a:p>
          <a:r>
            <a:rPr lang="en-US" sz="1500"/>
            <a:t>Regular communication via newsletters, emails, and meetings.</a:t>
          </a:r>
        </a:p>
      </dgm:t>
    </dgm:pt>
    <dgm:pt modelId="{65A1E330-6A84-4ED6-AFD7-0316FD43272D}" type="parTrans" cxnId="{86F2256F-B9B6-41B7-A86F-17089AC1C100}">
      <dgm:prSet/>
      <dgm:spPr/>
      <dgm:t>
        <a:bodyPr/>
        <a:lstStyle/>
        <a:p>
          <a:endParaRPr lang="en-US"/>
        </a:p>
      </dgm:t>
    </dgm:pt>
    <dgm:pt modelId="{8995AB25-986E-4B4F-8394-AF73136F5826}" type="sibTrans" cxnId="{86F2256F-B9B6-41B7-A86F-17089AC1C100}">
      <dgm:prSet/>
      <dgm:spPr/>
      <dgm:t>
        <a:bodyPr/>
        <a:lstStyle/>
        <a:p>
          <a:endParaRPr lang="en-US"/>
        </a:p>
      </dgm:t>
    </dgm:pt>
    <dgm:pt modelId="{5B6E79AB-9CC1-4ED1-8B9D-A5F1D94E5495}">
      <dgm:prSet custT="1"/>
      <dgm:spPr/>
      <dgm:t>
        <a:bodyPr/>
        <a:lstStyle/>
        <a:p>
          <a:r>
            <a:rPr lang="en-US" sz="1500"/>
            <a:t>Internal initiatives: </a:t>
          </a:r>
          <a:r>
            <a:rPr lang="en-US" sz="1500" err="1"/>
            <a:t>GenAI</a:t>
          </a:r>
          <a:r>
            <a:rPr lang="en-US" sz="1500"/>
            <a:t> Awareness Week, AI Innovation Days.</a:t>
          </a:r>
          <a:r>
            <a:rPr lang="en-US" sz="1500" b="1" i="0" baseline="0"/>
            <a:t> </a:t>
          </a:r>
          <a:endParaRPr lang="en-US" sz="1500"/>
        </a:p>
      </dgm:t>
    </dgm:pt>
    <dgm:pt modelId="{3344CC82-DC9A-4A68-8FDA-184AE15AFDA6}" type="parTrans" cxnId="{F2364882-00C4-43BC-8B9E-30DF327F75F5}">
      <dgm:prSet/>
      <dgm:spPr/>
      <dgm:t>
        <a:bodyPr/>
        <a:lstStyle/>
        <a:p>
          <a:endParaRPr lang="en-US"/>
        </a:p>
      </dgm:t>
    </dgm:pt>
    <dgm:pt modelId="{032EAEBD-BC10-4707-AB64-D3F8F831AE6C}" type="sibTrans" cxnId="{F2364882-00C4-43BC-8B9E-30DF327F75F5}">
      <dgm:prSet/>
      <dgm:spPr/>
      <dgm:t>
        <a:bodyPr/>
        <a:lstStyle/>
        <a:p>
          <a:endParaRPr lang="en-US"/>
        </a:p>
      </dgm:t>
    </dgm:pt>
    <dgm:pt modelId="{A0345D62-6C2B-4661-B046-117F6BF33FAD}">
      <dgm:prSet custT="1"/>
      <dgm:spPr/>
      <dgm:t>
        <a:bodyPr/>
        <a:lstStyle/>
        <a:p>
          <a:r>
            <a:rPr lang="en-US" sz="1500" b="1" i="0" baseline="0"/>
            <a:t>Promotional Tools</a:t>
          </a:r>
          <a:endParaRPr lang="en-US" sz="1500"/>
        </a:p>
      </dgm:t>
    </dgm:pt>
    <dgm:pt modelId="{9D34FE05-E170-4277-A857-33C2BD3EADA1}" type="parTrans" cxnId="{C7A59CD5-A37D-4512-9214-79D2E1744413}">
      <dgm:prSet/>
      <dgm:spPr/>
      <dgm:t>
        <a:bodyPr/>
        <a:lstStyle/>
        <a:p>
          <a:endParaRPr lang="en-US"/>
        </a:p>
      </dgm:t>
    </dgm:pt>
    <dgm:pt modelId="{858C468A-F255-4DD7-BC41-01D8FD8A0AD6}" type="sibTrans" cxnId="{C7A59CD5-A37D-4512-9214-79D2E1744413}">
      <dgm:prSet/>
      <dgm:spPr/>
      <dgm:t>
        <a:bodyPr/>
        <a:lstStyle/>
        <a:p>
          <a:endParaRPr lang="en-US"/>
        </a:p>
      </dgm:t>
    </dgm:pt>
    <dgm:pt modelId="{4C3EE408-3758-4C02-BE99-D9EA4196C663}">
      <dgm:prSet custT="1"/>
      <dgm:spPr/>
      <dgm:t>
        <a:bodyPr/>
        <a:lstStyle/>
        <a:p>
          <a:r>
            <a:rPr lang="en-US" sz="1500"/>
            <a:t>Posters, infographics, and interactive displays to  explain </a:t>
          </a:r>
          <a:r>
            <a:rPr lang="en-US" sz="1500" err="1"/>
            <a:t>GenAI</a:t>
          </a:r>
          <a:r>
            <a:rPr lang="en-US" sz="1500"/>
            <a:t> usage.</a:t>
          </a:r>
        </a:p>
      </dgm:t>
    </dgm:pt>
    <dgm:pt modelId="{B0F947C7-9653-4663-A9E6-2D45C327E880}" type="parTrans" cxnId="{2672B1E9-2220-4C53-BC57-A5A47396A60E}">
      <dgm:prSet/>
      <dgm:spPr/>
      <dgm:t>
        <a:bodyPr/>
        <a:lstStyle/>
        <a:p>
          <a:endParaRPr lang="en-US"/>
        </a:p>
      </dgm:t>
    </dgm:pt>
    <dgm:pt modelId="{A37579B2-9CB5-4216-B5D0-381E4CFA11E8}" type="sibTrans" cxnId="{2672B1E9-2220-4C53-BC57-A5A47396A60E}">
      <dgm:prSet/>
      <dgm:spPr/>
      <dgm:t>
        <a:bodyPr/>
        <a:lstStyle/>
        <a:p>
          <a:endParaRPr lang="en-US"/>
        </a:p>
      </dgm:t>
    </dgm:pt>
    <dgm:pt modelId="{8E4DA418-7131-4332-8EBF-99B83F7B4E29}">
      <dgm:prSet custT="1"/>
      <dgm:spPr/>
      <dgm:t>
        <a:bodyPr/>
        <a:lstStyle/>
        <a:p>
          <a:r>
            <a:rPr lang="en-US" sz="1500"/>
            <a:t>Strategic placement in high-traffic areas: offices, break rooms.</a:t>
          </a:r>
        </a:p>
      </dgm:t>
    </dgm:pt>
    <dgm:pt modelId="{8A77C96A-D78C-4332-AF89-E8E94B94FD82}" type="parTrans" cxnId="{4CEF0419-C534-4000-BD03-188AD4CAA2F3}">
      <dgm:prSet/>
      <dgm:spPr/>
      <dgm:t>
        <a:bodyPr/>
        <a:lstStyle/>
        <a:p>
          <a:endParaRPr lang="en-US"/>
        </a:p>
      </dgm:t>
    </dgm:pt>
    <dgm:pt modelId="{383E6FE9-B30C-48B9-8052-0FD5702222DE}" type="sibTrans" cxnId="{4CEF0419-C534-4000-BD03-188AD4CAA2F3}">
      <dgm:prSet/>
      <dgm:spPr/>
      <dgm:t>
        <a:bodyPr/>
        <a:lstStyle/>
        <a:p>
          <a:endParaRPr lang="en-US"/>
        </a:p>
      </dgm:t>
    </dgm:pt>
    <dgm:pt modelId="{546FD2C6-17BC-4DC8-867F-34D9BB52DE3C}">
      <dgm:prSet custT="1"/>
      <dgm:spPr/>
      <dgm:t>
        <a:bodyPr/>
        <a:lstStyle/>
        <a:p>
          <a:r>
            <a:rPr lang="en-US" sz="1500" b="1"/>
            <a:t>Stakeholder Involvement </a:t>
          </a:r>
        </a:p>
      </dgm:t>
    </dgm:pt>
    <dgm:pt modelId="{640C22C0-DA8A-4CFC-8228-C22F8D4E2878}" type="sibTrans" cxnId="{7BF00457-5465-44BD-930E-81F440F1B24A}">
      <dgm:prSet/>
      <dgm:spPr/>
      <dgm:t>
        <a:bodyPr/>
        <a:lstStyle/>
        <a:p>
          <a:endParaRPr lang="en-US"/>
        </a:p>
      </dgm:t>
    </dgm:pt>
    <dgm:pt modelId="{EF09EE19-6ECE-472F-B7A7-02B7D15B496D}" type="parTrans" cxnId="{7BF00457-5465-44BD-930E-81F440F1B24A}">
      <dgm:prSet/>
      <dgm:spPr/>
      <dgm:t>
        <a:bodyPr/>
        <a:lstStyle/>
        <a:p>
          <a:endParaRPr lang="en-US"/>
        </a:p>
      </dgm:t>
    </dgm:pt>
    <dgm:pt modelId="{7D2AC408-A45A-4998-939E-9F8C2C0C4BAB}">
      <dgm:prSet custT="1"/>
      <dgm:spPr/>
      <dgm:t>
        <a:bodyPr/>
        <a:lstStyle/>
        <a:p>
          <a:r>
            <a:rPr lang="en-US" sz="1500"/>
            <a:t>Engaging cybersecurity experts, data scientists, and business leaders for a comprehensive </a:t>
          </a:r>
          <a:r>
            <a:rPr lang="en-US" sz="1500" err="1"/>
            <a:t>GenAI</a:t>
          </a:r>
          <a:r>
            <a:rPr lang="en-US" sz="1500"/>
            <a:t> strategy.</a:t>
          </a:r>
          <a:endParaRPr lang="en-AU" sz="1500"/>
        </a:p>
      </dgm:t>
    </dgm:pt>
    <dgm:pt modelId="{62F3C46D-A594-48F2-9D61-0BAE5B66F159}" type="parTrans" cxnId="{EEF0FC48-2905-4EAF-9A28-63726C2CD00F}">
      <dgm:prSet/>
      <dgm:spPr/>
      <dgm:t>
        <a:bodyPr/>
        <a:lstStyle/>
        <a:p>
          <a:endParaRPr lang="en-AU"/>
        </a:p>
      </dgm:t>
    </dgm:pt>
    <dgm:pt modelId="{81638186-C73D-43A9-805C-E13F21734D3D}" type="sibTrans" cxnId="{EEF0FC48-2905-4EAF-9A28-63726C2CD00F}">
      <dgm:prSet/>
      <dgm:spPr/>
      <dgm:t>
        <a:bodyPr/>
        <a:lstStyle/>
        <a:p>
          <a:endParaRPr lang="en-AU"/>
        </a:p>
      </dgm:t>
    </dgm:pt>
    <dgm:pt modelId="{E465EE8B-1692-4212-AB82-DB689708AD1A}" type="pres">
      <dgm:prSet presAssocID="{EE09D640-BE3D-4560-BA33-307F74B648C5}" presName="Name0" presStyleCnt="0">
        <dgm:presLayoutVars>
          <dgm:dir/>
          <dgm:animLvl val="lvl"/>
          <dgm:resizeHandles val="exact"/>
        </dgm:presLayoutVars>
      </dgm:prSet>
      <dgm:spPr/>
    </dgm:pt>
    <dgm:pt modelId="{E9326AD7-377A-4215-B3F3-5ACCAD45CC28}" type="pres">
      <dgm:prSet presAssocID="{AE2E36B5-FD35-47D5-9E5E-68870628E7E5}" presName="composite" presStyleCnt="0"/>
      <dgm:spPr/>
    </dgm:pt>
    <dgm:pt modelId="{4EF620DC-C638-40B9-B342-3FA3C0B4B531}" type="pres">
      <dgm:prSet presAssocID="{AE2E36B5-FD35-47D5-9E5E-68870628E7E5}" presName="parTx" presStyleLbl="alignNode1" presStyleIdx="0" presStyleCnt="4" custScaleY="257344">
        <dgm:presLayoutVars>
          <dgm:chMax val="0"/>
          <dgm:chPref val="0"/>
          <dgm:bulletEnabled val="1"/>
        </dgm:presLayoutVars>
      </dgm:prSet>
      <dgm:spPr/>
    </dgm:pt>
    <dgm:pt modelId="{499FFA3A-7082-4E7C-ABF1-AF0EF106A1A6}" type="pres">
      <dgm:prSet presAssocID="{AE2E36B5-FD35-47D5-9E5E-68870628E7E5}" presName="desTx" presStyleLbl="alignAccFollowNode1" presStyleIdx="0" presStyleCnt="4" custScaleX="100497" custScaleY="55894">
        <dgm:presLayoutVars>
          <dgm:bulletEnabled val="1"/>
        </dgm:presLayoutVars>
      </dgm:prSet>
      <dgm:spPr/>
    </dgm:pt>
    <dgm:pt modelId="{4D4CA0C8-7DFC-4FA5-A491-0DE7D547278D}" type="pres">
      <dgm:prSet presAssocID="{4D02B38D-32F7-437D-921C-E917453D8EEB}" presName="space" presStyleCnt="0"/>
      <dgm:spPr/>
    </dgm:pt>
    <dgm:pt modelId="{67EEC17D-3128-4AD9-94F9-A2719E152F38}" type="pres">
      <dgm:prSet presAssocID="{A0AD23A6-5963-421B-8A1B-1335C2CBABB6}" presName="composite" presStyleCnt="0"/>
      <dgm:spPr/>
    </dgm:pt>
    <dgm:pt modelId="{65C8185F-FD2D-4593-A718-52063A584BF1}" type="pres">
      <dgm:prSet presAssocID="{A0AD23A6-5963-421B-8A1B-1335C2CBABB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DA6D6EF-4A22-4E75-8D1C-D9764343693F}" type="pres">
      <dgm:prSet presAssocID="{A0AD23A6-5963-421B-8A1B-1335C2CBABB6}" presName="desTx" presStyleLbl="alignAccFollowNode1" presStyleIdx="1" presStyleCnt="4">
        <dgm:presLayoutVars>
          <dgm:bulletEnabled val="1"/>
        </dgm:presLayoutVars>
      </dgm:prSet>
      <dgm:spPr/>
    </dgm:pt>
    <dgm:pt modelId="{12304A3D-8389-4968-87B7-63FEF40C7B31}" type="pres">
      <dgm:prSet presAssocID="{DCEB097C-9D40-41AD-83E4-F2C8C715AE76}" presName="space" presStyleCnt="0"/>
      <dgm:spPr/>
    </dgm:pt>
    <dgm:pt modelId="{387BB62B-629B-4841-8661-53132E3F7FA3}" type="pres">
      <dgm:prSet presAssocID="{A0345D62-6C2B-4661-B046-117F6BF33FAD}" presName="composite" presStyleCnt="0"/>
      <dgm:spPr/>
    </dgm:pt>
    <dgm:pt modelId="{809B005C-3B7A-4D76-B641-4CBF623C327C}" type="pres">
      <dgm:prSet presAssocID="{A0345D62-6C2B-4661-B046-117F6BF33FA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4953D6D-9857-4724-A4A8-101F0F7B2F66}" type="pres">
      <dgm:prSet presAssocID="{A0345D62-6C2B-4661-B046-117F6BF33FAD}" presName="desTx" presStyleLbl="alignAccFollowNode1" presStyleIdx="2" presStyleCnt="4">
        <dgm:presLayoutVars>
          <dgm:bulletEnabled val="1"/>
        </dgm:presLayoutVars>
      </dgm:prSet>
      <dgm:spPr/>
    </dgm:pt>
    <dgm:pt modelId="{7B9ADA7F-FF47-4D45-90CA-FC0F9E6C5E39}" type="pres">
      <dgm:prSet presAssocID="{858C468A-F255-4DD7-BC41-01D8FD8A0AD6}" presName="space" presStyleCnt="0"/>
      <dgm:spPr/>
    </dgm:pt>
    <dgm:pt modelId="{5B7B3371-EC9E-47AD-BC41-7367682E3BF7}" type="pres">
      <dgm:prSet presAssocID="{546FD2C6-17BC-4DC8-867F-34D9BB52DE3C}" presName="composite" presStyleCnt="0"/>
      <dgm:spPr/>
    </dgm:pt>
    <dgm:pt modelId="{F8C09B17-0733-4EA5-A90B-7190D6ED9DDF}" type="pres">
      <dgm:prSet presAssocID="{546FD2C6-17BC-4DC8-867F-34D9BB52DE3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AF3E37D-D0BB-44F0-ADFB-DDF4FDE3B7C2}" type="pres">
      <dgm:prSet presAssocID="{546FD2C6-17BC-4DC8-867F-34D9BB52DE3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748D314-27AE-4CEB-8EFC-E96D4DC683A0}" type="presOf" srcId="{A0345D62-6C2B-4661-B046-117F6BF33FAD}" destId="{809B005C-3B7A-4D76-B641-4CBF623C327C}" srcOrd="0" destOrd="0" presId="urn:microsoft.com/office/officeart/2005/8/layout/hList1"/>
    <dgm:cxn modelId="{4CEF0419-C534-4000-BD03-188AD4CAA2F3}" srcId="{A0345D62-6C2B-4661-B046-117F6BF33FAD}" destId="{8E4DA418-7131-4332-8EBF-99B83F7B4E29}" srcOrd="1" destOrd="0" parTransId="{8A77C96A-D78C-4332-AF89-E8E94B94FD82}" sibTransId="{383E6FE9-B30C-48B9-8052-0FD5702222DE}"/>
    <dgm:cxn modelId="{0DA24E27-5654-43AF-989E-37A465B9F51E}" type="presOf" srcId="{AE2E36B5-FD35-47D5-9E5E-68870628E7E5}" destId="{4EF620DC-C638-40B9-B342-3FA3C0B4B531}" srcOrd="0" destOrd="0" presId="urn:microsoft.com/office/officeart/2005/8/layout/hList1"/>
    <dgm:cxn modelId="{19D30928-7684-41A2-850C-08BE381F88FA}" type="presOf" srcId="{EE09D640-BE3D-4560-BA33-307F74B648C5}" destId="{E465EE8B-1692-4212-AB82-DB689708AD1A}" srcOrd="0" destOrd="0" presId="urn:microsoft.com/office/officeart/2005/8/layout/hList1"/>
    <dgm:cxn modelId="{7691A335-6524-49AC-A370-8B1765A947D7}" srcId="{EE09D640-BE3D-4560-BA33-307F74B648C5}" destId="{A0AD23A6-5963-421B-8A1B-1335C2CBABB6}" srcOrd="1" destOrd="0" parTransId="{9D3C8EF5-3EFA-4AD4-96F7-E43804E4853C}" sibTransId="{DCEB097C-9D40-41AD-83E4-F2C8C715AE76}"/>
    <dgm:cxn modelId="{670A3D37-F104-46A7-B148-545FAEB65A7C}" type="presOf" srcId="{8E4DA418-7131-4332-8EBF-99B83F7B4E29}" destId="{44953D6D-9857-4724-A4A8-101F0F7B2F66}" srcOrd="0" destOrd="1" presId="urn:microsoft.com/office/officeart/2005/8/layout/hList1"/>
    <dgm:cxn modelId="{66472E42-1804-481E-9ABD-823C0413954E}" type="presOf" srcId="{7D2AC408-A45A-4998-939E-9F8C2C0C4BAB}" destId="{9AF3E37D-D0BB-44F0-ADFB-DDF4FDE3B7C2}" srcOrd="0" destOrd="0" presId="urn:microsoft.com/office/officeart/2005/8/layout/hList1"/>
    <dgm:cxn modelId="{EEF0FC48-2905-4EAF-9A28-63726C2CD00F}" srcId="{546FD2C6-17BC-4DC8-867F-34D9BB52DE3C}" destId="{7D2AC408-A45A-4998-939E-9F8C2C0C4BAB}" srcOrd="0" destOrd="0" parTransId="{62F3C46D-A594-48F2-9D61-0BAE5B66F159}" sibTransId="{81638186-C73D-43A9-805C-E13F21734D3D}"/>
    <dgm:cxn modelId="{86F2256F-B9B6-41B7-A86F-17089AC1C100}" srcId="{A0AD23A6-5963-421B-8A1B-1335C2CBABB6}" destId="{21303764-9C28-4064-99AA-82E94F537EC1}" srcOrd="0" destOrd="0" parTransId="{65A1E330-6A84-4ED6-AFD7-0316FD43272D}" sibTransId="{8995AB25-986E-4B4F-8394-AF73136F5826}"/>
    <dgm:cxn modelId="{8B8CED75-C682-4BCF-9870-DDFC5DE7FDD2}" type="presOf" srcId="{21303764-9C28-4064-99AA-82E94F537EC1}" destId="{4DA6D6EF-4A22-4E75-8D1C-D9764343693F}" srcOrd="0" destOrd="0" presId="urn:microsoft.com/office/officeart/2005/8/layout/hList1"/>
    <dgm:cxn modelId="{7BF00457-5465-44BD-930E-81F440F1B24A}" srcId="{EE09D640-BE3D-4560-BA33-307F74B648C5}" destId="{546FD2C6-17BC-4DC8-867F-34D9BB52DE3C}" srcOrd="3" destOrd="0" parTransId="{EF09EE19-6ECE-472F-B7A7-02B7D15B496D}" sibTransId="{640C22C0-DA8A-4CFC-8228-C22F8D4E2878}"/>
    <dgm:cxn modelId="{74A75E59-5247-4F3E-925C-8CE6F3BF0AA6}" type="presOf" srcId="{546FD2C6-17BC-4DC8-867F-34D9BB52DE3C}" destId="{F8C09B17-0733-4EA5-A90B-7190D6ED9DDF}" srcOrd="0" destOrd="0" presId="urn:microsoft.com/office/officeart/2005/8/layout/hList1"/>
    <dgm:cxn modelId="{58285D7A-8C54-4FDA-8B0E-4A396CA572FA}" srcId="{EE09D640-BE3D-4560-BA33-307F74B648C5}" destId="{AE2E36B5-FD35-47D5-9E5E-68870628E7E5}" srcOrd="0" destOrd="0" parTransId="{49D07FD2-394F-4072-81F9-A9AADF69F313}" sibTransId="{4D02B38D-32F7-437D-921C-E917453D8EEB}"/>
    <dgm:cxn modelId="{F2364882-00C4-43BC-8B9E-30DF327F75F5}" srcId="{A0AD23A6-5963-421B-8A1B-1335C2CBABB6}" destId="{5B6E79AB-9CC1-4ED1-8B9D-A5F1D94E5495}" srcOrd="1" destOrd="0" parTransId="{3344CC82-DC9A-4A68-8FDA-184AE15AFDA6}" sibTransId="{032EAEBD-BC10-4707-AB64-D3F8F831AE6C}"/>
    <dgm:cxn modelId="{31E75588-32F3-4E7F-A076-E109CFF23917}" type="presOf" srcId="{5B6E79AB-9CC1-4ED1-8B9D-A5F1D94E5495}" destId="{4DA6D6EF-4A22-4E75-8D1C-D9764343693F}" srcOrd="0" destOrd="1" presId="urn:microsoft.com/office/officeart/2005/8/layout/hList1"/>
    <dgm:cxn modelId="{DE60F7AD-2534-4E5C-9B65-856ECEE302EB}" type="presOf" srcId="{4C3EE408-3758-4C02-BE99-D9EA4196C663}" destId="{44953D6D-9857-4724-A4A8-101F0F7B2F66}" srcOrd="0" destOrd="0" presId="urn:microsoft.com/office/officeart/2005/8/layout/hList1"/>
    <dgm:cxn modelId="{DFD05AD2-B5C8-490E-83C5-F9536F1D0DDA}" type="presOf" srcId="{A0AD23A6-5963-421B-8A1B-1335C2CBABB6}" destId="{65C8185F-FD2D-4593-A718-52063A584BF1}" srcOrd="0" destOrd="0" presId="urn:microsoft.com/office/officeart/2005/8/layout/hList1"/>
    <dgm:cxn modelId="{C7A59CD5-A37D-4512-9214-79D2E1744413}" srcId="{EE09D640-BE3D-4560-BA33-307F74B648C5}" destId="{A0345D62-6C2B-4661-B046-117F6BF33FAD}" srcOrd="2" destOrd="0" parTransId="{9D34FE05-E170-4277-A857-33C2BD3EADA1}" sibTransId="{858C468A-F255-4DD7-BC41-01D8FD8A0AD6}"/>
    <dgm:cxn modelId="{2672B1E9-2220-4C53-BC57-A5A47396A60E}" srcId="{A0345D62-6C2B-4661-B046-117F6BF33FAD}" destId="{4C3EE408-3758-4C02-BE99-D9EA4196C663}" srcOrd="0" destOrd="0" parTransId="{B0F947C7-9653-4663-A9E6-2D45C327E880}" sibTransId="{A37579B2-9CB5-4216-B5D0-381E4CFA11E8}"/>
    <dgm:cxn modelId="{B265210D-4E16-4B88-B0AC-7F8287F5102F}" type="presParOf" srcId="{E465EE8B-1692-4212-AB82-DB689708AD1A}" destId="{E9326AD7-377A-4215-B3F3-5ACCAD45CC28}" srcOrd="0" destOrd="0" presId="urn:microsoft.com/office/officeart/2005/8/layout/hList1"/>
    <dgm:cxn modelId="{865577D5-41DC-45FD-AFD2-2D161304F4C7}" type="presParOf" srcId="{E9326AD7-377A-4215-B3F3-5ACCAD45CC28}" destId="{4EF620DC-C638-40B9-B342-3FA3C0B4B531}" srcOrd="0" destOrd="0" presId="urn:microsoft.com/office/officeart/2005/8/layout/hList1"/>
    <dgm:cxn modelId="{133B94F9-4F0F-4918-8E09-923943EEDCED}" type="presParOf" srcId="{E9326AD7-377A-4215-B3F3-5ACCAD45CC28}" destId="{499FFA3A-7082-4E7C-ABF1-AF0EF106A1A6}" srcOrd="1" destOrd="0" presId="urn:microsoft.com/office/officeart/2005/8/layout/hList1"/>
    <dgm:cxn modelId="{E74E951A-E093-4748-9C73-ECBC8A9CB4A1}" type="presParOf" srcId="{E465EE8B-1692-4212-AB82-DB689708AD1A}" destId="{4D4CA0C8-7DFC-4FA5-A491-0DE7D547278D}" srcOrd="1" destOrd="0" presId="urn:microsoft.com/office/officeart/2005/8/layout/hList1"/>
    <dgm:cxn modelId="{0530F271-04F9-466B-A0E0-7EFDDFC66BF2}" type="presParOf" srcId="{E465EE8B-1692-4212-AB82-DB689708AD1A}" destId="{67EEC17D-3128-4AD9-94F9-A2719E152F38}" srcOrd="2" destOrd="0" presId="urn:microsoft.com/office/officeart/2005/8/layout/hList1"/>
    <dgm:cxn modelId="{EFDEA9C6-17C3-49BE-B87F-662A451AC22B}" type="presParOf" srcId="{67EEC17D-3128-4AD9-94F9-A2719E152F38}" destId="{65C8185F-FD2D-4593-A718-52063A584BF1}" srcOrd="0" destOrd="0" presId="urn:microsoft.com/office/officeart/2005/8/layout/hList1"/>
    <dgm:cxn modelId="{E7B333CF-6515-4FC9-AE57-2B1238C22817}" type="presParOf" srcId="{67EEC17D-3128-4AD9-94F9-A2719E152F38}" destId="{4DA6D6EF-4A22-4E75-8D1C-D9764343693F}" srcOrd="1" destOrd="0" presId="urn:microsoft.com/office/officeart/2005/8/layout/hList1"/>
    <dgm:cxn modelId="{DA12E78C-ECD8-44B3-B638-00FD27E12DE5}" type="presParOf" srcId="{E465EE8B-1692-4212-AB82-DB689708AD1A}" destId="{12304A3D-8389-4968-87B7-63FEF40C7B31}" srcOrd="3" destOrd="0" presId="urn:microsoft.com/office/officeart/2005/8/layout/hList1"/>
    <dgm:cxn modelId="{8DD474D1-36CC-4FBF-9011-BDBE93E0953E}" type="presParOf" srcId="{E465EE8B-1692-4212-AB82-DB689708AD1A}" destId="{387BB62B-629B-4841-8661-53132E3F7FA3}" srcOrd="4" destOrd="0" presId="urn:microsoft.com/office/officeart/2005/8/layout/hList1"/>
    <dgm:cxn modelId="{A1A48AFD-3D0E-44DA-897C-5C8F238CF81B}" type="presParOf" srcId="{387BB62B-629B-4841-8661-53132E3F7FA3}" destId="{809B005C-3B7A-4D76-B641-4CBF623C327C}" srcOrd="0" destOrd="0" presId="urn:microsoft.com/office/officeart/2005/8/layout/hList1"/>
    <dgm:cxn modelId="{9CE8D6C3-9755-44AC-8F33-EFC2CF91E674}" type="presParOf" srcId="{387BB62B-629B-4841-8661-53132E3F7FA3}" destId="{44953D6D-9857-4724-A4A8-101F0F7B2F66}" srcOrd="1" destOrd="0" presId="urn:microsoft.com/office/officeart/2005/8/layout/hList1"/>
    <dgm:cxn modelId="{2BA95AA8-7B2A-4B38-8269-7F906C6AAEE2}" type="presParOf" srcId="{E465EE8B-1692-4212-AB82-DB689708AD1A}" destId="{7B9ADA7F-FF47-4D45-90CA-FC0F9E6C5E39}" srcOrd="5" destOrd="0" presId="urn:microsoft.com/office/officeart/2005/8/layout/hList1"/>
    <dgm:cxn modelId="{A42EE665-387E-4513-B41F-15E4DA874A99}" type="presParOf" srcId="{E465EE8B-1692-4212-AB82-DB689708AD1A}" destId="{5B7B3371-EC9E-47AD-BC41-7367682E3BF7}" srcOrd="6" destOrd="0" presId="urn:microsoft.com/office/officeart/2005/8/layout/hList1"/>
    <dgm:cxn modelId="{76460F48-A59E-4875-87DB-7A58C7A33E8C}" type="presParOf" srcId="{5B7B3371-EC9E-47AD-BC41-7367682E3BF7}" destId="{F8C09B17-0733-4EA5-A90B-7190D6ED9DDF}" srcOrd="0" destOrd="0" presId="urn:microsoft.com/office/officeart/2005/8/layout/hList1"/>
    <dgm:cxn modelId="{FC66EF54-B87A-4A8E-B400-A723D2248531}" type="presParOf" srcId="{5B7B3371-EC9E-47AD-BC41-7367682E3BF7}" destId="{9AF3E37D-D0BB-44F0-ADFB-DDF4FDE3B7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012984-5DC7-4763-A70C-A5FBB4D997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BA09D6-10CE-4C10-BFAF-9A5FBCEF039B}">
      <dgm:prSet/>
      <dgm:spPr/>
      <dgm:t>
        <a:bodyPr/>
        <a:lstStyle/>
        <a:p>
          <a:r>
            <a:rPr lang="en-AU"/>
            <a:t>Provided guidelines for implementation of Generative AI into cybersecurity focusing on automobile services will be beneficial for the security leaders and other industry stakeholders.</a:t>
          </a:r>
          <a:endParaRPr lang="en-US"/>
        </a:p>
      </dgm:t>
    </dgm:pt>
    <dgm:pt modelId="{C2385212-775C-45FC-A926-AE68BD2161F2}" type="parTrans" cxnId="{CE1F1635-9FD4-48CD-B6EF-DA12F4E32D36}">
      <dgm:prSet/>
      <dgm:spPr/>
      <dgm:t>
        <a:bodyPr/>
        <a:lstStyle/>
        <a:p>
          <a:endParaRPr lang="en-US"/>
        </a:p>
      </dgm:t>
    </dgm:pt>
    <dgm:pt modelId="{4E954DA4-F176-4419-B62C-4C7BF80824C8}" type="sibTrans" cxnId="{CE1F1635-9FD4-48CD-B6EF-DA12F4E32D36}">
      <dgm:prSet/>
      <dgm:spPr/>
      <dgm:t>
        <a:bodyPr/>
        <a:lstStyle/>
        <a:p>
          <a:endParaRPr lang="en-US"/>
        </a:p>
      </dgm:t>
    </dgm:pt>
    <dgm:pt modelId="{0D2C87C8-687B-490E-A3E3-C126C121F7DF}">
      <dgm:prSet/>
      <dgm:spPr/>
      <dgm:t>
        <a:bodyPr/>
        <a:lstStyle/>
        <a:p>
          <a:r>
            <a:rPr lang="en-AU"/>
            <a:t>The development of AI tool can be used to detect cybersecurity vulnerability of the any website.</a:t>
          </a:r>
          <a:endParaRPr lang="en-US"/>
        </a:p>
      </dgm:t>
    </dgm:pt>
    <dgm:pt modelId="{843104C2-E6B9-43C3-8D46-9F31B04D8BD2}" type="parTrans" cxnId="{7DAAF7E9-63F0-43FB-9E74-F128C7DE806E}">
      <dgm:prSet/>
      <dgm:spPr/>
      <dgm:t>
        <a:bodyPr/>
        <a:lstStyle/>
        <a:p>
          <a:endParaRPr lang="en-US"/>
        </a:p>
      </dgm:t>
    </dgm:pt>
    <dgm:pt modelId="{0E9AFED1-26D3-430F-99CD-B1487C539718}" type="sibTrans" cxnId="{7DAAF7E9-63F0-43FB-9E74-F128C7DE806E}">
      <dgm:prSet/>
      <dgm:spPr/>
      <dgm:t>
        <a:bodyPr/>
        <a:lstStyle/>
        <a:p>
          <a:endParaRPr lang="en-US"/>
        </a:p>
      </dgm:t>
    </dgm:pt>
    <dgm:pt modelId="{52793107-D694-4712-A207-2B3E988F08E4}" type="pres">
      <dgm:prSet presAssocID="{1C012984-5DC7-4763-A70C-A5FBB4D997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7E9ECB-43EB-4EB4-94EA-A1F628953167}" type="pres">
      <dgm:prSet presAssocID="{40BA09D6-10CE-4C10-BFAF-9A5FBCEF039B}" presName="hierRoot1" presStyleCnt="0"/>
      <dgm:spPr/>
    </dgm:pt>
    <dgm:pt modelId="{187FE834-050E-4940-9E3E-EC1F82E3C0C7}" type="pres">
      <dgm:prSet presAssocID="{40BA09D6-10CE-4C10-BFAF-9A5FBCEF039B}" presName="composite" presStyleCnt="0"/>
      <dgm:spPr/>
    </dgm:pt>
    <dgm:pt modelId="{BA232D4A-7E68-44A9-816A-54187E3B328D}" type="pres">
      <dgm:prSet presAssocID="{40BA09D6-10CE-4C10-BFAF-9A5FBCEF039B}" presName="background" presStyleLbl="node0" presStyleIdx="0" presStyleCnt="2"/>
      <dgm:spPr/>
    </dgm:pt>
    <dgm:pt modelId="{A490AD7A-5388-4DE8-9674-993DD9EBC49A}" type="pres">
      <dgm:prSet presAssocID="{40BA09D6-10CE-4C10-BFAF-9A5FBCEF039B}" presName="text" presStyleLbl="fgAcc0" presStyleIdx="0" presStyleCnt="2">
        <dgm:presLayoutVars>
          <dgm:chPref val="3"/>
        </dgm:presLayoutVars>
      </dgm:prSet>
      <dgm:spPr/>
    </dgm:pt>
    <dgm:pt modelId="{F2AB6C17-5D1C-420E-957E-118072AEF030}" type="pres">
      <dgm:prSet presAssocID="{40BA09D6-10CE-4C10-BFAF-9A5FBCEF039B}" presName="hierChild2" presStyleCnt="0"/>
      <dgm:spPr/>
    </dgm:pt>
    <dgm:pt modelId="{BA559DF4-5CCD-4644-9796-487D4B352590}" type="pres">
      <dgm:prSet presAssocID="{0D2C87C8-687B-490E-A3E3-C126C121F7DF}" presName="hierRoot1" presStyleCnt="0"/>
      <dgm:spPr/>
    </dgm:pt>
    <dgm:pt modelId="{8842D66A-C9C0-4BEE-B297-469F13A60C49}" type="pres">
      <dgm:prSet presAssocID="{0D2C87C8-687B-490E-A3E3-C126C121F7DF}" presName="composite" presStyleCnt="0"/>
      <dgm:spPr/>
    </dgm:pt>
    <dgm:pt modelId="{FF0C5B43-140C-4FF8-BFC4-571C3F251AEB}" type="pres">
      <dgm:prSet presAssocID="{0D2C87C8-687B-490E-A3E3-C126C121F7DF}" presName="background" presStyleLbl="node0" presStyleIdx="1" presStyleCnt="2"/>
      <dgm:spPr/>
    </dgm:pt>
    <dgm:pt modelId="{4C3A801D-F3F9-4A35-B79E-CC6127FEB932}" type="pres">
      <dgm:prSet presAssocID="{0D2C87C8-687B-490E-A3E3-C126C121F7DF}" presName="text" presStyleLbl="fgAcc0" presStyleIdx="1" presStyleCnt="2">
        <dgm:presLayoutVars>
          <dgm:chPref val="3"/>
        </dgm:presLayoutVars>
      </dgm:prSet>
      <dgm:spPr/>
    </dgm:pt>
    <dgm:pt modelId="{0065D792-48CF-41B5-A4F7-D8270F19325E}" type="pres">
      <dgm:prSet presAssocID="{0D2C87C8-687B-490E-A3E3-C126C121F7DF}" presName="hierChild2" presStyleCnt="0"/>
      <dgm:spPr/>
    </dgm:pt>
  </dgm:ptLst>
  <dgm:cxnLst>
    <dgm:cxn modelId="{71414108-A30B-42C8-A383-19E237442E66}" type="presOf" srcId="{0D2C87C8-687B-490E-A3E3-C126C121F7DF}" destId="{4C3A801D-F3F9-4A35-B79E-CC6127FEB932}" srcOrd="0" destOrd="0" presId="urn:microsoft.com/office/officeart/2005/8/layout/hierarchy1"/>
    <dgm:cxn modelId="{CE1F1635-9FD4-48CD-B6EF-DA12F4E32D36}" srcId="{1C012984-5DC7-4763-A70C-A5FBB4D99709}" destId="{40BA09D6-10CE-4C10-BFAF-9A5FBCEF039B}" srcOrd="0" destOrd="0" parTransId="{C2385212-775C-45FC-A926-AE68BD2161F2}" sibTransId="{4E954DA4-F176-4419-B62C-4C7BF80824C8}"/>
    <dgm:cxn modelId="{A9605765-744C-4B04-9B98-8BAD8C95D806}" type="presOf" srcId="{1C012984-5DC7-4763-A70C-A5FBB4D99709}" destId="{52793107-D694-4712-A207-2B3E988F08E4}" srcOrd="0" destOrd="0" presId="urn:microsoft.com/office/officeart/2005/8/layout/hierarchy1"/>
    <dgm:cxn modelId="{B23C9DB1-BA90-4AAB-8641-EFF48A9F56D4}" type="presOf" srcId="{40BA09D6-10CE-4C10-BFAF-9A5FBCEF039B}" destId="{A490AD7A-5388-4DE8-9674-993DD9EBC49A}" srcOrd="0" destOrd="0" presId="urn:microsoft.com/office/officeart/2005/8/layout/hierarchy1"/>
    <dgm:cxn modelId="{7DAAF7E9-63F0-43FB-9E74-F128C7DE806E}" srcId="{1C012984-5DC7-4763-A70C-A5FBB4D99709}" destId="{0D2C87C8-687B-490E-A3E3-C126C121F7DF}" srcOrd="1" destOrd="0" parTransId="{843104C2-E6B9-43C3-8D46-9F31B04D8BD2}" sibTransId="{0E9AFED1-26D3-430F-99CD-B1487C539718}"/>
    <dgm:cxn modelId="{840730DE-4AEF-4174-B0F0-E2DEFA0F42DE}" type="presParOf" srcId="{52793107-D694-4712-A207-2B3E988F08E4}" destId="{897E9ECB-43EB-4EB4-94EA-A1F628953167}" srcOrd="0" destOrd="0" presId="urn:microsoft.com/office/officeart/2005/8/layout/hierarchy1"/>
    <dgm:cxn modelId="{360D66AF-4D91-4E1F-BAA9-94DC27B68C38}" type="presParOf" srcId="{897E9ECB-43EB-4EB4-94EA-A1F628953167}" destId="{187FE834-050E-4940-9E3E-EC1F82E3C0C7}" srcOrd="0" destOrd="0" presId="urn:microsoft.com/office/officeart/2005/8/layout/hierarchy1"/>
    <dgm:cxn modelId="{F5822E46-3A5F-495C-8917-945033017BFF}" type="presParOf" srcId="{187FE834-050E-4940-9E3E-EC1F82E3C0C7}" destId="{BA232D4A-7E68-44A9-816A-54187E3B328D}" srcOrd="0" destOrd="0" presId="urn:microsoft.com/office/officeart/2005/8/layout/hierarchy1"/>
    <dgm:cxn modelId="{53DD1F4F-5F2F-4D8B-8F9C-82EF03144B54}" type="presParOf" srcId="{187FE834-050E-4940-9E3E-EC1F82E3C0C7}" destId="{A490AD7A-5388-4DE8-9674-993DD9EBC49A}" srcOrd="1" destOrd="0" presId="urn:microsoft.com/office/officeart/2005/8/layout/hierarchy1"/>
    <dgm:cxn modelId="{25955568-C8AC-41F8-9C60-2A34474DD778}" type="presParOf" srcId="{897E9ECB-43EB-4EB4-94EA-A1F628953167}" destId="{F2AB6C17-5D1C-420E-957E-118072AEF030}" srcOrd="1" destOrd="0" presId="urn:microsoft.com/office/officeart/2005/8/layout/hierarchy1"/>
    <dgm:cxn modelId="{33238FFE-3B48-4463-8DB3-D39938338D27}" type="presParOf" srcId="{52793107-D694-4712-A207-2B3E988F08E4}" destId="{BA559DF4-5CCD-4644-9796-487D4B352590}" srcOrd="1" destOrd="0" presId="urn:microsoft.com/office/officeart/2005/8/layout/hierarchy1"/>
    <dgm:cxn modelId="{9CA13E4F-373A-4186-A9A9-A5239CF92D5E}" type="presParOf" srcId="{BA559DF4-5CCD-4644-9796-487D4B352590}" destId="{8842D66A-C9C0-4BEE-B297-469F13A60C49}" srcOrd="0" destOrd="0" presId="urn:microsoft.com/office/officeart/2005/8/layout/hierarchy1"/>
    <dgm:cxn modelId="{02E61EFF-AFB3-4D13-BE27-46957785CE52}" type="presParOf" srcId="{8842D66A-C9C0-4BEE-B297-469F13A60C49}" destId="{FF0C5B43-140C-4FF8-BFC4-571C3F251AEB}" srcOrd="0" destOrd="0" presId="urn:microsoft.com/office/officeart/2005/8/layout/hierarchy1"/>
    <dgm:cxn modelId="{82351DFB-D57F-43F8-A982-67DC2514E633}" type="presParOf" srcId="{8842D66A-C9C0-4BEE-B297-469F13A60C49}" destId="{4C3A801D-F3F9-4A35-B79E-CC6127FEB932}" srcOrd="1" destOrd="0" presId="urn:microsoft.com/office/officeart/2005/8/layout/hierarchy1"/>
    <dgm:cxn modelId="{8D11F563-BF5A-4D3B-8178-DEB8F470F4D3}" type="presParOf" srcId="{BA559DF4-5CCD-4644-9796-487D4B352590}" destId="{0065D792-48CF-41B5-A4F7-D8270F1932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17EB2-D6A5-41CF-B551-16F4FBF4C827}">
      <dsp:nvSpPr>
        <dsp:cNvPr id="0" name=""/>
        <dsp:cNvSpPr/>
      </dsp:nvSpPr>
      <dsp:spPr>
        <a:xfrm>
          <a:off x="0" y="256762"/>
          <a:ext cx="8229600" cy="351876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 Milestones</a:t>
          </a:r>
        </a:p>
      </dsp:txBody>
      <dsp:txXfrm>
        <a:off x="17177" y="273939"/>
        <a:ext cx="8195246" cy="317522"/>
      </dsp:txXfrm>
    </dsp:sp>
    <dsp:sp modelId="{8C5B9401-1DA2-4A25-B3B2-BD4B395EC965}">
      <dsp:nvSpPr>
        <dsp:cNvPr id="0" name=""/>
        <dsp:cNvSpPr/>
      </dsp:nvSpPr>
      <dsp:spPr>
        <a:xfrm>
          <a:off x="0" y="608638"/>
          <a:ext cx="8229600" cy="2599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kern="1200"/>
            <a:t>Develop a comprehensive strategy for security leaders to effectively integrate </a:t>
          </a:r>
          <a:r>
            <a:rPr lang="en-US" sz="1600" kern="1200" err="1"/>
            <a:t>GenAI</a:t>
          </a:r>
          <a:r>
            <a:rPr lang="en-US" sz="1600" kern="1200"/>
            <a:t> into cybersecurity along with managing associated risks and ethical issues.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kern="1200"/>
            <a:t>Provide a proper framework for the ethical implementation of </a:t>
          </a:r>
          <a:r>
            <a:rPr lang="en-US" sz="1600" kern="1200" err="1"/>
            <a:t>GenAI</a:t>
          </a:r>
          <a:r>
            <a:rPr lang="en-US" sz="1600" kern="1200"/>
            <a:t> into cybersecurity of Automobile services.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kern="1200"/>
            <a:t>Conduct a thorough risk assessment and provide risk mitigation plan for the implementation of </a:t>
          </a:r>
          <a:r>
            <a:rPr lang="en-US" sz="1600" kern="1200" err="1"/>
            <a:t>GenAI</a:t>
          </a:r>
          <a:r>
            <a:rPr lang="en-US" sz="1600" kern="1200"/>
            <a:t> into cybersecurity for selected industry-automobile services.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kern="1200"/>
            <a:t>Promotes organizations such as automobile services to provide collaborative training for technical and non-technical staff for the safe and secure use of </a:t>
          </a:r>
          <a:r>
            <a:rPr lang="en-US" sz="1600" kern="1200" err="1"/>
            <a:t>GenAI</a:t>
          </a:r>
          <a:r>
            <a:rPr lang="en-US" sz="1600" kern="1200"/>
            <a:t> into cybersecurity in the industry.</a:t>
          </a:r>
        </a:p>
      </dsp:txBody>
      <dsp:txXfrm>
        <a:off x="0" y="608638"/>
        <a:ext cx="8229600" cy="2599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24642-203F-401B-8BB0-DF362EBAD94A}">
      <dsp:nvSpPr>
        <dsp:cNvPr id="0" name=""/>
        <dsp:cNvSpPr/>
      </dsp:nvSpPr>
      <dsp:spPr>
        <a:xfrm>
          <a:off x="1317419" y="936"/>
          <a:ext cx="2664172" cy="159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/>
            <a:t>Unique cybersecurity challenges:</a:t>
          </a:r>
          <a:r>
            <a:rPr lang="en-AU" sz="1300" kern="1200"/>
            <a:t> 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Balancing security with privacy</a:t>
          </a:r>
          <a:r>
            <a:rPr lang="en-AU" sz="1000" kern="1200">
              <a:latin typeface="Arial"/>
            </a:rPr>
            <a:t>(</a:t>
          </a:r>
          <a:r>
            <a:rPr lang="en-AU" sz="1000" kern="1200"/>
            <a:t>Sprinto, 2023</a:t>
          </a:r>
          <a:r>
            <a:rPr lang="en-AU" sz="1000" kern="1200">
              <a:latin typeface="Arial"/>
            </a:rPr>
            <a:t>)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Rapid evolution of threats and </a:t>
          </a:r>
          <a:r>
            <a:rPr lang="en-AU" sz="1000" kern="1200">
              <a:latin typeface="Arial"/>
            </a:rPr>
            <a:t>technologies</a:t>
          </a:r>
          <a:endParaRPr lang="en-US" sz="1000" kern="1200">
            <a:latin typeface="Arial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>
              <a:latin typeface="Arial"/>
            </a:rPr>
            <a:t>Scalability</a:t>
          </a:r>
          <a:r>
            <a:rPr lang="en-AU" sz="1000" b="0" kern="1200"/>
            <a:t> vs. Security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b="0" kern="1200"/>
            <a:t>Human Factor in Cybersecurity</a:t>
          </a:r>
          <a:r>
            <a:rPr lang="en-AU" sz="1000" b="0" kern="1200">
              <a:latin typeface="Arial"/>
            </a:rPr>
            <a:t>(</a:t>
          </a:r>
          <a:r>
            <a:rPr lang="en-AU" sz="1000" b="0" kern="1200" err="1"/>
            <a:t>Embroker</a:t>
          </a:r>
          <a:r>
            <a:rPr lang="en-AU" sz="1000" b="0" kern="1200"/>
            <a:t>, 2023</a:t>
          </a:r>
          <a:r>
            <a:rPr lang="en-AU" sz="1000" b="0" kern="1200">
              <a:latin typeface="Arial"/>
            </a:rPr>
            <a:t>)</a:t>
          </a:r>
        </a:p>
      </dsp:txBody>
      <dsp:txXfrm>
        <a:off x="1317419" y="936"/>
        <a:ext cx="2664172" cy="1598503"/>
      </dsp:txXfrm>
    </dsp:sp>
    <dsp:sp modelId="{7C6D36A3-C910-4C0B-BB67-29E7E097899C}">
      <dsp:nvSpPr>
        <dsp:cNvPr id="0" name=""/>
        <dsp:cNvSpPr/>
      </dsp:nvSpPr>
      <dsp:spPr>
        <a:xfrm>
          <a:off x="4248008" y="936"/>
          <a:ext cx="2664172" cy="159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/>
            <a:t>Key ethical considerations: 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Data protection and user privacy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Transparency in security measures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Fairness in threat detection and response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Accountability for AI-driven decisions </a:t>
          </a:r>
          <a:r>
            <a:rPr lang="en-AU" sz="1000" kern="1200">
              <a:latin typeface="Arial"/>
            </a:rPr>
            <a:t>(</a:t>
          </a:r>
          <a:r>
            <a:rPr lang="en-AU" sz="1000" kern="1200"/>
            <a:t>Christen, Gordijn and Loi, 2023</a:t>
          </a:r>
          <a:r>
            <a:rPr lang="en-AU" sz="1000" kern="1200">
              <a:latin typeface="Arial"/>
            </a:rPr>
            <a:t>)</a:t>
          </a:r>
          <a:endParaRPr lang="en-US" sz="1000" kern="1200"/>
        </a:p>
      </dsp:txBody>
      <dsp:txXfrm>
        <a:off x="4248008" y="936"/>
        <a:ext cx="2664172" cy="1598503"/>
      </dsp:txXfrm>
    </dsp:sp>
    <dsp:sp modelId="{2309CF53-7FEE-431E-B842-E369574B6796}">
      <dsp:nvSpPr>
        <dsp:cNvPr id="0" name=""/>
        <dsp:cNvSpPr/>
      </dsp:nvSpPr>
      <dsp:spPr>
        <a:xfrm>
          <a:off x="2782713" y="1865856"/>
          <a:ext cx="2664172" cy="159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/>
            <a:t>Examples of existing frameworks: 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NIST Cybersecurity Framework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>
              <a:latin typeface="Arial"/>
            </a:rPr>
            <a:t>ACS Ethical framework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>
              <a:latin typeface="Arial"/>
            </a:rPr>
            <a:t>EU's Ethical </a:t>
          </a:r>
          <a:r>
            <a:rPr lang="en-AU" sz="1000" kern="1200" err="1">
              <a:latin typeface="Arial"/>
            </a:rPr>
            <a:t>Guid</a:t>
          </a:r>
          <a:r>
            <a:rPr lang="en-AU" sz="1000" kern="1200">
              <a:latin typeface="Arial"/>
            </a:rPr>
            <a:t> </a:t>
          </a:r>
          <a:r>
            <a:rPr lang="en-AU" sz="1000" kern="1200"/>
            <a:t>(</a:t>
          </a:r>
          <a:r>
            <a:rPr lang="en-AU" sz="1000" kern="1200" err="1"/>
            <a:t>Flechais</a:t>
          </a:r>
          <a:r>
            <a:rPr lang="en-AU" sz="1000" kern="1200"/>
            <a:t> and Chalhoub, 2023</a:t>
          </a:r>
          <a:r>
            <a:rPr lang="en-AU" sz="1000" kern="1200">
              <a:latin typeface="Arial"/>
            </a:rPr>
            <a:t>)</a:t>
          </a:r>
        </a:p>
      </dsp:txBody>
      <dsp:txXfrm>
        <a:off x="2782713" y="1865856"/>
        <a:ext cx="2664172" cy="1598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A79F6-DF53-45DF-B56F-E007A9269576}">
      <dsp:nvSpPr>
        <dsp:cNvPr id="0" name=""/>
        <dsp:cNvSpPr/>
      </dsp:nvSpPr>
      <dsp:spPr>
        <a:xfrm>
          <a:off x="0" y="1401"/>
          <a:ext cx="40417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D4CF3-A702-45E8-9D5A-DB8CEAF71867}">
      <dsp:nvSpPr>
        <dsp:cNvPr id="0" name=""/>
        <dsp:cNvSpPr/>
      </dsp:nvSpPr>
      <dsp:spPr>
        <a:xfrm>
          <a:off x="0" y="1401"/>
          <a:ext cx="4041775" cy="47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Transparency</a:t>
          </a:r>
        </a:p>
      </dsp:txBody>
      <dsp:txXfrm>
        <a:off x="0" y="1401"/>
        <a:ext cx="4041775" cy="477997"/>
      </dsp:txXfrm>
    </dsp:sp>
    <dsp:sp modelId="{23C9BB08-EB33-4BA7-A484-51C5CA54E50C}">
      <dsp:nvSpPr>
        <dsp:cNvPr id="0" name=""/>
        <dsp:cNvSpPr/>
      </dsp:nvSpPr>
      <dsp:spPr>
        <a:xfrm>
          <a:off x="0" y="479399"/>
          <a:ext cx="40417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FC6B8-CE4E-42FD-A7EF-4C78CCEE7590}">
      <dsp:nvSpPr>
        <dsp:cNvPr id="0" name=""/>
        <dsp:cNvSpPr/>
      </dsp:nvSpPr>
      <dsp:spPr>
        <a:xfrm>
          <a:off x="0" y="479399"/>
          <a:ext cx="4041775" cy="47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Accountability</a:t>
          </a:r>
        </a:p>
      </dsp:txBody>
      <dsp:txXfrm>
        <a:off x="0" y="479399"/>
        <a:ext cx="4041775" cy="477997"/>
      </dsp:txXfrm>
    </dsp:sp>
    <dsp:sp modelId="{B916D0E5-80F2-4D76-A3FF-CCD7F5DC7B77}">
      <dsp:nvSpPr>
        <dsp:cNvPr id="0" name=""/>
        <dsp:cNvSpPr/>
      </dsp:nvSpPr>
      <dsp:spPr>
        <a:xfrm>
          <a:off x="0" y="957397"/>
          <a:ext cx="40417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35EA3-8122-4A56-BB3C-319513C67588}">
      <dsp:nvSpPr>
        <dsp:cNvPr id="0" name=""/>
        <dsp:cNvSpPr/>
      </dsp:nvSpPr>
      <dsp:spPr>
        <a:xfrm>
          <a:off x="0" y="957397"/>
          <a:ext cx="4041775" cy="47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Fairness</a:t>
          </a:r>
        </a:p>
      </dsp:txBody>
      <dsp:txXfrm>
        <a:off x="0" y="957397"/>
        <a:ext cx="4041775" cy="477997"/>
      </dsp:txXfrm>
    </dsp:sp>
    <dsp:sp modelId="{C8CCF0B3-436A-43DA-9035-A6F9AEFF3AFE}">
      <dsp:nvSpPr>
        <dsp:cNvPr id="0" name=""/>
        <dsp:cNvSpPr/>
      </dsp:nvSpPr>
      <dsp:spPr>
        <a:xfrm>
          <a:off x="0" y="1435395"/>
          <a:ext cx="40417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38735-AB47-4D67-A328-BB51DD24ED6F}">
      <dsp:nvSpPr>
        <dsp:cNvPr id="0" name=""/>
        <dsp:cNvSpPr/>
      </dsp:nvSpPr>
      <dsp:spPr>
        <a:xfrm>
          <a:off x="0" y="1435395"/>
          <a:ext cx="4041775" cy="47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Privacy</a:t>
          </a:r>
        </a:p>
      </dsp:txBody>
      <dsp:txXfrm>
        <a:off x="0" y="1435395"/>
        <a:ext cx="4041775" cy="477997"/>
      </dsp:txXfrm>
    </dsp:sp>
    <dsp:sp modelId="{9CD4ED64-9106-4BF6-9B82-4A1C6E26EB05}">
      <dsp:nvSpPr>
        <dsp:cNvPr id="0" name=""/>
        <dsp:cNvSpPr/>
      </dsp:nvSpPr>
      <dsp:spPr>
        <a:xfrm>
          <a:off x="0" y="1913393"/>
          <a:ext cx="40417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5B14C-814F-4B19-82B8-3232123F86B9}">
      <dsp:nvSpPr>
        <dsp:cNvPr id="0" name=""/>
        <dsp:cNvSpPr/>
      </dsp:nvSpPr>
      <dsp:spPr>
        <a:xfrm>
          <a:off x="0" y="1913393"/>
          <a:ext cx="4041775" cy="47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Human Oversight</a:t>
          </a:r>
          <a:r>
            <a:rPr lang="en-US" sz="1400" kern="1200">
              <a:latin typeface="Arial"/>
            </a:rPr>
            <a:t> and control</a:t>
          </a:r>
          <a:endParaRPr lang="en-US" sz="1400" kern="1200"/>
        </a:p>
      </dsp:txBody>
      <dsp:txXfrm>
        <a:off x="0" y="1913393"/>
        <a:ext cx="4041775" cy="477997"/>
      </dsp:txXfrm>
    </dsp:sp>
    <dsp:sp modelId="{B07A58E8-E635-4D48-90DA-BBAC0A7E0D47}">
      <dsp:nvSpPr>
        <dsp:cNvPr id="0" name=""/>
        <dsp:cNvSpPr/>
      </dsp:nvSpPr>
      <dsp:spPr>
        <a:xfrm>
          <a:off x="0" y="2391391"/>
          <a:ext cx="40417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53626-F363-4EE5-8683-C24E1C945D7B}">
      <dsp:nvSpPr>
        <dsp:cNvPr id="0" name=""/>
        <dsp:cNvSpPr/>
      </dsp:nvSpPr>
      <dsp:spPr>
        <a:xfrm>
          <a:off x="0" y="2391391"/>
          <a:ext cx="4041775" cy="47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Security</a:t>
          </a:r>
          <a:r>
            <a:rPr lang="en-US" sz="1400" kern="1200">
              <a:latin typeface="Arial"/>
            </a:rPr>
            <a:t>(</a:t>
          </a:r>
          <a:r>
            <a:rPr lang="en-US" sz="1400" kern="1200" err="1"/>
            <a:t>Shneiderman</a:t>
          </a:r>
          <a:r>
            <a:rPr lang="en-US" sz="1400" kern="1200"/>
            <a:t>, 2023; </a:t>
          </a:r>
          <a:r>
            <a:rPr lang="en-US" sz="1400" kern="1200" err="1"/>
            <a:t>Floridi</a:t>
          </a:r>
          <a:r>
            <a:rPr lang="en-US" sz="1400" kern="1200"/>
            <a:t> and Cowls, 2023</a:t>
          </a:r>
          <a:r>
            <a:rPr lang="en-US" sz="1400" kern="1200">
              <a:latin typeface="Arial"/>
            </a:rPr>
            <a:t>)</a:t>
          </a:r>
          <a:endParaRPr lang="en-US" sz="1400" kern="1200"/>
        </a:p>
      </dsp:txBody>
      <dsp:txXfrm>
        <a:off x="0" y="2391391"/>
        <a:ext cx="4041775" cy="477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49D8-2C76-418E-ABB8-73A8DA95CF17}">
      <dsp:nvSpPr>
        <dsp:cNvPr id="0" name=""/>
        <dsp:cNvSpPr/>
      </dsp:nvSpPr>
      <dsp:spPr>
        <a:xfrm>
          <a:off x="29735" y="158715"/>
          <a:ext cx="1848445" cy="1781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/>
            <a:t>1. Promoting Continuous Learning and Fostering awareness in </a:t>
          </a:r>
          <a:r>
            <a:rPr lang="en-AU" sz="1800" b="1" kern="1200" err="1"/>
            <a:t>GenAI</a:t>
          </a:r>
          <a:r>
            <a:rPr lang="en-AU" sz="1800" b="1" kern="1200"/>
            <a:t> ( Meli et al.,2024).</a:t>
          </a:r>
          <a:endParaRPr lang="en-US" sz="1800" b="1" kern="1200"/>
        </a:p>
      </dsp:txBody>
      <dsp:txXfrm>
        <a:off x="29735" y="158715"/>
        <a:ext cx="1848445" cy="1781916"/>
      </dsp:txXfrm>
    </dsp:sp>
    <dsp:sp modelId="{D23627A8-DBAC-4D16-BC7B-B9BED6C4B5C4}">
      <dsp:nvSpPr>
        <dsp:cNvPr id="0" name=""/>
        <dsp:cNvSpPr/>
      </dsp:nvSpPr>
      <dsp:spPr>
        <a:xfrm>
          <a:off x="1648" y="1931965"/>
          <a:ext cx="1904619" cy="13746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68D02-CD96-4A79-830F-78007EAD4C90}">
      <dsp:nvSpPr>
        <dsp:cNvPr id="0" name=""/>
        <dsp:cNvSpPr/>
      </dsp:nvSpPr>
      <dsp:spPr>
        <a:xfrm>
          <a:off x="2165050" y="163048"/>
          <a:ext cx="1848445" cy="7201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Continuous Learning Initiatives</a:t>
          </a:r>
          <a:endParaRPr lang="en-US" sz="1500" kern="1200"/>
        </a:p>
      </dsp:txBody>
      <dsp:txXfrm>
        <a:off x="2165050" y="163048"/>
        <a:ext cx="1848445" cy="720166"/>
      </dsp:txXfrm>
    </dsp:sp>
    <dsp:sp modelId="{CC6E25DA-7286-4492-927E-4DCD5C63DD96}">
      <dsp:nvSpPr>
        <dsp:cNvPr id="0" name=""/>
        <dsp:cNvSpPr/>
      </dsp:nvSpPr>
      <dsp:spPr>
        <a:xfrm>
          <a:off x="2165050" y="883215"/>
          <a:ext cx="1848445" cy="24190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Regular webinars, workshops and training on </a:t>
          </a:r>
          <a:r>
            <a:rPr lang="en-AU" sz="1500" kern="1200" err="1"/>
            <a:t>GenAI</a:t>
          </a:r>
          <a:r>
            <a:rPr lang="en-AU" sz="1500" kern="1200"/>
            <a:t> development.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Frequent audits to ensure efficiency of AI system.</a:t>
          </a:r>
          <a:endParaRPr lang="en-US" sz="1500" kern="1200"/>
        </a:p>
      </dsp:txBody>
      <dsp:txXfrm>
        <a:off x="2165050" y="883215"/>
        <a:ext cx="1848445" cy="2419031"/>
      </dsp:txXfrm>
    </dsp:sp>
    <dsp:sp modelId="{53E31A3C-37E4-41A7-B22D-5B51D02FB396}">
      <dsp:nvSpPr>
        <dsp:cNvPr id="0" name=""/>
        <dsp:cNvSpPr/>
      </dsp:nvSpPr>
      <dsp:spPr>
        <a:xfrm>
          <a:off x="4272278" y="163048"/>
          <a:ext cx="1848445" cy="7201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Collaboration</a:t>
          </a:r>
          <a:endParaRPr lang="en-US" sz="1500" kern="1200"/>
        </a:p>
      </dsp:txBody>
      <dsp:txXfrm>
        <a:off x="4272278" y="163048"/>
        <a:ext cx="1848445" cy="720166"/>
      </dsp:txXfrm>
    </dsp:sp>
    <dsp:sp modelId="{214E82DF-0EE7-45D4-A14B-D02A09250D58}">
      <dsp:nvSpPr>
        <dsp:cNvPr id="0" name=""/>
        <dsp:cNvSpPr/>
      </dsp:nvSpPr>
      <dsp:spPr>
        <a:xfrm>
          <a:off x="4272278" y="883215"/>
          <a:ext cx="1848445" cy="24190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Cross-functional teams: IT, Marketing, Compliance, Business working together.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Shared learning through workshops and feedback systems.</a:t>
          </a:r>
          <a:endParaRPr lang="en-US" sz="1500" kern="1200"/>
        </a:p>
      </dsp:txBody>
      <dsp:txXfrm>
        <a:off x="4272278" y="883215"/>
        <a:ext cx="1848445" cy="2419031"/>
      </dsp:txXfrm>
    </dsp:sp>
    <dsp:sp modelId="{4E7C8B3B-B56B-4D8B-96EA-AC3859B31196}">
      <dsp:nvSpPr>
        <dsp:cNvPr id="0" name=""/>
        <dsp:cNvSpPr/>
      </dsp:nvSpPr>
      <dsp:spPr>
        <a:xfrm>
          <a:off x="6379505" y="163048"/>
          <a:ext cx="1848445" cy="7201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Feedback and adaptation</a:t>
          </a:r>
          <a:endParaRPr lang="en-US" sz="1500" kern="1200"/>
        </a:p>
      </dsp:txBody>
      <dsp:txXfrm>
        <a:off x="6379505" y="163048"/>
        <a:ext cx="1848445" cy="720166"/>
      </dsp:txXfrm>
    </dsp:sp>
    <dsp:sp modelId="{DA996ABB-80CC-425A-BE6F-8C3E0F4A08EB}">
      <dsp:nvSpPr>
        <dsp:cNvPr id="0" name=""/>
        <dsp:cNvSpPr/>
      </dsp:nvSpPr>
      <dsp:spPr>
        <a:xfrm>
          <a:off x="6379505" y="883215"/>
          <a:ext cx="1848445" cy="24190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Use of surveys, suggestion forms, and feedback meetings to gather insights.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Continuous improvement of training materials and policies based on feedback.</a:t>
          </a:r>
          <a:endParaRPr lang="en-US" sz="1500" kern="1200"/>
        </a:p>
      </dsp:txBody>
      <dsp:txXfrm>
        <a:off x="6379505" y="883215"/>
        <a:ext cx="1848445" cy="2419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620DC-C638-40B9-B342-3FA3C0B4B531}">
      <dsp:nvSpPr>
        <dsp:cNvPr id="0" name=""/>
        <dsp:cNvSpPr/>
      </dsp:nvSpPr>
      <dsp:spPr>
        <a:xfrm>
          <a:off x="7534" y="3851"/>
          <a:ext cx="1858491" cy="1913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latin typeface="+mn-lt"/>
            </a:rPr>
            <a:t>2. Building a Culture of Awareness in </a:t>
          </a:r>
          <a:r>
            <a:rPr lang="en-AU" sz="2000" b="1" kern="1200" err="1">
              <a:latin typeface="+mn-lt"/>
            </a:rPr>
            <a:t>GenAI</a:t>
          </a:r>
          <a:r>
            <a:rPr lang="en-AU" sz="2000" b="1" kern="1200">
              <a:latin typeface="+mn-lt"/>
            </a:rPr>
            <a:t> (</a:t>
          </a:r>
          <a:r>
            <a:rPr lang="en-AU" sz="2000" b="1" kern="1200" err="1">
              <a:latin typeface="+mn-lt"/>
            </a:rPr>
            <a:t>Kelly,Sullivan</a:t>
          </a:r>
          <a:r>
            <a:rPr lang="en-AU" sz="2000" b="1" kern="1200">
              <a:latin typeface="+mn-lt"/>
            </a:rPr>
            <a:t> et al.,2023)</a:t>
          </a:r>
          <a:endParaRPr lang="en-US" sz="2000" kern="1200">
            <a:latin typeface="+mn-lt"/>
          </a:endParaRPr>
        </a:p>
      </dsp:txBody>
      <dsp:txXfrm>
        <a:off x="7534" y="3851"/>
        <a:ext cx="1858491" cy="1913086"/>
      </dsp:txXfrm>
    </dsp:sp>
    <dsp:sp modelId="{499FFA3A-7082-4E7C-ABF1-AF0EF106A1A6}">
      <dsp:nvSpPr>
        <dsp:cNvPr id="0" name=""/>
        <dsp:cNvSpPr/>
      </dsp:nvSpPr>
      <dsp:spPr>
        <a:xfrm>
          <a:off x="2916" y="1869799"/>
          <a:ext cx="1867727" cy="1362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8185F-FD2D-4593-A718-52063A584BF1}">
      <dsp:nvSpPr>
        <dsp:cNvPr id="0" name=""/>
        <dsp:cNvSpPr/>
      </dsp:nvSpPr>
      <dsp:spPr>
        <a:xfrm>
          <a:off x="2130832" y="27420"/>
          <a:ext cx="1858491" cy="743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Awareness campaigns</a:t>
          </a:r>
          <a:endParaRPr lang="en-US" sz="1500" kern="1200"/>
        </a:p>
      </dsp:txBody>
      <dsp:txXfrm>
        <a:off x="2130832" y="27420"/>
        <a:ext cx="1858491" cy="743396"/>
      </dsp:txXfrm>
    </dsp:sp>
    <dsp:sp modelId="{4DA6D6EF-4A22-4E75-8D1C-D9764343693F}">
      <dsp:nvSpPr>
        <dsp:cNvPr id="0" name=""/>
        <dsp:cNvSpPr/>
      </dsp:nvSpPr>
      <dsp:spPr>
        <a:xfrm>
          <a:off x="2130832" y="770817"/>
          <a:ext cx="1858491" cy="24382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Regular communication via newsletters, emails, and meetings.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Internal initiatives: </a:t>
          </a:r>
          <a:r>
            <a:rPr lang="en-US" sz="1500" kern="1200" err="1"/>
            <a:t>GenAI</a:t>
          </a:r>
          <a:r>
            <a:rPr lang="en-US" sz="1500" kern="1200"/>
            <a:t> Awareness Week, AI Innovation Days.</a:t>
          </a:r>
          <a:r>
            <a:rPr lang="en-US" sz="1500" b="1" i="0" kern="1200" baseline="0"/>
            <a:t> </a:t>
          </a:r>
          <a:endParaRPr lang="en-US" sz="1500" kern="1200"/>
        </a:p>
      </dsp:txBody>
      <dsp:txXfrm>
        <a:off x="2130832" y="770817"/>
        <a:ext cx="1858491" cy="2438246"/>
      </dsp:txXfrm>
    </dsp:sp>
    <dsp:sp modelId="{809B005C-3B7A-4D76-B641-4CBF623C327C}">
      <dsp:nvSpPr>
        <dsp:cNvPr id="0" name=""/>
        <dsp:cNvSpPr/>
      </dsp:nvSpPr>
      <dsp:spPr>
        <a:xfrm>
          <a:off x="4249512" y="27420"/>
          <a:ext cx="1858491" cy="743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Promotional Tools</a:t>
          </a:r>
          <a:endParaRPr lang="en-US" sz="1500" kern="1200"/>
        </a:p>
      </dsp:txBody>
      <dsp:txXfrm>
        <a:off x="4249512" y="27420"/>
        <a:ext cx="1858491" cy="743396"/>
      </dsp:txXfrm>
    </dsp:sp>
    <dsp:sp modelId="{44953D6D-9857-4724-A4A8-101F0F7B2F66}">
      <dsp:nvSpPr>
        <dsp:cNvPr id="0" name=""/>
        <dsp:cNvSpPr/>
      </dsp:nvSpPr>
      <dsp:spPr>
        <a:xfrm>
          <a:off x="4249512" y="770817"/>
          <a:ext cx="1858491" cy="24382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Posters, infographics, and interactive displays to  explain </a:t>
          </a:r>
          <a:r>
            <a:rPr lang="en-US" sz="1500" kern="1200" err="1"/>
            <a:t>GenAI</a:t>
          </a:r>
          <a:r>
            <a:rPr lang="en-US" sz="1500" kern="1200"/>
            <a:t> usage.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Strategic placement in high-traffic areas: offices, break rooms.</a:t>
          </a:r>
        </a:p>
      </dsp:txBody>
      <dsp:txXfrm>
        <a:off x="4249512" y="770817"/>
        <a:ext cx="1858491" cy="2438246"/>
      </dsp:txXfrm>
    </dsp:sp>
    <dsp:sp modelId="{F8C09B17-0733-4EA5-A90B-7190D6ED9DDF}">
      <dsp:nvSpPr>
        <dsp:cNvPr id="0" name=""/>
        <dsp:cNvSpPr/>
      </dsp:nvSpPr>
      <dsp:spPr>
        <a:xfrm>
          <a:off x="6368192" y="27420"/>
          <a:ext cx="1858491" cy="743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Stakeholder Involvement </a:t>
          </a:r>
        </a:p>
      </dsp:txBody>
      <dsp:txXfrm>
        <a:off x="6368192" y="27420"/>
        <a:ext cx="1858491" cy="743396"/>
      </dsp:txXfrm>
    </dsp:sp>
    <dsp:sp modelId="{9AF3E37D-D0BB-44F0-ADFB-DDF4FDE3B7C2}">
      <dsp:nvSpPr>
        <dsp:cNvPr id="0" name=""/>
        <dsp:cNvSpPr/>
      </dsp:nvSpPr>
      <dsp:spPr>
        <a:xfrm>
          <a:off x="6368192" y="770817"/>
          <a:ext cx="1858491" cy="24382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Engaging cybersecurity experts, data scientists, and business leaders for a comprehensive </a:t>
          </a:r>
          <a:r>
            <a:rPr lang="en-US" sz="1500" kern="1200" err="1"/>
            <a:t>GenAI</a:t>
          </a:r>
          <a:r>
            <a:rPr lang="en-US" sz="1500" kern="1200"/>
            <a:t> strategy.</a:t>
          </a:r>
          <a:endParaRPr lang="en-AU" sz="1500" kern="1200"/>
        </a:p>
      </dsp:txBody>
      <dsp:txXfrm>
        <a:off x="6368192" y="770817"/>
        <a:ext cx="1858491" cy="2438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32D4A-7E68-44A9-816A-54187E3B328D}">
      <dsp:nvSpPr>
        <dsp:cNvPr id="0" name=""/>
        <dsp:cNvSpPr/>
      </dsp:nvSpPr>
      <dsp:spPr>
        <a:xfrm>
          <a:off x="1004" y="427007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0AD7A-5388-4DE8-9674-993DD9EBC49A}">
      <dsp:nvSpPr>
        <dsp:cNvPr id="0" name=""/>
        <dsp:cNvSpPr/>
      </dsp:nvSpPr>
      <dsp:spPr>
        <a:xfrm>
          <a:off x="392794" y="799208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Provided guidelines for implementation of Generative AI into cybersecurity focusing on automobile services will be beneficial for the security leaders and other industry stakeholders.</a:t>
          </a:r>
          <a:endParaRPr lang="en-US" sz="1900" kern="1200"/>
        </a:p>
      </dsp:txBody>
      <dsp:txXfrm>
        <a:off x="458374" y="864788"/>
        <a:ext cx="3394950" cy="2107920"/>
      </dsp:txXfrm>
    </dsp:sp>
    <dsp:sp modelId="{FF0C5B43-140C-4FF8-BFC4-571C3F251AEB}">
      <dsp:nvSpPr>
        <dsp:cNvPr id="0" name=""/>
        <dsp:cNvSpPr/>
      </dsp:nvSpPr>
      <dsp:spPr>
        <a:xfrm>
          <a:off x="4310695" y="427007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A801D-F3F9-4A35-B79E-CC6127FEB932}">
      <dsp:nvSpPr>
        <dsp:cNvPr id="0" name=""/>
        <dsp:cNvSpPr/>
      </dsp:nvSpPr>
      <dsp:spPr>
        <a:xfrm>
          <a:off x="4702485" y="799208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The development of AI tool can be used to detect cybersecurity vulnerability of the any website.</a:t>
          </a:r>
          <a:endParaRPr lang="en-US" sz="1900" kern="1200"/>
        </a:p>
      </dsp:txBody>
      <dsp:txXfrm>
        <a:off x="4768065" y="864788"/>
        <a:ext cx="3394950" cy="210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CA586-1465-4D41-A3DD-6D540F9483FC}" type="datetimeFigureOut">
              <a:rPr lang="en-AU" smtClean="0"/>
              <a:t>6/10/2024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B8657-DC1A-4E00-B99E-3E1250729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85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Replace PROJECTITLE should be the title of your project, e.g. Internet-of-Things Network Design for Gladstone Regional Council. Move the title up if space is needed.</a:t>
            </a:r>
          </a:p>
          <a:p>
            <a:r>
              <a:rPr lang="en-US"/>
              <a:t>Replace NUMBER with your group number.</a:t>
            </a:r>
          </a:p>
          <a:p>
            <a:r>
              <a:rPr lang="en-US"/>
              <a:t>Give the NAME of your Project Mentor.</a:t>
            </a:r>
          </a:p>
          <a:p>
            <a:r>
              <a:rPr lang="en-US"/>
              <a:t>List the full names of all students (if less than 5 students, delete the remaining lines).</a:t>
            </a:r>
          </a:p>
          <a:p>
            <a:r>
              <a:rPr lang="en-US"/>
              <a:t>Give the campus (in brackets) for each student.</a:t>
            </a:r>
          </a:p>
          <a:p>
            <a:r>
              <a:rPr lang="en-US"/>
              <a:t>If all students are in the same unit (e.g. COIT20265), delete the unit code for the other (e.g. delete COIT13236). If your group has a mix, leave both unit codes.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44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83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734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453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6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864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28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07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235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015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45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89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06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10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22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07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11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36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02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16-9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r>
              <a:rPr lang="en-AU"/>
              <a:t>HEADING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5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75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16-9-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r>
              <a:rPr lang="en-AU"/>
              <a:t>HEADING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78339"/>
            <a:ext cx="7772400" cy="1021556"/>
          </a:xfrm>
        </p:spPr>
        <p:txBody>
          <a:bodyPr anchor="t">
            <a:normAutofit/>
          </a:bodyPr>
          <a:lstStyle>
            <a:lvl1pPr algn="l">
              <a:defRPr sz="3000" b="0" cap="all"/>
            </a:lvl1pPr>
          </a:lstStyle>
          <a:p>
            <a:r>
              <a:rPr lang="en-AU"/>
              <a:t>SECTION 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54068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/>
              <a:t>CONTENT HEADING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188"/>
            <a:ext cx="8229600" cy="3465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439B-4FCE-4D28-BA13-F316DECE5990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7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/>
              <a:t>CONTENT HEADING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1404-E4B5-48CD-BEBB-7D560362B423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AU"/>
              <a:t>CONTENT 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8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2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AU"/>
              <a:t>PHOTO CAPTION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PHOTO DESCRIPTION</a:t>
            </a:r>
          </a:p>
        </p:txBody>
      </p:sp>
    </p:spTree>
    <p:extLst>
      <p:ext uri="{BB962C8B-B14F-4D97-AF65-F5344CB8AC3E}">
        <p14:creationId xmlns:p14="http://schemas.microsoft.com/office/powerpoint/2010/main" val="6773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16-9-4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2F58-D59F-4249-8484-E8F8ADFA0AA1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3700" y="4767263"/>
            <a:ext cx="57975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NUMBER, PROJECTTITLE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85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8595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8595B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8595B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8595B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8595B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8595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1" y="-709448"/>
            <a:ext cx="8915400" cy="3083463"/>
          </a:xfrm>
        </p:spPr>
        <p:txBody>
          <a:bodyPr>
            <a:normAutofit/>
          </a:bodyPr>
          <a:lstStyle/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Navigating Short-term Skepticism and Long-term Promises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41" y="1207943"/>
            <a:ext cx="7772400" cy="488205"/>
          </a:xfrm>
        </p:spPr>
        <p:txBody>
          <a:bodyPr/>
          <a:lstStyle/>
          <a:p>
            <a:r>
              <a:rPr lang="en-US"/>
              <a:t>ICT Capstone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CC740-9BC5-4F71-9EC9-B46907B25552}"/>
              </a:ext>
            </a:extLst>
          </p:cNvPr>
          <p:cNvSpPr txBox="1"/>
          <p:nvPr/>
        </p:nvSpPr>
        <p:spPr>
          <a:xfrm>
            <a:off x="551793" y="2119675"/>
            <a:ext cx="7919156" cy="280076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Group: 11						                                Unit: COIT20265/COIT13236</a:t>
            </a:r>
          </a:p>
          <a:p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Project Mentor: Dr. </a:t>
            </a:r>
            <a:r>
              <a:rPr lang="en-US" sz="1600" err="1">
                <a:solidFill>
                  <a:srgbClr val="58595B"/>
                </a:solidFill>
                <a:latin typeface="Arial"/>
                <a:cs typeface="Arial"/>
              </a:rPr>
              <a:t>Ahemedi</a:t>
            </a:r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 Azra	        				 Term: 2022 Term 2</a:t>
            </a:r>
          </a:p>
          <a:p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Unit Coordinator: Dr. </a:t>
            </a:r>
            <a:r>
              <a:rPr lang="en-US" sz="1600" err="1">
                <a:solidFill>
                  <a:srgbClr val="58595B"/>
                </a:solidFill>
                <a:latin typeface="Arial"/>
                <a:cs typeface="Arial"/>
              </a:rPr>
              <a:t>Fariza</a:t>
            </a:r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 Sabrina		</a:t>
            </a:r>
          </a:p>
          <a:p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                                 </a:t>
            </a:r>
          </a:p>
          <a:p>
            <a:endParaRPr lang="en-US" sz="1600">
              <a:solidFill>
                <a:srgbClr val="58595B"/>
              </a:solidFill>
              <a:latin typeface="Arial"/>
              <a:cs typeface="Arial"/>
            </a:endParaRPr>
          </a:p>
          <a:p>
            <a:pPr algn="ctr"/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                Bhuwan Thapa (Melbourne)	</a:t>
            </a:r>
          </a:p>
          <a:p>
            <a:pPr algn="ctr"/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	    Kiran </a:t>
            </a:r>
            <a:r>
              <a:rPr lang="en-US" sz="1600" err="1">
                <a:solidFill>
                  <a:srgbClr val="58595B"/>
                </a:solidFill>
                <a:latin typeface="Arial"/>
                <a:cs typeface="Arial"/>
              </a:rPr>
              <a:t>Bhusal</a:t>
            </a:r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 (Melbourne)</a:t>
            </a:r>
          </a:p>
          <a:p>
            <a:pPr algn="ctr"/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               </a:t>
            </a:r>
            <a:r>
              <a:rPr lang="en-US" sz="1600" err="1">
                <a:solidFill>
                  <a:srgbClr val="58595B"/>
                </a:solidFill>
                <a:latin typeface="Arial"/>
                <a:cs typeface="Arial"/>
              </a:rPr>
              <a:t>Basanta</a:t>
            </a:r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 Adhikari ( Melbourne)</a:t>
            </a:r>
          </a:p>
          <a:p>
            <a:pPr algn="ctr"/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               Pratik Singh </a:t>
            </a:r>
            <a:r>
              <a:rPr lang="en-US" sz="1600" err="1">
                <a:solidFill>
                  <a:srgbClr val="58595B"/>
                </a:solidFill>
                <a:latin typeface="Arial"/>
                <a:cs typeface="Arial"/>
              </a:rPr>
              <a:t>Dhami</a:t>
            </a:r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 (Melbourne)</a:t>
            </a:r>
          </a:p>
          <a:p>
            <a:pPr algn="ctr"/>
            <a:endParaRPr lang="en-US" sz="1600">
              <a:solidFill>
                <a:srgbClr val="58595B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rgbClr val="58595B"/>
                </a:solidFill>
                <a:latin typeface="Arial"/>
                <a:cs typeface="Arial"/>
              </a:rPr>
              <a:t>			</a:t>
            </a:r>
            <a:endParaRPr lang="en-AU" sz="1600">
              <a:solidFill>
                <a:srgbClr val="58595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02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300545" cy="708421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Framework for ethical AI Implementation into Automobile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D799-7563-C40E-1B00-B1862908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840" y="998762"/>
            <a:ext cx="8229600" cy="3516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en-AU" sz="1800" b="1"/>
              <a:t>Incident Response: </a:t>
            </a:r>
            <a:endParaRPr lang="en-US" sz="1800"/>
          </a:p>
          <a:p>
            <a:pPr>
              <a:spcBef>
                <a:spcPts val="20"/>
              </a:spcBef>
            </a:pPr>
            <a:r>
              <a:rPr lang="en-AU" sz="1800"/>
              <a:t>Ethical guidelines integrated into automated response systems</a:t>
            </a:r>
          </a:p>
          <a:p>
            <a:pPr>
              <a:spcBef>
                <a:spcPts val="20"/>
              </a:spcBef>
            </a:pPr>
            <a:r>
              <a:rPr lang="en-AU" sz="1800"/>
              <a:t>Regular ethical scenario training for security personnel(</a:t>
            </a:r>
            <a:r>
              <a:rPr lang="en-AU" sz="1800" err="1"/>
              <a:t>UpGuard</a:t>
            </a:r>
            <a:r>
              <a:rPr lang="en-AU" sz="1800"/>
              <a:t>, 2023)</a:t>
            </a:r>
          </a:p>
          <a:p>
            <a:pPr marL="0" indent="0">
              <a:spcBef>
                <a:spcPts val="20"/>
              </a:spcBef>
              <a:buNone/>
            </a:pPr>
            <a:endParaRPr lang="en-AU" sz="1800" b="1"/>
          </a:p>
          <a:p>
            <a:pPr marL="0" indent="0">
              <a:spcBef>
                <a:spcPts val="20"/>
              </a:spcBef>
              <a:buNone/>
            </a:pPr>
            <a:r>
              <a:rPr lang="en-AU" sz="1800" b="1"/>
              <a:t>Stakeholder Engagement: </a:t>
            </a:r>
          </a:p>
          <a:p>
            <a:pPr>
              <a:spcBef>
                <a:spcPts val="20"/>
              </a:spcBef>
            </a:pPr>
            <a:r>
              <a:rPr lang="en-AU" sz="1800"/>
              <a:t>Transparent communication about AI use in security operations(</a:t>
            </a:r>
            <a:r>
              <a:rPr lang="en-AU" sz="1800" err="1"/>
              <a:t>Floridi</a:t>
            </a:r>
            <a:r>
              <a:rPr lang="en-AU" sz="1800"/>
              <a:t> and Cowls, 2023)</a:t>
            </a:r>
          </a:p>
          <a:p>
            <a:pPr>
              <a:spcBef>
                <a:spcPts val="20"/>
              </a:spcBef>
            </a:pPr>
            <a:r>
              <a:rPr lang="en-AU" sz="1800"/>
              <a:t>Regular ethical AI workshops for employees and clients</a:t>
            </a:r>
            <a:endParaRPr lang="en-AU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>
              <a:solidFill>
                <a:srgbClr val="262626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80281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248784-D6F1-69B3-3196-C6E4B25D14F0}"/>
              </a:ext>
            </a:extLst>
          </p:cNvPr>
          <p:cNvSpPr/>
          <p:nvPr/>
        </p:nvSpPr>
        <p:spPr>
          <a:xfrm>
            <a:off x="979954" y="1492623"/>
            <a:ext cx="485776" cy="342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01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2D4E8-6460-0DB6-4A02-210B409D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30" y="381232"/>
            <a:ext cx="8229600" cy="423027"/>
          </a:xfrm>
        </p:spPr>
        <p:txBody>
          <a:bodyPr>
            <a:noAutofit/>
          </a:bodyPr>
          <a:lstStyle/>
          <a:p>
            <a:pPr algn="ctr"/>
            <a:r>
              <a:rPr lang="en-US" sz="2400"/>
              <a:t>Risk Assessment and Mitigation Plan</a:t>
            </a:r>
            <a:endParaRPr lang="en-US" sz="2400">
              <a:solidFill>
                <a:srgbClr val="000000"/>
              </a:solidFill>
            </a:endParaRPr>
          </a:p>
          <a:p>
            <a:pPr algn="ctr"/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0DDDE-9C73-2450-501C-A0C04905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3F7B2-BA4A-12AB-70D6-6FAD28AA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8768A-7073-17D5-76DB-23085E7D861A}"/>
              </a:ext>
            </a:extLst>
          </p:cNvPr>
          <p:cNvSpPr txBox="1"/>
          <p:nvPr/>
        </p:nvSpPr>
        <p:spPr>
          <a:xfrm>
            <a:off x="382180" y="646444"/>
            <a:ext cx="83091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AU" sz="1600" baseline="0">
                <a:solidFill>
                  <a:srgbClr val="444444"/>
                </a:solidFill>
                <a:latin typeface="Calibri"/>
              </a:rPr>
              <a:t>Risk Assessment of </a:t>
            </a:r>
            <a:r>
              <a:rPr lang="en-AU" sz="1600" baseline="0" err="1">
                <a:solidFill>
                  <a:srgbClr val="444444"/>
                </a:solidFill>
                <a:latin typeface="Calibri"/>
              </a:rPr>
              <a:t>GenAI</a:t>
            </a:r>
            <a:r>
              <a:rPr lang="en-AU" sz="1600" baseline="0">
                <a:solidFill>
                  <a:srgbClr val="444444"/>
                </a:solidFill>
                <a:latin typeface="Calibri"/>
              </a:rPr>
              <a:t> application in cybersecurity for Automobile Service Industry (NIST Special Publication 800-30 Revision 1, titled "Guide for Conducting Risk Assessments") </a:t>
            </a:r>
            <a:r>
              <a:rPr lang="en-AU" sz="1600" baseline="0">
                <a:solidFill>
                  <a:srgbClr val="222222"/>
                </a:solidFill>
                <a:latin typeface="Calibri"/>
              </a:rPr>
              <a:t>(Katsumata et Al. 2010).</a:t>
            </a:r>
            <a:endParaRPr lang="en-US" sz="1600"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BBA55F-F218-A82F-E2AB-ADB9A4D74A88}"/>
              </a:ext>
            </a:extLst>
          </p:cNvPr>
          <p:cNvSpPr/>
          <p:nvPr/>
        </p:nvSpPr>
        <p:spPr>
          <a:xfrm>
            <a:off x="2896159" y="1492622"/>
            <a:ext cx="485776" cy="342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CBB20-51EC-AF2B-9AA5-5657F71AA024}"/>
              </a:ext>
            </a:extLst>
          </p:cNvPr>
          <p:cNvSpPr txBox="1"/>
          <p:nvPr/>
        </p:nvSpPr>
        <p:spPr>
          <a:xfrm>
            <a:off x="457818" y="1923914"/>
            <a:ext cx="146796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AU" sz="1600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Identify Assets "Firewalls, </a:t>
            </a:r>
            <a:r>
              <a:rPr lang="en-AU" sz="1600" err="1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GenAI</a:t>
            </a:r>
            <a:r>
              <a:rPr lang="en-AU" sz="1600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 tool, Model Training Data, Process and AWS Cloud Services"</a:t>
            </a:r>
            <a:endParaRPr lang="en-US" sz="1600">
              <a:solidFill>
                <a:srgbClr val="00080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62A60-34A8-304B-736C-BEE042AF2382}"/>
              </a:ext>
            </a:extLst>
          </p:cNvPr>
          <p:cNvSpPr txBox="1"/>
          <p:nvPr/>
        </p:nvSpPr>
        <p:spPr>
          <a:xfrm>
            <a:off x="2289979" y="1923914"/>
            <a:ext cx="1694878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AU" sz="1600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Identify Threats "Insider Threats, Hardware Failure, Data Poisoning"</a:t>
            </a:r>
            <a:endParaRPr lang="en-US" sz="1600">
              <a:solidFill>
                <a:srgbClr val="00080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8F40E-D361-D329-933B-8AC79B942FEF}"/>
              </a:ext>
            </a:extLst>
          </p:cNvPr>
          <p:cNvSpPr/>
          <p:nvPr/>
        </p:nvSpPr>
        <p:spPr>
          <a:xfrm>
            <a:off x="5215776" y="1475811"/>
            <a:ext cx="485776" cy="342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F2678-4674-E166-5A34-445D2E43C5A0}"/>
              </a:ext>
            </a:extLst>
          </p:cNvPr>
          <p:cNvSpPr txBox="1"/>
          <p:nvPr/>
        </p:nvSpPr>
        <p:spPr>
          <a:xfrm>
            <a:off x="4391082" y="1915510"/>
            <a:ext cx="2123503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AU" sz="1600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Identify Vulnerabilities "Weak authentication, like easily guessable passwords to Access System"</a:t>
            </a:r>
            <a:endParaRPr lang="en-US" sz="1600">
              <a:solidFill>
                <a:srgbClr val="00080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CB560-96FD-A03A-715E-FEA859049780}"/>
              </a:ext>
            </a:extLst>
          </p:cNvPr>
          <p:cNvSpPr/>
          <p:nvPr/>
        </p:nvSpPr>
        <p:spPr>
          <a:xfrm>
            <a:off x="7753909" y="1492622"/>
            <a:ext cx="485776" cy="342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D4BD7-5E68-1DFA-6B46-0F51394240E7}"/>
              </a:ext>
            </a:extLst>
          </p:cNvPr>
          <p:cNvSpPr txBox="1"/>
          <p:nvPr/>
        </p:nvSpPr>
        <p:spPr>
          <a:xfrm>
            <a:off x="6836765" y="1923912"/>
            <a:ext cx="1938607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AU" sz="1600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TVA in Cybersecurity "Threat, Vulnerability, Asset relationship“ (Blank and Gallagher 2012).</a:t>
            </a:r>
            <a:endParaRPr lang="en-US" sz="1600">
              <a:solidFill>
                <a:srgbClr val="00080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02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BEDACF-DD14-AA24-73FE-F54B302B3B37}"/>
              </a:ext>
            </a:extLst>
          </p:cNvPr>
          <p:cNvSpPr/>
          <p:nvPr/>
        </p:nvSpPr>
        <p:spPr>
          <a:xfrm>
            <a:off x="998951" y="971550"/>
            <a:ext cx="577764" cy="452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54C76-2AD3-32A0-89EB-7E160A2E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/>
              <a:t>Risk Assessment and Mitigation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82FC-4342-F151-0F74-36EE0934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50BC-43D4-BD91-F55D-BA1FCFA5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FCC10-8FAE-539A-B052-70B552CAEA64}"/>
              </a:ext>
            </a:extLst>
          </p:cNvPr>
          <p:cNvSpPr txBox="1"/>
          <p:nvPr/>
        </p:nvSpPr>
        <p:spPr>
          <a:xfrm>
            <a:off x="458556" y="1501785"/>
            <a:ext cx="1925419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AU" sz="1600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Risk Rank : Prioritize vulnerabilities based on their likelihood of exploitation and impact. For example, Vulnerability with High likelihood and High impact is considered a High-risk issue.</a:t>
            </a:r>
            <a:endParaRPr lang="en-US" sz="1600">
              <a:solidFill>
                <a:srgbClr val="00080F"/>
              </a:solidFill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F8B4D-F72F-96D9-1642-F02A692667AC}"/>
              </a:ext>
            </a:extLst>
          </p:cNvPr>
          <p:cNvSpPr/>
          <p:nvPr/>
        </p:nvSpPr>
        <p:spPr>
          <a:xfrm>
            <a:off x="3598101" y="963720"/>
            <a:ext cx="577764" cy="452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02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AD654-6A19-CE54-C797-5C2CDED84EC7}"/>
              </a:ext>
            </a:extLst>
          </p:cNvPr>
          <p:cNvSpPr txBox="1"/>
          <p:nvPr/>
        </p:nvSpPr>
        <p:spPr>
          <a:xfrm>
            <a:off x="3057706" y="1501783"/>
            <a:ext cx="1588783" cy="1469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AU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Risk Mitigation Plan "NIST Cybersecurity Framework CSF core 2.0"</a:t>
            </a:r>
            <a:endParaRPr lang="en-US">
              <a:solidFill>
                <a:srgbClr val="00080F"/>
              </a:solidFill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BD7C7-74B5-02A3-A986-250778EED73B}"/>
              </a:ext>
            </a:extLst>
          </p:cNvPr>
          <p:cNvSpPr/>
          <p:nvPr/>
        </p:nvSpPr>
        <p:spPr>
          <a:xfrm>
            <a:off x="5946732" y="963720"/>
            <a:ext cx="577764" cy="452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03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C0C91-2509-1619-EA20-8374EF88ED93}"/>
              </a:ext>
            </a:extLst>
          </p:cNvPr>
          <p:cNvSpPr txBox="1"/>
          <p:nvPr/>
        </p:nvSpPr>
        <p:spPr>
          <a:xfrm>
            <a:off x="5273247" y="1501784"/>
            <a:ext cx="2473432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AU" sz="1600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To mitigate risk specific controls taken to each vulnerability is categorized using NIST core functions "Govern, Identify, Protect, Detect, Respond, and Recover“ (</a:t>
            </a:r>
            <a:r>
              <a:rPr lang="en-AU" sz="1600" err="1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Dimakopoulou</a:t>
            </a:r>
            <a:r>
              <a:rPr lang="en-AU" sz="1600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AU" sz="1600" err="1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Rantos</a:t>
            </a:r>
            <a:r>
              <a:rPr lang="en-AU" sz="1600">
                <a:solidFill>
                  <a:srgbClr val="00080F"/>
                </a:solidFill>
                <a:latin typeface="Calibri"/>
                <a:ea typeface="Calibri"/>
                <a:cs typeface="Calibri"/>
              </a:rPr>
              <a:t> 2024). Then Category, and finally Subcategory.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A42E-78A5-C8DC-914E-1BD3A681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/>
              <a:t>Risk Assessment and Mitigation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9C09-C60E-4526-8FFF-357685BFBE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sz="1600">
                <a:latin typeface="Calibri"/>
                <a:ea typeface="Calibri"/>
                <a:cs typeface="Times New Roman"/>
              </a:rPr>
              <a:t>Example, </a:t>
            </a:r>
            <a:endParaRPr lang="en-US" sz="1600">
              <a:solidFill>
                <a:srgbClr val="022345"/>
              </a:solidFill>
              <a:latin typeface="Calibri"/>
              <a:ea typeface="Calibri"/>
              <a:cs typeface="Times New Roman"/>
            </a:endParaRPr>
          </a:p>
          <a:p>
            <a:pPr marL="0" indent="0" algn="just">
              <a:buNone/>
            </a:pPr>
            <a:r>
              <a:rPr lang="en-AU" sz="1600" b="1">
                <a:latin typeface="Calibri"/>
                <a:ea typeface="Calibri"/>
                <a:cs typeface="Times New Roman"/>
              </a:rPr>
              <a:t>Weak Password Policies (</a:t>
            </a:r>
            <a:r>
              <a:rPr lang="en-AU" sz="1600" b="1" err="1">
                <a:latin typeface="Calibri"/>
                <a:ea typeface="Calibri"/>
                <a:cs typeface="Times New Roman"/>
              </a:rPr>
              <a:t>Vul</a:t>
            </a:r>
            <a:r>
              <a:rPr lang="en-AU" sz="1600" b="1">
                <a:latin typeface="Calibri"/>
                <a:ea typeface="Calibri"/>
                <a:cs typeface="Times New Roman"/>
              </a:rPr>
              <a:t> No. 17):</a:t>
            </a:r>
            <a:r>
              <a:rPr lang="en-AU" sz="1600">
                <a:latin typeface="Calibri"/>
                <a:ea typeface="Calibri"/>
                <a:cs typeface="Times New Roman"/>
              </a:rPr>
              <a:t> </a:t>
            </a:r>
            <a:endParaRPr lang="en-AU" sz="1600">
              <a:latin typeface="Calibri"/>
              <a:ea typeface="Calibri"/>
            </a:endParaRPr>
          </a:p>
          <a:p>
            <a:pPr marL="285750" indent="-285750" algn="just"/>
            <a:r>
              <a:rPr lang="en-AU" sz="1600" b="1">
                <a:latin typeface="Calibri"/>
                <a:ea typeface="Calibri"/>
                <a:cs typeface="Times New Roman"/>
              </a:rPr>
              <a:t>CSF Core Function:</a:t>
            </a:r>
            <a:r>
              <a:rPr lang="en-AU" sz="1600">
                <a:latin typeface="Calibri"/>
                <a:ea typeface="Calibri"/>
                <a:cs typeface="Times New Roman"/>
              </a:rPr>
              <a:t> PROTECT </a:t>
            </a:r>
            <a:endParaRPr lang="en-AU" sz="1600">
              <a:latin typeface="Calibri"/>
              <a:ea typeface="Calibri"/>
            </a:endParaRPr>
          </a:p>
          <a:p>
            <a:pPr marL="285750" indent="-285750" algn="just"/>
            <a:r>
              <a:rPr lang="en-AU" sz="1600" b="1">
                <a:latin typeface="Calibri"/>
                <a:ea typeface="Calibri"/>
                <a:cs typeface="Times New Roman"/>
              </a:rPr>
              <a:t>Category:</a:t>
            </a:r>
            <a:r>
              <a:rPr lang="en-AU" sz="1600">
                <a:latin typeface="Calibri"/>
                <a:ea typeface="Calibri"/>
                <a:cs typeface="Times New Roman"/>
              </a:rPr>
              <a:t> </a:t>
            </a:r>
            <a:r>
              <a:rPr lang="en-AU" sz="1600">
                <a:latin typeface="Calibri"/>
                <a:ea typeface="Calibri"/>
                <a:cs typeface="Calibri"/>
              </a:rPr>
              <a:t>(PR. AA) </a:t>
            </a:r>
            <a:r>
              <a:rPr lang="en-AU" sz="1600">
                <a:latin typeface="Calibri"/>
                <a:ea typeface="Calibri"/>
                <a:cs typeface="Times New Roman"/>
              </a:rPr>
              <a:t>Identity Management, Authentication, and Access Control</a:t>
            </a:r>
            <a:endParaRPr lang="en-AU" sz="1600">
              <a:latin typeface="Calibri"/>
              <a:ea typeface="Calibri"/>
            </a:endParaRPr>
          </a:p>
          <a:p>
            <a:pPr marL="285750" indent="-285750" algn="just"/>
            <a:r>
              <a:rPr lang="en-AU" sz="1600" b="1">
                <a:latin typeface="Calibri"/>
                <a:ea typeface="Calibri"/>
                <a:cs typeface="Times New Roman"/>
              </a:rPr>
              <a:t>Subcategory:</a:t>
            </a:r>
            <a:r>
              <a:rPr lang="en-AU" sz="1600">
                <a:latin typeface="Calibri"/>
                <a:ea typeface="Calibri"/>
                <a:cs typeface="Times New Roman"/>
              </a:rPr>
              <a:t> Align with PR. AA-01 (Identities and credentials for authorized users, services, and hardware are managed by the organization). </a:t>
            </a:r>
            <a:endParaRPr lang="en-AU" sz="1600">
              <a:latin typeface="Calibri"/>
              <a:ea typeface="Calibri"/>
            </a:endParaRPr>
          </a:p>
          <a:p>
            <a:pPr marL="285750" indent="-285750" algn="just"/>
            <a:r>
              <a:rPr lang="en-AU" sz="1600" b="1">
                <a:latin typeface="Calibri"/>
                <a:ea typeface="Calibri"/>
                <a:cs typeface="Times New Roman"/>
              </a:rPr>
              <a:t>Mitigation:</a:t>
            </a:r>
            <a:r>
              <a:rPr lang="en-AU" sz="1600">
                <a:latin typeface="Calibri"/>
                <a:ea typeface="Calibri"/>
                <a:cs typeface="Times New Roman"/>
              </a:rPr>
              <a:t> Develop strong password policies, including complexity requirements and regular password changes. Implement MFA for critical systems and accounts.</a:t>
            </a:r>
            <a:endParaRPr lang="en-AU" sz="1600">
              <a:latin typeface="Calibri"/>
              <a:ea typeface="Calibri"/>
            </a:endParaRPr>
          </a:p>
          <a:p>
            <a:pPr marL="0" indent="0" algn="just">
              <a:buNone/>
            </a:pPr>
            <a:endParaRPr lang="en-AU" sz="1400"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094F-FC68-5453-68BE-50C4BC3B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2630" y="5008365"/>
            <a:ext cx="5797550" cy="273844"/>
          </a:xfrm>
        </p:spPr>
        <p:txBody>
          <a:bodyPr/>
          <a:lstStyle/>
          <a:p>
            <a:r>
              <a:rPr lang="en-US">
                <a:cs typeface="Arial"/>
              </a:rPr>
              <a:t>Group-11, </a:t>
            </a:r>
            <a:r>
              <a:rPr lang="en-US" err="1">
                <a:cs typeface="Arial"/>
              </a:rPr>
              <a:t>GenAI</a:t>
            </a:r>
            <a:r>
              <a:rPr lang="en-US">
                <a:cs typeface="Arial"/>
              </a:rPr>
              <a:t>: Navigating Short-term Skepticism and Long-term Promises</a:t>
            </a:r>
            <a:endParaRPr lang="en-US">
              <a:solidFill>
                <a:srgbClr val="022345"/>
              </a:solidFill>
              <a:cs typeface="Arial"/>
            </a:endParaRPr>
          </a:p>
          <a:p>
            <a:endParaRPr lang="en-US">
              <a:solidFill>
                <a:srgbClr val="022345"/>
              </a:solidFill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0CADA-F65F-7471-3F70-208F7952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Collaborative Training and Awareness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134726B-E288-37B8-D4C7-865BA81A3A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0209830"/>
              </p:ext>
            </p:extLst>
          </p:nvPr>
        </p:nvGraphicFramePr>
        <p:xfrm>
          <a:off x="638504" y="839102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21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Collaborative Training and Awareness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8984A4FB-B420-1346-8DD1-30BE382E20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9413615"/>
              </p:ext>
            </p:extLst>
          </p:nvPr>
        </p:nvGraphicFramePr>
        <p:xfrm>
          <a:off x="457200" y="1143000"/>
          <a:ext cx="8229600" cy="323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82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2400"/>
            </a:br>
            <a:r>
              <a:rPr lang="en-US" sz="2400"/>
              <a:t>Prototype-System Model Diagram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64AA727-E6A7-25D1-2ACC-2FC74C2E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14" y="1151335"/>
            <a:ext cx="4040188" cy="479822"/>
          </a:xfrm>
        </p:spPr>
        <p:txBody>
          <a:bodyPr>
            <a:normAutofit/>
          </a:bodyPr>
          <a:lstStyle/>
          <a:p>
            <a:pPr algn="ctr"/>
            <a:r>
              <a:rPr lang="en-US" sz="1600" b="0"/>
              <a:t>System Model Diagram</a:t>
            </a:r>
          </a:p>
        </p:txBody>
      </p:sp>
      <p:pic>
        <p:nvPicPr>
          <p:cNvPr id="11" name="Content Placeholder 10" descr="A diagram of a chatbot&#10;&#10;Description automatically generated">
            <a:extLst>
              <a:ext uri="{FF2B5EF4-FFF2-40B4-BE49-F238E27FC236}">
                <a16:creationId xmlns:a16="http://schemas.microsoft.com/office/drawing/2014/main" id="{BCF74983-D0DB-0D4D-44CB-9A17DBA7A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1719263"/>
            <a:ext cx="4040188" cy="2242065"/>
          </a:xfrm>
          <a:prstGeom prst="rect">
            <a:avLst/>
          </a:prstGeom>
          <a:noFill/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5F4C5A7-F93B-D19E-ED7D-EBFBFD7F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51335"/>
            <a:ext cx="4041775" cy="479822"/>
          </a:xfrm>
        </p:spPr>
        <p:txBody>
          <a:bodyPr>
            <a:normAutofit/>
          </a:bodyPr>
          <a:lstStyle/>
          <a:p>
            <a:pPr algn="ctr"/>
            <a:r>
              <a:rPr lang="en-US" sz="1600" b="0"/>
              <a:t>Security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BFDA75-572A-8CD9-6ACB-1287A40E6E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556126" y="1719263"/>
            <a:ext cx="4040188" cy="22420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EA9FC0-AF44-B7E3-8DE9-8F83A1B31DDF}"/>
              </a:ext>
            </a:extLst>
          </p:cNvPr>
          <p:cNvSpPr txBox="1"/>
          <p:nvPr/>
        </p:nvSpPr>
        <p:spPr>
          <a:xfrm>
            <a:off x="1474728" y="3962548"/>
            <a:ext cx="2175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/>
              <a:t>Fig 1: System model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9BB97-8745-DAFA-EA36-07BA1B363222}"/>
              </a:ext>
            </a:extLst>
          </p:cNvPr>
          <p:cNvSpPr txBox="1"/>
          <p:nvPr/>
        </p:nvSpPr>
        <p:spPr>
          <a:xfrm>
            <a:off x="5659377" y="3922336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/>
              <a:t>Fig 2: Security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81649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Technical Requirements of the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737A2E4-29A6-FB9B-0387-F51F2AD7CA0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967539"/>
              </p:ext>
            </p:extLst>
          </p:nvPr>
        </p:nvGraphicFramePr>
        <p:xfrm>
          <a:off x="1663700" y="1381913"/>
          <a:ext cx="928151" cy="4743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28151">
                  <a:extLst>
                    <a:ext uri="{9D8B030D-6E8A-4147-A177-3AD203B41FA5}">
                      <a16:colId xmlns:a16="http://schemas.microsoft.com/office/drawing/2014/main" val="1362473898"/>
                    </a:ext>
                  </a:extLst>
                </a:gridCol>
              </a:tblGrid>
              <a:tr h="474388"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178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2EC299-E3B8-2869-4D1F-9B131A55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43870"/>
              </p:ext>
            </p:extLst>
          </p:nvPr>
        </p:nvGraphicFramePr>
        <p:xfrm>
          <a:off x="3898232" y="1381913"/>
          <a:ext cx="928151" cy="4743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28151">
                  <a:extLst>
                    <a:ext uri="{9D8B030D-6E8A-4147-A177-3AD203B41FA5}">
                      <a16:colId xmlns:a16="http://schemas.microsoft.com/office/drawing/2014/main" val="2833657498"/>
                    </a:ext>
                  </a:extLst>
                </a:gridCol>
              </a:tblGrid>
              <a:tr h="474388"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698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B61C50-ECC1-8F86-4152-EDB55E7AD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8020"/>
              </p:ext>
            </p:extLst>
          </p:nvPr>
        </p:nvGraphicFramePr>
        <p:xfrm>
          <a:off x="6510134" y="1381913"/>
          <a:ext cx="928151" cy="4743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28151">
                  <a:extLst>
                    <a:ext uri="{9D8B030D-6E8A-4147-A177-3AD203B41FA5}">
                      <a16:colId xmlns:a16="http://schemas.microsoft.com/office/drawing/2014/main" val="959095176"/>
                    </a:ext>
                  </a:extLst>
                </a:gridCol>
              </a:tblGrid>
              <a:tr h="474388"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25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D721C79-7B71-8DE4-EDCD-53776D9E6173}"/>
              </a:ext>
            </a:extLst>
          </p:cNvPr>
          <p:cNvSpPr txBox="1"/>
          <p:nvPr/>
        </p:nvSpPr>
        <p:spPr>
          <a:xfrm>
            <a:off x="1113781" y="2248155"/>
            <a:ext cx="2193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+mn-lt"/>
                <a:cs typeface="Times New Roman" panose="02020603050405020304" pitchFamily="18" charset="0"/>
              </a:rPr>
              <a:t>Programming Language Python in VS code to development </a:t>
            </a:r>
            <a:r>
              <a:rPr lang="en-US" sz="1800" err="1">
                <a:latin typeface="+mn-lt"/>
                <a:cs typeface="Times New Roman" panose="02020603050405020304" pitchFamily="18" charset="0"/>
              </a:rPr>
              <a:t>GenAI</a:t>
            </a:r>
            <a:r>
              <a:rPr lang="en-US" sz="1800">
                <a:latin typeface="+mn-lt"/>
                <a:cs typeface="Times New Roman" panose="02020603050405020304" pitchFamily="18" charset="0"/>
              </a:rPr>
              <a:t> tool.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DBD60-9D07-D316-9B0A-02BC261712B6}"/>
              </a:ext>
            </a:extLst>
          </p:cNvPr>
          <p:cNvSpPr txBox="1"/>
          <p:nvPr/>
        </p:nvSpPr>
        <p:spPr>
          <a:xfrm>
            <a:off x="3422650" y="2248155"/>
            <a:ext cx="24143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+mn-lt"/>
                <a:cs typeface="Times New Roman" panose="02020603050405020304" pitchFamily="18" charset="0"/>
              </a:rPr>
              <a:t>Website Design and Development using WordPress.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25132-0D98-23DE-871B-AC4F7F275594}"/>
              </a:ext>
            </a:extLst>
          </p:cNvPr>
          <p:cNvSpPr txBox="1"/>
          <p:nvPr/>
        </p:nvSpPr>
        <p:spPr>
          <a:xfrm>
            <a:off x="6101730" y="2200424"/>
            <a:ext cx="2341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+mn-lt"/>
                <a:cs typeface="Times New Roman" panose="02020603050405020304" pitchFamily="18" charset="0"/>
              </a:rPr>
              <a:t>Prototype deployed on AWS server. </a:t>
            </a:r>
          </a:p>
        </p:txBody>
      </p:sp>
    </p:spTree>
    <p:extLst>
      <p:ext uri="{BB962C8B-B14F-4D97-AF65-F5344CB8AC3E}">
        <p14:creationId xmlns:p14="http://schemas.microsoft.com/office/powerpoint/2010/main" val="41085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Development Process of  </a:t>
            </a:r>
            <a:r>
              <a:rPr lang="en-US" sz="2400" err="1"/>
              <a:t>GenAI</a:t>
            </a:r>
            <a:r>
              <a:rPr lang="en-US" sz="2400"/>
              <a:t> Prototype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64D6D6B-2E5D-6E92-AD23-92B9670316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8299022"/>
              </p:ext>
            </p:extLst>
          </p:nvPr>
        </p:nvGraphicFramePr>
        <p:xfrm>
          <a:off x="1257301" y="980025"/>
          <a:ext cx="571498" cy="43030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71498">
                  <a:extLst>
                    <a:ext uri="{9D8B030D-6E8A-4147-A177-3AD203B41FA5}">
                      <a16:colId xmlns:a16="http://schemas.microsoft.com/office/drawing/2014/main" val="1660563369"/>
                    </a:ext>
                  </a:extLst>
                </a:gridCol>
              </a:tblGrid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AU" sz="200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366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DA0314-8179-DD30-5CC1-DB5CC48C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93038"/>
              </p:ext>
            </p:extLst>
          </p:nvPr>
        </p:nvGraphicFramePr>
        <p:xfrm>
          <a:off x="4034116" y="988891"/>
          <a:ext cx="571498" cy="43030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71498">
                  <a:extLst>
                    <a:ext uri="{9D8B030D-6E8A-4147-A177-3AD203B41FA5}">
                      <a16:colId xmlns:a16="http://schemas.microsoft.com/office/drawing/2014/main" val="443456266"/>
                    </a:ext>
                  </a:extLst>
                </a:gridCol>
              </a:tblGrid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AU" sz="200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543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2DC08F-AB7E-9117-84FE-8575B045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59981"/>
              </p:ext>
            </p:extLst>
          </p:nvPr>
        </p:nvGraphicFramePr>
        <p:xfrm>
          <a:off x="6642101" y="1003063"/>
          <a:ext cx="571498" cy="396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71498">
                  <a:extLst>
                    <a:ext uri="{9D8B030D-6E8A-4147-A177-3AD203B41FA5}">
                      <a16:colId xmlns:a16="http://schemas.microsoft.com/office/drawing/2014/main" val="3756296654"/>
                    </a:ext>
                  </a:extLst>
                </a:gridCol>
              </a:tblGrid>
              <a:tr h="168088">
                <a:tc>
                  <a:txBody>
                    <a:bodyPr/>
                    <a:lstStyle/>
                    <a:p>
                      <a:pPr algn="ctr"/>
                      <a:r>
                        <a:rPr lang="en-AU" sz="200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609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ABE658B-B470-122A-A843-2EBE09F72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78977"/>
              </p:ext>
            </p:extLst>
          </p:nvPr>
        </p:nvGraphicFramePr>
        <p:xfrm>
          <a:off x="2588185" y="2841930"/>
          <a:ext cx="605118" cy="457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05118">
                  <a:extLst>
                    <a:ext uri="{9D8B030D-6E8A-4147-A177-3AD203B41FA5}">
                      <a16:colId xmlns:a16="http://schemas.microsoft.com/office/drawing/2014/main" val="3508739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AU" sz="200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193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30DE3DE-2373-7D13-F168-DCB784F4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99176"/>
              </p:ext>
            </p:extLst>
          </p:nvPr>
        </p:nvGraphicFramePr>
        <p:xfrm>
          <a:off x="5386819" y="2852321"/>
          <a:ext cx="563880" cy="4504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935273086"/>
                    </a:ext>
                  </a:extLst>
                </a:gridCol>
              </a:tblGrid>
              <a:tr h="450477">
                <a:tc>
                  <a:txBody>
                    <a:bodyPr/>
                    <a:lstStyle/>
                    <a:p>
                      <a:pPr algn="ctr"/>
                      <a:r>
                        <a:rPr lang="en-AU" sz="2000"/>
                        <a:t>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2920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A0D5AE4-750F-E980-F1A2-A06B15A716CA}"/>
              </a:ext>
            </a:extLst>
          </p:cNvPr>
          <p:cNvSpPr txBox="1"/>
          <p:nvPr/>
        </p:nvSpPr>
        <p:spPr>
          <a:xfrm>
            <a:off x="613372" y="1519366"/>
            <a:ext cx="2501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600"/>
              <a:t>Application development using python in VS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905AE-7B5E-4C4E-62E1-7A232C37FFBB}"/>
              </a:ext>
            </a:extLst>
          </p:cNvPr>
          <p:cNvSpPr txBox="1"/>
          <p:nvPr/>
        </p:nvSpPr>
        <p:spPr>
          <a:xfrm>
            <a:off x="3406641" y="1551452"/>
            <a:ext cx="21784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600"/>
              <a:t>Machine learning AI models used in the developed prototype are code-</a:t>
            </a:r>
            <a:r>
              <a:rPr lang="en-AU" sz="1600" err="1"/>
              <a:t>bert</a:t>
            </a:r>
            <a:r>
              <a:rPr lang="en-AU" sz="1600"/>
              <a:t>, tensor flow, isolation forest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10D539-4980-3737-E0A9-7D0F123538E9}"/>
              </a:ext>
            </a:extLst>
          </p:cNvPr>
          <p:cNvSpPr txBox="1"/>
          <p:nvPr/>
        </p:nvSpPr>
        <p:spPr>
          <a:xfrm>
            <a:off x="1663700" y="3477789"/>
            <a:ext cx="26329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600"/>
              <a:t>Project prototype is used to detect vulnerabilities on the website for XSS, SQI injection, SSRF, RCE, Brute force attack 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6CAC63-D521-C5A8-A93E-AC771666C615}"/>
              </a:ext>
            </a:extLst>
          </p:cNvPr>
          <p:cNvSpPr txBox="1"/>
          <p:nvPr/>
        </p:nvSpPr>
        <p:spPr>
          <a:xfrm>
            <a:off x="6287158" y="1519366"/>
            <a:ext cx="170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600"/>
              <a:t>Deployment of prototype into AWS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81D82D-DFB0-F292-9F05-0A55AA3943E6}"/>
              </a:ext>
            </a:extLst>
          </p:cNvPr>
          <p:cNvSpPr txBox="1"/>
          <p:nvPr/>
        </p:nvSpPr>
        <p:spPr>
          <a:xfrm>
            <a:off x="4847310" y="3481521"/>
            <a:ext cx="28322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600"/>
              <a:t>Generate output-vulnerability report</a:t>
            </a:r>
          </a:p>
        </p:txBody>
      </p:sp>
    </p:spTree>
    <p:extLst>
      <p:ext uri="{BB962C8B-B14F-4D97-AF65-F5344CB8AC3E}">
        <p14:creationId xmlns:p14="http://schemas.microsoft.com/office/powerpoint/2010/main" val="168290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/>
              <a:t>AI tool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D799-7563-C40E-1B00-B1862908516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57200" y="1280518"/>
            <a:ext cx="3424238" cy="323761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800" kern="1200"/>
              <a:t>The developed Generative AI tool detects the cybersecurity vulnerabilities mainly for the WordPress website. Here is the testing result.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 sz="2700" kern="12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12521AF-9AAE-4B7D-2823-CB76E0A58F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7" r="4389" b="-3"/>
          <a:stretch/>
        </p:blipFill>
        <p:spPr>
          <a:xfrm>
            <a:off x="4186989" y="1253729"/>
            <a:ext cx="4499811" cy="3264408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</p:spTree>
    <p:extLst>
      <p:ext uri="{BB962C8B-B14F-4D97-AF65-F5344CB8AC3E}">
        <p14:creationId xmlns:p14="http://schemas.microsoft.com/office/powerpoint/2010/main" val="283540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Table of 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D799-7563-C40E-1B00-B1862908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713" y="746666"/>
            <a:ext cx="8229600" cy="3825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/>
          </a:p>
          <a:p>
            <a:pPr marL="0" indent="0">
              <a:buNone/>
            </a:pPr>
            <a:endParaRPr lang="en-AU" sz="2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92F924-BD5E-20A0-BCAE-F294693A2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7384"/>
              </p:ext>
            </p:extLst>
          </p:nvPr>
        </p:nvGraphicFramePr>
        <p:xfrm>
          <a:off x="999159" y="939719"/>
          <a:ext cx="699247" cy="52443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99247">
                  <a:extLst>
                    <a:ext uri="{9D8B030D-6E8A-4147-A177-3AD203B41FA5}">
                      <a16:colId xmlns:a16="http://schemas.microsoft.com/office/drawing/2014/main" val="547666001"/>
                    </a:ext>
                  </a:extLst>
                </a:gridCol>
              </a:tblGrid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341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4C0241-8802-160A-489C-2D95F6E2F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33831"/>
              </p:ext>
            </p:extLst>
          </p:nvPr>
        </p:nvGraphicFramePr>
        <p:xfrm>
          <a:off x="3655970" y="941832"/>
          <a:ext cx="699247" cy="52443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99247">
                  <a:extLst>
                    <a:ext uri="{9D8B030D-6E8A-4147-A177-3AD203B41FA5}">
                      <a16:colId xmlns:a16="http://schemas.microsoft.com/office/drawing/2014/main" val="221716807"/>
                    </a:ext>
                  </a:extLst>
                </a:gridCol>
              </a:tblGrid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953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25905D-6946-FC3B-75F8-130F0E0F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38410"/>
              </p:ext>
            </p:extLst>
          </p:nvPr>
        </p:nvGraphicFramePr>
        <p:xfrm>
          <a:off x="6393634" y="1011139"/>
          <a:ext cx="699248" cy="457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99248">
                  <a:extLst>
                    <a:ext uri="{9D8B030D-6E8A-4147-A177-3AD203B41FA5}">
                      <a16:colId xmlns:a16="http://schemas.microsoft.com/office/drawing/2014/main" val="26211709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64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1DD6E-DFF5-40AB-5DF4-521951725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21432"/>
              </p:ext>
            </p:extLst>
          </p:nvPr>
        </p:nvGraphicFramePr>
        <p:xfrm>
          <a:off x="999159" y="2309532"/>
          <a:ext cx="699248" cy="52443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99248">
                  <a:extLst>
                    <a:ext uri="{9D8B030D-6E8A-4147-A177-3AD203B41FA5}">
                      <a16:colId xmlns:a16="http://schemas.microsoft.com/office/drawing/2014/main" val="706861695"/>
                    </a:ext>
                  </a:extLst>
                </a:gridCol>
              </a:tblGrid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208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59DD9E-B416-1959-29DF-534673AE1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14096"/>
              </p:ext>
            </p:extLst>
          </p:nvPr>
        </p:nvGraphicFramePr>
        <p:xfrm>
          <a:off x="3655969" y="2270128"/>
          <a:ext cx="699248" cy="52443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99248">
                  <a:extLst>
                    <a:ext uri="{9D8B030D-6E8A-4147-A177-3AD203B41FA5}">
                      <a16:colId xmlns:a16="http://schemas.microsoft.com/office/drawing/2014/main" val="3588242115"/>
                    </a:ext>
                  </a:extLst>
                </a:gridCol>
              </a:tblGrid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920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0E4888-6D65-0B9F-DD9C-1382EE17AC60}"/>
              </a:ext>
            </a:extLst>
          </p:cNvPr>
          <p:cNvSpPr txBox="1"/>
          <p:nvPr/>
        </p:nvSpPr>
        <p:spPr>
          <a:xfrm>
            <a:off x="867335" y="15093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/>
              <a:t>Project 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F7287-B467-4E65-5FC2-8C7547CE0B83}"/>
              </a:ext>
            </a:extLst>
          </p:cNvPr>
          <p:cNvSpPr txBox="1"/>
          <p:nvPr/>
        </p:nvSpPr>
        <p:spPr>
          <a:xfrm>
            <a:off x="3292848" y="15460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/>
              <a:t>Technical 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2D4E7-7CF6-8815-8B68-7E577896CD32}"/>
              </a:ext>
            </a:extLst>
          </p:cNvPr>
          <p:cNvSpPr txBox="1"/>
          <p:nvPr/>
        </p:nvSpPr>
        <p:spPr>
          <a:xfrm>
            <a:off x="5988983" y="156640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/>
              <a:t>Generative AI </a:t>
            </a:r>
          </a:p>
          <a:p>
            <a:pPr marL="0" indent="0">
              <a:buNone/>
            </a:pPr>
            <a:r>
              <a:rPr lang="en-AU"/>
              <a:t>D</a:t>
            </a:r>
            <a:r>
              <a:rPr lang="en-AU" sz="1800"/>
              <a:t>evelopment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B41C7-4AC0-EF8F-3897-6BFC423209ED}"/>
              </a:ext>
            </a:extLst>
          </p:cNvPr>
          <p:cNvSpPr txBox="1"/>
          <p:nvPr/>
        </p:nvSpPr>
        <p:spPr>
          <a:xfrm>
            <a:off x="867335" y="3035351"/>
            <a:ext cx="524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/>
              <a:t>Project Challenges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C2999-A873-9BB7-CF7A-177A8FD7EEBC}"/>
              </a:ext>
            </a:extLst>
          </p:cNvPr>
          <p:cNvSpPr txBox="1"/>
          <p:nvPr/>
        </p:nvSpPr>
        <p:spPr>
          <a:xfrm>
            <a:off x="3299573" y="2975413"/>
            <a:ext cx="5247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/>
              <a:t>Testing and Trouble </a:t>
            </a:r>
          </a:p>
          <a:p>
            <a:pPr marL="0" indent="0">
              <a:buNone/>
            </a:pPr>
            <a:r>
              <a:rPr lang="en-AU"/>
              <a:t>S</a:t>
            </a:r>
            <a:r>
              <a:rPr lang="en-AU" sz="1800"/>
              <a:t>hootings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D407DCE-2C96-37D5-F0C1-957F01D0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48583"/>
              </p:ext>
            </p:extLst>
          </p:nvPr>
        </p:nvGraphicFramePr>
        <p:xfrm>
          <a:off x="6393634" y="2323841"/>
          <a:ext cx="699248" cy="50569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99248">
                  <a:extLst>
                    <a:ext uri="{9D8B030D-6E8A-4147-A177-3AD203B41FA5}">
                      <a16:colId xmlns:a16="http://schemas.microsoft.com/office/drawing/2014/main" val="3969298125"/>
                    </a:ext>
                  </a:extLst>
                </a:gridCol>
              </a:tblGrid>
              <a:tr h="50569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8366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87529C3-DF54-BE52-B9BA-211ABCA1AB44}"/>
              </a:ext>
            </a:extLst>
          </p:cNvPr>
          <p:cNvSpPr txBox="1"/>
          <p:nvPr/>
        </p:nvSpPr>
        <p:spPr>
          <a:xfrm>
            <a:off x="6229928" y="2927850"/>
            <a:ext cx="566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55953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B4EA985-97BB-D27E-0B2B-1F08EA53A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299343-DA4B-C4A9-B9D7-9219A24D96DD}"/>
              </a:ext>
            </a:extLst>
          </p:cNvPr>
          <p:cNvSpPr/>
          <p:nvPr/>
        </p:nvSpPr>
        <p:spPr>
          <a:xfrm>
            <a:off x="1299268" y="1488478"/>
            <a:ext cx="775225" cy="5637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332E83-356C-5E2E-BCD7-29AE2708CC31}"/>
              </a:ext>
            </a:extLst>
          </p:cNvPr>
          <p:cNvSpPr/>
          <p:nvPr/>
        </p:nvSpPr>
        <p:spPr>
          <a:xfrm>
            <a:off x="3755968" y="1543395"/>
            <a:ext cx="775225" cy="5637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5CACAB-B727-E0DA-EABE-640115ADEE19}"/>
              </a:ext>
            </a:extLst>
          </p:cNvPr>
          <p:cNvSpPr/>
          <p:nvPr/>
        </p:nvSpPr>
        <p:spPr>
          <a:xfrm>
            <a:off x="6226187" y="1457539"/>
            <a:ext cx="775225" cy="594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CB49C1-EC69-E2BC-E853-DDCFB3851C78}"/>
              </a:ext>
            </a:extLst>
          </p:cNvPr>
          <p:cNvSpPr txBox="1"/>
          <p:nvPr/>
        </p:nvSpPr>
        <p:spPr>
          <a:xfrm>
            <a:off x="869712" y="2444927"/>
            <a:ext cx="1907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en-AU" sz="1800" cap="none"/>
              <a:t>Website design and deployment</a:t>
            </a:r>
            <a:endParaRPr lang="en-US" sz="1800" cap="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B661E-BE4D-A28E-B264-75EDE7F617A9}"/>
              </a:ext>
            </a:extLst>
          </p:cNvPr>
          <p:cNvSpPr txBox="1"/>
          <p:nvPr/>
        </p:nvSpPr>
        <p:spPr>
          <a:xfrm>
            <a:off x="3238459" y="2457923"/>
            <a:ext cx="206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en-AU" sz="1800" cap="none"/>
              <a:t>Selecting machine learning model</a:t>
            </a:r>
            <a:endParaRPr lang="en-US" sz="1800" cap="non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CD1E76-D753-69C9-E464-B29946E4B346}"/>
              </a:ext>
            </a:extLst>
          </p:cNvPr>
          <p:cNvSpPr txBox="1"/>
          <p:nvPr/>
        </p:nvSpPr>
        <p:spPr>
          <a:xfrm>
            <a:off x="5768632" y="2433800"/>
            <a:ext cx="1993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en-AU" sz="1800" cap="none"/>
              <a:t>Deployment of AI into web server</a:t>
            </a:r>
            <a:endParaRPr lang="en-US" sz="1800" cap="none"/>
          </a:p>
        </p:txBody>
      </p:sp>
    </p:spTree>
    <p:extLst>
      <p:ext uri="{BB962C8B-B14F-4D97-AF65-F5344CB8AC3E}">
        <p14:creationId xmlns:p14="http://schemas.microsoft.com/office/powerpoint/2010/main" val="294165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Future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BC74EFA-F8EB-E4D9-ED12-865E7BB04F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489584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794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Thanks!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D799-7563-C40E-1B00-B1862908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6717" y="1261260"/>
            <a:ext cx="5190565" cy="35164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1800"/>
              <a:t>Does anyone have any questions? Thank you all for your attention and interest.</a:t>
            </a:r>
          </a:p>
          <a:p>
            <a:pPr marL="0" indent="0" algn="just">
              <a:buNone/>
            </a:pPr>
            <a:endParaRPr lang="en-AU" sz="1800"/>
          </a:p>
          <a:p>
            <a:pPr marL="0" indent="0" algn="just">
              <a:buNone/>
            </a:pPr>
            <a:r>
              <a:rPr lang="en-AU" sz="1800" b="1"/>
              <a:t>Acknowledgements: </a:t>
            </a:r>
            <a:r>
              <a:rPr lang="en-AU" sz="1800"/>
              <a:t>Special thanks to our mentor </a:t>
            </a:r>
            <a:r>
              <a:rPr lang="en-AU" sz="1800" b="1"/>
              <a:t>Dr </a:t>
            </a:r>
            <a:r>
              <a:rPr lang="en-AU" sz="1800" b="1" err="1"/>
              <a:t>Ahmedi</a:t>
            </a:r>
            <a:r>
              <a:rPr lang="en-AU" sz="1800" b="1"/>
              <a:t> Azra</a:t>
            </a:r>
            <a:r>
              <a:rPr lang="en-AU" sz="1800"/>
              <a:t>, unit coordinator </a:t>
            </a:r>
            <a:r>
              <a:rPr lang="en-AU" sz="1800" b="1" err="1"/>
              <a:t>Fariza</a:t>
            </a:r>
            <a:r>
              <a:rPr lang="en-AU" sz="1800" b="1"/>
              <a:t> Sabrina </a:t>
            </a:r>
            <a:r>
              <a:rPr lang="en-AU" sz="1800"/>
              <a:t>for their invaluable guidance and support throughout the project.</a:t>
            </a:r>
            <a:endParaRPr lang="en-AU" sz="1800" b="1"/>
          </a:p>
        </p:txBody>
      </p:sp>
    </p:spTree>
    <p:extLst>
      <p:ext uri="{BB962C8B-B14F-4D97-AF65-F5344CB8AC3E}">
        <p14:creationId xmlns:p14="http://schemas.microsoft.com/office/powerpoint/2010/main" val="4049044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D799-7563-C40E-1B00-B1862908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341" y="746666"/>
            <a:ext cx="8229600" cy="36534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Yaqoob, I., Ahmed, E., </a:t>
            </a:r>
            <a:r>
              <a:rPr lang="en-AU" sz="8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ur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 Rehman, M.H., Ahmed, A.I.A., Al-</a:t>
            </a:r>
            <a:r>
              <a:rPr lang="en-AU" sz="8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garadi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 M.A., Imran, M. and </a:t>
            </a:r>
            <a:r>
              <a:rPr lang="en-AU" sz="8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Guizani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 M., 2017. The rise of ransomware and emerging security challenges in the Internet of Things. </a:t>
            </a:r>
            <a:r>
              <a:rPr lang="en-AU" sz="800" i="1">
                <a:effectLst/>
                <a:latin typeface="Aptos"/>
                <a:ea typeface="Aptos" panose="020B0004020202020204" pitchFamily="34" charset="0"/>
                <a:cs typeface="Times New Roman"/>
              </a:rPr>
              <a:t>Computer Networks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 </a:t>
            </a:r>
            <a:r>
              <a:rPr lang="en-AU" sz="800" i="1">
                <a:effectLst/>
                <a:latin typeface="Aptos"/>
                <a:ea typeface="Aptos" panose="020B0004020202020204" pitchFamily="34" charset="0"/>
                <a:cs typeface="Times New Roman"/>
              </a:rPr>
              <a:t>129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 pp.444-458.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8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Habbal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 A., Ali, M.K. and </a:t>
            </a:r>
            <a:r>
              <a:rPr lang="en-AU" sz="8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Abuzaraida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 M.A., 2024. Artificial Intelligence Trust, risk and security management (AI </a:t>
            </a:r>
            <a:r>
              <a:rPr lang="en-AU" sz="8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trism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): Frameworks, applications, challenges and future research directions. </a:t>
            </a:r>
            <a:r>
              <a:rPr lang="en-AU" sz="800" i="1">
                <a:effectLst/>
                <a:latin typeface="Aptos"/>
                <a:ea typeface="Aptos" panose="020B0004020202020204" pitchFamily="34" charset="0"/>
                <a:cs typeface="Times New Roman"/>
              </a:rPr>
              <a:t>Expert Systems with Applications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 </a:t>
            </a:r>
            <a:r>
              <a:rPr lang="en-AU" sz="800" i="1">
                <a:effectLst/>
                <a:latin typeface="Aptos"/>
                <a:ea typeface="Aptos" panose="020B0004020202020204" pitchFamily="34" charset="0"/>
                <a:cs typeface="Times New Roman"/>
              </a:rPr>
              <a:t>240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 p.122442.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Huang, K., </a:t>
            </a:r>
            <a:r>
              <a:rPr lang="en-AU" sz="8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Ponnapalli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 J., </a:t>
            </a:r>
            <a:r>
              <a:rPr lang="en-AU" sz="8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Tantsura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, J. and Shin, K.T., 2024. Navigating the </a:t>
            </a:r>
            <a:r>
              <a:rPr lang="en-AU" sz="8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GenAI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 Security Landscape. In </a:t>
            </a:r>
            <a:r>
              <a:rPr lang="en-AU" sz="800" i="1">
                <a:effectLst/>
                <a:latin typeface="Aptos"/>
                <a:ea typeface="Aptos" panose="020B0004020202020204" pitchFamily="34" charset="0"/>
                <a:cs typeface="Times New Roman"/>
              </a:rPr>
              <a:t>Generative AI Security: Theories and Practices</a:t>
            </a:r>
            <a:r>
              <a:rPr lang="en-AU" sz="800">
                <a:effectLst/>
                <a:latin typeface="Aptos"/>
                <a:ea typeface="Aptos" panose="020B0004020202020204" pitchFamily="34" charset="0"/>
                <a:cs typeface="Times New Roman"/>
              </a:rPr>
              <a:t> (pp. 31-58). Cham: Springer Nature Switzerland.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800">
                <a:solidFill>
                  <a:srgbClr val="222222"/>
                </a:solidFill>
                <a:latin typeface="Times New Roman"/>
                <a:ea typeface="Aptos" panose="020B0004020202020204" pitchFamily="34" charset="0"/>
                <a:cs typeface="Times New Roman"/>
              </a:rPr>
              <a:t>Katsumata, P., Hemenway, J. and Gavins, W., 2010, October. Cybersecurity risk management. In </a:t>
            </a:r>
            <a:r>
              <a:rPr lang="en-AU" sz="800" i="1">
                <a:solidFill>
                  <a:srgbClr val="222222"/>
                </a:solidFill>
                <a:latin typeface="Times New Roman"/>
                <a:ea typeface="Aptos" panose="020B0004020202020204" pitchFamily="34" charset="0"/>
                <a:cs typeface="Times New Roman"/>
              </a:rPr>
              <a:t>2010-MILCOM 2010 Military Communications Conference</a:t>
            </a:r>
            <a:r>
              <a:rPr lang="en-AU" sz="800">
                <a:solidFill>
                  <a:srgbClr val="222222"/>
                </a:solidFill>
                <a:latin typeface="Times New Roman"/>
                <a:ea typeface="Aptos" panose="020B0004020202020204" pitchFamily="34" charset="0"/>
                <a:cs typeface="Times New Roman"/>
              </a:rPr>
              <a:t> (pp. 890-895). IEEE.</a:t>
            </a:r>
            <a:endParaRPr lang="en-AU" sz="800">
              <a:solidFill>
                <a:srgbClr val="222222"/>
              </a:solidFill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800" err="1">
                <a:solidFill>
                  <a:srgbClr val="222222"/>
                </a:solidFill>
                <a:latin typeface="Times New Roman"/>
                <a:cs typeface="Times New Roman"/>
              </a:rPr>
              <a:t>Dimakopoulou</a:t>
            </a:r>
            <a:r>
              <a:rPr lang="en-AU" sz="800">
                <a:solidFill>
                  <a:srgbClr val="222222"/>
                </a:solidFill>
                <a:latin typeface="Times New Roman"/>
                <a:cs typeface="Times New Roman"/>
              </a:rPr>
              <a:t>, A. and </a:t>
            </a:r>
            <a:r>
              <a:rPr lang="en-AU" sz="800" err="1">
                <a:solidFill>
                  <a:srgbClr val="222222"/>
                </a:solidFill>
                <a:latin typeface="Times New Roman"/>
                <a:cs typeface="Times New Roman"/>
              </a:rPr>
              <a:t>Rantos</a:t>
            </a:r>
            <a:r>
              <a:rPr lang="en-AU" sz="800">
                <a:solidFill>
                  <a:srgbClr val="222222"/>
                </a:solidFill>
                <a:latin typeface="Times New Roman"/>
                <a:cs typeface="Times New Roman"/>
              </a:rPr>
              <a:t>, K., 2024. Comprehensive Analysis of Maritime Cybersecurity Landscape Based on the NIST CSF v2. 0. </a:t>
            </a:r>
            <a:r>
              <a:rPr lang="en-AU" sz="800" i="1">
                <a:solidFill>
                  <a:srgbClr val="222222"/>
                </a:solidFill>
                <a:latin typeface="Times New Roman"/>
                <a:cs typeface="Times New Roman"/>
              </a:rPr>
              <a:t>Journal of Marine Science and Engineering</a:t>
            </a:r>
            <a:r>
              <a:rPr lang="en-AU" sz="80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lang="en-AU" sz="800" i="1">
                <a:solidFill>
                  <a:srgbClr val="222222"/>
                </a:solidFill>
                <a:latin typeface="Times New Roman"/>
                <a:cs typeface="Times New Roman"/>
              </a:rPr>
              <a:t>12</a:t>
            </a:r>
            <a:r>
              <a:rPr lang="en-AU" sz="800">
                <a:solidFill>
                  <a:srgbClr val="222222"/>
                </a:solidFill>
                <a:latin typeface="Times New Roman"/>
                <a:cs typeface="Times New Roman"/>
              </a:rPr>
              <a:t>(6), p.919.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/>
              <a:t>Kelly, A., Sullivan, M. and </a:t>
            </a:r>
            <a:r>
              <a:rPr lang="en-US" sz="800" err="1"/>
              <a:t>Strampel</a:t>
            </a:r>
            <a:r>
              <a:rPr lang="en-US" sz="800"/>
              <a:t>, K., 2023. Generative artificial intelligence: University student awareness, experience, and confidence in use across disciplines.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/>
              <a:t>Meli, K., </a:t>
            </a:r>
            <a:r>
              <a:rPr lang="en-US" sz="800" err="1"/>
              <a:t>Taouki</a:t>
            </a:r>
            <a:r>
              <a:rPr lang="en-US" sz="800"/>
              <a:t>, J. and </a:t>
            </a:r>
            <a:r>
              <a:rPr lang="en-US" sz="800" err="1"/>
              <a:t>Pantazatos</a:t>
            </a:r>
            <a:r>
              <a:rPr lang="en-US" sz="800"/>
              <a:t>, D., 2024. Empowering educators with generative ai: The </a:t>
            </a:r>
            <a:r>
              <a:rPr lang="en-US" sz="800" err="1"/>
              <a:t>genai</a:t>
            </a:r>
            <a:r>
              <a:rPr lang="en-US" sz="800"/>
              <a:t> education frontier initiative. In EDULEARN24 Proceedings (pp. 4289-4299). IATED.</a:t>
            </a:r>
            <a:endParaRPr lang="en-AU" sz="800">
              <a:solidFill>
                <a:srgbClr val="222222"/>
              </a:solidFill>
              <a:latin typeface="Times New Roman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Bef>
                <a:spcPts val="20"/>
              </a:spcBef>
              <a:spcAft>
                <a:spcPts val="800"/>
              </a:spcAft>
            </a:pPr>
            <a:r>
              <a:rPr lang="en-US" sz="800" err="1"/>
              <a:t>Sprinto</a:t>
            </a:r>
            <a:r>
              <a:rPr lang="en-US" sz="800"/>
              <a:t>, 2023. Top 5 Challenges of Cyber Security in 2023. [online] Available at: https://sprinto.com/blog/challenges-of-cyber-security/ [Accessed 3 October 2024] </a:t>
            </a:r>
          </a:p>
          <a:p>
            <a:pPr>
              <a:lnSpc>
                <a:spcPct val="87000"/>
              </a:lnSpc>
              <a:spcBef>
                <a:spcPts val="20"/>
              </a:spcBef>
              <a:spcAft>
                <a:spcPts val="800"/>
              </a:spcAft>
            </a:pPr>
            <a:r>
              <a:rPr lang="en-US" sz="800"/>
              <a:t> </a:t>
            </a:r>
            <a:r>
              <a:rPr lang="en-US" sz="800" err="1"/>
              <a:t>Embroker</a:t>
            </a:r>
            <a:r>
              <a:rPr lang="en-US" sz="800"/>
              <a:t>, 2023. Top 15 Cybersecurity Threats in 2023. [online] Available at: https://www.embroker.com/blog/top-cybersecurity-threats/ [Accessed 1 October 2024].   </a:t>
            </a:r>
          </a:p>
          <a:p>
            <a:pPr>
              <a:lnSpc>
                <a:spcPct val="87000"/>
              </a:lnSpc>
              <a:spcBef>
                <a:spcPts val="20"/>
              </a:spcBef>
              <a:spcAft>
                <a:spcPts val="800"/>
              </a:spcAft>
            </a:pPr>
            <a:r>
              <a:rPr lang="en-US" sz="800" err="1"/>
              <a:t>UpGuard</a:t>
            </a:r>
            <a:r>
              <a:rPr lang="en-US" sz="800"/>
              <a:t>, 2023. Cybersecurity and Social Responsibility: Ethical Considerations. [online] Available at: https://www.upguard.com/blog/cybersecurity-ethics [Accessed 1 October 2024].</a:t>
            </a:r>
          </a:p>
          <a:p>
            <a:pPr>
              <a:lnSpc>
                <a:spcPct val="87000"/>
              </a:lnSpc>
              <a:spcBef>
                <a:spcPts val="20"/>
              </a:spcBef>
              <a:spcAft>
                <a:spcPts val="800"/>
              </a:spcAft>
            </a:pPr>
            <a:r>
              <a:rPr lang="en-US" sz="800" err="1"/>
              <a:t>Shneiderman</a:t>
            </a:r>
            <a:r>
              <a:rPr lang="en-US" sz="800"/>
              <a:t>, B., 2023. Human-Centered AI. Oxford University Press.</a:t>
            </a:r>
          </a:p>
          <a:p>
            <a:pPr>
              <a:lnSpc>
                <a:spcPct val="87000"/>
              </a:lnSpc>
              <a:spcBef>
                <a:spcPts val="20"/>
              </a:spcBef>
              <a:spcAft>
                <a:spcPts val="800"/>
              </a:spcAft>
            </a:pPr>
            <a:r>
              <a:rPr lang="en-US" sz="800"/>
              <a:t> </a:t>
            </a:r>
            <a:r>
              <a:rPr lang="en-US" sz="800" err="1"/>
              <a:t>Floridi</a:t>
            </a:r>
            <a:r>
              <a:rPr lang="en-US" sz="800"/>
              <a:t>, L. and Cowls, J., 2023. A Unified Framework of Five Principles for AI in Society. Harvard Data Science Review, 1(1)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80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800">
              <a:solidFill>
                <a:srgbClr val="222222"/>
              </a:solidFill>
              <a:latin typeface="Times New Roman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80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800"/>
          </a:p>
        </p:txBody>
      </p:sp>
    </p:spTree>
    <p:extLst>
      <p:ext uri="{BB962C8B-B14F-4D97-AF65-F5344CB8AC3E}">
        <p14:creationId xmlns:p14="http://schemas.microsoft.com/office/powerpoint/2010/main" val="20807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83" y="130893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Project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3225" y="47387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833" y="4692177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D799-7563-C40E-1B00-B1862908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183" y="839102"/>
            <a:ext cx="8229600" cy="3465296"/>
          </a:xfrm>
        </p:spPr>
        <p:txBody>
          <a:bodyPr>
            <a:normAutofit/>
          </a:bodyPr>
          <a:lstStyle/>
          <a:p>
            <a:pPr marL="182880" indent="-285750" algn="just">
              <a:buFont typeface="Arial" panose="020B0604020202020204" pitchFamily="34" charset="0"/>
              <a:buChar char="•"/>
            </a:pPr>
            <a:r>
              <a:rPr lang="en-AU" sz="16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project address</a:t>
            </a:r>
            <a:r>
              <a:rPr lang="en-AU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about the challenges and opportunities presented by generative AI in cybersecurity.</a:t>
            </a:r>
          </a:p>
          <a:p>
            <a:pPr marL="18288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Problems from Business/Technical perspective due to implementation of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AU" sz="16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A6737FE-9DC0-FC07-1537-CD8C966D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17147"/>
              </p:ext>
            </p:extLst>
          </p:nvPr>
        </p:nvGraphicFramePr>
        <p:xfrm>
          <a:off x="1283368" y="2131424"/>
          <a:ext cx="6096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200904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90211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chemeClr val="tx1"/>
                          </a:solidFill>
                        </a:rPr>
                        <a:t>Business 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chemeClr val="tx1"/>
                          </a:solidFill>
                        </a:rPr>
                        <a:t>Technical perspective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7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/>
                        <a:t>Intellectual property 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Ethical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4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/>
                        <a:t>Economic disruptions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Data quality and bias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41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/>
                        <a:t>Managing expectations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Technical expertise and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1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1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Project Milestones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0A40222-8441-71FF-4432-22146CCF650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077393"/>
              </p:ext>
            </p:extLst>
          </p:nvPr>
        </p:nvGraphicFramePr>
        <p:xfrm>
          <a:off x="447675" y="1024317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519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/>
              <a:t>Industry Analysis and Stakeholder Identification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3C8B33-7D2D-7397-59A5-16898021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87589"/>
            <a:ext cx="4040188" cy="602457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Cybersecurity Issues in Automobile Services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D799-7563-C40E-1B00-B18629085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287" y="1588952"/>
            <a:ext cx="4040188" cy="37109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effectLst/>
                <a:latin typeface="+mn-lt"/>
              </a:rPr>
              <a:t>Data privacy and security concerns: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400">
                <a:effectLst/>
                <a:latin typeface="+mn-lt"/>
                <a:ea typeface="Times New Roman" panose="02020603050405020304" pitchFamily="18" charset="0"/>
              </a:rPr>
              <a:t>Ensure data security and privacy such as sensitive personal information including names, contact details, payment information.</a:t>
            </a:r>
            <a:endParaRPr lang="en-US" sz="1400">
              <a:effectLst/>
              <a:latin typeface="+mn-lt"/>
            </a:endParaRPr>
          </a:p>
          <a:p>
            <a:pPr marL="18288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effectLst/>
                <a:latin typeface="+mn-lt"/>
              </a:rPr>
              <a:t>Network Security and Vulnerabilities: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latin typeface="+mn-lt"/>
              </a:rPr>
              <a:t>Unse</a:t>
            </a:r>
            <a:r>
              <a:rPr lang="en-US" sz="1400">
                <a:effectLst/>
                <a:latin typeface="+mn-lt"/>
              </a:rPr>
              <a:t>cure </a:t>
            </a:r>
            <a:r>
              <a:rPr lang="en-AU" sz="1400">
                <a:effectLst/>
                <a:latin typeface="+mn-lt"/>
                <a:ea typeface="Times New Roman" panose="02020603050405020304" pitchFamily="18" charset="0"/>
              </a:rPr>
              <a:t>software, unprotected Wi-Fi networks, and inadequate encryption </a:t>
            </a:r>
            <a:r>
              <a:rPr lang="en-A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AU" sz="1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Yaqoob et al., 2017).</a:t>
            </a:r>
            <a:endParaRPr lang="en-US" sz="1400">
              <a:effectLst/>
              <a:latin typeface="+mn-lt"/>
            </a:endParaRPr>
          </a:p>
          <a:p>
            <a:pPr marL="18288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effectLst/>
              </a:rPr>
              <a:t>Secure AI Integration: </a:t>
            </a:r>
            <a:r>
              <a:rPr lang="en-A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400">
                <a:latin typeface="+mn-lt"/>
                <a:ea typeface="Times New Roman" panose="02020603050405020304" pitchFamily="18" charset="0"/>
              </a:rPr>
              <a:t>Lack of c</a:t>
            </a:r>
            <a:r>
              <a:rPr lang="en-AU" sz="1400">
                <a:effectLst/>
                <a:latin typeface="+mn-lt"/>
                <a:ea typeface="Times New Roman" panose="02020603050405020304" pitchFamily="18" charset="0"/>
              </a:rPr>
              <a:t>ontinuous monitoring of AI performance (</a:t>
            </a:r>
            <a:r>
              <a:rPr lang="en-AU" sz="1400" err="1">
                <a:effectLst/>
                <a:latin typeface="+mn-lt"/>
                <a:ea typeface="Aptos" panose="020B0004020202020204" pitchFamily="34" charset="0"/>
              </a:rPr>
              <a:t>Habbal</a:t>
            </a:r>
            <a:r>
              <a:rPr lang="en-AU" sz="1400">
                <a:effectLst/>
                <a:latin typeface="+mn-lt"/>
                <a:ea typeface="Aptos" panose="020B0004020202020204" pitchFamily="34" charset="0"/>
              </a:rPr>
              <a:t> et al., 2024)</a:t>
            </a:r>
            <a:r>
              <a:rPr lang="en-AU" sz="1400"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lang="en-US" sz="1400" b="1">
              <a:effectLst/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AU" sz="140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31ED8BA-21FD-1EC2-E0ED-768EE0941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7386" y="1109130"/>
            <a:ext cx="4041775" cy="479822"/>
          </a:xfrm>
        </p:spPr>
        <p:txBody>
          <a:bodyPr>
            <a:normAutofit fontScale="55000" lnSpcReduction="20000"/>
          </a:bodyPr>
          <a:lstStyle/>
          <a:p>
            <a:r>
              <a:rPr lang="en-US" sz="2400"/>
              <a:t>Stakeholders Identification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Content Placeholder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FA970109-6B9E-34AD-938D-6E0C0A4DC0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628"/>
          <a:stretch/>
        </p:blipFill>
        <p:spPr>
          <a:xfrm>
            <a:off x="4645025" y="1632863"/>
            <a:ext cx="4041775" cy="2039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49F2A-D8BB-4A05-7F29-39ED7762BA48}"/>
              </a:ext>
            </a:extLst>
          </p:cNvPr>
          <p:cNvSpPr txBox="1"/>
          <p:nvPr/>
        </p:nvSpPr>
        <p:spPr>
          <a:xfrm>
            <a:off x="5496092" y="3757371"/>
            <a:ext cx="2863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/>
              <a:t>Fig 3: Stakeholders engagement matrix</a:t>
            </a:r>
          </a:p>
        </p:txBody>
      </p:sp>
    </p:spTree>
    <p:extLst>
      <p:ext uri="{BB962C8B-B14F-4D97-AF65-F5344CB8AC3E}">
        <p14:creationId xmlns:p14="http://schemas.microsoft.com/office/powerpoint/2010/main" val="168981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224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Strategies for Security Leaders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D799-7563-C40E-1B00-B1862908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023" y="1095913"/>
            <a:ext cx="7700210" cy="3671350"/>
          </a:xfrm>
        </p:spPr>
        <p:txBody>
          <a:bodyPr>
            <a:normAutofit/>
          </a:bodyPr>
          <a:lstStyle/>
          <a:p>
            <a:r>
              <a:rPr lang="en-AU" sz="1400" b="1"/>
              <a:t>Develop a clear </a:t>
            </a:r>
            <a:r>
              <a:rPr lang="en-AU" sz="1400" b="1" err="1"/>
              <a:t>GenAI</a:t>
            </a:r>
            <a:r>
              <a:rPr lang="en-AU" sz="1400" b="1"/>
              <a:t> strategy: </a:t>
            </a:r>
            <a:r>
              <a:rPr lang="en-AU" sz="1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Clearly articulate the organization's goals for implementing </a:t>
            </a:r>
            <a:r>
              <a:rPr lang="en-AU" sz="140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GenAI</a:t>
            </a:r>
            <a:r>
              <a:rPr lang="en-AU" sz="1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in cybersecurity (</a:t>
            </a:r>
            <a:r>
              <a:rPr lang="en-AU" sz="14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Huang et al., 2024)</a:t>
            </a:r>
            <a:r>
              <a:rPr lang="en-AU" sz="1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endParaRPr lang="en-AU" sz="1400"/>
          </a:p>
          <a:p>
            <a:r>
              <a:rPr lang="en-AU" sz="1400" b="1"/>
              <a:t>Establish an AI ethics committee: </a:t>
            </a:r>
            <a:r>
              <a:rPr lang="en-AU" sz="1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Create a special AI Ethics Committee representative from various stakeholders.</a:t>
            </a:r>
            <a:endParaRPr lang="en-AU" sz="1400" b="1"/>
          </a:p>
          <a:p>
            <a:r>
              <a:rPr lang="en-AU" sz="1400" b="1"/>
              <a:t>Establish a robust governance structure: </a:t>
            </a:r>
            <a:r>
              <a:rPr lang="en-AU" sz="1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Clearly define roles and responsibilities of each stakeholder for AI implementation, Establish clear protocols for AI-assisted decision-making, transparency and biasness.</a:t>
            </a:r>
            <a:endParaRPr lang="en-AU" sz="1400" b="1"/>
          </a:p>
          <a:p>
            <a:r>
              <a:rPr lang="en-AU" sz="1400" b="1"/>
              <a:t>Conduct comprehensive risk assessment: </a:t>
            </a:r>
            <a:r>
              <a:rPr lang="en-AU" sz="1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Create robust mitigation plans to address identified risks, including data privacy concerns and potential biases in AI models (Huang et al., 2024).</a:t>
            </a:r>
            <a:endParaRPr lang="en-AU" sz="1400" b="1"/>
          </a:p>
          <a:p>
            <a:r>
              <a:rPr lang="en-AU" sz="1400" b="1"/>
              <a:t>Ensure data privacy and security:</a:t>
            </a:r>
            <a:r>
              <a:rPr lang="en-AU" sz="14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 Implement strong encryption and access control measures to protect sensitive data stored in the system using in </a:t>
            </a:r>
            <a:r>
              <a:rPr lang="en-AU" sz="14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GenAI</a:t>
            </a:r>
            <a:r>
              <a:rPr lang="en-AU" sz="14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AU" sz="14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sz="1400" b="1"/>
          </a:p>
        </p:txBody>
      </p:sp>
    </p:spTree>
    <p:extLst>
      <p:ext uri="{BB962C8B-B14F-4D97-AF65-F5344CB8AC3E}">
        <p14:creationId xmlns:p14="http://schemas.microsoft.com/office/powerpoint/2010/main" val="286587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Ethical Framework in Cybersecurity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103A9FD-FD37-9EB3-1496-C6E3039627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3387626"/>
              </p:ext>
            </p:extLst>
          </p:nvPr>
        </p:nvGraphicFramePr>
        <p:xfrm>
          <a:off x="1545" y="83695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590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4F4B-BF27-2AF9-55EE-6D001E41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/>
              <a:t>Ethical </a:t>
            </a:r>
            <a:r>
              <a:rPr lang="en-US" sz="2400" err="1"/>
              <a:t>Framewrok</a:t>
            </a:r>
            <a:r>
              <a:rPr lang="en-US" sz="2400"/>
              <a:t> for </a:t>
            </a:r>
            <a:r>
              <a:rPr lang="en-US" sz="2400" err="1"/>
              <a:t>GenAI</a:t>
            </a:r>
            <a:r>
              <a:rPr lang="en-US" sz="2400"/>
              <a:t> implementation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F22EB42-3082-7550-67EC-14B572C46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94248" cy="2801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 structured set of principles, guidelines, and processes ensuring responsible AI use in digital asset protection.(</a:t>
            </a:r>
            <a:r>
              <a:rPr lang="en-US" sz="1800" err="1"/>
              <a:t>Floridi</a:t>
            </a:r>
            <a:r>
              <a:rPr lang="en-US" sz="1800"/>
              <a:t> and Cowls, 2023)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4D206B8-8268-9C9D-9AD4-2F3B9899B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/>
          <a:p>
            <a:r>
              <a:rPr lang="en-US"/>
              <a:t>Core Principles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929F-6A4A-0865-9AB8-3CC74C81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9F67-6C36-31D9-E7A6-224DA02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30" name="Content Placeholder 127">
            <a:extLst>
              <a:ext uri="{FF2B5EF4-FFF2-40B4-BE49-F238E27FC236}">
                <a16:creationId xmlns:a16="http://schemas.microsoft.com/office/drawing/2014/main" id="{BF382290-7858-3937-052F-7581F7020B0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05162086"/>
              </p:ext>
            </p:extLst>
          </p:nvPr>
        </p:nvGraphicFramePr>
        <p:xfrm>
          <a:off x="4552351" y="1631155"/>
          <a:ext cx="4041775" cy="287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5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300545" cy="708421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Framework for ethical AI Implementation into Automobile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93B74-602B-418B-933C-75EFC53D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11, </a:t>
            </a:r>
            <a:r>
              <a:rPr lang="en-US" err="1"/>
              <a:t>GenAI</a:t>
            </a:r>
            <a:r>
              <a:rPr lang="en-US"/>
              <a:t>: Navigating Short-term Skepticism and Long-term Promises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D799-7563-C40E-1B00-B1862908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840" y="998762"/>
            <a:ext cx="8229600" cy="3516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en-AU" sz="1800" b="1"/>
              <a:t>Vulnerability Detection: </a:t>
            </a:r>
          </a:p>
          <a:p>
            <a:pPr>
              <a:spcBef>
                <a:spcPts val="20"/>
              </a:spcBef>
            </a:pPr>
            <a:r>
              <a:rPr lang="en-AU" sz="1800"/>
              <a:t>Use of explainable AI models (code-</a:t>
            </a:r>
            <a:r>
              <a:rPr lang="en-AU" sz="1800" err="1"/>
              <a:t>bert</a:t>
            </a:r>
            <a:r>
              <a:rPr lang="en-AU" sz="1800"/>
              <a:t>, tenser-flow) for transparent threat identification</a:t>
            </a:r>
          </a:p>
          <a:p>
            <a:pPr>
              <a:spcBef>
                <a:spcPts val="20"/>
              </a:spcBef>
            </a:pPr>
            <a:r>
              <a:rPr lang="en-AU" sz="1800"/>
              <a:t>Regular bias audits to ensure fair treatment of all system components(</a:t>
            </a:r>
            <a:r>
              <a:rPr lang="en-AU" sz="1800" err="1"/>
              <a:t>UpGuard</a:t>
            </a:r>
            <a:r>
              <a:rPr lang="en-AU" sz="1800"/>
              <a:t>, 2023)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AU" sz="1800" b="1"/>
              <a:t>Data Handling: </a:t>
            </a:r>
          </a:p>
          <a:p>
            <a:pPr>
              <a:spcBef>
                <a:spcPts val="20"/>
              </a:spcBef>
            </a:pPr>
            <a:r>
              <a:rPr lang="en-AU" sz="1800"/>
              <a:t>Implementation of federated learning to enhance privacy</a:t>
            </a:r>
          </a:p>
          <a:p>
            <a:r>
              <a:rPr lang="en-AU" sz="1800"/>
              <a:t>Strict data minimization and anonymization practices</a:t>
            </a:r>
          </a:p>
          <a:p>
            <a:pPr marL="0" indent="0">
              <a:buNone/>
            </a:pPr>
            <a:r>
              <a:rPr lang="en-AU" sz="1800" b="1"/>
              <a:t>Decision Support:</a:t>
            </a:r>
          </a:p>
          <a:p>
            <a:r>
              <a:rPr lang="en-AU" sz="1800"/>
              <a:t>AI-assisted decision-making with clear human oversight protocols</a:t>
            </a:r>
          </a:p>
          <a:p>
            <a:r>
              <a:rPr lang="en-AU" sz="1800"/>
              <a:t>Ethical impact assessments for all AI-driven security measures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>
              <a:solidFill>
                <a:srgbClr val="262626"/>
              </a:solidFill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>
              <a:solidFill>
                <a:srgbClr val="262626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263979983"/>
      </p:ext>
    </p:extLst>
  </p:cSld>
  <p:clrMapOvr>
    <a:masterClrMapping/>
  </p:clrMapOvr>
</p:sld>
</file>

<file path=ppt/theme/theme1.xml><?xml version="1.0" encoding="utf-8"?>
<a:theme xmlns:a="http://schemas.openxmlformats.org/drawingml/2006/main" name="PPT16-9">
  <a:themeElements>
    <a:clrScheme name="CQUni">
      <a:dk1>
        <a:srgbClr val="022345"/>
      </a:dk1>
      <a:lt1>
        <a:sysClr val="window" lastClr="FFFFFF"/>
      </a:lt1>
      <a:dk2>
        <a:srgbClr val="022345"/>
      </a:dk2>
      <a:lt2>
        <a:srgbClr val="FFFFFF"/>
      </a:lt2>
      <a:accent1>
        <a:srgbClr val="B5D107"/>
      </a:accent1>
      <a:accent2>
        <a:srgbClr val="022345"/>
      </a:accent2>
      <a:accent3>
        <a:srgbClr val="464749"/>
      </a:accent3>
      <a:accent4>
        <a:srgbClr val="6D8495"/>
      </a:accent4>
      <a:accent5>
        <a:srgbClr val="B5D107"/>
      </a:accent5>
      <a:accent6>
        <a:srgbClr val="022345"/>
      </a:accent6>
      <a:hlink>
        <a:srgbClr val="0E7DFF"/>
      </a:hlink>
      <a:folHlink>
        <a:srgbClr val="1E00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it20265-coit13236-presentation-template-v1.potx" id="{B2B416C5-C07B-4AF2-98B1-F4A9844B1D93}" vid="{8E4BBB11-503A-4EAA-8843-98959DFAC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d555b7-05b0-4e27-8e7d-4e6b48fd47a4">
      <Value>58</Value>
      <Value>127</Value>
    </TaxCatchAll>
    <TaxCatchAllLabel xmlns="3ed555b7-05b0-4e27-8e7d-4e6b48fd47a4"/>
    <a52b0960dff24c4380ab9f2e06a4be0f xmlns="3ed555b7-05b0-4e27-8e7d-4e6b48fd47a4">
      <Terms xmlns="http://schemas.microsoft.com/office/infopath/2007/PartnerControls"/>
    </a52b0960dff24c4380ab9f2e06a4be0f>
    <Marketing_x0020_Doc_x0020_Type xmlns="26fee346-507c-425b-885b-2c57731a6edc" xsi:nil="true"/>
    <Category xmlns="26fee346-507c-425b-885b-2c57731a6edc">Test</Category>
    <e3c82b6302f940778a5098baf014ffbb xmlns="3ed555b7-05b0-4e27-8e7d-4e6b48fd47a4">
      <Terms xmlns="http://schemas.microsoft.com/office/infopath/2007/PartnerControls"/>
    </e3c82b6302f940778a5098baf014ffbb>
    <OwlDocPortalDescription xmlns="3ed555b7-05b0-4e27-8e7d-4e6b48fd47a4" xsi:nil="true"/>
    <a5167454593547bfbb3b9f85fe52fcee xmlns="3ed555b7-05b0-4e27-8e7d-4e6b48fd47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Directorate</TermName>
          <TermId xmlns="http://schemas.microsoft.com/office/infopath/2007/PartnerControls">1e566b06-9c2f-4af9-a8e9-f44b03300bb4</TermId>
        </TermInfo>
      </Terms>
    </a5167454593547bfbb3b9f85fe52fcee>
    <pa523230cbe0463bb7cc286808fddca9 xmlns="3ed555b7-05b0-4e27-8e7d-4e6b48fd47a4">
      <Terms xmlns="http://schemas.microsoft.com/office/infopath/2007/PartnerControls"/>
    </pa523230cbe0463bb7cc286808fddca9>
    <OwlReviewExpiryDate xmlns="3ed555b7-05b0-4e27-8e7d-4e6b48fd47a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taffNet Document" ma:contentTypeID="0x0101006A7CE322BE856F469FDFC591EE9FDF0A01009873A32BC4BB2A4CA27870DA1A4A139E" ma:contentTypeVersion="20" ma:contentTypeDescription="" ma:contentTypeScope="" ma:versionID="afe78c3c138cd2d53861d6c1233de2b7">
  <xsd:schema xmlns:xsd="http://www.w3.org/2001/XMLSchema" xmlns:xs="http://www.w3.org/2001/XMLSchema" xmlns:p="http://schemas.microsoft.com/office/2006/metadata/properties" xmlns:ns2="3ed555b7-05b0-4e27-8e7d-4e6b48fd47a4" xmlns:ns3="26fee346-507c-425b-885b-2c57731a6edc" targetNamespace="http://schemas.microsoft.com/office/2006/metadata/properties" ma:root="true" ma:fieldsID="d68bb80a228888cad02b8b0eef6dcebc" ns2:_="" ns3:_="">
    <xsd:import namespace="3ed555b7-05b0-4e27-8e7d-4e6b48fd47a4"/>
    <xsd:import namespace="26fee346-507c-425b-885b-2c57731a6edc"/>
    <xsd:element name="properties">
      <xsd:complexType>
        <xsd:sequence>
          <xsd:element name="documentManagement">
            <xsd:complexType>
              <xsd:all>
                <xsd:element ref="ns2:OwlDocPortalDescription" minOccurs="0"/>
                <xsd:element ref="ns3:Category" minOccurs="0"/>
                <xsd:element ref="ns2:a5167454593547bfbb3b9f85fe52fcee" minOccurs="0"/>
                <xsd:element ref="ns2:TaxCatchAll" minOccurs="0"/>
                <xsd:element ref="ns2:TaxCatchAllLabel" minOccurs="0"/>
                <xsd:element ref="ns2:pa523230cbe0463bb7cc286808fddca9" minOccurs="0"/>
                <xsd:element ref="ns2:e3c82b6302f940778a5098baf014ffbb" minOccurs="0"/>
                <xsd:element ref="ns2:a52b0960dff24c4380ab9f2e06a4be0f" minOccurs="0"/>
                <xsd:element ref="ns3:Marketing_x0020_Doc_x0020_Type" minOccurs="0"/>
                <xsd:element ref="ns2:OwlReviewExpiry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555b7-05b0-4e27-8e7d-4e6b48fd47a4" elementFormDefault="qualified">
    <xsd:import namespace="http://schemas.microsoft.com/office/2006/documentManagement/types"/>
    <xsd:import namespace="http://schemas.microsoft.com/office/infopath/2007/PartnerControls"/>
    <xsd:element name="OwlDocPortalDescription" ma:index="2" nillable="true" ma:displayName="Document Description" ma:internalName="OwlDocPortalDescription" ma:readOnly="false">
      <xsd:simpleType>
        <xsd:restriction base="dms:Note">
          <xsd:maxLength value="255"/>
        </xsd:restriction>
      </xsd:simpleType>
    </xsd:element>
    <xsd:element name="a5167454593547bfbb3b9f85fe52fcee" ma:index="15" nillable="true" ma:taxonomy="true" ma:internalName="a5167454593547bfbb3b9f85fe52fcee" ma:taxonomyFieldName="OwlDocPortalDepartment" ma:displayName="Department / Owner" ma:default="" ma:fieldId="{a5167454-5935-47bf-bb3b-9f85fe52fcee}" ma:taxonomyMulti="true" ma:sspId="5c1f9bdb-a80f-430c-8952-2a26cfa7c922" ma:termSetId="7a7075d8-72ec-42a7-b40f-a09363b3f54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f0817acc-c3c8-41bc-9a08-09e757fb6343}" ma:internalName="TaxCatchAll" ma:readOnly="false" ma:showField="CatchAllData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f0817acc-c3c8-41bc-9a08-09e757fb6343}" ma:internalName="TaxCatchAllLabel" ma:readOnly="false" ma:showField="CatchAllDataLabel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523230cbe0463bb7cc286808fddca9" ma:index="19" nillable="true" ma:taxonomy="true" ma:internalName="pa523230cbe0463bb7cc286808fddca9" ma:taxonomyFieldName="OwlDocPortalCampus" ma:displayName="Campus" ma:default="" ma:fieldId="{9a523230-cbe0-463b-b7cc-286808fddca9}" ma:taxonomyMulti="true" ma:sspId="5c1f9bdb-a80f-430c-8952-2a26cfa7c922" ma:termSetId="fdc1873e-2d10-4233-9d6e-9e881c3d20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3c82b6302f940778a5098baf014ffbb" ma:index="21" nillable="true" ma:taxonomy="true" ma:internalName="e3c82b6302f940778a5098baf014ffbb" ma:taxonomyFieldName="OwlDocPortalAudience" ma:displayName="Audience / Role" ma:default="" ma:fieldId="{e3c82b63-02f9-4077-8a50-98baf014ffbb}" ma:taxonomyMulti="true" ma:sspId="5c1f9bdb-a80f-430c-8952-2a26cfa7c922" ma:termSetId="ce06be94-23de-437d-b30a-f6e4f6b22ce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2b0960dff24c4380ab9f2e06a4be0f" ma:index="23" nillable="true" ma:taxonomy="true" ma:internalName="a52b0960dff24c4380ab9f2e06a4be0f" ma:taxonomyFieldName="OwlDocPortalProcess" ma:displayName="Process" ma:readOnly="false" ma:default="" ma:fieldId="{a52b0960-dff2-4c43-80ab-9f2e06a4be0f}" ma:taxonomyMulti="true" ma:sspId="5c1f9bdb-a80f-430c-8952-2a26cfa7c922" ma:termSetId="15402089-6599-4cd5-a26e-3e862bf62c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wlReviewExpiryDate" ma:index="27" nillable="true" ma:displayName="Review/Expiry Date" ma:format="DateOnly" ma:internalName="OwlReviewExpiry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ee346-507c-425b-885b-2c57731a6edc" elementFormDefault="qualified">
    <xsd:import namespace="http://schemas.microsoft.com/office/2006/documentManagement/types"/>
    <xsd:import namespace="http://schemas.microsoft.com/office/infopath/2007/PartnerControls"/>
    <xsd:element name="Category" ma:index="13" nillable="true" ma:displayName="Category" ma:default="Test" ma:format="Dropdown" ma:internalName="Category" ma:readOnly="false">
      <xsd:simpleType>
        <xsd:restriction base="dms:Choice">
          <xsd:enumeration value="Test"/>
          <xsd:enumeration value="Generic"/>
          <xsd:enumeration value="Form"/>
        </xsd:restriction>
      </xsd:simpleType>
    </xsd:element>
    <xsd:element name="Marketing_x0020_Doc_x0020_Type" ma:index="26" nillable="true" ma:displayName="Marketing Doc Type" ma:internalName="Marketing_x0020_Doc_x0020_Typ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3C2BC1-47EB-4AB1-8AFC-6DF8E0B853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93229D-2DB2-4281-B4F6-475CF401C3F1}">
  <ds:schemaRefs>
    <ds:schemaRef ds:uri="26fee346-507c-425b-885b-2c57731a6edc"/>
    <ds:schemaRef ds:uri="3ed555b7-05b0-4e27-8e7d-4e6b48fd47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B493B9-1159-4FCB-9A2A-664DEB293874}">
  <ds:schemaRefs>
    <ds:schemaRef ds:uri="26fee346-507c-425b-885b-2c57731a6edc"/>
    <ds:schemaRef ds:uri="3ed555b7-05b0-4e27-8e7d-4e6b48fd47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dade0c4-3fea-4320-ae53-1a1742aeff1e}" enabled="0" method="" siteId="{fdade0c4-3fea-4320-ae53-1a1742aef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coit20265-coit13236-presentation-template-v1</Template>
  <TotalTime>0</TotalTime>
  <Words>3238</Words>
  <Application>Microsoft Office PowerPoint</Application>
  <PresentationFormat>On-screen Show (16:9)</PresentationFormat>
  <Paragraphs>291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Avenir Next LT Pro</vt:lpstr>
      <vt:lpstr>Calibri</vt:lpstr>
      <vt:lpstr>Times New Roman</vt:lpstr>
      <vt:lpstr>PPT16-9</vt:lpstr>
      <vt:lpstr>GenAI: Navigating Short-term Skepticism and Long-term Promises</vt:lpstr>
      <vt:lpstr>Table of Contents</vt:lpstr>
      <vt:lpstr>Project Introduction</vt:lpstr>
      <vt:lpstr>Project Milestones</vt:lpstr>
      <vt:lpstr>Industry Analysis and Stakeholder Identification</vt:lpstr>
      <vt:lpstr>Strategies for Security Leaders</vt:lpstr>
      <vt:lpstr>Ethical Framework in Cybersecurity </vt:lpstr>
      <vt:lpstr>Ethical Framewrok for GenAI implementation</vt:lpstr>
      <vt:lpstr>Framework for ethical AI Implementation into Automobile Services</vt:lpstr>
      <vt:lpstr>Framework for ethical AI Implementation into Automobile Services</vt:lpstr>
      <vt:lpstr>Risk Assessment and Mitigation Plan </vt:lpstr>
      <vt:lpstr>Risk Assessment and Mitigation plan</vt:lpstr>
      <vt:lpstr>Risk Assessment and Mitigation Plan</vt:lpstr>
      <vt:lpstr>Collaborative Training and Awareness Program</vt:lpstr>
      <vt:lpstr>Collaborative Training and Awareness Program</vt:lpstr>
      <vt:lpstr> Prototype-System Model Diagram</vt:lpstr>
      <vt:lpstr>Technical Requirements of the Project</vt:lpstr>
      <vt:lpstr>Development Process of  GenAI Prototype</vt:lpstr>
      <vt:lpstr>AI tool testing</vt:lpstr>
      <vt:lpstr>Challenges</vt:lpstr>
      <vt:lpstr>Future Scope</vt:lpstr>
      <vt:lpstr>Thanks!</vt:lpstr>
      <vt:lpstr>Reference</vt:lpstr>
    </vt:vector>
  </TitlesOfParts>
  <Company>CQU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PROJECTTITLE</dc:title>
  <dc:subject/>
  <dc:creator>Steven Gordon</dc:creator>
  <cp:lastModifiedBy>Bhuwan THAPA</cp:lastModifiedBy>
  <cp:revision>2</cp:revision>
  <dcterms:created xsi:type="dcterms:W3CDTF">2021-05-13T07:12:05Z</dcterms:created>
  <dcterms:modified xsi:type="dcterms:W3CDTF">2024-10-06T09:34:52Z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0x0101006A7CE322BE856F469FDFC591EE9FDF0A01009873A32BC4BB2A4CA27870DA1A4A139E</vt:lpwstr>
  </property>
  <property fmtid="{D5CDD505-2E9C-101B-9397-08002B2CF9AE}" pid="3" name="OwlContentTargetOptionsFour">
    <vt:lpwstr/>
  </property>
  <property fmtid="{D5CDD505-2E9C-101B-9397-08002B2CF9AE}" pid="4" name="OwlTags">
    <vt:lpwstr/>
  </property>
  <property fmtid="{D5CDD505-2E9C-101B-9397-08002B2CF9AE}" pid="5" name="OwlDocPortalCategory">
    <vt:lpwstr>58;#Template|1a23f95a-fd75-4410-97e8-0d1688cb1d7c</vt:lpwstr>
  </property>
  <property fmtid="{D5CDD505-2E9C-101B-9397-08002B2CF9AE}" pid="6" name="l5e96717145847c3bdd7dda31755aba4">
    <vt:lpwstr/>
  </property>
  <property fmtid="{D5CDD505-2E9C-101B-9397-08002B2CF9AE}" pid="7" name="o12dcb2de007449989aae474580bd456">
    <vt:lpwstr/>
  </property>
  <property fmtid="{D5CDD505-2E9C-101B-9397-08002B2CF9AE}" pid="8" name="hcb12773d961403d8d98d9fa745d18c4">
    <vt:lpwstr/>
  </property>
  <property fmtid="{D5CDD505-2E9C-101B-9397-08002B2CF9AE}" pid="9" name="OwlDocPortalCampus">
    <vt:lpwstr/>
  </property>
  <property fmtid="{D5CDD505-2E9C-101B-9397-08002B2CF9AE}" pid="10" name="OwlContentTargetOptionsTwo">
    <vt:lpwstr/>
  </property>
  <property fmtid="{D5CDD505-2E9C-101B-9397-08002B2CF9AE}" pid="11" name="OwlContentTargetOptionsThree">
    <vt:lpwstr/>
  </property>
  <property fmtid="{D5CDD505-2E9C-101B-9397-08002B2CF9AE}" pid="12" name="o0a51e91f11143ebb09eeed7e8f5bc35">
    <vt:lpwstr>Template|1a23f95a-fd75-4410-97e8-0d1688cb1d7c</vt:lpwstr>
  </property>
  <property fmtid="{D5CDD505-2E9C-101B-9397-08002B2CF9AE}" pid="13" name="e2950f64229e4417a6f6dd1a6b36cdea">
    <vt:lpwstr/>
  </property>
  <property fmtid="{D5CDD505-2E9C-101B-9397-08002B2CF9AE}" pid="14" name="OwlDocPortalProcess">
    <vt:lpwstr/>
  </property>
  <property fmtid="{D5CDD505-2E9C-101B-9397-08002B2CF9AE}" pid="15" name="OwlDocPortalAudience">
    <vt:lpwstr/>
  </property>
  <property fmtid="{D5CDD505-2E9C-101B-9397-08002B2CF9AE}" pid="16" name="OwlDocPortalDepartment">
    <vt:lpwstr>127;#Marketing Directorate|1e566b06-9c2f-4af9-a8e9-f44b03300bb4</vt:lpwstr>
  </property>
  <property fmtid="{D5CDD505-2E9C-101B-9397-08002B2CF9AE}" pid="17" name="OwlContentTargetOptionsOne">
    <vt:lpwstr/>
  </property>
  <property fmtid="{D5CDD505-2E9C-101B-9397-08002B2CF9AE}" pid="18" name="dd5686840dec4e0bac2674f1682268ad">
    <vt:lpwstr/>
  </property>
</Properties>
</file>