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62" r:id="rId5"/>
    <p:sldId id="259" r:id="rId6"/>
    <p:sldId id="260"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GB"/>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8/12/24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8/12/24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8/12/24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8/12/24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GB"/>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8/12/24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8/12/24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GB"/>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8/12/24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8/12/24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8/12/24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8/12/24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8/12/24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8/12/24</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3C38C329-05C1-44E0-942C-D7A60A7F2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a:extLst>
              <a:ext uri="{FF2B5EF4-FFF2-40B4-BE49-F238E27FC236}">
                <a16:creationId xmlns:a16="http://schemas.microsoft.com/office/drawing/2014/main" id="{A40E99DB-69B1-42D9-9A2E-A196302E0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7" name="Rectangle 36">
            <a:extLst>
              <a:ext uri="{FF2B5EF4-FFF2-40B4-BE49-F238E27FC236}">
                <a16:creationId xmlns:a16="http://schemas.microsoft.com/office/drawing/2014/main" id="{60DFF115-119D-479E-9D15-475C470266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DA98F3A3-687B-4002-93F2-58E8590DC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3" name="Rectangle 32">
            <a:extLst>
              <a:ext uri="{FF2B5EF4-FFF2-40B4-BE49-F238E27FC236}">
                <a16:creationId xmlns:a16="http://schemas.microsoft.com/office/drawing/2014/main" id="{27A1367E-049C-45E5-9C32-CC32DCEAE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4174" y="0"/>
            <a:ext cx="9590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C863992C-9D14-A1D9-E60F-95F1D223B720}"/>
              </a:ext>
            </a:extLst>
          </p:cNvPr>
          <p:cNvSpPr>
            <a:spLocks noGrp="1"/>
          </p:cNvSpPr>
          <p:nvPr>
            <p:ph type="ctrTitle"/>
          </p:nvPr>
        </p:nvSpPr>
        <p:spPr>
          <a:xfrm>
            <a:off x="1330284" y="487443"/>
            <a:ext cx="8513100" cy="5117852"/>
          </a:xfrm>
        </p:spPr>
        <p:txBody>
          <a:bodyPr anchor="ctr">
            <a:normAutofit/>
          </a:bodyPr>
          <a:lstStyle/>
          <a:p>
            <a:pPr algn="l"/>
            <a:r>
              <a:rPr lang="en-US" sz="8800" dirty="0" err="1">
                <a:latin typeface="Calibri" panose="020F0502020204030204" pitchFamily="34" charset="0"/>
                <a:cs typeface="Calibri" panose="020F0502020204030204" pitchFamily="34" charset="0"/>
              </a:rPr>
              <a:t>Keycloak</a:t>
            </a:r>
            <a:endParaRPr lang="en-US" sz="8800"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042962EE-7DAB-8D3A-518D-BAB1E716FFE7}"/>
              </a:ext>
            </a:extLst>
          </p:cNvPr>
          <p:cNvSpPr>
            <a:spLocks noGrp="1"/>
          </p:cNvSpPr>
          <p:nvPr>
            <p:ph type="subTitle" idx="1"/>
          </p:nvPr>
        </p:nvSpPr>
        <p:spPr>
          <a:xfrm>
            <a:off x="2829661" y="5657222"/>
            <a:ext cx="7400781" cy="923030"/>
          </a:xfrm>
        </p:spPr>
        <p:txBody>
          <a:bodyPr anchor="b">
            <a:normAutofit/>
          </a:bodyPr>
          <a:lstStyle/>
          <a:p>
            <a:endParaRPr lang="en-US" sz="2400"/>
          </a:p>
        </p:txBody>
      </p:sp>
      <p:sp>
        <p:nvSpPr>
          <p:cNvPr id="35" name="Rectangle 34">
            <a:extLst>
              <a:ext uri="{FF2B5EF4-FFF2-40B4-BE49-F238E27FC236}">
                <a16:creationId xmlns:a16="http://schemas.microsoft.com/office/drawing/2014/main" id="{7E1CAA8C-D8F1-4D3B-87B4-4B17F3E28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45674" y="0"/>
            <a:ext cx="27432" cy="6858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820574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FA3880A-8D8F-466C-A4A1-F07BCDD371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1" name="Picture 10">
            <a:extLst>
              <a:ext uri="{FF2B5EF4-FFF2-40B4-BE49-F238E27FC236}">
                <a16:creationId xmlns:a16="http://schemas.microsoft.com/office/drawing/2014/main" id="{3C0A64CB-20A1-4508-B568-284EB04F78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3" name="Rectangle 12">
            <a:extLst>
              <a:ext uri="{FF2B5EF4-FFF2-40B4-BE49-F238E27FC236}">
                <a16:creationId xmlns:a16="http://schemas.microsoft.com/office/drawing/2014/main" id="{8DA14841-53A4-4935-BE65-C8373B8A6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9877C2CF-B2DD-41C8-8B5E-152673376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D377EE36-E59D-4778-8F99-4B470DA4A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9" name="Rectangle 18">
            <a:extLst>
              <a:ext uri="{FF2B5EF4-FFF2-40B4-BE49-F238E27FC236}">
                <a16:creationId xmlns:a16="http://schemas.microsoft.com/office/drawing/2014/main" id="{2586C6C5-47AF-450A-932D-880EF823E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1" name="TextBox 20">
            <a:extLst>
              <a:ext uri="{FF2B5EF4-FFF2-40B4-BE49-F238E27FC236}">
                <a16:creationId xmlns:a16="http://schemas.microsoft.com/office/drawing/2014/main" id="{A587901A-AA64-4940-9803-F67677851150}"/>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 useBgFill="1">
        <p:nvSpPr>
          <p:cNvPr id="23" name="Rectangle 22">
            <a:extLst>
              <a:ext uri="{FF2B5EF4-FFF2-40B4-BE49-F238E27FC236}">
                <a16:creationId xmlns:a16="http://schemas.microsoft.com/office/drawing/2014/main" id="{147E635D-C3B4-465B-AF24-991B6BF63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4A0623D0-396B-499E-BBFB-C17F1BB0F2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5" name="Picture 4" descr="Yellow question mark">
            <a:extLst>
              <a:ext uri="{FF2B5EF4-FFF2-40B4-BE49-F238E27FC236}">
                <a16:creationId xmlns:a16="http://schemas.microsoft.com/office/drawing/2014/main" id="{854E924D-0275-5F45-9D2A-388BBB7D860D}"/>
              </a:ext>
            </a:extLst>
          </p:cNvPr>
          <p:cNvPicPr>
            <a:picLocks noChangeAspect="1"/>
          </p:cNvPicPr>
          <p:nvPr/>
        </p:nvPicPr>
        <p:blipFill>
          <a:blip r:embed="rId4">
            <a:alphaModFix amt="35000"/>
          </a:blip>
          <a:srcRect r="-1" b="6247"/>
          <a:stretch/>
        </p:blipFill>
        <p:spPr>
          <a:xfrm>
            <a:off x="19965" y="-2"/>
            <a:ext cx="12191695" cy="6858000"/>
          </a:xfrm>
          <a:prstGeom prst="rect">
            <a:avLst/>
          </a:prstGeom>
        </p:spPr>
      </p:pic>
      <p:pic>
        <p:nvPicPr>
          <p:cNvPr id="27" name="Picture 26">
            <a:extLst>
              <a:ext uri="{FF2B5EF4-FFF2-40B4-BE49-F238E27FC236}">
                <a16:creationId xmlns:a16="http://schemas.microsoft.com/office/drawing/2014/main" id="{21AF192C-698D-4635-9C9F-F9769A56A9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2" name="Title 1">
            <a:extLst>
              <a:ext uri="{FF2B5EF4-FFF2-40B4-BE49-F238E27FC236}">
                <a16:creationId xmlns:a16="http://schemas.microsoft.com/office/drawing/2014/main" id="{E0D0FA73-C8F4-0B4E-81B2-119CCDDC9C97}"/>
              </a:ext>
            </a:extLst>
          </p:cNvPr>
          <p:cNvSpPr>
            <a:spLocks noGrp="1"/>
          </p:cNvSpPr>
          <p:nvPr>
            <p:ph type="title"/>
          </p:nvPr>
        </p:nvSpPr>
        <p:spPr>
          <a:xfrm>
            <a:off x="2292054" y="3428998"/>
            <a:ext cx="5816024" cy="2623459"/>
          </a:xfrm>
        </p:spPr>
        <p:txBody>
          <a:bodyPr vert="horz" lIns="91440" tIns="45720" rIns="91440" bIns="45720" rtlCol="0" anchor="t">
            <a:normAutofit/>
          </a:bodyPr>
          <a:lstStyle/>
          <a:p>
            <a:r>
              <a:rPr lang="en-US" sz="6600"/>
              <a:t>Questions ?</a:t>
            </a:r>
          </a:p>
        </p:txBody>
      </p:sp>
      <p:sp>
        <p:nvSpPr>
          <p:cNvPr id="29" name="Rectangle 28">
            <a:extLst>
              <a:ext uri="{FF2B5EF4-FFF2-40B4-BE49-F238E27FC236}">
                <a16:creationId xmlns:a16="http://schemas.microsoft.com/office/drawing/2014/main" id="{14E56C4B-C9E0-4F01-AF43-E69279A06A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C654A17-56DA-4921-A42B-DE255FA66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6228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2601900C-265D-4146-A578-477541E3D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Picture 70">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73" name="Freeform: Shape 61">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74" name="Picture 73">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66" name="Rectangle 65">
            <a:extLst>
              <a:ext uri="{FF2B5EF4-FFF2-40B4-BE49-F238E27FC236}">
                <a16:creationId xmlns:a16="http://schemas.microsoft.com/office/drawing/2014/main" id="{41F8C064-2DC5-4758-B49C-76BFF6405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Shape 67">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3542" y="0"/>
            <a:ext cx="7875912"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15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70" name="Rectangle 69">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72" name="Oval 71">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0FAEB5-9C46-B87A-03FA-CF1FAA901C50}"/>
              </a:ext>
            </a:extLst>
          </p:cNvPr>
          <p:cNvSpPr>
            <a:spLocks noGrp="1"/>
          </p:cNvSpPr>
          <p:nvPr>
            <p:ph type="title"/>
          </p:nvPr>
        </p:nvSpPr>
        <p:spPr>
          <a:xfrm>
            <a:off x="2188901" y="808056"/>
            <a:ext cx="8381238" cy="1077229"/>
          </a:xfrm>
        </p:spPr>
        <p:txBody>
          <a:bodyPr>
            <a:normAutofit/>
          </a:bodyPr>
          <a:lstStyle/>
          <a:p>
            <a:pPr algn="l"/>
            <a:r>
              <a:rPr lang="en-GB" sz="4800" b="0" i="0" u="none" strike="noStrike" dirty="0">
                <a:effectLst/>
                <a:latin typeface="Calibri" panose="020F0502020204030204" pitchFamily="34" charset="0"/>
                <a:cs typeface="Calibri" panose="020F0502020204030204" pitchFamily="34" charset="0"/>
              </a:rPr>
              <a:t>Key Discussion Points</a:t>
            </a:r>
            <a:endParaRPr lang="en-US" sz="48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72EBDB0E-683D-1C03-EFA8-53EE10EF0FD1}"/>
              </a:ext>
            </a:extLst>
          </p:cNvPr>
          <p:cNvSpPr>
            <a:spLocks noGrp="1"/>
          </p:cNvSpPr>
          <p:nvPr>
            <p:ph idx="1"/>
          </p:nvPr>
        </p:nvSpPr>
        <p:spPr>
          <a:xfrm>
            <a:off x="2256639" y="2052116"/>
            <a:ext cx="6572814" cy="3997828"/>
          </a:xfrm>
        </p:spPr>
        <p:txBody>
          <a:bodyPr anchor="t">
            <a:noAutofit/>
          </a:bodyPr>
          <a:lstStyle/>
          <a:p>
            <a:pPr>
              <a:lnSpc>
                <a:spcPct val="110000"/>
              </a:lnSpc>
            </a:pPr>
            <a:r>
              <a:rPr lang="en-GB" sz="1600" b="0" i="0" u="none" strike="noStrike" dirty="0">
                <a:effectLst/>
                <a:latin typeface="Calibri" panose="020F0502020204030204" pitchFamily="34" charset="0"/>
                <a:cs typeface="Calibri" panose="020F0502020204030204" pitchFamily="34" charset="0"/>
              </a:rPr>
              <a:t>Introduction to Keycloak</a:t>
            </a:r>
          </a:p>
          <a:p>
            <a:pPr>
              <a:lnSpc>
                <a:spcPct val="110000"/>
              </a:lnSpc>
            </a:pPr>
            <a:r>
              <a:rPr lang="en-GB" sz="1600" b="0" i="0" u="none" strike="noStrike" dirty="0">
                <a:effectLst/>
                <a:latin typeface="Calibri" panose="020F0502020204030204" pitchFamily="34" charset="0"/>
                <a:cs typeface="Calibri" panose="020F0502020204030204" pitchFamily="34" charset="0"/>
              </a:rPr>
              <a:t>Key Features and Benefits of Keycloak</a:t>
            </a:r>
          </a:p>
          <a:p>
            <a:pPr>
              <a:lnSpc>
                <a:spcPct val="110000"/>
              </a:lnSpc>
            </a:pPr>
            <a:r>
              <a:rPr lang="en-GB" sz="1600" b="0" i="0" u="none" strike="noStrike" dirty="0">
                <a:effectLst/>
                <a:latin typeface="Calibri" panose="020F0502020204030204" pitchFamily="34" charset="0"/>
                <a:cs typeface="Calibri" panose="020F0502020204030204" pitchFamily="34" charset="0"/>
              </a:rPr>
              <a:t>Key Features and Benefits of Keycloak</a:t>
            </a:r>
          </a:p>
          <a:p>
            <a:pPr>
              <a:lnSpc>
                <a:spcPct val="110000"/>
              </a:lnSpc>
            </a:pPr>
            <a:r>
              <a:rPr lang="en-GB" sz="1600" b="0" i="0" u="none" strike="noStrike" dirty="0">
                <a:effectLst/>
                <a:latin typeface="Calibri" panose="020F0502020204030204" pitchFamily="34" charset="0"/>
                <a:cs typeface="Calibri" panose="020F0502020204030204" pitchFamily="34" charset="0"/>
              </a:rPr>
              <a:t>Why Keycloak Matters to FIS - Identity Brokering and Compliance</a:t>
            </a:r>
          </a:p>
          <a:p>
            <a:pPr>
              <a:lnSpc>
                <a:spcPct val="110000"/>
              </a:lnSpc>
            </a:pPr>
            <a:r>
              <a:rPr lang="en-GB" sz="1600" b="0" i="0" u="none" strike="noStrike" dirty="0">
                <a:effectLst/>
                <a:latin typeface="Calibri" panose="020F0502020204030204" pitchFamily="34" charset="0"/>
                <a:cs typeface="Calibri" panose="020F0502020204030204" pitchFamily="34" charset="0"/>
              </a:rPr>
              <a:t>Why Keycloak Matters to FIS - Operational Efficiency and Scalability</a:t>
            </a:r>
          </a:p>
          <a:p>
            <a:pPr>
              <a:lnSpc>
                <a:spcPct val="110000"/>
              </a:lnSpc>
            </a:pPr>
            <a:r>
              <a:rPr lang="en-GB" sz="1600" b="0" i="0" u="none" strike="noStrike" dirty="0">
                <a:effectLst/>
                <a:latin typeface="Calibri" panose="020F0502020204030204" pitchFamily="34" charset="0"/>
                <a:cs typeface="Calibri" panose="020F0502020204030204" pitchFamily="34" charset="0"/>
              </a:rPr>
              <a:t>Additional Services Provided by Keycloak</a:t>
            </a:r>
          </a:p>
          <a:p>
            <a:pPr>
              <a:lnSpc>
                <a:spcPct val="110000"/>
              </a:lnSpc>
            </a:pPr>
            <a:r>
              <a:rPr lang="en-GB" sz="1600" b="0" i="0" u="none" strike="noStrike" dirty="0">
                <a:effectLst/>
                <a:latin typeface="Calibri" panose="020F0502020204030204" pitchFamily="34" charset="0"/>
                <a:cs typeface="Calibri" panose="020F0502020204030204" pitchFamily="34" charset="0"/>
              </a:rPr>
              <a:t>Keycloak vs. Competitors - Comprehensive Services &amp; Flexibility</a:t>
            </a:r>
          </a:p>
          <a:p>
            <a:pPr>
              <a:lnSpc>
                <a:spcPct val="110000"/>
              </a:lnSpc>
            </a:pPr>
            <a:r>
              <a:rPr lang="en-GB" sz="1600" b="0" i="0" u="none" strike="noStrike" dirty="0">
                <a:effectLst/>
                <a:latin typeface="Calibri" panose="020F0502020204030204" pitchFamily="34" charset="0"/>
                <a:cs typeface="Calibri" panose="020F0502020204030204" pitchFamily="34" charset="0"/>
              </a:rPr>
              <a:t>Conclusion - Embracing Keycloak at FIS</a:t>
            </a:r>
          </a:p>
          <a:p>
            <a:pPr>
              <a:lnSpc>
                <a:spcPct val="110000"/>
              </a:lnSpc>
            </a:pPr>
            <a:r>
              <a:rPr lang="en-GB" sz="1600" dirty="0">
                <a:latin typeface="Calibri" panose="020F0502020204030204" pitchFamily="34" charset="0"/>
                <a:cs typeface="Calibri" panose="020F0502020204030204" pitchFamily="34" charset="0"/>
              </a:rPr>
              <a:t>Questions ?</a:t>
            </a:r>
            <a:endParaRPr lang="en-GB" sz="1600" b="0" i="0" u="none" strike="noStrike"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80159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00748FE5-971C-4D3D-9E82-844F9896DE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265180ED-82FA-4DB9-977A-EF01472A5B9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0" name="Picture 29">
            <a:extLst>
              <a:ext uri="{FF2B5EF4-FFF2-40B4-BE49-F238E27FC236}">
                <a16:creationId xmlns:a16="http://schemas.microsoft.com/office/drawing/2014/main" id="{1770DC71-8434-464C-A23E-E7BC9BC893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2" name="Rectangle 31">
            <a:extLst>
              <a:ext uri="{FF2B5EF4-FFF2-40B4-BE49-F238E27FC236}">
                <a16:creationId xmlns:a16="http://schemas.microsoft.com/office/drawing/2014/main" id="{357561C8-C082-42A2-8092-4FB6D770A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FC43BFC-462D-410C-B3EE-F37EF751C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0FAEB5-9C46-B87A-03FA-CF1FAA901C50}"/>
              </a:ext>
            </a:extLst>
          </p:cNvPr>
          <p:cNvSpPr>
            <a:spLocks noGrp="1"/>
          </p:cNvSpPr>
          <p:nvPr>
            <p:ph type="title"/>
          </p:nvPr>
        </p:nvSpPr>
        <p:spPr>
          <a:xfrm>
            <a:off x="5274525" y="808056"/>
            <a:ext cx="5338372" cy="1077229"/>
          </a:xfrm>
        </p:spPr>
        <p:txBody>
          <a:bodyPr>
            <a:normAutofit/>
          </a:bodyPr>
          <a:lstStyle/>
          <a:p>
            <a:pPr algn="l"/>
            <a:r>
              <a:rPr lang="en-GB" b="0" i="0" u="none" strike="noStrike" dirty="0">
                <a:effectLst/>
                <a:latin typeface="Calibri" panose="020F0502020204030204" pitchFamily="34" charset="0"/>
                <a:cs typeface="Calibri" panose="020F0502020204030204" pitchFamily="34" charset="0"/>
              </a:rPr>
              <a:t>Introduction to Keycloak</a:t>
            </a:r>
            <a:endParaRPr lang="en-US" dirty="0">
              <a:latin typeface="Calibri" panose="020F0502020204030204" pitchFamily="34" charset="0"/>
              <a:cs typeface="Calibri" panose="020F0502020204030204" pitchFamily="34" charset="0"/>
            </a:endParaRPr>
          </a:p>
        </p:txBody>
      </p:sp>
      <p:pic>
        <p:nvPicPr>
          <p:cNvPr id="5" name="Picture 4" descr="Metal tic-tac-toe game pieces">
            <a:extLst>
              <a:ext uri="{FF2B5EF4-FFF2-40B4-BE49-F238E27FC236}">
                <a16:creationId xmlns:a16="http://schemas.microsoft.com/office/drawing/2014/main" id="{2C3EDF7F-8E09-AAAB-CE88-DAB50A335930}"/>
              </a:ext>
            </a:extLst>
          </p:cNvPr>
          <p:cNvPicPr>
            <a:picLocks noChangeAspect="1"/>
          </p:cNvPicPr>
          <p:nvPr/>
        </p:nvPicPr>
        <p:blipFill>
          <a:blip r:embed="rId5"/>
          <a:srcRect l="26544" r="40085"/>
          <a:stretch/>
        </p:blipFill>
        <p:spPr>
          <a:xfrm>
            <a:off x="1011880" y="227"/>
            <a:ext cx="3051461" cy="6858000"/>
          </a:xfrm>
          <a:prstGeom prst="rect">
            <a:avLst/>
          </a:prstGeom>
          <a:ln w="12700">
            <a:solidFill>
              <a:schemeClr val="tx1"/>
            </a:solidFill>
          </a:ln>
        </p:spPr>
      </p:pic>
      <p:sp>
        <p:nvSpPr>
          <p:cNvPr id="36" name="Rectangle 35">
            <a:extLst>
              <a:ext uri="{FF2B5EF4-FFF2-40B4-BE49-F238E27FC236}">
                <a16:creationId xmlns:a16="http://schemas.microsoft.com/office/drawing/2014/main" id="{DDB9C59E-E311-421C-83D7-D60C5EBE7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2EBDB0E-683D-1C03-EFA8-53EE10EF0FD1}"/>
              </a:ext>
            </a:extLst>
          </p:cNvPr>
          <p:cNvSpPr>
            <a:spLocks noGrp="1"/>
          </p:cNvSpPr>
          <p:nvPr>
            <p:ph idx="1"/>
          </p:nvPr>
        </p:nvSpPr>
        <p:spPr>
          <a:xfrm>
            <a:off x="5269071" y="2052116"/>
            <a:ext cx="5343826" cy="3997828"/>
          </a:xfrm>
        </p:spPr>
        <p:txBody>
          <a:bodyPr>
            <a:noAutofit/>
          </a:bodyPr>
          <a:lstStyle/>
          <a:p>
            <a:pPr>
              <a:lnSpc>
                <a:spcPct val="110000"/>
              </a:lnSpc>
            </a:pPr>
            <a:r>
              <a:rPr lang="en-GB" sz="1400" b="1" i="0" u="none" strike="noStrike" dirty="0">
                <a:effectLst/>
                <a:latin typeface="Calibri" panose="020F0502020204030204" pitchFamily="34" charset="0"/>
                <a:cs typeface="Calibri" panose="020F0502020204030204" pitchFamily="34" charset="0"/>
              </a:rPr>
              <a:t>What is Keycloak?</a:t>
            </a:r>
            <a:endParaRPr lang="en-GB" sz="1400" b="0" i="0" u="none" strike="noStrike" dirty="0">
              <a:effectLst/>
              <a:latin typeface="Calibri" panose="020F0502020204030204" pitchFamily="34" charset="0"/>
              <a:cs typeface="Calibri" panose="020F0502020204030204" pitchFamily="34" charset="0"/>
            </a:endParaRPr>
          </a:p>
          <a:p>
            <a:pPr lvl="1">
              <a:lnSpc>
                <a:spcPct val="110000"/>
              </a:lnSpc>
              <a:buFont typeface="Arial" panose="020B0604020202020204" pitchFamily="34" charset="0"/>
              <a:buChar char="•"/>
            </a:pPr>
            <a:r>
              <a:rPr lang="en-GB" sz="1400" b="1" i="0" u="none" strike="noStrike" dirty="0">
                <a:effectLst/>
                <a:latin typeface="Calibri" panose="020F0502020204030204" pitchFamily="34" charset="0"/>
                <a:cs typeface="Calibri" panose="020F0502020204030204" pitchFamily="34" charset="0"/>
              </a:rPr>
              <a:t>Definition</a:t>
            </a:r>
            <a:r>
              <a:rPr lang="en-GB" sz="1400" b="0" i="0" u="none" strike="noStrike" dirty="0">
                <a:effectLst/>
                <a:latin typeface="Calibri" panose="020F0502020204030204" pitchFamily="34" charset="0"/>
                <a:cs typeface="Calibri" panose="020F0502020204030204" pitchFamily="34" charset="0"/>
              </a:rPr>
              <a:t>: Keycloak is an open-source Identity and Access Management (IAM) solution developed by Red Hat.</a:t>
            </a:r>
          </a:p>
          <a:p>
            <a:pPr lvl="1">
              <a:lnSpc>
                <a:spcPct val="110000"/>
              </a:lnSpc>
              <a:buFont typeface="Arial" panose="020B0604020202020204" pitchFamily="34" charset="0"/>
              <a:buChar char="•"/>
            </a:pPr>
            <a:r>
              <a:rPr lang="en-GB" sz="1400" b="1" i="0" u="none" strike="noStrike" dirty="0">
                <a:effectLst/>
                <a:latin typeface="Calibri" panose="020F0502020204030204" pitchFamily="34" charset="0"/>
                <a:cs typeface="Calibri" panose="020F0502020204030204" pitchFamily="34" charset="0"/>
              </a:rPr>
              <a:t>Purpose</a:t>
            </a:r>
            <a:r>
              <a:rPr lang="en-GB" sz="1400" b="0" i="0" u="none" strike="noStrike" dirty="0">
                <a:effectLst/>
                <a:latin typeface="Calibri" panose="020F0502020204030204" pitchFamily="34" charset="0"/>
                <a:cs typeface="Calibri" panose="020F0502020204030204" pitchFamily="34" charset="0"/>
              </a:rPr>
              <a:t>: Designed to secure applications and services with minimal fuss.</a:t>
            </a:r>
          </a:p>
          <a:p>
            <a:pPr lvl="1">
              <a:lnSpc>
                <a:spcPct val="110000"/>
              </a:lnSpc>
              <a:buFont typeface="Arial" panose="020B0604020202020204" pitchFamily="34" charset="0"/>
              <a:buChar char="•"/>
            </a:pPr>
            <a:r>
              <a:rPr lang="en-GB" sz="1400" b="1" i="0" u="none" strike="noStrike" dirty="0">
                <a:effectLst/>
                <a:latin typeface="Calibri" panose="020F0502020204030204" pitchFamily="34" charset="0"/>
                <a:cs typeface="Calibri" panose="020F0502020204030204" pitchFamily="34" charset="0"/>
              </a:rPr>
              <a:t>Capabilities</a:t>
            </a:r>
            <a:r>
              <a:rPr lang="en-GB" sz="1400" b="0" i="0" u="none" strike="noStrike" dirty="0">
                <a:effectLst/>
                <a:latin typeface="Calibri" panose="020F0502020204030204" pitchFamily="34" charset="0"/>
                <a:cs typeface="Calibri" panose="020F0502020204030204" pitchFamily="34" charset="0"/>
              </a:rPr>
              <a:t>: Provides a full suite of modern identity management capabilities.</a:t>
            </a:r>
          </a:p>
          <a:p>
            <a:pPr>
              <a:lnSpc>
                <a:spcPct val="110000"/>
              </a:lnSpc>
            </a:pPr>
            <a:r>
              <a:rPr lang="en-GB" sz="1400" b="1" i="0" u="none" strike="noStrike" dirty="0">
                <a:effectLst/>
                <a:latin typeface="Calibri" panose="020F0502020204030204" pitchFamily="34" charset="0"/>
                <a:cs typeface="Calibri" panose="020F0502020204030204" pitchFamily="34" charset="0"/>
              </a:rPr>
              <a:t>Comprehensive Security</a:t>
            </a:r>
            <a:endParaRPr lang="en-GB" sz="1400" b="0" i="0" u="none" strike="noStrike" dirty="0">
              <a:effectLst/>
              <a:latin typeface="Calibri" panose="020F0502020204030204" pitchFamily="34" charset="0"/>
              <a:cs typeface="Calibri" panose="020F0502020204030204" pitchFamily="34" charset="0"/>
            </a:endParaRPr>
          </a:p>
          <a:p>
            <a:pPr lvl="1">
              <a:lnSpc>
                <a:spcPct val="110000"/>
              </a:lnSpc>
              <a:buFont typeface="Arial" panose="020B0604020202020204" pitchFamily="34" charset="0"/>
              <a:buChar char="•"/>
            </a:pPr>
            <a:r>
              <a:rPr lang="en-GB" sz="1400" b="1" i="0" u="none" strike="noStrike" dirty="0">
                <a:effectLst/>
                <a:latin typeface="Calibri" panose="020F0502020204030204" pitchFamily="34" charset="0"/>
                <a:cs typeface="Calibri" panose="020F0502020204030204" pitchFamily="34" charset="0"/>
              </a:rPr>
              <a:t>Single Sign-On (SSO)</a:t>
            </a:r>
            <a:r>
              <a:rPr lang="en-GB" sz="1400" b="0" i="0" u="none" strike="noStrike" dirty="0">
                <a:effectLst/>
                <a:latin typeface="Calibri" panose="020F0502020204030204" pitchFamily="34" charset="0"/>
                <a:cs typeface="Calibri" panose="020F0502020204030204" pitchFamily="34" charset="0"/>
              </a:rPr>
              <a:t>: Simplifies the login process for users across various applications, including support for SAML 2.0 and OpenID Connect.</a:t>
            </a:r>
          </a:p>
          <a:p>
            <a:pPr lvl="1">
              <a:lnSpc>
                <a:spcPct val="110000"/>
              </a:lnSpc>
              <a:buFont typeface="Arial" panose="020B0604020202020204" pitchFamily="34" charset="0"/>
              <a:buChar char="•"/>
            </a:pPr>
            <a:r>
              <a:rPr lang="en-GB" sz="1400" b="1" i="0" u="none" strike="noStrike" dirty="0">
                <a:effectLst/>
                <a:latin typeface="Calibri" panose="020F0502020204030204" pitchFamily="34" charset="0"/>
                <a:cs typeface="Calibri" panose="020F0502020204030204" pitchFamily="34" charset="0"/>
              </a:rPr>
              <a:t>Multi-Factor Authentication (MFA)</a:t>
            </a:r>
            <a:r>
              <a:rPr lang="en-GB" sz="1400" b="0" i="0" u="none" strike="noStrike" dirty="0">
                <a:effectLst/>
                <a:latin typeface="Calibri" panose="020F0502020204030204" pitchFamily="34" charset="0"/>
                <a:cs typeface="Calibri" panose="020F0502020204030204" pitchFamily="34" charset="0"/>
              </a:rPr>
              <a:t>: Enhances security by requiring multiple forms of verification.</a:t>
            </a:r>
          </a:p>
          <a:p>
            <a:pPr lvl="1">
              <a:lnSpc>
                <a:spcPct val="110000"/>
              </a:lnSpc>
              <a:buFont typeface="Arial" panose="020B0604020202020204" pitchFamily="34" charset="0"/>
              <a:buChar char="•"/>
            </a:pPr>
            <a:r>
              <a:rPr lang="en-GB" sz="1400" b="1" i="0" u="none" strike="noStrike" dirty="0">
                <a:effectLst/>
                <a:latin typeface="Calibri" panose="020F0502020204030204" pitchFamily="34" charset="0"/>
                <a:cs typeface="Calibri" panose="020F0502020204030204" pitchFamily="34" charset="0"/>
              </a:rPr>
              <a:t>User Session Management</a:t>
            </a:r>
            <a:r>
              <a:rPr lang="en-GB" sz="1400" b="0" i="0" u="none" strike="noStrike" dirty="0">
                <a:effectLst/>
                <a:latin typeface="Calibri" panose="020F0502020204030204" pitchFamily="34" charset="0"/>
                <a:cs typeface="Calibri" panose="020F0502020204030204" pitchFamily="34" charset="0"/>
              </a:rPr>
              <a:t>: Monitors and manages active user sessions, improving security and operational control.</a:t>
            </a:r>
          </a:p>
        </p:txBody>
      </p:sp>
      <p:sp>
        <p:nvSpPr>
          <p:cNvPr id="38" name="Rectangle 37">
            <a:extLst>
              <a:ext uri="{FF2B5EF4-FFF2-40B4-BE49-F238E27FC236}">
                <a16:creationId xmlns:a16="http://schemas.microsoft.com/office/drawing/2014/main" id="{FF9CCB84-4641-45C1-9C0C-D35DEB9B2A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9163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00748FE5-971C-4D3D-9E82-844F9896DE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a:extLst>
              <a:ext uri="{FF2B5EF4-FFF2-40B4-BE49-F238E27FC236}">
                <a16:creationId xmlns:a16="http://schemas.microsoft.com/office/drawing/2014/main" id="{265180ED-82FA-4DB9-977A-EF01472A5B9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47" name="Picture 46">
            <a:extLst>
              <a:ext uri="{FF2B5EF4-FFF2-40B4-BE49-F238E27FC236}">
                <a16:creationId xmlns:a16="http://schemas.microsoft.com/office/drawing/2014/main" id="{1770DC71-8434-464C-A23E-E7BC9BC893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49" name="Rectangle 48">
            <a:extLst>
              <a:ext uri="{FF2B5EF4-FFF2-40B4-BE49-F238E27FC236}">
                <a16:creationId xmlns:a16="http://schemas.microsoft.com/office/drawing/2014/main" id="{357561C8-C082-42A2-8092-4FB6D770A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FC43BFC-462D-410C-B3EE-F37EF751C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0FAEB5-9C46-B87A-03FA-CF1FAA901C50}"/>
              </a:ext>
            </a:extLst>
          </p:cNvPr>
          <p:cNvSpPr>
            <a:spLocks noGrp="1"/>
          </p:cNvSpPr>
          <p:nvPr>
            <p:ph type="title"/>
          </p:nvPr>
        </p:nvSpPr>
        <p:spPr>
          <a:xfrm>
            <a:off x="5274525" y="808056"/>
            <a:ext cx="5338372" cy="1077229"/>
          </a:xfrm>
        </p:spPr>
        <p:txBody>
          <a:bodyPr>
            <a:normAutofit/>
          </a:bodyPr>
          <a:lstStyle/>
          <a:p>
            <a:pPr algn="l"/>
            <a:r>
              <a:rPr lang="en-GB" b="0" i="0" u="none" strike="noStrike" dirty="0">
                <a:effectLst/>
                <a:latin typeface="Calibri" panose="020F0502020204030204" pitchFamily="34" charset="0"/>
                <a:cs typeface="Calibri" panose="020F0502020204030204" pitchFamily="34" charset="0"/>
              </a:rPr>
              <a:t>Key Features and Benefits of Keycloak</a:t>
            </a:r>
            <a:endParaRPr lang="en-US" dirty="0">
              <a:latin typeface="Calibri" panose="020F0502020204030204" pitchFamily="34" charset="0"/>
              <a:cs typeface="Calibri" panose="020F0502020204030204" pitchFamily="34" charset="0"/>
            </a:endParaRPr>
          </a:p>
        </p:txBody>
      </p:sp>
      <p:pic>
        <p:nvPicPr>
          <p:cNvPr id="5" name="Picture 4" descr="Metal tic-tac-toe game pieces">
            <a:extLst>
              <a:ext uri="{FF2B5EF4-FFF2-40B4-BE49-F238E27FC236}">
                <a16:creationId xmlns:a16="http://schemas.microsoft.com/office/drawing/2014/main" id="{2C3EDF7F-8E09-AAAB-CE88-DAB50A335930}"/>
              </a:ext>
            </a:extLst>
          </p:cNvPr>
          <p:cNvPicPr>
            <a:picLocks noChangeAspect="1"/>
          </p:cNvPicPr>
          <p:nvPr/>
        </p:nvPicPr>
        <p:blipFill>
          <a:blip r:embed="rId5"/>
          <a:srcRect l="26544" r="40085"/>
          <a:stretch/>
        </p:blipFill>
        <p:spPr>
          <a:xfrm>
            <a:off x="1011880" y="227"/>
            <a:ext cx="3051461" cy="6858000"/>
          </a:xfrm>
          <a:prstGeom prst="rect">
            <a:avLst/>
          </a:prstGeom>
          <a:ln w="12700">
            <a:solidFill>
              <a:schemeClr val="tx1"/>
            </a:solidFill>
          </a:ln>
        </p:spPr>
      </p:pic>
      <p:sp>
        <p:nvSpPr>
          <p:cNvPr id="53" name="Rectangle 52">
            <a:extLst>
              <a:ext uri="{FF2B5EF4-FFF2-40B4-BE49-F238E27FC236}">
                <a16:creationId xmlns:a16="http://schemas.microsoft.com/office/drawing/2014/main" id="{DDB9C59E-E311-421C-83D7-D60C5EBE7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2EBDB0E-683D-1C03-EFA8-53EE10EF0FD1}"/>
              </a:ext>
            </a:extLst>
          </p:cNvPr>
          <p:cNvSpPr>
            <a:spLocks noGrp="1"/>
          </p:cNvSpPr>
          <p:nvPr>
            <p:ph idx="1"/>
          </p:nvPr>
        </p:nvSpPr>
        <p:spPr>
          <a:xfrm>
            <a:off x="4466896" y="2017986"/>
            <a:ext cx="6763061" cy="4752798"/>
          </a:xfrm>
        </p:spPr>
        <p:txBody>
          <a:bodyPr>
            <a:noAutofit/>
          </a:bodyPr>
          <a:lstStyle/>
          <a:p>
            <a:pPr>
              <a:lnSpc>
                <a:spcPct val="110000"/>
              </a:lnSpc>
            </a:pPr>
            <a:r>
              <a:rPr lang="en-GB" sz="1200" b="1" i="0" u="none" strike="noStrike" dirty="0">
                <a:effectLst/>
                <a:latin typeface="Calibri" panose="020F0502020204030204" pitchFamily="34" charset="0"/>
                <a:cs typeface="Calibri" panose="020F0502020204030204" pitchFamily="34" charset="0"/>
              </a:rPr>
              <a:t>Enhanced User Experience</a:t>
            </a:r>
            <a:endParaRPr lang="en-GB" sz="1200" b="0" i="0" u="none" strike="noStrike" dirty="0">
              <a:effectLst/>
              <a:latin typeface="Calibri" panose="020F0502020204030204" pitchFamily="34" charset="0"/>
              <a:cs typeface="Calibri" panose="020F0502020204030204" pitchFamily="34" charset="0"/>
            </a:endParaRPr>
          </a:p>
          <a:p>
            <a:pPr lvl="1">
              <a:lnSpc>
                <a:spcPct val="110000"/>
              </a:lnSpc>
              <a:buFont typeface="Arial" panose="020B0604020202020204" pitchFamily="34" charset="0"/>
              <a:buChar char="•"/>
            </a:pPr>
            <a:r>
              <a:rPr lang="en-GB" sz="1200" b="1" i="0" u="none" strike="noStrike" dirty="0">
                <a:effectLst/>
                <a:latin typeface="Calibri" panose="020F0502020204030204" pitchFamily="34" charset="0"/>
                <a:cs typeface="Calibri" panose="020F0502020204030204" pitchFamily="34" charset="0"/>
              </a:rPr>
              <a:t>Simplified Access</a:t>
            </a:r>
            <a:r>
              <a:rPr lang="en-GB" sz="1200" b="0" i="0" u="none" strike="noStrike" dirty="0">
                <a:effectLst/>
                <a:latin typeface="Calibri" panose="020F0502020204030204" pitchFamily="34" charset="0"/>
                <a:cs typeface="Calibri" panose="020F0502020204030204" pitchFamily="34" charset="0"/>
              </a:rPr>
              <a:t>: Allows the use of one set of credentials to access multiple applications, improving user efficiency and reducing password fatigue.</a:t>
            </a:r>
          </a:p>
          <a:p>
            <a:pPr>
              <a:lnSpc>
                <a:spcPct val="110000"/>
              </a:lnSpc>
            </a:pPr>
            <a:r>
              <a:rPr lang="en-GB" sz="1200" b="1" i="0" u="none" strike="noStrike" dirty="0">
                <a:effectLst/>
                <a:latin typeface="Calibri" panose="020F0502020204030204" pitchFamily="34" charset="0"/>
                <a:cs typeface="Calibri" panose="020F0502020204030204" pitchFamily="34" charset="0"/>
              </a:rPr>
              <a:t>Cost-Effectiveness</a:t>
            </a:r>
            <a:endParaRPr lang="en-GB" sz="1200" b="0" i="0" u="none" strike="noStrike" dirty="0">
              <a:effectLst/>
              <a:latin typeface="Calibri" panose="020F0502020204030204" pitchFamily="34" charset="0"/>
              <a:cs typeface="Calibri" panose="020F0502020204030204" pitchFamily="34" charset="0"/>
            </a:endParaRPr>
          </a:p>
          <a:p>
            <a:pPr lvl="1">
              <a:lnSpc>
                <a:spcPct val="110000"/>
              </a:lnSpc>
              <a:buFont typeface="Arial" panose="020B0604020202020204" pitchFamily="34" charset="0"/>
              <a:buChar char="•"/>
            </a:pPr>
            <a:r>
              <a:rPr lang="en-GB" sz="1200" b="1" i="0" u="none" strike="noStrike" dirty="0">
                <a:effectLst/>
                <a:latin typeface="Calibri" panose="020F0502020204030204" pitchFamily="34" charset="0"/>
                <a:cs typeface="Calibri" panose="020F0502020204030204" pitchFamily="34" charset="0"/>
              </a:rPr>
              <a:t>Open-Source Advantage</a:t>
            </a:r>
            <a:r>
              <a:rPr lang="en-GB" sz="1200" b="0" i="0" u="none" strike="noStrike" dirty="0">
                <a:effectLst/>
                <a:latin typeface="Calibri" panose="020F0502020204030204" pitchFamily="34" charset="0"/>
                <a:cs typeface="Calibri" panose="020F0502020204030204" pitchFamily="34" charset="0"/>
              </a:rPr>
              <a:t>: Reduces costs associated with user management and authentication, offering a robust solution without the associated licensing fees.</a:t>
            </a:r>
          </a:p>
          <a:p>
            <a:pPr>
              <a:lnSpc>
                <a:spcPct val="110000"/>
              </a:lnSpc>
            </a:pPr>
            <a:r>
              <a:rPr lang="en-GB" sz="1200" b="1" i="0" u="none" strike="noStrike" dirty="0">
                <a:effectLst/>
                <a:latin typeface="Calibri" panose="020F0502020204030204" pitchFamily="34" charset="0"/>
                <a:cs typeface="Calibri" panose="020F0502020204030204" pitchFamily="34" charset="0"/>
              </a:rPr>
              <a:t>Extensive Customizability</a:t>
            </a:r>
            <a:endParaRPr lang="en-GB" sz="1200" b="0" i="0" u="none" strike="noStrike" dirty="0">
              <a:effectLst/>
              <a:latin typeface="Calibri" panose="020F0502020204030204" pitchFamily="34" charset="0"/>
              <a:cs typeface="Calibri" panose="020F0502020204030204" pitchFamily="34" charset="0"/>
            </a:endParaRPr>
          </a:p>
          <a:p>
            <a:pPr lvl="1">
              <a:lnSpc>
                <a:spcPct val="110000"/>
              </a:lnSpc>
              <a:buFont typeface="Arial" panose="020B0604020202020204" pitchFamily="34" charset="0"/>
              <a:buChar char="•"/>
            </a:pPr>
            <a:r>
              <a:rPr lang="en-GB" sz="1200" b="1" i="0" u="none" strike="noStrike" dirty="0">
                <a:effectLst/>
                <a:latin typeface="Calibri" panose="020F0502020204030204" pitchFamily="34" charset="0"/>
                <a:cs typeface="Calibri" panose="020F0502020204030204" pitchFamily="34" charset="0"/>
              </a:rPr>
              <a:t>Adaptable Architecture</a:t>
            </a:r>
            <a:r>
              <a:rPr lang="en-GB" sz="1200" b="0" i="0" u="none" strike="noStrike" dirty="0">
                <a:effectLst/>
                <a:latin typeface="Calibri" panose="020F0502020204030204" pitchFamily="34" charset="0"/>
                <a:cs typeface="Calibri" panose="020F0502020204030204" pitchFamily="34" charset="0"/>
              </a:rPr>
              <a:t>: Offers significant flexibility to adapt and extend capabilities to meet specific organizational needs.</a:t>
            </a:r>
          </a:p>
          <a:p>
            <a:pPr>
              <a:lnSpc>
                <a:spcPct val="110000"/>
              </a:lnSpc>
            </a:pPr>
            <a:r>
              <a:rPr lang="en-GB" sz="1200" b="1" i="0" u="none" strike="noStrike" dirty="0">
                <a:effectLst/>
                <a:latin typeface="Calibri" panose="020F0502020204030204" pitchFamily="34" charset="0"/>
                <a:cs typeface="Calibri" panose="020F0502020204030204" pitchFamily="34" charset="0"/>
              </a:rPr>
              <a:t>Wide Integration</a:t>
            </a:r>
            <a:endParaRPr lang="en-GB" sz="1200" b="0" i="0" u="none" strike="noStrike" dirty="0">
              <a:effectLst/>
              <a:latin typeface="Calibri" panose="020F0502020204030204" pitchFamily="34" charset="0"/>
              <a:cs typeface="Calibri" panose="020F0502020204030204" pitchFamily="34" charset="0"/>
            </a:endParaRPr>
          </a:p>
          <a:p>
            <a:pPr lvl="1">
              <a:lnSpc>
                <a:spcPct val="110000"/>
              </a:lnSpc>
              <a:buFont typeface="Arial" panose="020B0604020202020204" pitchFamily="34" charset="0"/>
              <a:buChar char="•"/>
            </a:pPr>
            <a:r>
              <a:rPr lang="en-GB" sz="1200" b="1" i="0" u="none" strike="noStrike" dirty="0">
                <a:effectLst/>
                <a:latin typeface="Calibri" panose="020F0502020204030204" pitchFamily="34" charset="0"/>
                <a:cs typeface="Calibri" panose="020F0502020204030204" pitchFamily="34" charset="0"/>
              </a:rPr>
              <a:t>Enterprise Systems Compatibility</a:t>
            </a:r>
            <a:r>
              <a:rPr lang="en-GB" sz="1200" b="0" i="0" u="none" strike="noStrike" dirty="0">
                <a:effectLst/>
                <a:latin typeface="Calibri" panose="020F0502020204030204" pitchFamily="34" charset="0"/>
                <a:cs typeface="Calibri" panose="020F0502020204030204" pitchFamily="34" charset="0"/>
              </a:rPr>
              <a:t>: Seamlessly integrates with systems like LDAP and Active Directory.</a:t>
            </a:r>
          </a:p>
          <a:p>
            <a:pPr lvl="1">
              <a:lnSpc>
                <a:spcPct val="110000"/>
              </a:lnSpc>
              <a:buFont typeface="Arial" panose="020B0604020202020204" pitchFamily="34" charset="0"/>
              <a:buChar char="•"/>
            </a:pPr>
            <a:r>
              <a:rPr lang="en-GB" sz="1200" b="1" i="0" u="none" strike="noStrike" dirty="0">
                <a:effectLst/>
                <a:latin typeface="Calibri" panose="020F0502020204030204" pitchFamily="34" charset="0"/>
                <a:cs typeface="Calibri" panose="020F0502020204030204" pitchFamily="34" charset="0"/>
              </a:rPr>
              <a:t>Support for Major Protocols</a:t>
            </a:r>
            <a:r>
              <a:rPr lang="en-GB" sz="1200" b="0" i="0" u="none" strike="noStrike" dirty="0">
                <a:effectLst/>
                <a:latin typeface="Calibri" panose="020F0502020204030204" pitchFamily="34" charset="0"/>
                <a:cs typeface="Calibri" panose="020F0502020204030204" pitchFamily="34" charset="0"/>
              </a:rPr>
              <a:t>: Ensures compatibility with a variety of identity providers through support for protocols such as OpenID Connect and </a:t>
            </a:r>
            <a:r>
              <a:rPr lang="en-GB" sz="1200" i="0" u="none" strike="noStrike" dirty="0">
                <a:effectLst/>
                <a:latin typeface="Calibri" panose="020F0502020204030204" pitchFamily="34" charset="0"/>
                <a:cs typeface="Calibri" panose="020F0502020204030204" pitchFamily="34" charset="0"/>
              </a:rPr>
              <a:t>SAML 2.0</a:t>
            </a:r>
            <a:r>
              <a:rPr lang="en-GB" sz="1200" b="0" i="0" u="none" strike="noStrike" dirty="0">
                <a:effectLst/>
                <a:latin typeface="Calibri" panose="020F0502020204030204" pitchFamily="34" charset="0"/>
                <a:cs typeface="Calibri" panose="020F0502020204030204" pitchFamily="34" charset="0"/>
              </a:rPr>
              <a:t>, facilitating secure and straightforward SAML integration.</a:t>
            </a:r>
          </a:p>
        </p:txBody>
      </p:sp>
      <p:sp>
        <p:nvSpPr>
          <p:cNvPr id="55" name="Rectangle 54">
            <a:extLst>
              <a:ext uri="{FF2B5EF4-FFF2-40B4-BE49-F238E27FC236}">
                <a16:creationId xmlns:a16="http://schemas.microsoft.com/office/drawing/2014/main" id="{FF9CCB84-4641-45C1-9C0C-D35DEB9B2A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1532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00748FE5-971C-4D3D-9E82-844F9896DE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9" name="Picture 78">
            <a:extLst>
              <a:ext uri="{FF2B5EF4-FFF2-40B4-BE49-F238E27FC236}">
                <a16:creationId xmlns:a16="http://schemas.microsoft.com/office/drawing/2014/main" id="{265180ED-82FA-4DB9-977A-EF01472A5B9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81" name="Picture 80">
            <a:extLst>
              <a:ext uri="{FF2B5EF4-FFF2-40B4-BE49-F238E27FC236}">
                <a16:creationId xmlns:a16="http://schemas.microsoft.com/office/drawing/2014/main" id="{1770DC71-8434-464C-A23E-E7BC9BC893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3" name="Rectangle 82">
            <a:extLst>
              <a:ext uri="{FF2B5EF4-FFF2-40B4-BE49-F238E27FC236}">
                <a16:creationId xmlns:a16="http://schemas.microsoft.com/office/drawing/2014/main" id="{357561C8-C082-42A2-8092-4FB6D770A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7FC43BFC-462D-410C-B3EE-F37EF751C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B2F792-61BE-F7F6-2D47-AA79D1C816D9}"/>
              </a:ext>
            </a:extLst>
          </p:cNvPr>
          <p:cNvSpPr>
            <a:spLocks noGrp="1"/>
          </p:cNvSpPr>
          <p:nvPr>
            <p:ph type="title"/>
          </p:nvPr>
        </p:nvSpPr>
        <p:spPr>
          <a:xfrm>
            <a:off x="5274525" y="808056"/>
            <a:ext cx="5338372" cy="1077229"/>
          </a:xfrm>
        </p:spPr>
        <p:txBody>
          <a:bodyPr>
            <a:normAutofit/>
          </a:bodyPr>
          <a:lstStyle/>
          <a:p>
            <a:pPr algn="l"/>
            <a:r>
              <a:rPr lang="en-GB" sz="2600" b="0" i="0" u="none" strike="noStrike" dirty="0">
                <a:effectLst/>
                <a:latin typeface="Calibri" panose="020F0502020204030204" pitchFamily="34" charset="0"/>
                <a:cs typeface="Calibri" panose="020F0502020204030204" pitchFamily="34" charset="0"/>
              </a:rPr>
              <a:t>Why Keycloak Matters to FIS - Identity Brokering and Compliance</a:t>
            </a:r>
            <a:endParaRPr lang="en-US" sz="2600" dirty="0">
              <a:latin typeface="Calibri" panose="020F0502020204030204" pitchFamily="34" charset="0"/>
              <a:cs typeface="Calibri" panose="020F0502020204030204" pitchFamily="34" charset="0"/>
            </a:endParaRPr>
          </a:p>
        </p:txBody>
      </p:sp>
      <p:pic>
        <p:nvPicPr>
          <p:cNvPr id="26" name="Picture 25" descr="Padlock on computer motherboard">
            <a:extLst>
              <a:ext uri="{FF2B5EF4-FFF2-40B4-BE49-F238E27FC236}">
                <a16:creationId xmlns:a16="http://schemas.microsoft.com/office/drawing/2014/main" id="{DE11DDC4-D153-0400-BD39-ACE1E9C34961}"/>
              </a:ext>
            </a:extLst>
          </p:cNvPr>
          <p:cNvPicPr>
            <a:picLocks noChangeAspect="1"/>
          </p:cNvPicPr>
          <p:nvPr/>
        </p:nvPicPr>
        <p:blipFill>
          <a:blip r:embed="rId5"/>
          <a:srcRect l="22170" r="48130" b="-2"/>
          <a:stretch/>
        </p:blipFill>
        <p:spPr>
          <a:xfrm>
            <a:off x="1011880" y="227"/>
            <a:ext cx="3051461" cy="6858000"/>
          </a:xfrm>
          <a:prstGeom prst="rect">
            <a:avLst/>
          </a:prstGeom>
          <a:ln w="12700">
            <a:solidFill>
              <a:schemeClr val="tx1"/>
            </a:solidFill>
          </a:ln>
        </p:spPr>
      </p:pic>
      <p:sp>
        <p:nvSpPr>
          <p:cNvPr id="87" name="Rectangle 86">
            <a:extLst>
              <a:ext uri="{FF2B5EF4-FFF2-40B4-BE49-F238E27FC236}">
                <a16:creationId xmlns:a16="http://schemas.microsoft.com/office/drawing/2014/main" id="{DDB9C59E-E311-421C-83D7-D60C5EBE7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C9B861E-C746-D3B4-7778-E1091FED6CF5}"/>
              </a:ext>
            </a:extLst>
          </p:cNvPr>
          <p:cNvSpPr>
            <a:spLocks noGrp="1"/>
          </p:cNvSpPr>
          <p:nvPr>
            <p:ph idx="1"/>
          </p:nvPr>
        </p:nvSpPr>
        <p:spPr>
          <a:xfrm>
            <a:off x="4561490" y="2052115"/>
            <a:ext cx="6463862" cy="4191029"/>
          </a:xfrm>
        </p:spPr>
        <p:txBody>
          <a:bodyPr>
            <a:normAutofit fontScale="92500" lnSpcReduction="20000"/>
          </a:bodyPr>
          <a:lstStyle/>
          <a:p>
            <a:pPr algn="just">
              <a:lnSpc>
                <a:spcPct val="110000"/>
              </a:lnSpc>
            </a:pPr>
            <a:r>
              <a:rPr lang="en-GB" sz="1500" b="1" i="0" u="none" strike="noStrike" dirty="0">
                <a:effectLst/>
                <a:latin typeface="Calibri" panose="020F0502020204030204" pitchFamily="34" charset="0"/>
                <a:cs typeface="Calibri" panose="020F0502020204030204" pitchFamily="34" charset="0"/>
              </a:rPr>
              <a:t>Robust Identity Brokering</a:t>
            </a:r>
            <a:endParaRPr lang="en-GB" sz="1500" b="0" i="0" u="none" strike="noStrike" dirty="0">
              <a:effectLst/>
              <a:latin typeface="Calibri" panose="020F0502020204030204" pitchFamily="34" charset="0"/>
              <a:cs typeface="Calibri" panose="020F0502020204030204" pitchFamily="34" charset="0"/>
            </a:endParaRPr>
          </a:p>
          <a:p>
            <a:pPr lvl="1" algn="just">
              <a:lnSpc>
                <a:spcPct val="110000"/>
              </a:lnSpc>
              <a:buFont typeface="Arial" panose="020B0604020202020204" pitchFamily="34" charset="0"/>
              <a:buChar char="•"/>
            </a:pPr>
            <a:r>
              <a:rPr lang="en-GB" sz="1500" b="1" i="0" u="none" strike="noStrike" dirty="0">
                <a:effectLst/>
                <a:latin typeface="Calibri" panose="020F0502020204030204" pitchFamily="34" charset="0"/>
                <a:cs typeface="Calibri" panose="020F0502020204030204" pitchFamily="34" charset="0"/>
              </a:rPr>
              <a:t>User Authentication</a:t>
            </a:r>
            <a:r>
              <a:rPr lang="en-GB" sz="1500" b="0" i="0" u="none" strike="noStrike" dirty="0">
                <a:effectLst/>
                <a:latin typeface="Calibri" panose="020F0502020204030204" pitchFamily="34" charset="0"/>
                <a:cs typeface="Calibri" panose="020F0502020204030204" pitchFamily="34" charset="0"/>
              </a:rPr>
              <a:t>: Keycloak acts as a mediator between external identity providers and FIS applications, utilizing protocols like SAML 2.0 and OpenID Connect. This allows seamless authentication using existing credentials (corporate IDs, social logins), enhancing user accessibility and security.</a:t>
            </a:r>
          </a:p>
          <a:p>
            <a:pPr algn="just">
              <a:lnSpc>
                <a:spcPct val="110000"/>
              </a:lnSpc>
            </a:pPr>
            <a:r>
              <a:rPr lang="en-GB" sz="1500" b="1" i="0" u="none" strike="noStrike" dirty="0">
                <a:effectLst/>
                <a:latin typeface="Calibri" panose="020F0502020204030204" pitchFamily="34" charset="0"/>
                <a:cs typeface="Calibri" panose="020F0502020204030204" pitchFamily="34" charset="0"/>
              </a:rPr>
              <a:t>Enhanced Compliance and Security</a:t>
            </a:r>
            <a:endParaRPr lang="en-GB" sz="1500" b="0" i="0" u="none" strike="noStrike" dirty="0">
              <a:effectLst/>
              <a:latin typeface="Calibri" panose="020F0502020204030204" pitchFamily="34" charset="0"/>
              <a:cs typeface="Calibri" panose="020F0502020204030204" pitchFamily="34" charset="0"/>
            </a:endParaRPr>
          </a:p>
          <a:p>
            <a:pPr lvl="1" algn="just">
              <a:lnSpc>
                <a:spcPct val="110000"/>
              </a:lnSpc>
              <a:buFont typeface="Arial" panose="020B0604020202020204" pitchFamily="34" charset="0"/>
              <a:buChar char="•"/>
            </a:pPr>
            <a:r>
              <a:rPr lang="en-GB" sz="1500" b="1" i="0" u="none" strike="noStrike" dirty="0">
                <a:effectLst/>
                <a:latin typeface="Calibri" panose="020F0502020204030204" pitchFamily="34" charset="0"/>
                <a:cs typeface="Calibri" panose="020F0502020204030204" pitchFamily="34" charset="0"/>
              </a:rPr>
              <a:t>Centralized Audit Trails</a:t>
            </a:r>
            <a:r>
              <a:rPr lang="en-GB" sz="1500" b="0" i="0" u="none" strike="noStrike" dirty="0">
                <a:effectLst/>
                <a:latin typeface="Calibri" panose="020F0502020204030204" pitchFamily="34" charset="0"/>
                <a:cs typeface="Calibri" panose="020F0502020204030204" pitchFamily="34" charset="0"/>
              </a:rPr>
              <a:t>: By serving as a central authentication point, Keycloak consolidates and manages audit logs from multiple sources, significantly enhancing security monitoring and compliance with regulations like GDPR, SOX, and PCI-DSS.</a:t>
            </a:r>
          </a:p>
          <a:p>
            <a:pPr lvl="1" algn="just">
              <a:lnSpc>
                <a:spcPct val="110000"/>
              </a:lnSpc>
              <a:buFont typeface="Arial" panose="020B0604020202020204" pitchFamily="34" charset="0"/>
              <a:buChar char="•"/>
            </a:pPr>
            <a:r>
              <a:rPr lang="en-GB" sz="1500" b="1" i="0" u="none" strike="noStrike" dirty="0">
                <a:effectLst/>
                <a:latin typeface="Calibri" panose="020F0502020204030204" pitchFamily="34" charset="0"/>
                <a:cs typeface="Calibri" panose="020F0502020204030204" pitchFamily="34" charset="0"/>
              </a:rPr>
              <a:t>Consistent Security Policies</a:t>
            </a:r>
            <a:r>
              <a:rPr lang="en-GB" sz="1500" b="0" i="0" u="none" strike="noStrike" dirty="0">
                <a:effectLst/>
                <a:latin typeface="Calibri" panose="020F0502020204030204" pitchFamily="34" charset="0"/>
                <a:cs typeface="Calibri" panose="020F0502020204030204" pitchFamily="34" charset="0"/>
              </a:rPr>
              <a:t>: Implements uniform security policies across all applications, which is crucial for meeting the strict regulatory requirements typical in the financial sector.</a:t>
            </a:r>
          </a:p>
          <a:p>
            <a:pPr lvl="1" algn="just">
              <a:lnSpc>
                <a:spcPct val="110000"/>
              </a:lnSpc>
              <a:buFont typeface="Arial" panose="020B0604020202020204" pitchFamily="34" charset="0"/>
              <a:buChar char="•"/>
            </a:pPr>
            <a:r>
              <a:rPr lang="en-GB" sz="1500" b="1" i="0" u="none" strike="noStrike" dirty="0">
                <a:effectLst/>
                <a:latin typeface="Calibri" panose="020F0502020204030204" pitchFamily="34" charset="0"/>
                <a:cs typeface="Calibri" panose="020F0502020204030204" pitchFamily="34" charset="0"/>
              </a:rPr>
              <a:t>Data Protection</a:t>
            </a:r>
            <a:r>
              <a:rPr lang="en-GB" sz="1500" b="0" i="0" u="none" strike="noStrike" dirty="0">
                <a:effectLst/>
                <a:latin typeface="Calibri" panose="020F0502020204030204" pitchFamily="34" charset="0"/>
                <a:cs typeface="Calibri" panose="020F0502020204030204" pitchFamily="34" charset="0"/>
              </a:rPr>
              <a:t>: Keycloak minimizes the need to store sensitive user data across multiple systems by centralizing identity management, thereby reducing exposure and risk.</a:t>
            </a:r>
          </a:p>
          <a:p>
            <a:pPr>
              <a:lnSpc>
                <a:spcPct val="110000"/>
              </a:lnSpc>
            </a:pPr>
            <a:endParaRPr lang="en-US" sz="1000" dirty="0"/>
          </a:p>
        </p:txBody>
      </p:sp>
      <p:sp>
        <p:nvSpPr>
          <p:cNvPr id="89" name="Rectangle 88">
            <a:extLst>
              <a:ext uri="{FF2B5EF4-FFF2-40B4-BE49-F238E27FC236}">
                <a16:creationId xmlns:a16="http://schemas.microsoft.com/office/drawing/2014/main" id="{FF9CCB84-4641-45C1-9C0C-D35DEB9B2A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0712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00748FE5-971C-4D3D-9E82-844F9896DE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9" name="Picture 78">
            <a:extLst>
              <a:ext uri="{FF2B5EF4-FFF2-40B4-BE49-F238E27FC236}">
                <a16:creationId xmlns:a16="http://schemas.microsoft.com/office/drawing/2014/main" id="{265180ED-82FA-4DB9-977A-EF01472A5B9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81" name="Picture 80">
            <a:extLst>
              <a:ext uri="{FF2B5EF4-FFF2-40B4-BE49-F238E27FC236}">
                <a16:creationId xmlns:a16="http://schemas.microsoft.com/office/drawing/2014/main" id="{1770DC71-8434-464C-A23E-E7BC9BC893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3" name="Rectangle 82">
            <a:extLst>
              <a:ext uri="{FF2B5EF4-FFF2-40B4-BE49-F238E27FC236}">
                <a16:creationId xmlns:a16="http://schemas.microsoft.com/office/drawing/2014/main" id="{357561C8-C082-42A2-8092-4FB6D770A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7FC43BFC-462D-410C-B3EE-F37EF751C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B2F792-61BE-F7F6-2D47-AA79D1C816D9}"/>
              </a:ext>
            </a:extLst>
          </p:cNvPr>
          <p:cNvSpPr>
            <a:spLocks noGrp="1"/>
          </p:cNvSpPr>
          <p:nvPr>
            <p:ph type="title"/>
          </p:nvPr>
        </p:nvSpPr>
        <p:spPr>
          <a:xfrm>
            <a:off x="5274525" y="808056"/>
            <a:ext cx="5338372" cy="1077229"/>
          </a:xfrm>
        </p:spPr>
        <p:txBody>
          <a:bodyPr>
            <a:normAutofit/>
          </a:bodyPr>
          <a:lstStyle/>
          <a:p>
            <a:pPr algn="l"/>
            <a:r>
              <a:rPr lang="en-GB" sz="2600" b="0" i="0" u="none" strike="noStrike" dirty="0">
                <a:effectLst/>
                <a:latin typeface="Calibri" panose="020F0502020204030204" pitchFamily="34" charset="0"/>
                <a:cs typeface="Calibri" panose="020F0502020204030204" pitchFamily="34" charset="0"/>
              </a:rPr>
              <a:t>Why Keycloak Matters to FIS - Operational Efficiency and Scalability</a:t>
            </a:r>
            <a:endParaRPr lang="en-US" sz="2600" dirty="0">
              <a:latin typeface="Calibri" panose="020F0502020204030204" pitchFamily="34" charset="0"/>
              <a:cs typeface="Calibri" panose="020F0502020204030204" pitchFamily="34" charset="0"/>
            </a:endParaRPr>
          </a:p>
        </p:txBody>
      </p:sp>
      <p:pic>
        <p:nvPicPr>
          <p:cNvPr id="26" name="Picture 25" descr="Padlock on computer motherboard">
            <a:extLst>
              <a:ext uri="{FF2B5EF4-FFF2-40B4-BE49-F238E27FC236}">
                <a16:creationId xmlns:a16="http://schemas.microsoft.com/office/drawing/2014/main" id="{DE11DDC4-D153-0400-BD39-ACE1E9C34961}"/>
              </a:ext>
            </a:extLst>
          </p:cNvPr>
          <p:cNvPicPr>
            <a:picLocks noChangeAspect="1"/>
          </p:cNvPicPr>
          <p:nvPr/>
        </p:nvPicPr>
        <p:blipFill>
          <a:blip r:embed="rId5"/>
          <a:srcRect l="22170" r="48130" b="-2"/>
          <a:stretch/>
        </p:blipFill>
        <p:spPr>
          <a:xfrm>
            <a:off x="1011880" y="227"/>
            <a:ext cx="3051461" cy="6858000"/>
          </a:xfrm>
          <a:prstGeom prst="rect">
            <a:avLst/>
          </a:prstGeom>
          <a:ln w="12700">
            <a:solidFill>
              <a:schemeClr val="tx1"/>
            </a:solidFill>
          </a:ln>
        </p:spPr>
      </p:pic>
      <p:sp>
        <p:nvSpPr>
          <p:cNvPr id="87" name="Rectangle 86">
            <a:extLst>
              <a:ext uri="{FF2B5EF4-FFF2-40B4-BE49-F238E27FC236}">
                <a16:creationId xmlns:a16="http://schemas.microsoft.com/office/drawing/2014/main" id="{DDB9C59E-E311-421C-83D7-D60C5EBE7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C9B861E-C746-D3B4-7778-E1091FED6CF5}"/>
              </a:ext>
            </a:extLst>
          </p:cNvPr>
          <p:cNvSpPr>
            <a:spLocks noGrp="1"/>
          </p:cNvSpPr>
          <p:nvPr>
            <p:ph idx="1"/>
          </p:nvPr>
        </p:nvSpPr>
        <p:spPr>
          <a:xfrm>
            <a:off x="4298731" y="1885285"/>
            <a:ext cx="6314166" cy="4164659"/>
          </a:xfrm>
        </p:spPr>
        <p:txBody>
          <a:bodyPr>
            <a:normAutofit fontScale="92500" lnSpcReduction="20000"/>
          </a:bodyPr>
          <a:lstStyle/>
          <a:p>
            <a:pPr>
              <a:lnSpc>
                <a:spcPct val="110000"/>
              </a:lnSpc>
            </a:pPr>
            <a:r>
              <a:rPr lang="en-GB" sz="1500" b="1" i="0" u="none" strike="noStrike" dirty="0">
                <a:effectLst/>
                <a:latin typeface="Calibri" panose="020F0502020204030204" pitchFamily="34" charset="0"/>
                <a:cs typeface="Calibri" panose="020F0502020204030204" pitchFamily="34" charset="0"/>
              </a:rPr>
              <a:t>Operational Efficiency</a:t>
            </a:r>
            <a:endParaRPr lang="en-GB" sz="1500" b="0" i="0" u="none" strike="noStrike" dirty="0">
              <a:effectLst/>
              <a:latin typeface="Calibri" panose="020F0502020204030204" pitchFamily="34" charset="0"/>
              <a:cs typeface="Calibri" panose="020F0502020204030204" pitchFamily="34" charset="0"/>
            </a:endParaRPr>
          </a:p>
          <a:p>
            <a:pPr lvl="1">
              <a:lnSpc>
                <a:spcPct val="110000"/>
              </a:lnSpc>
              <a:buFont typeface="Arial" panose="020B0604020202020204" pitchFamily="34" charset="0"/>
              <a:buChar char="•"/>
            </a:pPr>
            <a:r>
              <a:rPr lang="en-GB" sz="1500" b="1" i="0" u="none" strike="noStrike" dirty="0">
                <a:effectLst/>
                <a:latin typeface="Calibri" panose="020F0502020204030204" pitchFamily="34" charset="0"/>
                <a:cs typeface="Calibri" panose="020F0502020204030204" pitchFamily="34" charset="0"/>
              </a:rPr>
              <a:t>Reduced Complexity</a:t>
            </a:r>
            <a:r>
              <a:rPr lang="en-GB" sz="1500" b="0" i="0" u="none" strike="noStrike" dirty="0">
                <a:effectLst/>
                <a:latin typeface="Calibri" panose="020F0502020204030204" pitchFamily="34" charset="0"/>
                <a:cs typeface="Calibri" panose="020F0502020204030204" pitchFamily="34" charset="0"/>
              </a:rPr>
              <a:t>: Keycloak simplifies managing connections to various IDPs, reducing overhead and potential errors. This streamlined integration supports operational resilience and efficiency.</a:t>
            </a:r>
          </a:p>
          <a:p>
            <a:pPr lvl="1">
              <a:lnSpc>
                <a:spcPct val="110000"/>
              </a:lnSpc>
              <a:buFont typeface="Arial" panose="020B0604020202020204" pitchFamily="34" charset="0"/>
              <a:buChar char="•"/>
            </a:pPr>
            <a:r>
              <a:rPr lang="en-GB" sz="1500" b="1" i="0" u="none" strike="noStrike" dirty="0">
                <a:effectLst/>
                <a:latin typeface="Calibri" panose="020F0502020204030204" pitchFamily="34" charset="0"/>
                <a:cs typeface="Calibri" panose="020F0502020204030204" pitchFamily="34" charset="0"/>
              </a:rPr>
              <a:t>Improved User Experience</a:t>
            </a:r>
            <a:r>
              <a:rPr lang="en-GB" sz="1500" b="0" i="0" u="none" strike="noStrike" dirty="0">
                <a:effectLst/>
                <a:latin typeface="Calibri" panose="020F0502020204030204" pitchFamily="34" charset="0"/>
                <a:cs typeface="Calibri" panose="020F0502020204030204" pitchFamily="34" charset="0"/>
              </a:rPr>
              <a:t>: Keycloak facilitates single sign-on across a diverse set of applications, reducing password fatigue and support-related inquiries. This is vital for enhancing customer satisfaction and operational efficiency.</a:t>
            </a:r>
          </a:p>
          <a:p>
            <a:pPr>
              <a:lnSpc>
                <a:spcPct val="110000"/>
              </a:lnSpc>
            </a:pPr>
            <a:r>
              <a:rPr lang="en-GB" sz="1500" b="1" i="0" u="none" strike="noStrike" dirty="0">
                <a:effectLst/>
                <a:latin typeface="Calibri" panose="020F0502020204030204" pitchFamily="34" charset="0"/>
                <a:cs typeface="Calibri" panose="020F0502020204030204" pitchFamily="34" charset="0"/>
              </a:rPr>
              <a:t>Supports Innovation and Scaling Efforts</a:t>
            </a:r>
            <a:endParaRPr lang="en-GB" sz="1500" b="0" i="0" u="none" strike="noStrike" dirty="0">
              <a:effectLst/>
              <a:latin typeface="Calibri" panose="020F0502020204030204" pitchFamily="34" charset="0"/>
              <a:cs typeface="Calibri" panose="020F0502020204030204" pitchFamily="34" charset="0"/>
            </a:endParaRPr>
          </a:p>
          <a:p>
            <a:pPr lvl="1">
              <a:lnSpc>
                <a:spcPct val="110000"/>
              </a:lnSpc>
              <a:buFont typeface="Arial" panose="020B0604020202020204" pitchFamily="34" charset="0"/>
              <a:buChar char="•"/>
            </a:pPr>
            <a:r>
              <a:rPr lang="en-GB" sz="1500" b="1" i="0" u="none" strike="noStrike" dirty="0">
                <a:effectLst/>
                <a:latin typeface="Calibri" panose="020F0502020204030204" pitchFamily="34" charset="0"/>
                <a:cs typeface="Calibri" panose="020F0502020204030204" pitchFamily="34" charset="0"/>
              </a:rPr>
              <a:t>Flexible Integration with New Technologies</a:t>
            </a:r>
            <a:r>
              <a:rPr lang="en-GB" sz="1500" b="0" i="0" u="none" strike="noStrike" dirty="0">
                <a:effectLst/>
                <a:latin typeface="Calibri" panose="020F0502020204030204" pitchFamily="34" charset="0"/>
                <a:cs typeface="Calibri" panose="020F0502020204030204" pitchFamily="34" charset="0"/>
              </a:rPr>
              <a:t>: As FIS continues to adopt new fintech solutions or expands digital services, </a:t>
            </a:r>
            <a:r>
              <a:rPr lang="en-GB" sz="1500" b="0" i="0" u="none" strike="noStrike" dirty="0" err="1">
                <a:effectLst/>
                <a:latin typeface="Calibri" panose="020F0502020204030204" pitchFamily="34" charset="0"/>
                <a:cs typeface="Calibri" panose="020F0502020204030204" pitchFamily="34" charset="0"/>
              </a:rPr>
              <a:t>Keycloak's</a:t>
            </a:r>
            <a:r>
              <a:rPr lang="en-GB" sz="1500" b="0" i="0" u="none" strike="noStrike" dirty="0">
                <a:effectLst/>
                <a:latin typeface="Calibri" panose="020F0502020204030204" pitchFamily="34" charset="0"/>
                <a:cs typeface="Calibri" panose="020F0502020204030204" pitchFamily="34" charset="0"/>
              </a:rPr>
              <a:t> adaptable integration capabilities make it a secure and reliable partner for growth.</a:t>
            </a:r>
          </a:p>
          <a:p>
            <a:pPr lvl="1">
              <a:lnSpc>
                <a:spcPct val="110000"/>
              </a:lnSpc>
              <a:buFont typeface="Arial" panose="020B0604020202020204" pitchFamily="34" charset="0"/>
              <a:buChar char="•"/>
            </a:pPr>
            <a:r>
              <a:rPr lang="en-GB" sz="1500" b="1" i="0" u="none" strike="noStrike" dirty="0">
                <a:effectLst/>
                <a:latin typeface="Calibri" panose="020F0502020204030204" pitchFamily="34" charset="0"/>
                <a:cs typeface="Calibri" panose="020F0502020204030204" pitchFamily="34" charset="0"/>
              </a:rPr>
              <a:t>Scalability</a:t>
            </a:r>
            <a:r>
              <a:rPr lang="en-GB" sz="1500" b="0" i="0" u="none" strike="noStrike" dirty="0">
                <a:effectLst/>
                <a:latin typeface="Calibri" panose="020F0502020204030204" pitchFamily="34" charset="0"/>
                <a:cs typeface="Calibri" panose="020F0502020204030204" pitchFamily="34" charset="0"/>
              </a:rPr>
              <a:t>: Built to handle large volumes of users and sessions efficiently, Keycloak is essential as FIS expands its user base and scales services globally. Its open-source framework ensures that scalability can be managed cost-effectively.</a:t>
            </a:r>
          </a:p>
          <a:p>
            <a:pPr>
              <a:lnSpc>
                <a:spcPct val="110000"/>
              </a:lnSpc>
            </a:pPr>
            <a:endParaRPr lang="en-US" sz="1000" dirty="0"/>
          </a:p>
        </p:txBody>
      </p:sp>
      <p:sp>
        <p:nvSpPr>
          <p:cNvPr id="89" name="Rectangle 88">
            <a:extLst>
              <a:ext uri="{FF2B5EF4-FFF2-40B4-BE49-F238E27FC236}">
                <a16:creationId xmlns:a16="http://schemas.microsoft.com/office/drawing/2014/main" id="{FF9CCB84-4641-45C1-9C0C-D35DEB9B2A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5164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0748FE5-971C-4D3D-9E82-844F9896DE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65180ED-82FA-4DB9-977A-EF01472A5B9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3" name="Picture 12">
            <a:extLst>
              <a:ext uri="{FF2B5EF4-FFF2-40B4-BE49-F238E27FC236}">
                <a16:creationId xmlns:a16="http://schemas.microsoft.com/office/drawing/2014/main" id="{1770DC71-8434-464C-A23E-E7BC9BC893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5" name="Rectangle 14">
            <a:extLst>
              <a:ext uri="{FF2B5EF4-FFF2-40B4-BE49-F238E27FC236}">
                <a16:creationId xmlns:a16="http://schemas.microsoft.com/office/drawing/2014/main" id="{357561C8-C082-42A2-8092-4FB6D770A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FC43BFC-462D-410C-B3EE-F37EF751C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B80620-8649-204A-ADB7-86D57E2F9ACA}"/>
              </a:ext>
            </a:extLst>
          </p:cNvPr>
          <p:cNvSpPr>
            <a:spLocks noGrp="1"/>
          </p:cNvSpPr>
          <p:nvPr>
            <p:ph type="title"/>
          </p:nvPr>
        </p:nvSpPr>
        <p:spPr>
          <a:xfrm>
            <a:off x="5274525" y="808056"/>
            <a:ext cx="5338372" cy="1077229"/>
          </a:xfrm>
        </p:spPr>
        <p:txBody>
          <a:bodyPr>
            <a:normAutofit/>
          </a:bodyPr>
          <a:lstStyle/>
          <a:p>
            <a:pPr algn="l"/>
            <a:r>
              <a:rPr lang="en-GB" b="0" i="0" u="none" strike="noStrike" dirty="0">
                <a:effectLst/>
                <a:latin typeface="Calibri" panose="020F0502020204030204" pitchFamily="34" charset="0"/>
                <a:cs typeface="Calibri" panose="020F0502020204030204" pitchFamily="34" charset="0"/>
              </a:rPr>
              <a:t>Additional Services Provided by Keycloak</a:t>
            </a:r>
            <a:endParaRPr lang="en-US"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4EC683BA-5828-FA8A-AE47-7F6810740BD7}"/>
              </a:ext>
            </a:extLst>
          </p:cNvPr>
          <p:cNvPicPr>
            <a:picLocks noChangeAspect="1"/>
          </p:cNvPicPr>
          <p:nvPr/>
        </p:nvPicPr>
        <p:blipFill>
          <a:blip r:embed="rId5"/>
          <a:srcRect l="20921" r="54051"/>
          <a:stretch/>
        </p:blipFill>
        <p:spPr>
          <a:xfrm>
            <a:off x="1011880" y="227"/>
            <a:ext cx="3051461" cy="6858000"/>
          </a:xfrm>
          <a:prstGeom prst="rect">
            <a:avLst/>
          </a:prstGeom>
          <a:ln w="12700">
            <a:solidFill>
              <a:schemeClr val="tx1"/>
            </a:solidFill>
          </a:ln>
        </p:spPr>
      </p:pic>
      <p:sp>
        <p:nvSpPr>
          <p:cNvPr id="19" name="Rectangle 18">
            <a:extLst>
              <a:ext uri="{FF2B5EF4-FFF2-40B4-BE49-F238E27FC236}">
                <a16:creationId xmlns:a16="http://schemas.microsoft.com/office/drawing/2014/main" id="{DDB9C59E-E311-421C-83D7-D60C5EBE7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A4F8174-9DC2-6DA1-FF27-F1219E9ED750}"/>
              </a:ext>
            </a:extLst>
          </p:cNvPr>
          <p:cNvSpPr>
            <a:spLocks noGrp="1"/>
          </p:cNvSpPr>
          <p:nvPr>
            <p:ph idx="1"/>
          </p:nvPr>
        </p:nvSpPr>
        <p:spPr>
          <a:xfrm>
            <a:off x="4399098" y="1701012"/>
            <a:ext cx="6830860" cy="5488064"/>
          </a:xfrm>
        </p:spPr>
        <p:txBody>
          <a:bodyPr>
            <a:normAutofit fontScale="47500" lnSpcReduction="20000"/>
          </a:bodyPr>
          <a:lstStyle/>
          <a:p>
            <a:pPr>
              <a:lnSpc>
                <a:spcPct val="110000"/>
              </a:lnSpc>
            </a:pPr>
            <a:r>
              <a:rPr lang="en-GB" sz="2500" b="1" i="0" u="none" strike="noStrike" dirty="0">
                <a:effectLst/>
                <a:latin typeface="Calibri" panose="020F0502020204030204" pitchFamily="34" charset="0"/>
                <a:cs typeface="Calibri" panose="020F0502020204030204" pitchFamily="34" charset="0"/>
              </a:rPr>
              <a:t>Token Exchange</a:t>
            </a:r>
            <a:endParaRPr lang="en-GB" sz="2500" b="0" i="0" u="none" strike="noStrike" dirty="0">
              <a:effectLst/>
              <a:latin typeface="Calibri" panose="020F0502020204030204" pitchFamily="34" charset="0"/>
              <a:cs typeface="Calibri" panose="020F0502020204030204" pitchFamily="34" charset="0"/>
            </a:endParaRPr>
          </a:p>
          <a:p>
            <a:pPr lvl="1">
              <a:lnSpc>
                <a:spcPct val="110000"/>
              </a:lnSpc>
              <a:buFont typeface="Arial" panose="020B0604020202020204" pitchFamily="34" charset="0"/>
              <a:buChar char="•"/>
            </a:pPr>
            <a:r>
              <a:rPr lang="en-GB" sz="2500" b="1" i="0" u="none" strike="noStrike" dirty="0">
                <a:effectLst/>
                <a:latin typeface="Calibri" panose="020F0502020204030204" pitchFamily="34" charset="0"/>
                <a:cs typeface="Calibri" panose="020F0502020204030204" pitchFamily="34" charset="0"/>
              </a:rPr>
              <a:t>Functionality</a:t>
            </a:r>
            <a:r>
              <a:rPr lang="en-GB" sz="2500" b="0" i="0" u="none" strike="noStrike" dirty="0">
                <a:effectLst/>
                <a:latin typeface="Calibri" panose="020F0502020204030204" pitchFamily="34" charset="0"/>
                <a:cs typeface="Calibri" panose="020F0502020204030204" pitchFamily="34" charset="0"/>
              </a:rPr>
              <a:t>: Facilitates secure token exchange between different security domains, enhancing interoperability for complex applications and microservice architectures.</a:t>
            </a:r>
          </a:p>
          <a:p>
            <a:pPr>
              <a:lnSpc>
                <a:spcPct val="110000"/>
              </a:lnSpc>
            </a:pPr>
            <a:r>
              <a:rPr lang="en-GB" sz="2500" b="1" i="0" u="none" strike="noStrike" dirty="0">
                <a:effectLst/>
                <a:latin typeface="Calibri" panose="020F0502020204030204" pitchFamily="34" charset="0"/>
                <a:cs typeface="Calibri" panose="020F0502020204030204" pitchFamily="34" charset="0"/>
              </a:rPr>
              <a:t>Custom SPIs (Service Provider Interfaces)</a:t>
            </a:r>
            <a:endParaRPr lang="en-GB" sz="2500" b="0" i="0" u="none" strike="noStrike" dirty="0">
              <a:effectLst/>
              <a:latin typeface="Calibri" panose="020F0502020204030204" pitchFamily="34" charset="0"/>
              <a:cs typeface="Calibri" panose="020F0502020204030204" pitchFamily="34" charset="0"/>
            </a:endParaRPr>
          </a:p>
          <a:p>
            <a:pPr lvl="1">
              <a:lnSpc>
                <a:spcPct val="110000"/>
              </a:lnSpc>
              <a:buFont typeface="Arial" panose="020B0604020202020204" pitchFamily="34" charset="0"/>
              <a:buChar char="•"/>
            </a:pPr>
            <a:r>
              <a:rPr lang="en-GB" sz="2500" b="1" i="0" u="none" strike="noStrike" dirty="0">
                <a:effectLst/>
                <a:latin typeface="Calibri" panose="020F0502020204030204" pitchFamily="34" charset="0"/>
                <a:cs typeface="Calibri" panose="020F0502020204030204" pitchFamily="34" charset="0"/>
              </a:rPr>
              <a:t>Extensibility</a:t>
            </a:r>
            <a:r>
              <a:rPr lang="en-GB" sz="2500" b="0" i="0" u="none" strike="noStrike" dirty="0">
                <a:effectLst/>
                <a:latin typeface="Calibri" panose="020F0502020204030204" pitchFamily="34" charset="0"/>
                <a:cs typeface="Calibri" panose="020F0502020204030204" pitchFamily="34" charset="0"/>
              </a:rPr>
              <a:t>: Enables the integration of custom providers for various functionalities, including user storage, email, and events, beyond the built-in capabilities.</a:t>
            </a:r>
          </a:p>
          <a:p>
            <a:pPr>
              <a:lnSpc>
                <a:spcPct val="110000"/>
              </a:lnSpc>
            </a:pPr>
            <a:r>
              <a:rPr lang="en-GB" sz="2500" b="1" i="0" u="none" strike="noStrike" dirty="0">
                <a:effectLst/>
                <a:latin typeface="Calibri" panose="020F0502020204030204" pitchFamily="34" charset="0"/>
                <a:cs typeface="Calibri" panose="020F0502020204030204" pitchFamily="34" charset="0"/>
              </a:rPr>
              <a:t>Two-Factor Authentication</a:t>
            </a:r>
            <a:endParaRPr lang="en-GB" sz="2500" b="0" i="0" u="none" strike="noStrike" dirty="0">
              <a:effectLst/>
              <a:latin typeface="Calibri" panose="020F0502020204030204" pitchFamily="34" charset="0"/>
              <a:cs typeface="Calibri" panose="020F0502020204030204" pitchFamily="34" charset="0"/>
            </a:endParaRPr>
          </a:p>
          <a:p>
            <a:pPr lvl="1">
              <a:lnSpc>
                <a:spcPct val="110000"/>
              </a:lnSpc>
              <a:buFont typeface="Arial" panose="020B0604020202020204" pitchFamily="34" charset="0"/>
              <a:buChar char="•"/>
            </a:pPr>
            <a:r>
              <a:rPr lang="en-GB" sz="2500" b="1" i="0" u="none" strike="noStrike" dirty="0">
                <a:effectLst/>
                <a:latin typeface="Calibri" panose="020F0502020204030204" pitchFamily="34" charset="0"/>
                <a:cs typeface="Calibri" panose="020F0502020204030204" pitchFamily="34" charset="0"/>
              </a:rPr>
              <a:t>Enhanced Security</a:t>
            </a:r>
            <a:r>
              <a:rPr lang="en-GB" sz="2500" b="0" i="0" u="none" strike="noStrike" dirty="0">
                <a:effectLst/>
                <a:latin typeface="Calibri" panose="020F0502020204030204" pitchFamily="34" charset="0"/>
                <a:cs typeface="Calibri" panose="020F0502020204030204" pitchFamily="34" charset="0"/>
              </a:rPr>
              <a:t>: Adds an additional layer of security by requiring a second form of verification, which is critical for protecting sensitive financial transactions.</a:t>
            </a:r>
          </a:p>
          <a:p>
            <a:pPr>
              <a:lnSpc>
                <a:spcPct val="110000"/>
              </a:lnSpc>
            </a:pPr>
            <a:r>
              <a:rPr lang="en-GB" sz="2500" b="1" i="0" u="none" strike="noStrike" dirty="0">
                <a:effectLst/>
                <a:latin typeface="Calibri" panose="020F0502020204030204" pitchFamily="34" charset="0"/>
                <a:cs typeface="Calibri" panose="020F0502020204030204" pitchFamily="34" charset="0"/>
              </a:rPr>
              <a:t>Client Adapters</a:t>
            </a:r>
            <a:endParaRPr lang="en-GB" sz="2500" b="0" i="0" u="none" strike="noStrike" dirty="0">
              <a:effectLst/>
              <a:latin typeface="Calibri" panose="020F0502020204030204" pitchFamily="34" charset="0"/>
              <a:cs typeface="Calibri" panose="020F0502020204030204" pitchFamily="34" charset="0"/>
            </a:endParaRPr>
          </a:p>
          <a:p>
            <a:pPr lvl="1">
              <a:lnSpc>
                <a:spcPct val="110000"/>
              </a:lnSpc>
              <a:buFont typeface="Arial" panose="020B0604020202020204" pitchFamily="34" charset="0"/>
              <a:buChar char="•"/>
            </a:pPr>
            <a:r>
              <a:rPr lang="en-GB" sz="2500" b="1" i="0" u="none" strike="noStrike" dirty="0">
                <a:effectLst/>
                <a:latin typeface="Calibri" panose="020F0502020204030204" pitchFamily="34" charset="0"/>
                <a:cs typeface="Calibri" panose="020F0502020204030204" pitchFamily="34" charset="0"/>
              </a:rPr>
              <a:t>Integration Ease</a:t>
            </a:r>
            <a:r>
              <a:rPr lang="en-GB" sz="2500" b="0" i="0" u="none" strike="noStrike" dirty="0">
                <a:effectLst/>
                <a:latin typeface="Calibri" panose="020F0502020204030204" pitchFamily="34" charset="0"/>
                <a:cs typeface="Calibri" panose="020F0502020204030204" pitchFamily="34" charset="0"/>
              </a:rPr>
              <a:t>: Offers a variety of client adapters for different programming languages and frameworks, simplifying the integration of applications with Keycloak.</a:t>
            </a:r>
          </a:p>
          <a:p>
            <a:pPr>
              <a:lnSpc>
                <a:spcPct val="110000"/>
              </a:lnSpc>
            </a:pPr>
            <a:r>
              <a:rPr lang="en-GB" sz="2500" b="1" i="0" u="none" strike="noStrike" dirty="0">
                <a:effectLst/>
                <a:latin typeface="Calibri" panose="020F0502020204030204" pitchFamily="34" charset="0"/>
                <a:cs typeface="Calibri" panose="020F0502020204030204" pitchFamily="34" charset="0"/>
              </a:rPr>
              <a:t>Themes and Branding</a:t>
            </a:r>
            <a:endParaRPr lang="en-GB" sz="2500" b="0" i="0" u="none" strike="noStrike" dirty="0">
              <a:effectLst/>
              <a:latin typeface="Calibri" panose="020F0502020204030204" pitchFamily="34" charset="0"/>
              <a:cs typeface="Calibri" panose="020F0502020204030204" pitchFamily="34" charset="0"/>
            </a:endParaRPr>
          </a:p>
          <a:p>
            <a:pPr lvl="1">
              <a:lnSpc>
                <a:spcPct val="110000"/>
              </a:lnSpc>
              <a:buFont typeface="Arial" panose="020B0604020202020204" pitchFamily="34" charset="0"/>
              <a:buChar char="•"/>
            </a:pPr>
            <a:r>
              <a:rPr lang="en-GB" sz="2500" b="1" i="0" u="none" strike="noStrike" dirty="0">
                <a:effectLst/>
                <a:latin typeface="Calibri" panose="020F0502020204030204" pitchFamily="34" charset="0"/>
                <a:cs typeface="Calibri" panose="020F0502020204030204" pitchFamily="34" charset="0"/>
              </a:rPr>
              <a:t>Customization</a:t>
            </a:r>
            <a:r>
              <a:rPr lang="en-GB" sz="2500" b="0" i="0" u="none" strike="noStrike" dirty="0">
                <a:effectLst/>
                <a:latin typeface="Calibri" panose="020F0502020204030204" pitchFamily="34" charset="0"/>
                <a:cs typeface="Calibri" panose="020F0502020204030204" pitchFamily="34" charset="0"/>
              </a:rPr>
              <a:t>: Allows customization of the user interface for login, registration, and account management pages to align with corporate branding and enhance user experience.</a:t>
            </a:r>
          </a:p>
          <a:p>
            <a:pPr>
              <a:lnSpc>
                <a:spcPct val="110000"/>
              </a:lnSpc>
            </a:pPr>
            <a:endParaRPr lang="en-US" sz="700" dirty="0"/>
          </a:p>
        </p:txBody>
      </p:sp>
      <p:sp>
        <p:nvSpPr>
          <p:cNvPr id="21" name="Rectangle 20">
            <a:extLst>
              <a:ext uri="{FF2B5EF4-FFF2-40B4-BE49-F238E27FC236}">
                <a16:creationId xmlns:a16="http://schemas.microsoft.com/office/drawing/2014/main" id="{FF9CCB84-4641-45C1-9C0C-D35DEB9B2A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5763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00748FE5-971C-4D3D-9E82-844F9896DE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265180ED-82FA-4DB9-977A-EF01472A5B9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0" name="Picture 29">
            <a:extLst>
              <a:ext uri="{FF2B5EF4-FFF2-40B4-BE49-F238E27FC236}">
                <a16:creationId xmlns:a16="http://schemas.microsoft.com/office/drawing/2014/main" id="{1770DC71-8434-464C-A23E-E7BC9BC893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2" name="Rectangle 31">
            <a:extLst>
              <a:ext uri="{FF2B5EF4-FFF2-40B4-BE49-F238E27FC236}">
                <a16:creationId xmlns:a16="http://schemas.microsoft.com/office/drawing/2014/main" id="{357561C8-C082-42A2-8092-4FB6D770A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FC43BFC-462D-410C-B3EE-F37EF751C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B80620-8649-204A-ADB7-86D57E2F9ACA}"/>
              </a:ext>
            </a:extLst>
          </p:cNvPr>
          <p:cNvSpPr>
            <a:spLocks noGrp="1"/>
          </p:cNvSpPr>
          <p:nvPr>
            <p:ph type="title"/>
          </p:nvPr>
        </p:nvSpPr>
        <p:spPr>
          <a:xfrm>
            <a:off x="5274525" y="808056"/>
            <a:ext cx="5338372" cy="1077229"/>
          </a:xfrm>
        </p:spPr>
        <p:txBody>
          <a:bodyPr>
            <a:normAutofit/>
          </a:bodyPr>
          <a:lstStyle/>
          <a:p>
            <a:pPr algn="l"/>
            <a:r>
              <a:rPr lang="en-GB" sz="2600" b="0" i="0" u="none" strike="noStrike" dirty="0">
                <a:effectLst/>
                <a:latin typeface="Calibri" panose="020F0502020204030204" pitchFamily="34" charset="0"/>
                <a:cs typeface="Calibri" panose="020F0502020204030204" pitchFamily="34" charset="0"/>
              </a:rPr>
              <a:t>Keycloak vs. Competitors - Comprehensive Services &amp; Flexibility</a:t>
            </a:r>
            <a:endParaRPr lang="en-US" sz="2600" dirty="0">
              <a:latin typeface="Calibri" panose="020F0502020204030204" pitchFamily="34" charset="0"/>
              <a:cs typeface="Calibri" panose="020F0502020204030204" pitchFamily="34" charset="0"/>
            </a:endParaRPr>
          </a:p>
        </p:txBody>
      </p:sp>
      <p:pic>
        <p:nvPicPr>
          <p:cNvPr id="5" name="Picture 4" descr="A blue background with many squares&#10;&#10;Description automatically generated with medium confidence">
            <a:extLst>
              <a:ext uri="{FF2B5EF4-FFF2-40B4-BE49-F238E27FC236}">
                <a16:creationId xmlns:a16="http://schemas.microsoft.com/office/drawing/2014/main" id="{4EC683BA-5828-FA8A-AE47-7F6810740BD7}"/>
              </a:ext>
            </a:extLst>
          </p:cNvPr>
          <p:cNvPicPr>
            <a:picLocks noChangeAspect="1"/>
          </p:cNvPicPr>
          <p:nvPr/>
        </p:nvPicPr>
        <p:blipFill>
          <a:blip r:embed="rId5"/>
          <a:srcRect l="20774" r="54197"/>
          <a:stretch/>
        </p:blipFill>
        <p:spPr>
          <a:xfrm>
            <a:off x="1011880" y="227"/>
            <a:ext cx="3051461" cy="6858000"/>
          </a:xfrm>
          <a:prstGeom prst="rect">
            <a:avLst/>
          </a:prstGeom>
          <a:ln w="12700">
            <a:solidFill>
              <a:schemeClr val="tx1"/>
            </a:solidFill>
          </a:ln>
        </p:spPr>
      </p:pic>
      <p:sp>
        <p:nvSpPr>
          <p:cNvPr id="36" name="Rectangle 35">
            <a:extLst>
              <a:ext uri="{FF2B5EF4-FFF2-40B4-BE49-F238E27FC236}">
                <a16:creationId xmlns:a16="http://schemas.microsoft.com/office/drawing/2014/main" id="{DDB9C59E-E311-421C-83D7-D60C5EBE7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A4F8174-9DC2-6DA1-FF27-F1219E9ED750}"/>
              </a:ext>
            </a:extLst>
          </p:cNvPr>
          <p:cNvSpPr>
            <a:spLocks noGrp="1"/>
          </p:cNvSpPr>
          <p:nvPr>
            <p:ph idx="1"/>
          </p:nvPr>
        </p:nvSpPr>
        <p:spPr>
          <a:xfrm>
            <a:off x="4487917" y="1681655"/>
            <a:ext cx="6547946" cy="5034455"/>
          </a:xfrm>
        </p:spPr>
        <p:txBody>
          <a:bodyPr>
            <a:normAutofit lnSpcReduction="10000"/>
          </a:bodyPr>
          <a:lstStyle/>
          <a:p>
            <a:pPr>
              <a:lnSpc>
                <a:spcPct val="110000"/>
              </a:lnSpc>
            </a:pPr>
            <a:r>
              <a:rPr lang="en-GB" sz="1400" b="1" i="0" u="none" strike="noStrike" dirty="0">
                <a:effectLst/>
                <a:latin typeface="Calibri" panose="020F0502020204030204" pitchFamily="34" charset="0"/>
                <a:cs typeface="Calibri" panose="020F0502020204030204" pitchFamily="34" charset="0"/>
              </a:rPr>
              <a:t>Competitors</a:t>
            </a:r>
            <a:endParaRPr lang="en-GB" sz="1400" b="0" i="0" u="none" strike="noStrike" dirty="0">
              <a:effectLst/>
              <a:latin typeface="Calibri" panose="020F0502020204030204" pitchFamily="34" charset="0"/>
              <a:cs typeface="Calibri" panose="020F0502020204030204" pitchFamily="34" charset="0"/>
            </a:endParaRPr>
          </a:p>
          <a:p>
            <a:pPr lvl="1">
              <a:lnSpc>
                <a:spcPct val="110000"/>
              </a:lnSpc>
              <a:buFont typeface="Arial" panose="020B0604020202020204" pitchFamily="34" charset="0"/>
              <a:buChar char="•"/>
            </a:pPr>
            <a:r>
              <a:rPr lang="en-GB" sz="1400" b="0" i="0" u="none" strike="noStrike" dirty="0">
                <a:effectLst/>
                <a:latin typeface="Calibri" panose="020F0502020204030204" pitchFamily="34" charset="0"/>
                <a:cs typeface="Calibri" panose="020F0502020204030204" pitchFamily="34" charset="0"/>
              </a:rPr>
              <a:t>Auth0</a:t>
            </a:r>
          </a:p>
          <a:p>
            <a:pPr lvl="1">
              <a:lnSpc>
                <a:spcPct val="110000"/>
              </a:lnSpc>
              <a:buFont typeface="Arial" panose="020B0604020202020204" pitchFamily="34" charset="0"/>
              <a:buChar char="•"/>
            </a:pPr>
            <a:r>
              <a:rPr lang="en-GB" sz="1400" b="0" i="0" u="none" strike="noStrike" dirty="0">
                <a:effectLst/>
                <a:latin typeface="Calibri" panose="020F0502020204030204" pitchFamily="34" charset="0"/>
                <a:cs typeface="Calibri" panose="020F0502020204030204" pitchFamily="34" charset="0"/>
              </a:rPr>
              <a:t>Okta</a:t>
            </a:r>
          </a:p>
          <a:p>
            <a:pPr lvl="1">
              <a:lnSpc>
                <a:spcPct val="110000"/>
              </a:lnSpc>
              <a:buFont typeface="Arial" panose="020B0604020202020204" pitchFamily="34" charset="0"/>
              <a:buChar char="•"/>
            </a:pPr>
            <a:r>
              <a:rPr lang="en-GB" sz="1400" b="0" i="0" u="none" strike="noStrike" dirty="0">
                <a:effectLst/>
                <a:latin typeface="Calibri" panose="020F0502020204030204" pitchFamily="34" charset="0"/>
                <a:cs typeface="Calibri" panose="020F0502020204030204" pitchFamily="34" charset="0"/>
              </a:rPr>
              <a:t>Microsoft Azure Active Directory</a:t>
            </a:r>
          </a:p>
          <a:p>
            <a:pPr>
              <a:lnSpc>
                <a:spcPct val="110000"/>
              </a:lnSpc>
            </a:pPr>
            <a:r>
              <a:rPr lang="en-GB" sz="1400" b="1" i="0" u="none" strike="noStrike" dirty="0">
                <a:effectLst/>
                <a:latin typeface="Calibri" panose="020F0502020204030204" pitchFamily="34" charset="0"/>
                <a:cs typeface="Calibri" panose="020F0502020204030204" pitchFamily="34" charset="0"/>
              </a:rPr>
              <a:t>Why Keycloak is Preferable</a:t>
            </a:r>
            <a:endParaRPr lang="en-GB" sz="1400" b="0" i="0" u="none" strike="noStrike" dirty="0">
              <a:effectLst/>
              <a:latin typeface="Calibri" panose="020F0502020204030204" pitchFamily="34" charset="0"/>
              <a:cs typeface="Calibri" panose="020F0502020204030204" pitchFamily="34" charset="0"/>
            </a:endParaRPr>
          </a:p>
          <a:p>
            <a:pPr>
              <a:lnSpc>
                <a:spcPct val="110000"/>
              </a:lnSpc>
            </a:pPr>
            <a:r>
              <a:rPr lang="en-GB" sz="1400" b="1" i="0" u="none" strike="noStrike" dirty="0">
                <a:effectLst/>
                <a:latin typeface="Calibri" panose="020F0502020204030204" pitchFamily="34" charset="0"/>
                <a:cs typeface="Calibri" panose="020F0502020204030204" pitchFamily="34" charset="0"/>
              </a:rPr>
              <a:t>Comprehensive Services in One Implementation</a:t>
            </a:r>
            <a:endParaRPr lang="en-GB" sz="1400" b="0" i="0" u="none" strike="noStrike" dirty="0">
              <a:effectLst/>
              <a:latin typeface="Calibri" panose="020F0502020204030204" pitchFamily="34" charset="0"/>
              <a:cs typeface="Calibri" panose="020F0502020204030204" pitchFamily="34" charset="0"/>
            </a:endParaRPr>
          </a:p>
          <a:p>
            <a:pPr lvl="1">
              <a:lnSpc>
                <a:spcPct val="110000"/>
              </a:lnSpc>
              <a:buFont typeface="Arial" panose="020B0604020202020204" pitchFamily="34" charset="0"/>
              <a:buChar char="•"/>
            </a:pPr>
            <a:r>
              <a:rPr lang="en-GB" sz="1400" b="1" i="0" u="none" strike="noStrike" dirty="0">
                <a:effectLst/>
                <a:latin typeface="Calibri" panose="020F0502020204030204" pitchFamily="34" charset="0"/>
                <a:cs typeface="Calibri" panose="020F0502020204030204" pitchFamily="34" charset="0"/>
              </a:rPr>
              <a:t>Unified Solution</a:t>
            </a:r>
            <a:r>
              <a:rPr lang="en-GB" sz="1400" b="0" i="0" u="none" strike="noStrike" dirty="0">
                <a:effectLst/>
                <a:latin typeface="Calibri" panose="020F0502020204030204" pitchFamily="34" charset="0"/>
                <a:cs typeface="Calibri" panose="020F0502020204030204" pitchFamily="34" charset="0"/>
              </a:rPr>
              <a:t>: Provides a wide range of identity and security features in a single platform, simplifying integration.</a:t>
            </a:r>
          </a:p>
          <a:p>
            <a:pPr lvl="1">
              <a:lnSpc>
                <a:spcPct val="110000"/>
              </a:lnSpc>
              <a:buFont typeface="Arial" panose="020B0604020202020204" pitchFamily="34" charset="0"/>
              <a:buChar char="•"/>
            </a:pPr>
            <a:r>
              <a:rPr lang="en-GB" sz="1400" b="1" i="0" u="none" strike="noStrike" dirty="0">
                <a:effectLst/>
                <a:latin typeface="Calibri" panose="020F0502020204030204" pitchFamily="34" charset="0"/>
                <a:cs typeface="Calibri" panose="020F0502020204030204" pitchFamily="34" charset="0"/>
              </a:rPr>
              <a:t>Versatile Protocols</a:t>
            </a:r>
            <a:r>
              <a:rPr lang="en-GB" sz="1400" b="0" i="0" u="none" strike="noStrike" dirty="0">
                <a:effectLst/>
                <a:latin typeface="Calibri" panose="020F0502020204030204" pitchFamily="34" charset="0"/>
                <a:cs typeface="Calibri" panose="020F0502020204030204" pitchFamily="34" charset="0"/>
              </a:rPr>
              <a:t>: Supports key protocols like OIDC, OAuth 2.0, SAML 2.0, enhancing service adaptability.</a:t>
            </a:r>
          </a:p>
          <a:p>
            <a:pPr>
              <a:lnSpc>
                <a:spcPct val="110000"/>
              </a:lnSpc>
            </a:pPr>
            <a:r>
              <a:rPr lang="en-GB" sz="1400" b="1" i="0" u="none" strike="noStrike" dirty="0">
                <a:effectLst/>
                <a:latin typeface="Calibri" panose="020F0502020204030204" pitchFamily="34" charset="0"/>
                <a:cs typeface="Calibri" panose="020F0502020204030204" pitchFamily="34" charset="0"/>
              </a:rPr>
              <a:t>Maintenance and Deployment Flexibility</a:t>
            </a:r>
            <a:endParaRPr lang="en-GB" sz="1400" b="0" i="0" u="none" strike="noStrike" dirty="0">
              <a:effectLst/>
              <a:latin typeface="Calibri" panose="020F0502020204030204" pitchFamily="34" charset="0"/>
              <a:cs typeface="Calibri" panose="020F0502020204030204" pitchFamily="34" charset="0"/>
            </a:endParaRPr>
          </a:p>
          <a:p>
            <a:pPr lvl="1">
              <a:lnSpc>
                <a:spcPct val="110000"/>
              </a:lnSpc>
              <a:buFont typeface="Arial" panose="020B0604020202020204" pitchFamily="34" charset="0"/>
              <a:buChar char="•"/>
            </a:pPr>
            <a:r>
              <a:rPr lang="en-GB" sz="1400" b="1" i="0" u="none" strike="noStrike" dirty="0">
                <a:effectLst/>
                <a:latin typeface="Calibri" panose="020F0502020204030204" pitchFamily="34" charset="0"/>
                <a:cs typeface="Calibri" panose="020F0502020204030204" pitchFamily="34" charset="0"/>
              </a:rPr>
              <a:t>Open Source Advantage</a:t>
            </a:r>
            <a:r>
              <a:rPr lang="en-GB" sz="1400" b="0" i="0" u="none" strike="noStrike" dirty="0">
                <a:effectLst/>
                <a:latin typeface="Calibri" panose="020F0502020204030204" pitchFamily="34" charset="0"/>
                <a:cs typeface="Calibri" panose="020F0502020204030204" pitchFamily="34" charset="0"/>
              </a:rPr>
              <a:t>: Enables greater control over system upgrades and customizations.</a:t>
            </a:r>
          </a:p>
          <a:p>
            <a:pPr lvl="1">
              <a:lnSpc>
                <a:spcPct val="110000"/>
              </a:lnSpc>
              <a:buFont typeface="Arial" panose="020B0604020202020204" pitchFamily="34" charset="0"/>
              <a:buChar char="•"/>
            </a:pPr>
            <a:r>
              <a:rPr lang="en-GB" sz="1400" b="1" i="0" u="none" strike="noStrike" dirty="0">
                <a:effectLst/>
                <a:latin typeface="Calibri" panose="020F0502020204030204" pitchFamily="34" charset="0"/>
                <a:cs typeface="Calibri" panose="020F0502020204030204" pitchFamily="34" charset="0"/>
              </a:rPr>
              <a:t>Deployment Flexibility</a:t>
            </a:r>
            <a:r>
              <a:rPr lang="en-GB" sz="1400" b="0" i="0" u="none" strike="noStrike" dirty="0">
                <a:effectLst/>
                <a:latin typeface="Calibri" panose="020F0502020204030204" pitchFamily="34" charset="0"/>
                <a:cs typeface="Calibri" panose="020F0502020204030204" pitchFamily="34" charset="0"/>
              </a:rPr>
              <a:t>: Supports various deployment options (on-premises, cloud, hybrid) without vendor lock-in.</a:t>
            </a:r>
          </a:p>
          <a:p>
            <a:pPr>
              <a:lnSpc>
                <a:spcPct val="110000"/>
              </a:lnSpc>
            </a:pPr>
            <a:endParaRPr lang="en-US" sz="700" dirty="0"/>
          </a:p>
        </p:txBody>
      </p:sp>
      <p:sp>
        <p:nvSpPr>
          <p:cNvPr id="38" name="Rectangle 37">
            <a:extLst>
              <a:ext uri="{FF2B5EF4-FFF2-40B4-BE49-F238E27FC236}">
                <a16:creationId xmlns:a16="http://schemas.microsoft.com/office/drawing/2014/main" id="{FF9CCB84-4641-45C1-9C0C-D35DEB9B2A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7484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601900C-265D-4146-A578-477541E3D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sp>
        <p:nvSpPr>
          <p:cNvPr id="14" name="Freeform: Shape 13">
            <a:extLst>
              <a:ext uri="{FF2B5EF4-FFF2-40B4-BE49-F238E27FC236}">
                <a16:creationId xmlns:a16="http://schemas.microsoft.com/office/drawing/2014/main" id="{65F94F98-3A57-49AA-838E-91AAF600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78519" y="-1660968"/>
            <a:ext cx="5838229" cy="11188733"/>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000">
                <a:schemeClr val="accent1">
                  <a:alpha val="0"/>
                </a:schemeClr>
              </a:gs>
              <a:gs pos="100000">
                <a:schemeClr val="accent1">
                  <a:alpha val="75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6" name="Picture 15">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67" y="0"/>
            <a:ext cx="12189867" cy="6858000"/>
          </a:xfrm>
          <a:prstGeom prst="rect">
            <a:avLst/>
          </a:prstGeom>
        </p:spPr>
      </p:pic>
      <p:sp>
        <p:nvSpPr>
          <p:cNvPr id="27" name="Rectangle 26">
            <a:extLst>
              <a:ext uri="{FF2B5EF4-FFF2-40B4-BE49-F238E27FC236}">
                <a16:creationId xmlns:a16="http://schemas.microsoft.com/office/drawing/2014/main" id="{41F8C064-2DC5-4758-B49C-76BFF64052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tx2">
              <a:lumMod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19">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3542" y="0"/>
            <a:ext cx="7875912"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15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9" name="Rectangle 28">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0" name="Oval 29">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7567" y="421698"/>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A315DD-3AAB-A4C6-4D36-441D5CF3136B}"/>
              </a:ext>
            </a:extLst>
          </p:cNvPr>
          <p:cNvSpPr>
            <a:spLocks noGrp="1"/>
          </p:cNvSpPr>
          <p:nvPr>
            <p:ph type="title"/>
          </p:nvPr>
        </p:nvSpPr>
        <p:spPr>
          <a:xfrm>
            <a:off x="2188901" y="808056"/>
            <a:ext cx="8381238" cy="1077229"/>
          </a:xfrm>
        </p:spPr>
        <p:txBody>
          <a:bodyPr>
            <a:normAutofit/>
          </a:bodyPr>
          <a:lstStyle/>
          <a:p>
            <a:pPr algn="l"/>
            <a:r>
              <a:rPr lang="en-GB" sz="4100" b="0" i="0" u="none" strike="noStrike" dirty="0">
                <a:effectLst/>
                <a:latin typeface="Calibri" panose="020F0502020204030204" pitchFamily="34" charset="0"/>
                <a:cs typeface="Calibri" panose="020F0502020204030204" pitchFamily="34" charset="0"/>
              </a:rPr>
              <a:t>Conclusion - Embracing Keycloak at FIS</a:t>
            </a:r>
            <a:endParaRPr lang="en-US" sz="4100" dirty="0">
              <a:latin typeface="Calibri" panose="020F0502020204030204" pitchFamily="34" charset="0"/>
              <a:cs typeface="Calibri" panose="020F0502020204030204" pitchFamily="34" charset="0"/>
            </a:endParaRPr>
          </a:p>
        </p:txBody>
      </p:sp>
      <p:sp>
        <p:nvSpPr>
          <p:cNvPr id="31" name="Content Placeholder 2">
            <a:extLst>
              <a:ext uri="{FF2B5EF4-FFF2-40B4-BE49-F238E27FC236}">
                <a16:creationId xmlns:a16="http://schemas.microsoft.com/office/drawing/2014/main" id="{E3014092-BF39-5FEA-AADD-D66BC14739B5}"/>
              </a:ext>
            </a:extLst>
          </p:cNvPr>
          <p:cNvSpPr>
            <a:spLocks noGrp="1"/>
          </p:cNvSpPr>
          <p:nvPr>
            <p:ph idx="1"/>
          </p:nvPr>
        </p:nvSpPr>
        <p:spPr>
          <a:xfrm>
            <a:off x="1791730" y="1885285"/>
            <a:ext cx="9860691" cy="4164659"/>
          </a:xfrm>
        </p:spPr>
        <p:txBody>
          <a:bodyPr anchor="t">
            <a:normAutofit/>
          </a:bodyPr>
          <a:lstStyle/>
          <a:p>
            <a:pPr>
              <a:lnSpc>
                <a:spcPct val="110000"/>
              </a:lnSpc>
            </a:pPr>
            <a:r>
              <a:rPr lang="en-GB" sz="1400" b="1" i="0" u="none" strike="noStrike" dirty="0">
                <a:effectLst/>
                <a:latin typeface="Calibri" panose="020F0502020204030204" pitchFamily="34" charset="0"/>
                <a:cs typeface="Calibri" panose="020F0502020204030204" pitchFamily="34" charset="0"/>
              </a:rPr>
              <a:t>Key Takeaways:</a:t>
            </a:r>
            <a:endParaRPr lang="en-GB" sz="1400" b="0" i="0" u="none" strike="noStrike" dirty="0">
              <a:effectLst/>
              <a:latin typeface="Calibri" panose="020F0502020204030204" pitchFamily="34" charset="0"/>
              <a:cs typeface="Calibri" panose="020F0502020204030204" pitchFamily="34" charset="0"/>
            </a:endParaRPr>
          </a:p>
          <a:p>
            <a:pPr lvl="1">
              <a:lnSpc>
                <a:spcPct val="110000"/>
              </a:lnSpc>
              <a:buFont typeface="Arial" panose="020B0604020202020204" pitchFamily="34" charset="0"/>
              <a:buChar char="•"/>
            </a:pPr>
            <a:r>
              <a:rPr lang="en-GB" sz="1400" b="1" i="0" u="none" strike="noStrike" dirty="0">
                <a:effectLst/>
                <a:latin typeface="Calibri" panose="020F0502020204030204" pitchFamily="34" charset="0"/>
                <a:cs typeface="Calibri" panose="020F0502020204030204" pitchFamily="34" charset="0"/>
              </a:rPr>
              <a:t>Comprehensive IAM Solution</a:t>
            </a:r>
            <a:r>
              <a:rPr lang="en-GB" sz="1400" b="0" i="0" u="none" strike="noStrike" dirty="0">
                <a:effectLst/>
                <a:latin typeface="Calibri" panose="020F0502020204030204" pitchFamily="34" charset="0"/>
                <a:cs typeface="Calibri" panose="020F0502020204030204" pitchFamily="34" charset="0"/>
              </a:rPr>
              <a:t>: Keycloak provides a robust suite of identity management and security features, making it a unified solution for FIS’s diverse needs.</a:t>
            </a:r>
          </a:p>
          <a:p>
            <a:pPr lvl="1">
              <a:lnSpc>
                <a:spcPct val="110000"/>
              </a:lnSpc>
              <a:buFont typeface="Arial" panose="020B0604020202020204" pitchFamily="34" charset="0"/>
              <a:buChar char="•"/>
            </a:pPr>
            <a:r>
              <a:rPr lang="en-GB" sz="1400" b="1" i="0" u="none" strike="noStrike" dirty="0">
                <a:effectLst/>
                <a:latin typeface="Calibri" panose="020F0502020204030204" pitchFamily="34" charset="0"/>
                <a:cs typeface="Calibri" panose="020F0502020204030204" pitchFamily="34" charset="0"/>
              </a:rPr>
              <a:t>Enhanced Operational Efficiency</a:t>
            </a:r>
            <a:r>
              <a:rPr lang="en-GB" sz="1400" b="0" i="0" u="none" strike="noStrike" dirty="0">
                <a:effectLst/>
                <a:latin typeface="Calibri" panose="020F0502020204030204" pitchFamily="34" charset="0"/>
                <a:cs typeface="Calibri" panose="020F0502020204030204" pitchFamily="34" charset="0"/>
              </a:rPr>
              <a:t>: Through features like SSO, two-factor authentication, and identity brokering, Keycloak simplifies user access and enhances security, improving both user experience and compliance.</a:t>
            </a:r>
          </a:p>
          <a:p>
            <a:pPr lvl="1">
              <a:lnSpc>
                <a:spcPct val="110000"/>
              </a:lnSpc>
              <a:buFont typeface="Arial" panose="020B0604020202020204" pitchFamily="34" charset="0"/>
              <a:buChar char="•"/>
            </a:pPr>
            <a:r>
              <a:rPr lang="en-GB" sz="1400" b="1" i="0" u="none" strike="noStrike" dirty="0">
                <a:effectLst/>
                <a:latin typeface="Calibri" panose="020F0502020204030204" pitchFamily="34" charset="0"/>
                <a:cs typeface="Calibri" panose="020F0502020204030204" pitchFamily="34" charset="0"/>
              </a:rPr>
              <a:t>Cost-Effective and Flexible</a:t>
            </a:r>
            <a:r>
              <a:rPr lang="en-GB" sz="1400" b="0" i="0" u="none" strike="noStrike" dirty="0">
                <a:effectLst/>
                <a:latin typeface="Calibri" panose="020F0502020204030204" pitchFamily="34" charset="0"/>
                <a:cs typeface="Calibri" panose="020F0502020204030204" pitchFamily="34" charset="0"/>
              </a:rPr>
              <a:t>: As an open-source platform, Keycloak offers significant cost savings and customization flexibility, which aligns with FIS's strategic goals for scalable and adaptable IT infrastructure.</a:t>
            </a:r>
          </a:p>
          <a:p>
            <a:pPr>
              <a:lnSpc>
                <a:spcPct val="110000"/>
              </a:lnSpc>
            </a:pPr>
            <a:r>
              <a:rPr lang="en-GB" sz="1400" b="1" i="0" u="none" strike="noStrike" dirty="0">
                <a:effectLst/>
                <a:latin typeface="Calibri" panose="020F0502020204030204" pitchFamily="34" charset="0"/>
                <a:cs typeface="Calibri" panose="020F0502020204030204" pitchFamily="34" charset="0"/>
              </a:rPr>
              <a:t>Strategic Benefits:</a:t>
            </a:r>
            <a:endParaRPr lang="en-GB" sz="1400" b="0" i="0" u="none" strike="noStrike" dirty="0">
              <a:effectLst/>
              <a:latin typeface="Calibri" panose="020F0502020204030204" pitchFamily="34" charset="0"/>
              <a:cs typeface="Calibri" panose="020F0502020204030204" pitchFamily="34" charset="0"/>
            </a:endParaRPr>
          </a:p>
          <a:p>
            <a:pPr lvl="1">
              <a:lnSpc>
                <a:spcPct val="110000"/>
              </a:lnSpc>
              <a:buFont typeface="Arial" panose="020B0604020202020204" pitchFamily="34" charset="0"/>
              <a:buChar char="•"/>
            </a:pPr>
            <a:r>
              <a:rPr lang="en-GB" sz="1400" b="1" i="0" u="none" strike="noStrike" dirty="0">
                <a:effectLst/>
                <a:latin typeface="Calibri" panose="020F0502020204030204" pitchFamily="34" charset="0"/>
                <a:cs typeface="Calibri" panose="020F0502020204030204" pitchFamily="34" charset="0"/>
              </a:rPr>
              <a:t>Supports FIS's Growth and Innovation</a:t>
            </a:r>
            <a:r>
              <a:rPr lang="en-GB" sz="1400" b="0" i="0" u="none" strike="noStrike" dirty="0">
                <a:effectLst/>
                <a:latin typeface="Calibri" panose="020F0502020204030204" pitchFamily="34" charset="0"/>
                <a:cs typeface="Calibri" panose="020F0502020204030204" pitchFamily="34" charset="0"/>
              </a:rPr>
              <a:t>: </a:t>
            </a:r>
            <a:r>
              <a:rPr lang="en-GB" sz="1400" b="0" i="0" u="none" strike="noStrike" dirty="0" err="1">
                <a:effectLst/>
                <a:latin typeface="Calibri" panose="020F0502020204030204" pitchFamily="34" charset="0"/>
                <a:cs typeface="Calibri" panose="020F0502020204030204" pitchFamily="34" charset="0"/>
              </a:rPr>
              <a:t>Keycloak’s</a:t>
            </a:r>
            <a:r>
              <a:rPr lang="en-GB" sz="1400" b="0" i="0" u="none" strike="noStrike" dirty="0">
                <a:effectLst/>
                <a:latin typeface="Calibri" panose="020F0502020204030204" pitchFamily="34" charset="0"/>
                <a:cs typeface="Calibri" panose="020F0502020204030204" pitchFamily="34" charset="0"/>
              </a:rPr>
              <a:t> scalable and integrative capabilities support FIS's expansion and adoption of new fintech solutions without compromising on security or user experience.</a:t>
            </a:r>
          </a:p>
          <a:p>
            <a:pPr lvl="1">
              <a:lnSpc>
                <a:spcPct val="110000"/>
              </a:lnSpc>
              <a:buFont typeface="Arial" panose="020B0604020202020204" pitchFamily="34" charset="0"/>
              <a:buChar char="•"/>
            </a:pPr>
            <a:r>
              <a:rPr lang="en-GB" sz="1400" b="1" i="0" u="none" strike="noStrike" dirty="0">
                <a:effectLst/>
                <a:latin typeface="Calibri" panose="020F0502020204030204" pitchFamily="34" charset="0"/>
                <a:cs typeface="Calibri" panose="020F0502020204030204" pitchFamily="34" charset="0"/>
              </a:rPr>
              <a:t>Ensures Compliance and Security</a:t>
            </a:r>
            <a:r>
              <a:rPr lang="en-GB" sz="1400" b="0" i="0" u="none" strike="noStrike" dirty="0">
                <a:effectLst/>
                <a:latin typeface="Calibri" panose="020F0502020204030204" pitchFamily="34" charset="0"/>
                <a:cs typeface="Calibri" panose="020F0502020204030204" pitchFamily="34" charset="0"/>
              </a:rPr>
              <a:t>: Robust security features and comprehensive compliance support protect against emerging threats and meet stringent industry regulations.</a:t>
            </a:r>
          </a:p>
          <a:p>
            <a:pPr>
              <a:lnSpc>
                <a:spcPct val="110000"/>
              </a:lnSpc>
            </a:pPr>
            <a:endParaRPr lang="en-US" sz="1000" dirty="0"/>
          </a:p>
        </p:txBody>
      </p:sp>
    </p:spTree>
    <p:extLst>
      <p:ext uri="{BB962C8B-B14F-4D97-AF65-F5344CB8AC3E}">
        <p14:creationId xmlns:p14="http://schemas.microsoft.com/office/powerpoint/2010/main" val="29234941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Madison</Template>
  <TotalTime>45</TotalTime>
  <Words>987</Words>
  <Application>Microsoft Macintosh PowerPoint</Application>
  <PresentationFormat>Widescreen</PresentationFormat>
  <Paragraphs>77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MS Shell Dlg 2</vt:lpstr>
      <vt:lpstr>Wingdings</vt:lpstr>
      <vt:lpstr>Wingdings 3</vt:lpstr>
      <vt:lpstr>Madison</vt:lpstr>
      <vt:lpstr>Keycloak</vt:lpstr>
      <vt:lpstr>Key Discussion Points</vt:lpstr>
      <vt:lpstr>Introduction to Keycloak</vt:lpstr>
      <vt:lpstr>Key Features and Benefits of Keycloak</vt:lpstr>
      <vt:lpstr>Why Keycloak Matters to FIS - Identity Brokering and Compliance</vt:lpstr>
      <vt:lpstr>Why Keycloak Matters to FIS - Operational Efficiency and Scalability</vt:lpstr>
      <vt:lpstr>Additional Services Provided by Keycloak</vt:lpstr>
      <vt:lpstr>Keycloak vs. Competitors - Comprehensive Services &amp; Flexibility</vt:lpstr>
      <vt:lpstr>Conclusion - Embracing Keycloak at FIS</vt:lpstr>
      <vt:lpstr>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Kiran G</dc:creator>
  <cp:lastModifiedBy>Kiran G</cp:lastModifiedBy>
  <cp:revision>1</cp:revision>
  <dcterms:created xsi:type="dcterms:W3CDTF">2024-08-12T13:26:42Z</dcterms:created>
  <dcterms:modified xsi:type="dcterms:W3CDTF">2024-08-12T14:12:21Z</dcterms:modified>
</cp:coreProperties>
</file>