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D4A1D-C5DE-4AFE-972C-4C873066E83D}" v="2" dt="2023-07-09T10:18:28.8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teja" userId="82bed36841a89e1c" providerId="Windows Live" clId="Web-{E51D4A1D-C5DE-4AFE-972C-4C873066E83D}"/>
    <pc:docChg chg="modSld">
      <pc:chgData name="kiran teja" userId="82bed36841a89e1c" providerId="Windows Live" clId="Web-{E51D4A1D-C5DE-4AFE-972C-4C873066E83D}" dt="2023-07-09T10:18:28.898" v="1" actId="1076"/>
      <pc:docMkLst>
        <pc:docMk/>
      </pc:docMkLst>
      <pc:sldChg chg="delSp modSp">
        <pc:chgData name="kiran teja" userId="82bed36841a89e1c" providerId="Windows Live" clId="Web-{E51D4A1D-C5DE-4AFE-972C-4C873066E83D}" dt="2023-07-09T10:18:28.898" v="1" actId="1076"/>
        <pc:sldMkLst>
          <pc:docMk/>
          <pc:sldMk cId="0" sldId="256"/>
        </pc:sldMkLst>
        <pc:spChg chg="mod">
          <ac:chgData name="kiran teja" userId="82bed36841a89e1c" providerId="Windows Live" clId="Web-{E51D4A1D-C5DE-4AFE-972C-4C873066E83D}" dt="2023-07-09T10:18:28.898" v="1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kiran teja" userId="82bed36841a89e1c" providerId="Windows Live" clId="Web-{E51D4A1D-C5DE-4AFE-972C-4C873066E83D}" dt="2023-07-09T10:18:14.570" v="0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543" y="1087373"/>
            <a:ext cx="7584913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8"/>
            <a:ext cx="8193500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543" y="1766029"/>
            <a:ext cx="7584913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 marR="5080" indent="-25139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5G</a:t>
            </a:r>
            <a:r>
              <a:rPr spc="-35" dirty="0"/>
              <a:t> </a:t>
            </a:r>
            <a:r>
              <a:rPr spc="-15" dirty="0"/>
              <a:t>Power</a:t>
            </a:r>
            <a:r>
              <a:rPr spc="-40" dirty="0"/>
              <a:t> </a:t>
            </a:r>
            <a:r>
              <a:rPr spc="-5" dirty="0"/>
              <a:t>Domain</a:t>
            </a:r>
            <a:r>
              <a:rPr spc="-35" dirty="0"/>
              <a:t> </a:t>
            </a:r>
            <a:r>
              <a:rPr spc="-5" dirty="0"/>
              <a:t>NOMA </a:t>
            </a:r>
            <a:r>
              <a:rPr spc="-14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0398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Increasing</a:t>
            </a:r>
            <a:r>
              <a:rPr sz="2500" spc="-10" dirty="0"/>
              <a:t> </a:t>
            </a:r>
            <a:r>
              <a:rPr sz="2500" spc="5" dirty="0"/>
              <a:t>Channel</a:t>
            </a:r>
            <a:r>
              <a:rPr sz="2500" spc="-5" dirty="0"/>
              <a:t> </a:t>
            </a:r>
            <a:r>
              <a:rPr sz="2500" spc="5" dirty="0"/>
              <a:t>capacity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18197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Superposition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 used in wireless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 systems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increase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capacity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379095" marR="89217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allows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streams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be transmitted over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 radio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frequency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channel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time, 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adding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together.</a:t>
            </a:r>
            <a:endParaRPr sz="1800">
              <a:latin typeface="Arial MT"/>
              <a:cs typeface="Arial MT"/>
            </a:endParaRPr>
          </a:p>
          <a:p>
            <a:pPr marL="379095" marR="34734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Successive interference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cancellation (SIC)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 used in wireless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 systems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improve the performance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multiple-access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channels.</a:t>
            </a:r>
            <a:endParaRPr sz="1800">
              <a:latin typeface="Arial MT"/>
              <a:cs typeface="Arial MT"/>
            </a:endParaRPr>
          </a:p>
          <a:p>
            <a:pPr marL="379095" marR="90805" indent="-367030" algn="just">
              <a:lnSpc>
                <a:spcPct val="1149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type of interference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management strategy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allows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users to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share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frequency band by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canceling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 the interference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caused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other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352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Recovery</a:t>
            </a:r>
            <a:r>
              <a:rPr sz="2500" spc="-45" dirty="0"/>
              <a:t> </a:t>
            </a:r>
            <a:r>
              <a:rPr sz="2500" spc="5" dirty="0"/>
              <a:t>Modelling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80264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Recovery </a:t>
            </a:r>
            <a:r>
              <a:rPr dirty="0"/>
              <a:t>modeling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technique used in digital </a:t>
            </a:r>
            <a:r>
              <a:rPr dirty="0"/>
              <a:t>signal </a:t>
            </a:r>
            <a:r>
              <a:rPr spc="-5" dirty="0"/>
              <a:t>processing to </a:t>
            </a:r>
            <a:r>
              <a:rPr spc="-490" dirty="0"/>
              <a:t> </a:t>
            </a:r>
            <a:r>
              <a:rPr spc="-5" dirty="0"/>
              <a:t>decompose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signal</a:t>
            </a:r>
            <a:r>
              <a:rPr spc="-5" dirty="0"/>
              <a:t> into</a:t>
            </a:r>
            <a:r>
              <a:rPr spc="-10" dirty="0"/>
              <a:t> </a:t>
            </a:r>
            <a:r>
              <a:rPr spc="-5" dirty="0"/>
              <a:t>its </a:t>
            </a:r>
            <a:r>
              <a:rPr dirty="0"/>
              <a:t>constituent</a:t>
            </a:r>
            <a:r>
              <a:rPr spc="-10" dirty="0"/>
              <a:t> </a:t>
            </a:r>
            <a:r>
              <a:rPr dirty="0"/>
              <a:t>components.</a:t>
            </a:r>
          </a:p>
          <a:p>
            <a:pPr marL="379095" marR="39624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It involves analyzing </a:t>
            </a:r>
            <a:r>
              <a:rPr dirty="0"/>
              <a:t>a signal </a:t>
            </a:r>
            <a:r>
              <a:rPr spc="-5" dirty="0"/>
              <a:t>to determine the individual </a:t>
            </a:r>
            <a:r>
              <a:rPr dirty="0"/>
              <a:t>components </a:t>
            </a:r>
            <a:r>
              <a:rPr spc="-5" dirty="0"/>
              <a:t>that </a:t>
            </a:r>
            <a:r>
              <a:rPr spc="-490" dirty="0"/>
              <a:t> </a:t>
            </a:r>
            <a:r>
              <a:rPr dirty="0"/>
              <a:t>make</a:t>
            </a:r>
            <a:r>
              <a:rPr spc="-10" dirty="0"/>
              <a:t> </a:t>
            </a:r>
            <a:r>
              <a:rPr spc="-5" dirty="0"/>
              <a:t>up the </a:t>
            </a:r>
            <a:r>
              <a:rPr dirty="0"/>
              <a:t>signal.</a:t>
            </a: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Once the individual </a:t>
            </a:r>
            <a:r>
              <a:rPr dirty="0"/>
              <a:t>components </a:t>
            </a:r>
            <a:r>
              <a:rPr spc="-5" dirty="0"/>
              <a:t>of the </a:t>
            </a:r>
            <a:r>
              <a:rPr dirty="0"/>
              <a:t>signal </a:t>
            </a:r>
            <a:r>
              <a:rPr spc="-5" dirty="0"/>
              <a:t>have been identified, they </a:t>
            </a:r>
            <a:r>
              <a:rPr dirty="0"/>
              <a:t>can </a:t>
            </a:r>
            <a:r>
              <a:rPr spc="5" dirty="0"/>
              <a:t> </a:t>
            </a:r>
            <a:r>
              <a:rPr spc="-5" dirty="0"/>
              <a:t>be processed independently using techniques </a:t>
            </a:r>
            <a:r>
              <a:rPr dirty="0"/>
              <a:t>such </a:t>
            </a:r>
            <a:r>
              <a:rPr spc="-5" dirty="0"/>
              <a:t>as filtering, </a:t>
            </a:r>
            <a:r>
              <a:rPr dirty="0"/>
              <a:t>compression, </a:t>
            </a:r>
            <a:r>
              <a:rPr spc="-49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enhancement.</a:t>
            </a:r>
          </a:p>
          <a:p>
            <a:pPr marL="379095" marR="44386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Recovery </a:t>
            </a:r>
            <a:r>
              <a:rPr dirty="0"/>
              <a:t>modeling </a:t>
            </a:r>
            <a:r>
              <a:rPr spc="-5" dirty="0"/>
              <a:t>is used in </a:t>
            </a:r>
            <a:r>
              <a:rPr dirty="0"/>
              <a:t>a variety </a:t>
            </a:r>
            <a:r>
              <a:rPr spc="-5" dirty="0"/>
              <a:t>of </a:t>
            </a:r>
            <a:r>
              <a:rPr dirty="0"/>
              <a:t>signal </a:t>
            </a:r>
            <a:r>
              <a:rPr spc="-5" dirty="0"/>
              <a:t>processing applications, </a:t>
            </a:r>
            <a:r>
              <a:rPr spc="-490" dirty="0"/>
              <a:t> </a:t>
            </a:r>
            <a:r>
              <a:rPr spc="-5" dirty="0"/>
              <a:t>including</a:t>
            </a:r>
            <a:r>
              <a:rPr spc="-10" dirty="0"/>
              <a:t> </a:t>
            </a:r>
            <a:r>
              <a:rPr dirty="0"/>
              <a:t>compression,</a:t>
            </a:r>
            <a:r>
              <a:rPr spc="-5" dirty="0"/>
              <a:t> noise</a:t>
            </a:r>
            <a:r>
              <a:rPr spc="-10" dirty="0"/>
              <a:t> </a:t>
            </a:r>
            <a:r>
              <a:rPr dirty="0"/>
              <a:t>reduction,</a:t>
            </a:r>
            <a:r>
              <a:rPr spc="-5" dirty="0"/>
              <a:t> and</a:t>
            </a:r>
            <a:r>
              <a:rPr spc="-10" dirty="0"/>
              <a:t> </a:t>
            </a:r>
            <a:r>
              <a:rPr spc="-5" dirty="0"/>
              <a:t>filtering.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8305800" cy="3535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 MT"/>
                <a:cs typeface="Arial MT"/>
              </a:rPr>
              <a:t>QOE</a:t>
            </a:r>
            <a:endParaRPr sz="2500">
              <a:latin typeface="Arial MT"/>
              <a:cs typeface="Arial MT"/>
            </a:endParaRPr>
          </a:p>
          <a:p>
            <a:pPr marL="469900" marR="5080" indent="-367030">
              <a:lnSpc>
                <a:spcPct val="114999"/>
              </a:lnSpc>
              <a:spcBef>
                <a:spcPts val="225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Opinion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Score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(MOS):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(0.035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(0.000007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(R-60)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x (100-R)),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 overall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the quality of experience, with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scale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to 100.</a:t>
            </a:r>
            <a:endParaRPr sz="1800">
              <a:latin typeface="Arial MT"/>
              <a:cs typeface="Arial MT"/>
            </a:endParaRPr>
          </a:p>
          <a:p>
            <a:pPr marL="469900" marR="409575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Video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Quality: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VQ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(PSNR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PSNRmin)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(PSNRmax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PSNRmin),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PSNR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 Peak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Signal-to-Noise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Ratio of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video</a:t>
            </a:r>
            <a:endParaRPr sz="1800">
              <a:latin typeface="Arial MT"/>
              <a:cs typeface="Arial MT"/>
            </a:endParaRPr>
          </a:p>
          <a:p>
            <a:pPr marL="469900" marR="685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Voice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Quality: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VQ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MOSmin)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(MOSmax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MOSmin),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Opinion Score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voice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quality.</a:t>
            </a:r>
            <a:endParaRPr sz="1800">
              <a:latin typeface="Arial MT"/>
              <a:cs typeface="Arial MT"/>
            </a:endParaRPr>
          </a:p>
          <a:p>
            <a:pPr marL="469900" marR="63373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Web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Browsing Quality: WBQ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(Page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Load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Time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PLTmin)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(PLTmax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PLTmin),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PLT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 Page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Load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website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6990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Limitations</a:t>
            </a:r>
            <a:r>
              <a:rPr sz="2500" spc="5" dirty="0"/>
              <a:t> in</a:t>
            </a:r>
            <a:r>
              <a:rPr sz="2500" spc="10" dirty="0"/>
              <a:t> </a:t>
            </a:r>
            <a:r>
              <a:rPr sz="2500" dirty="0"/>
              <a:t>existing</a:t>
            </a:r>
            <a:r>
              <a:rPr sz="2500" spc="5" dirty="0"/>
              <a:t> </a:t>
            </a:r>
            <a:r>
              <a:rPr sz="2500" dirty="0"/>
              <a:t>technology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50" y="1152475"/>
            <a:ext cx="7897752" cy="3887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6333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Proposed</a:t>
            </a:r>
            <a:r>
              <a:rPr sz="2500" spc="-55" dirty="0"/>
              <a:t> </a:t>
            </a:r>
            <a:r>
              <a:rPr sz="2500" dirty="0"/>
              <a:t>Solution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8036559" cy="26454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9095" marR="177165" indent="-367030">
              <a:lnSpc>
                <a:spcPts val="2050"/>
              </a:lnSpc>
              <a:spcBef>
                <a:spcPts val="26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Research and evaluate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converting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audio, text,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video,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image data into binary format that 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compatible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5G power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systems.</a:t>
            </a:r>
            <a:endParaRPr sz="1800">
              <a:latin typeface="Arial MT"/>
              <a:cs typeface="Arial MT"/>
            </a:endParaRPr>
          </a:p>
          <a:p>
            <a:pPr marL="379095" marR="36068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Develop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software module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implement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binary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conversion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method(s)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integrate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5G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network architecture.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Conduct experiments to evaluate the performance of the binary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conversion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module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terms of throughput,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latency,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QoS, and QoE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identify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efficient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effective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method(s)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 binary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conversion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optimize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performance of 5G networks and enhance the user experience for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types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data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11" y="1938518"/>
            <a:ext cx="2511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595959"/>
                </a:solidFill>
              </a:rPr>
              <a:t>Thank</a:t>
            </a:r>
            <a:r>
              <a:rPr sz="4200" spc="-100" dirty="0">
                <a:solidFill>
                  <a:srgbClr val="595959"/>
                </a:solidFill>
              </a:rPr>
              <a:t> </a:t>
            </a:r>
            <a:r>
              <a:rPr sz="4200" dirty="0">
                <a:solidFill>
                  <a:srgbClr val="595959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4128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Roadmap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0" y="1189989"/>
            <a:ext cx="2214880" cy="669290"/>
          </a:xfrm>
          <a:custGeom>
            <a:avLst/>
            <a:gdLst/>
            <a:ahLst/>
            <a:cxnLst/>
            <a:rect l="l" t="t" r="r" b="b"/>
            <a:pathLst>
              <a:path w="2214880" h="669289">
                <a:moveTo>
                  <a:pt x="1880099" y="669000"/>
                </a:moveTo>
                <a:lnTo>
                  <a:pt x="0" y="669000"/>
                </a:lnTo>
                <a:lnTo>
                  <a:pt x="0" y="0"/>
                </a:lnTo>
                <a:lnTo>
                  <a:pt x="1880099" y="0"/>
                </a:lnTo>
                <a:lnTo>
                  <a:pt x="2214599" y="334499"/>
                </a:lnTo>
                <a:lnTo>
                  <a:pt x="1880099" y="669000"/>
                </a:lnTo>
                <a:close/>
              </a:path>
            </a:pathLst>
          </a:custGeom>
          <a:solidFill>
            <a:srgbClr val="802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729" y="1399902"/>
            <a:ext cx="760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Encoding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075" y="2101702"/>
            <a:ext cx="145986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latin typeface="Roboto"/>
                <a:cs typeface="Roboto"/>
              </a:rPr>
              <a:t>The </a:t>
            </a:r>
            <a:r>
              <a:rPr sz="1100" spc="-15" dirty="0">
                <a:latin typeface="Roboto"/>
                <a:cs typeface="Roboto"/>
              </a:rPr>
              <a:t>data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to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be 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transmitted is </a:t>
            </a:r>
            <a:r>
              <a:rPr sz="1100" spc="-10" dirty="0">
                <a:latin typeface="Roboto"/>
                <a:cs typeface="Roboto"/>
              </a:rPr>
              <a:t>encoded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into </a:t>
            </a:r>
            <a:r>
              <a:rPr sz="1100" spc="-10" dirty="0">
                <a:latin typeface="Roboto"/>
                <a:cs typeface="Roboto"/>
              </a:rPr>
              <a:t>a </a:t>
            </a:r>
            <a:r>
              <a:rPr sz="1100" spc="-15" dirty="0">
                <a:latin typeface="Roboto"/>
                <a:cs typeface="Roboto"/>
              </a:rPr>
              <a:t>digital </a:t>
            </a:r>
            <a:r>
              <a:rPr sz="1100" spc="-10" dirty="0">
                <a:latin typeface="Roboto"/>
                <a:cs typeface="Roboto"/>
              </a:rPr>
              <a:t>bitstream 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using</a:t>
            </a:r>
            <a:r>
              <a:rPr sz="1100" spc="-15" dirty="0">
                <a:latin typeface="Roboto"/>
                <a:cs typeface="Roboto"/>
              </a:rPr>
              <a:t> techniques </a:t>
            </a:r>
            <a:r>
              <a:rPr sz="1100" spc="-20" dirty="0">
                <a:latin typeface="Roboto"/>
                <a:cs typeface="Roboto"/>
              </a:rPr>
              <a:t>such </a:t>
            </a:r>
            <a:r>
              <a:rPr sz="1100" spc="-1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as </a:t>
            </a:r>
            <a:r>
              <a:rPr sz="1100" spc="-15" dirty="0">
                <a:latin typeface="Roboto"/>
                <a:cs typeface="Roboto"/>
              </a:rPr>
              <a:t>modulation, channel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coding,</a:t>
            </a:r>
            <a:r>
              <a:rPr sz="1100" spc="-15" dirty="0">
                <a:latin typeface="Roboto"/>
                <a:cs typeface="Roboto"/>
              </a:rPr>
              <a:t> and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error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correction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coding.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8325" y="1189774"/>
            <a:ext cx="2064385" cy="669290"/>
          </a:xfrm>
          <a:custGeom>
            <a:avLst/>
            <a:gdLst/>
            <a:ahLst/>
            <a:cxnLst/>
            <a:rect l="l" t="t" r="r" b="b"/>
            <a:pathLst>
              <a:path w="2064385" h="669289">
                <a:moveTo>
                  <a:pt x="17294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1729499" y="0"/>
                </a:lnTo>
                <a:lnTo>
                  <a:pt x="2063999" y="334499"/>
                </a:lnTo>
                <a:lnTo>
                  <a:pt x="1729499" y="668999"/>
                </a:lnTo>
                <a:close/>
              </a:path>
            </a:pathLst>
          </a:custGeom>
          <a:solidFill>
            <a:srgbClr val="A72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4048" y="1399688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Transmission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274" y="2101702"/>
            <a:ext cx="14560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latin typeface="Roboto"/>
                <a:cs typeface="Roboto"/>
              </a:rPr>
              <a:t>The</a:t>
            </a:r>
            <a:r>
              <a:rPr sz="1100" spc="-3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encoded</a:t>
            </a:r>
            <a:r>
              <a:rPr sz="1100" spc="-3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bitstream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is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transmitted</a:t>
            </a:r>
            <a:endParaRPr sz="1100">
              <a:latin typeface="Roboto"/>
              <a:cs typeface="Roboto"/>
            </a:endParaRPr>
          </a:p>
          <a:p>
            <a:pPr marL="12700" marR="238760">
              <a:lnSpc>
                <a:spcPct val="113599"/>
              </a:lnSpc>
            </a:pPr>
            <a:r>
              <a:rPr sz="1100" spc="-20" dirty="0">
                <a:latin typeface="Roboto"/>
                <a:cs typeface="Roboto"/>
              </a:rPr>
              <a:t>using</a:t>
            </a:r>
            <a:r>
              <a:rPr sz="1100" spc="-15" dirty="0">
                <a:latin typeface="Roboto"/>
                <a:cs typeface="Roboto"/>
              </a:rPr>
              <a:t> wireless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communication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techniques </a:t>
            </a:r>
            <a:r>
              <a:rPr sz="1100" spc="-20" dirty="0">
                <a:latin typeface="Roboto"/>
                <a:cs typeface="Roboto"/>
              </a:rPr>
              <a:t>such </a:t>
            </a:r>
            <a:r>
              <a:rPr sz="1100" spc="-15" dirty="0">
                <a:latin typeface="Roboto"/>
                <a:cs typeface="Roboto"/>
              </a:rPr>
              <a:t>as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NOMA.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6749" y="1189774"/>
            <a:ext cx="2064385" cy="669290"/>
          </a:xfrm>
          <a:custGeom>
            <a:avLst/>
            <a:gdLst/>
            <a:ahLst/>
            <a:cxnLst/>
            <a:rect l="l" t="t" r="r" b="b"/>
            <a:pathLst>
              <a:path w="2064385" h="669289">
                <a:moveTo>
                  <a:pt x="17294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1729499" y="0"/>
                </a:lnTo>
                <a:lnTo>
                  <a:pt x="2063999" y="334499"/>
                </a:lnTo>
                <a:lnTo>
                  <a:pt x="1729499" y="668999"/>
                </a:lnTo>
                <a:close/>
              </a:path>
            </a:pathLst>
          </a:custGeom>
          <a:solidFill>
            <a:srgbClr val="B02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04" y="1399688"/>
            <a:ext cx="1130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Demodulation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475" y="2101702"/>
            <a:ext cx="1390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latin typeface="Roboto"/>
                <a:cs typeface="Roboto"/>
              </a:rPr>
              <a:t>The</a:t>
            </a:r>
            <a:r>
              <a:rPr sz="1100" spc="-3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received</a:t>
            </a:r>
            <a:r>
              <a:rPr sz="1100" spc="-3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signal</a:t>
            </a:r>
            <a:r>
              <a:rPr sz="1100" spc="-3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is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demodulated </a:t>
            </a:r>
            <a:r>
              <a:rPr sz="1100" spc="-15" dirty="0">
                <a:latin typeface="Roboto"/>
                <a:cs typeface="Roboto"/>
              </a:rPr>
              <a:t>to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recover the original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digital </a:t>
            </a:r>
            <a:r>
              <a:rPr sz="1100" spc="-10" dirty="0">
                <a:latin typeface="Roboto"/>
                <a:cs typeface="Roboto"/>
              </a:rPr>
              <a:t>bitstream.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74024" y="1189774"/>
            <a:ext cx="2064385" cy="669290"/>
          </a:xfrm>
          <a:custGeom>
            <a:avLst/>
            <a:gdLst/>
            <a:ahLst/>
            <a:cxnLst/>
            <a:rect l="l" t="t" r="r" b="b"/>
            <a:pathLst>
              <a:path w="2064384" h="669289">
                <a:moveTo>
                  <a:pt x="17294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1729499" y="0"/>
                </a:lnTo>
                <a:lnTo>
                  <a:pt x="2063999" y="334499"/>
                </a:lnTo>
                <a:lnTo>
                  <a:pt x="1729499" y="668999"/>
                </a:lnTo>
                <a:close/>
              </a:path>
            </a:pathLst>
          </a:custGeom>
          <a:solidFill>
            <a:srgbClr val="D83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53368" y="1399688"/>
            <a:ext cx="1104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Quality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Check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6874" y="2101702"/>
            <a:ext cx="136652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latin typeface="Roboto"/>
                <a:cs typeface="Roboto"/>
              </a:rPr>
              <a:t>The </a:t>
            </a:r>
            <a:r>
              <a:rPr sz="1100" spc="-5" dirty="0">
                <a:latin typeface="Roboto"/>
                <a:cs typeface="Roboto"/>
              </a:rPr>
              <a:t>decoded </a:t>
            </a:r>
            <a:r>
              <a:rPr sz="1100" spc="-15" dirty="0">
                <a:latin typeface="Roboto"/>
                <a:cs typeface="Roboto"/>
              </a:rPr>
              <a:t>data is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then </a:t>
            </a:r>
            <a:r>
              <a:rPr sz="1100" spc="-10" dirty="0">
                <a:latin typeface="Roboto"/>
                <a:cs typeface="Roboto"/>
              </a:rPr>
              <a:t>checked </a:t>
            </a:r>
            <a:r>
              <a:rPr sz="1100" spc="-5" dirty="0">
                <a:latin typeface="Roboto"/>
                <a:cs typeface="Roboto"/>
              </a:rPr>
              <a:t>for </a:t>
            </a:r>
            <a:r>
              <a:rPr sz="1100" spc="-15" dirty="0">
                <a:latin typeface="Roboto"/>
                <a:cs typeface="Roboto"/>
              </a:rPr>
              <a:t>its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Quality </a:t>
            </a:r>
            <a:r>
              <a:rPr sz="1100" spc="5" dirty="0">
                <a:latin typeface="Roboto"/>
                <a:cs typeface="Roboto"/>
              </a:rPr>
              <a:t>of </a:t>
            </a:r>
            <a:r>
              <a:rPr sz="1100" spc="-15" dirty="0">
                <a:latin typeface="Roboto"/>
                <a:cs typeface="Roboto"/>
              </a:rPr>
              <a:t>Service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(QoS) </a:t>
            </a:r>
            <a:r>
              <a:rPr sz="1100" spc="-15" dirty="0">
                <a:latin typeface="Roboto"/>
                <a:cs typeface="Roboto"/>
              </a:rPr>
              <a:t>and </a:t>
            </a:r>
            <a:r>
              <a:rPr sz="1100" spc="-20" dirty="0">
                <a:latin typeface="Roboto"/>
                <a:cs typeface="Roboto"/>
              </a:rPr>
              <a:t>Quality </a:t>
            </a:r>
            <a:r>
              <a:rPr sz="1100" spc="5" dirty="0">
                <a:latin typeface="Roboto"/>
                <a:cs typeface="Roboto"/>
              </a:rPr>
              <a:t>of </a:t>
            </a:r>
            <a:r>
              <a:rPr sz="1100" spc="1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Experience </a:t>
            </a:r>
            <a:r>
              <a:rPr sz="1100" dirty="0">
                <a:latin typeface="Roboto"/>
                <a:cs typeface="Roboto"/>
              </a:rPr>
              <a:t>(QoE) </a:t>
            </a:r>
            <a:r>
              <a:rPr sz="1100" spc="5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parameters to ensure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that</a:t>
            </a:r>
            <a:r>
              <a:rPr sz="1100" spc="-15" dirty="0">
                <a:latin typeface="Roboto"/>
                <a:cs typeface="Roboto"/>
              </a:rPr>
              <a:t> it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meets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the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30" dirty="0">
                <a:latin typeface="Roboto"/>
                <a:cs typeface="Roboto"/>
              </a:rPr>
              <a:t>r</a:t>
            </a:r>
            <a:r>
              <a:rPr sz="1100" spc="-15" dirty="0">
                <a:latin typeface="Roboto"/>
                <a:cs typeface="Roboto"/>
              </a:rPr>
              <a:t>equi</a:t>
            </a:r>
            <a:r>
              <a:rPr sz="1100" spc="-25" dirty="0">
                <a:latin typeface="Roboto"/>
                <a:cs typeface="Roboto"/>
              </a:rPr>
              <a:t>r</a:t>
            </a:r>
            <a:r>
              <a:rPr sz="1100" spc="-5" dirty="0">
                <a:latin typeface="Roboto"/>
                <a:cs typeface="Roboto"/>
              </a:rPr>
              <a:t>e</a:t>
            </a:r>
            <a:r>
              <a:rPr sz="1100" dirty="0">
                <a:latin typeface="Roboto"/>
                <a:cs typeface="Roboto"/>
              </a:rPr>
              <a:t>d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pe</a:t>
            </a:r>
            <a:r>
              <a:rPr sz="1100" dirty="0">
                <a:latin typeface="Roboto"/>
                <a:cs typeface="Roboto"/>
              </a:rPr>
              <a:t>r</a:t>
            </a:r>
            <a:r>
              <a:rPr sz="1100" spc="-10" dirty="0">
                <a:latin typeface="Roboto"/>
                <a:cs typeface="Roboto"/>
              </a:rPr>
              <a:t>formance  metrics.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5349" y="1189774"/>
            <a:ext cx="2064385" cy="669290"/>
          </a:xfrm>
          <a:custGeom>
            <a:avLst/>
            <a:gdLst/>
            <a:ahLst/>
            <a:cxnLst/>
            <a:rect l="l" t="t" r="r" b="b"/>
            <a:pathLst>
              <a:path w="2064384" h="669289">
                <a:moveTo>
                  <a:pt x="17294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1729499" y="0"/>
                </a:lnTo>
                <a:lnTo>
                  <a:pt x="2063999" y="334499"/>
                </a:lnTo>
                <a:lnTo>
                  <a:pt x="1729499" y="668999"/>
                </a:lnTo>
                <a:close/>
              </a:path>
            </a:pathLst>
          </a:custGeom>
          <a:solidFill>
            <a:srgbClr val="BE2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41591" y="1399688"/>
            <a:ext cx="770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Decoding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4674" y="2101702"/>
            <a:ext cx="147129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latin typeface="Roboto"/>
                <a:cs typeface="Roboto"/>
              </a:rPr>
              <a:t>The </a:t>
            </a:r>
            <a:r>
              <a:rPr sz="1100" spc="-5" dirty="0">
                <a:latin typeface="Roboto"/>
                <a:cs typeface="Roboto"/>
              </a:rPr>
              <a:t>decoded </a:t>
            </a:r>
            <a:r>
              <a:rPr sz="1100" spc="-10" dirty="0">
                <a:latin typeface="Roboto"/>
                <a:cs typeface="Roboto"/>
              </a:rPr>
              <a:t>bitstream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is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then</a:t>
            </a:r>
            <a:r>
              <a:rPr sz="1100" spc="24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processed 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using</a:t>
            </a:r>
            <a:r>
              <a:rPr sz="1100" spc="-15" dirty="0">
                <a:latin typeface="Roboto"/>
                <a:cs typeface="Roboto"/>
              </a:rPr>
              <a:t> error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correction </a:t>
            </a:r>
            <a:r>
              <a:rPr sz="1100" spc="-10" dirty="0">
                <a:latin typeface="Roboto"/>
                <a:cs typeface="Roboto"/>
              </a:rPr>
              <a:t> decoding </a:t>
            </a:r>
            <a:r>
              <a:rPr sz="1100" spc="-15" dirty="0">
                <a:latin typeface="Roboto"/>
                <a:cs typeface="Roboto"/>
              </a:rPr>
              <a:t>techniques to </a:t>
            </a:r>
            <a:r>
              <a:rPr sz="1100" spc="-260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correct</a:t>
            </a:r>
            <a:r>
              <a:rPr sz="1100" spc="-20" dirty="0">
                <a:latin typeface="Roboto"/>
                <a:cs typeface="Roboto"/>
              </a:rPr>
              <a:t> </a:t>
            </a:r>
            <a:r>
              <a:rPr sz="1100" spc="-25" dirty="0">
                <a:latin typeface="Roboto"/>
                <a:cs typeface="Roboto"/>
              </a:rPr>
              <a:t>any</a:t>
            </a:r>
            <a:r>
              <a:rPr sz="1100" spc="-15" dirty="0">
                <a:latin typeface="Roboto"/>
                <a:cs typeface="Roboto"/>
              </a:rPr>
              <a:t> errors </a:t>
            </a:r>
            <a:r>
              <a:rPr sz="1100" spc="-20" dirty="0">
                <a:latin typeface="Roboto"/>
                <a:cs typeface="Roboto"/>
              </a:rPr>
              <a:t>that </a:t>
            </a:r>
            <a:r>
              <a:rPr sz="1100" spc="-15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may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have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15" dirty="0">
                <a:latin typeface="Roboto"/>
                <a:cs typeface="Roboto"/>
              </a:rPr>
              <a:t>occurred 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during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20" dirty="0">
                <a:latin typeface="Roboto"/>
                <a:cs typeface="Roboto"/>
              </a:rPr>
              <a:t>transmission.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8891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dirty="0">
                <a:latin typeface="Arial"/>
                <a:cs typeface="Arial"/>
              </a:rPr>
              <a:t>Introduction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849" y="1417024"/>
            <a:ext cx="8122284" cy="29343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5G?</a:t>
            </a:r>
            <a:endParaRPr sz="1800">
              <a:latin typeface="Arial MT"/>
              <a:cs typeface="Arial MT"/>
            </a:endParaRPr>
          </a:p>
          <a:p>
            <a:pPr marL="379095" marR="219710">
              <a:lnSpc>
                <a:spcPts val="2050"/>
              </a:lnSpc>
              <a:spcBef>
                <a:spcPts val="125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5G networks are expected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revolutionize 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range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industries, from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healthcare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transp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ortation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to entertainment,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enabling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real-time,</a:t>
            </a:r>
            <a:endParaRPr sz="1700">
              <a:latin typeface="Arial MT"/>
              <a:cs typeface="Arial MT"/>
            </a:endParaRPr>
          </a:p>
          <a:p>
            <a:pPr marL="379095" marR="184785">
              <a:lnSpc>
                <a:spcPts val="2050"/>
              </a:lnSpc>
            </a:pP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high-bandwidth applications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re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mote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surgeries,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autonomous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vehicles,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virtual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reality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experiences.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4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NOMA?</a:t>
            </a:r>
            <a:endParaRPr sz="1800">
              <a:latin typeface="Arial MT"/>
              <a:cs typeface="Arial MT"/>
            </a:endParaRPr>
          </a:p>
          <a:p>
            <a:pPr marL="379095" marR="5080">
              <a:lnSpc>
                <a:spcPts val="1930"/>
              </a:lnSpc>
              <a:spcBef>
                <a:spcPts val="1250"/>
              </a:spcBef>
            </a:pP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NOMA</a:t>
            </a:r>
            <a:r>
              <a:rPr sz="17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stands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for Non-Orthogonal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Multiple</a:t>
            </a:r>
            <a:r>
              <a:rPr sz="17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Access.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 is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wireless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communication </a:t>
            </a:r>
            <a:r>
              <a:rPr sz="1700" spc="-4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technique that allows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multiple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users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share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same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frequency and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time 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resources</a:t>
            </a:r>
            <a:r>
              <a:rPr sz="1700" spc="-10" dirty="0">
                <a:solidFill>
                  <a:srgbClr val="595959"/>
                </a:solidFill>
                <a:latin typeface="Arial MT"/>
                <a:cs typeface="Arial MT"/>
              </a:rPr>
              <a:t> to transmit their data</a:t>
            </a:r>
            <a:r>
              <a:rPr sz="17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Arial MT"/>
                <a:cs typeface="Arial MT"/>
              </a:rPr>
              <a:t>simultaneously.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075" y="221624"/>
            <a:ext cx="4849825" cy="1623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3550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Objective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pc="-100" dirty="0"/>
              <a:t>To</a:t>
            </a:r>
            <a:r>
              <a:rPr spc="-10" dirty="0"/>
              <a:t> </a:t>
            </a:r>
            <a:r>
              <a:rPr spc="-5" dirty="0"/>
              <a:t>evaluate</a:t>
            </a:r>
            <a:r>
              <a:rPr spc="-10" dirty="0"/>
              <a:t> different</a:t>
            </a:r>
            <a:r>
              <a:rPr spc="-5" dirty="0"/>
              <a:t> </a:t>
            </a:r>
            <a:r>
              <a:rPr dirty="0"/>
              <a:t>methods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converting</a:t>
            </a:r>
            <a:r>
              <a:rPr spc="-10" dirty="0"/>
              <a:t> </a:t>
            </a:r>
            <a:r>
              <a:rPr spc="-5" dirty="0"/>
              <a:t>audio, text,</a:t>
            </a:r>
            <a:r>
              <a:rPr spc="-10" dirty="0"/>
              <a:t> </a:t>
            </a:r>
            <a:r>
              <a:rPr dirty="0"/>
              <a:t>video,</a:t>
            </a:r>
            <a:r>
              <a:rPr spc="-10" dirty="0"/>
              <a:t> </a:t>
            </a:r>
            <a:r>
              <a:rPr spc="-5" dirty="0"/>
              <a:t>and image </a:t>
            </a:r>
            <a:r>
              <a:rPr dirty="0"/>
              <a:t> </a:t>
            </a:r>
            <a:r>
              <a:rPr spc="-5" dirty="0"/>
              <a:t>data into binary format that is </a:t>
            </a:r>
            <a:r>
              <a:rPr dirty="0"/>
              <a:t>compatible </a:t>
            </a:r>
            <a:r>
              <a:rPr spc="-5" dirty="0"/>
              <a:t>with 5G power </a:t>
            </a:r>
            <a:r>
              <a:rPr dirty="0"/>
              <a:t>systems, </a:t>
            </a:r>
            <a:r>
              <a:rPr spc="-5" dirty="0"/>
              <a:t>and to </a:t>
            </a:r>
            <a:r>
              <a:rPr dirty="0"/>
              <a:t> </a:t>
            </a:r>
            <a:r>
              <a:rPr spc="-5" dirty="0"/>
              <a:t>investigate the impact of these </a:t>
            </a:r>
            <a:r>
              <a:rPr dirty="0"/>
              <a:t>methods </a:t>
            </a:r>
            <a:r>
              <a:rPr spc="-5" dirty="0"/>
              <a:t>on the quality of experience </a:t>
            </a:r>
            <a:r>
              <a:rPr dirty="0"/>
              <a:t>(QoE) </a:t>
            </a:r>
            <a:r>
              <a:rPr spc="-5" dirty="0"/>
              <a:t>of </a:t>
            </a:r>
            <a:r>
              <a:rPr spc="-49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received</a:t>
            </a:r>
            <a:r>
              <a:rPr spc="-5" dirty="0"/>
              <a:t> data.</a:t>
            </a:r>
          </a:p>
          <a:p>
            <a:pPr marL="379095" marR="47625" indent="-367030">
              <a:lnSpc>
                <a:spcPct val="114999"/>
              </a:lnSpc>
              <a:buClr>
                <a:srgbClr val="595959"/>
              </a:buClr>
              <a:buFont typeface="Arial MT"/>
              <a:buChar char="●"/>
              <a:tabLst>
                <a:tab pos="438150" algn="l"/>
                <a:tab pos="438784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/>
              <a:t>The project aims to identify the </a:t>
            </a:r>
            <a:r>
              <a:rPr dirty="0"/>
              <a:t>most </a:t>
            </a:r>
            <a:r>
              <a:rPr spc="-10" dirty="0"/>
              <a:t>efficient </a:t>
            </a:r>
            <a:r>
              <a:rPr spc="-5" dirty="0"/>
              <a:t>and </a:t>
            </a:r>
            <a:r>
              <a:rPr spc="-10" dirty="0"/>
              <a:t>effective </a:t>
            </a:r>
            <a:r>
              <a:rPr dirty="0"/>
              <a:t>method </a:t>
            </a:r>
            <a:r>
              <a:rPr spc="-5" dirty="0"/>
              <a:t>for binary </a:t>
            </a:r>
            <a:r>
              <a:rPr spc="-490" dirty="0"/>
              <a:t> </a:t>
            </a:r>
            <a:r>
              <a:rPr dirty="0"/>
              <a:t>conversion </a:t>
            </a:r>
            <a:r>
              <a:rPr spc="-5" dirty="0"/>
              <a:t>that </a:t>
            </a:r>
            <a:r>
              <a:rPr dirty="0"/>
              <a:t>can </a:t>
            </a:r>
            <a:r>
              <a:rPr spc="-5" dirty="0"/>
              <a:t>optimize the performance of 5G networks and enhance 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user experience for </a:t>
            </a:r>
            <a:r>
              <a:rPr spc="-10" dirty="0"/>
              <a:t>different</a:t>
            </a:r>
            <a:r>
              <a:rPr spc="-5" dirty="0"/>
              <a:t> types of</a:t>
            </a:r>
            <a:r>
              <a:rPr spc="-10" dirty="0"/>
              <a:t> </a:t>
            </a:r>
            <a:r>
              <a:rPr spc="-5" dirty="0"/>
              <a:t>data </a:t>
            </a:r>
            <a:r>
              <a:rPr spc="-10" dirty="0"/>
              <a:t>traffic.</a:t>
            </a:r>
          </a:p>
          <a:p>
            <a:pPr marL="379095" marR="1828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This objective focuses on the evaluation of binary </a:t>
            </a:r>
            <a:r>
              <a:rPr dirty="0"/>
              <a:t>conversion methods </a:t>
            </a:r>
            <a:r>
              <a:rPr spc="-5" dirty="0"/>
              <a:t>and </a:t>
            </a:r>
            <a:r>
              <a:rPr dirty="0"/>
              <a:t> </a:t>
            </a:r>
            <a:r>
              <a:rPr spc="-5" dirty="0"/>
              <a:t>their</a:t>
            </a:r>
            <a:r>
              <a:rPr spc="-10" dirty="0"/>
              <a:t> </a:t>
            </a:r>
            <a:r>
              <a:rPr spc="-5" dirty="0"/>
              <a:t>impact</a:t>
            </a:r>
            <a:r>
              <a:rPr spc="-1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QoE,</a:t>
            </a:r>
            <a:r>
              <a:rPr spc="-10" dirty="0"/>
              <a:t> </a:t>
            </a: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aligns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problem</a:t>
            </a:r>
            <a:r>
              <a:rPr spc="-10" dirty="0"/>
              <a:t> </a:t>
            </a:r>
            <a:r>
              <a:rPr dirty="0"/>
              <a:t>statement</a:t>
            </a:r>
            <a:r>
              <a:rPr spc="-10" dirty="0"/>
              <a:t> </a:t>
            </a:r>
            <a:r>
              <a:rPr dirty="0"/>
              <a:t>you</a:t>
            </a:r>
            <a:r>
              <a:rPr spc="-10" dirty="0"/>
              <a:t> </a:t>
            </a:r>
            <a:r>
              <a:rPr spc="-5" dirty="0"/>
              <a:t>provided.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627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Encoding</a:t>
            </a:r>
            <a:r>
              <a:rPr sz="2500" spc="-10" dirty="0"/>
              <a:t> </a:t>
            </a:r>
            <a:r>
              <a:rPr sz="2500" spc="5" dirty="0"/>
              <a:t>categories</a:t>
            </a:r>
            <a:r>
              <a:rPr sz="2500" spc="-5" dirty="0"/>
              <a:t> </a:t>
            </a:r>
            <a:r>
              <a:rPr sz="2500" spc="5" dirty="0"/>
              <a:t>of</a:t>
            </a:r>
            <a:r>
              <a:rPr sz="2500" spc="-5" dirty="0"/>
              <a:t> </a:t>
            </a:r>
            <a:r>
              <a:rPr sz="2500" spc="5" dirty="0"/>
              <a:t>services.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085455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 algn="just">
              <a:lnSpc>
                <a:spcPct val="100000"/>
              </a:lnSpc>
              <a:spcBef>
                <a:spcPts val="420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Sampling: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analog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regular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intervals.</a:t>
            </a:r>
            <a:endParaRPr sz="1800">
              <a:latin typeface="Arial MT"/>
              <a:cs typeface="Arial MT"/>
            </a:endParaRPr>
          </a:p>
          <a:p>
            <a:pPr marL="379095" indent="-367030" algn="just">
              <a:lnSpc>
                <a:spcPct val="100000"/>
              </a:lnSpc>
              <a:spcBef>
                <a:spcPts val="325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Quantization: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numerical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obtained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quantized</a:t>
            </a:r>
            <a:endParaRPr sz="1800">
              <a:latin typeface="Arial MT"/>
              <a:cs typeface="Arial MT"/>
            </a:endParaRPr>
          </a:p>
          <a:p>
            <a:pPr marL="379095" marR="5080" indent="-367030" algn="just">
              <a:lnSpc>
                <a:spcPct val="1149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Compression: </a:t>
            </a: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reduce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amount of 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required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digital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signal, compression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lossy and lossless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compression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applied.</a:t>
            </a:r>
            <a:endParaRPr sz="1800">
              <a:latin typeface="Arial MT"/>
              <a:cs typeface="Arial MT"/>
            </a:endParaRPr>
          </a:p>
          <a:p>
            <a:pPr marL="379095" indent="-367030" algn="just">
              <a:lnSpc>
                <a:spcPct val="100000"/>
              </a:lnSpc>
              <a:spcBef>
                <a:spcPts val="325"/>
              </a:spcBef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Encoding: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compressed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digital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encoded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bitstream.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730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/>
              <a:t>Voice</a:t>
            </a:r>
            <a:r>
              <a:rPr sz="2500" spc="-40" dirty="0"/>
              <a:t> </a:t>
            </a:r>
            <a:r>
              <a:rPr sz="2500" spc="10" dirty="0"/>
              <a:t>coder</a:t>
            </a:r>
            <a:r>
              <a:rPr sz="2500" spc="-35" dirty="0"/>
              <a:t> </a:t>
            </a:r>
            <a:r>
              <a:rPr sz="2500" spc="-10" dirty="0"/>
              <a:t>(Vocoder)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67700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079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basic principle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vocoder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to analyze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spectral characteristics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human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voice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then use this information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synthesize 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the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spectral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properties.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synthesized 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combined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other audio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 used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modulate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carrier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transmission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telecommunications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network.</a:t>
            </a:r>
            <a:endParaRPr sz="1800">
              <a:latin typeface="Arial MT"/>
              <a:cs typeface="Arial MT"/>
            </a:endParaRPr>
          </a:p>
          <a:p>
            <a:pPr marL="379095" marR="35242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encode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spectral characteristics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voice signal, a vocoder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typically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technique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linear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predictive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coding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(LPC).</a:t>
            </a:r>
            <a:endParaRPr sz="1800">
              <a:latin typeface="Arial MT"/>
              <a:cs typeface="Arial MT"/>
            </a:endParaRPr>
          </a:p>
          <a:p>
            <a:pPr marL="379095" marR="2222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receiver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end, the encoded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control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parameters are decoded and used to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reconstruct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original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voice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657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Synthesis</a:t>
            </a:r>
            <a:r>
              <a:rPr sz="2500" spc="-60" dirty="0"/>
              <a:t> </a:t>
            </a:r>
            <a:r>
              <a:rPr sz="2500" spc="5" dirty="0"/>
              <a:t>modelling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71509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Synthesis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 used in digital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processing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 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complex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combining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simpler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signals.</a:t>
            </a:r>
            <a:endParaRPr sz="1800">
              <a:latin typeface="Arial MT"/>
              <a:cs typeface="Arial MT"/>
            </a:endParaRPr>
          </a:p>
          <a:p>
            <a:pPr marL="379095" marR="217804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process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synthesis modeling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typically involves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choosing a set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basis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used 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complex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signal.</a:t>
            </a:r>
            <a:endParaRPr sz="1800">
              <a:latin typeface="Arial MT"/>
              <a:cs typeface="Arial MT"/>
            </a:endParaRPr>
          </a:p>
          <a:p>
            <a:pPr marL="379095" marR="11747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Once the basis functions have been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selected,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synthesis model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generates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adding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together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scaled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versions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 basis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function.</a:t>
            </a:r>
            <a:endParaRPr sz="1800">
              <a:latin typeface="Arial MT"/>
              <a:cs typeface="Arial MT"/>
            </a:endParaRPr>
          </a:p>
          <a:p>
            <a:pPr marL="379095" marR="53467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Synthesis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used 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variety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processing applications,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including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sound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synthesis,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image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processing,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video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compression.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9617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Service</a:t>
            </a:r>
            <a:r>
              <a:rPr sz="2500" spc="-15" dirty="0"/>
              <a:t> </a:t>
            </a:r>
            <a:r>
              <a:rPr sz="2500" dirty="0"/>
              <a:t>Specific</a:t>
            </a:r>
            <a:r>
              <a:rPr sz="2500" spc="-10" dirty="0"/>
              <a:t> </a:t>
            </a:r>
            <a:r>
              <a:rPr sz="2500" dirty="0"/>
              <a:t>Generation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096884" cy="31800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51765" indent="-367030">
              <a:lnSpc>
                <a:spcPts val="2270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Service-specific generation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refers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the ability of the network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support specific services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are tailored to the needs of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types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users.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includes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Service-Based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(SBA),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designed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support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service-specific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generation.</a:t>
            </a:r>
            <a:endParaRPr sz="1800">
              <a:latin typeface="Arial MT"/>
              <a:cs typeface="Arial MT"/>
            </a:endParaRPr>
          </a:p>
          <a:p>
            <a:pPr marL="379095" marR="906144" indent="-367030">
              <a:lnSpc>
                <a:spcPct val="105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SBA is based 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set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service-based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interfaces that enable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communication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network functions and allow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be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dynamically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managed.</a:t>
            </a:r>
            <a:endParaRPr sz="1800">
              <a:latin typeface="Arial MT"/>
              <a:cs typeface="Arial MT"/>
            </a:endParaRPr>
          </a:p>
          <a:p>
            <a:pPr marL="379095" marR="5080" indent="-367030" algn="just">
              <a:lnSpc>
                <a:spcPct val="105000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Overall,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service-specific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generation in 5G networks enables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delivery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are tailored to the needs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applications and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2461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Service</a:t>
            </a:r>
            <a:r>
              <a:rPr sz="2500" spc="-25" dirty="0"/>
              <a:t> </a:t>
            </a:r>
            <a:r>
              <a:rPr sz="2500" dirty="0"/>
              <a:t>Specific</a:t>
            </a:r>
            <a:r>
              <a:rPr sz="2500" spc="-60" dirty="0"/>
              <a:t> </a:t>
            </a:r>
            <a:r>
              <a:rPr sz="2500" spc="-20" dirty="0"/>
              <a:t>Traffic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8155305" cy="3166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9095" marR="157480" indent="-367030">
              <a:lnSpc>
                <a:spcPts val="2050"/>
              </a:lnSpc>
              <a:spcBef>
                <a:spcPts val="26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Service-specific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5G networks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refers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the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generated by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applications 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have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requirements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terms of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quality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(QoS),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throughput,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latency,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and 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reliability.</a:t>
            </a:r>
            <a:endParaRPr sz="1800">
              <a:latin typeface="Arial MT"/>
              <a:cs typeface="Arial MT"/>
            </a:endParaRPr>
          </a:p>
          <a:p>
            <a:pPr marL="379095" marR="48514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5G networks are designed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support service-specific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providing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network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capabilities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features that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tailored to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requirements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using network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slicing,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network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resources,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prioritize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traffic,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apply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policies and QoS parameters to each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slice,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based on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requirements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application.</a:t>
            </a:r>
            <a:endParaRPr sz="1800">
              <a:latin typeface="Arial MT"/>
              <a:cs typeface="Arial MT"/>
            </a:endParaRPr>
          </a:p>
          <a:p>
            <a:pPr marL="379095" marR="5080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Overall,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service-specific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traffic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an important aspect of 5G networks, as it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allows for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creation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delivery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customized services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meet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needs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requirements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different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applications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users.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5G Power Domain NOMA  Systems</vt:lpstr>
      <vt:lpstr>Roadmap</vt:lpstr>
      <vt:lpstr>Introduction</vt:lpstr>
      <vt:lpstr>Objective</vt:lpstr>
      <vt:lpstr>Encoding categories of services.</vt:lpstr>
      <vt:lpstr>Voice coder (Vocoder)</vt:lpstr>
      <vt:lpstr>Synthesis modelling</vt:lpstr>
      <vt:lpstr>Service Specific Generation</vt:lpstr>
      <vt:lpstr>Service Specific Traffic</vt:lpstr>
      <vt:lpstr>Increasing Channel capacity</vt:lpstr>
      <vt:lpstr>Recovery Modelling</vt:lpstr>
      <vt:lpstr>PowerPoint Presentation</vt:lpstr>
      <vt:lpstr>Limitations in existing technology</vt:lpstr>
      <vt:lpstr>Proposed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presentation</dc:title>
  <cp:revision>2</cp:revision>
  <dcterms:created xsi:type="dcterms:W3CDTF">2023-07-09T10:13:51Z</dcterms:created>
  <dcterms:modified xsi:type="dcterms:W3CDTF">2023-07-09T10:18:28Z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