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9" r:id="rId3"/>
    <p:sldId id="264" r:id="rId4"/>
    <p:sldId id="272" r:id="rId5"/>
    <p:sldId id="268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71" r:id="rId15"/>
    <p:sldId id="273" r:id="rId16"/>
    <p:sldId id="274" r:id="rId17"/>
    <p:sldId id="266" r:id="rId18"/>
    <p:sldId id="270" r:id="rId19"/>
    <p:sldId id="267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8EC-3406-2344-A68A-4A2ED2D1A234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2B-3649-1F49-8F63-CE5E7C97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9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8EC-3406-2344-A68A-4A2ED2D1A234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2B-3649-1F49-8F63-CE5E7C97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3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8EC-3406-2344-A68A-4A2ED2D1A234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2B-3649-1F49-8F63-CE5E7C97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8EC-3406-2344-A68A-4A2ED2D1A234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2B-3649-1F49-8F63-CE5E7C97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4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8EC-3406-2344-A68A-4A2ED2D1A234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2B-3649-1F49-8F63-CE5E7C97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8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8EC-3406-2344-A68A-4A2ED2D1A234}" type="datetimeFigureOut">
              <a:rPr lang="en-US" smtClean="0"/>
              <a:t>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2B-3649-1F49-8F63-CE5E7C97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1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8EC-3406-2344-A68A-4A2ED2D1A234}" type="datetimeFigureOut">
              <a:rPr lang="en-US" smtClean="0"/>
              <a:t>1/11/15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2B-3649-1F49-8F63-CE5E7C97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7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8EC-3406-2344-A68A-4A2ED2D1A234}" type="datetimeFigureOut">
              <a:rPr lang="en-US" smtClean="0"/>
              <a:t>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2B-3649-1F49-8F63-CE5E7C97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8EC-3406-2344-A68A-4A2ED2D1A234}" type="datetimeFigureOut">
              <a:rPr lang="en-US" smtClean="0"/>
              <a:t>1/11/15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2B-3649-1F49-8F63-CE5E7C97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7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8EC-3406-2344-A68A-4A2ED2D1A234}" type="datetimeFigureOut">
              <a:rPr lang="en-US" smtClean="0"/>
              <a:t>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2B-3649-1F49-8F63-CE5E7C97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5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8EC-3406-2344-A68A-4A2ED2D1A234}" type="datetimeFigureOut">
              <a:rPr lang="en-US" smtClean="0"/>
              <a:t>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2B-3649-1F49-8F63-CE5E7C97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1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B58EC-3406-2344-A68A-4A2ED2D1A234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8792B-3649-1F49-8F63-CE5E7C97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4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rinceton.edu/~awlee/trends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Estimating Trending Topics on Twitter with Small Subsets of the Total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Albert Lee, Evan Miller, and </a:t>
            </a:r>
            <a:r>
              <a:rPr lang="en-US" sz="2600" dirty="0" err="1" smtClean="0"/>
              <a:t>Kiran</a:t>
            </a:r>
            <a:r>
              <a:rPr lang="en-US" sz="2600" dirty="0" smtClean="0"/>
              <a:t> </a:t>
            </a:r>
            <a:r>
              <a:rPr lang="en-US" sz="2600" dirty="0" err="1" smtClean="0"/>
              <a:t>Vodrahalli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655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-2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0</a:t>
            </a:r>
            <a:endParaRPr 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50956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1</a:t>
            </a:r>
            <a:endParaRPr lang="en-US" sz="3600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572000" y="-94961"/>
            <a:ext cx="0" cy="7050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-94956" y="3429000"/>
            <a:ext cx="9317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2</a:t>
            </a:r>
            <a:endParaRPr lang="en-US" sz="3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650956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3</a:t>
            </a:r>
            <a:endParaRPr 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293384" y="5026665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1871260" y="5023877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2434322" y="5023877"/>
            <a:ext cx="403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6832212" y="1170767"/>
            <a:ext cx="403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2975128" y="5023877"/>
            <a:ext cx="437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7373018" y="1170767"/>
            <a:ext cx="437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1330455" y="1892040"/>
            <a:ext cx="385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2975129" y="1170767"/>
            <a:ext cx="437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63" name="TextBox 62"/>
          <p:cNvSpPr txBox="1"/>
          <p:nvPr/>
        </p:nvSpPr>
        <p:spPr>
          <a:xfrm>
            <a:off x="-2" y="-65965"/>
            <a:ext cx="91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 = 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996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-2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0</a:t>
            </a:r>
            <a:endParaRPr 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50956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1</a:t>
            </a:r>
            <a:endParaRPr lang="en-US" sz="3600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572000" y="-94961"/>
            <a:ext cx="0" cy="7050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-94956" y="3429000"/>
            <a:ext cx="9317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2</a:t>
            </a:r>
            <a:endParaRPr lang="en-US" sz="3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650956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3</a:t>
            </a:r>
            <a:endParaRPr 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293384" y="5026665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1871260" y="5023877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2434322" y="5023877"/>
            <a:ext cx="403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2975128" y="5023877"/>
            <a:ext cx="437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1330455" y="1892040"/>
            <a:ext cx="385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1904966" y="1892040"/>
            <a:ext cx="3732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1904966" y="1892040"/>
            <a:ext cx="3732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</a:t>
            </a:r>
            <a:endParaRPr lang="en-US" sz="3200" dirty="0"/>
          </a:p>
        </p:txBody>
      </p:sp>
      <p:sp>
        <p:nvSpPr>
          <p:cNvPr id="63" name="TextBox 62"/>
          <p:cNvSpPr txBox="1"/>
          <p:nvPr/>
        </p:nvSpPr>
        <p:spPr>
          <a:xfrm>
            <a:off x="6832212" y="1170767"/>
            <a:ext cx="403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64" name="TextBox 63"/>
          <p:cNvSpPr txBox="1"/>
          <p:nvPr/>
        </p:nvSpPr>
        <p:spPr>
          <a:xfrm>
            <a:off x="7373018" y="1170767"/>
            <a:ext cx="437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65" name="TextBox 64"/>
          <p:cNvSpPr txBox="1"/>
          <p:nvPr/>
        </p:nvSpPr>
        <p:spPr>
          <a:xfrm>
            <a:off x="-2" y="-65965"/>
            <a:ext cx="91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 =6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996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046 0 " pathEditMode="relative" ptsTypes="AA">
                                      <p:cBhvr>
                                        <p:cTn id="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046 0 " pathEditMode="relative" ptsTypes="AA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0" grpId="0"/>
      <p:bldP spid="63" grpId="0"/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-2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0</a:t>
            </a:r>
            <a:endParaRPr 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50956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1</a:t>
            </a:r>
            <a:endParaRPr lang="en-US" sz="3600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572000" y="-94961"/>
            <a:ext cx="0" cy="7050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-94956" y="3429000"/>
            <a:ext cx="9317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2</a:t>
            </a:r>
            <a:endParaRPr lang="en-US" sz="3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650956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3</a:t>
            </a:r>
            <a:endParaRPr 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293384" y="5026665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1871260" y="5023877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2434322" y="5023877"/>
            <a:ext cx="403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2975128" y="5023877"/>
            <a:ext cx="437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5728344" y="1904786"/>
            <a:ext cx="385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6302855" y="1904786"/>
            <a:ext cx="3732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</a:t>
            </a:r>
            <a:endParaRPr 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2468028" y="1892040"/>
            <a:ext cx="4435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1904966" y="1892040"/>
            <a:ext cx="3732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</a:t>
            </a:r>
            <a:endParaRPr lang="en-US" sz="3200" dirty="0"/>
          </a:p>
        </p:txBody>
      </p:sp>
      <p:sp>
        <p:nvSpPr>
          <p:cNvPr id="63" name="TextBox 62"/>
          <p:cNvSpPr txBox="1"/>
          <p:nvPr/>
        </p:nvSpPr>
        <p:spPr>
          <a:xfrm>
            <a:off x="-2" y="-65965"/>
            <a:ext cx="91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 =7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996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-2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0</a:t>
            </a:r>
            <a:endParaRPr 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50956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1</a:t>
            </a:r>
            <a:endParaRPr lang="en-US" sz="3600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572000" y="-94961"/>
            <a:ext cx="0" cy="7050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-94956" y="3429000"/>
            <a:ext cx="9317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2</a:t>
            </a:r>
            <a:endParaRPr 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293384" y="5026665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1871260" y="5023877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2434322" y="5023877"/>
            <a:ext cx="403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2975128" y="5023877"/>
            <a:ext cx="437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48" name="TextBox 47"/>
          <p:cNvSpPr txBox="1"/>
          <p:nvPr/>
        </p:nvSpPr>
        <p:spPr>
          <a:xfrm>
            <a:off x="1330454" y="5757896"/>
            <a:ext cx="385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5728344" y="1904786"/>
            <a:ext cx="385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52" name="TextBox 51"/>
          <p:cNvSpPr txBox="1"/>
          <p:nvPr/>
        </p:nvSpPr>
        <p:spPr>
          <a:xfrm>
            <a:off x="1904965" y="5757896"/>
            <a:ext cx="3732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</a:t>
            </a:r>
            <a:endParaRPr 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6302855" y="1904786"/>
            <a:ext cx="3732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</a:t>
            </a:r>
            <a:endParaRPr 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2468028" y="1892040"/>
            <a:ext cx="4435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</a:t>
            </a:r>
            <a:endParaRPr lang="en-US" sz="3200" dirty="0"/>
          </a:p>
        </p:txBody>
      </p:sp>
      <p:sp>
        <p:nvSpPr>
          <p:cNvPr id="56" name="TextBox 55"/>
          <p:cNvSpPr txBox="1"/>
          <p:nvPr/>
        </p:nvSpPr>
        <p:spPr>
          <a:xfrm>
            <a:off x="2468027" y="5757896"/>
            <a:ext cx="4435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</a:t>
            </a:r>
            <a:endParaRPr lang="en-US" sz="3200" dirty="0"/>
          </a:p>
        </p:txBody>
      </p:sp>
      <p:sp>
        <p:nvSpPr>
          <p:cNvPr id="57" name="TextBox 56"/>
          <p:cNvSpPr txBox="1"/>
          <p:nvPr/>
        </p:nvSpPr>
        <p:spPr>
          <a:xfrm>
            <a:off x="6865917" y="1904786"/>
            <a:ext cx="4435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</a:t>
            </a:r>
            <a:endParaRPr lang="en-US" sz="3200" dirty="0"/>
          </a:p>
        </p:txBody>
      </p:sp>
      <p:sp>
        <p:nvSpPr>
          <p:cNvPr id="58" name="TextBox 57"/>
          <p:cNvSpPr txBox="1"/>
          <p:nvPr/>
        </p:nvSpPr>
        <p:spPr>
          <a:xfrm>
            <a:off x="3008834" y="1892040"/>
            <a:ext cx="4403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3008833" y="5757896"/>
            <a:ext cx="4403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</a:t>
            </a:r>
            <a:endParaRPr lang="en-US" sz="3200" dirty="0"/>
          </a:p>
        </p:txBody>
      </p:sp>
      <p:sp>
        <p:nvSpPr>
          <p:cNvPr id="61" name="TextBox 60"/>
          <p:cNvSpPr txBox="1"/>
          <p:nvPr/>
        </p:nvSpPr>
        <p:spPr>
          <a:xfrm>
            <a:off x="7406723" y="1904786"/>
            <a:ext cx="4403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3008833" y="1887987"/>
            <a:ext cx="4403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</a:t>
            </a:r>
            <a:endParaRPr lang="en-US" sz="3200" dirty="0"/>
          </a:p>
        </p:txBody>
      </p:sp>
      <p:sp>
        <p:nvSpPr>
          <p:cNvPr id="64" name="TextBox 63"/>
          <p:cNvSpPr txBox="1"/>
          <p:nvPr/>
        </p:nvSpPr>
        <p:spPr>
          <a:xfrm>
            <a:off x="4650956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3</a:t>
            </a:r>
            <a:endParaRPr lang="en-US" sz="36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-2" y="-65965"/>
            <a:ext cx="91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 =8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996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323 0 " pathEditMode="relative" ptsTypes="AA">
                                      <p:cBhvr>
                                        <p:cTn id="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323 0 " pathEditMode="relative" ptsTypes="AA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-0.47924 0.56224 " pathEditMode="relative" ptsTypes="AA">
                                      <p:cBhvr>
                                        <p:cTn id="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-0.47924 0.56224 " pathEditMode="relative" ptsTypes="AA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-0.47924 0.56224 " pathEditMode="relative" ptsTypes="AA">
                                      <p:cBhvr>
                                        <p:cTn id="2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-0.47924 0.56224 " pathEditMode="relative" ptsTypes="AA">
                                      <p:cBhvr>
                                        <p:cTn id="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133 0 " pathEditMode="relative" ptsTypes="AA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133 0 " pathEditMode="relative" ptsTypes="AA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133 0 " pathEditMode="relative" ptsTypes="AA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133 0 " pathEditMode="relative" ptsTypes="AA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133 0 " pathEditMode="relative" ptsTypes="AA">
                                      <p:cBhvr>
                                        <p:cTn id="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133 0 " pathEditMode="relative" ptsTypes="AA">
                                      <p:cBhvr>
                                        <p:cTn id="4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133 0 " pathEditMode="relative" ptsTypes="AA">
                                      <p:cBhvr>
                                        <p:cTn id="5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133 0 " pathEditMode="relative" ptsTypes="AA">
                                      <p:cBhvr>
                                        <p:cTn id="5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/>
      <p:bldP spid="40" grpId="0"/>
      <p:bldP spid="44" grpId="0"/>
      <p:bldP spid="48" grpId="0"/>
      <p:bldP spid="48" grpId="1"/>
      <p:bldP spid="49" grpId="0"/>
      <p:bldP spid="52" grpId="0"/>
      <p:bldP spid="52" grpId="1"/>
      <p:bldP spid="53" grpId="0"/>
      <p:bldP spid="54" grpId="0"/>
      <p:bldP spid="56" grpId="0"/>
      <p:bldP spid="56" grpId="1"/>
      <p:bldP spid="57" grpId="0"/>
      <p:bldP spid="57" grpId="1"/>
      <p:bldP spid="58" grpId="0"/>
      <p:bldP spid="60" grpId="0"/>
      <p:bldP spid="60" grpId="1"/>
      <p:bldP spid="61" grpId="0"/>
      <p:bldP spid="6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History-Sensitive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historical frequency data in a Hokusai structure</a:t>
            </a:r>
            <a:endParaRPr lang="en-US" dirty="0"/>
          </a:p>
          <a:p>
            <a:r>
              <a:rPr lang="en-US" dirty="0" smtClean="0"/>
              <a:t>Store exact values of frequencies for recent </a:t>
            </a:r>
            <a:r>
              <a:rPr lang="en-US" dirty="0" err="1" smtClean="0"/>
              <a:t>hashtags</a:t>
            </a:r>
            <a:endParaRPr lang="en-US" dirty="0" smtClean="0"/>
          </a:p>
          <a:p>
            <a:r>
              <a:rPr lang="en-US" dirty="0" smtClean="0"/>
              <a:t>Find </a:t>
            </a:r>
            <a:r>
              <a:rPr lang="en-US" dirty="0" err="1" smtClean="0"/>
              <a:t>hashtags</a:t>
            </a:r>
            <a:r>
              <a:rPr lang="en-US" dirty="0" smtClean="0"/>
              <a:t> with abnormally high recent frequencies</a:t>
            </a:r>
          </a:p>
        </p:txBody>
      </p:sp>
    </p:spTree>
    <p:extLst>
      <p:ext uri="{BB962C8B-B14F-4D97-AF65-F5344CB8AC3E}">
        <p14:creationId xmlns:p14="http://schemas.microsoft.com/office/powerpoint/2010/main" val="809194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724507"/>
              </p:ext>
            </p:extLst>
          </p:nvPr>
        </p:nvGraphicFramePr>
        <p:xfrm>
          <a:off x="2732088" y="2805113"/>
          <a:ext cx="3567112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3" imgW="1219200" imgH="482600" progId="Equation.3">
                  <p:embed/>
                </p:oleObj>
              </mc:Choice>
              <mc:Fallback>
                <p:oleObj name="Equation" r:id="rId3" imgW="1219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2088" y="2805113"/>
                        <a:ext cx="3567112" cy="1412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data in a Hokusai structure, h</a:t>
            </a:r>
          </a:p>
          <a:p>
            <a:r>
              <a:rPr lang="en-US" dirty="0" smtClean="0"/>
              <a:t>Kernel function: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Kernel CM sketch</a:t>
            </a:r>
          </a:p>
        </p:txBody>
      </p:sp>
    </p:spTree>
    <p:extLst>
      <p:ext uri="{BB962C8B-B14F-4D97-AF65-F5344CB8AC3E}">
        <p14:creationId xmlns:p14="http://schemas.microsoft.com/office/powerpoint/2010/main" val="858680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 has 3 components:</a:t>
            </a:r>
          </a:p>
          <a:p>
            <a:pPr lvl="1"/>
            <a:r>
              <a:rPr lang="en-US" dirty="0" smtClean="0"/>
              <a:t>Max Heap</a:t>
            </a:r>
          </a:p>
          <a:p>
            <a:pPr lvl="1"/>
            <a:r>
              <a:rPr lang="en-US" dirty="0" smtClean="0"/>
              <a:t>Queue</a:t>
            </a:r>
          </a:p>
          <a:p>
            <a:pPr lvl="1"/>
            <a:r>
              <a:rPr lang="en-US" dirty="0" smtClean="0"/>
              <a:t>Hash table</a:t>
            </a:r>
          </a:p>
          <a:p>
            <a:r>
              <a:rPr lang="en-US" dirty="0" smtClean="0"/>
              <a:t>Heap function is: frequency in last 3 hours/value stored in Kernel CM sketch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15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Space/Time Analysis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8084" y="5249200"/>
            <a:ext cx="626532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 = Number of hash tables for each CM sketch</a:t>
            </a:r>
          </a:p>
          <a:p>
            <a:r>
              <a:rPr lang="en-US" dirty="0" smtClean="0"/>
              <a:t>m = Size of each hash table in each CM sketch</a:t>
            </a:r>
          </a:p>
          <a:p>
            <a:r>
              <a:rPr lang="en-US" dirty="0" smtClean="0"/>
              <a:t>s = Number of distinct </a:t>
            </a:r>
            <a:r>
              <a:rPr lang="en-US" dirty="0" err="1" smtClean="0"/>
              <a:t>hashtags</a:t>
            </a:r>
            <a:r>
              <a:rPr lang="en-US" dirty="0" smtClean="0"/>
              <a:t> in the Current Window</a:t>
            </a:r>
          </a:p>
          <a:p>
            <a:r>
              <a:rPr lang="en-US" dirty="0" smtClean="0"/>
              <a:t>T = Upper bound on the number of days of data stored in History</a:t>
            </a:r>
          </a:p>
          <a:p>
            <a:r>
              <a:rPr lang="en-US" dirty="0" smtClean="0"/>
              <a:t>x = Total number of </a:t>
            </a:r>
            <a:r>
              <a:rPr lang="en-US" dirty="0" err="1" smtClean="0"/>
              <a:t>hashtags</a:t>
            </a:r>
            <a:r>
              <a:rPr lang="en-US" dirty="0" smtClean="0"/>
              <a:t> in the Current Window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084" y="1750004"/>
            <a:ext cx="5956300" cy="2133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4910" y="4188819"/>
            <a:ext cx="2896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Space requirements: </a:t>
            </a:r>
            <a:r>
              <a:rPr lang="en-US" sz="2000" i="1" dirty="0" smtClean="0"/>
              <a:t>O(md * </a:t>
            </a:r>
            <a:r>
              <a:rPr lang="en-US" sz="2000" dirty="0" smtClean="0"/>
              <a:t>log</a:t>
            </a:r>
            <a:r>
              <a:rPr lang="en-US" sz="2000" i="1" dirty="0" smtClean="0"/>
              <a:t>(T) + x)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5324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 flipV="1">
            <a:off x="664695" y="5674147"/>
            <a:ext cx="308608" cy="48667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937815" y="5674147"/>
            <a:ext cx="308608" cy="48667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210935" y="5674147"/>
            <a:ext cx="308608" cy="48667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484055" y="5674147"/>
            <a:ext cx="308608" cy="48667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757175" y="5674147"/>
            <a:ext cx="308608" cy="48667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030295" y="5674147"/>
            <a:ext cx="308608" cy="48667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8303414" y="5674147"/>
            <a:ext cx="308608" cy="48667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73303" y="5674147"/>
            <a:ext cx="7638719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8088515">
            <a:off x="189143" y="5794280"/>
            <a:ext cx="7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18:00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 rot="18088515">
            <a:off x="1459234" y="5794280"/>
            <a:ext cx="7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21:00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18088515">
            <a:off x="2729325" y="5794280"/>
            <a:ext cx="7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00:00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 rot="18088515">
            <a:off x="3999416" y="5794280"/>
            <a:ext cx="7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03:00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 rot="18088515">
            <a:off x="5269507" y="5794280"/>
            <a:ext cx="7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06:00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 rot="18088515">
            <a:off x="6539598" y="5794280"/>
            <a:ext cx="7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09:00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18088515">
            <a:off x="7809690" y="5794281"/>
            <a:ext cx="7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12:00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0" y="6380013"/>
            <a:ext cx="89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Sept 25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525823" y="6380013"/>
            <a:ext cx="89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Sept 26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50966" y="6380013"/>
            <a:ext cx="138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+0000 GMT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937815" y="13383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 err="1"/>
              <a:t>W</a:t>
            </a:r>
            <a:r>
              <a:rPr lang="en-US" dirty="0" err="1" smtClean="0"/>
              <a:t>alkoff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-21799" y="2984674"/>
            <a:ext cx="298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HowToGetAwayWithMurder</a:t>
            </a:r>
            <a:endParaRPr lang="en-US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3172783" y="2984674"/>
            <a:ext cx="167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#RyderCup2014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580590" y="54865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ToyotaEMR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161864" y="2984674"/>
            <a:ext cx="278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TheDailyShowGoneTooFar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908612" y="503166"/>
            <a:ext cx="1828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BlowTheWhistle</a:t>
            </a:r>
            <a:endParaRPr lang="en-US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51" y="548653"/>
            <a:ext cx="2916835" cy="250480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80" y="3354006"/>
            <a:ext cx="1705843" cy="2274457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4"/>
          <a:srcRect l="12897" r="17245"/>
          <a:stretch/>
        </p:blipFill>
        <p:spPr>
          <a:xfrm>
            <a:off x="3158720" y="3610806"/>
            <a:ext cx="2201528" cy="196707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9559" y="1092329"/>
            <a:ext cx="2883240" cy="1768387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2799" y="1092329"/>
            <a:ext cx="2540000" cy="17780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7"/>
          <a:srcRect b="41844"/>
          <a:stretch/>
        </p:blipFill>
        <p:spPr>
          <a:xfrm>
            <a:off x="5360248" y="3454224"/>
            <a:ext cx="2738710" cy="212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53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21015" cy="4525963"/>
          </a:xfrm>
        </p:spPr>
        <p:txBody>
          <a:bodyPr/>
          <a:lstStyle/>
          <a:p>
            <a:r>
              <a:rPr lang="en-US" dirty="0" smtClean="0"/>
              <a:t>Using historical data seems to give relatively small benefit in determining what is trending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jaccard_sim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080" y="3216820"/>
            <a:ext cx="4720919" cy="3606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57295" y="5202833"/>
            <a:ext cx="32657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Jaccard</a:t>
            </a:r>
            <a:r>
              <a:rPr lang="en-US" dirty="0" smtClean="0"/>
              <a:t> similarity of list of trending topics for both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1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http://www.princeton.edu/~awlee/trends.html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10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pic>
        <p:nvPicPr>
          <p:cNvPr id="4" name="Content Placeholder 3" descr="references.tif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3" b="7247"/>
          <a:stretch/>
        </p:blipFill>
        <p:spPr>
          <a:xfrm>
            <a:off x="457200" y="1600200"/>
            <a:ext cx="8229600" cy="4940273"/>
          </a:xfrm>
        </p:spPr>
      </p:pic>
    </p:spTree>
    <p:extLst>
      <p:ext uri="{BB962C8B-B14F-4D97-AF65-F5344CB8AC3E}">
        <p14:creationId xmlns:p14="http://schemas.microsoft.com/office/powerpoint/2010/main" val="29511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Space efficient algorithms for trend detection on Twitter.</a:t>
            </a:r>
          </a:p>
          <a:p>
            <a:r>
              <a:rPr lang="en-US" dirty="0" smtClean="0"/>
              <a:t>Does trend detection benefit from comparing present data against data from the more distant past?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70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</a:t>
            </a:r>
            <a:r>
              <a:rPr lang="en-US" dirty="0"/>
              <a:t>i</a:t>
            </a:r>
            <a:r>
              <a:rPr lang="en-US" dirty="0" smtClean="0"/>
              <a:t>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</a:t>
            </a:r>
            <a:r>
              <a:rPr lang="en-US" dirty="0" err="1" smtClean="0"/>
              <a:t>hashtags</a:t>
            </a:r>
            <a:r>
              <a:rPr lang="en-US" dirty="0" smtClean="0"/>
              <a:t> with the highest rate of change of frequency between successive time intervals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71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Hokusai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of Count-Min sketch</a:t>
            </a:r>
          </a:p>
          <a:p>
            <a:r>
              <a:rPr lang="en-US" dirty="0" smtClean="0"/>
              <a:t>Stores 2</a:t>
            </a:r>
            <a:r>
              <a:rPr lang="en-US" baseline="30000" dirty="0" smtClean="0"/>
              <a:t>i</a:t>
            </a:r>
            <a:r>
              <a:rPr lang="en-US" dirty="0" smtClean="0"/>
              <a:t> resolution for the past 2</a:t>
            </a:r>
            <a:r>
              <a:rPr lang="en-US" baseline="30000" dirty="0" smtClean="0"/>
              <a:t>i</a:t>
            </a:r>
            <a:r>
              <a:rPr lang="en-US" dirty="0"/>
              <a:t> </a:t>
            </a:r>
            <a:r>
              <a:rPr lang="en-US" dirty="0" smtClean="0"/>
              <a:t>days</a:t>
            </a:r>
          </a:p>
          <a:p>
            <a:r>
              <a:rPr lang="en-US" dirty="0" smtClean="0"/>
              <a:t>Stores older values with less precision under assumption that this data is less relevant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265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296750" y="1158021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-2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0</a:t>
            </a:r>
            <a:endParaRPr 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50956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1</a:t>
            </a:r>
            <a:endParaRPr lang="en-US" sz="3600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572000" y="-94961"/>
            <a:ext cx="0" cy="7050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-94956" y="3429000"/>
            <a:ext cx="9317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2</a:t>
            </a:r>
            <a:endParaRPr lang="en-US" sz="3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650956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3</a:t>
            </a:r>
            <a:endParaRPr lang="en-US" sz="36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-2" y="-65965"/>
            <a:ext cx="91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 =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530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296750" y="1158021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-2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0</a:t>
            </a:r>
            <a:endParaRPr 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50956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1</a:t>
            </a:r>
            <a:endParaRPr lang="en-US" sz="3600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572000" y="-94961"/>
            <a:ext cx="0" cy="7050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-94956" y="3429000"/>
            <a:ext cx="9317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2</a:t>
            </a:r>
            <a:endParaRPr lang="en-US" sz="3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650956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3</a:t>
            </a:r>
            <a:endParaRPr lang="en-US" sz="3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871261" y="1158021"/>
            <a:ext cx="4078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  <a:endParaRPr 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1871261" y="1158021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-2" y="-65965"/>
            <a:ext cx="91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 =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996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7924 0 " pathEditMode="relative" ptsTypes="AA">
                                      <p:cBhvr>
                                        <p:cTn id="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7924 0 " pathEditMode="relative" ptsTypes="AA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-2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0</a:t>
            </a:r>
            <a:endParaRPr 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50956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1</a:t>
            </a:r>
            <a:endParaRPr lang="en-US" sz="3600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572000" y="-94961"/>
            <a:ext cx="0" cy="7050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-94956" y="3429000"/>
            <a:ext cx="9317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2</a:t>
            </a:r>
            <a:endParaRPr lang="en-US" sz="3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650956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3</a:t>
            </a:r>
            <a:endParaRPr lang="en-US" sz="3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694639" y="1170767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6269150" y="1170767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2434323" y="1158021"/>
            <a:ext cx="403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80" name="TextBox 79"/>
          <p:cNvSpPr txBox="1"/>
          <p:nvPr/>
        </p:nvSpPr>
        <p:spPr>
          <a:xfrm>
            <a:off x="2434322" y="1158021"/>
            <a:ext cx="403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1871261" y="1158021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63" name="TextBox 62"/>
          <p:cNvSpPr txBox="1"/>
          <p:nvPr/>
        </p:nvSpPr>
        <p:spPr>
          <a:xfrm>
            <a:off x="-2" y="-65965"/>
            <a:ext cx="91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 = 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996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-2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0</a:t>
            </a:r>
            <a:endParaRPr lang="en-US" sz="36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4650956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1</a:t>
            </a:r>
            <a:endParaRPr lang="en-US" sz="3600" b="1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4572000" y="-94961"/>
            <a:ext cx="0" cy="7050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-94956" y="3429000"/>
            <a:ext cx="9317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0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2</a:t>
            </a:r>
            <a:endParaRPr lang="en-US" sz="36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650956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3</a:t>
            </a:r>
            <a:endParaRPr lang="en-US" sz="36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5694639" y="1170767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75" name="TextBox 74"/>
          <p:cNvSpPr txBox="1"/>
          <p:nvPr/>
        </p:nvSpPr>
        <p:spPr>
          <a:xfrm>
            <a:off x="6269150" y="1170767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76" name="TextBox 75"/>
          <p:cNvSpPr txBox="1"/>
          <p:nvPr/>
        </p:nvSpPr>
        <p:spPr>
          <a:xfrm>
            <a:off x="2434323" y="1158021"/>
            <a:ext cx="403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79" name="TextBox 78"/>
          <p:cNvSpPr txBox="1"/>
          <p:nvPr/>
        </p:nvSpPr>
        <p:spPr>
          <a:xfrm>
            <a:off x="6832212" y="1170767"/>
            <a:ext cx="403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81" name="TextBox 80"/>
          <p:cNvSpPr txBox="1"/>
          <p:nvPr/>
        </p:nvSpPr>
        <p:spPr>
          <a:xfrm>
            <a:off x="2975129" y="1158021"/>
            <a:ext cx="437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84" name="TextBox 83"/>
          <p:cNvSpPr txBox="1"/>
          <p:nvPr/>
        </p:nvSpPr>
        <p:spPr>
          <a:xfrm>
            <a:off x="7373018" y="1170767"/>
            <a:ext cx="437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975129" y="1170767"/>
            <a:ext cx="437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-2" y="-65965"/>
            <a:ext cx="91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 = 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996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202 0 " pathEditMode="relative" ptsTypes="AA">
                                      <p:cBhvr>
                                        <p:cTn id="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202 0 " pathEditMode="relative" ptsTypes="AA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-0.48185 0.56571 " pathEditMode="relative" ptsTypes="AA">
                                      <p:cBhvr>
                                        <p:cTn id="1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-0.48185 0.56571 " pathEditMode="relative" ptsTypes="AA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-0.48185 0.56571 " pathEditMode="relative" ptsTypes="AA">
                                      <p:cBhvr>
                                        <p:cTn id="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-0.48185 0.56571 " pathEditMode="relative" ptsTypes="AA">
                                      <p:cBhvr>
                                        <p:cTn id="2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/>
      <p:bldP spid="76" grpId="0"/>
      <p:bldP spid="79" grpId="0"/>
      <p:bldP spid="79" grpId="1"/>
      <p:bldP spid="81" grpId="0"/>
      <p:bldP spid="84" grpId="0"/>
      <p:bldP spid="84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</TotalTime>
  <Words>427</Words>
  <Application>Microsoft Macintosh PowerPoint</Application>
  <PresentationFormat>On-screen Show (4:3)</PresentationFormat>
  <Paragraphs>154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Microsoft Equation</vt:lpstr>
      <vt:lpstr>Estimating Trending Topics on Twitter with Small Subsets of the Total Data</vt:lpstr>
      <vt:lpstr>Visualization</vt:lpstr>
      <vt:lpstr>Problem</vt:lpstr>
      <vt:lpstr>Naive Solution</vt:lpstr>
      <vt:lpstr>Hokusai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History-Sensitive Algorithm</vt:lpstr>
      <vt:lpstr>History</vt:lpstr>
      <vt:lpstr>Current Window</vt:lpstr>
      <vt:lpstr>Space/Time Analysis</vt:lpstr>
      <vt:lpstr>PowerPoint Presentation</vt:lpstr>
      <vt:lpstr>Conclusions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Miller</dc:creator>
  <cp:lastModifiedBy>Evan Miller</cp:lastModifiedBy>
  <cp:revision>41</cp:revision>
  <dcterms:created xsi:type="dcterms:W3CDTF">2015-01-11T18:32:02Z</dcterms:created>
  <dcterms:modified xsi:type="dcterms:W3CDTF">2015-01-13T16:26:25Z</dcterms:modified>
</cp:coreProperties>
</file>