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58" r:id="rId6"/>
    <p:sldId id="269" r:id="rId7"/>
    <p:sldId id="271" r:id="rId8"/>
    <p:sldId id="261" r:id="rId9"/>
    <p:sldId id="272" r:id="rId10"/>
    <p:sldId id="273" r:id="rId11"/>
    <p:sldId id="259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2FC"/>
    <a:srgbClr val="00A1FF"/>
    <a:srgbClr val="2082F0"/>
    <a:srgbClr val="B10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C1CB2-88DD-1F49-B7C1-C09E059BE6A0}" type="datetimeFigureOut">
              <a:rPr lang="en-US" smtClean="0"/>
              <a:t>3/10/20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F417-599F-584F-91B2-1DBE3D2CE2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5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F417-599F-584F-91B2-1DBE3D2CE2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3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700E3-1305-244F-9AC7-6B8C8D2A5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45F69-E887-1944-B033-B9C97E601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EAB2-0C7C-2F40-8C01-E63FF2B8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539BD-9791-7145-B6DB-FBCCB167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47EA9-BFE0-A241-A476-CCEF0A3D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C5CD-A45B-954B-9A9D-8108FDD7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9AB15-AA01-814A-B450-66F8D3817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5C248-1FE9-794C-A35E-7FE6CDDF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AACA0-4A1F-C546-8F0B-8C1AB0CE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27AF-93BD-0C4F-9B06-047BCB11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C3D69-F4A0-224E-835F-F0C5D74D7D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876D3-5A4D-EB4A-A75D-C1AE8E48A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684B5-AF30-4B47-8491-99F9778B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1330-66A1-DF45-BF9B-0208F3C6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E906-1E15-A041-9279-1906DA4E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1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E16C-1EB6-C845-B3EE-850F32BC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F265-C710-FD42-81AD-8809E175D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2EE6A-2653-9A45-96A1-FEAE00EC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E9153-DA32-984E-A7B7-09AAAFF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0BCB-B7AE-2F42-B022-41013C0F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3F8D-2935-2246-BFB3-66DB9B708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3B740-CBCE-1740-B03E-30480F6B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A3290-B2C6-7C43-80AD-AE5A6990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9A44-70DF-D844-8593-0ABB7AA4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E6282-E5D9-0542-BE66-C4BA8F41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4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55DE-C609-B64D-833E-EB47AFE0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A9C5-DF9D-1A46-AB13-51E157588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32D1-D306-734F-9E19-C2AFDA07B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386EE-F853-6244-B9B3-C154185B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0A0F-91AE-E447-8533-4546B19D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37E15-E847-6445-AC9C-F861421E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3D3C-ADF1-CF4F-86BD-A576E439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9635B-5461-0C4D-A996-03EF0F87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C6A35-8930-C34B-A4D3-85AD06CC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42EDA-E382-C84C-B733-2AABCE14B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6615D-B28E-F54E-A370-F606A409A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8B59B-6593-9B42-A499-E5EBEFA8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679B-3888-F54D-8C41-A5D4E376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8517A-C77D-6B4C-B028-61E473F1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577F-FA71-EF48-AA4E-DAD4954C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86AEB-046B-A14F-9D76-9065B0BF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17F11-3556-AF4A-BF2C-9D1BA1F3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30148-C1BD-1448-B19F-F4B1AB5B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50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7E2C0-5DF6-DE45-BD32-5956A59D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1A19D-2CC0-E444-96D7-0542E009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AA86-DE57-6D40-ABE9-AB544479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4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6F57D-2914-FE47-BB25-50C52E4A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910B-9447-B345-86DF-04930EE3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BD1A2-12F7-BB49-8C54-C5CB8203C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68590-0060-B848-8FB5-042D23633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D9BB-D2A6-0D40-A7E4-FB79705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1DB46-9F67-BD4C-A1EB-3ABF6F1F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39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3F52-47FF-F94B-BFC9-C9183780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21D2F-2E01-9440-846B-783B59711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B9156-1C73-9748-BF31-EF5B0F7F5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775E0-016B-8945-ACFE-0FB6D67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ED2D-0AC1-374D-85CE-80616D59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6BEAB-12C6-3B41-89E2-3744C14F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C0FB2-DA5E-4243-B8A7-BE722C741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5261E-0930-3C41-9D45-08EED6F0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7487-DB56-F64D-8B0E-90E8AB96D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B5BF2-C6E7-654A-A55E-B39A447D6107}" type="datetimeFigureOut">
              <a:rPr lang="en-US" smtClean="0"/>
              <a:t>3/8/20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5F0EA-48D0-7A42-9993-85CBAFC9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6E6F-6D3E-C547-95B6-650DB578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A538E-5884-E346-A000-E3393CA66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D313-B000-D948-BF52-1BB0D3E4F0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Learning the Optimal Step Size for Gradient Descent on Convex Quadratics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DC8FA-38DF-B94A-A871-FF43CFAC7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076" y="4379804"/>
            <a:ext cx="11529848" cy="1655762"/>
          </a:xfrm>
        </p:spPr>
        <p:txBody>
          <a:bodyPr>
            <a:noAutofit/>
          </a:bodyPr>
          <a:lstStyle/>
          <a:p>
            <a:r>
              <a:rPr lang="en-US" sz="3200" dirty="0"/>
              <a:t>Alexandr Andoni, Daniel Hsu, Tim Roughgarden, </a:t>
            </a:r>
            <a:r>
              <a:rPr lang="en-US" sz="3200" b="1" dirty="0"/>
              <a:t>Kiran Vodrahalli</a:t>
            </a:r>
            <a:endParaRPr lang="en-US" sz="3200" dirty="0"/>
          </a:p>
          <a:p>
            <a:r>
              <a:rPr lang="en-US" sz="3200" dirty="0">
                <a:solidFill>
                  <a:schemeClr val="accent1"/>
                </a:solidFill>
              </a:rPr>
              <a:t>Columbia University</a:t>
            </a:r>
          </a:p>
          <a:p>
            <a:r>
              <a:rPr lang="en-US" sz="3200" dirty="0"/>
              <a:t>NYAS ML Symposium, March 2020</a:t>
            </a:r>
          </a:p>
        </p:txBody>
      </p:sp>
    </p:spTree>
    <p:extLst>
      <p:ext uri="{BB962C8B-B14F-4D97-AF65-F5344CB8AC3E}">
        <p14:creationId xmlns:p14="http://schemas.microsoft.com/office/powerpoint/2010/main" val="2521138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B8E5-87DA-AC4C-98BC-822D52D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/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As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200" dirty="0"/>
                  <a:t>: No benefit over regular GD!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blipFill>
                <a:blip r:embed="rId2"/>
                <a:stretch>
                  <a:fillRect l="-182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A4985-95E2-7948-A897-CDCF03589456}"/>
                  </a:ext>
                </a:extLst>
              </p:cNvPr>
              <p:cNvSpPr txBox="1"/>
              <p:nvPr/>
            </p:nvSpPr>
            <p:spPr>
              <a:xfrm>
                <a:off x="838199" y="3373820"/>
                <a:ext cx="83478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But: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200" dirty="0"/>
                  <a:t>,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A4985-95E2-7948-A897-CDCF0358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73820"/>
                <a:ext cx="8347841" cy="584775"/>
              </a:xfrm>
              <a:prstGeom prst="rect">
                <a:avLst/>
              </a:prstGeom>
              <a:blipFill>
                <a:blip r:embed="rId3"/>
                <a:stretch>
                  <a:fillRect l="-1824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BADA30-F59F-0443-921F-65F71FC46A79}"/>
                  </a:ext>
                </a:extLst>
              </p:cNvPr>
              <p:cNvSpPr txBox="1"/>
              <p:nvPr/>
            </p:nvSpPr>
            <p:spPr>
              <a:xfrm>
                <a:off x="1540874" y="4436876"/>
                <a:ext cx="911025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B104E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BADA30-F59F-0443-921F-65F71FC46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74" y="4436876"/>
                <a:ext cx="9110251" cy="96815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/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spectral ratio: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blipFill>
                <a:blip r:embed="rId5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C45BD-AFCA-6944-9008-A49DCAD6A568}"/>
                  </a:ext>
                </a:extLst>
              </p:cNvPr>
              <p:cNvSpPr txBox="1"/>
              <p:nvPr/>
            </p:nvSpPr>
            <p:spPr>
              <a:xfrm>
                <a:off x="7102941" y="1001631"/>
                <a:ext cx="5259853" cy="111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condition number: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B104ED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C45BD-AFCA-6944-9008-A49DCAD6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41" y="1001631"/>
                <a:ext cx="5259853" cy="1113846"/>
              </a:xfrm>
              <a:prstGeom prst="rect">
                <a:avLst/>
              </a:prstGeom>
              <a:blipFill>
                <a:blip r:embed="rId6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8E5A264-D2E9-0449-BFD4-CD7F472D6069}"/>
              </a:ext>
            </a:extLst>
          </p:cNvPr>
          <p:cNvGrpSpPr/>
          <p:nvPr/>
        </p:nvGrpSpPr>
        <p:grpSpPr>
          <a:xfrm>
            <a:off x="1994452" y="5883307"/>
            <a:ext cx="7738414" cy="584776"/>
            <a:chOff x="838199" y="5883306"/>
            <a:chExt cx="7738414" cy="5847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635C9F-0FDA-DE44-8FA2-CFBEF90AC03A}"/>
                    </a:ext>
                  </a:extLst>
                </p:cNvPr>
                <p:cNvSpPr txBox="1"/>
                <p:nvPr/>
              </p:nvSpPr>
              <p:spPr>
                <a:xfrm>
                  <a:off x="838199" y="5883307"/>
                  <a:ext cx="6264741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/>
                    <a:t>Improvement in the limit for large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3200" dirty="0"/>
                    <a:t>!</a:t>
                  </a: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C635C9F-0FDA-DE44-8FA2-CFBEF90AC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5883307"/>
                  <a:ext cx="6264741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429" t="-12766" r="-1822"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4068E83-AE8E-1C45-A35C-35EFDD0D72FA}"/>
                    </a:ext>
                  </a:extLst>
                </p:cNvPr>
                <p:cNvSpPr/>
                <p:nvPr/>
              </p:nvSpPr>
              <p:spPr>
                <a:xfrm>
                  <a:off x="7102940" y="5883306"/>
                  <a:ext cx="147367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FF12F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sz="3200" dirty="0"/>
                    <a:t> </a:t>
                  </a:r>
                  <a14:m>
                    <m:oMath xmlns:m="http://schemas.openxmlformats.org/officeDocument/2006/math">
                      <m:r>
                        <a:rPr lang="en-US" sz="3200" i="1">
                          <a:solidFill>
                            <a:srgbClr val="B104ED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2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4068E83-AE8E-1C45-A35C-35EFDD0D72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940" y="5883306"/>
                  <a:ext cx="1473673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5983" r="-5983" b="-19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634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7A64-ED52-0A47-9187-22874502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61EF1B-B410-9740-91E2-69D974D15A55}"/>
              </a:ext>
            </a:extLst>
          </p:cNvPr>
          <p:cNvGrpSpPr/>
          <p:nvPr/>
        </p:nvGrpSpPr>
        <p:grpSpPr>
          <a:xfrm>
            <a:off x="631328" y="1602410"/>
            <a:ext cx="11213391" cy="1658507"/>
            <a:chOff x="838199" y="1777651"/>
            <a:chExt cx="11213391" cy="16585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2F48152-6A15-2843-A4BF-001F9B030C39}"/>
                    </a:ext>
                  </a:extLst>
                </p:cNvPr>
                <p:cNvSpPr txBox="1"/>
                <p:nvPr/>
              </p:nvSpPr>
              <p:spPr>
                <a:xfrm>
                  <a:off x="838200" y="2468008"/>
                  <a:ext cx="11213390" cy="9681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solidFill>
                                              <a:srgbClr val="00A1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00A1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(1+</m:t>
                                        </m:r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sz="2800" b="0" i="1" smtClean="0">
                                                <a:solidFill>
                                                  <a:srgbClr val="00A1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A1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FF12FC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00A1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f>
                                          <m:f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B104ED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d>
                              </m:e>
                            </m:d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2F48152-6A15-2843-A4BF-001F9B030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2468008"/>
                  <a:ext cx="11213390" cy="968150"/>
                </a:xfrm>
                <a:prstGeom prst="rect">
                  <a:avLst/>
                </a:prstGeom>
                <a:blipFill>
                  <a:blip r:embed="rId2"/>
                  <a:stretch>
                    <a:fillRect l="-679" t="-46753" b="-8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D058BE-147A-9948-A858-5DB1330D7218}"/>
                    </a:ext>
                  </a:extLst>
                </p:cNvPr>
                <p:cNvSpPr txBox="1"/>
                <p:nvPr/>
              </p:nvSpPr>
              <p:spPr>
                <a:xfrm>
                  <a:off x="838199" y="1777651"/>
                  <a:ext cx="9679319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Theorem (informal): </a:t>
                  </a:r>
                  <a:r>
                    <a:rPr lang="en-US" sz="3200" dirty="0"/>
                    <a:t>For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</m:oMath>
                  </a14:m>
                  <a:r>
                    <a:rPr lang="en-US" sz="3200" dirty="0"/>
                    <a:t> large enough, for fixed </a:t>
                  </a:r>
                  <a14:m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3200" b="1" dirty="0"/>
                    <a:t> :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0D058BE-147A-9948-A858-5DB1330D7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1777651"/>
                  <a:ext cx="967931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573" t="-10638" b="-319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9AFC6-BBAC-C94F-A2FE-3F11AAFFE616}"/>
              </a:ext>
            </a:extLst>
          </p:cNvPr>
          <p:cNvGrpSpPr/>
          <p:nvPr/>
        </p:nvGrpSpPr>
        <p:grpSpPr>
          <a:xfrm>
            <a:off x="7218553" y="-106613"/>
            <a:ext cx="5259854" cy="1784549"/>
            <a:chOff x="838198" y="3787234"/>
            <a:chExt cx="5822732" cy="2199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/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spectral ratio: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12F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blipFill>
                  <a:blip r:embed="rId4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/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condition number: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B104ED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blipFill>
                  <a:blip r:embed="rId5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5711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7A64-ED52-0A47-9187-22874502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/>
              <p:nvPr/>
            </p:nvSpPr>
            <p:spPr>
              <a:xfrm>
                <a:off x="631329" y="2292767"/>
                <a:ext cx="1121339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00A1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A1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solidFill>
                                                <a:srgbClr val="FF12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solidFill>
                                                <a:srgbClr val="B104E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9" y="2292767"/>
                <a:ext cx="11213390" cy="968150"/>
              </a:xfrm>
              <a:prstGeom prst="rect">
                <a:avLst/>
              </a:prstGeom>
              <a:blipFill>
                <a:blip r:embed="rId2"/>
                <a:stretch>
                  <a:fillRect l="-679" t="-46753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9AFC6-BBAC-C94F-A2FE-3F11AAFFE616}"/>
              </a:ext>
            </a:extLst>
          </p:cNvPr>
          <p:cNvGrpSpPr/>
          <p:nvPr/>
        </p:nvGrpSpPr>
        <p:grpSpPr>
          <a:xfrm>
            <a:off x="7218553" y="-106613"/>
            <a:ext cx="5259854" cy="1784549"/>
            <a:chOff x="838198" y="3787234"/>
            <a:chExt cx="5822732" cy="2199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/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spectral ratio: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12F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blipFill>
                  <a:blip r:embed="rId4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/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condition number: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B104ED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blipFill>
                  <a:blip r:embed="rId5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442395-0D9F-754E-AF01-76ABA5CE3666}"/>
                  </a:ext>
                </a:extLst>
              </p:cNvPr>
              <p:cNvSpPr txBox="1"/>
              <p:nvPr/>
            </p:nvSpPr>
            <p:spPr>
              <a:xfrm>
                <a:off x="2237524" y="3747057"/>
                <a:ext cx="8724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Generalizes to </a:t>
                </a:r>
                <a:r>
                  <a:rPr lang="en-US" sz="3200" b="1" dirty="0">
                    <a:solidFill>
                      <a:srgbClr val="2082F0"/>
                    </a:solidFill>
                  </a:rPr>
                  <a:t>expectations</a:t>
                </a:r>
                <a:r>
                  <a:rPr lang="en-US" sz="3200" dirty="0"/>
                  <a:t>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442395-0D9F-754E-AF01-76ABA5CE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24" y="3747057"/>
                <a:ext cx="8724766" cy="584775"/>
              </a:xfrm>
              <a:prstGeom prst="rect">
                <a:avLst/>
              </a:prstGeom>
              <a:blipFill>
                <a:blip r:embed="rId6"/>
                <a:stretch>
                  <a:fillRect l="-1599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FEB3E-09F1-054E-93B8-D43B7390D34B}"/>
                  </a:ext>
                </a:extLst>
              </p:cNvPr>
              <p:cNvSpPr txBox="1"/>
              <p:nvPr/>
            </p:nvSpPr>
            <p:spPr>
              <a:xfrm>
                <a:off x="631328" y="1602410"/>
                <a:ext cx="9679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Theorem (informal):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large enough, for fixed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b="1" dirty="0"/>
                  <a:t> :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FEB3E-09F1-054E-93B8-D43B7390D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8" y="1602410"/>
                <a:ext cx="9679319" cy="584775"/>
              </a:xfrm>
              <a:prstGeom prst="rect">
                <a:avLst/>
              </a:prstGeom>
              <a:blipFill>
                <a:blip r:embed="rId7"/>
                <a:stretch>
                  <a:fillRect l="-1573" t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09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7A64-ED52-0A47-9187-22874502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/>
              <p:nvPr/>
            </p:nvSpPr>
            <p:spPr>
              <a:xfrm>
                <a:off x="631329" y="2292767"/>
                <a:ext cx="1121339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00A1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00A1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(1+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solidFill>
                                                <a:srgbClr val="FF12FC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r>
                                            <a:rPr lang="en-US" sz="2800" b="0" i="1" smtClean="0">
                                              <a:solidFill>
                                                <a:srgbClr val="00A1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den>
                                      </m:f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f>
                                        <m:f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2800" b="0" i="1" smtClean="0">
                                              <a:solidFill>
                                                <a:srgbClr val="B104ED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𝜅</m:t>
                                          </m:r>
                                        </m:den>
                                      </m:f>
                                    </m:e>
                                  </m:func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9" y="2292767"/>
                <a:ext cx="11213390" cy="968150"/>
              </a:xfrm>
              <a:prstGeom prst="rect">
                <a:avLst/>
              </a:prstGeom>
              <a:blipFill>
                <a:blip r:embed="rId3"/>
                <a:stretch>
                  <a:fillRect l="-679" t="-46753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979AFC6-BBAC-C94F-A2FE-3F11AAFFE616}"/>
              </a:ext>
            </a:extLst>
          </p:cNvPr>
          <p:cNvGrpSpPr/>
          <p:nvPr/>
        </p:nvGrpSpPr>
        <p:grpSpPr>
          <a:xfrm>
            <a:off x="7218553" y="-106613"/>
            <a:ext cx="5259854" cy="1784549"/>
            <a:chOff x="838198" y="3787234"/>
            <a:chExt cx="5822732" cy="2199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/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spectral ratio: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FF12FC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216C69-83E7-D147-AB56-5E3215521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3787234"/>
                  <a:ext cx="5822731" cy="1358321"/>
                </a:xfrm>
                <a:prstGeom prst="rect">
                  <a:avLst/>
                </a:prstGeom>
                <a:blipFill>
                  <a:blip r:embed="rId4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/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000" b="1" dirty="0"/>
                    <a:t>condition number: </a:t>
                  </a:r>
                  <a14:m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rgbClr val="B104ED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a14:m>
                  <a:r>
                    <a:rPr lang="en-US" sz="3000" dirty="0"/>
                    <a:t> </a:t>
                  </a:r>
                </a:p>
                <a:p>
                  <a:endParaRPr lang="en-US" sz="3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E181DD-1516-5149-9EE0-8E23A0229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9" y="4613795"/>
                  <a:ext cx="5822731" cy="1372683"/>
                </a:xfrm>
                <a:prstGeom prst="rect">
                  <a:avLst/>
                </a:prstGeom>
                <a:blipFill>
                  <a:blip r:embed="rId5"/>
                  <a:stretch>
                    <a:fillRect l="-24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442395-0D9F-754E-AF01-76ABA5CE3666}"/>
                  </a:ext>
                </a:extLst>
              </p:cNvPr>
              <p:cNvSpPr txBox="1"/>
              <p:nvPr/>
            </p:nvSpPr>
            <p:spPr>
              <a:xfrm>
                <a:off x="2237524" y="3747057"/>
                <a:ext cx="872476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Generalizes to </a:t>
                </a:r>
                <a:r>
                  <a:rPr lang="en-US" sz="3200" b="1" dirty="0">
                    <a:solidFill>
                      <a:srgbClr val="2082F0"/>
                    </a:solidFill>
                  </a:rPr>
                  <a:t>expectations</a:t>
                </a:r>
                <a:r>
                  <a:rPr lang="en-US" sz="3200" dirty="0"/>
                  <a:t>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442395-0D9F-754E-AF01-76ABA5CE3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524" y="3747057"/>
                <a:ext cx="8724766" cy="584775"/>
              </a:xfrm>
              <a:prstGeom prst="rect">
                <a:avLst/>
              </a:prstGeom>
              <a:blipFill>
                <a:blip r:embed="rId6"/>
                <a:stretch>
                  <a:fillRect l="-1599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43141DC-B6B6-9044-B880-99689E21F079}"/>
              </a:ext>
            </a:extLst>
          </p:cNvPr>
          <p:cNvGrpSpPr/>
          <p:nvPr/>
        </p:nvGrpSpPr>
        <p:grpSpPr>
          <a:xfrm>
            <a:off x="5073777" y="4601725"/>
            <a:ext cx="5586703" cy="1862423"/>
            <a:chOff x="433173" y="3751442"/>
            <a:chExt cx="6227756" cy="207753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583CF5-E610-AD4A-A1C6-97F67902352B}"/>
                </a:ext>
              </a:extLst>
            </p:cNvPr>
            <p:cNvSpPr txBox="1"/>
            <p:nvPr/>
          </p:nvSpPr>
          <p:spPr>
            <a:xfrm>
              <a:off x="838198" y="3995808"/>
              <a:ext cx="5822731" cy="652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constant pseudo-dim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782EC9-147D-754D-B851-CDAE461FEDA4}"/>
                    </a:ext>
                  </a:extLst>
                </p:cNvPr>
                <p:cNvSpPr txBox="1"/>
                <p:nvPr/>
              </p:nvSpPr>
              <p:spPr>
                <a:xfrm>
                  <a:off x="838198" y="4790212"/>
                  <a:ext cx="5822731" cy="652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b="1" dirty="0"/>
                    <a:t>binary search ERM </a:t>
                  </a:r>
                  <a:r>
                    <a:rPr lang="en-US" sz="3200" dirty="0"/>
                    <a:t>to find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782EC9-147D-754D-B851-CDAE461F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8" y="4790212"/>
                  <a:ext cx="5822731" cy="652318"/>
                </a:xfrm>
                <a:prstGeom prst="rect">
                  <a:avLst/>
                </a:prstGeom>
                <a:blipFill>
                  <a:blip r:embed="rId7"/>
                  <a:stretch>
                    <a:fillRect l="-2670" t="-12766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F6E2EF-6148-8040-99AB-97516F7610F0}"/>
                </a:ext>
              </a:extLst>
            </p:cNvPr>
            <p:cNvSpPr/>
            <p:nvPr/>
          </p:nvSpPr>
          <p:spPr>
            <a:xfrm>
              <a:off x="433173" y="3751442"/>
              <a:ext cx="5961419" cy="207753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873CD-C04B-5F43-B10A-189467924D78}"/>
                  </a:ext>
                </a:extLst>
              </p:cNvPr>
              <p:cNvSpPr txBox="1"/>
              <p:nvPr/>
            </p:nvSpPr>
            <p:spPr>
              <a:xfrm>
                <a:off x="1395155" y="5240550"/>
                <a:ext cx="4120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Efficient to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F873CD-C04B-5F43-B10A-189467924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155" y="5240550"/>
                <a:ext cx="4120055" cy="584775"/>
              </a:xfrm>
              <a:prstGeom prst="rect">
                <a:avLst/>
              </a:prstGeom>
              <a:blipFill>
                <a:blip r:embed="rId8"/>
                <a:stretch>
                  <a:fillRect l="-3692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4567D7-DCE9-914B-8E66-C425CBAF3AA3}"/>
                  </a:ext>
                </a:extLst>
              </p:cNvPr>
              <p:cNvSpPr txBox="1"/>
              <p:nvPr/>
            </p:nvSpPr>
            <p:spPr>
              <a:xfrm>
                <a:off x="631328" y="1602410"/>
                <a:ext cx="96793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Theorem (informal): </a:t>
                </a: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large enough, for fixed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b="1" dirty="0"/>
                  <a:t> :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94567D7-DCE9-914B-8E66-C425CBAF3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28" y="1602410"/>
                <a:ext cx="9679319" cy="584775"/>
              </a:xfrm>
              <a:prstGeom prst="rect">
                <a:avLst/>
              </a:prstGeom>
              <a:blipFill>
                <a:blip r:embed="rId7"/>
                <a:stretch>
                  <a:fillRect l="-1573" t="-10638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3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7A64-ED52-0A47-9187-22874502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Bound – Single Problem Instance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/>
              <p:nvPr/>
            </p:nvSpPr>
            <p:spPr>
              <a:xfrm>
                <a:off x="413519" y="2044921"/>
                <a:ext cx="11778481" cy="19308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</m:sSup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lin"/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p>
                                </m:num>
                                <m:den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Sup>
                                    <m:sSub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bSup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num>
                                        <m:den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3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 −1</m:t>
                                          </m:r>
                                        </m:den>
                                      </m:f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−1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F48152-6A15-2843-A4BF-001F9B03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19" y="2044921"/>
                <a:ext cx="11778481" cy="1930850"/>
              </a:xfrm>
              <a:prstGeom prst="rect">
                <a:avLst/>
              </a:prstGeom>
              <a:blipFill>
                <a:blip r:embed="rId2"/>
                <a:stretch>
                  <a:fillRect t="-2614" b="-43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16C69-83E7-D147-AB56-5E32155215FE}"/>
                  </a:ext>
                </a:extLst>
              </p:cNvPr>
              <p:cNvSpPr txBox="1"/>
              <p:nvPr/>
            </p:nvSpPr>
            <p:spPr>
              <a:xfrm>
                <a:off x="6302759" y="4454519"/>
                <a:ext cx="5822731" cy="1441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Spectral ratio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40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216C69-83E7-D147-AB56-5E3215521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759" y="4454519"/>
                <a:ext cx="5822731" cy="1441677"/>
              </a:xfrm>
              <a:prstGeom prst="rect">
                <a:avLst/>
              </a:prstGeom>
              <a:blipFill>
                <a:blip r:embed="rId3"/>
                <a:stretch>
                  <a:fillRect l="-2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5CE4F-1645-4945-9366-C48FD5F8A8C6}"/>
                  </a:ext>
                </a:extLst>
              </p:cNvPr>
              <p:cNvSpPr txBox="1"/>
              <p:nvPr/>
            </p:nvSpPr>
            <p:spPr>
              <a:xfrm>
                <a:off x="838200" y="4528091"/>
                <a:ext cx="4728539" cy="1102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&gt;1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40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85CE4F-1645-4945-9366-C48FD5F8A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8091"/>
                <a:ext cx="4728539" cy="1102738"/>
              </a:xfrm>
              <a:prstGeom prst="rect">
                <a:avLst/>
              </a:prstGeom>
              <a:blipFill>
                <a:blip r:embed="rId4"/>
                <a:stretch>
                  <a:fillRect l="-3485" t="-11494" r="-804" b="-97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72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4251-587F-A04E-BF61-8F0363C7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Distribution on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1BE7B6-2473-6A44-9CED-8838D9ED7E17}"/>
                  </a:ext>
                </a:extLst>
              </p:cNvPr>
              <p:cNvSpPr txBox="1"/>
              <p:nvPr/>
            </p:nvSpPr>
            <p:spPr>
              <a:xfrm>
                <a:off x="838200" y="1724137"/>
                <a:ext cx="100273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Given:</a:t>
                </a:r>
                <a:r>
                  <a:rPr lang="en-US" sz="3200" dirty="0"/>
                  <a:t>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over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1BE7B6-2473-6A44-9CED-8838D9ED7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4137"/>
                <a:ext cx="10027360" cy="584775"/>
              </a:xfrm>
              <a:prstGeom prst="rect">
                <a:avLst/>
              </a:prstGeom>
              <a:blipFill>
                <a:blip r:embed="rId2"/>
                <a:stretch>
                  <a:fillRect l="-1517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9DA3A2F-20E0-EE4C-9436-9658FE645B4D}"/>
              </a:ext>
            </a:extLst>
          </p:cNvPr>
          <p:cNvGrpSpPr/>
          <p:nvPr/>
        </p:nvGrpSpPr>
        <p:grpSpPr>
          <a:xfrm>
            <a:off x="838200" y="2753804"/>
            <a:ext cx="10132463" cy="2562113"/>
            <a:chOff x="630131" y="3796654"/>
            <a:chExt cx="10132463" cy="256211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457DBB-DADF-A54A-B1AA-2C2080F756F1}"/>
                </a:ext>
              </a:extLst>
            </p:cNvPr>
            <p:cNvGrpSpPr/>
            <p:nvPr/>
          </p:nvGrpSpPr>
          <p:grpSpPr>
            <a:xfrm>
              <a:off x="630131" y="3796654"/>
              <a:ext cx="10132463" cy="2562113"/>
              <a:chOff x="461965" y="1714591"/>
              <a:chExt cx="7977842" cy="1716128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72D5FA0-E4DA-E148-BA09-7FA7DE0B5F1A}"/>
                  </a:ext>
                </a:extLst>
              </p:cNvPr>
              <p:cNvCxnSpPr/>
              <p:nvPr/>
            </p:nvCxnSpPr>
            <p:spPr>
              <a:xfrm>
                <a:off x="1366345" y="1797269"/>
                <a:ext cx="0" cy="1387365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1351D44-8F67-E444-8D5B-A90EFE593D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6345" y="3184634"/>
                <a:ext cx="6253655" cy="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326857B-BA02-5C40-A507-5D432FA35681}"/>
                  </a:ext>
                </a:extLst>
              </p:cNvPr>
              <p:cNvSpPr/>
              <p:nvPr/>
            </p:nvSpPr>
            <p:spPr>
              <a:xfrm>
                <a:off x="1860331" y="1828800"/>
                <a:ext cx="2448910" cy="1219234"/>
              </a:xfrm>
              <a:custGeom>
                <a:avLst/>
                <a:gdLst>
                  <a:gd name="connsiteX0" fmla="*/ 0 w 2448910"/>
                  <a:gd name="connsiteY0" fmla="*/ 31531 h 1219234"/>
                  <a:gd name="connsiteX1" fmla="*/ 1261241 w 2448910"/>
                  <a:gd name="connsiteY1" fmla="*/ 1219200 h 1219234"/>
                  <a:gd name="connsiteX2" fmla="*/ 2448910 w 2448910"/>
                  <a:gd name="connsiteY2" fmla="*/ 0 h 12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8910" h="1219234">
                    <a:moveTo>
                      <a:pt x="0" y="31531"/>
                    </a:moveTo>
                    <a:cubicBezTo>
                      <a:pt x="426544" y="627993"/>
                      <a:pt x="853089" y="1224455"/>
                      <a:pt x="1261241" y="1219200"/>
                    </a:cubicBezTo>
                    <a:cubicBezTo>
                      <a:pt x="1669393" y="1213945"/>
                      <a:pt x="2059151" y="606972"/>
                      <a:pt x="2448910" y="0"/>
                    </a:cubicBezTo>
                  </a:path>
                </a:pathLst>
              </a:cu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11653593-EA95-0642-B31D-AE194D437CCE}"/>
                  </a:ext>
                </a:extLst>
              </p:cNvPr>
              <p:cNvSpPr/>
              <p:nvPr/>
            </p:nvSpPr>
            <p:spPr>
              <a:xfrm>
                <a:off x="2572407" y="1999626"/>
                <a:ext cx="3841531" cy="979696"/>
              </a:xfrm>
              <a:custGeom>
                <a:avLst/>
                <a:gdLst>
                  <a:gd name="connsiteX0" fmla="*/ 0 w 2448910"/>
                  <a:gd name="connsiteY0" fmla="*/ 31531 h 1219234"/>
                  <a:gd name="connsiteX1" fmla="*/ 1261241 w 2448910"/>
                  <a:gd name="connsiteY1" fmla="*/ 1219200 h 1219234"/>
                  <a:gd name="connsiteX2" fmla="*/ 2448910 w 2448910"/>
                  <a:gd name="connsiteY2" fmla="*/ 0 h 12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8910" h="1219234">
                    <a:moveTo>
                      <a:pt x="0" y="31531"/>
                    </a:moveTo>
                    <a:cubicBezTo>
                      <a:pt x="426544" y="627993"/>
                      <a:pt x="853089" y="1224455"/>
                      <a:pt x="1261241" y="1219200"/>
                    </a:cubicBezTo>
                    <a:cubicBezTo>
                      <a:pt x="1669393" y="1213945"/>
                      <a:pt x="2059151" y="606972"/>
                      <a:pt x="2448910" y="0"/>
                    </a:cubicBezTo>
                  </a:path>
                </a:pathLst>
              </a:cu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0FDEEB73-C841-E64F-A4EE-74EA0BEF4F06}"/>
                  </a:ext>
                </a:extLst>
              </p:cNvPr>
              <p:cNvSpPr/>
              <p:nvPr/>
            </p:nvSpPr>
            <p:spPr>
              <a:xfrm>
                <a:off x="2343808" y="1913243"/>
                <a:ext cx="3174124" cy="1203091"/>
              </a:xfrm>
              <a:custGeom>
                <a:avLst/>
                <a:gdLst>
                  <a:gd name="connsiteX0" fmla="*/ 0 w 2448910"/>
                  <a:gd name="connsiteY0" fmla="*/ 31531 h 1219234"/>
                  <a:gd name="connsiteX1" fmla="*/ 1261241 w 2448910"/>
                  <a:gd name="connsiteY1" fmla="*/ 1219200 h 1219234"/>
                  <a:gd name="connsiteX2" fmla="*/ 2448910 w 2448910"/>
                  <a:gd name="connsiteY2" fmla="*/ 0 h 121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8910" h="1219234">
                    <a:moveTo>
                      <a:pt x="0" y="31531"/>
                    </a:moveTo>
                    <a:cubicBezTo>
                      <a:pt x="426544" y="627993"/>
                      <a:pt x="853089" y="1224455"/>
                      <a:pt x="1261241" y="1219200"/>
                    </a:cubicBezTo>
                    <a:cubicBezTo>
                      <a:pt x="1669393" y="1213945"/>
                      <a:pt x="2059151" y="606972"/>
                      <a:pt x="2448910" y="0"/>
                    </a:cubicBezTo>
                  </a:path>
                </a:pathLst>
              </a:cu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5F6A49-5A4A-EB49-BFDE-3A7008AC0F41}"/>
                      </a:ext>
                    </a:extLst>
                  </p:cNvPr>
                  <p:cNvSpPr txBox="1"/>
                  <p:nvPr/>
                </p:nvSpPr>
                <p:spPr>
                  <a:xfrm>
                    <a:off x="6495567" y="1718419"/>
                    <a:ext cx="30457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05F6A49-5A4A-EB49-BFDE-3A7008AC0F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5567" y="1718419"/>
                    <a:ext cx="304571" cy="5539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51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A0AB9EF-9224-D44B-B0F2-BC3C94F320B6}"/>
                      </a:ext>
                    </a:extLst>
                  </p:cNvPr>
                  <p:cNvSpPr txBox="1"/>
                  <p:nvPr/>
                </p:nvSpPr>
                <p:spPr>
                  <a:xfrm>
                    <a:off x="5771602" y="1714591"/>
                    <a:ext cx="304571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 </m:t>
                          </m:r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2A0AB9EF-9224-D44B-B0F2-BC3C94F32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1602" y="1714591"/>
                    <a:ext cx="304571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515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A0B0E29-8051-BF46-B4DB-7A3048B4AAEB}"/>
                  </a:ext>
                </a:extLst>
              </p:cNvPr>
              <p:cNvSpPr/>
              <p:nvPr/>
            </p:nvSpPr>
            <p:spPr>
              <a:xfrm>
                <a:off x="2170385" y="2301767"/>
                <a:ext cx="89226" cy="9459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41ABDED-B84C-434C-AA84-9EECA6E3F3F8}"/>
                  </a:ext>
                </a:extLst>
              </p:cNvPr>
              <p:cNvSpPr/>
              <p:nvPr/>
            </p:nvSpPr>
            <p:spPr>
              <a:xfrm>
                <a:off x="4645563" y="2758961"/>
                <a:ext cx="89226" cy="9459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4834577-685B-524D-B67A-36EF272E656D}"/>
                  </a:ext>
                </a:extLst>
              </p:cNvPr>
              <p:cNvSpPr/>
              <p:nvPr/>
            </p:nvSpPr>
            <p:spPr>
              <a:xfrm>
                <a:off x="6011906" y="2233453"/>
                <a:ext cx="89226" cy="9459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843D784-A49D-804C-B269-1C08EC140959}"/>
                      </a:ext>
                    </a:extLst>
                  </p:cNvPr>
                  <p:cNvSpPr txBox="1"/>
                  <p:nvPr/>
                </p:nvSpPr>
                <p:spPr>
                  <a:xfrm>
                    <a:off x="3976498" y="1761217"/>
                    <a:ext cx="2455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F843D784-A49D-804C-B269-1C08EC1409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6498" y="1761217"/>
                    <a:ext cx="24551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136302-2864-F544-8282-448A849307C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559" y="1763929"/>
                    <a:ext cx="2508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C136302-2864-F544-8282-448A849307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9559" y="1763929"/>
                    <a:ext cx="25083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41EEB06-A7E9-5F48-84F5-E017DB541D7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3146" y="1753484"/>
                    <a:ext cx="2181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141EEB06-A7E9-5F48-84F5-E017DB541D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3146" y="1753484"/>
                    <a:ext cx="218137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727"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EAD330D-AA98-EC4C-8B38-559EFB7E1D63}"/>
                      </a:ext>
                    </a:extLst>
                  </p:cNvPr>
                  <p:cNvSpPr txBox="1"/>
                  <p:nvPr/>
                </p:nvSpPr>
                <p:spPr>
                  <a:xfrm>
                    <a:off x="6126365" y="2175581"/>
                    <a:ext cx="281424" cy="2937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EAD330D-AA98-EC4C-8B38-559EFB7E1D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6365" y="2175581"/>
                    <a:ext cx="281424" cy="29373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62D5869-04A5-824F-A52B-624A025D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4397128" y="2530397"/>
                    <a:ext cx="296299" cy="2824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62D5869-04A5-824F-A52B-624A025D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97128" y="2530397"/>
                    <a:ext cx="296299" cy="2824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9A9BC33-3306-2848-81EF-E833FAC35E6F}"/>
                      </a:ext>
                    </a:extLst>
                  </p:cNvPr>
                  <p:cNvSpPr txBox="1"/>
                  <p:nvPr/>
                </p:nvSpPr>
                <p:spPr>
                  <a:xfrm>
                    <a:off x="1884883" y="2220197"/>
                    <a:ext cx="291362" cy="2818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99A9BC33-3306-2848-81EF-E833FAC35E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84883" y="2220197"/>
                    <a:ext cx="291362" cy="2818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9D10253-E756-B04A-82EA-7D484B8881AC}"/>
                  </a:ext>
                </a:extLst>
              </p:cNvPr>
              <p:cNvSpPr txBox="1"/>
              <p:nvPr/>
            </p:nvSpPr>
            <p:spPr>
              <a:xfrm>
                <a:off x="461965" y="2197086"/>
                <a:ext cx="9760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loss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6F380CF-EAB1-C74F-995A-FDF1C60FFBD9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548" y="2938276"/>
                    <a:ext cx="1096259" cy="4924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𝒳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6F380CF-EAB1-C74F-995A-FDF1C60FF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548" y="2938276"/>
                    <a:ext cx="1096259" cy="4924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1811087-0769-5142-B97F-C26E85657D57}"/>
                    </a:ext>
                  </a:extLst>
                </p:cNvPr>
                <p:cNvSpPr txBox="1"/>
                <p:nvPr/>
              </p:nvSpPr>
              <p:spPr>
                <a:xfrm>
                  <a:off x="8616741" y="4814501"/>
                  <a:ext cx="994247" cy="6155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1811087-0769-5142-B97F-C26E85657D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741" y="4814501"/>
                  <a:ext cx="994247" cy="615553"/>
                </a:xfrm>
                <a:prstGeom prst="rect">
                  <a:avLst/>
                </a:prstGeom>
                <a:blipFill>
                  <a:blip r:embed="rId12"/>
                  <a:stretch>
                    <a:fillRect l="-2532" r="-8861" b="-61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DFD2F6-9D38-2040-B430-12934204C4E8}"/>
                  </a:ext>
                </a:extLst>
              </p:cNvPr>
              <p:cNvSpPr txBox="1"/>
              <p:nvPr/>
            </p:nvSpPr>
            <p:spPr>
              <a:xfrm>
                <a:off x="3418614" y="5601055"/>
                <a:ext cx="5692792" cy="593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 smtClean="0"/>
                          <m:t>ℝ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sz="3200" dirty="0" smtClean="0"/>
                      <m:t>ℝ</m:t>
                    </m:r>
                  </m:oMath>
                </a14:m>
                <a:r>
                  <a:rPr lang="en-US" sz="3200" dirty="0"/>
                  <a:t> is</a:t>
                </a:r>
                <a:r>
                  <a:rPr lang="en-US" sz="3200" i="1" dirty="0"/>
                  <a:t> </a:t>
                </a:r>
                <a:r>
                  <a:rPr lang="en-US" sz="3200" i="1" dirty="0">
                    <a:solidFill>
                      <a:srgbClr val="FF12FC"/>
                    </a:solidFill>
                  </a:rPr>
                  <a:t>convex quadratic</a:t>
                </a:r>
                <a:endParaRPr lang="en-US" sz="3200" dirty="0">
                  <a:solidFill>
                    <a:srgbClr val="FF12FC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DFD2F6-9D38-2040-B430-12934204C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14" y="5601055"/>
                <a:ext cx="5692792" cy="593624"/>
              </a:xfrm>
              <a:prstGeom prst="rect">
                <a:avLst/>
              </a:prstGeom>
              <a:blipFill>
                <a:blip r:embed="rId13"/>
                <a:stretch>
                  <a:fillRect l="-1559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872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73F7E6-1AB8-BC48-B275-284E00D6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Gradient Descent Step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76FC69-14B7-3D4C-B121-C8E72F909FA0}"/>
                  </a:ext>
                </a:extLst>
              </p:cNvPr>
              <p:cNvSpPr txBox="1"/>
              <p:nvPr/>
            </p:nvSpPr>
            <p:spPr>
              <a:xfrm>
                <a:off x="838200" y="2060020"/>
                <a:ext cx="5517931" cy="892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76FC69-14B7-3D4C-B121-C8E72F909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0"/>
                <a:ext cx="5517931" cy="892552"/>
              </a:xfrm>
              <a:prstGeom prst="rect">
                <a:avLst/>
              </a:prstGeom>
              <a:blipFill>
                <a:blip r:embed="rId2"/>
                <a:stretch>
                  <a:fillRect t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E145EB-7680-4648-B4B4-407FCBA44479}"/>
                  </a:ext>
                </a:extLst>
              </p:cNvPr>
              <p:cNvSpPr/>
              <p:nvPr/>
            </p:nvSpPr>
            <p:spPr>
              <a:xfrm>
                <a:off x="6576847" y="1969522"/>
                <a:ext cx="4921469" cy="12618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After</a:t>
                </a:r>
                <a:r>
                  <a:rPr lang="en-US" sz="3200" b="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 steps: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44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E145EB-7680-4648-B4B4-407FCBA444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847" y="1969522"/>
                <a:ext cx="4921469" cy="1261884"/>
              </a:xfrm>
              <a:prstGeom prst="rect">
                <a:avLst/>
              </a:prstGeom>
              <a:blipFill>
                <a:blip r:embed="rId3"/>
                <a:stretch>
                  <a:fillRect l="-3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C6B657-10E8-1549-BEF0-87EFDCB0DB4A}"/>
                  </a:ext>
                </a:extLst>
              </p:cNvPr>
              <p:cNvSpPr txBox="1"/>
              <p:nvPr/>
            </p:nvSpPr>
            <p:spPr>
              <a:xfrm>
                <a:off x="1502979" y="4677141"/>
                <a:ext cx="9186042" cy="10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Sup>
                            <m:sSubSupPr>
                              <m:ctrlP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4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sz="4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limLow>
                            <m:limLow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BC6B657-10E8-1549-BEF0-87EFDCB0D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79" y="4677141"/>
                <a:ext cx="9186042" cy="1080617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302B53-8045-A94E-8841-FEB3562537D3}"/>
                  </a:ext>
                </a:extLst>
              </p:cNvPr>
              <p:cNvSpPr txBox="1"/>
              <p:nvPr/>
            </p:nvSpPr>
            <p:spPr>
              <a:xfrm>
                <a:off x="1032640" y="3600738"/>
                <a:ext cx="103211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Goal: </a:t>
                </a:r>
                <a:r>
                  <a:rPr lang="en-US" sz="3200" dirty="0"/>
                  <a:t>Learn optimal </a:t>
                </a:r>
                <a:r>
                  <a:rPr lang="en-US" sz="3200" i="1" dirty="0"/>
                  <a:t>single </a:t>
                </a:r>
                <a:r>
                  <a:rPr lang="en-US" sz="3200" dirty="0"/>
                  <a:t>step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3200" dirty="0"/>
                  <a:t> for distribution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302B53-8045-A94E-8841-FEB356253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40" y="3600738"/>
                <a:ext cx="10321160" cy="584775"/>
              </a:xfrm>
              <a:prstGeom prst="rect">
                <a:avLst/>
              </a:prstGeom>
              <a:blipFill>
                <a:blip r:embed="rId5"/>
                <a:stretch>
                  <a:fillRect l="-135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8E0A1068-903C-B24F-9D07-DED637B25109}"/>
              </a:ext>
            </a:extLst>
          </p:cNvPr>
          <p:cNvSpPr/>
          <p:nvPr/>
        </p:nvSpPr>
        <p:spPr>
          <a:xfrm>
            <a:off x="1032639" y="1870840"/>
            <a:ext cx="5094891" cy="10817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9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2A0C-7D83-FB47-A185-80863E93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D910A-6278-EB4E-9801-4BF899A39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3280"/>
            <a:ext cx="10849303" cy="4351338"/>
          </a:xfrm>
        </p:spPr>
        <p:txBody>
          <a:bodyPr/>
          <a:lstStyle/>
          <a:p>
            <a:r>
              <a:rPr lang="en-US" sz="3200" dirty="0"/>
              <a:t>Gupta + Roughgarden ’17: Sample complexity of learning step size of GD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How much does learning the step size help performance?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200" dirty="0"/>
              <a:t>Push the limits of performance of a single step size</a:t>
            </a:r>
          </a:p>
        </p:txBody>
      </p:sp>
    </p:spTree>
    <p:extLst>
      <p:ext uri="{BB962C8B-B14F-4D97-AF65-F5344CB8AC3E}">
        <p14:creationId xmlns:p14="http://schemas.microsoft.com/office/powerpoint/2010/main" val="100710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7176-05D9-D74D-87C1-04B9AC9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Quadratic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/>
              <p:nvPr/>
            </p:nvSpPr>
            <p:spPr>
              <a:xfrm>
                <a:off x="838200" y="1893239"/>
                <a:ext cx="9517118" cy="1925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r>
                  <a:rPr lang="en-US" sz="4000" dirty="0"/>
                  <a:t>                                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3239"/>
                <a:ext cx="9517118" cy="1925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02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7176-05D9-D74D-87C1-04B9AC9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Quadratic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/>
              <p:nvPr/>
            </p:nvSpPr>
            <p:spPr>
              <a:xfrm>
                <a:off x="838200" y="1893239"/>
                <a:ext cx="9517118" cy="2127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r>
                  <a:rPr lang="en-US" sz="40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Sup>
                                  <m:sSubSupPr>
                                    <m:ctrlP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3239"/>
                <a:ext cx="9517118" cy="2127057"/>
              </a:xfrm>
              <a:prstGeom prst="rect">
                <a:avLst/>
              </a:prstGeom>
              <a:blipFill>
                <a:blip r:embed="rId2"/>
                <a:stretch>
                  <a:fillRect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00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7176-05D9-D74D-87C1-04B9AC9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Quadratic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/>
              <p:nvPr/>
            </p:nvSpPr>
            <p:spPr>
              <a:xfrm>
                <a:off x="838200" y="1893239"/>
                <a:ext cx="9517118" cy="2127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lit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4000" b="0" dirty="0"/>
              </a:p>
              <a:p>
                <a:endParaRPr lang="en-US" sz="4000" b="0" dirty="0"/>
              </a:p>
              <a:p>
                <a:r>
                  <a:rPr lang="en-US" sz="4000" dirty="0"/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1 −</m:t>
                                </m:r>
                                <m:r>
                                  <a:rPr lang="en-US" sz="4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Sup>
                                  <m:sSubSupPr>
                                    <m:ctrlP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571F51-228F-FC4C-BB07-212294D1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93239"/>
                <a:ext cx="9517118" cy="2127057"/>
              </a:xfrm>
              <a:prstGeom prst="rect">
                <a:avLst/>
              </a:prstGeom>
              <a:blipFill>
                <a:blip r:embed="rId2"/>
                <a:stretch>
                  <a:fillRect b="-6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B1FEF25-BEB5-A248-AC61-B34608E19129}"/>
              </a:ext>
            </a:extLst>
          </p:cNvPr>
          <p:cNvGrpSpPr/>
          <p:nvPr/>
        </p:nvGrpSpPr>
        <p:grpSpPr>
          <a:xfrm>
            <a:off x="1294913" y="4677104"/>
            <a:ext cx="9602173" cy="1671144"/>
            <a:chOff x="1755228" y="3951890"/>
            <a:chExt cx="9602173" cy="16711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B7F53B-9BA3-F746-9C33-ECFC05C9BC65}"/>
                    </a:ext>
                  </a:extLst>
                </p:cNvPr>
                <p:cNvSpPr txBox="1"/>
                <p:nvPr/>
              </p:nvSpPr>
              <p:spPr>
                <a:xfrm>
                  <a:off x="2602453" y="4857533"/>
                  <a:ext cx="7907721" cy="604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𝐬𝐩𝐞𝐜𝐭𝐫𝐮𝐦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≥⋯≥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&gt;0  </m:t>
                      </m:r>
                    </m:oMath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0B7F53B-9BA3-F746-9C33-ECFC05C9B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2453" y="4857533"/>
                  <a:ext cx="7907721" cy="604333"/>
                </a:xfrm>
                <a:prstGeom prst="rect">
                  <a:avLst/>
                </a:prstGeom>
                <a:blipFill>
                  <a:blip r:embed="rId3"/>
                  <a:stretch>
                    <a:fillRect l="-321" r="-963" b="-229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77BD70-AD98-E74C-851C-30B72DB67EB3}"/>
                </a:ext>
              </a:extLst>
            </p:cNvPr>
            <p:cNvGrpSpPr/>
            <p:nvPr/>
          </p:nvGrpSpPr>
          <p:grpSpPr>
            <a:xfrm>
              <a:off x="1947041" y="4150291"/>
              <a:ext cx="9410360" cy="505066"/>
              <a:chOff x="1200807" y="3940474"/>
              <a:chExt cx="6592384" cy="50506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46D8F5-AF8E-C441-B2DC-4FB8DB4607DA}"/>
                      </a:ext>
                    </a:extLst>
                  </p:cNvPr>
                  <p:cNvSpPr txBox="1"/>
                  <p:nvPr/>
                </p:nvSpPr>
                <p:spPr>
                  <a:xfrm>
                    <a:off x="1200807" y="3944249"/>
                    <a:ext cx="3234801" cy="5012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oMath>
                    </a14:m>
                    <a:r>
                      <a:rPr lang="en-US" sz="3200" dirty="0"/>
                      <a:t>;</a:t>
                    </a: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46D8F5-AF8E-C441-B2DC-4FB8DB460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0807" y="3944249"/>
                    <a:ext cx="3234801" cy="5012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014" t="-22500" r="-4110" b="-4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21A2FC8-4488-4F48-9872-8C070E98CD64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593" y="3940474"/>
                    <a:ext cx="3888598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21A2FC8-4488-4F48-9872-8C070E98C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4593" y="3940474"/>
                    <a:ext cx="3888598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83" t="-10256" r="-913" b="-35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EC56D-8516-A843-B08E-59403A87C6B5}"/>
                </a:ext>
              </a:extLst>
            </p:cNvPr>
            <p:cNvSpPr/>
            <p:nvPr/>
          </p:nvSpPr>
          <p:spPr>
            <a:xfrm>
              <a:off x="1755228" y="3951890"/>
              <a:ext cx="9602173" cy="16711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794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B8E5-87DA-AC4C-98BC-822D52D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/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As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200" dirty="0"/>
                  <a:t>: No benefit over regular GD!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blipFill>
                <a:blip r:embed="rId2"/>
                <a:stretch>
                  <a:fillRect l="-182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/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spectral ratio: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blipFill>
                <a:blip r:embed="rId3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2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B8E5-87DA-AC4C-98BC-822D52D4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/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0" dirty="0"/>
                  <a:t>As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200" dirty="0"/>
                  <a:t>: No benefit over regular GD!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839C4-F8D2-F74E-B202-5B308E7A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60028"/>
                <a:ext cx="8347841" cy="693716"/>
              </a:xfrm>
              <a:prstGeom prst="rect">
                <a:avLst/>
              </a:prstGeom>
              <a:blipFill>
                <a:blip r:embed="rId2"/>
                <a:stretch>
                  <a:fillRect l="-1824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A4985-95E2-7948-A897-CDCF03589456}"/>
                  </a:ext>
                </a:extLst>
              </p:cNvPr>
              <p:cNvSpPr txBox="1"/>
              <p:nvPr/>
            </p:nvSpPr>
            <p:spPr>
              <a:xfrm>
                <a:off x="838199" y="3373820"/>
                <a:ext cx="834784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/>
                  <a:t>But: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3200" dirty="0"/>
                  <a:t>,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8A4985-95E2-7948-A897-CDCF0358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373820"/>
                <a:ext cx="8347841" cy="584775"/>
              </a:xfrm>
              <a:prstGeom prst="rect">
                <a:avLst/>
              </a:prstGeom>
              <a:blipFill>
                <a:blip r:embed="rId3"/>
                <a:stretch>
                  <a:fillRect l="-1824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BADA30-F59F-0443-921F-65F71FC46A79}"/>
                  </a:ext>
                </a:extLst>
              </p:cNvPr>
              <p:cNvSpPr txBox="1"/>
              <p:nvPr/>
            </p:nvSpPr>
            <p:spPr>
              <a:xfrm>
                <a:off x="1540874" y="4436876"/>
                <a:ext cx="9110251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FF12FC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b="0" i="1" smtClean="0">
                                          <a:solidFill>
                                            <a:srgbClr val="B104ED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BADA30-F59F-0443-921F-65F71FC46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874" y="4436876"/>
                <a:ext cx="9110251" cy="96815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/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spectral ratio: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FF12FC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0DBEF-EFB2-054D-8D08-D09197E7E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40" y="144900"/>
                <a:ext cx="5259853" cy="1102193"/>
              </a:xfrm>
              <a:prstGeom prst="rect">
                <a:avLst/>
              </a:prstGeom>
              <a:blipFill>
                <a:blip r:embed="rId5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C45BD-AFCA-6944-9008-A49DCAD6A568}"/>
                  </a:ext>
                </a:extLst>
              </p:cNvPr>
              <p:cNvSpPr txBox="1"/>
              <p:nvPr/>
            </p:nvSpPr>
            <p:spPr>
              <a:xfrm>
                <a:off x="7102941" y="1001631"/>
                <a:ext cx="5259853" cy="1113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condition number: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B104ED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3000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9C45BD-AFCA-6944-9008-A49DCAD6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941" y="1001631"/>
                <a:ext cx="5259853" cy="1113846"/>
              </a:xfrm>
              <a:prstGeom prst="rect">
                <a:avLst/>
              </a:prstGeom>
              <a:blipFill>
                <a:blip r:embed="rId6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0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518</Words>
  <Application>Microsoft Macintosh PowerPoint</Application>
  <PresentationFormat>Widescreen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 Learning the Optimal Step Size for Gradient Descent on Convex Quadratics</vt:lpstr>
      <vt:lpstr>A Distribution on Optimization Problems</vt:lpstr>
      <vt:lpstr>Learning Gradient Descent Step Size</vt:lpstr>
      <vt:lpstr>Motivation</vt:lpstr>
      <vt:lpstr>Convex Quadratic Loss</vt:lpstr>
      <vt:lpstr>Convex Quadratic Loss</vt:lpstr>
      <vt:lpstr>Convex Quadratic Loss</vt:lpstr>
      <vt:lpstr>Worst Case</vt:lpstr>
      <vt:lpstr>Worst Case</vt:lpstr>
      <vt:lpstr>Worst Case</vt:lpstr>
      <vt:lpstr>Main Theorem</vt:lpstr>
      <vt:lpstr>Main Theorem</vt:lpstr>
      <vt:lpstr>Main Theorem</vt:lpstr>
      <vt:lpstr>Key Bound – Single Problem Instance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Learning the Optimal Step Size for Gradient Descent on Convex Quadratics</dc:title>
  <dc:creator>K V</dc:creator>
  <cp:lastModifiedBy>K V</cp:lastModifiedBy>
  <cp:revision>48</cp:revision>
  <dcterms:created xsi:type="dcterms:W3CDTF">2020-02-29T23:20:16Z</dcterms:created>
  <dcterms:modified xsi:type="dcterms:W3CDTF">2020-03-12T15:46:55Z</dcterms:modified>
</cp:coreProperties>
</file>