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73" r:id="rId3"/>
    <p:sldId id="276" r:id="rId4"/>
    <p:sldId id="272" r:id="rId5"/>
    <p:sldId id="275" r:id="rId6"/>
    <p:sldId id="277" r:id="rId7"/>
    <p:sldId id="257" r:id="rId8"/>
    <p:sldId id="259" r:id="rId9"/>
    <p:sldId id="284" r:id="rId10"/>
    <p:sldId id="290" r:id="rId11"/>
    <p:sldId id="285" r:id="rId12"/>
    <p:sldId id="278" r:id="rId13"/>
    <p:sldId id="280" r:id="rId14"/>
    <p:sldId id="281" r:id="rId15"/>
    <p:sldId id="260" r:id="rId16"/>
    <p:sldId id="286" r:id="rId17"/>
    <p:sldId id="261" r:id="rId18"/>
    <p:sldId id="268" r:id="rId19"/>
    <p:sldId id="287" r:id="rId20"/>
    <p:sldId id="262" r:id="rId21"/>
    <p:sldId id="283" r:id="rId22"/>
    <p:sldId id="282" r:id="rId23"/>
    <p:sldId id="291" r:id="rId24"/>
    <p:sldId id="288" r:id="rId25"/>
    <p:sldId id="292" r:id="rId26"/>
    <p:sldId id="263" r:id="rId27"/>
    <p:sldId id="293" r:id="rId28"/>
    <p:sldId id="269" r:id="rId29"/>
    <p:sldId id="294" r:id="rId30"/>
    <p:sldId id="295" r:id="rId31"/>
    <p:sldId id="301" r:id="rId32"/>
    <p:sldId id="302" r:id="rId33"/>
    <p:sldId id="289" r:id="rId34"/>
    <p:sldId id="297" r:id="rId35"/>
    <p:sldId id="304" r:id="rId36"/>
    <p:sldId id="306" r:id="rId37"/>
    <p:sldId id="305" r:id="rId38"/>
    <p:sldId id="307" r:id="rId39"/>
    <p:sldId id="308" r:id="rId40"/>
    <p:sldId id="309" r:id="rId41"/>
    <p:sldId id="310" r:id="rId42"/>
    <p:sldId id="311" r:id="rId43"/>
    <p:sldId id="296" r:id="rId44"/>
    <p:sldId id="319" r:id="rId45"/>
    <p:sldId id="318" r:id="rId46"/>
    <p:sldId id="265" r:id="rId47"/>
    <p:sldId id="279" r:id="rId48"/>
    <p:sldId id="315" r:id="rId49"/>
    <p:sldId id="320" r:id="rId50"/>
    <p:sldId id="312" r:id="rId51"/>
    <p:sldId id="316" r:id="rId52"/>
    <p:sldId id="317" r:id="rId53"/>
    <p:sldId id="2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E0"/>
    <a:srgbClr val="F111DE"/>
    <a:srgbClr val="19F053"/>
    <a:srgbClr val="02E8EE"/>
    <a:srgbClr val="D150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995"/>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F8034-3EE2-9442-92FF-B1D2CC71ACF9}"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BE6AB-B6E3-D444-8C2D-356C5CD88EA0}" type="slidenum">
              <a:rPr lang="en-US" smtClean="0"/>
              <a:t>‹#›</a:t>
            </a:fld>
            <a:endParaRPr lang="en-US"/>
          </a:p>
        </p:txBody>
      </p:sp>
    </p:spTree>
    <p:extLst>
      <p:ext uri="{BB962C8B-B14F-4D97-AF65-F5344CB8AC3E}">
        <p14:creationId xmlns:p14="http://schemas.microsoft.com/office/powerpoint/2010/main" val="77497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Weakly supervised learning methods are a compromise</a:t>
            </a:r>
          </a:p>
          <a:p>
            <a:pPr marL="171450" indent="-171450">
              <a:buFont typeface="Arial" panose="020B0604020202020204" pitchFamily="34" charset="0"/>
              <a:buChar char="•"/>
            </a:pPr>
            <a:r>
              <a:rPr lang="en-US" dirty="0"/>
              <a:t>Active learning is also hard</a:t>
            </a:r>
          </a:p>
          <a:p>
            <a:pPr marL="171450" indent="-171450">
              <a:buFont typeface="Arial" panose="020B0604020202020204" pitchFamily="34" charset="0"/>
              <a:buChar char="•"/>
            </a:pPr>
            <a:r>
              <a:rPr lang="en-US" dirty="0"/>
              <a:t>Of course, unsupervised learning is powerful, but you don’t know what is in the dataset half the time! Many issues with this</a:t>
            </a:r>
          </a:p>
        </p:txBody>
      </p:sp>
      <p:sp>
        <p:nvSpPr>
          <p:cNvPr id="4" name="Slide Number Placeholder 3"/>
          <p:cNvSpPr>
            <a:spLocks noGrp="1"/>
          </p:cNvSpPr>
          <p:nvPr>
            <p:ph type="sldNum" sz="quarter" idx="5"/>
          </p:nvPr>
        </p:nvSpPr>
        <p:spPr/>
        <p:txBody>
          <a:bodyPr/>
          <a:lstStyle/>
          <a:p>
            <a:fld id="{3A2BE6AB-B6E3-D444-8C2D-356C5CD88EA0}" type="slidenum">
              <a:rPr lang="en-US" smtClean="0"/>
              <a:t>2</a:t>
            </a:fld>
            <a:endParaRPr lang="en-US"/>
          </a:p>
        </p:txBody>
      </p:sp>
    </p:spTree>
    <p:extLst>
      <p:ext uri="{BB962C8B-B14F-4D97-AF65-F5344CB8AC3E}">
        <p14:creationId xmlns:p14="http://schemas.microsoft.com/office/powerpoint/2010/main" val="2638874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A2BE6AB-B6E3-D444-8C2D-356C5CD88EA0}" type="slidenum">
              <a:rPr lang="en-US" smtClean="0"/>
              <a:t>30</a:t>
            </a:fld>
            <a:endParaRPr lang="en-US"/>
          </a:p>
        </p:txBody>
      </p:sp>
    </p:spTree>
    <p:extLst>
      <p:ext uri="{BB962C8B-B14F-4D97-AF65-F5344CB8AC3E}">
        <p14:creationId xmlns:p14="http://schemas.microsoft.com/office/powerpoint/2010/main" val="102326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Extendable: meaning we add a subset T of {i+1, …, n} to get the desired suboptimality.</a:t>
            </a:r>
          </a:p>
          <a:p>
            <a:pPr marL="171450" indent="-171450">
              <a:buFont typeface="Arial" panose="020B0604020202020204" pitchFamily="34" charset="0"/>
              <a:buChar char="•"/>
            </a:pPr>
            <a:r>
              <a:rPr lang="en-US" dirty="0"/>
              <a:t>S cup T is what is eps*</a:t>
            </a:r>
            <a:r>
              <a:rPr lang="en-US" dirty="0" err="1"/>
              <a:t>i</a:t>
            </a:r>
            <a:r>
              <a:rPr lang="en-US" dirty="0"/>
              <a:t>*K/n suboptimal. </a:t>
            </a:r>
          </a:p>
        </p:txBody>
      </p:sp>
      <p:sp>
        <p:nvSpPr>
          <p:cNvPr id="4" name="Slide Number Placeholder 3"/>
          <p:cNvSpPr>
            <a:spLocks noGrp="1"/>
          </p:cNvSpPr>
          <p:nvPr>
            <p:ph type="sldNum" sz="quarter" idx="5"/>
          </p:nvPr>
        </p:nvSpPr>
        <p:spPr/>
        <p:txBody>
          <a:bodyPr/>
          <a:lstStyle/>
          <a:p>
            <a:fld id="{3A2BE6AB-B6E3-D444-8C2D-356C5CD88EA0}" type="slidenum">
              <a:rPr lang="en-US" smtClean="0"/>
              <a:t>31</a:t>
            </a:fld>
            <a:endParaRPr lang="en-US"/>
          </a:p>
        </p:txBody>
      </p:sp>
    </p:spTree>
    <p:extLst>
      <p:ext uri="{BB962C8B-B14F-4D97-AF65-F5344CB8AC3E}">
        <p14:creationId xmlns:p14="http://schemas.microsoft.com/office/powerpoint/2010/main" val="70090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FPTAS proof: reduction from PARTITION</a:t>
            </a:r>
          </a:p>
        </p:txBody>
      </p:sp>
      <p:sp>
        <p:nvSpPr>
          <p:cNvPr id="4" name="Slide Number Placeholder 3"/>
          <p:cNvSpPr>
            <a:spLocks noGrp="1"/>
          </p:cNvSpPr>
          <p:nvPr>
            <p:ph type="sldNum" sz="quarter" idx="5"/>
          </p:nvPr>
        </p:nvSpPr>
        <p:spPr/>
        <p:txBody>
          <a:bodyPr/>
          <a:lstStyle/>
          <a:p>
            <a:fld id="{3A2BE6AB-B6E3-D444-8C2D-356C5CD88EA0}" type="slidenum">
              <a:rPr lang="en-US" smtClean="0"/>
              <a:t>34</a:t>
            </a:fld>
            <a:endParaRPr lang="en-US"/>
          </a:p>
        </p:txBody>
      </p:sp>
    </p:spTree>
    <p:extLst>
      <p:ext uri="{BB962C8B-B14F-4D97-AF65-F5344CB8AC3E}">
        <p14:creationId xmlns:p14="http://schemas.microsoft.com/office/powerpoint/2010/main" val="132818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this is an exact algorithm, which we can get via extra assumption that potentials are discretized.</a:t>
                </a:r>
              </a:p>
              <a:p>
                <a:r>
                  <a:rPr lang="en-US" dirty="0"/>
                  <a:t>Each hash table is size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3</m:t>
                        </m:r>
                        <m:r>
                          <a:rPr lang="en-US" b="0" i="1" smtClean="0">
                            <a:latin typeface="Cambria Math" panose="02040503050406030204" pitchFamily="18" charset="0"/>
                          </a:rPr>
                          <m:t>𝑘</m:t>
                        </m:r>
                      </m:sup>
                    </m:sSup>
                  </m:oMath>
                </a14:m>
                <a:r>
                  <a:rPr lang="en-US" dirty="0"/>
                  <a:t> with </a:t>
                </a:r>
                <a14:m>
                  <m:oMath xmlns:m="http://schemas.openxmlformats.org/officeDocument/2006/math">
                    <m:r>
                      <a:rPr lang="en-US" b="0" i="1" smtClean="0">
                        <a:latin typeface="Cambria Math" panose="02040503050406030204" pitchFamily="18" charset="0"/>
                      </a:rPr>
                      <m:t>𝑘</m:t>
                    </m:r>
                  </m:oMath>
                </a14:m>
                <a:r>
                  <a:rPr lang="en-US" dirty="0"/>
                  <a:t> agents and </a:t>
                </a:r>
                <a14:m>
                  <m:oMath xmlns:m="http://schemas.openxmlformats.org/officeDocument/2006/math">
                    <m:r>
                      <a:rPr lang="en-US" b="0" i="1" smtClean="0">
                        <a:latin typeface="Cambria Math" panose="02040503050406030204" pitchFamily="18" charset="0"/>
                      </a:rPr>
                      <m:t>𝑀</m:t>
                    </m:r>
                  </m:oMath>
                </a14:m>
                <a:r>
                  <a:rPr lang="en-US" dirty="0"/>
                  <a:t> number of discretized numerators and denominators.</a:t>
                </a:r>
              </a:p>
              <a:p>
                <a:pPr lvl="1"/>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rPr>
                          <m:t>2</m:t>
                        </m:r>
                      </m:sup>
                    </m:sSup>
                  </m:oMath>
                </a14:m>
                <a:r>
                  <a:rPr lang="en-US" sz="2800" dirty="0"/>
                  <a:t> for terms corresponding to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 </m:t>
                    </m:r>
                    <m:r>
                      <a:rPr lang="en-US" sz="2800" b="0" i="1" smtClean="0">
                        <a:latin typeface="Cambria Math" panose="02040503050406030204" pitchFamily="18" charset="0"/>
                      </a:rPr>
                      <m:t>𝜙</m:t>
                    </m:r>
                  </m:oMath>
                </a14:m>
                <a:r>
                  <a:rPr lang="en-US" sz="2800" dirty="0"/>
                  <a:t> (numerator)</a:t>
                </a:r>
              </a:p>
              <a:p>
                <a:pPr lvl="1"/>
                <a14:m>
                  <m:oMath xmlns:m="http://schemas.openxmlformats.org/officeDocument/2006/math">
                    <m:r>
                      <a:rPr lang="en-US" sz="2800" b="0" i="1" smtClean="0">
                        <a:latin typeface="Cambria Math" panose="02040503050406030204" pitchFamily="18" charset="0"/>
                      </a:rPr>
                      <m:t>𝑀</m:t>
                    </m:r>
                  </m:oMath>
                </a14:m>
                <a:r>
                  <a:rPr lang="en-US" sz="2800" dirty="0"/>
                  <a:t> for terms corresponding to </a:t>
                </a:r>
                <a14:m>
                  <m:oMath xmlns:m="http://schemas.openxmlformats.org/officeDocument/2006/math">
                    <m:r>
                      <a:rPr lang="en-US" sz="2800" b="0" i="1" smtClean="0">
                        <a:latin typeface="Cambria Math" panose="02040503050406030204" pitchFamily="18" charset="0"/>
                      </a:rPr>
                      <m:t>𝑧</m:t>
                    </m:r>
                  </m:oMath>
                </a14:m>
                <a:r>
                  <a:rPr lang="en-US" sz="2800" dirty="0"/>
                  <a:t> (denominator)</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this is an exact algorithm, which we can get via extra assumption that potentials are discretized.</a:t>
                </a:r>
              </a:p>
              <a:p>
                <a:r>
                  <a:rPr lang="en-US" dirty="0"/>
                  <a:t>Each hash table is size </a:t>
                </a:r>
                <a:r>
                  <a:rPr lang="en-US" b="0" i="0">
                    <a:latin typeface="Cambria Math" panose="02040503050406030204" pitchFamily="18" charset="0"/>
                  </a:rPr>
                  <a:t>𝑀^3𝑘</a:t>
                </a:r>
                <a:r>
                  <a:rPr lang="en-US" dirty="0"/>
                  <a:t> with </a:t>
                </a:r>
                <a:r>
                  <a:rPr lang="en-US" b="0" i="0">
                    <a:latin typeface="Cambria Math" panose="02040503050406030204" pitchFamily="18" charset="0"/>
                  </a:rPr>
                  <a:t>𝑘</a:t>
                </a:r>
                <a:r>
                  <a:rPr lang="en-US" dirty="0"/>
                  <a:t> agents and </a:t>
                </a:r>
                <a:r>
                  <a:rPr lang="en-US" b="0" i="0">
                    <a:latin typeface="Cambria Math" panose="02040503050406030204" pitchFamily="18" charset="0"/>
                  </a:rPr>
                  <a:t>𝑀</a:t>
                </a:r>
                <a:r>
                  <a:rPr lang="en-US" dirty="0"/>
                  <a:t> number of discretized numerators and denominators.</a:t>
                </a:r>
              </a:p>
              <a:p>
                <a:pPr lvl="1"/>
                <a:r>
                  <a:rPr lang="en-US" sz="2800" b="0" i="0">
                    <a:latin typeface="Cambria Math" panose="02040503050406030204" pitchFamily="18" charset="0"/>
                  </a:rPr>
                  <a:t>𝑀^2</a:t>
                </a:r>
                <a:r>
                  <a:rPr lang="en-US" sz="2800" dirty="0"/>
                  <a:t> for terms corresponding to </a:t>
                </a:r>
                <a:r>
                  <a:rPr lang="en-US" sz="2800" b="0" i="0">
                    <a:latin typeface="Cambria Math" panose="02040503050406030204" pitchFamily="18" charset="0"/>
                  </a:rPr>
                  <a:t>𝑧 𝜙</a:t>
                </a:r>
                <a:r>
                  <a:rPr lang="en-US" sz="2800" dirty="0"/>
                  <a:t> (numerator)</a:t>
                </a:r>
              </a:p>
              <a:p>
                <a:pPr lvl="1"/>
                <a:r>
                  <a:rPr lang="en-US" sz="2800" b="0" i="0">
                    <a:latin typeface="Cambria Math" panose="02040503050406030204" pitchFamily="18" charset="0"/>
                  </a:rPr>
                  <a:t>𝑀</a:t>
                </a:r>
                <a:r>
                  <a:rPr lang="en-US" sz="2800" dirty="0"/>
                  <a:t> for terms corresponding to </a:t>
                </a:r>
                <a:r>
                  <a:rPr lang="en-US" sz="2800" b="0" i="0">
                    <a:latin typeface="Cambria Math" panose="02040503050406030204" pitchFamily="18" charset="0"/>
                  </a:rPr>
                  <a:t>𝑧</a:t>
                </a:r>
                <a:r>
                  <a:rPr lang="en-US" sz="2800" dirty="0"/>
                  <a:t> (denominator)</a:t>
                </a:r>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3A2BE6AB-B6E3-D444-8C2D-356C5CD88EA0}" type="slidenum">
              <a:rPr lang="en-US" smtClean="0"/>
              <a:t>35</a:t>
            </a:fld>
            <a:endParaRPr lang="en-US"/>
          </a:p>
        </p:txBody>
      </p:sp>
    </p:spTree>
    <p:extLst>
      <p:ext uri="{BB962C8B-B14F-4D97-AF65-F5344CB8AC3E}">
        <p14:creationId xmlns:p14="http://schemas.microsoft.com/office/powerpoint/2010/main" val="298437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arguments to prove this structure rely on swapping arguments, the </a:t>
            </a:r>
            <a:r>
              <a:rPr lang="en-US" dirty="0" err="1"/>
              <a:t>mediant</a:t>
            </a:r>
            <a:r>
              <a:rPr lang="en-US" dirty="0"/>
              <a:t> inequality, and comparing the slope values.</a:t>
            </a:r>
          </a:p>
        </p:txBody>
      </p:sp>
      <p:sp>
        <p:nvSpPr>
          <p:cNvPr id="4" name="Slide Number Placeholder 3"/>
          <p:cNvSpPr>
            <a:spLocks noGrp="1"/>
          </p:cNvSpPr>
          <p:nvPr>
            <p:ph type="sldNum" sz="quarter" idx="5"/>
          </p:nvPr>
        </p:nvSpPr>
        <p:spPr/>
        <p:txBody>
          <a:bodyPr/>
          <a:lstStyle/>
          <a:p>
            <a:fld id="{3A2BE6AB-B6E3-D444-8C2D-356C5CD88EA0}" type="slidenum">
              <a:rPr lang="en-US" smtClean="0"/>
              <a:t>39</a:t>
            </a:fld>
            <a:endParaRPr lang="en-US"/>
          </a:p>
        </p:txBody>
      </p:sp>
    </p:spTree>
    <p:extLst>
      <p:ext uri="{BB962C8B-B14F-4D97-AF65-F5344CB8AC3E}">
        <p14:creationId xmlns:p14="http://schemas.microsoft.com/office/powerpoint/2010/main" val="2555402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Relatively straightforward though I guess. Not any new ideas other than swaps, </a:t>
            </a:r>
            <a:r>
              <a:rPr lang="en-US" dirty="0" err="1"/>
              <a:t>mediant</a:t>
            </a:r>
            <a:r>
              <a:rPr lang="en-US" dirty="0"/>
              <a:t>, and analyzing slope/ function value.</a:t>
            </a:r>
          </a:p>
        </p:txBody>
      </p:sp>
      <p:sp>
        <p:nvSpPr>
          <p:cNvPr id="4" name="Slide Number Placeholder 3"/>
          <p:cNvSpPr>
            <a:spLocks noGrp="1"/>
          </p:cNvSpPr>
          <p:nvPr>
            <p:ph type="sldNum" sz="quarter" idx="5"/>
          </p:nvPr>
        </p:nvSpPr>
        <p:spPr/>
        <p:txBody>
          <a:bodyPr/>
          <a:lstStyle/>
          <a:p>
            <a:fld id="{3A2BE6AB-B6E3-D444-8C2D-356C5CD88EA0}" type="slidenum">
              <a:rPr lang="en-US" smtClean="0"/>
              <a:t>40</a:t>
            </a:fld>
            <a:endParaRPr lang="en-US"/>
          </a:p>
        </p:txBody>
      </p:sp>
    </p:spTree>
    <p:extLst>
      <p:ext uri="{BB962C8B-B14F-4D97-AF65-F5344CB8AC3E}">
        <p14:creationId xmlns:p14="http://schemas.microsoft.com/office/powerpoint/2010/main" val="83197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Runtime: sorting over platforms and linear scan to remove redundant platforms</a:t>
            </a:r>
          </a:p>
          <a:p>
            <a:r>
              <a:rPr lang="en-US" dirty="0"/>
              <a:t>u(S) = agent utility for set S</a:t>
            </a:r>
          </a:p>
        </p:txBody>
      </p:sp>
      <p:sp>
        <p:nvSpPr>
          <p:cNvPr id="4" name="Slide Number Placeholder 3"/>
          <p:cNvSpPr>
            <a:spLocks noGrp="1"/>
          </p:cNvSpPr>
          <p:nvPr>
            <p:ph type="sldNum" sz="quarter" idx="5"/>
          </p:nvPr>
        </p:nvSpPr>
        <p:spPr/>
        <p:txBody>
          <a:bodyPr/>
          <a:lstStyle/>
          <a:p>
            <a:fld id="{3A2BE6AB-B6E3-D444-8C2D-356C5CD88EA0}" type="slidenum">
              <a:rPr lang="en-US" smtClean="0"/>
              <a:t>41</a:t>
            </a:fld>
            <a:endParaRPr lang="en-US"/>
          </a:p>
        </p:txBody>
      </p:sp>
    </p:spTree>
    <p:extLst>
      <p:ext uri="{BB962C8B-B14F-4D97-AF65-F5344CB8AC3E}">
        <p14:creationId xmlns:p14="http://schemas.microsoft.com/office/powerpoint/2010/main" val="2895217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Generic classes of agent behavior: ex:, various notions of “greedy” agents – use greedy algorithm which is sub-optimal perhaps.</a:t>
            </a:r>
          </a:p>
        </p:txBody>
      </p:sp>
      <p:sp>
        <p:nvSpPr>
          <p:cNvPr id="4" name="Slide Number Placeholder 3"/>
          <p:cNvSpPr>
            <a:spLocks noGrp="1"/>
          </p:cNvSpPr>
          <p:nvPr>
            <p:ph type="sldNum" sz="quarter" idx="5"/>
          </p:nvPr>
        </p:nvSpPr>
        <p:spPr/>
        <p:txBody>
          <a:bodyPr/>
          <a:lstStyle/>
          <a:p>
            <a:fld id="{3A2BE6AB-B6E3-D444-8C2D-356C5CD88EA0}" type="slidenum">
              <a:rPr lang="en-US" smtClean="0"/>
              <a:t>46</a:t>
            </a:fld>
            <a:endParaRPr lang="en-US"/>
          </a:p>
        </p:txBody>
      </p:sp>
    </p:spTree>
    <p:extLst>
      <p:ext uri="{BB962C8B-B14F-4D97-AF65-F5344CB8AC3E}">
        <p14:creationId xmlns:p14="http://schemas.microsoft.com/office/powerpoint/2010/main" val="327720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Optimization from samples hardness doesn’t apply here if our objective is to perform well in expectation over the distribution of functions, rather than perform well on a specific instance which we can only access via samples.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Lipschitz concentration suffices for finite support to get decent sample complexity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Can we learn with polynomial samples of agent payoffs?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Actually, for sure: with constant finite support, the objective is just a linear function of the probabilities and the agent costs for each possibility are known exactly.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 the problem is super easy sample complexity wise in that setting.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For finite support, sample complexity wise, this is easy: ultimately only need to learn the distribution over the agent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likely in a lot of settings it’s probably still hard. But I could believe that smoothing out the problem could make it easier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actually haven’t proved anything about the exponent in k, the # of agents/ agent-types, being required.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We’ve only shown that with 2 agents it is NP complete if you don’t have poly-bounded potentials. But the rest is still open.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 we can view this as motivation for getting sub-exponential in k – computationally efficient learning.</a:t>
            </a:r>
            <a:endParaRPr lang="en-US" dirty="0"/>
          </a:p>
        </p:txBody>
      </p:sp>
      <p:sp>
        <p:nvSpPr>
          <p:cNvPr id="4" name="Slide Number Placeholder 3"/>
          <p:cNvSpPr>
            <a:spLocks noGrp="1"/>
          </p:cNvSpPr>
          <p:nvPr>
            <p:ph type="sldNum" sz="quarter" idx="5"/>
          </p:nvPr>
        </p:nvSpPr>
        <p:spPr/>
        <p:txBody>
          <a:bodyPr/>
          <a:lstStyle/>
          <a:p>
            <a:fld id="{3A2BE6AB-B6E3-D444-8C2D-356C5CD88EA0}" type="slidenum">
              <a:rPr lang="en-US" smtClean="0"/>
              <a:t>48</a:t>
            </a:fld>
            <a:endParaRPr lang="en-US"/>
          </a:p>
        </p:txBody>
      </p:sp>
    </p:spTree>
    <p:extLst>
      <p:ext uri="{BB962C8B-B14F-4D97-AF65-F5344CB8AC3E}">
        <p14:creationId xmlns:p14="http://schemas.microsoft.com/office/powerpoint/2010/main" val="245470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Optimization from samples hardness doesn’t apply here if our objective is to perform well in expectation over the distribution of functions, rather than perform well on a specific instance which we can only access via samples.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Lipschitz concentration suffices for finite support to get decent sample complexity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Can we learn with polynomial samples of agent payoffs?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Actually, for sure: with constant finite support, the objective is just a linear function of the probabilities and the agent costs for each possibility are known exactly.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 the problem is super easy sample complexity wise in that setting.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For finite support, sample complexity wise, this is easy: ultimately only need to learn the distribution over the agent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likely in a lot of settings it’s probably still hard. But I could believe that smoothing out the problem could make it easier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actually haven’t proved anything about the exponent in k, the # of agents/ agent-types, being required.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We’ve only shown that with 2 agents it is NP complete if you don’t have poly-bounded potentials. But the rest is still open.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 we can view this as motivation for getting sub-exponential in k – computationally efficient learning.</a:t>
            </a:r>
            <a:endParaRPr lang="en-US" dirty="0"/>
          </a:p>
        </p:txBody>
      </p:sp>
      <p:sp>
        <p:nvSpPr>
          <p:cNvPr id="4" name="Slide Number Placeholder 3"/>
          <p:cNvSpPr>
            <a:spLocks noGrp="1"/>
          </p:cNvSpPr>
          <p:nvPr>
            <p:ph type="sldNum" sz="quarter" idx="5"/>
          </p:nvPr>
        </p:nvSpPr>
        <p:spPr/>
        <p:txBody>
          <a:bodyPr/>
          <a:lstStyle/>
          <a:p>
            <a:fld id="{3A2BE6AB-B6E3-D444-8C2D-356C5CD88EA0}" type="slidenum">
              <a:rPr lang="en-US" smtClean="0"/>
              <a:t>49</a:t>
            </a:fld>
            <a:endParaRPr lang="en-US"/>
          </a:p>
        </p:txBody>
      </p:sp>
    </p:spTree>
    <p:extLst>
      <p:ext uri="{BB962C8B-B14F-4D97-AF65-F5344CB8AC3E}">
        <p14:creationId xmlns:p14="http://schemas.microsoft.com/office/powerpoint/2010/main" val="1675358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Weakly supervised learning methods are a compromise</a:t>
            </a:r>
          </a:p>
          <a:p>
            <a:pPr marL="171450" indent="-171450">
              <a:buFont typeface="Arial" panose="020B0604020202020204" pitchFamily="34" charset="0"/>
              <a:buChar char="•"/>
            </a:pPr>
            <a:r>
              <a:rPr lang="en-US" dirty="0"/>
              <a:t>Active learning is also hard</a:t>
            </a:r>
          </a:p>
          <a:p>
            <a:pPr marL="171450" indent="-171450">
              <a:buFont typeface="Arial" panose="020B0604020202020204" pitchFamily="34" charset="0"/>
              <a:buChar char="•"/>
            </a:pPr>
            <a:r>
              <a:rPr lang="en-US" dirty="0"/>
              <a:t>Of course, unsupervised learning is powerful, but you don’t know what is in the dataset half the time! Many issues with this</a:t>
            </a:r>
          </a:p>
        </p:txBody>
      </p:sp>
      <p:sp>
        <p:nvSpPr>
          <p:cNvPr id="4" name="Slide Number Placeholder 3"/>
          <p:cNvSpPr>
            <a:spLocks noGrp="1"/>
          </p:cNvSpPr>
          <p:nvPr>
            <p:ph type="sldNum" sz="quarter" idx="5"/>
          </p:nvPr>
        </p:nvSpPr>
        <p:spPr/>
        <p:txBody>
          <a:bodyPr/>
          <a:lstStyle/>
          <a:p>
            <a:fld id="{3A2BE6AB-B6E3-D444-8C2D-356C5CD88EA0}" type="slidenum">
              <a:rPr lang="en-US" smtClean="0"/>
              <a:t>3</a:t>
            </a:fld>
            <a:endParaRPr lang="en-US"/>
          </a:p>
        </p:txBody>
      </p:sp>
    </p:spTree>
    <p:extLst>
      <p:ext uri="{BB962C8B-B14F-4D97-AF65-F5344CB8AC3E}">
        <p14:creationId xmlns:p14="http://schemas.microsoft.com/office/powerpoint/2010/main" val="3902260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“Active learning with extra steps”</a:t>
            </a:r>
          </a:p>
          <a:p>
            <a:endParaRPr lang="en-US" dirty="0"/>
          </a:p>
        </p:txBody>
      </p:sp>
      <p:sp>
        <p:nvSpPr>
          <p:cNvPr id="4" name="Slide Number Placeholder 3"/>
          <p:cNvSpPr>
            <a:spLocks noGrp="1"/>
          </p:cNvSpPr>
          <p:nvPr>
            <p:ph type="sldNum" sz="quarter" idx="5"/>
          </p:nvPr>
        </p:nvSpPr>
        <p:spPr/>
        <p:txBody>
          <a:bodyPr/>
          <a:lstStyle/>
          <a:p>
            <a:fld id="{3A2BE6AB-B6E3-D444-8C2D-356C5CD88EA0}" type="slidenum">
              <a:rPr lang="en-US" smtClean="0"/>
              <a:t>52</a:t>
            </a:fld>
            <a:endParaRPr lang="en-US"/>
          </a:p>
        </p:txBody>
      </p:sp>
    </p:spTree>
    <p:extLst>
      <p:ext uri="{BB962C8B-B14F-4D97-AF65-F5344CB8AC3E}">
        <p14:creationId xmlns:p14="http://schemas.microsoft.com/office/powerpoint/2010/main" val="110421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Manipulation etc. via other parameters: ex: feedback? Restricted rewards? Transitions?</a:t>
            </a:r>
          </a:p>
        </p:txBody>
      </p:sp>
      <p:sp>
        <p:nvSpPr>
          <p:cNvPr id="4" name="Slide Number Placeholder 3"/>
          <p:cNvSpPr>
            <a:spLocks noGrp="1"/>
          </p:cNvSpPr>
          <p:nvPr>
            <p:ph type="sldNum" sz="quarter" idx="5"/>
          </p:nvPr>
        </p:nvSpPr>
        <p:spPr/>
        <p:txBody>
          <a:bodyPr/>
          <a:lstStyle/>
          <a:p>
            <a:fld id="{3A2BE6AB-B6E3-D444-8C2D-356C5CD88EA0}" type="slidenum">
              <a:rPr lang="en-US" smtClean="0"/>
              <a:t>53</a:t>
            </a:fld>
            <a:endParaRPr lang="en-US"/>
          </a:p>
        </p:txBody>
      </p:sp>
    </p:spTree>
    <p:extLst>
      <p:ext uri="{BB962C8B-B14F-4D97-AF65-F5344CB8AC3E}">
        <p14:creationId xmlns:p14="http://schemas.microsoft.com/office/powerpoint/2010/main" val="384046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if Agent opts in to maps, the Agent can more easily find the retail store she wanted to purchase goods from, and can easily transition to driving to the store to purchase in person.</a:t>
            </a:r>
          </a:p>
          <a:p>
            <a:pPr marL="171450" indent="-171450">
              <a:buFont typeface="Arial" panose="020B0604020202020204" pitchFamily="34" charset="0"/>
              <a:buChar char="•"/>
            </a:pPr>
            <a:r>
              <a:rPr lang="en-US" dirty="0"/>
              <a:t>This is an example of complementary goods: Online advertisements reveal goods an Agent may want to buy, and building a Google Maps platform makes it easier for the Agent to go to the store and buy the good (perhaps an archaic example since now people buy things online). </a:t>
            </a:r>
          </a:p>
          <a:p>
            <a:pPr marL="171450" indent="-171450">
              <a:buFont typeface="Arial" panose="020B0604020202020204" pitchFamily="34" charset="0"/>
              <a:buChar char="•"/>
            </a:pPr>
            <a:r>
              <a:rPr lang="en-US" dirty="0"/>
              <a:t>We can also see how adopting Maps might change other parts of the Agent’s Markov chain (now an MDP): </a:t>
            </a:r>
          </a:p>
          <a:p>
            <a:pPr marL="628650" lvl="1" indent="-171450">
              <a:buFont typeface="Arial" panose="020B0604020202020204" pitchFamily="34" charset="0"/>
              <a:buChar char="•"/>
            </a:pPr>
            <a:r>
              <a:rPr lang="en-US" dirty="0"/>
              <a:t>Easier to find a restaurant you want to go to </a:t>
            </a:r>
          </a:p>
          <a:p>
            <a:pPr marL="628650" lvl="1" indent="-171450">
              <a:buFont typeface="Arial" panose="020B0604020202020204" pitchFamily="34" charset="0"/>
              <a:buChar char="•"/>
            </a:pPr>
            <a:r>
              <a:rPr lang="en-US" dirty="0"/>
              <a:t>Easier to find a movie theatre </a:t>
            </a:r>
          </a:p>
          <a:p>
            <a:pPr marL="628650" lvl="1" indent="-171450">
              <a:buFont typeface="Arial" panose="020B0604020202020204" pitchFamily="34" charset="0"/>
              <a:buChar char="•"/>
            </a:pPr>
            <a:r>
              <a:rPr lang="en-US" dirty="0"/>
              <a:t>Easier to find a hiking trail</a:t>
            </a:r>
          </a:p>
          <a:p>
            <a:pPr marL="628650" lvl="1" indent="-171450">
              <a:buFont typeface="Arial" panose="020B0604020202020204" pitchFamily="34" charset="0"/>
              <a:buChar char="•"/>
            </a:pPr>
            <a:r>
              <a:rPr lang="en-US" dirty="0"/>
              <a:t>Increases likelihoods of transitions from driving to a whole host of other possibilities, while also boosting likelihood from online shopping to driving to a store.</a:t>
            </a:r>
          </a:p>
        </p:txBody>
      </p:sp>
      <p:sp>
        <p:nvSpPr>
          <p:cNvPr id="4" name="Slide Number Placeholder 3"/>
          <p:cNvSpPr>
            <a:spLocks noGrp="1"/>
          </p:cNvSpPr>
          <p:nvPr>
            <p:ph type="sldNum" sz="quarter" idx="5"/>
          </p:nvPr>
        </p:nvSpPr>
        <p:spPr/>
        <p:txBody>
          <a:bodyPr/>
          <a:lstStyle/>
          <a:p>
            <a:fld id="{3A2BE6AB-B6E3-D444-8C2D-356C5CD88EA0}" type="slidenum">
              <a:rPr lang="en-US" smtClean="0"/>
              <a:t>14</a:t>
            </a:fld>
            <a:endParaRPr lang="en-US"/>
          </a:p>
        </p:txBody>
      </p:sp>
    </p:spTree>
    <p:extLst>
      <p:ext uri="{BB962C8B-B14F-4D97-AF65-F5344CB8AC3E}">
        <p14:creationId xmlns:p14="http://schemas.microsoft.com/office/powerpoint/2010/main" val="3412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SET COVER reduction proof: set of “urgent problems” U and a set of “platform solutions” P. platform transitions: Self loops for each problem inside P and also back to U. Transitions from U to P are also  platform opt-ins. </a:t>
            </a:r>
          </a:p>
          <a:p>
            <a:pPr marL="171450" indent="-171450">
              <a:buFont typeface="Arial" panose="020B0604020202020204" pitchFamily="34" charset="0"/>
              <a:buChar char="•"/>
            </a:pPr>
            <a:r>
              <a:rPr lang="en-US" dirty="0"/>
              <a:t>Also, a bad unproductive state that’s extremely hard to escape from: you escape with tiny probability (scaled according to problem size n^2) back to U. </a:t>
            </a:r>
          </a:p>
          <a:p>
            <a:pPr marL="171450" indent="-171450">
              <a:buFont typeface="Arial" panose="020B0604020202020204" pitchFamily="34" charset="0"/>
              <a:buChar char="•"/>
            </a:pPr>
            <a:r>
              <a:rPr lang="en-US" dirty="0"/>
              <a:t>If you don’t opt in to platform, you get sent to this terrible state w/100% probability. </a:t>
            </a:r>
          </a:p>
          <a:p>
            <a:pPr marL="171450" indent="-171450">
              <a:buFont typeface="Arial" panose="020B0604020202020204" pitchFamily="34" charset="0"/>
              <a:buChar char="•"/>
            </a:pPr>
            <a:r>
              <a:rPr lang="en-US" dirty="0"/>
              <a:t>Each platform costs something to build.</a:t>
            </a:r>
          </a:p>
          <a:p>
            <a:pPr marL="171450" indent="-171450">
              <a:buFont typeface="Arial" panose="020B0604020202020204" pitchFamily="34" charset="0"/>
              <a:buChar char="•"/>
            </a:pPr>
            <a:r>
              <a:rPr lang="en-US" dirty="0"/>
              <a:t>Thus, the designer’s problem is to build as few platforms as possible which cover the set of all the agent’s problems (as few pieces of technology which can resolve largest set of urgent problems). </a:t>
            </a:r>
          </a:p>
          <a:p>
            <a:pPr marL="171450" indent="-171450">
              <a:buFont typeface="Arial" panose="020B0604020202020204" pitchFamily="34" charset="0"/>
              <a:buChar char="•"/>
            </a:pPr>
            <a:r>
              <a:rPr lang="en-US" dirty="0"/>
              <a:t>Thus you want a complementary set of products: need to solve as many problems as possible so if one platform/product handles one set and not another, and other platform/product solves another, it’s great! Like peanut butter and jelly.</a:t>
            </a:r>
          </a:p>
        </p:txBody>
      </p:sp>
      <p:sp>
        <p:nvSpPr>
          <p:cNvPr id="4" name="Slide Number Placeholder 3"/>
          <p:cNvSpPr>
            <a:spLocks noGrp="1"/>
          </p:cNvSpPr>
          <p:nvPr>
            <p:ph type="sldNum" sz="quarter" idx="5"/>
          </p:nvPr>
        </p:nvSpPr>
        <p:spPr/>
        <p:txBody>
          <a:bodyPr/>
          <a:lstStyle/>
          <a:p>
            <a:fld id="{3A2BE6AB-B6E3-D444-8C2D-356C5CD88EA0}" type="slidenum">
              <a:rPr lang="en-US" smtClean="0"/>
              <a:t>15</a:t>
            </a:fld>
            <a:endParaRPr lang="en-US"/>
          </a:p>
        </p:txBody>
      </p:sp>
    </p:spTree>
    <p:extLst>
      <p:ext uri="{BB962C8B-B14F-4D97-AF65-F5344CB8AC3E}">
        <p14:creationId xmlns:p14="http://schemas.microsoft.com/office/powerpoint/2010/main" val="393127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restricted changes are possible to the transitions.</a:t>
            </a:r>
          </a:p>
        </p:txBody>
      </p:sp>
      <p:sp>
        <p:nvSpPr>
          <p:cNvPr id="4" name="Slide Number Placeholder 3"/>
          <p:cNvSpPr>
            <a:spLocks noGrp="1"/>
          </p:cNvSpPr>
          <p:nvPr>
            <p:ph type="sldNum" sz="quarter" idx="5"/>
          </p:nvPr>
        </p:nvSpPr>
        <p:spPr/>
        <p:txBody>
          <a:bodyPr/>
          <a:lstStyle/>
          <a:p>
            <a:fld id="{3A2BE6AB-B6E3-D444-8C2D-356C5CD88EA0}" type="slidenum">
              <a:rPr lang="en-US" smtClean="0"/>
              <a:t>17</a:t>
            </a:fld>
            <a:endParaRPr lang="en-US"/>
          </a:p>
        </p:txBody>
      </p:sp>
    </p:spTree>
    <p:extLst>
      <p:ext uri="{BB962C8B-B14F-4D97-AF65-F5344CB8AC3E}">
        <p14:creationId xmlns:p14="http://schemas.microsoft.com/office/powerpoint/2010/main" val="230545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simplicity, </a:t>
            </a:r>
            <a:r>
              <a:rPr lang="en-US" dirty="0" err="1"/>
              <a:t>z_i</a:t>
            </a:r>
            <a:r>
              <a:rPr lang="en-US" dirty="0"/>
              <a:t> is non-negative. Similar results go through when it is allowed to be negative, with a slight change of the algorithm.</a:t>
            </a:r>
          </a:p>
        </p:txBody>
      </p:sp>
      <p:sp>
        <p:nvSpPr>
          <p:cNvPr id="4" name="Slide Number Placeholder 3"/>
          <p:cNvSpPr>
            <a:spLocks noGrp="1"/>
          </p:cNvSpPr>
          <p:nvPr>
            <p:ph type="sldNum" sz="quarter" idx="5"/>
          </p:nvPr>
        </p:nvSpPr>
        <p:spPr/>
        <p:txBody>
          <a:bodyPr/>
          <a:lstStyle/>
          <a:p>
            <a:fld id="{3A2BE6AB-B6E3-D444-8C2D-356C5CD88EA0}" type="slidenum">
              <a:rPr lang="en-US" smtClean="0"/>
              <a:t>21</a:t>
            </a:fld>
            <a:endParaRPr lang="en-US"/>
          </a:p>
        </p:txBody>
      </p:sp>
    </p:spTree>
    <p:extLst>
      <p:ext uri="{BB962C8B-B14F-4D97-AF65-F5344CB8AC3E}">
        <p14:creationId xmlns:p14="http://schemas.microsoft.com/office/powerpoint/2010/main" val="182633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the algorithm is slightly different when </a:t>
            </a:r>
            <a:r>
              <a:rPr lang="en-US" dirty="0" err="1"/>
              <a:t>z_i’s</a:t>
            </a:r>
            <a:r>
              <a:rPr lang="en-US" dirty="0"/>
              <a:t> are allowed to be negative.</a:t>
            </a:r>
          </a:p>
          <a:p>
            <a:pPr marL="171450" indent="-171450">
              <a:buFont typeface="Arial" panose="020B0604020202020204" pitchFamily="34" charset="0"/>
              <a:buChar char="•"/>
            </a:pPr>
            <a:r>
              <a:rPr lang="en-US" dirty="0"/>
              <a:t>Essentially: first add the positive values in decreasing order, then add the negative values in increasing order (in terms of phi).</a:t>
            </a:r>
          </a:p>
        </p:txBody>
      </p:sp>
      <p:sp>
        <p:nvSpPr>
          <p:cNvPr id="4" name="Slide Number Placeholder 3"/>
          <p:cNvSpPr>
            <a:spLocks noGrp="1"/>
          </p:cNvSpPr>
          <p:nvPr>
            <p:ph type="sldNum" sz="quarter" idx="5"/>
          </p:nvPr>
        </p:nvSpPr>
        <p:spPr/>
        <p:txBody>
          <a:bodyPr/>
          <a:lstStyle/>
          <a:p>
            <a:fld id="{3A2BE6AB-B6E3-D444-8C2D-356C5CD88EA0}" type="slidenum">
              <a:rPr lang="en-US" smtClean="0"/>
              <a:t>22</a:t>
            </a:fld>
            <a:endParaRPr lang="en-US"/>
          </a:p>
        </p:txBody>
      </p:sp>
    </p:spTree>
    <p:extLst>
      <p:ext uri="{BB962C8B-B14F-4D97-AF65-F5344CB8AC3E}">
        <p14:creationId xmlns:p14="http://schemas.microsoft.com/office/powerpoint/2010/main" val="200142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t>
            </a:r>
            <a:r>
              <a:rPr lang="en-US" dirty="0" err="1"/>
              <a:t>z_i</a:t>
            </a:r>
            <a:r>
              <a:rPr lang="en-US" dirty="0"/>
              <a:t> &lt; 0: add the positive </a:t>
            </a:r>
            <a:r>
              <a:rPr lang="en-US" dirty="0" err="1"/>
              <a:t>z_i</a:t>
            </a:r>
            <a:r>
              <a:rPr lang="en-US" dirty="0"/>
              <a:t> first, then the negative </a:t>
            </a:r>
            <a:r>
              <a:rPr lang="en-US" dirty="0" err="1"/>
              <a:t>z_i</a:t>
            </a:r>
            <a:r>
              <a:rPr lang="en-US" dirty="0"/>
              <a:t>. </a:t>
            </a:r>
          </a:p>
          <a:p>
            <a:pPr marL="171450" indent="-171450">
              <a:buFont typeface="Arial" panose="020B0604020202020204" pitchFamily="34" charset="0"/>
              <a:buChar char="•"/>
            </a:pPr>
            <a:r>
              <a:rPr lang="en-US" dirty="0"/>
              <a:t>Prove prefix property by standard greedy swap arguments and application of mediant. Then show greedy picks optimal prefix. </a:t>
            </a:r>
          </a:p>
        </p:txBody>
      </p:sp>
      <p:sp>
        <p:nvSpPr>
          <p:cNvPr id="4" name="Slide Number Placeholder 3"/>
          <p:cNvSpPr>
            <a:spLocks noGrp="1"/>
          </p:cNvSpPr>
          <p:nvPr>
            <p:ph type="sldNum" sz="quarter" idx="5"/>
          </p:nvPr>
        </p:nvSpPr>
        <p:spPr/>
        <p:txBody>
          <a:bodyPr/>
          <a:lstStyle/>
          <a:p>
            <a:fld id="{3A2BE6AB-B6E3-D444-8C2D-356C5CD88EA0}" type="slidenum">
              <a:rPr lang="en-US" smtClean="0"/>
              <a:t>23</a:t>
            </a:fld>
            <a:endParaRPr lang="en-US"/>
          </a:p>
        </p:txBody>
      </p:sp>
    </p:spTree>
    <p:extLst>
      <p:ext uri="{BB962C8B-B14F-4D97-AF65-F5344CB8AC3E}">
        <p14:creationId xmlns:p14="http://schemas.microsoft.com/office/powerpoint/2010/main" val="233558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it may be possible to have an efficient </a:t>
            </a:r>
            <a:r>
              <a:rPr lang="en-US" dirty="0" err="1"/>
              <a:t>alg</a:t>
            </a:r>
            <a:r>
              <a:rPr lang="en-US" dirty="0"/>
              <a:t> with non-discretized </a:t>
            </a:r>
            <a:r>
              <a:rPr lang="en-US" dirty="0" err="1"/>
              <a:t>z_i</a:t>
            </a:r>
            <a:r>
              <a:rPr lang="en-US" dirty="0"/>
              <a:t>, but it precludes an efficient dynamic program with this approach</a:t>
            </a:r>
          </a:p>
          <a:p>
            <a:pPr marL="171450" indent="-171450">
              <a:buFont typeface="Arial" panose="020B0604020202020204" pitchFamily="34" charset="0"/>
              <a:buChar char="•"/>
            </a:pPr>
            <a:r>
              <a:rPr lang="en-US" dirty="0"/>
              <a:t>We suspect it is necessary to discretize </a:t>
            </a:r>
            <a:r>
              <a:rPr lang="en-US" dirty="0" err="1"/>
              <a:t>z_i</a:t>
            </a:r>
            <a:r>
              <a:rPr lang="en-US" dirty="0"/>
              <a:t> though.</a:t>
            </a:r>
          </a:p>
        </p:txBody>
      </p:sp>
      <p:sp>
        <p:nvSpPr>
          <p:cNvPr id="4" name="Slide Number Placeholder 3"/>
          <p:cNvSpPr>
            <a:spLocks noGrp="1"/>
          </p:cNvSpPr>
          <p:nvPr>
            <p:ph type="sldNum" sz="quarter" idx="5"/>
          </p:nvPr>
        </p:nvSpPr>
        <p:spPr/>
        <p:txBody>
          <a:bodyPr/>
          <a:lstStyle/>
          <a:p>
            <a:fld id="{3A2BE6AB-B6E3-D444-8C2D-356C5CD88EA0}" type="slidenum">
              <a:rPr lang="en-US" smtClean="0"/>
              <a:t>28</a:t>
            </a:fld>
            <a:endParaRPr lang="en-US"/>
          </a:p>
        </p:txBody>
      </p:sp>
    </p:spTree>
    <p:extLst>
      <p:ext uri="{BB962C8B-B14F-4D97-AF65-F5344CB8AC3E}">
        <p14:creationId xmlns:p14="http://schemas.microsoft.com/office/powerpoint/2010/main" val="191959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6E8-FC81-1B49-805E-501BA7D1D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F60B8-45C6-DA49-9BC3-31302BBDF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16A3E-7E66-B142-AE75-B0B10C2CE47B}"/>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D95EFA89-BB09-FF4C-919C-B6E53580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11577-45C3-7C45-B9FE-229928F077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97053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4C67-EC03-A34B-8176-A068B34A7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6DF68-EA2C-8C49-9D1E-6731FABDB9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C9D1F-EE71-2E4F-9EDA-E10D0BA6F706}"/>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C36F6FBF-0332-A342-BEFA-CFF1F1381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08F6E-0B17-5442-A6C5-F95382C26710}"/>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25059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C4548-CD4A-2A40-9D05-648EAFFAC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334ED-84AC-AF4B-950C-3F835A64F2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04E33-5C70-E747-B8E5-A0938EC93974}"/>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CFF7E3BC-FC51-A44A-BF3C-8B3DD7133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CAA2-5D00-0348-A838-76FD21F656B9}"/>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1463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B5C2-7DC9-314D-8A05-AF8C9644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7E69-FC2A-5744-ABAB-C3130A95A4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14EE9-2973-2E4C-8A9B-8A83A29143DE}"/>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FEEBC85B-90AC-794C-B002-60FAA2E78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B93FD-EC6F-1F46-8ACD-6256C454015E}"/>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5582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F794-6859-FA49-8210-0E9A853F4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19041-90F2-A149-8460-CB37F43EC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267A84-FBF5-5043-937D-7B58CDC917BD}"/>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461D77E4-1964-CC4F-A2DA-2D07835E2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A7598-DA41-1545-B773-0431BB53DCA8}"/>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40241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C483-F865-564F-9EE6-010E8C742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55A8C-2E2B-E14E-89EE-9DEE086AE9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CD971-84F1-7644-8BD6-0D2F801634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3EB4-BA4A-0340-91B9-4FA0AE1AE99A}"/>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6" name="Footer Placeholder 5">
            <a:extLst>
              <a:ext uri="{FF2B5EF4-FFF2-40B4-BE49-F238E27FC236}">
                <a16:creationId xmlns:a16="http://schemas.microsoft.com/office/drawing/2014/main" id="{3CE5FA6C-2DBB-8E4F-A3C9-DD4C2DEEA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2D209-9AF8-364B-91B3-94A5C7087E64}"/>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28842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345E-B13C-1D42-9BB0-9A3B2E4190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69D15-7A94-2147-A039-47B1B1456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14C234-D16C-664C-A713-96B02DD811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2AE1B-667D-6E4B-B8AA-10B24E43F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5A256-F0F1-8649-A56D-83CBE44EF5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C55995-4B61-AB4D-B024-FDD870A0BA80}"/>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8" name="Footer Placeholder 7">
            <a:extLst>
              <a:ext uri="{FF2B5EF4-FFF2-40B4-BE49-F238E27FC236}">
                <a16:creationId xmlns:a16="http://schemas.microsoft.com/office/drawing/2014/main" id="{3642EDE5-C2F0-8E46-BC01-B7A20FAB8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7D896D-8049-D648-B347-9EB80595BC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47242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3777-729E-FD47-8DCC-A64D4BE3A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B409D-9CA0-1B4F-BF9D-761C89FDBAB3}"/>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4" name="Footer Placeholder 3">
            <a:extLst>
              <a:ext uri="{FF2B5EF4-FFF2-40B4-BE49-F238E27FC236}">
                <a16:creationId xmlns:a16="http://schemas.microsoft.com/office/drawing/2014/main" id="{A0A0DAAE-5A04-2C4F-878E-11CF4689E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A143E-2D42-9E4C-8D16-FEE8BF2F16F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102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80A96-6BB8-5246-83FE-B495D0A04833}"/>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3" name="Footer Placeholder 2">
            <a:extLst>
              <a:ext uri="{FF2B5EF4-FFF2-40B4-BE49-F238E27FC236}">
                <a16:creationId xmlns:a16="http://schemas.microsoft.com/office/drawing/2014/main" id="{25CFB1F6-266A-974C-9EC9-6F2C8A0F9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45970A-5C8B-0C43-BBA3-637D2D631497}"/>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3693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1E4A-6939-2F41-81FA-4DACDFA8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83326-8874-FE45-B647-71ED067DC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495DD-3207-304A-9CF0-AFB4AA144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D09305-7E50-844D-935F-50EBCECB0D93}"/>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6" name="Footer Placeholder 5">
            <a:extLst>
              <a:ext uri="{FF2B5EF4-FFF2-40B4-BE49-F238E27FC236}">
                <a16:creationId xmlns:a16="http://schemas.microsoft.com/office/drawing/2014/main" id="{225EFC57-6EB6-F047-ABA7-11765A9CE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B13AF-542A-614A-8DF7-C66744699D25}"/>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11017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AA03-022C-6B47-A95D-4489189BD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F9730-F136-5B4F-848B-E5AAC9D60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13962-794E-BD40-A7BD-82CA2BEB4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AF201-AE18-CF4B-BAFF-8544907D5B2A}"/>
              </a:ext>
            </a:extLst>
          </p:cNvPr>
          <p:cNvSpPr>
            <a:spLocks noGrp="1"/>
          </p:cNvSpPr>
          <p:nvPr>
            <p:ph type="dt" sz="half" idx="10"/>
          </p:nvPr>
        </p:nvSpPr>
        <p:spPr/>
        <p:txBody>
          <a:bodyPr/>
          <a:lstStyle/>
          <a:p>
            <a:fld id="{0E9FAD26-1D8E-8E47-978B-5F85B5751384}" type="datetimeFigureOut">
              <a:rPr lang="en-US" smtClean="0"/>
              <a:t>10/11/21</a:t>
            </a:fld>
            <a:endParaRPr lang="en-US"/>
          </a:p>
        </p:txBody>
      </p:sp>
      <p:sp>
        <p:nvSpPr>
          <p:cNvPr id="6" name="Footer Placeholder 5">
            <a:extLst>
              <a:ext uri="{FF2B5EF4-FFF2-40B4-BE49-F238E27FC236}">
                <a16:creationId xmlns:a16="http://schemas.microsoft.com/office/drawing/2014/main" id="{59283AE3-BE88-9349-8E85-3A2147E83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56FD3-F597-B542-BDEE-F21B40929EC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72353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A905A-7B9A-384F-82B2-2879367D4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8377C-80CC-1D45-912E-100D8D5A6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2CAD-AF8B-B74B-B4EF-6E1ECB7E9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AD26-1D8E-8E47-978B-5F85B5751384}" type="datetimeFigureOut">
              <a:rPr lang="en-US" smtClean="0"/>
              <a:t>10/11/21</a:t>
            </a:fld>
            <a:endParaRPr lang="en-US"/>
          </a:p>
        </p:txBody>
      </p:sp>
      <p:sp>
        <p:nvSpPr>
          <p:cNvPr id="5" name="Footer Placeholder 4">
            <a:extLst>
              <a:ext uri="{FF2B5EF4-FFF2-40B4-BE49-F238E27FC236}">
                <a16:creationId xmlns:a16="http://schemas.microsoft.com/office/drawing/2014/main" id="{B399580D-4322-5D4E-BD8C-1308F0A92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BBE61-076D-4242-AFF0-8A6E6E0EE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3AF52-EEAA-EF4C-AE5E-D7FE29DF7DCC}" type="slidenum">
              <a:rPr lang="en-US" smtClean="0"/>
              <a:t>‹#›</a:t>
            </a:fld>
            <a:endParaRPr lang="en-US"/>
          </a:p>
        </p:txBody>
      </p:sp>
    </p:spTree>
    <p:extLst>
      <p:ext uri="{BB962C8B-B14F-4D97-AF65-F5344CB8AC3E}">
        <p14:creationId xmlns:p14="http://schemas.microsoft.com/office/powerpoint/2010/main" val="46321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1E1F-A913-6A43-A436-46FA9C5B25BA}"/>
              </a:ext>
            </a:extLst>
          </p:cNvPr>
          <p:cNvSpPr>
            <a:spLocks noGrp="1"/>
          </p:cNvSpPr>
          <p:nvPr>
            <p:ph type="ctrTitle"/>
          </p:nvPr>
        </p:nvSpPr>
        <p:spPr/>
        <p:txBody>
          <a:bodyPr/>
          <a:lstStyle/>
          <a:p>
            <a:r>
              <a:rPr lang="en-US" dirty="0"/>
              <a:t>The Platform Design Problem</a:t>
            </a:r>
          </a:p>
        </p:txBody>
      </p:sp>
      <p:sp>
        <p:nvSpPr>
          <p:cNvPr id="3" name="Subtitle 2">
            <a:extLst>
              <a:ext uri="{FF2B5EF4-FFF2-40B4-BE49-F238E27FC236}">
                <a16:creationId xmlns:a16="http://schemas.microsoft.com/office/drawing/2014/main" id="{E3A2B087-88BD-6744-B051-1CC3299D3560}"/>
              </a:ext>
            </a:extLst>
          </p:cNvPr>
          <p:cNvSpPr>
            <a:spLocks noGrp="1"/>
          </p:cNvSpPr>
          <p:nvPr>
            <p:ph type="subTitle" idx="1"/>
          </p:nvPr>
        </p:nvSpPr>
        <p:spPr/>
        <p:txBody>
          <a:bodyPr>
            <a:normAutofit lnSpcReduction="10000"/>
          </a:bodyPr>
          <a:lstStyle/>
          <a:p>
            <a:r>
              <a:rPr lang="en-US" dirty="0"/>
              <a:t>Christos Papadimitriou, </a:t>
            </a:r>
            <a:r>
              <a:rPr lang="en-US" b="1" dirty="0"/>
              <a:t>Kiran Vodrahalli</a:t>
            </a:r>
            <a:r>
              <a:rPr lang="en-US" dirty="0"/>
              <a:t>, Mihalis Yannakakis</a:t>
            </a:r>
          </a:p>
          <a:p>
            <a:r>
              <a:rPr lang="en-US" dirty="0">
                <a:solidFill>
                  <a:schemeClr val="accent1"/>
                </a:solidFill>
              </a:rPr>
              <a:t>Columbia University</a:t>
            </a:r>
          </a:p>
          <a:p>
            <a:r>
              <a:rPr lang="en-US" dirty="0"/>
              <a:t>Google Learning Theory Reading Group </a:t>
            </a:r>
          </a:p>
          <a:p>
            <a:r>
              <a:rPr lang="en-US" dirty="0"/>
              <a:t>October 11,  2021</a:t>
            </a:r>
          </a:p>
        </p:txBody>
      </p:sp>
    </p:spTree>
    <p:extLst>
      <p:ext uri="{BB962C8B-B14F-4D97-AF65-F5344CB8AC3E}">
        <p14:creationId xmlns:p14="http://schemas.microsoft.com/office/powerpoint/2010/main" val="390562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a:bodyPr>
              <a:lstStyle/>
              <a:p>
                <a:r>
                  <a:rPr lang="en-US" dirty="0"/>
                  <a:t>Assign a utility rate for the agent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and the designer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marL="0" indent="0">
                  <a:buNone/>
                </a:pPr>
                <a:endParaRPr lang="en-US" dirty="0"/>
              </a:p>
              <a:p>
                <a:r>
                  <a:rPr lang="en-US" dirty="0"/>
                  <a:t>The agent solves the resulting Markov Decision Process.</a:t>
                </a:r>
              </a:p>
              <a:p>
                <a:pPr lvl="1"/>
                <a:r>
                  <a:rPr lang="en-US" sz="2800" dirty="0"/>
                  <a:t>Resulting steady-state probabilities are given by </a:t>
                </a:r>
                <a14:m>
                  <m:oMath xmlns:m="http://schemas.openxmlformats.org/officeDocument/2006/math">
                    <m:r>
                      <a:rPr lang="en-US" sz="2800" i="1">
                        <a:latin typeface="Cambria Math" panose="02040503050406030204" pitchFamily="18" charset="0"/>
                      </a:rPr>
                      <m:t>𝜋</m:t>
                    </m:r>
                  </m:oMath>
                </a14:m>
                <a:r>
                  <a:rPr lang="en-US" sz="2800" dirty="0"/>
                  <a:t>.</a:t>
                </a:r>
              </a:p>
              <a:p>
                <a:pPr marL="0" indent="0">
                  <a:buNone/>
                </a:pPr>
                <a:endParaRPr lang="en-US" dirty="0"/>
              </a:p>
              <a:p>
                <a:r>
                  <a:rPr lang="en-US" dirty="0"/>
                  <a:t>The designer optimizes over </a:t>
                </a:r>
                <a14:m>
                  <m:oMath xmlns:m="http://schemas.openxmlformats.org/officeDocument/2006/math">
                    <m:r>
                      <a:rPr lang="en-US" b="0" i="1" smtClean="0">
                        <a:latin typeface="Cambria Math" panose="02040503050406030204" pitchFamily="18" charset="0"/>
                      </a:rPr>
                      <m:t>𝑆</m:t>
                    </m:r>
                  </m:oMath>
                </a14:m>
                <a:r>
                  <a:rPr lang="en-US" dirty="0"/>
                  <a:t>:</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FB5E63B-B953-DD47-B09A-4EB0ECBEA27F}"/>
              </a:ext>
            </a:extLst>
          </p:cNvPr>
          <p:cNvPicPr>
            <a:picLocks noChangeAspect="1"/>
          </p:cNvPicPr>
          <p:nvPr/>
        </p:nvPicPr>
        <p:blipFill>
          <a:blip r:embed="rId3"/>
          <a:stretch>
            <a:fillRect/>
          </a:stretch>
        </p:blipFill>
        <p:spPr>
          <a:xfrm>
            <a:off x="2026920" y="4790006"/>
            <a:ext cx="7844100" cy="1667944"/>
          </a:xfrm>
          <a:prstGeom prst="rect">
            <a:avLst/>
          </a:prstGeom>
        </p:spPr>
      </p:pic>
    </p:spTree>
    <p:extLst>
      <p:ext uri="{BB962C8B-B14F-4D97-AF65-F5344CB8AC3E}">
        <p14:creationId xmlns:p14="http://schemas.microsoft.com/office/powerpoint/2010/main" val="1820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General Case</a:t>
            </a:r>
          </a:p>
        </p:txBody>
      </p:sp>
    </p:spTree>
    <p:extLst>
      <p:ext uri="{BB962C8B-B14F-4D97-AF65-F5344CB8AC3E}">
        <p14:creationId xmlns:p14="http://schemas.microsoft.com/office/powerpoint/2010/main" val="336269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982786" y="3521902"/>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Tree>
    <p:extLst>
      <p:ext uri="{BB962C8B-B14F-4D97-AF65-F5344CB8AC3E}">
        <p14:creationId xmlns:p14="http://schemas.microsoft.com/office/powerpoint/2010/main" val="215195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796544" y="1484320"/>
            <a:ext cx="1978776"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492443"/>
          </a:xfrm>
          <a:prstGeom prst="rect">
            <a:avLst/>
          </a:prstGeom>
          <a:noFill/>
        </p:spPr>
        <p:txBody>
          <a:bodyPr wrap="square" rtlCol="0">
            <a:spAutoFit/>
          </a:bodyPr>
          <a:lstStyle/>
          <a:p>
            <a:pPr algn="ctr"/>
            <a:r>
              <a:rPr lang="en-US" sz="2600" dirty="0"/>
              <a:t>Agent’s Life</a:t>
            </a:r>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
        <p:nvSpPr>
          <p:cNvPr id="22" name="TextBox 21">
            <a:extLst>
              <a:ext uri="{FF2B5EF4-FFF2-40B4-BE49-F238E27FC236}">
                <a16:creationId xmlns:a16="http://schemas.microsoft.com/office/drawing/2014/main" id="{3F1E02AC-AE36-5244-9D4E-43F74122A616}"/>
              </a:ext>
            </a:extLst>
          </p:cNvPr>
          <p:cNvSpPr txBox="1"/>
          <p:nvPr/>
        </p:nvSpPr>
        <p:spPr>
          <a:xfrm>
            <a:off x="7804439" y="5038563"/>
            <a:ext cx="3819871" cy="1692771"/>
          </a:xfrm>
          <a:prstGeom prst="rect">
            <a:avLst/>
          </a:prstGeom>
          <a:noFill/>
        </p:spPr>
        <p:txBody>
          <a:bodyPr wrap="square" rtlCol="0">
            <a:spAutoFit/>
          </a:bodyPr>
          <a:lstStyle/>
          <a:p>
            <a:r>
              <a:rPr lang="en-US" sz="2600" dirty="0"/>
              <a:t>At a cost, the firm can </a:t>
            </a:r>
            <a:r>
              <a:rPr lang="en-US" sz="2600" b="1" dirty="0"/>
              <a:t>add an opt-in action </a:t>
            </a:r>
            <a:r>
              <a:rPr lang="en-US" sz="2600" dirty="0"/>
              <a:t>to platforms they create (ex: Google Maps).</a:t>
            </a:r>
          </a:p>
        </p:txBody>
      </p:sp>
    </p:spTree>
    <p:extLst>
      <p:ext uri="{BB962C8B-B14F-4D97-AF65-F5344CB8AC3E}">
        <p14:creationId xmlns:p14="http://schemas.microsoft.com/office/powerpoint/2010/main" val="314035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917736" y="1486230"/>
            <a:ext cx="1757133"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3"/>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892552"/>
          </a:xfrm>
          <a:prstGeom prst="rect">
            <a:avLst/>
          </a:prstGeom>
          <a:noFill/>
        </p:spPr>
        <p:txBody>
          <a:bodyPr wrap="square" rtlCol="0">
            <a:spAutoFit/>
          </a:bodyPr>
          <a:lstStyle/>
          <a:p>
            <a:pPr algn="ctr"/>
            <a:r>
              <a:rPr lang="en-US" sz="2600" dirty="0"/>
              <a:t>Agent’s Life </a:t>
            </a:r>
            <a:r>
              <a:rPr lang="en-US" sz="2600" dirty="0">
                <a:solidFill>
                  <a:srgbClr val="00B050"/>
                </a:solidFill>
              </a:rPr>
              <a:t>changes</a:t>
            </a:r>
            <a:endParaRPr lang="en-US" sz="2600" dirty="0"/>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4"/>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624900"/>
            <a:ext cx="2358390" cy="1569660"/>
          </a:xfrm>
          <a:prstGeom prst="rect">
            <a:avLst/>
          </a:prstGeom>
          <a:noFill/>
        </p:spPr>
        <p:txBody>
          <a:bodyPr wrap="square" rtlCol="0">
            <a:spAutoFit/>
          </a:bodyPr>
          <a:lstStyle/>
          <a:p>
            <a:pPr algn="ctr"/>
            <a:r>
              <a:rPr lang="en-US" sz="2400" dirty="0"/>
              <a:t>Maybe we should create Maps technology….</a:t>
            </a:r>
          </a:p>
        </p:txBody>
      </p:sp>
      <p:cxnSp>
        <p:nvCxnSpPr>
          <p:cNvPr id="12" name="Straight Arrow Connector 11">
            <a:extLst>
              <a:ext uri="{FF2B5EF4-FFF2-40B4-BE49-F238E27FC236}">
                <a16:creationId xmlns:a16="http://schemas.microsoft.com/office/drawing/2014/main" id="{9E9DA253-6865-184E-A46D-F26E80B65FC4}"/>
              </a:ext>
            </a:extLst>
          </p:cNvPr>
          <p:cNvCxnSpPr>
            <a:stCxn id="7" idx="2"/>
            <a:endCxn id="4" idx="6"/>
          </p:cNvCxnSpPr>
          <p:nvPr/>
        </p:nvCxnSpPr>
        <p:spPr>
          <a:xfrm flipH="1">
            <a:off x="2276628" y="1943890"/>
            <a:ext cx="1415143" cy="5478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210624-BFF9-F344-A3E0-C0208F987C44}"/>
              </a:ext>
            </a:extLst>
          </p:cNvPr>
          <p:cNvSpPr txBox="1"/>
          <p:nvPr/>
        </p:nvSpPr>
        <p:spPr>
          <a:xfrm>
            <a:off x="7894273" y="5858308"/>
            <a:ext cx="2581443" cy="492443"/>
          </a:xfrm>
          <a:prstGeom prst="rect">
            <a:avLst/>
          </a:prstGeom>
          <a:noFill/>
        </p:spPr>
        <p:txBody>
          <a:bodyPr wrap="square" rtlCol="0">
            <a:spAutoFit/>
          </a:bodyPr>
          <a:lstStyle/>
          <a:p>
            <a:pPr algn="ctr"/>
            <a:r>
              <a:rPr lang="en-US" sz="2600" dirty="0">
                <a:solidFill>
                  <a:srgbClr val="00B050"/>
                </a:solidFill>
              </a:rPr>
              <a:t>Opt in to Maps</a:t>
            </a:r>
          </a:p>
        </p:txBody>
      </p:sp>
      <p:cxnSp>
        <p:nvCxnSpPr>
          <p:cNvPr id="18" name="Straight Arrow Connector 17">
            <a:extLst>
              <a:ext uri="{FF2B5EF4-FFF2-40B4-BE49-F238E27FC236}">
                <a16:creationId xmlns:a16="http://schemas.microsoft.com/office/drawing/2014/main" id="{7FD48974-D72E-3344-BD57-99AA85FF3F6F}"/>
              </a:ext>
            </a:extLst>
          </p:cNvPr>
          <p:cNvCxnSpPr>
            <a:stCxn id="56" idx="2"/>
          </p:cNvCxnSpPr>
          <p:nvPr/>
        </p:nvCxnSpPr>
        <p:spPr>
          <a:xfrm>
            <a:off x="9176039" y="4613619"/>
            <a:ext cx="8956" cy="11276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63942D2E-99F3-5440-9F0C-CF0B2E69DA6B}"/>
              </a:ext>
            </a:extLst>
          </p:cNvPr>
          <p:cNvSpPr/>
          <p:nvPr/>
        </p:nvSpPr>
        <p:spPr>
          <a:xfrm>
            <a:off x="7894273" y="5741303"/>
            <a:ext cx="2653366" cy="84237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B77831B-653F-474D-AA0E-FB6B06807F02}"/>
              </a:ext>
            </a:extLst>
          </p:cNvPr>
          <p:cNvSpPr txBox="1"/>
          <p:nvPr/>
        </p:nvSpPr>
        <p:spPr>
          <a:xfrm>
            <a:off x="9384030" y="4853897"/>
            <a:ext cx="1703070" cy="646331"/>
          </a:xfrm>
          <a:prstGeom prst="rect">
            <a:avLst/>
          </a:prstGeom>
          <a:noFill/>
        </p:spPr>
        <p:txBody>
          <a:bodyPr wrap="square" rtlCol="0">
            <a:spAutoFit/>
          </a:bodyPr>
          <a:lstStyle/>
          <a:p>
            <a:pPr algn="ctr"/>
            <a:r>
              <a:rPr lang="en-US" dirty="0"/>
              <a:t>Builds platform Maps at a cost.</a:t>
            </a:r>
          </a:p>
        </p:txBody>
      </p:sp>
      <p:cxnSp>
        <p:nvCxnSpPr>
          <p:cNvPr id="28" name="Straight Arrow Connector 27">
            <a:extLst>
              <a:ext uri="{FF2B5EF4-FFF2-40B4-BE49-F238E27FC236}">
                <a16:creationId xmlns:a16="http://schemas.microsoft.com/office/drawing/2014/main" id="{EF155C0A-2C66-734E-B01C-9B328CDE7833}"/>
              </a:ext>
            </a:extLst>
          </p:cNvPr>
          <p:cNvCxnSpPr>
            <a:stCxn id="4" idx="3"/>
            <a:endCxn id="5" idx="6"/>
          </p:cNvCxnSpPr>
          <p:nvPr/>
        </p:nvCxnSpPr>
        <p:spPr>
          <a:xfrm flipH="1">
            <a:off x="1971828" y="2537932"/>
            <a:ext cx="202593" cy="11242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7CBD1-0111-A542-8086-C62F434E4408}"/>
              </a:ext>
            </a:extLst>
          </p:cNvPr>
          <p:cNvCxnSpPr>
            <a:stCxn id="4" idx="4"/>
            <a:endCxn id="6" idx="0"/>
          </p:cNvCxnSpPr>
          <p:nvPr/>
        </p:nvCxnSpPr>
        <p:spPr>
          <a:xfrm>
            <a:off x="2216757" y="2557062"/>
            <a:ext cx="119743" cy="24875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3E2C42-D828-604B-B0A3-BD96B3B82BF0}"/>
              </a:ext>
            </a:extLst>
          </p:cNvPr>
          <p:cNvCxnSpPr>
            <a:stCxn id="4" idx="4"/>
            <a:endCxn id="8" idx="1"/>
          </p:cNvCxnSpPr>
          <p:nvPr/>
        </p:nvCxnSpPr>
        <p:spPr>
          <a:xfrm flipV="1">
            <a:off x="2216757" y="2420051"/>
            <a:ext cx="3190721" cy="13701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77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2B11-B671-9344-9713-9C2FB7CF2C9A}"/>
              </a:ext>
            </a:extLst>
          </p:cNvPr>
          <p:cNvSpPr>
            <a:spLocks noGrp="1"/>
          </p:cNvSpPr>
          <p:nvPr>
            <p:ph type="title"/>
          </p:nvPr>
        </p:nvSpPr>
        <p:spPr/>
        <p:txBody>
          <a:bodyPr/>
          <a:lstStyle/>
          <a:p>
            <a:r>
              <a:rPr lang="en-US" dirty="0"/>
              <a:t>Computational Tractability I: General Case</a:t>
            </a:r>
          </a:p>
        </p:txBody>
      </p:sp>
      <p:sp>
        <p:nvSpPr>
          <p:cNvPr id="3" name="Content Placeholder 2">
            <a:extLst>
              <a:ext uri="{FF2B5EF4-FFF2-40B4-BE49-F238E27FC236}">
                <a16:creationId xmlns:a16="http://schemas.microsoft.com/office/drawing/2014/main" id="{E28B215F-D8E8-E542-A8A4-FC0C03ACE55F}"/>
              </a:ext>
            </a:extLst>
          </p:cNvPr>
          <p:cNvSpPr>
            <a:spLocks noGrp="1"/>
          </p:cNvSpPr>
          <p:nvPr>
            <p:ph idx="1"/>
          </p:nvPr>
        </p:nvSpPr>
        <p:spPr/>
        <p:txBody>
          <a:bodyPr>
            <a:normAutofit lnSpcReduction="10000"/>
          </a:bodyPr>
          <a:lstStyle/>
          <a:p>
            <a:r>
              <a:rPr lang="en-US" dirty="0"/>
              <a:t>It is </a:t>
            </a:r>
            <a:r>
              <a:rPr lang="en-US" dirty="0">
                <a:solidFill>
                  <a:srgbClr val="FF0000"/>
                </a:solidFill>
              </a:rPr>
              <a:t>strongly NP-hard </a:t>
            </a:r>
            <a:r>
              <a:rPr lang="en-US" dirty="0"/>
              <a:t>to decide whether the Designer can obtain positive profit – and therefore </a:t>
            </a:r>
            <a:r>
              <a:rPr lang="en-US" dirty="0">
                <a:solidFill>
                  <a:srgbClr val="FF0000"/>
                </a:solidFill>
              </a:rPr>
              <a:t>hard to approximate</a:t>
            </a:r>
            <a:r>
              <a:rPr lang="en-US" dirty="0"/>
              <a:t>.</a:t>
            </a:r>
          </a:p>
          <a:p>
            <a:endParaRPr lang="en-US" dirty="0"/>
          </a:p>
          <a:p>
            <a:r>
              <a:rPr lang="en-US" dirty="0"/>
              <a:t>Reduction from SET COVER</a:t>
            </a:r>
          </a:p>
          <a:p>
            <a:pPr lvl="1"/>
            <a:r>
              <a:rPr lang="en-US" dirty="0"/>
              <a:t>Designer builds platforms which each solve subset of Agent’s problems.</a:t>
            </a:r>
          </a:p>
          <a:p>
            <a:pPr lvl="1"/>
            <a:r>
              <a:rPr lang="en-US" dirty="0"/>
              <a:t>Most cost-effective covering set is NP hard.</a:t>
            </a:r>
          </a:p>
          <a:p>
            <a:endParaRPr lang="en-US" dirty="0"/>
          </a:p>
          <a:p>
            <a:r>
              <a:rPr lang="en-US" dirty="0"/>
              <a:t>In economic terms, the reduction exploits the complexity of “</a:t>
            </a:r>
            <a:r>
              <a:rPr lang="en-US" dirty="0">
                <a:solidFill>
                  <a:srgbClr val="00B050"/>
                </a:solidFill>
              </a:rPr>
              <a:t>complementary goods</a:t>
            </a:r>
            <a:r>
              <a:rPr lang="en-US" dirty="0"/>
              <a:t>.”</a:t>
            </a:r>
          </a:p>
          <a:p>
            <a:pPr lvl="1"/>
            <a:r>
              <a:rPr lang="en-US" dirty="0"/>
              <a:t>Ex: Brick-and-mortar retail ads help the Agent discover the store, Maps helps the Agent get to the store.</a:t>
            </a:r>
          </a:p>
          <a:p>
            <a:pPr lvl="1"/>
            <a:endParaRPr lang="en-US" dirty="0"/>
          </a:p>
        </p:txBody>
      </p:sp>
    </p:spTree>
    <p:extLst>
      <p:ext uri="{BB962C8B-B14F-4D97-AF65-F5344CB8AC3E}">
        <p14:creationId xmlns:p14="http://schemas.microsoft.com/office/powerpoint/2010/main" val="196286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Tractable “Flower” Case</a:t>
            </a:r>
          </a:p>
        </p:txBody>
      </p:sp>
    </p:spTree>
    <p:extLst>
      <p:ext uri="{BB962C8B-B14F-4D97-AF65-F5344CB8AC3E}">
        <p14:creationId xmlns:p14="http://schemas.microsoft.com/office/powerpoint/2010/main" val="353216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pic>
        <p:nvPicPr>
          <p:cNvPr id="8" name="Picture 7">
            <a:extLst>
              <a:ext uri="{FF2B5EF4-FFF2-40B4-BE49-F238E27FC236}">
                <a16:creationId xmlns:a16="http://schemas.microsoft.com/office/drawing/2014/main" id="{EF23F1BA-E7A4-B842-BAA1-1AAE18453B78}"/>
              </a:ext>
            </a:extLst>
          </p:cNvPr>
          <p:cNvPicPr>
            <a:picLocks noChangeAspect="1"/>
          </p:cNvPicPr>
          <p:nvPr/>
        </p:nvPicPr>
        <p:blipFill>
          <a:blip r:embed="rId3"/>
          <a:stretch>
            <a:fillRect/>
          </a:stretch>
        </p:blipFill>
        <p:spPr>
          <a:xfrm>
            <a:off x="1235370" y="1690688"/>
            <a:ext cx="9721259" cy="4726201"/>
          </a:xfrm>
          <a:prstGeom prst="rect">
            <a:avLst/>
          </a:prstGeom>
        </p:spPr>
      </p:pic>
    </p:spTree>
    <p:extLst>
      <p:ext uri="{BB962C8B-B14F-4D97-AF65-F5344CB8AC3E}">
        <p14:creationId xmlns:p14="http://schemas.microsoft.com/office/powerpoint/2010/main" val="357284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sp>
        <p:nvSpPr>
          <p:cNvPr id="3" name="Content Placeholder 2">
            <a:extLst>
              <a:ext uri="{FF2B5EF4-FFF2-40B4-BE49-F238E27FC236}">
                <a16:creationId xmlns:a16="http://schemas.microsoft.com/office/drawing/2014/main" id="{14DE3F4E-F054-C743-A4A5-D915B3977CA1}"/>
              </a:ext>
            </a:extLst>
          </p:cNvPr>
          <p:cNvSpPr>
            <a:spLocks noGrp="1"/>
          </p:cNvSpPr>
          <p:nvPr>
            <p:ph idx="1"/>
          </p:nvPr>
        </p:nvSpPr>
        <p:spPr/>
        <p:txBody>
          <a:bodyPr/>
          <a:lstStyle/>
          <a:p>
            <a:r>
              <a:rPr lang="en-US" dirty="0"/>
              <a:t>Problem can be solved by an FPTAS</a:t>
            </a:r>
          </a:p>
          <a:p>
            <a:pPr marL="0" indent="0">
              <a:buNone/>
            </a:pPr>
            <a:endParaRPr lang="en-US" dirty="0"/>
          </a:p>
          <a:p>
            <a:r>
              <a:rPr lang="en-US" dirty="0"/>
              <a:t>Why tractable? </a:t>
            </a:r>
          </a:p>
          <a:p>
            <a:pPr lvl="1"/>
            <a:r>
              <a:rPr lang="en-US" dirty="0">
                <a:solidFill>
                  <a:srgbClr val="00B0F0"/>
                </a:solidFill>
              </a:rPr>
              <a:t>Substitutes</a:t>
            </a:r>
            <a:r>
              <a:rPr lang="en-US" dirty="0"/>
              <a:t> rather than </a:t>
            </a:r>
            <a:r>
              <a:rPr lang="en-US" dirty="0">
                <a:solidFill>
                  <a:srgbClr val="00B050"/>
                </a:solidFill>
              </a:rPr>
              <a:t>complements</a:t>
            </a:r>
          </a:p>
          <a:p>
            <a:pPr lvl="2"/>
            <a:r>
              <a:rPr lang="en-US" dirty="0"/>
              <a:t>Allocate time spent in each platform</a:t>
            </a:r>
          </a:p>
          <a:p>
            <a:pPr lvl="1"/>
            <a:endParaRPr lang="en-US" dirty="0"/>
          </a:p>
          <a:p>
            <a:pPr lvl="1"/>
            <a:r>
              <a:rPr lang="en-US" dirty="0"/>
              <a:t>Simpler low-level behavior (greedy agent)</a:t>
            </a:r>
          </a:p>
          <a:p>
            <a:pPr lvl="1"/>
            <a:endParaRPr lang="en-US" dirty="0"/>
          </a:p>
          <a:p>
            <a:pPr lvl="1"/>
            <a:r>
              <a:rPr lang="en-US" dirty="0"/>
              <a:t>Admits a DP upon discretization (knapsack DP)</a:t>
            </a:r>
          </a:p>
        </p:txBody>
      </p:sp>
    </p:spTree>
    <p:extLst>
      <p:ext uri="{BB962C8B-B14F-4D97-AF65-F5344CB8AC3E}">
        <p14:creationId xmlns:p14="http://schemas.microsoft.com/office/powerpoint/2010/main" val="207562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Agent Behavior</a:t>
            </a:r>
          </a:p>
        </p:txBody>
      </p:sp>
    </p:spTree>
    <p:extLst>
      <p:ext uri="{BB962C8B-B14F-4D97-AF65-F5344CB8AC3E}">
        <p14:creationId xmlns:p14="http://schemas.microsoft.com/office/powerpoint/2010/main" val="138965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E38A-E28C-5B44-9BCD-5004A32E750F}"/>
              </a:ext>
            </a:extLst>
          </p:cNvPr>
          <p:cNvSpPr>
            <a:spLocks noGrp="1"/>
          </p:cNvSpPr>
          <p:nvPr>
            <p:ph type="title"/>
          </p:nvPr>
        </p:nvSpPr>
        <p:spPr/>
        <p:txBody>
          <a:bodyPr/>
          <a:lstStyle/>
          <a:p>
            <a:r>
              <a:rPr lang="en-US" dirty="0"/>
              <a:t>The Data-Collection Problem</a:t>
            </a:r>
          </a:p>
        </p:txBody>
      </p:sp>
      <p:sp>
        <p:nvSpPr>
          <p:cNvPr id="3" name="Content Placeholder 2">
            <a:extLst>
              <a:ext uri="{FF2B5EF4-FFF2-40B4-BE49-F238E27FC236}">
                <a16:creationId xmlns:a16="http://schemas.microsoft.com/office/drawing/2014/main" id="{A0D5FC1B-70CB-204E-8C09-42B362500ED0}"/>
              </a:ext>
            </a:extLst>
          </p:cNvPr>
          <p:cNvSpPr>
            <a:spLocks noGrp="1"/>
          </p:cNvSpPr>
          <p:nvPr>
            <p:ph idx="1"/>
          </p:nvPr>
        </p:nvSpPr>
        <p:spPr/>
        <p:txBody>
          <a:bodyPr/>
          <a:lstStyle/>
          <a:p>
            <a:r>
              <a:rPr lang="en-US" dirty="0"/>
              <a:t>Modern machine learning requires large amounts of high-quality data</a:t>
            </a:r>
          </a:p>
          <a:p>
            <a:endParaRPr lang="en-US" dirty="0"/>
          </a:p>
          <a:p>
            <a:r>
              <a:rPr lang="en-US" dirty="0"/>
              <a:t>Collecting supervised labels is expensive</a:t>
            </a:r>
          </a:p>
          <a:p>
            <a:endParaRPr lang="en-US" dirty="0"/>
          </a:p>
          <a:p>
            <a:r>
              <a:rPr lang="en-US" dirty="0"/>
              <a:t>Unsupervised learning is challenging to use</a:t>
            </a:r>
          </a:p>
          <a:p>
            <a:pPr marL="0" indent="0">
              <a:buNone/>
            </a:pPr>
            <a:endParaRPr lang="en-US" dirty="0"/>
          </a:p>
          <a:p>
            <a:r>
              <a:rPr lang="en-US" dirty="0"/>
              <a:t>Is it possible to create environments which generate useful data?</a:t>
            </a:r>
          </a:p>
          <a:p>
            <a:pPr lvl="1"/>
            <a:r>
              <a:rPr lang="en-US" dirty="0"/>
              <a:t>Ex: Reddit users provide sarcasm labels using the “/s” tag</a:t>
            </a:r>
          </a:p>
          <a:p>
            <a:pPr marL="0" indent="0">
              <a:buNone/>
            </a:pPr>
            <a:endParaRPr lang="en-US" dirty="0"/>
          </a:p>
        </p:txBody>
      </p:sp>
    </p:spTree>
    <p:extLst>
      <p:ext uri="{BB962C8B-B14F-4D97-AF65-F5344CB8AC3E}">
        <p14:creationId xmlns:p14="http://schemas.microsoft.com/office/powerpoint/2010/main" val="261667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p:txBody>
          <a:bodyPr/>
          <a:lstStyle/>
          <a:p>
            <a:r>
              <a:rPr lang="en-US" dirty="0"/>
              <a:t>Solving for the steady state distribution yields a quasi-concave combinatorial optimization problem:</a:t>
            </a:r>
          </a:p>
        </p:txBody>
      </p:sp>
      <p:pic>
        <p:nvPicPr>
          <p:cNvPr id="4" name="Picture 3">
            <a:extLst>
              <a:ext uri="{FF2B5EF4-FFF2-40B4-BE49-F238E27FC236}">
                <a16:creationId xmlns:a16="http://schemas.microsoft.com/office/drawing/2014/main" id="{12E78E70-3E8C-E441-90A1-D1CAB2284267}"/>
              </a:ext>
            </a:extLst>
          </p:cNvPr>
          <p:cNvPicPr>
            <a:picLocks noChangeAspect="1"/>
          </p:cNvPicPr>
          <p:nvPr/>
        </p:nvPicPr>
        <p:blipFill>
          <a:blip r:embed="rId2"/>
          <a:stretch>
            <a:fillRect/>
          </a:stretch>
        </p:blipFill>
        <p:spPr>
          <a:xfrm>
            <a:off x="892549" y="2694556"/>
            <a:ext cx="10461251" cy="3997842"/>
          </a:xfrm>
          <a:prstGeom prst="rect">
            <a:avLst/>
          </a:prstGeom>
        </p:spPr>
      </p:pic>
    </p:spTree>
    <p:extLst>
      <p:ext uri="{BB962C8B-B14F-4D97-AF65-F5344CB8AC3E}">
        <p14:creationId xmlns:p14="http://schemas.microsoft.com/office/powerpoint/2010/main" val="336461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p:txBody>
          <a:bodyPr/>
          <a:lstStyle/>
          <a:p>
            <a:r>
              <a:rPr lang="en-US" dirty="0"/>
              <a:t>Solving for the steady state distribution yields quasi-concave combinatorial optimization problem:</a:t>
            </a:r>
          </a:p>
        </p:txBody>
      </p:sp>
      <p:pic>
        <p:nvPicPr>
          <p:cNvPr id="4" name="Picture 3">
            <a:extLst>
              <a:ext uri="{FF2B5EF4-FFF2-40B4-BE49-F238E27FC236}">
                <a16:creationId xmlns:a16="http://schemas.microsoft.com/office/drawing/2014/main" id="{12E78E70-3E8C-E441-90A1-D1CAB2284267}"/>
              </a:ext>
            </a:extLst>
          </p:cNvPr>
          <p:cNvPicPr>
            <a:picLocks noChangeAspect="1"/>
          </p:cNvPicPr>
          <p:nvPr/>
        </p:nvPicPr>
        <p:blipFill>
          <a:blip r:embed="rId3"/>
          <a:stretch>
            <a:fillRect/>
          </a:stretch>
        </p:blipFill>
        <p:spPr>
          <a:xfrm>
            <a:off x="892549" y="2694556"/>
            <a:ext cx="10461251" cy="3997842"/>
          </a:xfrm>
          <a:prstGeom prst="rect">
            <a:avLst/>
          </a:prstGeom>
        </p:spPr>
      </p:pic>
      <p:sp>
        <p:nvSpPr>
          <p:cNvPr id="5" name="Rectangle 4">
            <a:extLst>
              <a:ext uri="{FF2B5EF4-FFF2-40B4-BE49-F238E27FC236}">
                <a16:creationId xmlns:a16="http://schemas.microsoft.com/office/drawing/2014/main" id="{D107CF4B-5F40-E440-820F-FAC0F743FB7F}"/>
              </a:ext>
            </a:extLst>
          </p:cNvPr>
          <p:cNvSpPr/>
          <p:nvPr/>
        </p:nvSpPr>
        <p:spPr>
          <a:xfrm>
            <a:off x="3600450" y="4994910"/>
            <a:ext cx="5052060" cy="948690"/>
          </a:xfrm>
          <a:prstGeom prst="rect">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BA1216-62EE-B540-A9C4-42FF2374A25A}"/>
              </a:ext>
            </a:extLst>
          </p:cNvPr>
          <p:cNvSpPr txBox="1"/>
          <p:nvPr/>
        </p:nvSpPr>
        <p:spPr>
          <a:xfrm>
            <a:off x="8618220" y="5053756"/>
            <a:ext cx="1634490" cy="830997"/>
          </a:xfrm>
          <a:prstGeom prst="rect">
            <a:avLst/>
          </a:prstGeom>
          <a:noFill/>
        </p:spPr>
        <p:txBody>
          <a:bodyPr wrap="square" rtlCol="0">
            <a:spAutoFit/>
          </a:bodyPr>
          <a:lstStyle/>
          <a:p>
            <a:pPr algn="ctr"/>
            <a:r>
              <a:rPr lang="en-US" sz="2400" dirty="0">
                <a:solidFill>
                  <a:srgbClr val="005DE0"/>
                </a:solidFill>
              </a:rPr>
              <a:t>Potential function</a:t>
            </a:r>
          </a:p>
        </p:txBody>
      </p:sp>
    </p:spTree>
    <p:extLst>
      <p:ext uri="{BB962C8B-B14F-4D97-AF65-F5344CB8AC3E}">
        <p14:creationId xmlns:p14="http://schemas.microsoft.com/office/powerpoint/2010/main" val="196918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a:xfrm>
            <a:off x="1249680" y="5806440"/>
            <a:ext cx="9437370" cy="514350"/>
          </a:xfrm>
        </p:spPr>
        <p:txBody>
          <a:bodyPr/>
          <a:lstStyle/>
          <a:p>
            <a:pPr marL="0" indent="0" algn="ctr">
              <a:buNone/>
            </a:pPr>
            <a:r>
              <a:rPr lang="en-US" dirty="0"/>
              <a:t>Sort states by potential function and add until utility = potential</a:t>
            </a:r>
          </a:p>
        </p:txBody>
      </p:sp>
      <p:pic>
        <p:nvPicPr>
          <p:cNvPr id="5" name="Picture 4">
            <a:extLst>
              <a:ext uri="{FF2B5EF4-FFF2-40B4-BE49-F238E27FC236}">
                <a16:creationId xmlns:a16="http://schemas.microsoft.com/office/drawing/2014/main" id="{DD740224-5B64-DB4D-98DA-C604DD6ACF32}"/>
              </a:ext>
            </a:extLst>
          </p:cNvPr>
          <p:cNvPicPr>
            <a:picLocks noChangeAspect="1"/>
          </p:cNvPicPr>
          <p:nvPr/>
        </p:nvPicPr>
        <p:blipFill>
          <a:blip r:embed="rId3"/>
          <a:stretch>
            <a:fillRect/>
          </a:stretch>
        </p:blipFill>
        <p:spPr>
          <a:xfrm>
            <a:off x="838200" y="1828284"/>
            <a:ext cx="10763250" cy="3691443"/>
          </a:xfrm>
          <a:prstGeom prst="rect">
            <a:avLst/>
          </a:prstGeom>
        </p:spPr>
      </p:pic>
    </p:spTree>
    <p:extLst>
      <p:ext uri="{BB962C8B-B14F-4D97-AF65-F5344CB8AC3E}">
        <p14:creationId xmlns:p14="http://schemas.microsoft.com/office/powerpoint/2010/main" val="168737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Proof Outline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B1FE6FD-E400-B04F-814F-B494E75035D6}"/>
                  </a:ext>
                </a:extLst>
              </p:cNvPr>
              <p:cNvSpPr>
                <a:spLocks noGrp="1"/>
              </p:cNvSpPr>
              <p:nvPr>
                <p:ph idx="1"/>
              </p:nvPr>
            </p:nvSpPr>
            <p:spPr/>
            <p:txBody>
              <a:bodyPr>
                <a:normAutofit fontScale="85000" lnSpcReduction="20000"/>
              </a:bodyPr>
              <a:lstStyle/>
              <a:p>
                <a:r>
                  <a:rPr lang="en-US" dirty="0"/>
                  <a:t>Application of the mediant inequality:</a:t>
                </a:r>
              </a:p>
              <a:p>
                <a:pPr marL="0" indent="0">
                  <a:buNone/>
                </a:pPr>
                <a:endParaRPr lang="en-US" dirty="0"/>
              </a:p>
              <a:p>
                <a:r>
                  <a:rPr lang="en-US" dirty="0"/>
                  <a:t>Optimal policy must be “prefix”: must contain first </a:t>
                </a:r>
                <a14:m>
                  <m:oMath xmlns:m="http://schemas.openxmlformats.org/officeDocument/2006/math">
                    <m:r>
                      <a:rPr lang="en-US" b="0" i="1" smtClean="0">
                        <a:latin typeface="Cambria Math" panose="02040503050406030204" pitchFamily="18" charset="0"/>
                      </a:rPr>
                      <m:t>𝑚</m:t>
                    </m:r>
                  </m:oMath>
                </a14:m>
                <a:r>
                  <a:rPr lang="en-US" dirty="0"/>
                  <a:t> states, sorting by potential function </a:t>
                </a:r>
                <a14:m>
                  <m:oMath xmlns:m="http://schemas.openxmlformats.org/officeDocument/2006/math">
                    <m:r>
                      <a:rPr lang="en-US" b="0" i="1" smtClean="0">
                        <a:latin typeface="Cambria Math" panose="02040503050406030204" pitchFamily="18" charset="0"/>
                      </a:rPr>
                      <m:t>𝜙</m:t>
                    </m:r>
                  </m:oMath>
                </a14:m>
                <a:r>
                  <a:rPr lang="en-US" dirty="0"/>
                  <a:t>.</a:t>
                </a:r>
              </a:p>
              <a:p>
                <a:pPr marL="0" indent="0">
                  <a:buNone/>
                </a:pPr>
                <a:endParaRPr lang="en-US" dirty="0"/>
              </a:p>
              <a:p>
                <a:r>
                  <a:rPr lang="en-US" dirty="0"/>
                  <a:t>Proof and algorithm slightly more complex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0" smtClean="0">
                        <a:latin typeface="Cambria Math" panose="02040503050406030204" pitchFamily="18" charset="0"/>
                      </a:rPr>
                      <m:t>&lt;0</m:t>
                    </m:r>
                  </m:oMath>
                </a14:m>
                <a:r>
                  <a:rPr lang="en-US" dirty="0"/>
                  <a:t>.</a:t>
                </a:r>
              </a:p>
              <a:p>
                <a:endParaRPr lang="en-US" dirty="0"/>
              </a:p>
              <a:p>
                <a14:m>
                  <m:oMath xmlns:m="http://schemas.openxmlformats.org/officeDocument/2006/math">
                    <m:r>
                      <a:rPr lang="en-US" i="1">
                        <a:latin typeface="Cambria Math" panose="02040503050406030204" pitchFamily="18" charset="0"/>
                      </a:rPr>
                      <m:t>𝜙</m:t>
                    </m:r>
                  </m:oMath>
                </a14:m>
                <a:r>
                  <a:rPr lang="en-US" dirty="0"/>
                  <a:t> is the platform reward + scaled gain over regular life.</a:t>
                </a:r>
              </a:p>
              <a:p>
                <a:pPr marL="0" indent="0">
                  <a:buNone/>
                </a:pPr>
                <a:endParaRPr lang="en-US" dirty="0"/>
              </a:p>
              <a:p>
                <a:r>
                  <a:rPr lang="en-US" dirty="0"/>
                  <a:t> Agent accepts when</a:t>
                </a:r>
              </a:p>
              <a:p>
                <a:pPr lvl="1"/>
                <a:r>
                  <a:rPr lang="en-US" dirty="0"/>
                  <a:t>Base platform reward is high</a:t>
                </a:r>
              </a:p>
              <a:p>
                <a:pPr lvl="1"/>
                <a:r>
                  <a:rPr lang="en-US" dirty="0"/>
                  <a:t>Amount of time spent on platform is high and platform is better</a:t>
                </a:r>
              </a:p>
              <a:p>
                <a:endParaRPr lang="en-US" dirty="0"/>
              </a:p>
            </p:txBody>
          </p:sp>
        </mc:Choice>
        <mc:Fallback>
          <p:sp>
            <p:nvSpPr>
              <p:cNvPr id="6" name="Content Placeholder 5">
                <a:extLst>
                  <a:ext uri="{FF2B5EF4-FFF2-40B4-BE49-F238E27FC236}">
                    <a16:creationId xmlns:a16="http://schemas.microsoft.com/office/drawing/2014/main" id="{1B1FE6FD-E400-B04F-814F-B494E75035D6}"/>
                  </a:ext>
                </a:extLst>
              </p:cNvPr>
              <p:cNvSpPr>
                <a:spLocks noGrp="1" noRot="1" noChangeAspect="1" noMove="1" noResize="1" noEditPoints="1" noAdjustHandles="1" noChangeArrowheads="1" noChangeShapeType="1" noTextEdit="1"/>
              </p:cNvSpPr>
              <p:nvPr>
                <p:ph idx="1"/>
              </p:nvPr>
            </p:nvSpPr>
            <p:spPr>
              <a:blipFill>
                <a:blip r:embed="rId3"/>
                <a:stretch>
                  <a:fillRect l="-724" t="-350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207FF10-EE45-5242-AD52-BBFE16AAA457}"/>
              </a:ext>
            </a:extLst>
          </p:cNvPr>
          <p:cNvPicPr>
            <a:picLocks noChangeAspect="1"/>
          </p:cNvPicPr>
          <p:nvPr/>
        </p:nvPicPr>
        <p:blipFill>
          <a:blip r:embed="rId4"/>
          <a:stretch>
            <a:fillRect/>
          </a:stretch>
        </p:blipFill>
        <p:spPr>
          <a:xfrm>
            <a:off x="6257348" y="1610678"/>
            <a:ext cx="5218371" cy="789622"/>
          </a:xfrm>
          <a:prstGeom prst="rect">
            <a:avLst/>
          </a:prstGeom>
        </p:spPr>
      </p:pic>
    </p:spTree>
    <p:extLst>
      <p:ext uri="{BB962C8B-B14F-4D97-AF65-F5344CB8AC3E}">
        <p14:creationId xmlns:p14="http://schemas.microsoft.com/office/powerpoint/2010/main" val="83893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Designer’s Algorithm</a:t>
            </a:r>
          </a:p>
        </p:txBody>
      </p:sp>
    </p:spTree>
    <p:extLst>
      <p:ext uri="{BB962C8B-B14F-4D97-AF65-F5344CB8AC3E}">
        <p14:creationId xmlns:p14="http://schemas.microsoft.com/office/powerpoint/2010/main" val="323430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C083-4210-E04F-972D-06D2FC23EF65}"/>
              </a:ext>
            </a:extLst>
          </p:cNvPr>
          <p:cNvSpPr>
            <a:spLocks noGrp="1"/>
          </p:cNvSpPr>
          <p:nvPr>
            <p:ph type="title"/>
          </p:nvPr>
        </p:nvSpPr>
        <p:spPr/>
        <p:txBody>
          <a:bodyPr/>
          <a:lstStyle/>
          <a:p>
            <a:r>
              <a:rPr lang="en-US" dirty="0"/>
              <a:t>Recall: Designer’s Objective</a:t>
            </a:r>
          </a:p>
        </p:txBody>
      </p:sp>
      <p:pic>
        <p:nvPicPr>
          <p:cNvPr id="4" name="Picture 3">
            <a:extLst>
              <a:ext uri="{FF2B5EF4-FFF2-40B4-BE49-F238E27FC236}">
                <a16:creationId xmlns:a16="http://schemas.microsoft.com/office/drawing/2014/main" id="{D7CA1414-2F39-1D4A-A519-5EC5863F190E}"/>
              </a:ext>
            </a:extLst>
          </p:cNvPr>
          <p:cNvPicPr>
            <a:picLocks noChangeAspect="1"/>
          </p:cNvPicPr>
          <p:nvPr/>
        </p:nvPicPr>
        <p:blipFill>
          <a:blip r:embed="rId2"/>
          <a:stretch>
            <a:fillRect/>
          </a:stretch>
        </p:blipFill>
        <p:spPr>
          <a:xfrm>
            <a:off x="1340768" y="2206826"/>
            <a:ext cx="9510463" cy="2022274"/>
          </a:xfrm>
          <a:prstGeom prst="rect">
            <a:avLst/>
          </a:prstGeom>
        </p:spPr>
      </p:pic>
      <p:sp>
        <p:nvSpPr>
          <p:cNvPr id="5" name="Oval 4">
            <a:extLst>
              <a:ext uri="{FF2B5EF4-FFF2-40B4-BE49-F238E27FC236}">
                <a16:creationId xmlns:a16="http://schemas.microsoft.com/office/drawing/2014/main" id="{7E1E8D3B-C230-0044-9355-A9058ED1BF7F}"/>
              </a:ext>
            </a:extLst>
          </p:cNvPr>
          <p:cNvSpPr/>
          <p:nvPr/>
        </p:nvSpPr>
        <p:spPr>
          <a:xfrm>
            <a:off x="3040380" y="2743200"/>
            <a:ext cx="902970" cy="822960"/>
          </a:xfrm>
          <a:prstGeom prst="ellipse">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1C442A7-CD8B-764A-858F-AE14628FBD96}"/>
              </a:ext>
            </a:extLst>
          </p:cNvPr>
          <p:cNvSpPr/>
          <p:nvPr/>
        </p:nvSpPr>
        <p:spPr>
          <a:xfrm>
            <a:off x="5353050" y="2743200"/>
            <a:ext cx="902970" cy="8229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957B219-FB55-D746-9888-12E54F456CED}"/>
              </a:ext>
            </a:extLst>
          </p:cNvPr>
          <p:cNvSpPr/>
          <p:nvPr/>
        </p:nvSpPr>
        <p:spPr>
          <a:xfrm>
            <a:off x="6256020" y="2737903"/>
            <a:ext cx="902970" cy="822960"/>
          </a:xfrm>
          <a:prstGeom prst="ellipse">
            <a:avLst/>
          </a:prstGeom>
          <a:noFill/>
          <a:ln w="38100">
            <a:solidFill>
              <a:srgbClr val="F11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41B2D5-2AD7-0845-B6F1-D02117C617B5}"/>
              </a:ext>
            </a:extLst>
          </p:cNvPr>
          <p:cNvSpPr/>
          <p:nvPr/>
        </p:nvSpPr>
        <p:spPr>
          <a:xfrm>
            <a:off x="9193530" y="2598420"/>
            <a:ext cx="1230630" cy="11506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8F3FCE-21A4-144A-9395-5284DFAA6A6D}"/>
              </a:ext>
            </a:extLst>
          </p:cNvPr>
          <p:cNvSpPr txBox="1"/>
          <p:nvPr/>
        </p:nvSpPr>
        <p:spPr>
          <a:xfrm>
            <a:off x="965835" y="4937758"/>
            <a:ext cx="2148840" cy="830997"/>
          </a:xfrm>
          <a:prstGeom prst="rect">
            <a:avLst/>
          </a:prstGeom>
          <a:noFill/>
        </p:spPr>
        <p:txBody>
          <a:bodyPr wrap="square" rtlCol="0">
            <a:spAutoFit/>
          </a:bodyPr>
          <a:lstStyle/>
          <a:p>
            <a:pPr algn="ctr"/>
            <a:r>
              <a:rPr lang="en-US" sz="2400" dirty="0">
                <a:solidFill>
                  <a:srgbClr val="005DE0"/>
                </a:solidFill>
              </a:rPr>
              <a:t>Set of states to build platforms</a:t>
            </a:r>
          </a:p>
        </p:txBody>
      </p:sp>
      <p:sp>
        <p:nvSpPr>
          <p:cNvPr id="10" name="TextBox 9">
            <a:extLst>
              <a:ext uri="{FF2B5EF4-FFF2-40B4-BE49-F238E27FC236}">
                <a16:creationId xmlns:a16="http://schemas.microsoft.com/office/drawing/2014/main" id="{0A7A2CB1-F1ED-7A41-88AC-C261F40BD9BA}"/>
              </a:ext>
            </a:extLst>
          </p:cNvPr>
          <p:cNvSpPr txBox="1"/>
          <p:nvPr/>
        </p:nvSpPr>
        <p:spPr>
          <a:xfrm>
            <a:off x="3491865" y="4765474"/>
            <a:ext cx="2148840" cy="1200329"/>
          </a:xfrm>
          <a:prstGeom prst="rect">
            <a:avLst/>
          </a:prstGeom>
          <a:noFill/>
        </p:spPr>
        <p:txBody>
          <a:bodyPr wrap="square" rtlCol="0">
            <a:spAutoFit/>
          </a:bodyPr>
          <a:lstStyle/>
          <a:p>
            <a:pPr algn="ctr"/>
            <a:r>
              <a:rPr lang="en-US" sz="2400" dirty="0">
                <a:solidFill>
                  <a:srgbClr val="00B050"/>
                </a:solidFill>
              </a:rPr>
              <a:t>Designer’s steady-state reward rates</a:t>
            </a:r>
          </a:p>
        </p:txBody>
      </p:sp>
      <p:sp>
        <p:nvSpPr>
          <p:cNvPr id="11" name="TextBox 10">
            <a:extLst>
              <a:ext uri="{FF2B5EF4-FFF2-40B4-BE49-F238E27FC236}">
                <a16:creationId xmlns:a16="http://schemas.microsoft.com/office/drawing/2014/main" id="{E26D08D6-6F21-F64C-98C0-53C2DCF54649}"/>
              </a:ext>
            </a:extLst>
          </p:cNvPr>
          <p:cNvSpPr txBox="1"/>
          <p:nvPr/>
        </p:nvSpPr>
        <p:spPr>
          <a:xfrm>
            <a:off x="5911215" y="4937757"/>
            <a:ext cx="2495550" cy="830997"/>
          </a:xfrm>
          <a:prstGeom prst="rect">
            <a:avLst/>
          </a:prstGeom>
          <a:noFill/>
        </p:spPr>
        <p:txBody>
          <a:bodyPr wrap="square" rtlCol="0">
            <a:spAutoFit/>
          </a:bodyPr>
          <a:lstStyle/>
          <a:p>
            <a:pPr algn="ctr"/>
            <a:r>
              <a:rPr lang="en-US" sz="2400" dirty="0">
                <a:solidFill>
                  <a:srgbClr val="F111DE"/>
                </a:solidFill>
              </a:rPr>
              <a:t>Agent’s steady state probabilities</a:t>
            </a:r>
          </a:p>
        </p:txBody>
      </p:sp>
      <p:sp>
        <p:nvSpPr>
          <p:cNvPr id="12" name="TextBox 11">
            <a:extLst>
              <a:ext uri="{FF2B5EF4-FFF2-40B4-BE49-F238E27FC236}">
                <a16:creationId xmlns:a16="http://schemas.microsoft.com/office/drawing/2014/main" id="{4105A509-FC08-3B46-9659-4EB46454C3F7}"/>
              </a:ext>
            </a:extLst>
          </p:cNvPr>
          <p:cNvSpPr txBox="1"/>
          <p:nvPr/>
        </p:nvSpPr>
        <p:spPr>
          <a:xfrm>
            <a:off x="8830026" y="4767262"/>
            <a:ext cx="2679984" cy="1200329"/>
          </a:xfrm>
          <a:prstGeom prst="rect">
            <a:avLst/>
          </a:prstGeom>
          <a:noFill/>
        </p:spPr>
        <p:txBody>
          <a:bodyPr wrap="square" rtlCol="0">
            <a:spAutoFit/>
          </a:bodyPr>
          <a:lstStyle/>
          <a:p>
            <a:pPr algn="ctr"/>
            <a:r>
              <a:rPr lang="en-US" sz="2400" dirty="0">
                <a:solidFill>
                  <a:srgbClr val="FF0000"/>
                </a:solidFill>
              </a:rPr>
              <a:t>Designer’s one-time costs for building each platform</a:t>
            </a:r>
          </a:p>
        </p:txBody>
      </p:sp>
    </p:spTree>
    <p:extLst>
      <p:ext uri="{BB962C8B-B14F-4D97-AF65-F5344CB8AC3E}">
        <p14:creationId xmlns:p14="http://schemas.microsoft.com/office/powerpoint/2010/main" val="418910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Restrictions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noAutofit/>
              </a:bodyPr>
              <a:lstStyle/>
              <a:p>
                <a:r>
                  <a:rPr lang="en-US" dirty="0"/>
                  <a:t>Expanding the profit function given agent behavior:</a:t>
                </a:r>
              </a:p>
              <a:p>
                <a:endParaRPr lang="en-US" dirty="0"/>
              </a:p>
              <a:p>
                <a:endParaRPr lang="en-US" dirty="0"/>
              </a:p>
              <a:p>
                <a:endParaRPr lang="en-US" dirty="0"/>
              </a:p>
              <a:p>
                <a:endParaRPr lang="en-US" dirty="0"/>
              </a:p>
              <a:p>
                <a:pPr marL="0" indent="0">
                  <a:buNone/>
                </a:pPr>
                <a:endParaRPr lang="en-US" dirty="0"/>
              </a:p>
              <a:p>
                <a:r>
                  <a:rPr lang="en-US" dirty="0"/>
                  <a:t>Define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𝐾</m:t>
                        </m:r>
                      </m:e>
                    </m:func>
                  </m:oMath>
                </a14:m>
                <a:endParaRPr lang="en-US" dirty="0"/>
              </a:p>
              <a:p>
                <a:pPr lvl="1"/>
                <a:r>
                  <a:rPr lang="en-US" dirty="0"/>
                  <a:t>Maximum profit is </a:t>
                </a:r>
                <a14:m>
                  <m:oMath xmlns:m="http://schemas.openxmlformats.org/officeDocument/2006/math">
                    <m:r>
                      <a:rPr lang="en-US" b="0" i="1" smtClean="0">
                        <a:latin typeface="Cambria Math" panose="02040503050406030204" pitchFamily="18" charset="0"/>
                      </a:rPr>
                      <m:t>𝑛𝐾</m:t>
                    </m:r>
                  </m:oMath>
                </a14:m>
                <a:endParaRPr lang="en-US" dirty="0"/>
              </a:p>
              <a:p>
                <a:r>
                  <a:rPr lang="en-US" dirty="0"/>
                  <a:t>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are </a:t>
                </a:r>
                <a14:m>
                  <m:oMath xmlns:m="http://schemas.openxmlformats.org/officeDocument/2006/math">
                    <m:r>
                      <a:rPr lang="en-US" b="0" i="1" smtClean="0">
                        <a:latin typeface="Cambria Math" panose="02040503050406030204" pitchFamily="18" charset="0"/>
                      </a:rPr>
                      <m:t>𝑝𝑜𝑙𝑦</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discretized with gap </a:t>
                </a:r>
                <a14:m>
                  <m:oMath xmlns:m="http://schemas.openxmlformats.org/officeDocument/2006/math">
                    <m:r>
                      <a:rPr lang="en-US" b="0" i="1" smtClean="0">
                        <a:latin typeface="Cambria Math" panose="02040503050406030204" pitchFamily="18" charset="0"/>
                      </a:rPr>
                      <m:t>𝛿</m:t>
                    </m:r>
                  </m:oMath>
                </a14:m>
                <a:r>
                  <a:rPr lang="en-US" dirty="0"/>
                  <a:t> and costs are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𝑝𝑜𝑙𝑦</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8FFF5F17-7FF7-F443-A3FC-24558D979C48}"/>
                  </a:ext>
                </a:extLst>
              </p:cNvPr>
              <p:cNvSpPr>
                <a:spLocks noGrp="1" noRot="1" noChangeAspect="1" noMove="1" noResize="1" noEditPoints="1" noAdjustHandles="1" noChangeArrowheads="1" noChangeShapeType="1" noTextEdit="1"/>
              </p:cNvSpPr>
              <p:nvPr>
                <p:ph idx="1"/>
              </p:nvPr>
            </p:nvSpPr>
            <p:spPr>
              <a:blipFill>
                <a:blip r:embed="rId2"/>
                <a:stretch>
                  <a:fillRect l="-965" t="-2632" b="-134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A080D63-48DD-7F46-8377-4249B5C0FEED}"/>
              </a:ext>
            </a:extLst>
          </p:cNvPr>
          <p:cNvPicPr>
            <a:picLocks noChangeAspect="1"/>
          </p:cNvPicPr>
          <p:nvPr/>
        </p:nvPicPr>
        <p:blipFill>
          <a:blip r:embed="rId3"/>
          <a:stretch>
            <a:fillRect/>
          </a:stretch>
        </p:blipFill>
        <p:spPr>
          <a:xfrm>
            <a:off x="1357718" y="2510908"/>
            <a:ext cx="8966200" cy="1612900"/>
          </a:xfrm>
          <a:prstGeom prst="rect">
            <a:avLst/>
          </a:prstGeom>
        </p:spPr>
      </p:pic>
      <p:sp>
        <p:nvSpPr>
          <p:cNvPr id="5" name="Oval 4">
            <a:extLst>
              <a:ext uri="{FF2B5EF4-FFF2-40B4-BE49-F238E27FC236}">
                <a16:creationId xmlns:a16="http://schemas.microsoft.com/office/drawing/2014/main" id="{0080818F-88D8-AE4D-BDB4-7C5D70AC486E}"/>
              </a:ext>
            </a:extLst>
          </p:cNvPr>
          <p:cNvSpPr/>
          <p:nvPr/>
        </p:nvSpPr>
        <p:spPr>
          <a:xfrm>
            <a:off x="3760470" y="2228850"/>
            <a:ext cx="4046220" cy="214884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A5D9A4-A311-914E-AB48-3703F96353FB}"/>
                  </a:ext>
                </a:extLst>
              </p:cNvPr>
              <p:cNvSpPr txBox="1"/>
              <p:nvPr/>
            </p:nvSpPr>
            <p:spPr>
              <a:xfrm>
                <a:off x="3810000" y="4263896"/>
                <a:ext cx="11054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𝑃</m:t>
                          </m:r>
                        </m:e>
                        <m:sub>
                          <m:r>
                            <a:rPr lang="en-US" sz="2800" b="0" i="1" smtClean="0">
                              <a:solidFill>
                                <a:srgbClr val="00B050"/>
                              </a:solidFill>
                              <a:latin typeface="Cambria Math" panose="02040503050406030204" pitchFamily="18" charset="0"/>
                            </a:rPr>
                            <m:t>1</m:t>
                          </m:r>
                        </m:sub>
                      </m:sSub>
                      <m:r>
                        <a:rPr lang="en-US" sz="2800" b="0" i="1" smtClean="0">
                          <a:solidFill>
                            <a:srgbClr val="00B050"/>
                          </a:solidFill>
                          <a:latin typeface="Cambria Math" panose="02040503050406030204" pitchFamily="18" charset="0"/>
                        </a:rPr>
                        <m:t>(</m:t>
                      </m:r>
                      <m:r>
                        <a:rPr lang="en-US" sz="2800" b="0" i="1" smtClean="0">
                          <a:solidFill>
                            <a:srgbClr val="00B050"/>
                          </a:solidFill>
                          <a:latin typeface="Cambria Math" panose="02040503050406030204" pitchFamily="18" charset="0"/>
                        </a:rPr>
                        <m:t>𝑆</m:t>
                      </m:r>
                      <m:r>
                        <a:rPr lang="en-US" sz="2800" b="0" i="1" smtClean="0">
                          <a:solidFill>
                            <a:srgbClr val="00B050"/>
                          </a:solidFill>
                          <a:latin typeface="Cambria Math" panose="02040503050406030204" pitchFamily="18" charset="0"/>
                        </a:rPr>
                        <m:t>)</m:t>
                      </m:r>
                    </m:oMath>
                  </m:oMathPara>
                </a14:m>
                <a:endParaRPr lang="en-US" sz="2800" dirty="0">
                  <a:solidFill>
                    <a:srgbClr val="00B050"/>
                  </a:solidFill>
                </a:endParaRPr>
              </a:p>
            </p:txBody>
          </p:sp>
        </mc:Choice>
        <mc:Fallback xmlns="">
          <p:sp>
            <p:nvSpPr>
              <p:cNvPr id="6" name="TextBox 5">
                <a:extLst>
                  <a:ext uri="{FF2B5EF4-FFF2-40B4-BE49-F238E27FC236}">
                    <a16:creationId xmlns:a16="http://schemas.microsoft.com/office/drawing/2014/main" id="{F5A5D9A4-A311-914E-AB48-3703F96353FB}"/>
                  </a:ext>
                </a:extLst>
              </p:cNvPr>
              <p:cNvSpPr txBox="1">
                <a:spLocks noRot="1" noChangeAspect="1" noMove="1" noResize="1" noEditPoints="1" noAdjustHandles="1" noChangeArrowheads="1" noChangeShapeType="1" noTextEdit="1"/>
              </p:cNvSpPr>
              <p:nvPr/>
            </p:nvSpPr>
            <p:spPr>
              <a:xfrm>
                <a:off x="3810000" y="4263896"/>
                <a:ext cx="1105431" cy="523220"/>
              </a:xfrm>
              <a:prstGeom prst="rect">
                <a:avLst/>
              </a:prstGeom>
              <a:blipFill>
                <a:blip r:embed="rId4"/>
                <a:stretch>
                  <a:fillRect r="-2299" b="-17073"/>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3803372F-627D-AF40-BCC6-66A7B38A0E76}"/>
              </a:ext>
            </a:extLst>
          </p:cNvPr>
          <p:cNvSpPr/>
          <p:nvPr/>
        </p:nvSpPr>
        <p:spPr>
          <a:xfrm>
            <a:off x="3810000" y="3331248"/>
            <a:ext cx="3905250" cy="792559"/>
          </a:xfrm>
          <a:prstGeom prst="ellipse">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6891A6-74B0-704E-BC3B-807F6CF39078}"/>
                  </a:ext>
                </a:extLst>
              </p:cNvPr>
              <p:cNvSpPr txBox="1"/>
              <p:nvPr/>
            </p:nvSpPr>
            <p:spPr>
              <a:xfrm>
                <a:off x="6244590" y="4295457"/>
                <a:ext cx="13487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005DE0"/>
                          </a:solidFill>
                          <a:latin typeface="Cambria Math" panose="02040503050406030204" pitchFamily="18" charset="0"/>
                        </a:rPr>
                        <m:t>𝐷</m:t>
                      </m:r>
                      <m:r>
                        <a:rPr lang="en-US" sz="2800" b="0" i="1" smtClean="0">
                          <a:solidFill>
                            <a:srgbClr val="005DE0"/>
                          </a:solidFill>
                          <a:latin typeface="Cambria Math" panose="02040503050406030204" pitchFamily="18" charset="0"/>
                        </a:rPr>
                        <m:t>(</m:t>
                      </m:r>
                      <m:r>
                        <a:rPr lang="en-US" sz="2800" b="0" i="1" smtClean="0">
                          <a:solidFill>
                            <a:srgbClr val="005DE0"/>
                          </a:solidFill>
                          <a:latin typeface="Cambria Math" panose="02040503050406030204" pitchFamily="18" charset="0"/>
                        </a:rPr>
                        <m:t>𝑆</m:t>
                      </m:r>
                      <m:r>
                        <a:rPr lang="en-US" sz="2800" b="0" i="1" smtClean="0">
                          <a:solidFill>
                            <a:srgbClr val="005DE0"/>
                          </a:solidFill>
                          <a:latin typeface="Cambria Math" panose="02040503050406030204" pitchFamily="18" charset="0"/>
                        </a:rPr>
                        <m:t>)</m:t>
                      </m:r>
                    </m:oMath>
                  </m:oMathPara>
                </a14:m>
                <a:endParaRPr lang="en-US" sz="2800" dirty="0">
                  <a:solidFill>
                    <a:srgbClr val="005DE0"/>
                  </a:solidFill>
                </a:endParaRPr>
              </a:p>
            </p:txBody>
          </p:sp>
        </mc:Choice>
        <mc:Fallback xmlns="">
          <p:sp>
            <p:nvSpPr>
              <p:cNvPr id="8" name="TextBox 7">
                <a:extLst>
                  <a:ext uri="{FF2B5EF4-FFF2-40B4-BE49-F238E27FC236}">
                    <a16:creationId xmlns:a16="http://schemas.microsoft.com/office/drawing/2014/main" id="{5E6891A6-74B0-704E-BC3B-807F6CF39078}"/>
                  </a:ext>
                </a:extLst>
              </p:cNvPr>
              <p:cNvSpPr txBox="1">
                <a:spLocks noRot="1" noChangeAspect="1" noMove="1" noResize="1" noEditPoints="1" noAdjustHandles="1" noChangeArrowheads="1" noChangeShapeType="1" noTextEdit="1"/>
              </p:cNvSpPr>
              <p:nvPr/>
            </p:nvSpPr>
            <p:spPr>
              <a:xfrm>
                <a:off x="6244590" y="4295457"/>
                <a:ext cx="1348740" cy="523220"/>
              </a:xfrm>
              <a:prstGeom prst="rect">
                <a:avLst/>
              </a:prstGeom>
              <a:blipFill>
                <a:blip r:embed="rId5"/>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123036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BE4-F005-A142-A355-BC4CE7FC66CC}"/>
              </a:ext>
            </a:extLst>
          </p:cNvPr>
          <p:cNvSpPr>
            <a:spLocks noGrp="1"/>
          </p:cNvSpPr>
          <p:nvPr>
            <p:ph type="title"/>
          </p:nvPr>
        </p:nvSpPr>
        <p:spPr/>
        <p:txBody>
          <a:bodyPr/>
          <a:lstStyle/>
          <a:p>
            <a:r>
              <a:rPr lang="en-US" dirty="0"/>
              <a:t>Target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BFBF0-E428-B541-9778-856F6F00934E}"/>
                  </a:ext>
                </a:extLst>
              </p:cNvPr>
              <p:cNvSpPr>
                <a:spLocks noGrp="1"/>
              </p:cNvSpPr>
              <p:nvPr>
                <p:ph idx="1"/>
              </p:nvPr>
            </p:nvSpPr>
            <p:spPr/>
            <p:txBody>
              <a:bodyPr>
                <a:normAutofit/>
              </a:bodyPr>
              <a:lstStyle/>
              <a:p>
                <a:r>
                  <a:rPr lang="en-US" dirty="0"/>
                  <a:t>Deciding whether it is possible to attain a certain profit is NP complete</a:t>
                </a:r>
              </a:p>
              <a:p>
                <a:pPr marL="0" indent="0">
                  <a:buNone/>
                </a:pPr>
                <a:endParaRPr lang="en-US" dirty="0"/>
              </a:p>
              <a:p>
                <a:r>
                  <a:rPr lang="en-US" dirty="0"/>
                  <a:t>Reduction from PARTITION</a:t>
                </a:r>
              </a:p>
              <a:p>
                <a:endParaRPr lang="en-US" dirty="0"/>
              </a:p>
              <a:p>
                <a:r>
                  <a:rPr lang="en-US" dirty="0"/>
                  <a:t>Thus, our goal: A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𝜖</m:t>
                        </m:r>
                      </m:e>
                    </m:d>
                  </m:oMath>
                </a14:m>
                <a:r>
                  <a:rPr lang="en-US" dirty="0"/>
                  <a:t> approximate algorithm in polynomial time.</a:t>
                </a:r>
              </a:p>
              <a:p>
                <a:endParaRPr lang="en-US" dirty="0"/>
              </a:p>
            </p:txBody>
          </p:sp>
        </mc:Choice>
        <mc:Fallback xmlns="">
          <p:sp>
            <p:nvSpPr>
              <p:cNvPr id="3" name="Content Placeholder 2">
                <a:extLst>
                  <a:ext uri="{FF2B5EF4-FFF2-40B4-BE49-F238E27FC236}">
                    <a16:creationId xmlns:a16="http://schemas.microsoft.com/office/drawing/2014/main" id="{0EEBFBF0-E428-B541-9778-856F6F00934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50541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The Designer’s Dynamic Program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normAutofit lnSpcReduction="10000"/>
              </a:bodyPr>
              <a:lstStyle/>
              <a:p>
                <a:r>
                  <a:rPr lang="en-US" b="1" dirty="0"/>
                  <a:t>Key Idea: </a:t>
                </a:r>
                <a:r>
                  <a:rPr lang="en-US" dirty="0"/>
                  <a:t>Use a (poly-sized) hash table with rounded rewards</a:t>
                </a:r>
              </a:p>
              <a:p>
                <a:endParaRPr lang="en-US" dirty="0"/>
              </a:p>
              <a:p>
                <a:r>
                  <a:rPr lang="en-US" dirty="0"/>
                  <a:t>Difficulty comes from profit scale and non-discretized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endParaRPr lang="en-US" dirty="0"/>
              </a:p>
              <a:p>
                <a:endParaRPr lang="en-US" dirty="0"/>
              </a:p>
              <a:p>
                <a:r>
                  <a:rPr lang="en-US" dirty="0"/>
                  <a:t>Hash function: </a:t>
                </a:r>
              </a:p>
              <a:p>
                <a:endParaRPr lang="en-US" dirty="0"/>
              </a:p>
              <a:p>
                <a:endParaRPr lang="en-US" dirty="0"/>
              </a:p>
              <a:p>
                <a:endParaRPr lang="en-US" dirty="0"/>
              </a:p>
              <a:p>
                <a:r>
                  <a:rPr lang="en-US" dirty="0"/>
                  <a:t>Similar to standard Knapsack FPTAS (Ibarra &amp; Kim, 1975)</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8FFF5F17-7FF7-F443-A3FC-24558D979C48}"/>
                  </a:ext>
                </a:extLst>
              </p:cNvPr>
              <p:cNvSpPr>
                <a:spLocks noGrp="1" noRot="1" noChangeAspect="1" noMove="1" noResize="1" noEditPoints="1" noAdjustHandles="1" noChangeArrowheads="1" noChangeShapeType="1" noTextEdit="1"/>
              </p:cNvSpPr>
              <p:nvPr>
                <p:ph idx="1"/>
              </p:nvPr>
            </p:nvSpPr>
            <p:spPr>
              <a:blipFill>
                <a:blip r:embed="rId3"/>
                <a:stretch>
                  <a:fillRect l="-965" t="-35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E6A4702-8F7D-F542-AD8D-AE5F9EB63051}"/>
              </a:ext>
            </a:extLst>
          </p:cNvPr>
          <p:cNvPicPr>
            <a:picLocks noChangeAspect="1"/>
          </p:cNvPicPr>
          <p:nvPr/>
        </p:nvPicPr>
        <p:blipFill>
          <a:blip r:embed="rId4"/>
          <a:stretch>
            <a:fillRect/>
          </a:stretch>
        </p:blipFill>
        <p:spPr>
          <a:xfrm>
            <a:off x="1986915" y="4396494"/>
            <a:ext cx="8218170" cy="900967"/>
          </a:xfrm>
          <a:prstGeom prst="rect">
            <a:avLst/>
          </a:prstGeom>
        </p:spPr>
      </p:pic>
    </p:spTree>
    <p:extLst>
      <p:ext uri="{BB962C8B-B14F-4D97-AF65-F5344CB8AC3E}">
        <p14:creationId xmlns:p14="http://schemas.microsoft.com/office/powerpoint/2010/main" val="494398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The Designer’s Dynamic Program</a:t>
            </a:r>
          </a:p>
        </p:txBody>
      </p:sp>
      <p:pic>
        <p:nvPicPr>
          <p:cNvPr id="6" name="Picture 5">
            <a:extLst>
              <a:ext uri="{FF2B5EF4-FFF2-40B4-BE49-F238E27FC236}">
                <a16:creationId xmlns:a16="http://schemas.microsoft.com/office/drawing/2014/main" id="{39023E79-BB1D-344B-9A01-ACA612713462}"/>
              </a:ext>
            </a:extLst>
          </p:cNvPr>
          <p:cNvPicPr>
            <a:picLocks noChangeAspect="1"/>
          </p:cNvPicPr>
          <p:nvPr/>
        </p:nvPicPr>
        <p:blipFill>
          <a:blip r:embed="rId2"/>
          <a:stretch>
            <a:fillRect/>
          </a:stretch>
        </p:blipFill>
        <p:spPr>
          <a:xfrm>
            <a:off x="1805940" y="1543050"/>
            <a:ext cx="8198021" cy="5211668"/>
          </a:xfrm>
          <a:prstGeom prst="rect">
            <a:avLst/>
          </a:prstGeom>
        </p:spPr>
      </p:pic>
      <p:sp>
        <p:nvSpPr>
          <p:cNvPr id="7" name="TextBox 6">
            <a:extLst>
              <a:ext uri="{FF2B5EF4-FFF2-40B4-BE49-F238E27FC236}">
                <a16:creationId xmlns:a16="http://schemas.microsoft.com/office/drawing/2014/main" id="{66A07B92-6F4E-7940-B6E3-382BBC0EE560}"/>
              </a:ext>
            </a:extLst>
          </p:cNvPr>
          <p:cNvSpPr txBox="1"/>
          <p:nvPr/>
        </p:nvSpPr>
        <p:spPr>
          <a:xfrm>
            <a:off x="4469130" y="5387012"/>
            <a:ext cx="1531620" cy="461665"/>
          </a:xfrm>
          <a:prstGeom prst="rect">
            <a:avLst/>
          </a:prstGeom>
          <a:noFill/>
        </p:spPr>
        <p:txBody>
          <a:bodyPr wrap="square" rtlCol="0">
            <a:spAutoFit/>
          </a:bodyPr>
          <a:lstStyle/>
          <a:p>
            <a:pPr algn="ctr"/>
            <a:r>
              <a:rPr lang="en-US" sz="2400" dirty="0">
                <a:solidFill>
                  <a:srgbClr val="00B050"/>
                </a:solidFill>
              </a:rPr>
              <a:t>new hash</a:t>
            </a:r>
          </a:p>
        </p:txBody>
      </p:sp>
      <p:sp>
        <p:nvSpPr>
          <p:cNvPr id="8" name="Oval 7">
            <a:extLst>
              <a:ext uri="{FF2B5EF4-FFF2-40B4-BE49-F238E27FC236}">
                <a16:creationId xmlns:a16="http://schemas.microsoft.com/office/drawing/2014/main" id="{D630B63C-7805-7043-BE85-83EC96183A99}"/>
              </a:ext>
            </a:extLst>
          </p:cNvPr>
          <p:cNvSpPr/>
          <p:nvPr/>
        </p:nvSpPr>
        <p:spPr>
          <a:xfrm>
            <a:off x="2948940" y="5425767"/>
            <a:ext cx="1520190" cy="422910"/>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36C4CC-E0E2-D04A-9FCD-0AC8158BCA17}"/>
              </a:ext>
            </a:extLst>
          </p:cNvPr>
          <p:cNvSpPr/>
          <p:nvPr/>
        </p:nvSpPr>
        <p:spPr>
          <a:xfrm>
            <a:off x="2743200" y="4754880"/>
            <a:ext cx="2011680" cy="4686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6AA36E-5703-F840-B2ED-406C71DD63A7}"/>
              </a:ext>
            </a:extLst>
          </p:cNvPr>
          <p:cNvSpPr txBox="1"/>
          <p:nvPr/>
        </p:nvSpPr>
        <p:spPr>
          <a:xfrm>
            <a:off x="4549140" y="4573696"/>
            <a:ext cx="6530340" cy="830997"/>
          </a:xfrm>
          <a:prstGeom prst="rect">
            <a:avLst/>
          </a:prstGeom>
          <a:noFill/>
        </p:spPr>
        <p:txBody>
          <a:bodyPr wrap="square" rtlCol="0">
            <a:spAutoFit/>
          </a:bodyPr>
          <a:lstStyle/>
          <a:p>
            <a:pPr algn="ctr"/>
            <a:r>
              <a:rPr lang="en-US" sz="2400" dirty="0">
                <a:solidFill>
                  <a:srgbClr val="FF0000"/>
                </a:solidFill>
              </a:rPr>
              <a:t>update if numerator of agent reward is smaller than current hash</a:t>
            </a:r>
          </a:p>
        </p:txBody>
      </p:sp>
      <p:sp>
        <p:nvSpPr>
          <p:cNvPr id="11" name="Rectangle 10">
            <a:extLst>
              <a:ext uri="{FF2B5EF4-FFF2-40B4-BE49-F238E27FC236}">
                <a16:creationId xmlns:a16="http://schemas.microsoft.com/office/drawing/2014/main" id="{197E0B69-95BE-2D46-BC01-146F3CE4FE5D}"/>
              </a:ext>
            </a:extLst>
          </p:cNvPr>
          <p:cNvSpPr/>
          <p:nvPr/>
        </p:nvSpPr>
        <p:spPr>
          <a:xfrm>
            <a:off x="2663190" y="4183380"/>
            <a:ext cx="3691890" cy="2057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11AC9B-FE3D-2A44-86D0-C905DD325946}"/>
              </a:ext>
            </a:extLst>
          </p:cNvPr>
          <p:cNvSpPr txBox="1"/>
          <p:nvPr/>
        </p:nvSpPr>
        <p:spPr>
          <a:xfrm>
            <a:off x="6697431" y="4024640"/>
            <a:ext cx="4198620" cy="523220"/>
          </a:xfrm>
          <a:prstGeom prst="rect">
            <a:avLst/>
          </a:prstGeom>
          <a:noFill/>
        </p:spPr>
        <p:txBody>
          <a:bodyPr wrap="square" rtlCol="0">
            <a:spAutoFit/>
          </a:bodyPr>
          <a:lstStyle/>
          <a:p>
            <a:pPr algn="ctr"/>
            <a:r>
              <a:rPr lang="en-US" sz="2800" dirty="0">
                <a:solidFill>
                  <a:srgbClr val="7030A0"/>
                </a:solidFill>
              </a:rPr>
              <a:t>efficient feasibility check</a:t>
            </a:r>
          </a:p>
        </p:txBody>
      </p:sp>
    </p:spTree>
    <p:extLst>
      <p:ext uri="{BB962C8B-B14F-4D97-AF65-F5344CB8AC3E}">
        <p14:creationId xmlns:p14="http://schemas.microsoft.com/office/powerpoint/2010/main" val="371541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E38A-E28C-5B44-9BCD-5004A32E750F}"/>
              </a:ext>
            </a:extLst>
          </p:cNvPr>
          <p:cNvSpPr>
            <a:spLocks noGrp="1"/>
          </p:cNvSpPr>
          <p:nvPr>
            <p:ph type="title"/>
          </p:nvPr>
        </p:nvSpPr>
        <p:spPr/>
        <p:txBody>
          <a:bodyPr/>
          <a:lstStyle/>
          <a:p>
            <a:r>
              <a:rPr lang="en-US" dirty="0"/>
              <a:t>The Data-Collection Problem</a:t>
            </a:r>
          </a:p>
        </p:txBody>
      </p:sp>
      <p:sp>
        <p:nvSpPr>
          <p:cNvPr id="3" name="Content Placeholder 2">
            <a:extLst>
              <a:ext uri="{FF2B5EF4-FFF2-40B4-BE49-F238E27FC236}">
                <a16:creationId xmlns:a16="http://schemas.microsoft.com/office/drawing/2014/main" id="{A0D5FC1B-70CB-204E-8C09-42B362500ED0}"/>
              </a:ext>
            </a:extLst>
          </p:cNvPr>
          <p:cNvSpPr>
            <a:spLocks noGrp="1"/>
          </p:cNvSpPr>
          <p:nvPr>
            <p:ph idx="1"/>
          </p:nvPr>
        </p:nvSpPr>
        <p:spPr/>
        <p:txBody>
          <a:bodyPr/>
          <a:lstStyle/>
          <a:p>
            <a:r>
              <a:rPr lang="en-US" dirty="0"/>
              <a:t>Modern machine learning requires large amounts of high-quality data</a:t>
            </a:r>
          </a:p>
          <a:p>
            <a:endParaRPr lang="en-US" dirty="0"/>
          </a:p>
          <a:p>
            <a:r>
              <a:rPr lang="en-US" dirty="0"/>
              <a:t>Collecting supervised labels is expensive</a:t>
            </a:r>
          </a:p>
          <a:p>
            <a:endParaRPr lang="en-US" dirty="0"/>
          </a:p>
          <a:p>
            <a:r>
              <a:rPr lang="en-US" dirty="0"/>
              <a:t>Unsupervised learning is challenging to use</a:t>
            </a:r>
          </a:p>
          <a:p>
            <a:pPr marL="0" indent="0">
              <a:buNone/>
            </a:pPr>
            <a:endParaRPr lang="en-US" dirty="0"/>
          </a:p>
          <a:p>
            <a:r>
              <a:rPr lang="en-US" dirty="0"/>
              <a:t>Is it possible to create environments which generate useful data?</a:t>
            </a:r>
          </a:p>
          <a:p>
            <a:pPr lvl="1"/>
            <a:r>
              <a:rPr lang="en-US" dirty="0"/>
              <a:t>Ex: Reddit users provide sarcasm labels using the “/s” tag</a:t>
            </a:r>
          </a:p>
          <a:p>
            <a:pPr marL="0" indent="0">
              <a:buNone/>
            </a:pPr>
            <a:endParaRPr lang="en-US" dirty="0"/>
          </a:p>
        </p:txBody>
      </p:sp>
      <p:sp>
        <p:nvSpPr>
          <p:cNvPr id="4" name="Oval 3">
            <a:extLst>
              <a:ext uri="{FF2B5EF4-FFF2-40B4-BE49-F238E27FC236}">
                <a16:creationId xmlns:a16="http://schemas.microsoft.com/office/drawing/2014/main" id="{045012C7-01B1-4045-AE72-75B1CA5A44FA}"/>
              </a:ext>
            </a:extLst>
          </p:cNvPr>
          <p:cNvSpPr/>
          <p:nvPr/>
        </p:nvSpPr>
        <p:spPr>
          <a:xfrm>
            <a:off x="380999" y="4593771"/>
            <a:ext cx="10744201" cy="130628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FDCA48-0581-2847-BDBE-881615981543}"/>
              </a:ext>
            </a:extLst>
          </p:cNvPr>
          <p:cNvSpPr txBox="1"/>
          <p:nvPr/>
        </p:nvSpPr>
        <p:spPr>
          <a:xfrm>
            <a:off x="2100942" y="6176963"/>
            <a:ext cx="7304313" cy="492443"/>
          </a:xfrm>
          <a:prstGeom prst="rect">
            <a:avLst/>
          </a:prstGeom>
          <a:noFill/>
        </p:spPr>
        <p:txBody>
          <a:bodyPr wrap="square" rtlCol="0">
            <a:spAutoFit/>
          </a:bodyPr>
          <a:lstStyle/>
          <a:p>
            <a:pPr algn="ctr"/>
            <a:r>
              <a:rPr lang="en-US" sz="2600" dirty="0">
                <a:solidFill>
                  <a:srgbClr val="00B050"/>
                </a:solidFill>
              </a:rPr>
              <a:t>Modern tech companies try to solve this problem.</a:t>
            </a:r>
          </a:p>
        </p:txBody>
      </p:sp>
    </p:spTree>
    <p:extLst>
      <p:ext uri="{BB962C8B-B14F-4D97-AF65-F5344CB8AC3E}">
        <p14:creationId xmlns:p14="http://schemas.microsoft.com/office/powerpoint/2010/main" val="1872178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Proof Outline: Key Lemma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B1FE6FD-E400-B04F-814F-B494E75035D6}"/>
                  </a:ext>
                </a:extLst>
              </p:cNvPr>
              <p:cNvSpPr>
                <a:spLocks noGrp="1"/>
              </p:cNvSpPr>
              <p:nvPr>
                <p:ph idx="1"/>
              </p:nvPr>
            </p:nvSpPr>
            <p:spPr/>
            <p:txBody>
              <a:bodyPr>
                <a:noAutofit/>
              </a:bodyPr>
              <a:lstStyle/>
              <a:p>
                <a:r>
                  <a:rPr lang="en-US" dirty="0"/>
                  <a:t>For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that hash to same bin; if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for any postfix set </a:t>
                </a:r>
                <a14:m>
                  <m:oMath xmlns:m="http://schemas.openxmlformats.org/officeDocument/2006/math">
                    <m:r>
                      <a:rPr lang="en-US" b="0" i="1" smtClean="0">
                        <a:latin typeface="Cambria Math" panose="02040503050406030204" pitchFamily="18" charset="0"/>
                      </a:rPr>
                      <m:t>𝑇</m:t>
                    </m:r>
                    <m:r>
                      <a:rPr lang="en-US" b="0" i="0" smtClean="0">
                        <a:latin typeface="Cambria Math" panose="02040503050406030204" pitchFamily="18" charset="0"/>
                      </a:rPr>
                      <m:t>:</m:t>
                    </m:r>
                  </m:oMath>
                </a14:m>
                <a:endParaRPr lang="en-US" b="0" dirty="0"/>
              </a:p>
              <a:p>
                <a:pPr lvl="1"/>
                <a:r>
                  <a:rPr lang="en-US" sz="2800" b="0" dirty="0"/>
                  <a:t>If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 </m:t>
                    </m:r>
                  </m:oMath>
                </a14:m>
                <a:r>
                  <a:rPr lang="en-US" sz="2800" b="0" dirty="0"/>
                  <a:t> is feasible, so is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endParaRPr lang="en-US" sz="2800" b="0" dirty="0"/>
              </a:p>
              <a:p>
                <a:pPr marL="457200" lvl="1" indent="0">
                  <a:buNone/>
                </a:pPr>
                <a:endParaRPr lang="en-US" sz="2800" b="0" dirty="0"/>
              </a:p>
              <a:p>
                <a:pPr lvl="1"/>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r>
                  <a:rPr lang="en-US" sz="2800" b="0" dirty="0"/>
                  <a:t> is at most </a:t>
                </a:r>
                <a14:m>
                  <m:oMath xmlns:m="http://schemas.openxmlformats.org/officeDocument/2006/math">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𝜖</m:t>
                        </m:r>
                        <m:r>
                          <a:rPr lang="en-US" sz="2800" b="0" i="1" smtClean="0">
                            <a:latin typeface="Cambria Math" panose="02040503050406030204" pitchFamily="18" charset="0"/>
                          </a:rPr>
                          <m:t>𝐾</m:t>
                        </m:r>
                      </m:num>
                      <m:den>
                        <m:r>
                          <a:rPr lang="en-US" sz="2800" b="0" i="1" smtClean="0">
                            <a:latin typeface="Cambria Math" panose="02040503050406030204" pitchFamily="18" charset="0"/>
                          </a:rPr>
                          <m:t>𝑛</m:t>
                        </m:r>
                      </m:den>
                    </m:f>
                  </m:oMath>
                </a14:m>
                <a:r>
                  <a:rPr lang="en-US" sz="2800" b="0" dirty="0"/>
                  <a:t> </a:t>
                </a:r>
                <a:r>
                  <a:rPr lang="en-US" sz="2800" dirty="0"/>
                  <a:t>worse than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 </m:t>
                    </m:r>
                  </m:oMath>
                </a14:m>
                <a:endParaRPr lang="en-US" sz="2800" b="0" dirty="0"/>
              </a:p>
              <a:p>
                <a:pPr marL="457200" lvl="1" indent="0">
                  <a:buNone/>
                </a:pPr>
                <a:endParaRPr lang="en-US" sz="2800" b="0" dirty="0"/>
              </a:p>
              <a:p>
                <a:pPr marL="0" indent="0">
                  <a:buNone/>
                </a:pPr>
                <a:r>
                  <a:rPr lang="en-US" b="1" dirty="0"/>
                  <a:t>Proof: </a:t>
                </a:r>
              </a:p>
              <a:p>
                <a:r>
                  <a:rPr lang="en-US" dirty="0"/>
                  <a:t>Feasibility: Shared denominator + sub-optimality of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endParaRPr lang="en-US" dirty="0"/>
              </a:p>
              <a:p>
                <a:r>
                  <a:rPr lang="en-US" dirty="0"/>
                  <a:t>Suboptimality: </a:t>
                </a:r>
                <a14:m>
                  <m:oMath xmlns:m="http://schemas.openxmlformats.org/officeDocument/2006/math">
                    <m:r>
                      <a:rPr lang="en-US" sz="2600" b="0" i="1" smtClean="0">
                        <a:latin typeface="Cambria Math" panose="02040503050406030204" pitchFamily="18" charset="0"/>
                      </a:rPr>
                      <m:t>|</m:t>
                    </m:r>
                  </m:oMath>
                </a14:m>
                <a:r>
                  <a:rPr lang="en-US" sz="2600" dirty="0"/>
                  <a:t>profit(</a:t>
                </a:r>
                <a14:m>
                  <m:oMath xmlns:m="http://schemas.openxmlformats.org/officeDocument/2006/math">
                    <m:r>
                      <a:rPr lang="en-US" sz="2600" i="1">
                        <a:latin typeface="Cambria Math" panose="02040503050406030204" pitchFamily="18" charset="0"/>
                      </a:rPr>
                      <m:t>𝑆</m:t>
                    </m:r>
                    <m:r>
                      <a:rPr lang="en-US" sz="2600" i="1">
                        <a:latin typeface="Cambria Math" panose="02040503050406030204" pitchFamily="18" charset="0"/>
                      </a:rPr>
                      <m:t>∪</m:t>
                    </m:r>
                    <m:r>
                      <a:rPr lang="en-US" sz="2600" i="1">
                        <a:latin typeface="Cambria Math" panose="02040503050406030204" pitchFamily="18" charset="0"/>
                      </a:rPr>
                      <m:t>𝑇</m:t>
                    </m:r>
                  </m:oMath>
                </a14:m>
                <a:r>
                  <a:rPr lang="en-US" sz="2600" dirty="0"/>
                  <a:t>) - profit(</a:t>
                </a:r>
                <a14:m>
                  <m:oMath xmlns:m="http://schemas.openxmlformats.org/officeDocument/2006/math">
                    <m:r>
                      <a:rPr lang="en-US" sz="2600" i="1">
                        <a:latin typeface="Cambria Math" panose="02040503050406030204" pitchFamily="18" charset="0"/>
                      </a:rPr>
                      <m:t>𝑆</m:t>
                    </m:r>
                    <m:r>
                      <a:rPr lang="en-US" sz="2600" b="0" i="1" smtClean="0">
                        <a:latin typeface="Cambria Math" panose="02040503050406030204" pitchFamily="18" charset="0"/>
                      </a:rPr>
                      <m:t>′</m:t>
                    </m:r>
                    <m:r>
                      <a:rPr lang="en-US" sz="2600" i="1">
                        <a:latin typeface="Cambria Math" panose="02040503050406030204" pitchFamily="18" charset="0"/>
                      </a:rPr>
                      <m:t>∪</m:t>
                    </m:r>
                    <m:r>
                      <a:rPr lang="en-US" sz="2600" i="1">
                        <a:latin typeface="Cambria Math" panose="02040503050406030204" pitchFamily="18" charset="0"/>
                      </a:rPr>
                      <m:t>𝑇</m:t>
                    </m:r>
                  </m:oMath>
                </a14:m>
                <a:r>
                  <a:rPr lang="en-US" sz="2600" dirty="0"/>
                  <a:t>)</a:t>
                </a:r>
                <a14:m>
                  <m:oMath xmlns:m="http://schemas.openxmlformats.org/officeDocument/2006/math">
                    <m:r>
                      <a:rPr lang="en-US" sz="2600" i="1">
                        <a:latin typeface="Cambria Math" panose="02040503050406030204" pitchFamily="18" charset="0"/>
                      </a:rPr>
                      <m:t>|</m:t>
                    </m:r>
                    <m:r>
                      <a:rPr lang="en-US" sz="2600" b="1" i="1" smtClean="0">
                        <a:latin typeface="Cambria Math" panose="02040503050406030204" pitchFamily="18" charset="0"/>
                      </a:rPr>
                      <m:t>≤</m:t>
                    </m:r>
                  </m:oMath>
                </a14:m>
                <a:r>
                  <a:rPr lang="en-US" sz="2600" b="1" dirty="0"/>
                  <a:t> </a:t>
                </a:r>
                <a14:m>
                  <m:oMath xmlns:m="http://schemas.openxmlformats.org/officeDocument/2006/math">
                    <m:r>
                      <a:rPr lang="en-US" sz="2600" i="1">
                        <a:latin typeface="Cambria Math" panose="02040503050406030204" pitchFamily="18" charset="0"/>
                      </a:rPr>
                      <m:t>|</m:t>
                    </m:r>
                  </m:oMath>
                </a14:m>
                <a:r>
                  <a:rPr lang="en-US" sz="2600" dirty="0"/>
                  <a:t>profit(</a:t>
                </a:r>
                <a14:m>
                  <m:oMath xmlns:m="http://schemas.openxmlformats.org/officeDocument/2006/math">
                    <m:r>
                      <a:rPr lang="en-US" sz="2600" i="1">
                        <a:latin typeface="Cambria Math" panose="02040503050406030204" pitchFamily="18" charset="0"/>
                      </a:rPr>
                      <m:t>𝑆</m:t>
                    </m:r>
                  </m:oMath>
                </a14:m>
                <a:r>
                  <a:rPr lang="en-US" sz="2600" dirty="0"/>
                  <a:t>) - profit(</a:t>
                </a:r>
                <a14:m>
                  <m:oMath xmlns:m="http://schemas.openxmlformats.org/officeDocument/2006/math">
                    <m:r>
                      <a:rPr lang="en-US" sz="2600" i="1">
                        <a:latin typeface="Cambria Math" panose="02040503050406030204" pitchFamily="18" charset="0"/>
                      </a:rPr>
                      <m:t>𝑆</m:t>
                    </m:r>
                    <m:r>
                      <a:rPr lang="en-US" sz="2600" i="1">
                        <a:latin typeface="Cambria Math" panose="02040503050406030204" pitchFamily="18" charset="0"/>
                      </a:rPr>
                      <m:t>′</m:t>
                    </m:r>
                  </m:oMath>
                </a14:m>
                <a:r>
                  <a:rPr lang="en-US" sz="2600" dirty="0"/>
                  <a:t>)</a:t>
                </a:r>
                <a14:m>
                  <m:oMath xmlns:m="http://schemas.openxmlformats.org/officeDocument/2006/math">
                    <m:r>
                      <a:rPr lang="en-US" sz="2600" i="1">
                        <a:latin typeface="Cambria Math" panose="02040503050406030204" pitchFamily="18" charset="0"/>
                      </a:rPr>
                      <m:t>|</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1</m:t>
                        </m:r>
                      </m:sub>
                    </m:sSub>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𝑆</m:t>
                        </m:r>
                      </m:e>
                    </m:d>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1</m:t>
                        </m:r>
                      </m:sub>
                    </m:sSub>
                    <m:d>
                      <m:dPr>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𝑆</m:t>
                            </m:r>
                          </m:e>
                          <m:sup>
                            <m:r>
                              <a:rPr lang="en-US" sz="2600" b="0" i="1" smtClean="0">
                                <a:latin typeface="Cambria Math" panose="02040503050406030204" pitchFamily="18" charset="0"/>
                              </a:rPr>
                              <m:t>′</m:t>
                            </m:r>
                          </m:sup>
                        </m:sSup>
                      </m:e>
                    </m:d>
                    <m:r>
                      <a:rPr lang="en-US" sz="2600" b="0" i="1" smtClean="0">
                        <a:latin typeface="Cambria Math" panose="02040503050406030204" pitchFamily="18" charset="0"/>
                      </a:rPr>
                      <m:t>|</m:t>
                    </m:r>
                  </m:oMath>
                </a14:m>
                <a:r>
                  <a:rPr lang="en-US" sz="2600" b="1" dirty="0"/>
                  <a:t> </a:t>
                </a:r>
                <a:r>
                  <a:rPr lang="en-US" dirty="0"/>
                  <a:t>and shared hash bin.</a:t>
                </a:r>
                <a:endParaRPr lang="en-US" b="1" dirty="0"/>
              </a:p>
            </p:txBody>
          </p:sp>
        </mc:Choice>
        <mc:Fallback xmlns="">
          <p:sp>
            <p:nvSpPr>
              <p:cNvPr id="6" name="Content Placeholder 5">
                <a:extLst>
                  <a:ext uri="{FF2B5EF4-FFF2-40B4-BE49-F238E27FC236}">
                    <a16:creationId xmlns:a16="http://schemas.microsoft.com/office/drawing/2014/main" id="{1B1FE6FD-E400-B04F-814F-B494E75035D6}"/>
                  </a:ext>
                </a:extLst>
              </p:cNvPr>
              <p:cNvSpPr>
                <a:spLocks noGrp="1" noRot="1" noChangeAspect="1" noMove="1" noResize="1" noEditPoints="1" noAdjustHandles="1" noChangeArrowheads="1" noChangeShapeType="1" noTextEdit="1"/>
              </p:cNvSpPr>
              <p:nvPr>
                <p:ph idx="1"/>
              </p:nvPr>
            </p:nvSpPr>
            <p:spPr>
              <a:blipFill>
                <a:blip r:embed="rId3"/>
                <a:stretch>
                  <a:fillRect l="-1086" t="-2632" b="-11696"/>
                </a:stretch>
              </a:blipFill>
            </p:spPr>
            <p:txBody>
              <a:bodyPr/>
              <a:lstStyle/>
              <a:p>
                <a:r>
                  <a:rPr lang="en-US">
                    <a:noFill/>
                  </a:rPr>
                  <a:t> </a:t>
                </a:r>
              </a:p>
            </p:txBody>
          </p:sp>
        </mc:Fallback>
      </mc:AlternateContent>
    </p:spTree>
    <p:extLst>
      <p:ext uri="{BB962C8B-B14F-4D97-AF65-F5344CB8AC3E}">
        <p14:creationId xmlns:p14="http://schemas.microsoft.com/office/powerpoint/2010/main" val="371395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0271-DE97-A444-AE52-9BEF75BF244A}"/>
              </a:ext>
            </a:extLst>
          </p:cNvPr>
          <p:cNvSpPr>
            <a:spLocks noGrp="1"/>
          </p:cNvSpPr>
          <p:nvPr>
            <p:ph type="title"/>
          </p:nvPr>
        </p:nvSpPr>
        <p:spPr/>
        <p:txBody>
          <a:bodyPr/>
          <a:lstStyle/>
          <a:p>
            <a:r>
              <a:rPr lang="en-US" dirty="0"/>
              <a:t>Proof Outline: Applying Key Lemma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B43E26-B4EB-204E-A3F4-46D89292CDED}"/>
                  </a:ext>
                </a:extLst>
              </p:cNvPr>
              <p:cNvSpPr>
                <a:spLocks noGrp="1"/>
              </p:cNvSpPr>
              <p:nvPr>
                <p:ph idx="1"/>
              </p:nvPr>
            </p:nvSpPr>
            <p:spPr/>
            <p:txBody>
              <a:bodyPr>
                <a:normAutofit lnSpcReduction="10000"/>
              </a:bodyPr>
              <a:lstStyle/>
              <a:p>
                <a:r>
                  <a:rPr lang="en-US" dirty="0"/>
                  <a:t>After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𝑖</m:t>
                        </m:r>
                      </m:e>
                      <m:sup>
                        <m:r>
                          <a:rPr lang="en-US" i="1">
                            <a:latin typeface="Cambria Math" panose="02040503050406030204" pitchFamily="18" charset="0"/>
                          </a:rPr>
                          <m:t>𝑡h</m:t>
                        </m:r>
                      </m:sup>
                    </m:sSup>
                    <m:r>
                      <a:rPr lang="en-US" i="1">
                        <a:latin typeface="Cambria Math" panose="02040503050406030204" pitchFamily="18" charset="0"/>
                      </a:rPr>
                      <m:t> </m:t>
                    </m:r>
                  </m:oMath>
                </a14:m>
                <a:r>
                  <a:rPr lang="en-US" dirty="0"/>
                  <a:t>iteration:</a:t>
                </a:r>
              </a:p>
              <a:p>
                <a:pPr lvl="1"/>
                <a:r>
                  <a:rPr lang="en-US" sz="2800" dirty="0"/>
                  <a:t>hash table contains </a:t>
                </a:r>
                <a14:m>
                  <m:oMath xmlns:m="http://schemas.openxmlformats.org/officeDocument/2006/math">
                    <m:r>
                      <a:rPr lang="en-US" sz="2800" b="0" i="1" smtClean="0">
                        <a:latin typeface="Cambria Math" panose="02040503050406030204" pitchFamily="18" charset="0"/>
                      </a:rPr>
                      <m:t>𝑆</m:t>
                    </m:r>
                  </m:oMath>
                </a14:m>
                <a:r>
                  <a:rPr lang="en-US" sz="2800" dirty="0"/>
                  <a:t> extendable to </a:t>
                </a:r>
                <a14:m>
                  <m:oMath xmlns:m="http://schemas.openxmlformats.org/officeDocument/2006/math">
                    <m:r>
                      <a:rPr lang="en-US" sz="2800" i="1">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r>
                  <a:rPr lang="en-US" sz="2800" dirty="0"/>
                  <a:t> at most </a:t>
                </a:r>
                <a14:m>
                  <m:oMath xmlns:m="http://schemas.openxmlformats.org/officeDocument/2006/math">
                    <m:f>
                      <m:fPr>
                        <m:type m:val="skw"/>
                        <m:ctrlPr>
                          <a:rPr lang="en-US" sz="2800" i="1">
                            <a:latin typeface="Cambria Math" panose="02040503050406030204" pitchFamily="18" charset="0"/>
                          </a:rPr>
                        </m:ctrlPr>
                      </m:fPr>
                      <m:num>
                        <m:r>
                          <a:rPr lang="en-US" sz="2800" i="1">
                            <a:latin typeface="Cambria Math" panose="02040503050406030204" pitchFamily="18" charset="0"/>
                          </a:rPr>
                          <m:t>𝜖</m:t>
                        </m:r>
                        <m:r>
                          <a:rPr lang="en-US" sz="2800" b="0" i="1" smtClean="0">
                            <a:latin typeface="Cambria Math" panose="02040503050406030204" pitchFamily="18" charset="0"/>
                          </a:rPr>
                          <m:t>𝑖</m:t>
                        </m:r>
                        <m:r>
                          <a:rPr lang="en-US" sz="2800" i="1">
                            <a:latin typeface="Cambria Math" panose="02040503050406030204" pitchFamily="18" charset="0"/>
                          </a:rPr>
                          <m:t>𝐾</m:t>
                        </m:r>
                      </m:num>
                      <m:den>
                        <m:r>
                          <a:rPr lang="en-US" sz="2800" i="1">
                            <a:latin typeface="Cambria Math" panose="02040503050406030204" pitchFamily="18" charset="0"/>
                          </a:rPr>
                          <m:t>𝑛</m:t>
                        </m:r>
                      </m:den>
                    </m:f>
                  </m:oMath>
                </a14:m>
                <a:r>
                  <a:rPr lang="en-US" sz="2800" dirty="0"/>
                  <a:t> suboptimal.</a:t>
                </a:r>
              </a:p>
              <a:p>
                <a:r>
                  <a:rPr lang="en-US" dirty="0"/>
                  <a:t>After </a:t>
                </a:r>
                <a14:m>
                  <m:oMath xmlns:m="http://schemas.openxmlformats.org/officeDocument/2006/math">
                    <m:r>
                      <a:rPr lang="en-US" b="0" i="1" smtClean="0">
                        <a:latin typeface="Cambria Math" panose="02040503050406030204" pitchFamily="18" charset="0"/>
                      </a:rPr>
                      <m:t>𝑛</m:t>
                    </m:r>
                  </m:oMath>
                </a14:m>
                <a:r>
                  <a:rPr lang="en-US" dirty="0"/>
                  <a:t> iterations, suboptimal by at most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factor.</a:t>
                </a:r>
              </a:p>
              <a:p>
                <a:pPr marL="0" indent="0">
                  <a:buNone/>
                </a:pPr>
                <a:endParaRPr lang="en-US" sz="3200" dirty="0"/>
              </a:p>
              <a:p>
                <a:pPr marL="0" indent="0">
                  <a:buNone/>
                </a:pPr>
                <a:r>
                  <a:rPr lang="en-US" b="1" dirty="0"/>
                  <a:t>Proof: </a:t>
                </a:r>
                <a:r>
                  <a:rPr lang="en-US" dirty="0"/>
                  <a:t>By induction. </a:t>
                </a:r>
              </a:p>
              <a:p>
                <a:r>
                  <a:rPr lang="en-US" dirty="0"/>
                  <a:t>Inductive step: apply the Key Lemma at step </a:t>
                </a:r>
                <a14:m>
                  <m:oMath xmlns:m="http://schemas.openxmlformats.org/officeDocument/2006/math">
                    <m:r>
                      <a:rPr lang="en-US" b="0" i="1" smtClean="0">
                        <a:latin typeface="Cambria Math" panose="02040503050406030204" pitchFamily="18" charset="0"/>
                      </a:rPr>
                      <m:t>𝑖</m:t>
                    </m:r>
                  </m:oMath>
                </a14:m>
                <a:r>
                  <a:rPr lang="en-US" dirty="0"/>
                  <a:t> to get:</a:t>
                </a:r>
              </a:p>
              <a:p>
                <a:pPr lvl="1"/>
                <a:r>
                  <a:rPr lang="en-US" sz="2800" dirty="0"/>
                  <a:t>If </a:t>
                </a:r>
                <a14:m>
                  <m:oMath xmlns:m="http://schemas.openxmlformats.org/officeDocument/2006/math">
                    <m:r>
                      <a:rPr lang="en-US" sz="2800" b="0" i="1" smtClean="0">
                        <a:latin typeface="Cambria Math" panose="02040503050406030204" pitchFamily="18" charset="0"/>
                      </a:rPr>
                      <m:t>𝑆</m:t>
                    </m:r>
                  </m:oMath>
                </a14:m>
                <a:r>
                  <a:rPr lang="en-US" sz="2800" dirty="0"/>
                  <a:t> is replaced this step: </a:t>
                </a:r>
                <a14:m>
                  <m:oMath xmlns:m="http://schemas.openxmlformats.org/officeDocument/2006/math">
                    <m:f>
                      <m:fPr>
                        <m:type m:val="skw"/>
                        <m:ctrlPr>
                          <a:rPr lang="en-US" sz="2800" i="1" smtClean="0">
                            <a:latin typeface="Cambria Math" panose="02040503050406030204" pitchFamily="18" charset="0"/>
                          </a:rPr>
                        </m:ctrlPr>
                      </m:fPr>
                      <m:num>
                        <m:r>
                          <a:rPr lang="en-US" sz="2800" b="0" i="1" smtClean="0">
                            <a:latin typeface="Cambria Math" panose="02040503050406030204" pitchFamily="18" charset="0"/>
                          </a:rPr>
                          <m:t>𝜖</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 −1</m:t>
                            </m:r>
                          </m:e>
                        </m:d>
                        <m:r>
                          <a:rPr lang="en-US" sz="2800" b="0" i="1" smtClean="0">
                            <a:latin typeface="Cambria Math" panose="02040503050406030204" pitchFamily="18" charset="0"/>
                          </a:rPr>
                          <m:t>𝐾</m:t>
                        </m:r>
                      </m:num>
                      <m:den>
                        <m:r>
                          <a:rPr lang="en-US" sz="2800" b="0" i="1" smtClean="0">
                            <a:latin typeface="Cambria Math" panose="02040503050406030204" pitchFamily="18" charset="0"/>
                          </a:rPr>
                          <m:t>𝑛</m:t>
                        </m:r>
                      </m:den>
                    </m:f>
                    <m:r>
                      <a:rPr lang="en-US" sz="2800" b="0" i="1" smtClean="0">
                        <a:latin typeface="Cambria Math" panose="02040503050406030204" pitchFamily="18" charset="0"/>
                      </a:rPr>
                      <m:t>+</m:t>
                    </m:r>
                    <m:f>
                      <m:fPr>
                        <m:type m:val="skw"/>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𝜖</m:t>
                        </m:r>
                        <m:r>
                          <a:rPr lang="en-US" sz="2800" b="0" i="1" dirty="0" smtClean="0">
                            <a:latin typeface="Cambria Math" panose="02040503050406030204" pitchFamily="18" charset="0"/>
                          </a:rPr>
                          <m:t>𝐾</m:t>
                        </m:r>
                      </m:num>
                      <m:den>
                        <m:r>
                          <a:rPr lang="en-US" sz="2800" b="0" i="1" dirty="0" smtClean="0">
                            <a:latin typeface="Cambria Math" panose="02040503050406030204" pitchFamily="18" charset="0"/>
                          </a:rPr>
                          <m:t>𝑛</m:t>
                        </m:r>
                      </m:den>
                    </m:f>
                    <m:r>
                      <a:rPr lang="en-US" sz="2800" b="0" i="1" dirty="0" smtClean="0">
                        <a:latin typeface="Cambria Math" panose="02040503050406030204" pitchFamily="18" charset="0"/>
                      </a:rPr>
                      <m:t>=</m:t>
                    </m:r>
                    <m:f>
                      <m:fPr>
                        <m:type m:val="skw"/>
                        <m:ctrlPr>
                          <a:rPr lang="en-US" sz="2800" i="1" dirty="0">
                            <a:latin typeface="Cambria Math" panose="02040503050406030204" pitchFamily="18" charset="0"/>
                          </a:rPr>
                        </m:ctrlPr>
                      </m:fPr>
                      <m:num>
                        <m:r>
                          <a:rPr lang="en-US" sz="2800" i="1" dirty="0">
                            <a:latin typeface="Cambria Math" panose="02040503050406030204" pitchFamily="18" charset="0"/>
                          </a:rPr>
                          <m:t>𝜖</m:t>
                        </m:r>
                        <m:r>
                          <a:rPr lang="en-US" sz="2800" b="0" i="1" dirty="0" smtClean="0">
                            <a:latin typeface="Cambria Math" panose="02040503050406030204" pitchFamily="18" charset="0"/>
                          </a:rPr>
                          <m:t>𝑖</m:t>
                        </m:r>
                        <m:r>
                          <a:rPr lang="en-US" sz="2800" i="1" dirty="0">
                            <a:latin typeface="Cambria Math" panose="02040503050406030204" pitchFamily="18" charset="0"/>
                          </a:rPr>
                          <m:t>𝐾</m:t>
                        </m:r>
                      </m:num>
                      <m:den>
                        <m:r>
                          <a:rPr lang="en-US" sz="2800" i="1" dirty="0">
                            <a:latin typeface="Cambria Math" panose="02040503050406030204" pitchFamily="18" charset="0"/>
                          </a:rPr>
                          <m:t>𝑛</m:t>
                        </m:r>
                      </m:den>
                    </m:f>
                  </m:oMath>
                </a14:m>
                <a:r>
                  <a:rPr lang="en-US" sz="2800" dirty="0"/>
                  <a:t> suboptimal</a:t>
                </a:r>
              </a:p>
              <a:p>
                <a:pPr lvl="1"/>
                <a:r>
                  <a:rPr lang="en-US" sz="2800" dirty="0"/>
                  <a:t>Otherwise: even tighter bound, no degradation.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CB43E26-B4EB-204E-A3F4-46D89292CDED}"/>
                  </a:ext>
                </a:extLst>
              </p:cNvPr>
              <p:cNvSpPr>
                <a:spLocks noGrp="1" noRot="1" noChangeAspect="1" noMove="1" noResize="1" noEditPoints="1" noAdjustHandles="1" noChangeArrowheads="1" noChangeShapeType="1" noTextEdit="1"/>
              </p:cNvSpPr>
              <p:nvPr>
                <p:ph idx="1"/>
              </p:nvPr>
            </p:nvSpPr>
            <p:spPr>
              <a:blipFill>
                <a:blip r:embed="rId3"/>
                <a:stretch>
                  <a:fillRect l="-1086" t="-8480" b="-5263"/>
                </a:stretch>
              </a:blipFill>
            </p:spPr>
            <p:txBody>
              <a:bodyPr/>
              <a:lstStyle/>
              <a:p>
                <a:r>
                  <a:rPr lang="en-US">
                    <a:noFill/>
                  </a:rPr>
                  <a:t> </a:t>
                </a:r>
              </a:p>
            </p:txBody>
          </p:sp>
        </mc:Fallback>
      </mc:AlternateContent>
    </p:spTree>
    <p:extLst>
      <p:ext uri="{BB962C8B-B14F-4D97-AF65-F5344CB8AC3E}">
        <p14:creationId xmlns:p14="http://schemas.microsoft.com/office/powerpoint/2010/main" val="767434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6746-D678-E343-9BFE-1DCBE3E3E73B}"/>
              </a:ext>
            </a:extLst>
          </p:cNvPr>
          <p:cNvSpPr>
            <a:spLocks noGrp="1"/>
          </p:cNvSpPr>
          <p:nvPr>
            <p:ph type="title"/>
          </p:nvPr>
        </p:nvSpPr>
        <p:spPr/>
        <p:txBody>
          <a:bodyPr/>
          <a:lstStyle/>
          <a:p>
            <a:r>
              <a:rPr lang="en-US" dirty="0"/>
              <a:t>Proof Outline: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695D21-56F2-B242-BB42-27D887B0AD42}"/>
                  </a:ext>
                </a:extLst>
              </p:cNvPr>
              <p:cNvSpPr>
                <a:spLocks noGrp="1"/>
              </p:cNvSpPr>
              <p:nvPr>
                <p:ph idx="1"/>
              </p:nvPr>
            </p:nvSpPr>
            <p:spPr>
              <a:xfrm>
                <a:off x="838200" y="1505585"/>
                <a:ext cx="10515600" cy="4351338"/>
              </a:xfrm>
            </p:spPr>
            <p:txBody>
              <a:bodyPr>
                <a:noAutofit/>
              </a:bodyPr>
              <a:lstStyle/>
              <a:p>
                <a:r>
                  <a:rPr lang="en-US" dirty="0"/>
                  <a:t>Checking feasibility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en-US" dirty="0"/>
              </a:p>
              <a:p>
                <a:r>
                  <a:rPr lang="en-US" dirty="0"/>
                  <a:t>Three dimensions of hash table:</a:t>
                </a:r>
              </a:p>
              <a:p>
                <a:pPr lvl="1"/>
                <a:r>
                  <a:rPr lang="en-US" sz="2800" dirty="0"/>
                  <a:t>Denominator dimension is size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𝛿</m:t>
                    </m:r>
                  </m:oMath>
                </a14:m>
                <a:endParaRPr lang="en-US" sz="2800" dirty="0"/>
              </a:p>
              <a:p>
                <a:pPr lvl="1"/>
                <a:r>
                  <a:rPr lang="en-US" sz="2800" dirty="0"/>
                  <a:t>Profit dimensions are each size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𝑛𝐾</m:t>
                        </m:r>
                      </m:num>
                      <m:den>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𝜖</m:t>
                            </m:r>
                            <m:r>
                              <a:rPr lang="en-US" sz="2800" b="0" i="1" smtClean="0">
                                <a:latin typeface="Cambria Math" panose="02040503050406030204" pitchFamily="18" charset="0"/>
                              </a:rPr>
                              <m:t>𝐾</m:t>
                            </m:r>
                          </m:num>
                          <m:den>
                            <m:r>
                              <a:rPr lang="en-US" sz="2800" b="0" i="1" smtClean="0">
                                <a:latin typeface="Cambria Math" panose="02040503050406030204" pitchFamily="18" charset="0"/>
                              </a:rPr>
                              <m:t>𝑛</m:t>
                            </m:r>
                          </m:den>
                        </m:f>
                      </m:den>
                    </m:f>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𝜖</m:t>
                        </m:r>
                      </m:den>
                    </m:f>
                  </m:oMath>
                </a14:m>
                <a:r>
                  <a:rPr lang="en-US" sz="2800" dirty="0"/>
                  <a:t>  times a possible polynomial factor for costs</a:t>
                </a:r>
              </a:p>
              <a:p>
                <a:pPr lvl="1"/>
                <a:endParaRPr lang="en-US" sz="2800" dirty="0"/>
              </a:p>
              <a:p>
                <a:r>
                  <a:rPr lang="en-US" dirty="0"/>
                  <a:t>Total size of hash table: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𝑝𝑜𝑙𝑦</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5</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2</m:t>
                            </m:r>
                          </m:sup>
                        </m:sSup>
                        <m:r>
                          <a:rPr lang="en-US" b="0" i="1" smtClean="0">
                            <a:latin typeface="Cambria Math" panose="02040503050406030204" pitchFamily="18" charset="0"/>
                          </a:rPr>
                          <m:t>𝛿</m:t>
                        </m:r>
                      </m:den>
                    </m:f>
                    <m:r>
                      <a:rPr lang="en-US" b="0" i="1" smtClean="0">
                        <a:latin typeface="Cambria Math" panose="02040503050406030204" pitchFamily="18" charset="0"/>
                      </a:rPr>
                      <m:t>)</m:t>
                    </m:r>
                  </m:oMath>
                </a14:m>
                <a:endParaRPr lang="en-US" dirty="0"/>
              </a:p>
              <a:p>
                <a:pPr marL="0" indent="0">
                  <a:buNone/>
                </a:pPr>
                <a:endParaRPr lang="en-US" dirty="0"/>
              </a:p>
              <a:p>
                <a:r>
                  <a:rPr lang="en-US" dirty="0"/>
                  <a:t>Thus: polynomial runtime.</a:t>
                </a:r>
              </a:p>
              <a:p>
                <a:endParaRPr lang="en-US" dirty="0"/>
              </a:p>
            </p:txBody>
          </p:sp>
        </mc:Choice>
        <mc:Fallback>
          <p:sp>
            <p:nvSpPr>
              <p:cNvPr id="3" name="Content Placeholder 2">
                <a:extLst>
                  <a:ext uri="{FF2B5EF4-FFF2-40B4-BE49-F238E27FC236}">
                    <a16:creationId xmlns:a16="http://schemas.microsoft.com/office/drawing/2014/main" id="{CD695D21-56F2-B242-BB42-27D887B0AD42}"/>
                  </a:ext>
                </a:extLst>
              </p:cNvPr>
              <p:cNvSpPr>
                <a:spLocks noGrp="1" noRot="1" noChangeAspect="1" noMove="1" noResize="1" noEditPoints="1" noAdjustHandles="1" noChangeArrowheads="1" noChangeShapeType="1" noTextEdit="1"/>
              </p:cNvSpPr>
              <p:nvPr>
                <p:ph idx="1"/>
              </p:nvPr>
            </p:nvSpPr>
            <p:spPr>
              <a:xfrm>
                <a:off x="838200" y="1505585"/>
                <a:ext cx="10515600" cy="4351338"/>
              </a:xfrm>
              <a:blipFill>
                <a:blip r:embed="rId2"/>
                <a:stretch>
                  <a:fillRect l="-965" t="-2332" b="-12828"/>
                </a:stretch>
              </a:blipFill>
            </p:spPr>
            <p:txBody>
              <a:bodyPr/>
              <a:lstStyle/>
              <a:p>
                <a:r>
                  <a:rPr lang="en-US">
                    <a:noFill/>
                  </a:rPr>
                  <a:t> </a:t>
                </a:r>
              </a:p>
            </p:txBody>
          </p:sp>
        </mc:Fallback>
      </mc:AlternateContent>
    </p:spTree>
    <p:extLst>
      <p:ext uri="{BB962C8B-B14F-4D97-AF65-F5344CB8AC3E}">
        <p14:creationId xmlns:p14="http://schemas.microsoft.com/office/powerpoint/2010/main" val="4028266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Extensions</a:t>
            </a:r>
          </a:p>
        </p:txBody>
      </p:sp>
    </p:spTree>
    <p:extLst>
      <p:ext uri="{BB962C8B-B14F-4D97-AF65-F5344CB8AC3E}">
        <p14:creationId xmlns:p14="http://schemas.microsoft.com/office/powerpoint/2010/main" val="1297797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23CB-6526-1F4B-80D4-8251D325A6E1}"/>
              </a:ext>
            </a:extLst>
          </p:cNvPr>
          <p:cNvSpPr>
            <a:spLocks noGrp="1"/>
          </p:cNvSpPr>
          <p:nvPr>
            <p:ph type="title"/>
          </p:nvPr>
        </p:nvSpPr>
        <p:spPr/>
        <p:txBody>
          <a:bodyPr/>
          <a:lstStyle/>
          <a:p>
            <a:r>
              <a:rPr lang="en-US" dirty="0"/>
              <a:t>Multiple Agents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4653DB8-0150-1E40-A753-0F2E24C7D04A}"/>
                  </a:ext>
                </a:extLst>
              </p:cNvPr>
              <p:cNvSpPr>
                <a:spLocks noGrp="1"/>
              </p:cNvSpPr>
              <p:nvPr>
                <p:ph idx="1"/>
              </p:nvPr>
            </p:nvSpPr>
            <p:spPr>
              <a:xfrm>
                <a:off x="838200" y="1608455"/>
                <a:ext cx="10515600" cy="4351338"/>
              </a:xfrm>
            </p:spPr>
            <p:txBody>
              <a:bodyPr>
                <a:noAutofit/>
              </a:bodyPr>
              <a:lstStyle/>
              <a:p>
                <a:r>
                  <a:rPr lang="en-US" dirty="0"/>
                  <a:t>Replace designer objective with summation over agents:</a:t>
                </a:r>
              </a:p>
              <a:p>
                <a:endParaRPr lang="en-US" dirty="0"/>
              </a:p>
              <a:p>
                <a:endParaRPr lang="en-US" dirty="0"/>
              </a:p>
              <a:p>
                <a:endParaRPr lang="en-US" dirty="0"/>
              </a:p>
              <a:p>
                <a:endParaRPr lang="en-US" dirty="0"/>
              </a:p>
              <a:p>
                <a:r>
                  <a:rPr lang="en-US" dirty="0"/>
                  <a:t>An exact polytime DP exists if #agents is constant.</a:t>
                </a:r>
              </a:p>
              <a:p>
                <a:pPr lvl="1"/>
                <a:r>
                  <a:rPr lang="en-US" sz="2800" dirty="0"/>
                  <a:t>Exponential in #agents</a:t>
                </a:r>
              </a:p>
              <a:p>
                <a:pPr lvl="1"/>
                <a:r>
                  <a:rPr lang="en-US" sz="2800" dirty="0"/>
                  <a:t>Also require potentials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𝜙</m:t>
                        </m:r>
                      </m:e>
                      <m:sub>
                        <m:r>
                          <a:rPr lang="en-US" sz="2800" b="0" i="1" smtClean="0">
                            <a:latin typeface="Cambria Math" panose="02040503050406030204" pitchFamily="18" charset="0"/>
                          </a:rPr>
                          <m:t>𝑖</m:t>
                        </m:r>
                      </m:sub>
                    </m:sSub>
                  </m:oMath>
                </a14:m>
                <a:r>
                  <a:rPr lang="en-US" sz="2800" dirty="0"/>
                  <a:t> to be discretized by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m:t>
                    </m:r>
                  </m:oMath>
                </a14:m>
                <a:r>
                  <a:rPr lang="en-US" sz="2800" b="0" dirty="0"/>
                  <a:t> with poly size.</a:t>
                </a:r>
              </a:p>
              <a:p>
                <a:pPr marL="457200" lvl="1" indent="0">
                  <a:buNone/>
                </a:pPr>
                <a:endParaRPr lang="en-US" sz="2800" b="0" dirty="0"/>
              </a:p>
              <a:p>
                <a:r>
                  <a:rPr lang="en-US" dirty="0"/>
                  <a:t>No FPTAS for 2 agents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sub>
                    </m:sSub>
                  </m:oMath>
                </a14:m>
                <a:r>
                  <a:rPr lang="en-US" dirty="0"/>
                  <a:t> not polynomial size.</a:t>
                </a:r>
                <a:endParaRPr lang="en-US" b="0" dirty="0"/>
              </a:p>
              <a:p>
                <a:pPr lvl="1"/>
                <a:endParaRPr lang="en-US" sz="2800" dirty="0"/>
              </a:p>
            </p:txBody>
          </p:sp>
        </mc:Choice>
        <mc:Fallback xmlns="">
          <p:sp>
            <p:nvSpPr>
              <p:cNvPr id="5" name="Content Placeholder 4">
                <a:extLst>
                  <a:ext uri="{FF2B5EF4-FFF2-40B4-BE49-F238E27FC236}">
                    <a16:creationId xmlns:a16="http://schemas.microsoft.com/office/drawing/2014/main" id="{14653DB8-0150-1E40-A753-0F2E24C7D04A}"/>
                  </a:ext>
                </a:extLst>
              </p:cNvPr>
              <p:cNvSpPr>
                <a:spLocks noGrp="1" noRot="1" noChangeAspect="1" noMove="1" noResize="1" noEditPoints="1" noAdjustHandles="1" noChangeArrowheads="1" noChangeShapeType="1" noTextEdit="1"/>
              </p:cNvSpPr>
              <p:nvPr>
                <p:ph idx="1"/>
              </p:nvPr>
            </p:nvSpPr>
            <p:spPr>
              <a:xfrm>
                <a:off x="838200" y="1608455"/>
                <a:ext cx="10515600" cy="4351338"/>
              </a:xfrm>
              <a:blipFill>
                <a:blip r:embed="rId3"/>
                <a:stretch>
                  <a:fillRect l="-965" t="-2332" b="-1603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14E5FB9-21F6-EE4D-8FFC-9E6CB098E107}"/>
              </a:ext>
            </a:extLst>
          </p:cNvPr>
          <p:cNvPicPr>
            <a:picLocks noChangeAspect="1"/>
          </p:cNvPicPr>
          <p:nvPr/>
        </p:nvPicPr>
        <p:blipFill>
          <a:blip r:embed="rId4"/>
          <a:stretch>
            <a:fillRect/>
          </a:stretch>
        </p:blipFill>
        <p:spPr>
          <a:xfrm>
            <a:off x="1577340" y="2279757"/>
            <a:ext cx="9037320" cy="1568193"/>
          </a:xfrm>
          <a:prstGeom prst="rect">
            <a:avLst/>
          </a:prstGeom>
        </p:spPr>
      </p:pic>
    </p:spTree>
    <p:extLst>
      <p:ext uri="{BB962C8B-B14F-4D97-AF65-F5344CB8AC3E}">
        <p14:creationId xmlns:p14="http://schemas.microsoft.com/office/powerpoint/2010/main" val="2142907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E430-DC9E-2043-9411-158CCF2F506B}"/>
              </a:ext>
            </a:extLst>
          </p:cNvPr>
          <p:cNvSpPr>
            <a:spLocks noGrp="1"/>
          </p:cNvSpPr>
          <p:nvPr>
            <p:ph type="title"/>
          </p:nvPr>
        </p:nvSpPr>
        <p:spPr/>
        <p:txBody>
          <a:bodyPr/>
          <a:lstStyle/>
          <a:p>
            <a:r>
              <a:rPr lang="en-US" dirty="0"/>
              <a:t>Multiple Agents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48EAC-252F-814B-A5E2-6636BED22127}"/>
                  </a:ext>
                </a:extLst>
              </p:cNvPr>
              <p:cNvSpPr>
                <a:spLocks noGrp="1"/>
              </p:cNvSpPr>
              <p:nvPr>
                <p:ph idx="1"/>
              </p:nvPr>
            </p:nvSpPr>
            <p:spPr>
              <a:xfrm>
                <a:off x="838200" y="1690688"/>
                <a:ext cx="10515600" cy="4351338"/>
              </a:xfrm>
            </p:spPr>
            <p:txBody>
              <a:bodyPr>
                <a:noAutofit/>
              </a:bodyPr>
              <a:lstStyle/>
              <a:p>
                <a:r>
                  <a:rPr lang="en-US" b="1" dirty="0"/>
                  <a:t>Key ideas: </a:t>
                </a:r>
              </a:p>
              <a:p>
                <a:pPr lvl="1"/>
                <a:r>
                  <a:rPr lang="en-US" sz="2800" dirty="0"/>
                  <a:t>Discretize over potentials and denominators. </a:t>
                </a:r>
              </a:p>
              <a:p>
                <a:pPr lvl="1"/>
                <a:r>
                  <a:rPr lang="en-US" sz="2800" dirty="0"/>
                  <a:t>For each potential-denominator pair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𝜃</m:t>
                    </m:r>
                    <m:r>
                      <a:rPr lang="en-US" sz="2800" b="0" i="1" smtClean="0">
                        <a:latin typeface="Cambria Math" panose="02040503050406030204" pitchFamily="18" charset="0"/>
                      </a:rPr>
                      <m:t>, </m:t>
                    </m:r>
                    <m:r>
                      <a:rPr lang="en-US" sz="2800" b="0" i="1" smtClean="0">
                        <a:latin typeface="Cambria Math" panose="02040503050406030204" pitchFamily="18" charset="0"/>
                      </a:rPr>
                      <m:t>𝐷</m:t>
                    </m:r>
                    <m:r>
                      <a:rPr lang="en-US" sz="2800" b="0" i="1" smtClean="0">
                        <a:latin typeface="Cambria Math" panose="02040503050406030204" pitchFamily="18" charset="0"/>
                      </a:rPr>
                      <m:t>)</m:t>
                    </m:r>
                  </m:oMath>
                </a14:m>
                <a:r>
                  <a:rPr lang="en-US" sz="2800" dirty="0"/>
                  <a:t>, compute optimal subset s.t. potentials are at least </a:t>
                </a:r>
                <a14:m>
                  <m:oMath xmlns:m="http://schemas.openxmlformats.org/officeDocument/2006/math">
                    <m:r>
                      <a:rPr lang="en-US" sz="2800" b="0" i="1" smtClean="0">
                        <a:latin typeface="Cambria Math" panose="02040503050406030204" pitchFamily="18" charset="0"/>
                      </a:rPr>
                      <m:t>𝜃</m:t>
                    </m:r>
                  </m:oMath>
                </a14:m>
                <a:r>
                  <a:rPr lang="en-US" sz="2800" b="1" dirty="0"/>
                  <a:t> </a:t>
                </a:r>
                <a:r>
                  <a:rPr lang="en-US" sz="2800" dirty="0"/>
                  <a:t>with a DP hash table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rPr>
                          <m:t>3</m:t>
                        </m:r>
                        <m:r>
                          <a:rPr lang="en-US" sz="2800" b="0" i="1" smtClean="0">
                            <a:latin typeface="Cambria Math" panose="02040503050406030204" pitchFamily="18" charset="0"/>
                          </a:rPr>
                          <m:t>𝑘</m:t>
                        </m:r>
                      </m:sup>
                    </m:sSup>
                  </m:oMath>
                </a14:m>
                <a:r>
                  <a:rPr lang="en-US" sz="2800" dirty="0"/>
                  <a:t>). </a:t>
                </a:r>
              </a:p>
              <a:p>
                <a:pPr lvl="1"/>
                <a:r>
                  <a:rPr lang="en-US" sz="2800" dirty="0"/>
                  <a:t>Enumerate over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𝜃</m:t>
                        </m:r>
                        <m:r>
                          <a:rPr lang="en-US" sz="2800" i="1">
                            <a:latin typeface="Cambria Math" panose="02040503050406030204" pitchFamily="18" charset="0"/>
                          </a:rPr>
                          <m:t>, </m:t>
                        </m:r>
                        <m:r>
                          <a:rPr lang="en-US" sz="2800" i="1">
                            <a:latin typeface="Cambria Math" panose="02040503050406030204" pitchFamily="18" charset="0"/>
                          </a:rPr>
                          <m:t>𝐷</m:t>
                        </m:r>
                      </m:e>
                    </m:d>
                  </m:oMath>
                </a14:m>
                <a:r>
                  <a:rPr lang="en-US" sz="2800" b="1" dirty="0"/>
                  <a:t> </a:t>
                </a:r>
                <a:r>
                  <a:rPr lang="en-US" sz="2800" dirty="0"/>
                  <a:t>to get global optimum.</a:t>
                </a:r>
              </a:p>
              <a:p>
                <a:pPr marL="457200" lvl="1" indent="0">
                  <a:buNone/>
                </a:pPr>
                <a:endParaRPr lang="en-US" b="1" dirty="0"/>
              </a:p>
              <a:p>
                <a:pPr marL="457200" lvl="1" indent="0">
                  <a:buNone/>
                </a:pPr>
                <a:endParaRPr lang="en-US" sz="2800" dirty="0"/>
              </a:p>
              <a:p>
                <a:r>
                  <a:rPr lang="en-US" b="1" dirty="0"/>
                  <a:t>Proof sketch: </a:t>
                </a:r>
                <a:r>
                  <a:rPr lang="en-US" dirty="0"/>
                  <a:t>Key idea is that we can exactly compute values for each entry in the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𝐷</m:t>
                        </m:r>
                      </m:e>
                    </m:d>
                  </m:oMath>
                </a14:m>
                <a:r>
                  <a:rPr lang="en-US" dirty="0"/>
                  <a:t> hash table. </a:t>
                </a:r>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2248EAC-252F-814B-A5E2-6636BED22127}"/>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3"/>
                <a:stretch>
                  <a:fillRect l="-965"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726984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Designer Competition</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51234" y="3203041"/>
                    <a:ext cx="523437" cy="813707"/>
                  </a:xfrm>
                  <a:prstGeom prst="rect">
                    <a:avLst/>
                  </a:prstGeom>
                </p:spPr>
              </p:pic>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3" name="Group 2">
            <a:extLst>
              <a:ext uri="{FF2B5EF4-FFF2-40B4-BE49-F238E27FC236}">
                <a16:creationId xmlns:a16="http://schemas.microsoft.com/office/drawing/2014/main" id="{C05F0E4A-BA44-6349-9B73-AE6DCE04E6CA}"/>
              </a:ext>
            </a:extLst>
          </p:cNvPr>
          <p:cNvGrpSpPr/>
          <p:nvPr/>
        </p:nvGrpSpPr>
        <p:grpSpPr>
          <a:xfrm>
            <a:off x="8795657" y="99743"/>
            <a:ext cx="2743200" cy="3137454"/>
            <a:chOff x="7715404" y="1279525"/>
            <a:chExt cx="2743200" cy="3137454"/>
          </a:xfrm>
        </p:grpSpPr>
        <p:grpSp>
          <p:nvGrpSpPr>
            <p:cNvPr id="57" name="Group 56">
              <a:extLst>
                <a:ext uri="{FF2B5EF4-FFF2-40B4-BE49-F238E27FC236}">
                  <a16:creationId xmlns:a16="http://schemas.microsoft.com/office/drawing/2014/main" id="{AECFD255-09A2-EF4C-9563-46EA4D44D26D}"/>
                </a:ext>
              </a:extLst>
            </p:cNvPr>
            <p:cNvGrpSpPr/>
            <p:nvPr/>
          </p:nvGrpSpPr>
          <p:grpSpPr>
            <a:xfrm>
              <a:off x="7715404" y="2772290"/>
              <a:ext cx="2743200" cy="1644689"/>
              <a:chOff x="8734925" y="149404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898565" y="1564574"/>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132824" y="2616548"/>
                <a:ext cx="1947399" cy="461665"/>
              </a:xfrm>
              <a:prstGeom prst="rect">
                <a:avLst/>
              </a:prstGeom>
              <a:noFill/>
            </p:spPr>
            <p:txBody>
              <a:bodyPr wrap="square" rtlCol="0">
                <a:spAutoFit/>
              </a:bodyPr>
              <a:lstStyle/>
              <a:p>
                <a:pPr algn="ctr"/>
                <a:r>
                  <a:rPr lang="en-US" sz="24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734925" y="149404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1279525"/>
              <a:ext cx="1978943" cy="12584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553154" y="1450999"/>
              <a:ext cx="1700491" cy="923330"/>
            </a:xfrm>
            <a:prstGeom prst="rect">
              <a:avLst/>
            </a:prstGeom>
            <a:noFill/>
          </p:spPr>
          <p:txBody>
            <a:bodyPr wrap="square" rtlCol="0">
              <a:spAutoFit/>
            </a:bodyPr>
            <a:lstStyle/>
            <a:p>
              <a:pPr algn="ctr"/>
              <a:r>
                <a:rPr lang="en-US" dirty="0"/>
                <a:t>What platforms should I build </a:t>
              </a:r>
              <a:r>
                <a:rPr lang="en-US" b="1" dirty="0"/>
                <a:t>to compete</a:t>
              </a:r>
              <a:r>
                <a:rPr lang="en-US" dirty="0"/>
                <a:t>?</a:t>
              </a:r>
            </a:p>
          </p:txBody>
        </p:sp>
      </p:grpSp>
      <p:grpSp>
        <p:nvGrpSpPr>
          <p:cNvPr id="45" name="Group 44">
            <a:extLst>
              <a:ext uri="{FF2B5EF4-FFF2-40B4-BE49-F238E27FC236}">
                <a16:creationId xmlns:a16="http://schemas.microsoft.com/office/drawing/2014/main" id="{5F71CEE5-F6E2-F244-A792-D27207DC2B46}"/>
              </a:ext>
            </a:extLst>
          </p:cNvPr>
          <p:cNvGrpSpPr/>
          <p:nvPr/>
        </p:nvGrpSpPr>
        <p:grpSpPr>
          <a:xfrm>
            <a:off x="8795655" y="4126620"/>
            <a:ext cx="2743200" cy="1644689"/>
            <a:chOff x="8823960" y="1690688"/>
            <a:chExt cx="2743200" cy="1644689"/>
          </a:xfrm>
        </p:grpSpPr>
        <p:pic>
          <p:nvPicPr>
            <p:cNvPr id="52" name="Picture 51">
              <a:extLst>
                <a:ext uri="{FF2B5EF4-FFF2-40B4-BE49-F238E27FC236}">
                  <a16:creationId xmlns:a16="http://schemas.microsoft.com/office/drawing/2014/main" id="{D5BE7B01-4BAB-5A4B-A7EB-B9F60CE42EF6}"/>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5" name="TextBox 54">
              <a:extLst>
                <a:ext uri="{FF2B5EF4-FFF2-40B4-BE49-F238E27FC236}">
                  <a16:creationId xmlns:a16="http://schemas.microsoft.com/office/drawing/2014/main" id="{2A0A726F-744C-6D40-AB71-1FDD17C400A4}"/>
                </a:ext>
              </a:extLst>
            </p:cNvPr>
            <p:cNvSpPr txBox="1"/>
            <p:nvPr/>
          </p:nvSpPr>
          <p:spPr>
            <a:xfrm>
              <a:off x="8986850" y="2849979"/>
              <a:ext cx="2354378" cy="461665"/>
            </a:xfrm>
            <a:prstGeom prst="rect">
              <a:avLst/>
            </a:prstGeom>
            <a:noFill/>
          </p:spPr>
          <p:txBody>
            <a:bodyPr wrap="square" rtlCol="0">
              <a:spAutoFit/>
            </a:bodyPr>
            <a:lstStyle/>
            <a:p>
              <a:pPr algn="ctr"/>
              <a:r>
                <a:rPr lang="en-US" sz="2400" dirty="0"/>
                <a:t>Competing firm</a:t>
              </a:r>
            </a:p>
          </p:txBody>
        </p:sp>
        <p:sp>
          <p:nvSpPr>
            <p:cNvPr id="60" name="Rounded Rectangle 59">
              <a:extLst>
                <a:ext uri="{FF2B5EF4-FFF2-40B4-BE49-F238E27FC236}">
                  <a16:creationId xmlns:a16="http://schemas.microsoft.com/office/drawing/2014/main" id="{E97C5BC0-06FD-4D44-972E-75546C958079}"/>
                </a:ext>
              </a:extLst>
            </p:cNvPr>
            <p:cNvSpPr/>
            <p:nvPr/>
          </p:nvSpPr>
          <p:spPr>
            <a:xfrm>
              <a:off x="8823960" y="1690688"/>
              <a:ext cx="2743200" cy="1644689"/>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1F15070E-C1B9-3D40-9D19-12A422F4309F}"/>
              </a:ext>
            </a:extLst>
          </p:cNvPr>
          <p:cNvCxnSpPr>
            <a:endCxn id="47" idx="1"/>
          </p:cNvCxnSpPr>
          <p:nvPr/>
        </p:nvCxnSpPr>
        <p:spPr>
          <a:xfrm flipV="1">
            <a:off x="1971828" y="3652567"/>
            <a:ext cx="3977640" cy="956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84D9EE-4DE0-744A-93BF-C0A02C42A98E}"/>
              </a:ext>
            </a:extLst>
          </p:cNvPr>
          <p:cNvCxnSpPr>
            <a:stCxn id="6" idx="6"/>
            <a:endCxn id="8" idx="4"/>
          </p:cNvCxnSpPr>
          <p:nvPr/>
        </p:nvCxnSpPr>
        <p:spPr>
          <a:xfrm flipV="1">
            <a:off x="2396371" y="2531549"/>
            <a:ext cx="3053443" cy="257838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1E971F-3184-EE4E-8B6F-29F7CE35468C}"/>
              </a:ext>
            </a:extLst>
          </p:cNvPr>
          <p:cNvCxnSpPr>
            <a:stCxn id="50" idx="1"/>
            <a:endCxn id="47" idx="1"/>
          </p:cNvCxnSpPr>
          <p:nvPr/>
        </p:nvCxnSpPr>
        <p:spPr>
          <a:xfrm flipV="1">
            <a:off x="5457434" y="3652567"/>
            <a:ext cx="492034" cy="15724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26D904-40E9-B541-9647-15A42448F6DF}"/>
              </a:ext>
            </a:extLst>
          </p:cNvPr>
          <p:cNvCxnSpPr>
            <a:stCxn id="8" idx="5"/>
            <a:endCxn id="47" idx="1"/>
          </p:cNvCxnSpPr>
          <p:nvPr/>
        </p:nvCxnSpPr>
        <p:spPr>
          <a:xfrm>
            <a:off x="5492149" y="2512419"/>
            <a:ext cx="457319" cy="114014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45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lnSpcReduction="10000"/>
          </a:bodyPr>
          <a:lstStyle/>
          <a:p>
            <a:r>
              <a:rPr lang="en-US" dirty="0"/>
              <a:t>What if other competing designers have already built platforms?</a:t>
            </a:r>
          </a:p>
          <a:p>
            <a:endParaRPr lang="en-US" dirty="0"/>
          </a:p>
          <a:p>
            <a:pPr lvl="1"/>
            <a:r>
              <a:rPr lang="en-US" sz="2800" dirty="0"/>
              <a:t>Each platform affects only one state</a:t>
            </a:r>
          </a:p>
          <a:p>
            <a:endParaRPr lang="en-US" dirty="0"/>
          </a:p>
          <a:p>
            <a:pPr lvl="1"/>
            <a:r>
              <a:rPr lang="en-US" sz="2800" dirty="0"/>
              <a:t>At most one for each designer per state</a:t>
            </a:r>
          </a:p>
          <a:p>
            <a:endParaRPr lang="en-US" dirty="0"/>
          </a:p>
          <a:p>
            <a:r>
              <a:rPr lang="en-US" dirty="0"/>
              <a:t>How does an agent behave?</a:t>
            </a:r>
          </a:p>
          <a:p>
            <a:endParaRPr lang="en-US" dirty="0"/>
          </a:p>
          <a:p>
            <a:r>
              <a:rPr lang="en-US" dirty="0"/>
              <a:t>How should a designer optimally place platforms?</a:t>
            </a:r>
          </a:p>
          <a:p>
            <a:endParaRPr lang="en-US" dirty="0"/>
          </a:p>
          <a:p>
            <a:endParaRPr lang="en-US" dirty="0"/>
          </a:p>
          <a:p>
            <a:pPr lvl="1"/>
            <a:endParaRPr lang="en-US" sz="2800" dirty="0"/>
          </a:p>
        </p:txBody>
      </p:sp>
    </p:spTree>
    <p:extLst>
      <p:ext uri="{BB962C8B-B14F-4D97-AF65-F5344CB8AC3E}">
        <p14:creationId xmlns:p14="http://schemas.microsoft.com/office/powerpoint/2010/main" val="1660188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a:bodyPr>
              <a:lstStyle/>
              <a:p>
                <a:r>
                  <a:rPr lang="en-US" dirty="0"/>
                  <a:t>Agent’s algorithm is still greedy – but different potential function</a:t>
                </a:r>
              </a:p>
              <a:p>
                <a:endParaRPr lang="en-US" dirty="0"/>
              </a:p>
              <a:p>
                <a:r>
                  <a:rPr lang="en-US" dirty="0"/>
                  <a:t>For platforms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oMath>
                </a14:m>
                <a:r>
                  <a:rPr lang="en-US" dirty="0"/>
                  <a:t> at the same state, define:</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lvl="1"/>
                <a:endParaRPr lang="en-US" dirty="0"/>
              </a:p>
              <a:p>
                <a:pPr lvl="1"/>
                <a:endParaRPr lang="en-US" dirty="0"/>
              </a:p>
              <a:p>
                <a:endParaRPr lang="en-US" dirty="0"/>
              </a:p>
              <a:p>
                <a:endParaRPr lang="en-US" dirty="0"/>
              </a:p>
              <a:p>
                <a:pPr lvl="1"/>
                <a:endParaRPr lang="en-US" sz="2800" dirty="0"/>
              </a:p>
            </p:txBody>
          </p:sp>
        </mc:Choice>
        <mc:Fallback xmlns="">
          <p:sp>
            <p:nvSpPr>
              <p:cNvPr id="3" name="Content Placeholder 2">
                <a:extLst>
                  <a:ext uri="{FF2B5EF4-FFF2-40B4-BE49-F238E27FC236}">
                    <a16:creationId xmlns:a16="http://schemas.microsoft.com/office/drawing/2014/main" id="{2C7E30C3-A40C-744D-9320-1ED21E73FE64}"/>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4582946-8C14-3544-B27D-AF68EBDF39CA}"/>
              </a:ext>
            </a:extLst>
          </p:cNvPr>
          <p:cNvPicPr>
            <a:picLocks noChangeAspect="1"/>
          </p:cNvPicPr>
          <p:nvPr/>
        </p:nvPicPr>
        <p:blipFill>
          <a:blip r:embed="rId3"/>
          <a:stretch>
            <a:fillRect/>
          </a:stretch>
        </p:blipFill>
        <p:spPr>
          <a:xfrm>
            <a:off x="2486660" y="3911996"/>
            <a:ext cx="5788660" cy="1038463"/>
          </a:xfrm>
          <a:prstGeom prst="rect">
            <a:avLst/>
          </a:prstGeom>
        </p:spPr>
      </p:pic>
    </p:spTree>
    <p:extLst>
      <p:ext uri="{BB962C8B-B14F-4D97-AF65-F5344CB8AC3E}">
        <p14:creationId xmlns:p14="http://schemas.microsoft.com/office/powerpoint/2010/main" val="40639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a:bodyPr>
          <a:lstStyle/>
          <a:p>
            <a:r>
              <a:rPr lang="en-US" dirty="0"/>
              <a:t>Each state’s non-redundant platforms obey the following structure:</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lvl="1"/>
            <a:endParaRPr lang="en-US" dirty="0"/>
          </a:p>
          <a:p>
            <a:pPr lvl="1"/>
            <a:endParaRPr lang="en-US" dirty="0"/>
          </a:p>
          <a:p>
            <a:endParaRPr lang="en-US" dirty="0"/>
          </a:p>
          <a:p>
            <a:endParaRPr lang="en-US" dirty="0"/>
          </a:p>
          <a:p>
            <a:pPr lvl="1"/>
            <a:endParaRPr lang="en-US" sz="2800" dirty="0"/>
          </a:p>
        </p:txBody>
      </p:sp>
      <p:cxnSp>
        <p:nvCxnSpPr>
          <p:cNvPr id="6" name="Straight Connector 5">
            <a:extLst>
              <a:ext uri="{FF2B5EF4-FFF2-40B4-BE49-F238E27FC236}">
                <a16:creationId xmlns:a16="http://schemas.microsoft.com/office/drawing/2014/main" id="{402EA6DC-46DD-3C48-BA87-42032EC66FC3}"/>
              </a:ext>
            </a:extLst>
          </p:cNvPr>
          <p:cNvCxnSpPr/>
          <p:nvPr/>
        </p:nvCxnSpPr>
        <p:spPr>
          <a:xfrm>
            <a:off x="1394460" y="3337560"/>
            <a:ext cx="0" cy="2457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D565C81-2913-4F45-AF05-5340B5386DEE}"/>
              </a:ext>
            </a:extLst>
          </p:cNvPr>
          <p:cNvCxnSpPr>
            <a:cxnSpLocks/>
          </p:cNvCxnSpPr>
          <p:nvPr/>
        </p:nvCxnSpPr>
        <p:spPr>
          <a:xfrm>
            <a:off x="1394460" y="5795010"/>
            <a:ext cx="85839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233FCBA-DD4E-3549-BBB1-4823647E7CC8}"/>
              </a:ext>
            </a:extLst>
          </p:cNvPr>
          <p:cNvSpPr/>
          <p:nvPr/>
        </p:nvSpPr>
        <p:spPr>
          <a:xfrm>
            <a:off x="1783080" y="5223510"/>
            <a:ext cx="12573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370CAD-C477-754C-910D-8A473CA88A90}"/>
              </a:ext>
            </a:extLst>
          </p:cNvPr>
          <p:cNvSpPr/>
          <p:nvPr/>
        </p:nvSpPr>
        <p:spPr>
          <a:xfrm>
            <a:off x="1950721" y="4497705"/>
            <a:ext cx="12573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3284FB-CC07-AF45-841F-B17614794B77}"/>
              </a:ext>
            </a:extLst>
          </p:cNvPr>
          <p:cNvSpPr/>
          <p:nvPr/>
        </p:nvSpPr>
        <p:spPr>
          <a:xfrm>
            <a:off x="2621280" y="3847942"/>
            <a:ext cx="12573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5FE4722-6F1A-C944-9204-AC44D45690F0}"/>
              </a:ext>
            </a:extLst>
          </p:cNvPr>
          <p:cNvSpPr/>
          <p:nvPr/>
        </p:nvSpPr>
        <p:spPr>
          <a:xfrm>
            <a:off x="4324350" y="3432016"/>
            <a:ext cx="12573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F9DA02-BDF3-9D4E-8022-EE6E3B866759}"/>
              </a:ext>
            </a:extLst>
          </p:cNvPr>
          <p:cNvSpPr/>
          <p:nvPr/>
        </p:nvSpPr>
        <p:spPr>
          <a:xfrm>
            <a:off x="7296150" y="3268980"/>
            <a:ext cx="12573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B9CCE1F-F392-524E-8C30-2A85C7ABA1DA}"/>
                  </a:ext>
                </a:extLst>
              </p:cNvPr>
              <p:cNvSpPr txBox="1"/>
              <p:nvPr/>
            </p:nvSpPr>
            <p:spPr>
              <a:xfrm>
                <a:off x="4303395" y="6088984"/>
                <a:ext cx="1383030"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oMath>
                  </m:oMathPara>
                </a14:m>
                <a:endParaRPr lang="en-US" sz="2800" dirty="0"/>
              </a:p>
            </p:txBody>
          </p:sp>
        </mc:Choice>
        <mc:Fallback xmlns="">
          <p:sp>
            <p:nvSpPr>
              <p:cNvPr id="15" name="TextBox 14">
                <a:extLst>
                  <a:ext uri="{FF2B5EF4-FFF2-40B4-BE49-F238E27FC236}">
                    <a16:creationId xmlns:a16="http://schemas.microsoft.com/office/drawing/2014/main" id="{EB9CCE1F-F392-524E-8C30-2A85C7ABA1DA}"/>
                  </a:ext>
                </a:extLst>
              </p:cNvPr>
              <p:cNvSpPr txBox="1">
                <a:spLocks noRot="1" noChangeAspect="1" noMove="1" noResize="1" noEditPoints="1" noAdjustHandles="1" noChangeArrowheads="1" noChangeShapeType="1" noTextEdit="1"/>
              </p:cNvSpPr>
              <p:nvPr/>
            </p:nvSpPr>
            <p:spPr>
              <a:xfrm>
                <a:off x="4303395" y="6088984"/>
                <a:ext cx="1383030" cy="557910"/>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127D991-48A8-9241-8BEF-0E736135C23B}"/>
                  </a:ext>
                </a:extLst>
              </p:cNvPr>
              <p:cNvSpPr txBox="1"/>
              <p:nvPr/>
            </p:nvSpPr>
            <p:spPr>
              <a:xfrm>
                <a:off x="11430" y="4008375"/>
                <a:ext cx="1383030"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𝜙</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oMath>
                  </m:oMathPara>
                </a14:m>
                <a:endParaRPr lang="en-US" sz="2800" dirty="0"/>
              </a:p>
            </p:txBody>
          </p:sp>
        </mc:Choice>
        <mc:Fallback xmlns="">
          <p:sp>
            <p:nvSpPr>
              <p:cNvPr id="16" name="TextBox 15">
                <a:extLst>
                  <a:ext uri="{FF2B5EF4-FFF2-40B4-BE49-F238E27FC236}">
                    <a16:creationId xmlns:a16="http://schemas.microsoft.com/office/drawing/2014/main" id="{6127D991-48A8-9241-8BEF-0E736135C23B}"/>
                  </a:ext>
                </a:extLst>
              </p:cNvPr>
              <p:cNvSpPr txBox="1">
                <a:spLocks noRot="1" noChangeAspect="1" noMove="1" noResize="1" noEditPoints="1" noAdjustHandles="1" noChangeArrowheads="1" noChangeShapeType="1" noTextEdit="1"/>
              </p:cNvSpPr>
              <p:nvPr/>
            </p:nvSpPr>
            <p:spPr>
              <a:xfrm>
                <a:off x="11430" y="4008375"/>
                <a:ext cx="1383030" cy="557910"/>
              </a:xfrm>
              <a:prstGeom prst="rect">
                <a:avLst/>
              </a:prstGeom>
              <a:blipFill>
                <a:blip r:embed="rId4"/>
                <a:stretch>
                  <a:fillRect b="-11111"/>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4008C806-8018-7F44-A478-31BB0EA61915}"/>
              </a:ext>
            </a:extLst>
          </p:cNvPr>
          <p:cNvCxnSpPr/>
          <p:nvPr/>
        </p:nvCxnSpPr>
        <p:spPr>
          <a:xfrm>
            <a:off x="1845945" y="5660073"/>
            <a:ext cx="0" cy="269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D1E225-7177-A847-B702-37E132359568}"/>
              </a:ext>
            </a:extLst>
          </p:cNvPr>
          <p:cNvCxnSpPr/>
          <p:nvPr/>
        </p:nvCxnSpPr>
        <p:spPr>
          <a:xfrm>
            <a:off x="2013586" y="5660073"/>
            <a:ext cx="0" cy="269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E9172-3AFC-614B-9DB4-CA5D87DF5D04}"/>
              </a:ext>
            </a:extLst>
          </p:cNvPr>
          <p:cNvCxnSpPr/>
          <p:nvPr/>
        </p:nvCxnSpPr>
        <p:spPr>
          <a:xfrm>
            <a:off x="2701291" y="5660073"/>
            <a:ext cx="0" cy="269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08D4727-948E-B84A-AD09-6FC4FC988DA2}"/>
              </a:ext>
            </a:extLst>
          </p:cNvPr>
          <p:cNvCxnSpPr/>
          <p:nvPr/>
        </p:nvCxnSpPr>
        <p:spPr>
          <a:xfrm>
            <a:off x="4387215" y="5660073"/>
            <a:ext cx="0" cy="269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5228CF-69BD-074C-BF83-42DA85C72764}"/>
              </a:ext>
            </a:extLst>
          </p:cNvPr>
          <p:cNvCxnSpPr/>
          <p:nvPr/>
        </p:nvCxnSpPr>
        <p:spPr>
          <a:xfrm>
            <a:off x="7393306" y="5660073"/>
            <a:ext cx="0" cy="269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E077E9-DCA4-5F49-9F09-6359AA68E309}"/>
              </a:ext>
            </a:extLst>
          </p:cNvPr>
          <p:cNvSpPr txBox="1"/>
          <p:nvPr/>
        </p:nvSpPr>
        <p:spPr>
          <a:xfrm>
            <a:off x="1554480" y="5963254"/>
            <a:ext cx="6377940" cy="369332"/>
          </a:xfrm>
          <a:prstGeom prst="rect">
            <a:avLst/>
          </a:prstGeom>
          <a:noFill/>
        </p:spPr>
        <p:txBody>
          <a:bodyPr wrap="square" rtlCol="0">
            <a:spAutoFit/>
          </a:bodyPr>
          <a:lstStyle/>
          <a:p>
            <a:r>
              <a:rPr lang="en-US" dirty="0"/>
              <a:t>   1 2           3                              4                                                       5</a:t>
            </a:r>
          </a:p>
        </p:txBody>
      </p:sp>
      <p:cxnSp>
        <p:nvCxnSpPr>
          <p:cNvPr id="25" name="Straight Connector 24">
            <a:extLst>
              <a:ext uri="{FF2B5EF4-FFF2-40B4-BE49-F238E27FC236}">
                <a16:creationId xmlns:a16="http://schemas.microsoft.com/office/drawing/2014/main" id="{CFA27DFD-E60B-4741-8560-3A024147D05C}"/>
              </a:ext>
            </a:extLst>
          </p:cNvPr>
          <p:cNvCxnSpPr>
            <a:stCxn id="10" idx="2"/>
            <a:endCxn id="11" idx="3"/>
          </p:cNvCxnSpPr>
          <p:nvPr/>
        </p:nvCxnSpPr>
        <p:spPr>
          <a:xfrm flipV="1">
            <a:off x="1783080" y="4614778"/>
            <a:ext cx="186054" cy="677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8277D1-D333-4944-8E73-DEE2C7B44782}"/>
              </a:ext>
            </a:extLst>
          </p:cNvPr>
          <p:cNvCxnSpPr>
            <a:stCxn id="11" idx="2"/>
            <a:endCxn id="12" idx="2"/>
          </p:cNvCxnSpPr>
          <p:nvPr/>
        </p:nvCxnSpPr>
        <p:spPr>
          <a:xfrm flipV="1">
            <a:off x="1950721" y="3916522"/>
            <a:ext cx="670559" cy="649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216BF0-9023-2D4A-B9CD-0381BAA372FF}"/>
              </a:ext>
            </a:extLst>
          </p:cNvPr>
          <p:cNvCxnSpPr>
            <a:cxnSpLocks/>
            <a:stCxn id="12" idx="2"/>
            <a:endCxn id="13" idx="2"/>
          </p:cNvCxnSpPr>
          <p:nvPr/>
        </p:nvCxnSpPr>
        <p:spPr>
          <a:xfrm flipV="1">
            <a:off x="2621280" y="3500596"/>
            <a:ext cx="1703070" cy="4159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E8E6142-D14C-EA42-814E-1345ECC55C51}"/>
              </a:ext>
            </a:extLst>
          </p:cNvPr>
          <p:cNvCxnSpPr>
            <a:cxnSpLocks/>
            <a:stCxn id="13" idx="6"/>
            <a:endCxn id="14" idx="1"/>
          </p:cNvCxnSpPr>
          <p:nvPr/>
        </p:nvCxnSpPr>
        <p:spPr>
          <a:xfrm flipV="1">
            <a:off x="4450080" y="3289067"/>
            <a:ext cx="2864483" cy="211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84C7A54-21BA-2C40-B5C1-F0BB2378EFCC}"/>
              </a:ext>
            </a:extLst>
          </p:cNvPr>
          <p:cNvSpPr txBox="1"/>
          <p:nvPr/>
        </p:nvSpPr>
        <p:spPr>
          <a:xfrm>
            <a:off x="8886825" y="2410238"/>
            <a:ext cx="2183130" cy="1384995"/>
          </a:xfrm>
          <a:prstGeom prst="rect">
            <a:avLst/>
          </a:prstGeom>
          <a:noFill/>
        </p:spPr>
        <p:txBody>
          <a:bodyPr wrap="square" rtlCol="0">
            <a:spAutoFit/>
          </a:bodyPr>
          <a:lstStyle/>
          <a:p>
            <a:pPr algn="ctr"/>
            <a:r>
              <a:rPr lang="en-US" sz="2800" dirty="0">
                <a:solidFill>
                  <a:srgbClr val="005DE0"/>
                </a:solidFill>
              </a:rPr>
              <a:t>Piecewise concave curve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FEA2A45-21C4-6B44-B385-E1910544E13D}"/>
                  </a:ext>
                </a:extLst>
              </p:cNvPr>
              <p:cNvSpPr txBox="1"/>
              <p:nvPr/>
            </p:nvSpPr>
            <p:spPr>
              <a:xfrm>
                <a:off x="1493520" y="2657230"/>
                <a:ext cx="3958590" cy="523220"/>
              </a:xfrm>
              <a:prstGeom prst="rect">
                <a:avLst/>
              </a:prstGeom>
              <a:noFill/>
            </p:spPr>
            <p:txBody>
              <a:bodyPr wrap="square" rtlCol="0">
                <a:spAutoFit/>
              </a:bodyPr>
              <a:lstStyle/>
              <a:p>
                <a:pPr algn="ctr"/>
                <a14:m>
                  <m:oMath xmlns:m="http://schemas.openxmlformats.org/officeDocument/2006/math">
                    <m:r>
                      <a:rPr lang="en-US" sz="2800" b="0" i="1" smtClean="0">
                        <a:solidFill>
                          <a:srgbClr val="00B050"/>
                        </a:solidFill>
                        <a:latin typeface="Cambria Math" panose="02040503050406030204" pitchFamily="18" charset="0"/>
                      </a:rPr>
                      <m:t>𝜌</m:t>
                    </m:r>
                  </m:oMath>
                </a14:m>
                <a:r>
                  <a:rPr lang="en-US" sz="2800" dirty="0">
                    <a:solidFill>
                      <a:srgbClr val="00B050"/>
                    </a:solidFill>
                  </a:rPr>
                  <a:t> corresponds to slopes </a:t>
                </a:r>
              </a:p>
            </p:txBody>
          </p:sp>
        </mc:Choice>
        <mc:Fallback xmlns="">
          <p:sp>
            <p:nvSpPr>
              <p:cNvPr id="35" name="TextBox 34">
                <a:extLst>
                  <a:ext uri="{FF2B5EF4-FFF2-40B4-BE49-F238E27FC236}">
                    <a16:creationId xmlns:a16="http://schemas.microsoft.com/office/drawing/2014/main" id="{1FEA2A45-21C4-6B44-B385-E1910544E13D}"/>
                  </a:ext>
                </a:extLst>
              </p:cNvPr>
              <p:cNvSpPr txBox="1">
                <a:spLocks noRot="1" noChangeAspect="1" noMove="1" noResize="1" noEditPoints="1" noAdjustHandles="1" noChangeArrowheads="1" noChangeShapeType="1" noTextEdit="1"/>
              </p:cNvSpPr>
              <p:nvPr/>
            </p:nvSpPr>
            <p:spPr>
              <a:xfrm>
                <a:off x="1493520" y="2657230"/>
                <a:ext cx="3958590" cy="523220"/>
              </a:xfrm>
              <a:prstGeom prst="rect">
                <a:avLst/>
              </a:prstGeom>
              <a:blipFill>
                <a:blip r:embed="rId5"/>
                <a:stretch>
                  <a:fillRect t="-9524" r="-962" b="-30952"/>
                </a:stretch>
              </a:blipFill>
            </p:spPr>
            <p:txBody>
              <a:bodyPr/>
              <a:lstStyle/>
              <a:p>
                <a:r>
                  <a:rPr lang="en-US">
                    <a:noFill/>
                  </a:rPr>
                  <a:t> </a:t>
                </a:r>
              </a:p>
            </p:txBody>
          </p:sp>
        </mc:Fallback>
      </mc:AlternateContent>
      <p:sp>
        <p:nvSpPr>
          <p:cNvPr id="37" name="Freeform 36">
            <a:extLst>
              <a:ext uri="{FF2B5EF4-FFF2-40B4-BE49-F238E27FC236}">
                <a16:creationId xmlns:a16="http://schemas.microsoft.com/office/drawing/2014/main" id="{CFCD72F7-663E-F343-A685-C9EAF60D9F0C}"/>
              </a:ext>
            </a:extLst>
          </p:cNvPr>
          <p:cNvSpPr/>
          <p:nvPr/>
        </p:nvSpPr>
        <p:spPr>
          <a:xfrm>
            <a:off x="1828800" y="3326130"/>
            <a:ext cx="5577840" cy="2000250"/>
          </a:xfrm>
          <a:custGeom>
            <a:avLst/>
            <a:gdLst>
              <a:gd name="connsiteX0" fmla="*/ 0 w 5577840"/>
              <a:gd name="connsiteY0" fmla="*/ 2000250 h 2000250"/>
              <a:gd name="connsiteX1" fmla="*/ 160020 w 5577840"/>
              <a:gd name="connsiteY1" fmla="*/ 1268730 h 2000250"/>
              <a:gd name="connsiteX2" fmla="*/ 868680 w 5577840"/>
              <a:gd name="connsiteY2" fmla="*/ 605790 h 2000250"/>
              <a:gd name="connsiteX3" fmla="*/ 2548890 w 5577840"/>
              <a:gd name="connsiteY3" fmla="*/ 182880 h 2000250"/>
              <a:gd name="connsiteX4" fmla="*/ 5577840 w 5577840"/>
              <a:gd name="connsiteY4" fmla="*/ 0 h 2000250"/>
              <a:gd name="connsiteX5" fmla="*/ 5566410 w 5577840"/>
              <a:gd name="connsiteY5" fmla="*/ 2000250 h 2000250"/>
              <a:gd name="connsiteX6" fmla="*/ 0 w 5577840"/>
              <a:gd name="connsiteY6" fmla="*/ 200025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840" h="2000250">
                <a:moveTo>
                  <a:pt x="0" y="2000250"/>
                </a:moveTo>
                <a:lnTo>
                  <a:pt x="160020" y="1268730"/>
                </a:lnTo>
                <a:lnTo>
                  <a:pt x="868680" y="605790"/>
                </a:lnTo>
                <a:lnTo>
                  <a:pt x="2548890" y="182880"/>
                </a:lnTo>
                <a:lnTo>
                  <a:pt x="5577840" y="0"/>
                </a:lnTo>
                <a:lnTo>
                  <a:pt x="5566410" y="2000250"/>
                </a:lnTo>
                <a:lnTo>
                  <a:pt x="0" y="2000250"/>
                </a:lnTo>
                <a:close/>
              </a:path>
            </a:pathLst>
          </a:cu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C42859-1474-0F46-8C0B-CDAECB3DCC9C}"/>
              </a:ext>
            </a:extLst>
          </p:cNvPr>
          <p:cNvSpPr txBox="1"/>
          <p:nvPr/>
        </p:nvSpPr>
        <p:spPr>
          <a:xfrm>
            <a:off x="4114800" y="4008375"/>
            <a:ext cx="2057400" cy="954107"/>
          </a:xfrm>
          <a:prstGeom prst="rect">
            <a:avLst/>
          </a:prstGeom>
          <a:noFill/>
        </p:spPr>
        <p:txBody>
          <a:bodyPr wrap="square" rtlCol="0">
            <a:spAutoFit/>
          </a:bodyPr>
          <a:lstStyle/>
          <a:p>
            <a:pPr algn="ctr"/>
            <a:r>
              <a:rPr lang="en-US" sz="2800" dirty="0"/>
              <a:t>Redundant points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6C94EEC-E4EC-BB45-A929-D762481EA08E}"/>
                  </a:ext>
                </a:extLst>
              </p:cNvPr>
              <p:cNvSpPr txBox="1"/>
              <p:nvPr/>
            </p:nvSpPr>
            <p:spPr>
              <a:xfrm>
                <a:off x="8218713" y="4241403"/>
                <a:ext cx="3257007" cy="954107"/>
              </a:xfrm>
              <a:prstGeom prst="rect">
                <a:avLst/>
              </a:prstGeom>
              <a:noFill/>
            </p:spPr>
            <p:txBody>
              <a:bodyPr wrap="square" rtlCol="0">
                <a:spAutoFit/>
              </a:bodyPr>
              <a:lstStyle/>
              <a:p>
                <a:r>
                  <a:rPr lang="en-US" sz="2800" dirty="0">
                    <a:solidFill>
                      <a:srgbClr val="FF0000"/>
                    </a:solidFill>
                  </a:rPr>
                  <a:t>This sequence decreases in </a:t>
                </a:r>
                <a14:m>
                  <m:oMath xmlns:m="http://schemas.openxmlformats.org/officeDocument/2006/math">
                    <m:r>
                      <a:rPr lang="en-US" sz="2800" b="0" i="1" smtClean="0">
                        <a:solidFill>
                          <a:srgbClr val="FF0000"/>
                        </a:solidFill>
                        <a:latin typeface="Cambria Math" panose="02040503050406030204" pitchFamily="18" charset="0"/>
                      </a:rPr>
                      <m:t>𝜙</m:t>
                    </m:r>
                  </m:oMath>
                </a14:m>
                <a:endParaRPr lang="en-US" sz="2800" dirty="0">
                  <a:solidFill>
                    <a:srgbClr val="FF0000"/>
                  </a:solidFill>
                </a:endParaRPr>
              </a:p>
            </p:txBody>
          </p:sp>
        </mc:Choice>
        <mc:Fallback>
          <p:sp>
            <p:nvSpPr>
              <p:cNvPr id="4" name="TextBox 3">
                <a:extLst>
                  <a:ext uri="{FF2B5EF4-FFF2-40B4-BE49-F238E27FC236}">
                    <a16:creationId xmlns:a16="http://schemas.microsoft.com/office/drawing/2014/main" id="{D6C94EEC-E4EC-BB45-A929-D762481EA08E}"/>
                  </a:ext>
                </a:extLst>
              </p:cNvPr>
              <p:cNvSpPr txBox="1">
                <a:spLocks noRot="1" noChangeAspect="1" noMove="1" noResize="1" noEditPoints="1" noAdjustHandles="1" noChangeArrowheads="1" noChangeShapeType="1" noTextEdit="1"/>
              </p:cNvSpPr>
              <p:nvPr/>
            </p:nvSpPr>
            <p:spPr>
              <a:xfrm>
                <a:off x="8218713" y="4241403"/>
                <a:ext cx="3257007" cy="954107"/>
              </a:xfrm>
              <a:prstGeom prst="rect">
                <a:avLst/>
              </a:prstGeom>
              <a:blipFill>
                <a:blip r:embed="rId6"/>
                <a:stretch>
                  <a:fillRect l="-3876" t="-6579" b="-15789"/>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F927BC61-A4E4-0942-8921-F0D234FA8513}"/>
              </a:ext>
            </a:extLst>
          </p:cNvPr>
          <p:cNvCxnSpPr/>
          <p:nvPr/>
        </p:nvCxnSpPr>
        <p:spPr>
          <a:xfrm flipH="1" flipV="1">
            <a:off x="7452360" y="3406140"/>
            <a:ext cx="758189" cy="817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6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889-5CD9-7249-AC2A-6F46D8E2AAAB}"/>
              </a:ext>
            </a:extLst>
          </p:cNvPr>
          <p:cNvSpPr>
            <a:spLocks noGrp="1"/>
          </p:cNvSpPr>
          <p:nvPr>
            <p:ph type="title"/>
          </p:nvPr>
        </p:nvSpPr>
        <p:spPr>
          <a:xfrm>
            <a:off x="838200" y="365125"/>
            <a:ext cx="10515600" cy="1325563"/>
          </a:xfrm>
        </p:spPr>
        <p:txBody>
          <a:bodyPr/>
          <a:lstStyle/>
          <a:p>
            <a:r>
              <a:rPr lang="en-US" dirty="0"/>
              <a:t>Economics of the Online Firm</a:t>
            </a:r>
          </a:p>
        </p:txBody>
      </p:sp>
      <p:grpSp>
        <p:nvGrpSpPr>
          <p:cNvPr id="24" name="Group 23">
            <a:extLst>
              <a:ext uri="{FF2B5EF4-FFF2-40B4-BE49-F238E27FC236}">
                <a16:creationId xmlns:a16="http://schemas.microsoft.com/office/drawing/2014/main" id="{FDD19C56-BEFE-FA4D-826B-6F33AA2B7E3E}"/>
              </a:ext>
            </a:extLst>
          </p:cNvPr>
          <p:cNvGrpSpPr/>
          <p:nvPr/>
        </p:nvGrpSpPr>
        <p:grpSpPr>
          <a:xfrm>
            <a:off x="1067422" y="2020275"/>
            <a:ext cx="3100832" cy="2057997"/>
            <a:chOff x="1186543" y="1967666"/>
            <a:chExt cx="3100832" cy="2057997"/>
          </a:xfrm>
        </p:grpSpPr>
        <p:pic>
          <p:nvPicPr>
            <p:cNvPr id="6" name="Picture 5">
              <a:extLst>
                <a:ext uri="{FF2B5EF4-FFF2-40B4-BE49-F238E27FC236}">
                  <a16:creationId xmlns:a16="http://schemas.microsoft.com/office/drawing/2014/main" id="{09CB5D48-DC22-EE48-A7BB-54F661A16D97}"/>
                </a:ext>
              </a:extLst>
            </p:cNvPr>
            <p:cNvPicPr>
              <a:picLocks noChangeAspect="1"/>
            </p:cNvPicPr>
            <p:nvPr/>
          </p:nvPicPr>
          <p:blipFill>
            <a:blip r:embed="rId2"/>
            <a:stretch>
              <a:fillRect/>
            </a:stretch>
          </p:blipFill>
          <p:spPr>
            <a:xfrm>
              <a:off x="1186543" y="1967666"/>
              <a:ext cx="3100832" cy="1552484"/>
            </a:xfrm>
            <a:prstGeom prst="rect">
              <a:avLst/>
            </a:prstGeom>
          </p:spPr>
        </p:pic>
        <p:sp>
          <p:nvSpPr>
            <p:cNvPr id="15" name="TextBox 14">
              <a:extLst>
                <a:ext uri="{FF2B5EF4-FFF2-40B4-BE49-F238E27FC236}">
                  <a16:creationId xmlns:a16="http://schemas.microsoft.com/office/drawing/2014/main" id="{63A29E6F-622D-F940-8C9C-45D2010226EF}"/>
                </a:ext>
              </a:extLst>
            </p:cNvPr>
            <p:cNvSpPr txBox="1"/>
            <p:nvPr/>
          </p:nvSpPr>
          <p:spPr>
            <a:xfrm>
              <a:off x="1775515" y="3502443"/>
              <a:ext cx="1947399" cy="523220"/>
            </a:xfrm>
            <a:prstGeom prst="rect">
              <a:avLst/>
            </a:prstGeom>
            <a:noFill/>
          </p:spPr>
          <p:txBody>
            <a:bodyPr wrap="square" rtlCol="0">
              <a:spAutoFit/>
            </a:bodyPr>
            <a:lstStyle/>
            <a:p>
              <a:pPr algn="ctr"/>
              <a:r>
                <a:rPr lang="en-US" sz="2800" dirty="0"/>
                <a:t>Online firm</a:t>
              </a:r>
            </a:p>
          </p:txBody>
        </p:sp>
      </p:grpSp>
      <p:grpSp>
        <p:nvGrpSpPr>
          <p:cNvPr id="23" name="Group 22">
            <a:extLst>
              <a:ext uri="{FF2B5EF4-FFF2-40B4-BE49-F238E27FC236}">
                <a16:creationId xmlns:a16="http://schemas.microsoft.com/office/drawing/2014/main" id="{F0975A15-BD19-A34D-962C-E60A05F8AFEA}"/>
              </a:ext>
            </a:extLst>
          </p:cNvPr>
          <p:cNvGrpSpPr/>
          <p:nvPr/>
        </p:nvGrpSpPr>
        <p:grpSpPr>
          <a:xfrm>
            <a:off x="7771653" y="2030330"/>
            <a:ext cx="1737712" cy="2047942"/>
            <a:chOff x="6563339" y="2430134"/>
            <a:chExt cx="1737712" cy="2047942"/>
          </a:xfrm>
        </p:grpSpPr>
        <p:pic>
          <p:nvPicPr>
            <p:cNvPr id="7" name="Picture 6">
              <a:extLst>
                <a:ext uri="{FF2B5EF4-FFF2-40B4-BE49-F238E27FC236}">
                  <a16:creationId xmlns:a16="http://schemas.microsoft.com/office/drawing/2014/main" id="{D7BA390D-46C3-FE45-8CE4-D814A1C62326}"/>
                </a:ext>
              </a:extLst>
            </p:cNvPr>
            <p:cNvPicPr>
              <a:picLocks noChangeAspect="1"/>
            </p:cNvPicPr>
            <p:nvPr/>
          </p:nvPicPr>
          <p:blipFill>
            <a:blip r:embed="rId3"/>
            <a:stretch>
              <a:fillRect/>
            </a:stretch>
          </p:blipFill>
          <p:spPr>
            <a:xfrm>
              <a:off x="6712866" y="2657487"/>
              <a:ext cx="213108" cy="454706"/>
            </a:xfrm>
            <a:prstGeom prst="rect">
              <a:avLst/>
            </a:prstGeom>
          </p:spPr>
        </p:pic>
        <p:pic>
          <p:nvPicPr>
            <p:cNvPr id="8" name="Picture 7">
              <a:extLst>
                <a:ext uri="{FF2B5EF4-FFF2-40B4-BE49-F238E27FC236}">
                  <a16:creationId xmlns:a16="http://schemas.microsoft.com/office/drawing/2014/main" id="{5A43CF7B-56A9-BE4E-A012-6B5E47B2A053}"/>
                </a:ext>
              </a:extLst>
            </p:cNvPr>
            <p:cNvPicPr>
              <a:picLocks noChangeAspect="1"/>
            </p:cNvPicPr>
            <p:nvPr/>
          </p:nvPicPr>
          <p:blipFill>
            <a:blip r:embed="rId3"/>
            <a:stretch>
              <a:fillRect/>
            </a:stretch>
          </p:blipFill>
          <p:spPr>
            <a:xfrm>
              <a:off x="7041297" y="3251407"/>
              <a:ext cx="213108" cy="454706"/>
            </a:xfrm>
            <a:prstGeom prst="rect">
              <a:avLst/>
            </a:prstGeom>
          </p:spPr>
        </p:pic>
        <p:pic>
          <p:nvPicPr>
            <p:cNvPr id="9" name="Picture 8">
              <a:extLst>
                <a:ext uri="{FF2B5EF4-FFF2-40B4-BE49-F238E27FC236}">
                  <a16:creationId xmlns:a16="http://schemas.microsoft.com/office/drawing/2014/main" id="{1985EA35-767C-3043-A06C-7F266B4B1DB1}"/>
                </a:ext>
              </a:extLst>
            </p:cNvPr>
            <p:cNvPicPr>
              <a:picLocks noChangeAspect="1"/>
            </p:cNvPicPr>
            <p:nvPr/>
          </p:nvPicPr>
          <p:blipFill>
            <a:blip r:embed="rId3"/>
            <a:stretch>
              <a:fillRect/>
            </a:stretch>
          </p:blipFill>
          <p:spPr>
            <a:xfrm flipH="1">
              <a:off x="7317663" y="2931263"/>
              <a:ext cx="216134" cy="454706"/>
            </a:xfrm>
            <a:prstGeom prst="rect">
              <a:avLst/>
            </a:prstGeom>
          </p:spPr>
        </p:pic>
        <p:pic>
          <p:nvPicPr>
            <p:cNvPr id="13" name="Picture 12">
              <a:extLst>
                <a:ext uri="{FF2B5EF4-FFF2-40B4-BE49-F238E27FC236}">
                  <a16:creationId xmlns:a16="http://schemas.microsoft.com/office/drawing/2014/main" id="{6CAA6A2F-9D2A-204A-9A02-6241409EBEB1}"/>
                </a:ext>
              </a:extLst>
            </p:cNvPr>
            <p:cNvPicPr>
              <a:picLocks noChangeAspect="1"/>
            </p:cNvPicPr>
            <p:nvPr/>
          </p:nvPicPr>
          <p:blipFill>
            <a:blip r:embed="rId4"/>
            <a:stretch>
              <a:fillRect/>
            </a:stretch>
          </p:blipFill>
          <p:spPr>
            <a:xfrm>
              <a:off x="7041174" y="2454509"/>
              <a:ext cx="243332" cy="493101"/>
            </a:xfrm>
            <a:prstGeom prst="rect">
              <a:avLst/>
            </a:prstGeom>
          </p:spPr>
        </p:pic>
        <p:pic>
          <p:nvPicPr>
            <p:cNvPr id="14" name="Picture 13">
              <a:extLst>
                <a:ext uri="{FF2B5EF4-FFF2-40B4-BE49-F238E27FC236}">
                  <a16:creationId xmlns:a16="http://schemas.microsoft.com/office/drawing/2014/main" id="{3B170182-AF70-A24F-8077-3C40429DD622}"/>
                </a:ext>
              </a:extLst>
            </p:cNvPr>
            <p:cNvPicPr>
              <a:picLocks noChangeAspect="1"/>
            </p:cNvPicPr>
            <p:nvPr/>
          </p:nvPicPr>
          <p:blipFill>
            <a:blip r:embed="rId4"/>
            <a:stretch>
              <a:fillRect/>
            </a:stretch>
          </p:blipFill>
          <p:spPr>
            <a:xfrm>
              <a:off x="7376635" y="3414693"/>
              <a:ext cx="242216" cy="490841"/>
            </a:xfrm>
            <a:prstGeom prst="rect">
              <a:avLst/>
            </a:prstGeom>
          </p:spPr>
        </p:pic>
        <p:pic>
          <p:nvPicPr>
            <p:cNvPr id="16" name="Picture 15">
              <a:extLst>
                <a:ext uri="{FF2B5EF4-FFF2-40B4-BE49-F238E27FC236}">
                  <a16:creationId xmlns:a16="http://schemas.microsoft.com/office/drawing/2014/main" id="{943E8C43-2E09-5049-8F6A-D3DBE8D62B75}"/>
                </a:ext>
              </a:extLst>
            </p:cNvPr>
            <p:cNvPicPr>
              <a:picLocks noChangeAspect="1"/>
            </p:cNvPicPr>
            <p:nvPr/>
          </p:nvPicPr>
          <p:blipFill>
            <a:blip r:embed="rId3"/>
            <a:stretch>
              <a:fillRect/>
            </a:stretch>
          </p:blipFill>
          <p:spPr>
            <a:xfrm>
              <a:off x="7490295" y="2430134"/>
              <a:ext cx="213108" cy="454706"/>
            </a:xfrm>
            <a:prstGeom prst="rect">
              <a:avLst/>
            </a:prstGeom>
          </p:spPr>
        </p:pic>
        <p:pic>
          <p:nvPicPr>
            <p:cNvPr id="17" name="Picture 16">
              <a:extLst>
                <a:ext uri="{FF2B5EF4-FFF2-40B4-BE49-F238E27FC236}">
                  <a16:creationId xmlns:a16="http://schemas.microsoft.com/office/drawing/2014/main" id="{FE387E94-48FE-DA43-9E8C-EBD78A064977}"/>
                </a:ext>
              </a:extLst>
            </p:cNvPr>
            <p:cNvPicPr>
              <a:picLocks noChangeAspect="1"/>
            </p:cNvPicPr>
            <p:nvPr/>
          </p:nvPicPr>
          <p:blipFill>
            <a:blip r:embed="rId3"/>
            <a:stretch>
              <a:fillRect/>
            </a:stretch>
          </p:blipFill>
          <p:spPr>
            <a:xfrm>
              <a:off x="7793398" y="3275090"/>
              <a:ext cx="213108" cy="454706"/>
            </a:xfrm>
            <a:prstGeom prst="rect">
              <a:avLst/>
            </a:prstGeom>
          </p:spPr>
        </p:pic>
        <p:pic>
          <p:nvPicPr>
            <p:cNvPr id="18" name="Picture 17">
              <a:extLst>
                <a:ext uri="{FF2B5EF4-FFF2-40B4-BE49-F238E27FC236}">
                  <a16:creationId xmlns:a16="http://schemas.microsoft.com/office/drawing/2014/main" id="{2A380DAB-1A7E-7D49-B78B-1D595D901246}"/>
                </a:ext>
              </a:extLst>
            </p:cNvPr>
            <p:cNvPicPr>
              <a:picLocks noChangeAspect="1"/>
            </p:cNvPicPr>
            <p:nvPr/>
          </p:nvPicPr>
          <p:blipFill>
            <a:blip r:embed="rId3"/>
            <a:stretch>
              <a:fillRect/>
            </a:stretch>
          </p:blipFill>
          <p:spPr>
            <a:xfrm>
              <a:off x="8087943" y="2657487"/>
              <a:ext cx="213108" cy="454706"/>
            </a:xfrm>
            <a:prstGeom prst="rect">
              <a:avLst/>
            </a:prstGeom>
          </p:spPr>
        </p:pic>
        <p:pic>
          <p:nvPicPr>
            <p:cNvPr id="19" name="Picture 18">
              <a:extLst>
                <a:ext uri="{FF2B5EF4-FFF2-40B4-BE49-F238E27FC236}">
                  <a16:creationId xmlns:a16="http://schemas.microsoft.com/office/drawing/2014/main" id="{4F5A33B8-190E-EF4A-BCCB-32C2F6E20810}"/>
                </a:ext>
              </a:extLst>
            </p:cNvPr>
            <p:cNvPicPr>
              <a:picLocks noChangeAspect="1"/>
            </p:cNvPicPr>
            <p:nvPr/>
          </p:nvPicPr>
          <p:blipFill>
            <a:blip r:embed="rId4"/>
            <a:stretch>
              <a:fillRect/>
            </a:stretch>
          </p:blipFill>
          <p:spPr>
            <a:xfrm>
              <a:off x="7739586" y="2665515"/>
              <a:ext cx="243332" cy="493101"/>
            </a:xfrm>
            <a:prstGeom prst="rect">
              <a:avLst/>
            </a:prstGeom>
          </p:spPr>
        </p:pic>
        <p:pic>
          <p:nvPicPr>
            <p:cNvPr id="20" name="Picture 19">
              <a:extLst>
                <a:ext uri="{FF2B5EF4-FFF2-40B4-BE49-F238E27FC236}">
                  <a16:creationId xmlns:a16="http://schemas.microsoft.com/office/drawing/2014/main" id="{0AC096B6-9F49-8944-BC42-B63246F82FA2}"/>
                </a:ext>
              </a:extLst>
            </p:cNvPr>
            <p:cNvPicPr>
              <a:picLocks noChangeAspect="1"/>
            </p:cNvPicPr>
            <p:nvPr/>
          </p:nvPicPr>
          <p:blipFill>
            <a:blip r:embed="rId4"/>
            <a:stretch>
              <a:fillRect/>
            </a:stretch>
          </p:blipFill>
          <p:spPr>
            <a:xfrm flipH="1">
              <a:off x="6563339" y="3184972"/>
              <a:ext cx="261823" cy="490841"/>
            </a:xfrm>
            <a:prstGeom prst="rect">
              <a:avLst/>
            </a:prstGeom>
          </p:spPr>
        </p:pic>
        <p:pic>
          <p:nvPicPr>
            <p:cNvPr id="21" name="Picture 20">
              <a:extLst>
                <a:ext uri="{FF2B5EF4-FFF2-40B4-BE49-F238E27FC236}">
                  <a16:creationId xmlns:a16="http://schemas.microsoft.com/office/drawing/2014/main" id="{B3F54693-35F6-6A42-9201-6E64139E1755}"/>
                </a:ext>
              </a:extLst>
            </p:cNvPr>
            <p:cNvPicPr>
              <a:picLocks noChangeAspect="1"/>
            </p:cNvPicPr>
            <p:nvPr/>
          </p:nvPicPr>
          <p:blipFill>
            <a:blip r:embed="rId3"/>
            <a:stretch>
              <a:fillRect/>
            </a:stretch>
          </p:blipFill>
          <p:spPr>
            <a:xfrm flipH="1">
              <a:off x="8080640" y="3133668"/>
              <a:ext cx="216134" cy="454706"/>
            </a:xfrm>
            <a:prstGeom prst="rect">
              <a:avLst/>
            </a:prstGeom>
          </p:spPr>
        </p:pic>
        <p:sp>
          <p:nvSpPr>
            <p:cNvPr id="22" name="TextBox 21">
              <a:extLst>
                <a:ext uri="{FF2B5EF4-FFF2-40B4-BE49-F238E27FC236}">
                  <a16:creationId xmlns:a16="http://schemas.microsoft.com/office/drawing/2014/main" id="{0BEC8485-17AA-A04F-9F3A-298884BA708B}"/>
                </a:ext>
              </a:extLst>
            </p:cNvPr>
            <p:cNvSpPr txBox="1"/>
            <p:nvPr/>
          </p:nvSpPr>
          <p:spPr>
            <a:xfrm>
              <a:off x="6850928" y="3954856"/>
              <a:ext cx="1190163" cy="523220"/>
            </a:xfrm>
            <a:prstGeom prst="rect">
              <a:avLst/>
            </a:prstGeom>
            <a:noFill/>
          </p:spPr>
          <p:txBody>
            <a:bodyPr wrap="square" rtlCol="0">
              <a:spAutoFit/>
            </a:bodyPr>
            <a:lstStyle/>
            <a:p>
              <a:pPr algn="ctr"/>
              <a:r>
                <a:rPr lang="en-US" sz="2800" dirty="0"/>
                <a:t>Users</a:t>
              </a:r>
            </a:p>
          </p:txBody>
        </p:sp>
      </p:grpSp>
      <p:sp>
        <p:nvSpPr>
          <p:cNvPr id="25" name="TextBox 24">
            <a:extLst>
              <a:ext uri="{FF2B5EF4-FFF2-40B4-BE49-F238E27FC236}">
                <a16:creationId xmlns:a16="http://schemas.microsoft.com/office/drawing/2014/main" id="{C60DB5D4-9761-974C-803D-D1BD859C94F0}"/>
              </a:ext>
            </a:extLst>
          </p:cNvPr>
          <p:cNvSpPr txBox="1"/>
          <p:nvPr/>
        </p:nvSpPr>
        <p:spPr>
          <a:xfrm>
            <a:off x="375148" y="4415038"/>
            <a:ext cx="594945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 data feeds revenue</a:t>
            </a:r>
          </a:p>
          <a:p>
            <a:pPr marL="914400" lvl="1" indent="-457200">
              <a:buFont typeface="Arial" panose="020B0604020202020204" pitchFamily="34" charset="0"/>
              <a:buChar char="•"/>
            </a:pPr>
            <a:r>
              <a:rPr lang="en-US" sz="2800" dirty="0"/>
              <a:t>Better demand segmentation</a:t>
            </a:r>
          </a:p>
          <a:p>
            <a:pPr marL="914400" lvl="1" indent="-457200">
              <a:buFont typeface="Arial" panose="020B0604020202020204" pitchFamily="34" charset="0"/>
              <a:buChar char="•"/>
            </a:pPr>
            <a:r>
              <a:rPr lang="en-US" sz="2800" dirty="0"/>
              <a:t>Ad/recommendation revenue</a:t>
            </a:r>
          </a:p>
          <a:p>
            <a:pPr marL="914400" lvl="1" indent="-457200">
              <a:buFont typeface="Arial" panose="020B0604020202020204" pitchFamily="34" charset="0"/>
              <a:buChar char="•"/>
            </a:pPr>
            <a:r>
              <a:rPr lang="en-US" sz="2800" dirty="0"/>
              <a:t>Better models </a:t>
            </a:r>
            <a:r>
              <a:rPr lang="en-US" sz="2800" dirty="0">
                <a:sym typeface="Wingdings" pitchFamily="2" charset="2"/>
              </a:rPr>
              <a:t>=&gt; better services</a:t>
            </a:r>
            <a:r>
              <a:rPr lang="en-US" sz="2800" dirty="0"/>
              <a:t> </a:t>
            </a:r>
          </a:p>
        </p:txBody>
      </p:sp>
      <p:sp>
        <p:nvSpPr>
          <p:cNvPr id="26" name="TextBox 25">
            <a:extLst>
              <a:ext uri="{FF2B5EF4-FFF2-40B4-BE49-F238E27FC236}">
                <a16:creationId xmlns:a16="http://schemas.microsoft.com/office/drawing/2014/main" id="{4BFD568B-114E-8B4A-89CB-C0146C7E973B}"/>
              </a:ext>
            </a:extLst>
          </p:cNvPr>
          <p:cNvSpPr txBox="1"/>
          <p:nvPr/>
        </p:nvSpPr>
        <p:spPr>
          <a:xfrm>
            <a:off x="6868742" y="4429379"/>
            <a:ext cx="485503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Online services bring value</a:t>
            </a:r>
          </a:p>
          <a:p>
            <a:pPr marL="914400" lvl="1" indent="-457200">
              <a:buFont typeface="Arial" panose="020B0604020202020204" pitchFamily="34" charset="0"/>
              <a:buChar char="•"/>
            </a:pPr>
            <a:r>
              <a:rPr lang="en-US" sz="2800" dirty="0"/>
              <a:t>Convenience</a:t>
            </a:r>
          </a:p>
          <a:p>
            <a:pPr marL="914400" lvl="1" indent="-457200">
              <a:buFont typeface="Arial" panose="020B0604020202020204" pitchFamily="34" charset="0"/>
              <a:buChar char="•"/>
            </a:pPr>
            <a:r>
              <a:rPr lang="en-US" sz="2800" dirty="0"/>
              <a:t>Knowledge</a:t>
            </a:r>
          </a:p>
        </p:txBody>
      </p:sp>
      <p:sp>
        <p:nvSpPr>
          <p:cNvPr id="5" name="Left Arrow 4">
            <a:extLst>
              <a:ext uri="{FF2B5EF4-FFF2-40B4-BE49-F238E27FC236}">
                <a16:creationId xmlns:a16="http://schemas.microsoft.com/office/drawing/2014/main" id="{AFEE1F83-A2C5-E944-B744-3824307867B5}"/>
              </a:ext>
            </a:extLst>
          </p:cNvPr>
          <p:cNvSpPr/>
          <p:nvPr/>
        </p:nvSpPr>
        <p:spPr>
          <a:xfrm>
            <a:off x="4572000" y="2547806"/>
            <a:ext cx="2373086" cy="237362"/>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281F797-5F72-3D4D-98DA-6CC6F176E30E}"/>
              </a:ext>
            </a:extLst>
          </p:cNvPr>
          <p:cNvSpPr txBox="1"/>
          <p:nvPr/>
        </p:nvSpPr>
        <p:spPr>
          <a:xfrm>
            <a:off x="5008020" y="2235600"/>
            <a:ext cx="1415143" cy="430887"/>
          </a:xfrm>
          <a:prstGeom prst="rect">
            <a:avLst/>
          </a:prstGeom>
          <a:noFill/>
        </p:spPr>
        <p:txBody>
          <a:bodyPr wrap="square" rtlCol="0">
            <a:spAutoFit/>
          </a:bodyPr>
          <a:lstStyle/>
          <a:p>
            <a:pPr algn="ctr"/>
            <a:r>
              <a:rPr lang="en-US" sz="2200" dirty="0"/>
              <a:t>User data</a:t>
            </a:r>
          </a:p>
        </p:txBody>
      </p:sp>
      <p:sp>
        <p:nvSpPr>
          <p:cNvPr id="27" name="Left Arrow 26">
            <a:extLst>
              <a:ext uri="{FF2B5EF4-FFF2-40B4-BE49-F238E27FC236}">
                <a16:creationId xmlns:a16="http://schemas.microsoft.com/office/drawing/2014/main" id="{2794EB3C-F351-314C-B664-0B66A825BC1F}"/>
              </a:ext>
            </a:extLst>
          </p:cNvPr>
          <p:cNvSpPr/>
          <p:nvPr/>
        </p:nvSpPr>
        <p:spPr>
          <a:xfrm rot="10800000">
            <a:off x="4702632" y="2903666"/>
            <a:ext cx="2373086" cy="23736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893A1A1-DEC9-5443-84E9-2A37C9A9B7BF}"/>
              </a:ext>
            </a:extLst>
          </p:cNvPr>
          <p:cNvSpPr txBox="1"/>
          <p:nvPr/>
        </p:nvSpPr>
        <p:spPr>
          <a:xfrm>
            <a:off x="5127171" y="3043054"/>
            <a:ext cx="1295992" cy="430887"/>
          </a:xfrm>
          <a:prstGeom prst="rect">
            <a:avLst/>
          </a:prstGeom>
          <a:noFill/>
        </p:spPr>
        <p:txBody>
          <a:bodyPr wrap="square" rtlCol="0">
            <a:spAutoFit/>
          </a:bodyPr>
          <a:lstStyle/>
          <a:p>
            <a:pPr algn="ctr"/>
            <a:r>
              <a:rPr lang="en-US" sz="2200" dirty="0"/>
              <a:t>Services</a:t>
            </a:r>
          </a:p>
        </p:txBody>
      </p:sp>
    </p:spTree>
    <p:extLst>
      <p:ext uri="{BB962C8B-B14F-4D97-AF65-F5344CB8AC3E}">
        <p14:creationId xmlns:p14="http://schemas.microsoft.com/office/powerpoint/2010/main" val="1405499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a:bodyPr>
          <a:lstStyle/>
          <a:p>
            <a:r>
              <a:rPr lang="en-US" b="1" dirty="0"/>
              <a:t>Proof idea: </a:t>
            </a:r>
            <a:r>
              <a:rPr lang="en-US" dirty="0"/>
              <a:t>Greedy swap argument with new potential, many details.</a:t>
            </a:r>
            <a:endParaRPr lang="en-US" b="1" dirty="0"/>
          </a:p>
          <a:p>
            <a:endParaRPr lang="en-US" dirty="0"/>
          </a:p>
          <a:p>
            <a:r>
              <a:rPr lang="en-US" dirty="0"/>
              <a:t>The new potential function:</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lvl="1"/>
            <a:endParaRPr lang="en-US" dirty="0"/>
          </a:p>
          <a:p>
            <a:pPr lvl="1"/>
            <a:endParaRPr lang="en-US" dirty="0"/>
          </a:p>
          <a:p>
            <a:endParaRPr lang="en-US" dirty="0"/>
          </a:p>
          <a:p>
            <a:endParaRPr lang="en-US" dirty="0"/>
          </a:p>
          <a:p>
            <a:pPr lvl="1"/>
            <a:endParaRPr lang="en-US" sz="28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7EB471-3F0D-A94E-B72B-BF6E71311840}"/>
                  </a:ext>
                </a:extLst>
              </p:cNvPr>
              <p:cNvSpPr txBox="1"/>
              <p:nvPr/>
            </p:nvSpPr>
            <p:spPr>
              <a:xfrm>
                <a:off x="1383030" y="4526280"/>
                <a:ext cx="2343150" cy="677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800" b="0" i="1" smtClean="0">
                          <a:latin typeface="Cambria Math" panose="02040503050406030204" pitchFamily="18" charset="0"/>
                        </a:rPr>
                        <m:t>𝜓</m:t>
                      </m:r>
                      <m:d>
                        <m:dPr>
                          <m:ctrlPr>
                            <a:rPr lang="en-US" sz="3800" b="0" i="1" smtClean="0">
                              <a:latin typeface="Cambria Math" panose="02040503050406030204" pitchFamily="18" charset="0"/>
                            </a:rPr>
                          </m:ctrlPr>
                        </m:dPr>
                        <m:e>
                          <m:r>
                            <a:rPr lang="en-US" sz="3800" b="0" i="1" smtClean="0">
                              <a:solidFill>
                                <a:srgbClr val="00B050"/>
                              </a:solidFill>
                              <a:latin typeface="Cambria Math" panose="02040503050406030204" pitchFamily="18" charset="0"/>
                            </a:rPr>
                            <m:t>𝑗</m:t>
                          </m:r>
                          <m:r>
                            <a:rPr lang="en-US" sz="3800" b="0" i="1" smtClean="0">
                              <a:latin typeface="Cambria Math" panose="02040503050406030204" pitchFamily="18" charset="0"/>
                            </a:rPr>
                            <m:t>, </m:t>
                          </m:r>
                          <m:r>
                            <a:rPr lang="en-US" sz="3800" b="0" i="1" smtClean="0">
                              <a:solidFill>
                                <a:srgbClr val="005DE0"/>
                              </a:solidFill>
                              <a:latin typeface="Cambria Math" panose="02040503050406030204" pitchFamily="18" charset="0"/>
                            </a:rPr>
                            <m:t>ℓ</m:t>
                          </m:r>
                        </m:e>
                      </m:d>
                      <m:r>
                        <a:rPr lang="en-US" sz="3800" b="0" i="1" smtClean="0">
                          <a:latin typeface="Cambria Math" panose="02040503050406030204" pitchFamily="18" charset="0"/>
                        </a:rPr>
                        <m:t>≔</m:t>
                      </m:r>
                    </m:oMath>
                  </m:oMathPara>
                </a14:m>
                <a:endParaRPr lang="en-US" sz="3800" dirty="0"/>
              </a:p>
            </p:txBody>
          </p:sp>
        </mc:Choice>
        <mc:Fallback xmlns="">
          <p:sp>
            <p:nvSpPr>
              <p:cNvPr id="5" name="TextBox 4">
                <a:extLst>
                  <a:ext uri="{FF2B5EF4-FFF2-40B4-BE49-F238E27FC236}">
                    <a16:creationId xmlns:a16="http://schemas.microsoft.com/office/drawing/2014/main" id="{F57EB471-3F0D-A94E-B72B-BF6E71311840}"/>
                  </a:ext>
                </a:extLst>
              </p:cNvPr>
              <p:cNvSpPr txBox="1">
                <a:spLocks noRot="1" noChangeAspect="1" noMove="1" noResize="1" noEditPoints="1" noAdjustHandles="1" noChangeArrowheads="1" noChangeShapeType="1" noTextEdit="1"/>
              </p:cNvSpPr>
              <p:nvPr/>
            </p:nvSpPr>
            <p:spPr>
              <a:xfrm>
                <a:off x="1383030" y="4526280"/>
                <a:ext cx="2343150" cy="677108"/>
              </a:xfrm>
              <a:prstGeom prst="rect">
                <a:avLst/>
              </a:prstGeom>
              <a:blipFill>
                <a:blip r:embed="rId3"/>
                <a:stretch>
                  <a:fillRect l="-541" b="-20000"/>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6A83978B-EF0A-7244-8661-15BD2F40F570}"/>
              </a:ext>
            </a:extLst>
          </p:cNvPr>
          <p:cNvSpPr/>
          <p:nvPr/>
        </p:nvSpPr>
        <p:spPr>
          <a:xfrm>
            <a:off x="3726180" y="3376761"/>
            <a:ext cx="788670" cy="2976146"/>
          </a:xfrm>
          <a:prstGeom prst="leftBrace">
            <a:avLst>
              <a:gd name="adj1" fmla="val 42592"/>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51D432-E5B5-5843-80F0-1DD9D57E7EE2}"/>
                  </a:ext>
                </a:extLst>
              </p:cNvPr>
              <p:cNvSpPr txBox="1"/>
              <p:nvPr/>
            </p:nvSpPr>
            <p:spPr>
              <a:xfrm>
                <a:off x="4617720" y="3577590"/>
                <a:ext cx="6492240" cy="677108"/>
              </a:xfrm>
              <a:prstGeom prst="rect">
                <a:avLst/>
              </a:prstGeom>
              <a:noFill/>
            </p:spPr>
            <p:txBody>
              <a:bodyPr wrap="square" rtlCol="0">
                <a:spAutoFit/>
              </a:bodyPr>
              <a:lstStyle/>
              <a:p>
                <a14:m>
                  <m:oMath xmlns:m="http://schemas.openxmlformats.org/officeDocument/2006/math">
                    <m:r>
                      <a:rPr lang="en-US" sz="3800" b="0" i="1" smtClean="0">
                        <a:latin typeface="Cambria Math" panose="02040503050406030204" pitchFamily="18" charset="0"/>
                      </a:rPr>
                      <m:t>𝜙</m:t>
                    </m:r>
                    <m:r>
                      <a:rPr lang="en-US" sz="3800" b="0" i="1" smtClean="0">
                        <a:latin typeface="Cambria Math" panose="02040503050406030204" pitchFamily="18" charset="0"/>
                      </a:rPr>
                      <m:t>(</m:t>
                    </m:r>
                    <m:r>
                      <a:rPr lang="en-US" sz="3800" b="0" i="1" smtClean="0">
                        <a:latin typeface="Cambria Math" panose="02040503050406030204" pitchFamily="18" charset="0"/>
                      </a:rPr>
                      <m:t>𝑗</m:t>
                    </m:r>
                    <m:r>
                      <a:rPr lang="en-US" sz="3800" b="0" i="1" smtClean="0">
                        <a:latin typeface="Cambria Math" panose="02040503050406030204" pitchFamily="18" charset="0"/>
                      </a:rPr>
                      <m:t>, 1)</m:t>
                    </m:r>
                  </m:oMath>
                </a14:m>
                <a:r>
                  <a:rPr lang="en-US" sz="3800" dirty="0"/>
                  <a:t> if </a:t>
                </a:r>
                <a14:m>
                  <m:oMath xmlns:m="http://schemas.openxmlformats.org/officeDocument/2006/math">
                    <m:r>
                      <a:rPr lang="en-US" sz="3800" b="0" i="1" smtClean="0">
                        <a:latin typeface="Cambria Math" panose="02040503050406030204" pitchFamily="18" charset="0"/>
                      </a:rPr>
                      <m:t>ℓ=1</m:t>
                    </m:r>
                  </m:oMath>
                </a14:m>
                <a:endParaRPr lang="en-US" sz="3800" dirty="0"/>
              </a:p>
            </p:txBody>
          </p:sp>
        </mc:Choice>
        <mc:Fallback xmlns="">
          <p:sp>
            <p:nvSpPr>
              <p:cNvPr id="7" name="TextBox 6">
                <a:extLst>
                  <a:ext uri="{FF2B5EF4-FFF2-40B4-BE49-F238E27FC236}">
                    <a16:creationId xmlns:a16="http://schemas.microsoft.com/office/drawing/2014/main" id="{1251D432-E5B5-5843-80F0-1DD9D57E7EE2}"/>
                  </a:ext>
                </a:extLst>
              </p:cNvPr>
              <p:cNvSpPr txBox="1">
                <a:spLocks noRot="1" noChangeAspect="1" noMove="1" noResize="1" noEditPoints="1" noAdjustHandles="1" noChangeArrowheads="1" noChangeShapeType="1" noTextEdit="1"/>
              </p:cNvSpPr>
              <p:nvPr/>
            </p:nvSpPr>
            <p:spPr>
              <a:xfrm>
                <a:off x="4617720" y="3577590"/>
                <a:ext cx="6492240" cy="677108"/>
              </a:xfrm>
              <a:prstGeom prst="rect">
                <a:avLst/>
              </a:prstGeom>
              <a:blipFill>
                <a:blip r:embed="rId4"/>
                <a:stretch>
                  <a:fillRect l="-1953" t="-14815" b="-35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1F9A93-BE78-BE43-93B9-C942D6B0A7BC}"/>
                  </a:ext>
                </a:extLst>
              </p:cNvPr>
              <p:cNvSpPr txBox="1"/>
              <p:nvPr/>
            </p:nvSpPr>
            <p:spPr>
              <a:xfrm>
                <a:off x="4617720" y="4877276"/>
                <a:ext cx="6492240" cy="724109"/>
              </a:xfrm>
              <a:prstGeom prst="rect">
                <a:avLst/>
              </a:prstGeom>
              <a:noFill/>
            </p:spPr>
            <p:txBody>
              <a:bodyPr wrap="square" rtlCol="0">
                <a:spAutoFit/>
              </a:bodyPr>
              <a:lstStyle/>
              <a:p>
                <a14:m>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𝜌</m:t>
                        </m:r>
                      </m:e>
                      <m:sub>
                        <m:r>
                          <a:rPr lang="en-US" sz="3800" b="0" i="1" smtClean="0">
                            <a:latin typeface="Cambria Math" panose="02040503050406030204" pitchFamily="18" charset="0"/>
                          </a:rPr>
                          <m:t>𝑗</m:t>
                        </m:r>
                      </m:sub>
                    </m:sSub>
                    <m:r>
                      <a:rPr lang="en-US" sz="3800" b="0" i="1" smtClean="0">
                        <a:latin typeface="Cambria Math" panose="02040503050406030204" pitchFamily="18" charset="0"/>
                      </a:rPr>
                      <m:t>(ℓ, ℓ−1)</m:t>
                    </m:r>
                  </m:oMath>
                </a14:m>
                <a:r>
                  <a:rPr lang="en-US" sz="3800" dirty="0"/>
                  <a:t> if </a:t>
                </a:r>
                <a14:m>
                  <m:oMath xmlns:m="http://schemas.openxmlformats.org/officeDocument/2006/math">
                    <m:r>
                      <a:rPr lang="en-US" sz="3800" b="0" i="1" smtClean="0">
                        <a:latin typeface="Cambria Math" panose="02040503050406030204" pitchFamily="18" charset="0"/>
                      </a:rPr>
                      <m:t>ℓ&gt;1</m:t>
                    </m:r>
                  </m:oMath>
                </a14:m>
                <a:endParaRPr lang="en-US" sz="3800" dirty="0"/>
              </a:p>
            </p:txBody>
          </p:sp>
        </mc:Choice>
        <mc:Fallback xmlns="">
          <p:sp>
            <p:nvSpPr>
              <p:cNvPr id="8" name="TextBox 7">
                <a:extLst>
                  <a:ext uri="{FF2B5EF4-FFF2-40B4-BE49-F238E27FC236}">
                    <a16:creationId xmlns:a16="http://schemas.microsoft.com/office/drawing/2014/main" id="{BE1F9A93-BE78-BE43-93B9-C942D6B0A7BC}"/>
                  </a:ext>
                </a:extLst>
              </p:cNvPr>
              <p:cNvSpPr txBox="1">
                <a:spLocks noRot="1" noChangeAspect="1" noMove="1" noResize="1" noEditPoints="1" noAdjustHandles="1" noChangeArrowheads="1" noChangeShapeType="1" noTextEdit="1"/>
              </p:cNvSpPr>
              <p:nvPr/>
            </p:nvSpPr>
            <p:spPr>
              <a:xfrm>
                <a:off x="4617720" y="4877276"/>
                <a:ext cx="6492240" cy="724109"/>
              </a:xfrm>
              <a:prstGeom prst="rect">
                <a:avLst/>
              </a:prstGeom>
              <a:blipFill>
                <a:blip r:embed="rId5"/>
                <a:stretch>
                  <a:fillRect l="-1172" t="-15789" b="-2631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9279429-FFF6-9E4A-AAC2-3A5105624057}"/>
              </a:ext>
            </a:extLst>
          </p:cNvPr>
          <p:cNvSpPr txBox="1"/>
          <p:nvPr/>
        </p:nvSpPr>
        <p:spPr>
          <a:xfrm>
            <a:off x="1154430" y="5280750"/>
            <a:ext cx="1188720" cy="523220"/>
          </a:xfrm>
          <a:prstGeom prst="rect">
            <a:avLst/>
          </a:prstGeom>
          <a:noFill/>
        </p:spPr>
        <p:txBody>
          <a:bodyPr wrap="square" rtlCol="0">
            <a:spAutoFit/>
          </a:bodyPr>
          <a:lstStyle/>
          <a:p>
            <a:pPr algn="ctr"/>
            <a:r>
              <a:rPr lang="en-US" sz="2800" dirty="0">
                <a:solidFill>
                  <a:srgbClr val="00B050"/>
                </a:solidFill>
              </a:rPr>
              <a:t>state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02A57AB-C34A-194D-8EA7-AEFEBE1E7624}"/>
                  </a:ext>
                </a:extLst>
              </p:cNvPr>
              <p:cNvSpPr txBox="1"/>
              <p:nvPr/>
            </p:nvSpPr>
            <p:spPr>
              <a:xfrm>
                <a:off x="2156460" y="5239330"/>
                <a:ext cx="1569720" cy="1477328"/>
              </a:xfrm>
              <a:prstGeom prst="rect">
                <a:avLst/>
              </a:prstGeom>
              <a:noFill/>
            </p:spPr>
            <p:txBody>
              <a:bodyPr wrap="square" rtlCol="0">
                <a:spAutoFit/>
              </a:bodyPr>
              <a:lstStyle/>
              <a:p>
                <a:pPr algn="ctr"/>
                <a:r>
                  <a:rPr lang="en-US" dirty="0">
                    <a:solidFill>
                      <a:srgbClr val="005DE0"/>
                    </a:solidFill>
                  </a:rPr>
                  <a:t>Platform index, sorted by </a:t>
                </a:r>
                <a14:m>
                  <m:oMath xmlns:m="http://schemas.openxmlformats.org/officeDocument/2006/math">
                    <m:r>
                      <a:rPr lang="en-US" b="0" i="1" smtClean="0">
                        <a:solidFill>
                          <a:srgbClr val="005DE0"/>
                        </a:solidFill>
                        <a:latin typeface="Cambria Math" panose="02040503050406030204" pitchFamily="18" charset="0"/>
                      </a:rPr>
                      <m:t>𝜙</m:t>
                    </m:r>
                  </m:oMath>
                </a14:m>
                <a:r>
                  <a:rPr lang="en-US" dirty="0">
                    <a:solidFill>
                      <a:srgbClr val="005DE0"/>
                    </a:solidFill>
                  </a:rPr>
                  <a:t> in decreasing order</a:t>
                </a:r>
              </a:p>
            </p:txBody>
          </p:sp>
        </mc:Choice>
        <mc:Fallback xmlns="">
          <p:sp>
            <p:nvSpPr>
              <p:cNvPr id="11" name="TextBox 10">
                <a:extLst>
                  <a:ext uri="{FF2B5EF4-FFF2-40B4-BE49-F238E27FC236}">
                    <a16:creationId xmlns:a16="http://schemas.microsoft.com/office/drawing/2014/main" id="{402A57AB-C34A-194D-8EA7-AEFEBE1E7624}"/>
                  </a:ext>
                </a:extLst>
              </p:cNvPr>
              <p:cNvSpPr txBox="1">
                <a:spLocks noRot="1" noChangeAspect="1" noMove="1" noResize="1" noEditPoints="1" noAdjustHandles="1" noChangeArrowheads="1" noChangeShapeType="1" noTextEdit="1"/>
              </p:cNvSpPr>
              <p:nvPr/>
            </p:nvSpPr>
            <p:spPr>
              <a:xfrm>
                <a:off x="2156460" y="5239330"/>
                <a:ext cx="1569720" cy="1477328"/>
              </a:xfrm>
              <a:prstGeom prst="rect">
                <a:avLst/>
              </a:prstGeom>
              <a:blipFill>
                <a:blip r:embed="rId6"/>
                <a:stretch>
                  <a:fillRect t="-1709" r="-806" b="-5128"/>
                </a:stretch>
              </a:blipFill>
            </p:spPr>
            <p:txBody>
              <a:bodyPr/>
              <a:lstStyle/>
              <a:p>
                <a:r>
                  <a:rPr lang="en-US">
                    <a:noFill/>
                  </a:rPr>
                  <a:t> </a:t>
                </a:r>
              </a:p>
            </p:txBody>
          </p:sp>
        </mc:Fallback>
      </mc:AlternateContent>
    </p:spTree>
    <p:extLst>
      <p:ext uri="{BB962C8B-B14F-4D97-AF65-F5344CB8AC3E}">
        <p14:creationId xmlns:p14="http://schemas.microsoft.com/office/powerpoint/2010/main" val="3094741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p:pic>
        <p:nvPicPr>
          <p:cNvPr id="6" name="Picture 5">
            <a:extLst>
              <a:ext uri="{FF2B5EF4-FFF2-40B4-BE49-F238E27FC236}">
                <a16:creationId xmlns:a16="http://schemas.microsoft.com/office/drawing/2014/main" id="{EEAC6522-67D9-5545-8254-84494E1F30EA}"/>
              </a:ext>
            </a:extLst>
          </p:cNvPr>
          <p:cNvPicPr>
            <a:picLocks noChangeAspect="1"/>
          </p:cNvPicPr>
          <p:nvPr/>
        </p:nvPicPr>
        <p:blipFill>
          <a:blip r:embed="rId3"/>
          <a:stretch>
            <a:fillRect/>
          </a:stretch>
        </p:blipFill>
        <p:spPr>
          <a:xfrm>
            <a:off x="1011555" y="1463416"/>
            <a:ext cx="10168890" cy="51072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ADECC9-AEB0-1349-BFEF-068FFFB4815C}"/>
                  </a:ext>
                </a:extLst>
              </p:cNvPr>
              <p:cNvSpPr txBox="1"/>
              <p:nvPr/>
            </p:nvSpPr>
            <p:spPr>
              <a:xfrm>
                <a:off x="7543800" y="3062952"/>
                <a:ext cx="2571750" cy="954107"/>
              </a:xfrm>
              <a:prstGeom prst="rect">
                <a:avLst/>
              </a:prstGeom>
              <a:noFill/>
            </p:spPr>
            <p:txBody>
              <a:bodyPr wrap="square" rtlCol="0">
                <a:spAutoFit/>
              </a:bodyPr>
              <a:lstStyle/>
              <a:p>
                <a:pPr algn="ctr"/>
                <a:r>
                  <a:rPr lang="en-US" sz="2800" dirty="0">
                    <a:solidFill>
                      <a:srgbClr val="005DE0"/>
                    </a:solidFill>
                  </a:rPr>
                  <a:t>Runs in time </a:t>
                </a:r>
                <a14:m>
                  <m:oMath xmlns:m="http://schemas.openxmlformats.org/officeDocument/2006/math">
                    <m:r>
                      <a:rPr lang="en-US" sz="2800" b="0" i="1" smtClean="0">
                        <a:solidFill>
                          <a:srgbClr val="005DE0"/>
                        </a:solidFill>
                        <a:latin typeface="Cambria Math" panose="02040503050406030204" pitchFamily="18" charset="0"/>
                      </a:rPr>
                      <m:t>𝑂</m:t>
                    </m:r>
                    <m:r>
                      <a:rPr lang="en-US" sz="2800" b="0" i="1" smtClean="0">
                        <a:solidFill>
                          <a:srgbClr val="005DE0"/>
                        </a:solidFill>
                        <a:latin typeface="Cambria Math" panose="02040503050406030204" pitchFamily="18" charset="0"/>
                      </a:rPr>
                      <m:t>(</m:t>
                    </m:r>
                    <m:r>
                      <a:rPr lang="en-US" sz="2800" b="0" i="1" smtClean="0">
                        <a:solidFill>
                          <a:srgbClr val="005DE0"/>
                        </a:solidFill>
                        <a:latin typeface="Cambria Math" panose="02040503050406030204" pitchFamily="18" charset="0"/>
                      </a:rPr>
                      <m:t>𝑛</m:t>
                    </m:r>
                    <m:func>
                      <m:funcPr>
                        <m:ctrlPr>
                          <a:rPr lang="en-US" sz="2800" b="0" i="1" smtClean="0">
                            <a:solidFill>
                              <a:srgbClr val="005DE0"/>
                            </a:solidFill>
                            <a:latin typeface="Cambria Math" panose="02040503050406030204" pitchFamily="18" charset="0"/>
                          </a:rPr>
                        </m:ctrlPr>
                      </m:funcPr>
                      <m:fName>
                        <m:r>
                          <a:rPr lang="en-US" sz="2800" b="0" i="1" smtClean="0">
                            <a:solidFill>
                              <a:srgbClr val="005DE0"/>
                            </a:solidFill>
                            <a:latin typeface="Cambria Math" panose="02040503050406030204" pitchFamily="18" charset="0"/>
                          </a:rPr>
                          <m:t>+ </m:t>
                        </m:r>
                        <m:r>
                          <a:rPr lang="en-US" sz="2800" b="0" i="1" smtClean="0">
                            <a:solidFill>
                              <a:srgbClr val="005DE0"/>
                            </a:solidFill>
                            <a:latin typeface="Cambria Math" panose="02040503050406030204" pitchFamily="18" charset="0"/>
                          </a:rPr>
                          <m:t>𝑚</m:t>
                        </m:r>
                        <m:r>
                          <a:rPr lang="en-US" sz="2800" b="0" i="1" smtClean="0">
                            <a:solidFill>
                              <a:srgbClr val="005DE0"/>
                            </a:solidFill>
                            <a:latin typeface="Cambria Math" panose="02040503050406030204" pitchFamily="18" charset="0"/>
                          </a:rPr>
                          <m:t> </m:t>
                        </m:r>
                        <m:r>
                          <m:rPr>
                            <m:sty m:val="p"/>
                          </m:rPr>
                          <a:rPr lang="en-US" sz="2800" b="0" i="0" smtClean="0">
                            <a:solidFill>
                              <a:srgbClr val="005DE0"/>
                            </a:solidFill>
                            <a:latin typeface="Cambria Math" panose="02040503050406030204" pitchFamily="18" charset="0"/>
                          </a:rPr>
                          <m:t>log</m:t>
                        </m:r>
                      </m:fName>
                      <m:e>
                        <m:r>
                          <a:rPr lang="en-US" sz="2800" b="0" i="1" smtClean="0">
                            <a:solidFill>
                              <a:srgbClr val="005DE0"/>
                            </a:solidFill>
                            <a:latin typeface="Cambria Math" panose="02040503050406030204" pitchFamily="18" charset="0"/>
                          </a:rPr>
                          <m:t>𝑚</m:t>
                        </m:r>
                      </m:e>
                    </m:func>
                    <m:r>
                      <a:rPr lang="en-US" sz="2800" b="0" i="1" smtClean="0">
                        <a:solidFill>
                          <a:srgbClr val="005DE0"/>
                        </a:solidFill>
                        <a:latin typeface="Cambria Math" panose="02040503050406030204" pitchFamily="18" charset="0"/>
                      </a:rPr>
                      <m:t>)</m:t>
                    </m:r>
                  </m:oMath>
                </a14:m>
                <a:endParaRPr lang="en-US" sz="2800" dirty="0">
                  <a:solidFill>
                    <a:srgbClr val="005DE0"/>
                  </a:solidFill>
                </a:endParaRPr>
              </a:p>
            </p:txBody>
          </p:sp>
        </mc:Choice>
        <mc:Fallback xmlns="">
          <p:sp>
            <p:nvSpPr>
              <p:cNvPr id="7" name="TextBox 6">
                <a:extLst>
                  <a:ext uri="{FF2B5EF4-FFF2-40B4-BE49-F238E27FC236}">
                    <a16:creationId xmlns:a16="http://schemas.microsoft.com/office/drawing/2014/main" id="{EFADECC9-AEB0-1349-BFEF-068FFFB4815C}"/>
                  </a:ext>
                </a:extLst>
              </p:cNvPr>
              <p:cNvSpPr txBox="1">
                <a:spLocks noRot="1" noChangeAspect="1" noMove="1" noResize="1" noEditPoints="1" noAdjustHandles="1" noChangeArrowheads="1" noChangeShapeType="1" noTextEdit="1"/>
              </p:cNvSpPr>
              <p:nvPr/>
            </p:nvSpPr>
            <p:spPr>
              <a:xfrm>
                <a:off x="7543800" y="3062952"/>
                <a:ext cx="2571750" cy="954107"/>
              </a:xfrm>
              <a:prstGeom prst="rect">
                <a:avLst/>
              </a:prstGeom>
              <a:blipFill>
                <a:blip r:embed="rId4"/>
                <a:stretch>
                  <a:fillRect l="-490" t="-5263" r="-1961" b="-1184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2F50D5-58A0-5144-B10A-B1127EB2F994}"/>
              </a:ext>
            </a:extLst>
          </p:cNvPr>
          <p:cNvSpPr txBox="1"/>
          <p:nvPr/>
        </p:nvSpPr>
        <p:spPr>
          <a:xfrm>
            <a:off x="7646670" y="4339773"/>
            <a:ext cx="3874770" cy="954107"/>
          </a:xfrm>
          <a:prstGeom prst="rect">
            <a:avLst/>
          </a:prstGeom>
          <a:noFill/>
        </p:spPr>
        <p:txBody>
          <a:bodyPr wrap="square" rtlCol="0">
            <a:spAutoFit/>
          </a:bodyPr>
          <a:lstStyle/>
          <a:p>
            <a:r>
              <a:rPr lang="en-US" sz="2800" dirty="0"/>
              <a:t>n = # states</a:t>
            </a:r>
          </a:p>
          <a:p>
            <a:r>
              <a:rPr lang="en-US" sz="2800" dirty="0"/>
              <a:t>m = # total platforms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C53B1B-923D-AB4E-91CE-866786CFD708}"/>
                  </a:ext>
                </a:extLst>
              </p:cNvPr>
              <p:cNvSpPr txBox="1"/>
              <p:nvPr/>
            </p:nvSpPr>
            <p:spPr>
              <a:xfrm>
                <a:off x="2183130" y="5549343"/>
                <a:ext cx="3851910" cy="430887"/>
              </a:xfrm>
              <a:prstGeom prst="rect">
                <a:avLst/>
              </a:prstGeom>
              <a:noFill/>
            </p:spPr>
            <p:txBody>
              <a:bodyPr wrap="square" rtlCol="0">
                <a:spAutoFit/>
              </a:bodyPr>
              <a:lstStyle/>
              <a:p>
                <a:r>
                  <a:rPr lang="en-US" sz="2200" dirty="0">
                    <a:solidFill>
                      <a:srgbClr val="FF0000"/>
                    </a:solidFill>
                  </a:rPr>
                  <a:t>Replace the platform at state </a:t>
                </a:r>
                <a14:m>
                  <m:oMath xmlns:m="http://schemas.openxmlformats.org/officeDocument/2006/math">
                    <m:r>
                      <a:rPr lang="en-US" sz="2200" b="0" i="1" smtClean="0">
                        <a:solidFill>
                          <a:srgbClr val="FF0000"/>
                        </a:solidFill>
                        <a:latin typeface="Cambria Math" panose="02040503050406030204" pitchFamily="18" charset="0"/>
                      </a:rPr>
                      <m:t>𝑗</m:t>
                    </m:r>
                  </m:oMath>
                </a14:m>
                <a:endParaRPr lang="en-US" sz="2200" dirty="0">
                  <a:solidFill>
                    <a:srgbClr val="FF0000"/>
                  </a:solidFill>
                </a:endParaRPr>
              </a:p>
            </p:txBody>
          </p:sp>
        </mc:Choice>
        <mc:Fallback xmlns="">
          <p:sp>
            <p:nvSpPr>
              <p:cNvPr id="9" name="TextBox 8">
                <a:extLst>
                  <a:ext uri="{FF2B5EF4-FFF2-40B4-BE49-F238E27FC236}">
                    <a16:creationId xmlns:a16="http://schemas.microsoft.com/office/drawing/2014/main" id="{A5C53B1B-923D-AB4E-91CE-866786CFD708}"/>
                  </a:ext>
                </a:extLst>
              </p:cNvPr>
              <p:cNvSpPr txBox="1">
                <a:spLocks noRot="1" noChangeAspect="1" noMove="1" noResize="1" noEditPoints="1" noAdjustHandles="1" noChangeArrowheads="1" noChangeShapeType="1" noTextEdit="1"/>
              </p:cNvSpPr>
              <p:nvPr/>
            </p:nvSpPr>
            <p:spPr>
              <a:xfrm>
                <a:off x="2183130" y="5549343"/>
                <a:ext cx="3851910" cy="430887"/>
              </a:xfrm>
              <a:prstGeom prst="rect">
                <a:avLst/>
              </a:prstGeom>
              <a:blipFill>
                <a:blip r:embed="rId5"/>
                <a:stretch>
                  <a:fillRect l="-1645" t="-8571" b="-25714"/>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9DF5E38B-DCAA-1140-9C66-C8405C2810E5}"/>
              </a:ext>
            </a:extLst>
          </p:cNvPr>
          <p:cNvSpPr/>
          <p:nvPr/>
        </p:nvSpPr>
        <p:spPr>
          <a:xfrm>
            <a:off x="2777490" y="4960620"/>
            <a:ext cx="2228850" cy="5715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4268A30-18AE-734C-B26B-406DBBD97F5C}"/>
              </a:ext>
            </a:extLst>
          </p:cNvPr>
          <p:cNvSpPr/>
          <p:nvPr/>
        </p:nvSpPr>
        <p:spPr>
          <a:xfrm>
            <a:off x="2329543" y="3744686"/>
            <a:ext cx="447947" cy="272373"/>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2D1423-2B00-5B48-9CC1-E8C03F563318}"/>
              </a:ext>
            </a:extLst>
          </p:cNvPr>
          <p:cNvSpPr txBox="1"/>
          <p:nvPr/>
        </p:nvSpPr>
        <p:spPr>
          <a:xfrm>
            <a:off x="3289935" y="3744686"/>
            <a:ext cx="1611085" cy="430887"/>
          </a:xfrm>
          <a:prstGeom prst="rect">
            <a:avLst/>
          </a:prstGeom>
          <a:noFill/>
        </p:spPr>
        <p:txBody>
          <a:bodyPr wrap="square" rtlCol="0">
            <a:spAutoFit/>
          </a:bodyPr>
          <a:lstStyle/>
          <a:p>
            <a:r>
              <a:rPr lang="en-US" sz="2200" dirty="0">
                <a:solidFill>
                  <a:srgbClr val="00B050"/>
                </a:solidFill>
              </a:rPr>
              <a:t>Agent utility</a:t>
            </a:r>
          </a:p>
        </p:txBody>
      </p:sp>
    </p:spTree>
    <p:extLst>
      <p:ext uri="{BB962C8B-B14F-4D97-AF65-F5344CB8AC3E}">
        <p14:creationId xmlns:p14="http://schemas.microsoft.com/office/powerpoint/2010/main" val="2014578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6A36-041F-4540-99D4-9AAC53120086}"/>
              </a:ext>
            </a:extLst>
          </p:cNvPr>
          <p:cNvSpPr>
            <a:spLocks noGrp="1"/>
          </p:cNvSpPr>
          <p:nvPr>
            <p:ph type="title"/>
          </p:nvPr>
        </p:nvSpPr>
        <p:spPr/>
        <p:txBody>
          <a:bodyPr/>
          <a:lstStyle/>
          <a:p>
            <a:r>
              <a:rPr lang="en-US" dirty="0"/>
              <a:t>Multiple Platforms (Flower Setting)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CEA92F-6826-E743-AFD1-90AD4C96959C}"/>
                  </a:ext>
                </a:extLst>
              </p:cNvPr>
              <p:cNvSpPr>
                <a:spLocks noGrp="1"/>
              </p:cNvSpPr>
              <p:nvPr>
                <p:ph idx="1"/>
              </p:nvPr>
            </p:nvSpPr>
            <p:spPr/>
            <p:txBody>
              <a:bodyPr>
                <a:normAutofit/>
              </a:bodyPr>
              <a:lstStyle/>
              <a:p>
                <a:r>
                  <a:rPr lang="en-US" dirty="0"/>
                  <a:t>Is there an efficient designer algorithm?</a:t>
                </a:r>
              </a:p>
              <a:p>
                <a:r>
                  <a:rPr lang="en-US" dirty="0"/>
                  <a:t>The multi-agent algorithm also (essentially) works in the multi-platform setting</a:t>
                </a:r>
              </a:p>
              <a:p>
                <a:pPr lvl="1"/>
                <a:r>
                  <a:rPr lang="en-US" dirty="0"/>
                  <a:t>Same discretization assumptions (potentials, denominator)</a:t>
                </a:r>
              </a:p>
              <a:p>
                <a:pPr lvl="1"/>
                <a:r>
                  <a:rPr lang="en-US" dirty="0"/>
                  <a:t>Exact algorithm</a:t>
                </a:r>
              </a:p>
              <a:p>
                <a:pPr lvl="1"/>
                <a:r>
                  <a:rPr lang="en-US" dirty="0"/>
                  <a:t>Polynomial time when #agents is constant</a:t>
                </a:r>
              </a:p>
              <a:p>
                <a:r>
                  <a:rPr lang="en-US" dirty="0"/>
                  <a:t>Slight difference from old algorithm: </a:t>
                </a:r>
              </a:p>
              <a:p>
                <a:pPr lvl="1"/>
                <a:r>
                  <a:rPr lang="en-US" sz="2800" dirty="0"/>
                  <a:t>Modify the hash function: numerator and denominator of </a:t>
                </a:r>
                <a14:m>
                  <m:oMath xmlns:m="http://schemas.openxmlformats.org/officeDocument/2006/math">
                    <m:r>
                      <a:rPr lang="en-US" sz="2800" b="0" i="1" smtClean="0">
                        <a:latin typeface="Cambria Math" panose="02040503050406030204" pitchFamily="18" charset="0"/>
                      </a:rPr>
                      <m:t>𝜓</m:t>
                    </m:r>
                  </m:oMath>
                </a14:m>
                <a:r>
                  <a:rPr lang="en-US" sz="2800" dirty="0"/>
                  <a:t> instead</a:t>
                </a:r>
              </a:p>
              <a:p>
                <a:pPr lvl="1"/>
                <a:endParaRPr lang="en-US" sz="2800" dirty="0"/>
              </a:p>
              <a:p>
                <a:pPr lvl="1"/>
                <a:endParaRPr lang="en-US" sz="2800" dirty="0"/>
              </a:p>
            </p:txBody>
          </p:sp>
        </mc:Choice>
        <mc:Fallback>
          <p:sp>
            <p:nvSpPr>
              <p:cNvPr id="3" name="Content Placeholder 2">
                <a:extLst>
                  <a:ext uri="{FF2B5EF4-FFF2-40B4-BE49-F238E27FC236}">
                    <a16:creationId xmlns:a16="http://schemas.microsoft.com/office/drawing/2014/main" id="{6BCEA92F-6826-E743-AFD1-90AD4C96959C}"/>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30915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Summary</a:t>
            </a:r>
          </a:p>
        </p:txBody>
      </p:sp>
    </p:spTree>
    <p:extLst>
      <p:ext uri="{BB962C8B-B14F-4D97-AF65-F5344CB8AC3E}">
        <p14:creationId xmlns:p14="http://schemas.microsoft.com/office/powerpoint/2010/main" val="1220600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78F7-96BE-E747-BCE6-4E63E3DCD1A9}"/>
              </a:ext>
            </a:extLst>
          </p:cNvPr>
          <p:cNvSpPr>
            <a:spLocks noGrp="1"/>
          </p:cNvSpPr>
          <p:nvPr>
            <p:ph type="title"/>
          </p:nvPr>
        </p:nvSpPr>
        <p:spPr/>
        <p:txBody>
          <a:bodyPr/>
          <a:lstStyle/>
          <a:p>
            <a:r>
              <a:rPr lang="en-US" dirty="0"/>
              <a:t>Recap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994F31-4880-3D47-9B3C-FCE9EE65F833}"/>
                  </a:ext>
                </a:extLst>
              </p:cNvPr>
              <p:cNvSpPr>
                <a:spLocks noGrp="1"/>
              </p:cNvSpPr>
              <p:nvPr>
                <p:ph idx="1"/>
              </p:nvPr>
            </p:nvSpPr>
            <p:spPr/>
            <p:txBody>
              <a:bodyPr>
                <a:normAutofit lnSpcReduction="10000"/>
              </a:bodyPr>
              <a:lstStyle/>
              <a:p>
                <a:r>
                  <a:rPr lang="en-US" dirty="0"/>
                  <a:t>Platform design: model economic activity of online firms</a:t>
                </a:r>
              </a:p>
              <a:p>
                <a:r>
                  <a:rPr lang="en-US" dirty="0"/>
                  <a:t>General case of platform design is strongly NP complete.</a:t>
                </a:r>
              </a:p>
              <a:p>
                <a:r>
                  <a:rPr lang="en-US" dirty="0"/>
                  <a:t>Tractable special case: the flower MDP</a:t>
                </a:r>
              </a:p>
              <a:p>
                <a:r>
                  <a:rPr lang="en-US" dirty="0"/>
                  <a:t>Greedy agent algorithm</a:t>
                </a:r>
              </a:p>
              <a:p>
                <a:r>
                  <a:rPr lang="en-US" dirty="0"/>
                  <a:t>Knapsack-style DP FPTAS for designer w/unbounded potentials</a:t>
                </a:r>
              </a:p>
              <a:p>
                <a:r>
                  <a:rPr lang="en-US" dirty="0"/>
                  <a:t>Under polynomial, discretized potentials, exact DP for </a:t>
                </a:r>
                <a14:m>
                  <m:oMath xmlns:m="http://schemas.openxmlformats.org/officeDocument/2006/math">
                    <m:r>
                      <a:rPr lang="en-US" b="0" i="1" smtClean="0">
                        <a:latin typeface="Cambria Math" panose="02040503050406030204" pitchFamily="18" charset="0"/>
                      </a:rPr>
                      <m:t>𝑘</m:t>
                    </m:r>
                  </m:oMath>
                </a14:m>
                <a:r>
                  <a:rPr lang="en-US" dirty="0"/>
                  <a:t> agents (poly(</a:t>
                </a:r>
                <a14:m>
                  <m:oMath xmlns:m="http://schemas.openxmlformats.org/officeDocument/2006/math">
                    <m:r>
                      <a:rPr lang="en-US" b="0" i="1" smtClean="0">
                        <a:latin typeface="Cambria Math" panose="02040503050406030204" pitchFamily="18" charset="0"/>
                      </a:rPr>
                      <m:t>𝑛</m:t>
                    </m:r>
                  </m:oMath>
                </a14:m>
                <a:r>
                  <a:rPr lang="en-US" dirty="0"/>
                  <a:t>)</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oMath>
                </a14:m>
                <a:r>
                  <a:rPr lang="en-US" dirty="0"/>
                  <a:t>)</a:t>
                </a:r>
              </a:p>
              <a:p>
                <a:r>
                  <a:rPr lang="en-US" dirty="0"/>
                  <a:t>Similar for multiple platforms</a:t>
                </a:r>
              </a:p>
              <a:p>
                <a:r>
                  <a:rPr lang="en-US" b="1" dirty="0"/>
                  <a:t>Many open directions!</a:t>
                </a:r>
              </a:p>
              <a:p>
                <a:endParaRPr lang="en-US" dirty="0"/>
              </a:p>
            </p:txBody>
          </p:sp>
        </mc:Choice>
        <mc:Fallback>
          <p:sp>
            <p:nvSpPr>
              <p:cNvPr id="3" name="Content Placeholder 2">
                <a:extLst>
                  <a:ext uri="{FF2B5EF4-FFF2-40B4-BE49-F238E27FC236}">
                    <a16:creationId xmlns:a16="http://schemas.microsoft.com/office/drawing/2014/main" id="{87994F31-4880-3D47-9B3C-FCE9EE65F833}"/>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82515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Future Work</a:t>
            </a:r>
          </a:p>
        </p:txBody>
      </p:sp>
    </p:spTree>
    <p:extLst>
      <p:ext uri="{BB962C8B-B14F-4D97-AF65-F5344CB8AC3E}">
        <p14:creationId xmlns:p14="http://schemas.microsoft.com/office/powerpoint/2010/main" val="3437529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EE77-1D0C-C942-A44A-4E6EFBFF7164}"/>
              </a:ext>
            </a:extLst>
          </p:cNvPr>
          <p:cNvSpPr>
            <a:spLocks noGrp="1"/>
          </p:cNvSpPr>
          <p:nvPr>
            <p:ph type="title"/>
          </p:nvPr>
        </p:nvSpPr>
        <p:spPr>
          <a:xfrm>
            <a:off x="838200" y="136525"/>
            <a:ext cx="10515600" cy="1325563"/>
          </a:xfrm>
        </p:spPr>
        <p:txBody>
          <a:bodyPr/>
          <a:lstStyle/>
          <a:p>
            <a:r>
              <a:rPr lang="en-US" dirty="0"/>
              <a:t>Future Work</a:t>
            </a:r>
          </a:p>
        </p:txBody>
      </p:sp>
      <p:sp>
        <p:nvSpPr>
          <p:cNvPr id="3" name="Content Placeholder 2">
            <a:extLst>
              <a:ext uri="{FF2B5EF4-FFF2-40B4-BE49-F238E27FC236}">
                <a16:creationId xmlns:a16="http://schemas.microsoft.com/office/drawing/2014/main" id="{5FF667B3-F6BC-1B47-B033-0A7DFBF6CFB1}"/>
              </a:ext>
            </a:extLst>
          </p:cNvPr>
          <p:cNvSpPr>
            <a:spLocks noGrp="1"/>
          </p:cNvSpPr>
          <p:nvPr>
            <p:ph idx="1"/>
          </p:nvPr>
        </p:nvSpPr>
        <p:spPr>
          <a:xfrm>
            <a:off x="838200" y="1303107"/>
            <a:ext cx="10515600" cy="4351338"/>
          </a:xfrm>
        </p:spPr>
        <p:txBody>
          <a:bodyPr>
            <a:noAutofit/>
          </a:bodyPr>
          <a:lstStyle/>
          <a:p>
            <a:r>
              <a:rPr lang="en-US" dirty="0"/>
              <a:t>Designer vs. designer</a:t>
            </a:r>
          </a:p>
          <a:p>
            <a:pPr lvl="1"/>
            <a:r>
              <a:rPr lang="en-US" sz="2800" dirty="0"/>
              <a:t>Complexity of pure Nash </a:t>
            </a:r>
          </a:p>
          <a:p>
            <a:pPr lvl="1"/>
            <a:r>
              <a:rPr lang="en-US" sz="2800" dirty="0"/>
              <a:t>Repeated game settings</a:t>
            </a:r>
          </a:p>
          <a:p>
            <a:pPr marL="457200" lvl="1" indent="0">
              <a:buNone/>
            </a:pPr>
            <a:endParaRPr lang="en-US" sz="2800" dirty="0"/>
          </a:p>
          <a:p>
            <a:r>
              <a:rPr lang="en-US" dirty="0"/>
              <a:t>Privacy/fairness questions for agent</a:t>
            </a:r>
          </a:p>
          <a:p>
            <a:endParaRPr lang="en-US" dirty="0"/>
          </a:p>
          <a:p>
            <a:r>
              <a:rPr lang="en-US" dirty="0"/>
              <a:t>Other classes of tractable MDPs?</a:t>
            </a:r>
          </a:p>
          <a:p>
            <a:endParaRPr lang="en-US" dirty="0"/>
          </a:p>
          <a:p>
            <a:r>
              <a:rPr lang="en-US" dirty="0"/>
              <a:t>Results for generic classes of agent behavior?</a:t>
            </a:r>
          </a:p>
          <a:p>
            <a:endParaRPr lang="en-US" dirty="0"/>
          </a:p>
          <a:p>
            <a:r>
              <a:rPr lang="en-US" dirty="0"/>
              <a:t>Many questions are problems of formulation</a:t>
            </a:r>
          </a:p>
        </p:txBody>
      </p:sp>
    </p:spTree>
    <p:extLst>
      <p:ext uri="{BB962C8B-B14F-4D97-AF65-F5344CB8AC3E}">
        <p14:creationId xmlns:p14="http://schemas.microsoft.com/office/powerpoint/2010/main" val="1505690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690688"/>
            <a:ext cx="10515600" cy="4351338"/>
          </a:xfrm>
        </p:spPr>
        <p:txBody>
          <a:bodyPr>
            <a:noAutofit/>
          </a:bodyPr>
          <a:lstStyle/>
          <a:p>
            <a:r>
              <a:rPr lang="en-US" dirty="0"/>
              <a:t>What if agent/designer have to learn?</a:t>
            </a:r>
          </a:p>
        </p:txBody>
      </p:sp>
    </p:spTree>
    <p:extLst>
      <p:ext uri="{BB962C8B-B14F-4D97-AF65-F5344CB8AC3E}">
        <p14:creationId xmlns:p14="http://schemas.microsoft.com/office/powerpoint/2010/main" val="3077103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701576"/>
            <a:ext cx="10515600" cy="4351338"/>
          </a:xfrm>
        </p:spPr>
        <p:txBody>
          <a:bodyPr>
            <a:noAutofit/>
          </a:bodyPr>
          <a:lstStyle/>
          <a:p>
            <a:r>
              <a:rPr lang="en-US" dirty="0"/>
              <a:t>What if agent/designer have to learn?</a:t>
            </a:r>
          </a:p>
          <a:p>
            <a:pPr marL="0" indent="0">
              <a:buNone/>
            </a:pPr>
            <a:endParaRPr lang="en-US" dirty="0"/>
          </a:p>
          <a:p>
            <a:r>
              <a:rPr lang="en-US" dirty="0"/>
              <a:t>Optimizing over distribution of agent types w/finite support</a:t>
            </a:r>
          </a:p>
          <a:p>
            <a:pPr lvl="1"/>
            <a:r>
              <a:rPr lang="en-US" sz="2800" dirty="0"/>
              <a:t>Expected reward: smoothed version of the objective</a:t>
            </a:r>
          </a:p>
          <a:p>
            <a:pPr marL="457200" lvl="1" indent="0">
              <a:buNone/>
            </a:pPr>
            <a:endParaRPr lang="en-US" sz="2800" dirty="0"/>
          </a:p>
          <a:p>
            <a:pPr lvl="1"/>
            <a:r>
              <a:rPr lang="en-US" sz="2800" dirty="0"/>
              <a:t>ERM with quasi-linear function class</a:t>
            </a:r>
          </a:p>
          <a:p>
            <a:pPr lvl="2"/>
            <a:r>
              <a:rPr lang="en-US" sz="2800" dirty="0"/>
              <a:t>We can solve ERM efficiently if finite support is constant (</a:t>
            </a:r>
            <a:r>
              <a:rPr lang="en-US" sz="2600" dirty="0"/>
              <a:t>with discretized, poly-bounded potentials)</a:t>
            </a:r>
          </a:p>
        </p:txBody>
      </p:sp>
    </p:spTree>
    <p:extLst>
      <p:ext uri="{BB962C8B-B14F-4D97-AF65-F5344CB8AC3E}">
        <p14:creationId xmlns:p14="http://schemas.microsoft.com/office/powerpoint/2010/main" val="2034367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690688"/>
                <a:ext cx="10515600" cy="4351338"/>
              </a:xfrm>
            </p:spPr>
            <p:txBody>
              <a:bodyPr>
                <a:noAutofit/>
              </a:bodyPr>
              <a:lstStyle/>
              <a:p>
                <a:r>
                  <a:rPr lang="en-US" dirty="0"/>
                  <a:t>What if agent/designer have to learn?</a:t>
                </a:r>
              </a:p>
              <a:p>
                <a:pPr marL="0" indent="0">
                  <a:buNone/>
                </a:pPr>
                <a:endParaRPr lang="en-US" dirty="0"/>
              </a:p>
              <a:p>
                <a:r>
                  <a:rPr lang="en-US" dirty="0"/>
                  <a:t>Optimizing over distribution of agent types w/finite support</a:t>
                </a:r>
              </a:p>
              <a:p>
                <a:pPr lvl="1"/>
                <a:r>
                  <a:rPr lang="en-US" sz="2800" b="1" dirty="0"/>
                  <a:t>Open: </a:t>
                </a:r>
                <a:r>
                  <a:rPr lang="en-US" sz="2800" dirty="0"/>
                  <a:t>What if support isn’t constant size, or is continuous?</a:t>
                </a:r>
              </a:p>
              <a:p>
                <a:pPr lvl="2"/>
                <a:r>
                  <a:rPr lang="en-US" sz="2800" dirty="0"/>
                  <a:t>ERM via our algorithm no longer computationally efficient</a:t>
                </a:r>
              </a:p>
              <a:p>
                <a:pPr lvl="2"/>
                <a:endParaRPr lang="en-US" sz="2800" dirty="0"/>
              </a:p>
              <a:p>
                <a:pPr lvl="2"/>
                <a:r>
                  <a:rPr lang="en-US" sz="2800" dirty="0"/>
                  <a:t>Other approaches? Under what conditions is computationally efficient learning possible?</a:t>
                </a:r>
              </a:p>
              <a:p>
                <a:pPr lvl="2"/>
                <a:endParaRPr lang="en-US" sz="2800" dirty="0"/>
              </a:p>
              <a:p>
                <a:pPr lvl="2"/>
                <a:r>
                  <a:rPr lang="en-US" sz="2800" dirty="0"/>
                  <a:t>Goal: beat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𝑂</m:t>
                        </m:r>
                        <m:r>
                          <a:rPr lang="en-US" sz="2800" b="0" i="1" smtClean="0">
                            <a:latin typeface="Cambria Math" panose="02040503050406030204" pitchFamily="18" charset="0"/>
                          </a:rPr>
                          <m:t>(2</m:t>
                        </m:r>
                      </m:e>
                      <m:sup>
                        <m:r>
                          <a:rPr lang="en-US" sz="2800" b="0" i="1" smtClean="0">
                            <a:solidFill>
                              <a:srgbClr val="FF0000"/>
                            </a:solidFill>
                            <a:latin typeface="Cambria Math" panose="02040503050406030204" pitchFamily="18" charset="0"/>
                          </a:rPr>
                          <m:t>𝑘</m:t>
                        </m:r>
                      </m:sup>
                    </m:sSup>
                    <m:r>
                      <a:rPr lang="en-US" sz="2800" b="0" i="1" smtClean="0">
                        <a:latin typeface="Cambria Math" panose="02040503050406030204" pitchFamily="18" charset="0"/>
                      </a:rPr>
                      <m:t>𝑝𝑜𝑙𝑦</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algorithms for </a:t>
                </a:r>
                <a14:m>
                  <m:oMath xmlns:m="http://schemas.openxmlformats.org/officeDocument/2006/math">
                    <m:r>
                      <a:rPr lang="en-US" sz="2800" b="0" i="1" smtClean="0">
                        <a:solidFill>
                          <a:srgbClr val="FF0000"/>
                        </a:solidFill>
                        <a:latin typeface="Cambria Math" panose="02040503050406030204" pitchFamily="18" charset="0"/>
                      </a:rPr>
                      <m:t>𝑘</m:t>
                    </m:r>
                  </m:oMath>
                </a14:m>
                <a:r>
                  <a:rPr lang="en-US" sz="2800" dirty="0"/>
                  <a:t>-type supports</a:t>
                </a:r>
              </a:p>
            </p:txBody>
          </p:sp>
        </mc:Choice>
        <mc:Fallback>
          <p:sp>
            <p:nvSpPr>
              <p:cNvPr id="3" name="Content Placeholder 2">
                <a:extLst>
                  <a:ext uri="{FF2B5EF4-FFF2-40B4-BE49-F238E27FC236}">
                    <a16:creationId xmlns:a16="http://schemas.microsoft.com/office/drawing/2014/main" id="{E2FBCAA3-FB9F-1343-A046-8EA6F4DF341C}"/>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3"/>
                <a:stretch>
                  <a:fillRect l="-965" t="-2326" b="-8721"/>
                </a:stretch>
              </a:blipFill>
            </p:spPr>
            <p:txBody>
              <a:bodyPr/>
              <a:lstStyle/>
              <a:p>
                <a:r>
                  <a:rPr lang="en-US">
                    <a:noFill/>
                  </a:rPr>
                  <a:t> </a:t>
                </a:r>
              </a:p>
            </p:txBody>
          </p:sp>
        </mc:Fallback>
      </mc:AlternateContent>
    </p:spTree>
    <p:extLst>
      <p:ext uri="{BB962C8B-B14F-4D97-AF65-F5344CB8AC3E}">
        <p14:creationId xmlns:p14="http://schemas.microsoft.com/office/powerpoint/2010/main" val="22672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521D-4F89-424A-8C6A-90E805F6662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68D731-84D7-0842-8EA6-8FC09FFC8C12}"/>
              </a:ext>
            </a:extLst>
          </p:cNvPr>
          <p:cNvSpPr>
            <a:spLocks noGrp="1"/>
          </p:cNvSpPr>
          <p:nvPr>
            <p:ph idx="1"/>
          </p:nvPr>
        </p:nvSpPr>
        <p:spPr/>
        <p:txBody>
          <a:bodyPr>
            <a:normAutofit fontScale="70000" lnSpcReduction="20000"/>
          </a:bodyPr>
          <a:lstStyle/>
          <a:p>
            <a:r>
              <a:rPr lang="en-US" dirty="0"/>
              <a:t>Problem Definition</a:t>
            </a:r>
          </a:p>
          <a:p>
            <a:endParaRPr lang="en-US" dirty="0"/>
          </a:p>
          <a:p>
            <a:r>
              <a:rPr lang="en-US" dirty="0"/>
              <a:t>General Case</a:t>
            </a:r>
          </a:p>
          <a:p>
            <a:endParaRPr lang="en-US" dirty="0"/>
          </a:p>
          <a:p>
            <a:r>
              <a:rPr lang="en-US" dirty="0"/>
              <a:t>Tractable “Flower” Case</a:t>
            </a:r>
          </a:p>
          <a:p>
            <a:pPr lvl="1"/>
            <a:r>
              <a:rPr lang="en-US" sz="2800" dirty="0"/>
              <a:t>Agent Behavior</a:t>
            </a:r>
          </a:p>
          <a:p>
            <a:pPr lvl="1"/>
            <a:r>
              <a:rPr lang="en-US" sz="2800" dirty="0"/>
              <a:t>Designer’s Algorithm</a:t>
            </a:r>
          </a:p>
          <a:p>
            <a:pPr lvl="1"/>
            <a:endParaRPr lang="en-US" sz="2800" dirty="0"/>
          </a:p>
          <a:p>
            <a:r>
              <a:rPr lang="en-US" dirty="0"/>
              <a:t>Extensions</a:t>
            </a:r>
          </a:p>
          <a:p>
            <a:pPr marL="0" indent="0">
              <a:buNone/>
            </a:pPr>
            <a:endParaRPr lang="en-US" dirty="0"/>
          </a:p>
          <a:p>
            <a:r>
              <a:rPr lang="en-US" dirty="0"/>
              <a:t>Summary</a:t>
            </a:r>
          </a:p>
          <a:p>
            <a:pPr marL="0" indent="0">
              <a:buNone/>
            </a:pPr>
            <a:endParaRPr lang="en-US" dirty="0"/>
          </a:p>
          <a:p>
            <a:r>
              <a:rPr lang="en-US" dirty="0"/>
              <a:t>Future Work</a:t>
            </a:r>
          </a:p>
        </p:txBody>
      </p:sp>
    </p:spTree>
    <p:extLst>
      <p:ext uri="{BB962C8B-B14F-4D97-AF65-F5344CB8AC3E}">
        <p14:creationId xmlns:p14="http://schemas.microsoft.com/office/powerpoint/2010/main" val="1363454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690688"/>
                <a:ext cx="10515600" cy="4351338"/>
              </a:xfrm>
            </p:spPr>
            <p:txBody>
              <a:bodyPr>
                <a:noAutofit/>
              </a:bodyPr>
              <a:lstStyle/>
              <a:p>
                <a:r>
                  <a:rPr lang="en-US" dirty="0"/>
                  <a:t>What if agent/designer have to learn?</a:t>
                </a:r>
              </a:p>
              <a:p>
                <a:endParaRPr lang="en-US" dirty="0"/>
              </a:p>
              <a:p>
                <a:pPr marL="0" indent="0">
                  <a:buNone/>
                </a:pPr>
                <a:endParaRPr lang="en-US" dirty="0"/>
              </a:p>
              <a:p>
                <a:r>
                  <a:rPr lang="en-US" dirty="0"/>
                  <a:t>Combinatorial bandit setting </a:t>
                </a:r>
              </a:p>
              <a:p>
                <a:pPr lvl="1"/>
                <a:r>
                  <a:rPr lang="en-US" sz="2800" dirty="0"/>
                  <a:t>Suppose the designer is an online bandit</a:t>
                </a:r>
              </a:p>
              <a:p>
                <a:pPr lvl="1"/>
                <a:r>
                  <a:rPr lang="en-US" sz="2800" dirty="0"/>
                  <a:t>Plays combinatorial set </a:t>
                </a:r>
                <a14:m>
                  <m:oMath xmlns:m="http://schemas.openxmlformats.org/officeDocument/2006/math">
                    <m:r>
                      <a:rPr lang="en-US" sz="2800" b="0" i="1" smtClean="0">
                        <a:latin typeface="Cambria Math" panose="02040503050406030204" pitchFamily="18" charset="0"/>
                      </a:rPr>
                      <m:t>𝑆</m:t>
                    </m:r>
                  </m:oMath>
                </a14:m>
                <a:r>
                  <a:rPr lang="en-US" sz="2800" dirty="0"/>
                  <a:t> each round</a:t>
                </a:r>
              </a:p>
              <a:p>
                <a:pPr lvl="1"/>
                <a:r>
                  <a:rPr lang="en-US" sz="2800" b="1" dirty="0"/>
                  <a:t>Open: Complicated dependencies between arms + nonlinear rewards</a:t>
                </a:r>
              </a:p>
              <a:p>
                <a:pPr marL="457200" lvl="1" indent="0">
                  <a:buNone/>
                </a:pPr>
                <a:endParaRPr lang="en-US" sz="2800" b="1" dirty="0"/>
              </a:p>
            </p:txBody>
          </p:sp>
        </mc:Choice>
        <mc:Fallback>
          <p:sp>
            <p:nvSpPr>
              <p:cNvPr id="3" name="Content Placeholder 2">
                <a:extLst>
                  <a:ext uri="{FF2B5EF4-FFF2-40B4-BE49-F238E27FC236}">
                    <a16:creationId xmlns:a16="http://schemas.microsoft.com/office/drawing/2014/main" id="{E2FBCAA3-FB9F-1343-A046-8EA6F4DF341C}"/>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65" t="-2326"/>
                </a:stretch>
              </a:blipFill>
            </p:spPr>
            <p:txBody>
              <a:bodyPr/>
              <a:lstStyle/>
              <a:p>
                <a:r>
                  <a:rPr lang="en-US">
                    <a:noFill/>
                  </a:rPr>
                  <a:t> </a:t>
                </a:r>
              </a:p>
            </p:txBody>
          </p:sp>
        </mc:Fallback>
      </mc:AlternateContent>
    </p:spTree>
    <p:extLst>
      <p:ext uri="{BB962C8B-B14F-4D97-AF65-F5344CB8AC3E}">
        <p14:creationId xmlns:p14="http://schemas.microsoft.com/office/powerpoint/2010/main" val="3324533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690688"/>
            <a:ext cx="10515600" cy="4351338"/>
          </a:xfrm>
        </p:spPr>
        <p:txBody>
          <a:bodyPr>
            <a:noAutofit/>
          </a:bodyPr>
          <a:lstStyle/>
          <a:p>
            <a:r>
              <a:rPr lang="en-US" dirty="0"/>
              <a:t>What if agent/designer have to learn?</a:t>
            </a:r>
          </a:p>
          <a:p>
            <a:endParaRPr lang="en-US" dirty="0"/>
          </a:p>
          <a:p>
            <a:pPr marL="0" indent="0">
              <a:buNone/>
            </a:pPr>
            <a:endParaRPr lang="en-US" dirty="0"/>
          </a:p>
          <a:p>
            <a:r>
              <a:rPr lang="en-US" dirty="0"/>
              <a:t>Repeated game variants of the problem where both agent and designer are learners</a:t>
            </a:r>
          </a:p>
          <a:p>
            <a:endParaRPr lang="en-US" dirty="0"/>
          </a:p>
          <a:p>
            <a:r>
              <a:rPr lang="en-US" dirty="0"/>
              <a:t>Other equilibria: what is computationally tractable?</a:t>
            </a:r>
          </a:p>
          <a:p>
            <a:pPr marL="0" indent="0">
              <a:buNone/>
            </a:pPr>
            <a:endParaRPr lang="en-US" dirty="0"/>
          </a:p>
          <a:p>
            <a:r>
              <a:rPr lang="en-US" dirty="0"/>
              <a:t>Strategic agents and designer-designer competition</a:t>
            </a:r>
          </a:p>
          <a:p>
            <a:pPr lvl="1"/>
            <a:endParaRPr lang="en-US" sz="2800" dirty="0"/>
          </a:p>
          <a:p>
            <a:pPr marL="457200" lvl="1" indent="0">
              <a:buNone/>
            </a:pPr>
            <a:endParaRPr lang="en-US" sz="2800" b="1" dirty="0"/>
          </a:p>
        </p:txBody>
      </p:sp>
    </p:spTree>
    <p:extLst>
      <p:ext uri="{BB962C8B-B14F-4D97-AF65-F5344CB8AC3E}">
        <p14:creationId xmlns:p14="http://schemas.microsoft.com/office/powerpoint/2010/main" val="616291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CCD-4768-C54D-AAF4-CE59878366A7}"/>
              </a:ext>
            </a:extLst>
          </p:cNvPr>
          <p:cNvSpPr>
            <a:spLocks noGrp="1"/>
          </p:cNvSpPr>
          <p:nvPr>
            <p:ph type="title"/>
          </p:nvPr>
        </p:nvSpPr>
        <p:spPr/>
        <p:txBody>
          <a:bodyPr/>
          <a:lstStyle/>
          <a:p>
            <a:r>
              <a:rPr lang="en-US" dirty="0"/>
              <a:t>Learning Theoretic Questions</a:t>
            </a:r>
          </a:p>
        </p:txBody>
      </p:sp>
      <p:sp>
        <p:nvSpPr>
          <p:cNvPr id="3" name="Content Placeholder 2">
            <a:extLst>
              <a:ext uri="{FF2B5EF4-FFF2-40B4-BE49-F238E27FC236}">
                <a16:creationId xmlns:a16="http://schemas.microsoft.com/office/drawing/2014/main" id="{E2FBCAA3-FB9F-1343-A046-8EA6F4DF341C}"/>
              </a:ext>
            </a:extLst>
          </p:cNvPr>
          <p:cNvSpPr>
            <a:spLocks noGrp="1"/>
          </p:cNvSpPr>
          <p:nvPr>
            <p:ph idx="1"/>
          </p:nvPr>
        </p:nvSpPr>
        <p:spPr>
          <a:xfrm>
            <a:off x="838200" y="1690688"/>
            <a:ext cx="10515600" cy="4351338"/>
          </a:xfrm>
        </p:spPr>
        <p:txBody>
          <a:bodyPr>
            <a:noAutofit/>
          </a:bodyPr>
          <a:lstStyle/>
          <a:p>
            <a:r>
              <a:rPr lang="en-US" dirty="0"/>
              <a:t>What if agent/designer have to learn?</a:t>
            </a:r>
          </a:p>
          <a:p>
            <a:endParaRPr lang="en-US" dirty="0"/>
          </a:p>
          <a:p>
            <a:pPr marL="0" indent="0">
              <a:buNone/>
            </a:pPr>
            <a:endParaRPr lang="en-US" dirty="0"/>
          </a:p>
          <a:p>
            <a:r>
              <a:rPr lang="en-US" dirty="0"/>
              <a:t>Remove the abstraction of designer rewards:</a:t>
            </a:r>
          </a:p>
          <a:p>
            <a:pPr lvl="1"/>
            <a:r>
              <a:rPr lang="en-US" sz="2800" dirty="0"/>
              <a:t>Agents emit data distributions</a:t>
            </a:r>
          </a:p>
          <a:p>
            <a:pPr lvl="1"/>
            <a:r>
              <a:rPr lang="en-US" sz="2800" dirty="0"/>
              <a:t>Restricted sampling conditions</a:t>
            </a:r>
          </a:p>
          <a:p>
            <a:pPr lvl="1"/>
            <a:r>
              <a:rPr lang="en-US" sz="2800" dirty="0"/>
              <a:t>Goal: Solve some learning problem about agents</a:t>
            </a:r>
          </a:p>
          <a:p>
            <a:pPr lvl="1"/>
            <a:r>
              <a:rPr lang="en-US" sz="2800" dirty="0"/>
              <a:t>Connected with data valuation</a:t>
            </a:r>
          </a:p>
          <a:p>
            <a:pPr lvl="1"/>
            <a:r>
              <a:rPr lang="en-US" sz="2800" dirty="0"/>
              <a:t>How to design sampling environment?</a:t>
            </a:r>
          </a:p>
          <a:p>
            <a:pPr lvl="1"/>
            <a:endParaRPr lang="en-US" dirty="0"/>
          </a:p>
          <a:p>
            <a:pPr marL="457200" lvl="1" indent="0">
              <a:buNone/>
            </a:pPr>
            <a:endParaRPr lang="en-US" sz="2800" b="1" dirty="0"/>
          </a:p>
        </p:txBody>
      </p:sp>
    </p:spTree>
    <p:extLst>
      <p:ext uri="{BB962C8B-B14F-4D97-AF65-F5344CB8AC3E}">
        <p14:creationId xmlns:p14="http://schemas.microsoft.com/office/powerpoint/2010/main" val="1799445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1636-081B-1944-844D-03525D7A5688}"/>
              </a:ext>
            </a:extLst>
          </p:cNvPr>
          <p:cNvSpPr>
            <a:spLocks noGrp="1"/>
          </p:cNvSpPr>
          <p:nvPr>
            <p:ph type="title"/>
          </p:nvPr>
        </p:nvSpPr>
        <p:spPr/>
        <p:txBody>
          <a:bodyPr/>
          <a:lstStyle/>
          <a:p>
            <a:r>
              <a:rPr lang="en-US" dirty="0"/>
              <a:t>Grand Vision</a:t>
            </a:r>
          </a:p>
        </p:txBody>
      </p:sp>
      <p:sp>
        <p:nvSpPr>
          <p:cNvPr id="3" name="Content Placeholder 2">
            <a:extLst>
              <a:ext uri="{FF2B5EF4-FFF2-40B4-BE49-F238E27FC236}">
                <a16:creationId xmlns:a16="http://schemas.microsoft.com/office/drawing/2014/main" id="{111323AD-BD21-D84F-8A69-8F12B8639AE8}"/>
              </a:ext>
            </a:extLst>
          </p:cNvPr>
          <p:cNvSpPr>
            <a:spLocks noGrp="1"/>
          </p:cNvSpPr>
          <p:nvPr>
            <p:ph idx="1"/>
          </p:nvPr>
        </p:nvSpPr>
        <p:spPr/>
        <p:txBody>
          <a:bodyPr>
            <a:normAutofit lnSpcReduction="10000"/>
          </a:bodyPr>
          <a:lstStyle/>
          <a:p>
            <a:r>
              <a:rPr lang="en-US" b="1" dirty="0"/>
              <a:t>Design environments </a:t>
            </a:r>
            <a:r>
              <a:rPr lang="en-US" dirty="0"/>
              <a:t>which generate useful, sampleable data</a:t>
            </a:r>
          </a:p>
          <a:p>
            <a:endParaRPr lang="en-US" dirty="0"/>
          </a:p>
          <a:p>
            <a:r>
              <a:rPr lang="en-US" b="1" dirty="0"/>
              <a:t>Model economics </a:t>
            </a:r>
            <a:r>
              <a:rPr lang="en-US" dirty="0"/>
              <a:t>of companies dependent on information economy</a:t>
            </a:r>
          </a:p>
          <a:p>
            <a:endParaRPr lang="en-US" b="1" dirty="0"/>
          </a:p>
          <a:p>
            <a:r>
              <a:rPr lang="en-US" b="1" dirty="0"/>
              <a:t>Model strategic behavior </a:t>
            </a:r>
            <a:r>
              <a:rPr lang="en-US" dirty="0"/>
              <a:t>of online firms and their users</a:t>
            </a:r>
          </a:p>
          <a:p>
            <a:endParaRPr lang="en-US" b="1" dirty="0"/>
          </a:p>
          <a:p>
            <a:r>
              <a:rPr lang="en-US" b="1" dirty="0"/>
              <a:t>Reinforcement learning </a:t>
            </a:r>
            <a:r>
              <a:rPr lang="en-US" dirty="0"/>
              <a:t>aided by environment design</a:t>
            </a:r>
          </a:p>
          <a:p>
            <a:endParaRPr lang="en-US" dirty="0"/>
          </a:p>
          <a:p>
            <a:r>
              <a:rPr lang="en-US" b="1" dirty="0"/>
              <a:t>Manipulation and resistance </a:t>
            </a:r>
            <a:r>
              <a:rPr lang="en-US" dirty="0"/>
              <a:t>of learning agents</a:t>
            </a:r>
            <a:endParaRPr lang="en-US" b="1" dirty="0"/>
          </a:p>
          <a:p>
            <a:pPr lvl="1"/>
            <a:endParaRPr lang="en-US" dirty="0"/>
          </a:p>
        </p:txBody>
      </p:sp>
    </p:spTree>
    <p:extLst>
      <p:ext uri="{BB962C8B-B14F-4D97-AF65-F5344CB8AC3E}">
        <p14:creationId xmlns:p14="http://schemas.microsoft.com/office/powerpoint/2010/main" val="18586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Problem Definition</a:t>
            </a:r>
          </a:p>
        </p:txBody>
      </p:sp>
    </p:spTree>
    <p:extLst>
      <p:ext uri="{BB962C8B-B14F-4D97-AF65-F5344CB8AC3E}">
        <p14:creationId xmlns:p14="http://schemas.microsoft.com/office/powerpoint/2010/main" val="362812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525A-E411-8247-8FD1-164067E881EF}"/>
              </a:ext>
            </a:extLst>
          </p:cNvPr>
          <p:cNvSpPr>
            <a:spLocks noGrp="1"/>
          </p:cNvSpPr>
          <p:nvPr>
            <p:ph type="title"/>
          </p:nvPr>
        </p:nvSpPr>
        <p:spPr/>
        <p:txBody>
          <a:bodyPr>
            <a:normAutofit/>
          </a:bodyPr>
          <a:lstStyle/>
          <a:p>
            <a:r>
              <a:rPr lang="en-US" dirty="0"/>
              <a:t>Platform Design</a:t>
            </a:r>
          </a:p>
        </p:txBody>
      </p:sp>
      <p:grpSp>
        <p:nvGrpSpPr>
          <p:cNvPr id="4" name="Group 3">
            <a:extLst>
              <a:ext uri="{FF2B5EF4-FFF2-40B4-BE49-F238E27FC236}">
                <a16:creationId xmlns:a16="http://schemas.microsoft.com/office/drawing/2014/main" id="{AE317975-7DBC-D04F-93AC-AFF57D67F233}"/>
              </a:ext>
            </a:extLst>
          </p:cNvPr>
          <p:cNvGrpSpPr/>
          <p:nvPr/>
        </p:nvGrpSpPr>
        <p:grpSpPr>
          <a:xfrm>
            <a:off x="3437844" y="9353073"/>
            <a:ext cx="9649202" cy="6329083"/>
            <a:chOff x="800888" y="4775060"/>
            <a:chExt cx="11612502" cy="7827238"/>
          </a:xfrm>
        </p:grpSpPr>
        <p:grpSp>
          <p:nvGrpSpPr>
            <p:cNvPr id="5" name="Group 4">
              <a:extLst>
                <a:ext uri="{FF2B5EF4-FFF2-40B4-BE49-F238E27FC236}">
                  <a16:creationId xmlns:a16="http://schemas.microsoft.com/office/drawing/2014/main" id="{D10952E6-A0A6-6141-B2BF-D600452C83A2}"/>
                </a:ext>
              </a:extLst>
            </p:cNvPr>
            <p:cNvGrpSpPr/>
            <p:nvPr/>
          </p:nvGrpSpPr>
          <p:grpSpPr>
            <a:xfrm>
              <a:off x="800888" y="4775060"/>
              <a:ext cx="11612502" cy="7827238"/>
              <a:chOff x="1879427" y="17477788"/>
              <a:chExt cx="11612502" cy="7827238"/>
            </a:xfrm>
          </p:grpSpPr>
          <p:sp>
            <p:nvSpPr>
              <p:cNvPr id="9" name="Title 1">
                <a:extLst>
                  <a:ext uri="{FF2B5EF4-FFF2-40B4-BE49-F238E27FC236}">
                    <a16:creationId xmlns:a16="http://schemas.microsoft.com/office/drawing/2014/main" id="{63384EE1-B77A-EB4D-801D-E20B4BF8E42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0" name="Content Placeholder 2">
                <a:extLst>
                  <a:ext uri="{FF2B5EF4-FFF2-40B4-BE49-F238E27FC236}">
                    <a16:creationId xmlns:a16="http://schemas.microsoft.com/office/drawing/2014/main" id="{0D990D6F-F5F7-154F-ACAE-9B054DFB35C2}"/>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1" name="Rectangle 10">
                <a:extLst>
                  <a:ext uri="{FF2B5EF4-FFF2-40B4-BE49-F238E27FC236}">
                    <a16:creationId xmlns:a16="http://schemas.microsoft.com/office/drawing/2014/main" id="{76B27A17-FF23-8D41-A1AD-EECD472899C5}"/>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EBCBEE09-915B-3545-9E35-8FA71F62957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7" name="TextBox 6">
              <a:extLst>
                <a:ext uri="{FF2B5EF4-FFF2-40B4-BE49-F238E27FC236}">
                  <a16:creationId xmlns:a16="http://schemas.microsoft.com/office/drawing/2014/main" id="{438DFBD8-BE1F-9849-9A40-C129281E3393}"/>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8" name="TextBox 7">
              <a:extLst>
                <a:ext uri="{FF2B5EF4-FFF2-40B4-BE49-F238E27FC236}">
                  <a16:creationId xmlns:a16="http://schemas.microsoft.com/office/drawing/2014/main" id="{AB4FDC31-845D-E34C-B1B4-AF1F69A2B358}"/>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grpSp>
        <p:nvGrpSpPr>
          <p:cNvPr id="12" name="Group 11">
            <a:extLst>
              <a:ext uri="{FF2B5EF4-FFF2-40B4-BE49-F238E27FC236}">
                <a16:creationId xmlns:a16="http://schemas.microsoft.com/office/drawing/2014/main" id="{90D9E58A-2BD8-444A-81D9-F3C621044F6E}"/>
              </a:ext>
            </a:extLst>
          </p:cNvPr>
          <p:cNvGrpSpPr/>
          <p:nvPr/>
        </p:nvGrpSpPr>
        <p:grpSpPr>
          <a:xfrm>
            <a:off x="3590244" y="9505473"/>
            <a:ext cx="9649202" cy="6329083"/>
            <a:chOff x="800888" y="4775060"/>
            <a:chExt cx="11612502" cy="7827238"/>
          </a:xfrm>
        </p:grpSpPr>
        <p:grpSp>
          <p:nvGrpSpPr>
            <p:cNvPr id="13" name="Group 12">
              <a:extLst>
                <a:ext uri="{FF2B5EF4-FFF2-40B4-BE49-F238E27FC236}">
                  <a16:creationId xmlns:a16="http://schemas.microsoft.com/office/drawing/2014/main" id="{0F27775B-ADBA-D943-8C22-A7B4532DDD9A}"/>
                </a:ext>
              </a:extLst>
            </p:cNvPr>
            <p:cNvGrpSpPr/>
            <p:nvPr/>
          </p:nvGrpSpPr>
          <p:grpSpPr>
            <a:xfrm>
              <a:off x="800888" y="4775060"/>
              <a:ext cx="11612502" cy="7827238"/>
              <a:chOff x="1879427" y="17477788"/>
              <a:chExt cx="11612502" cy="7827238"/>
            </a:xfrm>
          </p:grpSpPr>
          <p:sp>
            <p:nvSpPr>
              <p:cNvPr id="17" name="Title 1">
                <a:extLst>
                  <a:ext uri="{FF2B5EF4-FFF2-40B4-BE49-F238E27FC236}">
                    <a16:creationId xmlns:a16="http://schemas.microsoft.com/office/drawing/2014/main" id="{E1D15338-64D2-9D48-9A56-EC592DDE5F6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8" name="Content Placeholder 2">
                <a:extLst>
                  <a:ext uri="{FF2B5EF4-FFF2-40B4-BE49-F238E27FC236}">
                    <a16:creationId xmlns:a16="http://schemas.microsoft.com/office/drawing/2014/main" id="{111639A7-8E59-8944-9B15-FD5400FE34CA}"/>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9" name="Rectangle 18">
                <a:extLst>
                  <a:ext uri="{FF2B5EF4-FFF2-40B4-BE49-F238E27FC236}">
                    <a16:creationId xmlns:a16="http://schemas.microsoft.com/office/drawing/2014/main" id="{BDA0FF3C-09EC-C340-8DF0-20F2AB7271DD}"/>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53E1CCE-E1BA-0A4D-99AD-2A76A40FD69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15" name="TextBox 14">
              <a:extLst>
                <a:ext uri="{FF2B5EF4-FFF2-40B4-BE49-F238E27FC236}">
                  <a16:creationId xmlns:a16="http://schemas.microsoft.com/office/drawing/2014/main" id="{C7559FB2-F157-4342-8117-30E61D8D867B}"/>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16" name="TextBox 15">
              <a:extLst>
                <a:ext uri="{FF2B5EF4-FFF2-40B4-BE49-F238E27FC236}">
                  <a16:creationId xmlns:a16="http://schemas.microsoft.com/office/drawing/2014/main" id="{2D7324FD-8708-6746-9910-675F0D364ECB}"/>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sp>
        <p:nvSpPr>
          <p:cNvPr id="20" name="Title 1">
            <a:extLst>
              <a:ext uri="{FF2B5EF4-FFF2-40B4-BE49-F238E27FC236}">
                <a16:creationId xmlns:a16="http://schemas.microsoft.com/office/drawing/2014/main" id="{028BE208-9675-854B-8260-245C5944E2A6}"/>
              </a:ext>
            </a:extLst>
          </p:cNvPr>
          <p:cNvSpPr txBox="1">
            <a:spLocks/>
          </p:cNvSpPr>
          <p:nvPr/>
        </p:nvSpPr>
        <p:spPr>
          <a:xfrm>
            <a:off x="3910364" y="9657873"/>
            <a:ext cx="8737751" cy="1071847"/>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21" name="Rectangle 20">
            <a:extLst>
              <a:ext uri="{FF2B5EF4-FFF2-40B4-BE49-F238E27FC236}">
                <a16:creationId xmlns:a16="http://schemas.microsoft.com/office/drawing/2014/main" id="{DB560614-F376-CD42-B60C-D7E8634EA4E8}"/>
              </a:ext>
            </a:extLst>
          </p:cNvPr>
          <p:cNvSpPr/>
          <p:nvPr/>
        </p:nvSpPr>
        <p:spPr>
          <a:xfrm>
            <a:off x="3742644" y="9657873"/>
            <a:ext cx="9649202" cy="63290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E762792-6884-FD48-A9CD-93C921446ADF}"/>
              </a:ext>
            </a:extLst>
          </p:cNvPr>
          <p:cNvSpPr txBox="1"/>
          <p:nvPr/>
        </p:nvSpPr>
        <p:spPr>
          <a:xfrm>
            <a:off x="4198449" y="10830438"/>
            <a:ext cx="7250639" cy="769441"/>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23" name="TextBox 22">
            <a:extLst>
              <a:ext uri="{FF2B5EF4-FFF2-40B4-BE49-F238E27FC236}">
                <a16:creationId xmlns:a16="http://schemas.microsoft.com/office/drawing/2014/main" id="{3B8BE2E6-6255-C842-A9DE-0EA0C3AF79F0}"/>
              </a:ext>
            </a:extLst>
          </p:cNvPr>
          <p:cNvSpPr txBox="1"/>
          <p:nvPr/>
        </p:nvSpPr>
        <p:spPr>
          <a:xfrm>
            <a:off x="4178876" y="11806071"/>
            <a:ext cx="8469238" cy="1446550"/>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24" name="TextBox 23">
            <a:extLst>
              <a:ext uri="{FF2B5EF4-FFF2-40B4-BE49-F238E27FC236}">
                <a16:creationId xmlns:a16="http://schemas.microsoft.com/office/drawing/2014/main" id="{622F393D-F8C1-2942-8DA8-D2A6BA207DDA}"/>
              </a:ext>
            </a:extLst>
          </p:cNvPr>
          <p:cNvSpPr txBox="1"/>
          <p:nvPr/>
        </p:nvSpPr>
        <p:spPr>
          <a:xfrm>
            <a:off x="4198450" y="13421501"/>
            <a:ext cx="8990954" cy="212365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sp>
        <p:nvSpPr>
          <p:cNvPr id="27" name="TextBox 26">
            <a:extLst>
              <a:ext uri="{FF2B5EF4-FFF2-40B4-BE49-F238E27FC236}">
                <a16:creationId xmlns:a16="http://schemas.microsoft.com/office/drawing/2014/main" id="{96ECACB2-3253-C942-B877-E22B8FE5340F}"/>
              </a:ext>
            </a:extLst>
          </p:cNvPr>
          <p:cNvSpPr txBox="1"/>
          <p:nvPr/>
        </p:nvSpPr>
        <p:spPr>
          <a:xfrm>
            <a:off x="6911163" y="1690687"/>
            <a:ext cx="4784651" cy="5047536"/>
          </a:xfrm>
          <a:prstGeom prst="rect">
            <a:avLst/>
          </a:prstGeom>
          <a:noFill/>
        </p:spPr>
        <p:txBody>
          <a:bodyPr wrap="square" rtlCol="0">
            <a:spAutoFit/>
          </a:bodyPr>
          <a:lstStyle/>
          <a:p>
            <a:pPr marL="285750" indent="-285750">
              <a:buFont typeface="Arial" panose="020B0604020202020204" pitchFamily="34" charset="0"/>
              <a:buChar char="•"/>
            </a:pPr>
            <a:r>
              <a:rPr lang="en-US" sz="2300" dirty="0"/>
              <a:t>Key Idea: Google builds various apps (Maps, Search, Social Network, etc.) and profits based on usage of these apps.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usage of apps modifies the transitions of the Markov Chain of the user’s life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Assume the Designer has linear rewards over the steady state distribution of the resulting Markov chain (agent policy + Life MDP)</a:t>
            </a:r>
          </a:p>
          <a:p>
            <a:pPr marL="285750" indent="-285750">
              <a:buFont typeface="Arial" panose="020B0604020202020204" pitchFamily="34" charset="0"/>
              <a:buChar char="•"/>
            </a:pPr>
            <a:endParaRPr lang="en-US" sz="2300" dirty="0"/>
          </a:p>
        </p:txBody>
      </p:sp>
      <p:pic>
        <p:nvPicPr>
          <p:cNvPr id="3" name="Picture 2">
            <a:extLst>
              <a:ext uri="{FF2B5EF4-FFF2-40B4-BE49-F238E27FC236}">
                <a16:creationId xmlns:a16="http://schemas.microsoft.com/office/drawing/2014/main" id="{59C145C8-A21E-AE4F-8FD3-CCB9FB93A405}"/>
              </a:ext>
            </a:extLst>
          </p:cNvPr>
          <p:cNvPicPr>
            <a:picLocks noChangeAspect="1"/>
          </p:cNvPicPr>
          <p:nvPr/>
        </p:nvPicPr>
        <p:blipFill>
          <a:blip r:embed="rId2"/>
          <a:stretch>
            <a:fillRect/>
          </a:stretch>
        </p:blipFill>
        <p:spPr>
          <a:xfrm>
            <a:off x="623966" y="1556659"/>
            <a:ext cx="6267995" cy="5281279"/>
          </a:xfrm>
          <a:prstGeom prst="rect">
            <a:avLst/>
          </a:prstGeom>
        </p:spPr>
      </p:pic>
    </p:spTree>
    <p:extLst>
      <p:ext uri="{BB962C8B-B14F-4D97-AF65-F5344CB8AC3E}">
        <p14:creationId xmlns:p14="http://schemas.microsoft.com/office/powerpoint/2010/main" val="29327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C06-0A79-5241-87E7-B04E81795037}"/>
              </a:ext>
            </a:extLst>
          </p:cNvPr>
          <p:cNvSpPr>
            <a:spLocks noGrp="1"/>
          </p:cNvSpPr>
          <p:nvPr>
            <p:ph type="title"/>
          </p:nvPr>
        </p:nvSpPr>
        <p:spPr/>
        <p:txBody>
          <a:bodyPr/>
          <a:lstStyle/>
          <a:p>
            <a:r>
              <a:rPr lang="en-US" dirty="0"/>
              <a:t>The Stackelberg Game</a:t>
            </a:r>
          </a:p>
        </p:txBody>
      </p:sp>
      <p:sp>
        <p:nvSpPr>
          <p:cNvPr id="3" name="Content Placeholder 2">
            <a:extLst>
              <a:ext uri="{FF2B5EF4-FFF2-40B4-BE49-F238E27FC236}">
                <a16:creationId xmlns:a16="http://schemas.microsoft.com/office/drawing/2014/main" id="{5BBF398E-8C5B-6A44-8477-3E52471ADFF2}"/>
              </a:ext>
            </a:extLst>
          </p:cNvPr>
          <p:cNvSpPr>
            <a:spLocks noGrp="1"/>
          </p:cNvSpPr>
          <p:nvPr>
            <p:ph idx="1"/>
          </p:nvPr>
        </p:nvSpPr>
        <p:spPr/>
        <p:txBody>
          <a:bodyPr>
            <a:normAutofit lnSpcReduction="10000"/>
          </a:bodyPr>
          <a:lstStyle/>
          <a:p>
            <a:r>
              <a:rPr lang="en-US" dirty="0"/>
              <a:t>Designer moves first: </a:t>
            </a:r>
          </a:p>
          <a:p>
            <a:pPr lvl="1"/>
            <a:r>
              <a:rPr lang="en-US" dirty="0"/>
              <a:t>Adds </a:t>
            </a:r>
            <a:r>
              <a:rPr lang="en-US" dirty="0">
                <a:solidFill>
                  <a:srgbClr val="FF0000"/>
                </a:solidFill>
              </a:rPr>
              <a:t>platforms</a:t>
            </a:r>
            <a:r>
              <a:rPr lang="en-US" dirty="0"/>
              <a:t> which, if adopted, modify transitions to an existing Markov Chain</a:t>
            </a:r>
          </a:p>
          <a:p>
            <a:pPr marL="457200" lvl="1" indent="0">
              <a:buNone/>
            </a:pPr>
            <a:endParaRPr lang="en-US" dirty="0"/>
          </a:p>
          <a:p>
            <a:r>
              <a:rPr lang="en-US" dirty="0"/>
              <a:t>Agent moves second:</a:t>
            </a:r>
          </a:p>
          <a:p>
            <a:pPr lvl="1"/>
            <a:r>
              <a:rPr lang="en-US" dirty="0"/>
              <a:t>Receives </a:t>
            </a:r>
            <a:r>
              <a:rPr lang="en-US" dirty="0">
                <a:solidFill>
                  <a:srgbClr val="0070C0"/>
                </a:solidFill>
              </a:rPr>
              <a:t>MDP</a:t>
            </a:r>
            <a:r>
              <a:rPr lang="en-US" dirty="0"/>
              <a:t> from Designer, plays optimal behavior</a:t>
            </a:r>
          </a:p>
          <a:p>
            <a:pPr marL="457200" lvl="1" indent="0">
              <a:buNone/>
            </a:pPr>
            <a:endParaRPr lang="en-US" dirty="0"/>
          </a:p>
          <a:p>
            <a:r>
              <a:rPr lang="en-US" dirty="0"/>
              <a:t>Example of bi-level MDP optimization</a:t>
            </a:r>
          </a:p>
          <a:p>
            <a:endParaRPr lang="en-US" dirty="0"/>
          </a:p>
          <a:p>
            <a:r>
              <a:rPr lang="en-US" dirty="0"/>
              <a:t>What is the computational complexity of solving for equilibrium?</a:t>
            </a:r>
          </a:p>
        </p:txBody>
      </p:sp>
    </p:spTree>
    <p:extLst>
      <p:ext uri="{BB962C8B-B14F-4D97-AF65-F5344CB8AC3E}">
        <p14:creationId xmlns:p14="http://schemas.microsoft.com/office/powerpoint/2010/main" val="404076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lnSpcReduction="10000"/>
              </a:bodyPr>
              <a:lstStyle/>
              <a:p>
                <a:r>
                  <a:rPr lang="en-US" dirty="0"/>
                  <a:t>An </a:t>
                </a:r>
                <a:r>
                  <a:rPr lang="en-US" b="1" dirty="0"/>
                  <a:t>agent </a:t>
                </a:r>
                <a:r>
                  <a:rPr lang="en-US" dirty="0"/>
                  <a:t>lives in an irreducible Markov chain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states.</a:t>
                </a:r>
              </a:p>
              <a:p>
                <a:endParaRPr lang="en-US" dirty="0"/>
              </a:p>
              <a:p>
                <a:r>
                  <a:rPr lang="en-US" dirty="0"/>
                  <a:t>The </a:t>
                </a:r>
                <a:r>
                  <a:rPr lang="en-US" b="1" dirty="0"/>
                  <a:t>designer </a:t>
                </a:r>
                <a:r>
                  <a:rPr lang="en-US" dirty="0"/>
                  <a:t>chooses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states to add platforms to. </a:t>
                </a:r>
              </a:p>
              <a:p>
                <a:endParaRPr lang="en-US" dirty="0"/>
              </a:p>
              <a:p>
                <a:r>
                  <a:rPr lang="en-US" dirty="0"/>
                  <a:t>The agent may </a:t>
                </a:r>
                <a:r>
                  <a:rPr lang="en-US" b="1" dirty="0"/>
                  <a:t>adopt or not adopt</a:t>
                </a:r>
                <a:r>
                  <a:rPr lang="en-US" dirty="0"/>
                  <a:t> the platform at each state:</a:t>
                </a:r>
              </a:p>
              <a:p>
                <a:pPr marL="0" indent="0">
                  <a:buNone/>
                </a:pPr>
                <a:endParaRPr lang="en-US" dirty="0"/>
              </a:p>
              <a:p>
                <a:pPr lvl="1"/>
                <a:r>
                  <a:rPr lang="en-US" sz="2800" dirty="0"/>
                  <a:t>If </a:t>
                </a:r>
                <a:r>
                  <a:rPr lang="en-US" sz="2800" b="1" dirty="0"/>
                  <a:t>adopt</a:t>
                </a:r>
                <a:r>
                  <a:rPr lang="en-US" sz="2800" dirty="0"/>
                  <a:t>, the transitions change. Otherwise they do not.</a:t>
                </a:r>
              </a:p>
              <a:p>
                <a:pPr marL="457200" lvl="1" indent="0">
                  <a:buNone/>
                </a:pPr>
                <a:endParaRPr lang="en-US" sz="2800" dirty="0"/>
              </a:p>
              <a:p>
                <a:pPr lvl="1"/>
                <a:r>
                  <a:rPr lang="en-US" sz="2800" dirty="0"/>
                  <a:t>Assume the chain remains irreducible.</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016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12150</TotalTime>
  <Words>3365</Words>
  <Application>Microsoft Macintosh PowerPoint</Application>
  <PresentationFormat>Widescreen</PresentationFormat>
  <Paragraphs>516</Paragraphs>
  <Slides>53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Wingdings</vt:lpstr>
      <vt:lpstr>Office Theme</vt:lpstr>
      <vt:lpstr>The Platform Design Problem</vt:lpstr>
      <vt:lpstr>The Data-Collection Problem</vt:lpstr>
      <vt:lpstr>The Data-Collection Problem</vt:lpstr>
      <vt:lpstr>Economics of the Online Firm</vt:lpstr>
      <vt:lpstr>Outline</vt:lpstr>
      <vt:lpstr>Problem Definition</vt:lpstr>
      <vt:lpstr>Platform Design</vt:lpstr>
      <vt:lpstr>The Stackelberg Game</vt:lpstr>
      <vt:lpstr>Formal Problem Statement</vt:lpstr>
      <vt:lpstr>Formal Problem Statement</vt:lpstr>
      <vt:lpstr>General Case</vt:lpstr>
      <vt:lpstr>Picture of the General Case</vt:lpstr>
      <vt:lpstr>Picture of the General Case</vt:lpstr>
      <vt:lpstr>Picture of the General Case</vt:lpstr>
      <vt:lpstr>Computational Tractability I: General Case</vt:lpstr>
      <vt:lpstr>Tractable “Flower” Case</vt:lpstr>
      <vt:lpstr>A More Tractable Case: The Flower</vt:lpstr>
      <vt:lpstr>A More Tractable Case: The Flower</vt:lpstr>
      <vt:lpstr>Agent Behavior</vt:lpstr>
      <vt:lpstr>The Agent’s Greedy Algorithm</vt:lpstr>
      <vt:lpstr>The Agent’s Greedy Algorithm</vt:lpstr>
      <vt:lpstr>The Agent’s Greedy Algorithm</vt:lpstr>
      <vt:lpstr>Proof Outline</vt:lpstr>
      <vt:lpstr>Designer’s Algorithm</vt:lpstr>
      <vt:lpstr>Recall: Designer’s Objective</vt:lpstr>
      <vt:lpstr>Restrictions</vt:lpstr>
      <vt:lpstr>Target Algorithm</vt:lpstr>
      <vt:lpstr>The Designer’s Dynamic Program</vt:lpstr>
      <vt:lpstr>The Designer’s Dynamic Program</vt:lpstr>
      <vt:lpstr>Proof Outline: Key Lemma</vt:lpstr>
      <vt:lpstr>Proof Outline: Applying Key Lemma</vt:lpstr>
      <vt:lpstr>Proof Outline: Complexity</vt:lpstr>
      <vt:lpstr>Extensions</vt:lpstr>
      <vt:lpstr>Multiple Agents</vt:lpstr>
      <vt:lpstr>Multiple Agents</vt:lpstr>
      <vt:lpstr>Designer Competition</vt:lpstr>
      <vt:lpstr>Multiple Platforms (Flower Setting)</vt:lpstr>
      <vt:lpstr>Multiple Platforms (Flower Setting)</vt:lpstr>
      <vt:lpstr>Multiple Platforms (Flower Setting)</vt:lpstr>
      <vt:lpstr>Multiple Platforms (Flower Setting)</vt:lpstr>
      <vt:lpstr>Multiple Platforms (Flower Setting)</vt:lpstr>
      <vt:lpstr>Multiple Platforms (Flower Setting)</vt:lpstr>
      <vt:lpstr>Summary</vt:lpstr>
      <vt:lpstr>Recap</vt:lpstr>
      <vt:lpstr>Future Work</vt:lpstr>
      <vt:lpstr>Future Work</vt:lpstr>
      <vt:lpstr>Learning Theoretic Questions</vt:lpstr>
      <vt:lpstr>Learning Theoretic Questions</vt:lpstr>
      <vt:lpstr>Learning Theoretic Questions</vt:lpstr>
      <vt:lpstr>Learning Theoretic Questions</vt:lpstr>
      <vt:lpstr>Learning Theoretic Questions</vt:lpstr>
      <vt:lpstr>Learning Theoretic Questions</vt:lpstr>
      <vt:lpstr>Grand Vision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Platform Design Problem</dc:title>
  <dc:creator>K V</dc:creator>
  <cp:lastModifiedBy>K V</cp:lastModifiedBy>
  <cp:revision>224</cp:revision>
  <cp:lastPrinted>2021-10-11T03:29:03Z</cp:lastPrinted>
  <dcterms:created xsi:type="dcterms:W3CDTF">2021-07-18T18:25:42Z</dcterms:created>
  <dcterms:modified xsi:type="dcterms:W3CDTF">2021-10-11T17:22:56Z</dcterms:modified>
</cp:coreProperties>
</file>