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2" r:id="rId4"/>
    <p:sldId id="258" r:id="rId5"/>
    <p:sldId id="259" r:id="rId6"/>
    <p:sldId id="262" r:id="rId7"/>
    <p:sldId id="273" r:id="rId8"/>
    <p:sldId id="274" r:id="rId9"/>
    <p:sldId id="277" r:id="rId10"/>
    <p:sldId id="260" r:id="rId11"/>
    <p:sldId id="278" r:id="rId12"/>
    <p:sldId id="275" r:id="rId13"/>
    <p:sldId id="281" r:id="rId14"/>
    <p:sldId id="282" r:id="rId15"/>
    <p:sldId id="263" r:id="rId16"/>
    <p:sldId id="279" r:id="rId17"/>
    <p:sldId id="271" r:id="rId18"/>
    <p:sldId id="264" r:id="rId19"/>
    <p:sldId id="270" r:id="rId20"/>
    <p:sldId id="265" r:id="rId21"/>
    <p:sldId id="267" r:id="rId22"/>
    <p:sldId id="280" r:id="rId23"/>
    <p:sldId id="268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FF"/>
    <a:srgbClr val="C5F0F0"/>
    <a:srgbClr val="0086B9"/>
    <a:srgbClr val="DDDDDD"/>
    <a:srgbClr val="007628"/>
    <a:srgbClr val="D227FF"/>
    <a:srgbClr val="D55108"/>
    <a:srgbClr val="00F26E"/>
    <a:srgbClr val="FF0000"/>
    <a:srgbClr val="FF14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74"/>
  </p:normalViewPr>
  <p:slideViewPr>
    <p:cSldViewPr snapToGrid="0" snapToObjects="1">
      <p:cViewPr>
        <p:scale>
          <a:sx n="88" d="100"/>
          <a:sy n="88" d="100"/>
        </p:scale>
        <p:origin x="148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258CD-88D0-AF47-8A81-A21C0CF2947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D5C52-30A8-044F-8DFE-1B28715C0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3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68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54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5467-DD96-734E-8BC2-7F7B10B9A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D2719-2E82-E143-951C-1E889FA7C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393AA-2FED-D846-885B-3AE9FCCB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D0436-C667-0643-99EB-E2F3C8DD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9EF9-1C8E-E643-A598-34B6CE00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5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F14D-EF3E-6D4A-A443-8C7D7166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701F7-713B-4749-9F0C-C39AF0507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D0819-1C22-E141-A12C-9648C58E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16C5-832F-7A43-A558-269031B0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7D7B-990B-2543-9148-3D69CA5C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5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44BD9-FB5C-DE41-A202-49715BA6F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06780-9DFD-EF46-91E0-AD5B6EC60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0F2C4-C51F-8E45-A22D-C8963D15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8F9E-EBDD-0648-B351-415D44F9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B3F23-46C6-A641-9113-450B563F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4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4F0C-359F-B84F-8F29-46A31ACE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0147-5E4D-6B47-A7E8-F687117B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8D13F-E70A-D040-AD22-5E91E40F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EA94-70A8-4247-9D82-BD9CFB2B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4D81-8E03-4042-B400-3E0250C5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A378-A4B9-B34D-A1DD-474DED35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CEA25-EB0C-1141-A5EF-848B4CBEA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F9E11-F7EC-9E44-BE70-F7109555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8E417-4E45-8E4F-9CC3-E1CAC052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D71C-EFAE-AA4B-96D6-366A1246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3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3EF6-2D5E-104D-A23A-344CC0B9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DC16-0660-3C41-8BE5-FD847BB58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5D315-F10D-9E4F-8568-7A178E2D7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3DEF0-F721-1444-B98E-319A8CFB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A435C-FF3C-3249-9F10-B245EC9E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B0B09-F2B6-984D-A284-15CCFF36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2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11AD-D1C4-0744-8384-1EA1F27A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6DD96-DEA2-AA49-926E-00920A60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6B4BA-97D0-AB4F-8231-77B83F7EB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FE91E-B8A9-3F47-8A03-264C662B1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16612-DC13-6C49-880D-DDA514299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FA7F8-95C4-0740-AC4E-AD296121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B140E-BD0A-C844-8061-4232A53F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657DA-1BCA-2D4F-939A-65D6F1C4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F5E4-6E15-AF4A-AD1B-E5A6C64B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6455F-739D-0C45-95DE-D7D63FC4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EB34F-8392-1F40-9732-DB289D34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3E8B7-D716-4840-BCB7-56151DFD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5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9D083-01AF-0A47-BD67-8FEE7107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7CFB3-7480-9048-83D7-6A974AB6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308C8-BF69-2449-8AB3-7256ED64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0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C1B2-6BF5-F540-B8AD-7279C82C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7698-6481-8D4B-AEB7-18C7BB85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D4EB5-7AD2-FB46-8352-FBAD96631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32F14-C09C-EC48-94D3-826CCC81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729CA-92CD-994F-8F88-A9E2F48D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49C6C-271E-0249-B089-9010FAD8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0420-C591-3E47-927A-E02C250F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37614-E753-C843-A769-CE3EC7852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0366E-5BC8-5849-889C-3790FB71E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D21DA-7287-984C-A21B-9E812AC4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45B1F-F7DD-824B-9A45-E22958C9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B964D-FE5B-7C4E-B8A3-473980EA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C3B93-6955-1B41-817D-6AF1FC0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2E8D3-D0FD-B04E-9482-A7BBB11E0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5DCAD-1793-F644-9EB3-C7F5D9B9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475B-9F57-BD48-8111-70080697E1A3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EDC13-26F7-CA49-91F8-4E3FE568F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7B624-AAF2-CC46-BE7D-BBDC35B70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0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44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6351-6EBC-DF49-AA7C-134A16D8B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852" y="1132996"/>
            <a:ext cx="983866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Attribute-Efficient Learning of Monomials over Highly-Correlated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CF568-9B70-F74F-8A63-524F591B6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1" y="4239992"/>
            <a:ext cx="11025962" cy="1655762"/>
          </a:xfrm>
        </p:spPr>
        <p:txBody>
          <a:bodyPr>
            <a:noAutofit/>
          </a:bodyPr>
          <a:lstStyle/>
          <a:p>
            <a:r>
              <a:rPr lang="en-US" sz="3200" dirty="0"/>
              <a:t>Alexandr Andoni, Rishabh Dudeja, Daniel Hsu, </a:t>
            </a:r>
            <a:r>
              <a:rPr lang="en-US" sz="3200" b="1" dirty="0"/>
              <a:t>Kiran Vodrahalli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Columbia University</a:t>
            </a:r>
          </a:p>
          <a:p>
            <a:r>
              <a:rPr lang="en-US" sz="3200" dirty="0"/>
              <a:t>Algorithmic Learning Theory 2019</a:t>
            </a:r>
          </a:p>
        </p:txBody>
      </p:sp>
    </p:spTree>
    <p:extLst>
      <p:ext uri="{BB962C8B-B14F-4D97-AF65-F5344CB8AC3E}">
        <p14:creationId xmlns:p14="http://schemas.microsoft.com/office/powerpoint/2010/main" val="3229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D2AC-4B94-C541-A344-B8379BEF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3D6000-6216-6248-A6CF-470AAB2894DB}"/>
                  </a:ext>
                </a:extLst>
              </p:cNvPr>
              <p:cNvSpPr txBox="1"/>
              <p:nvPr/>
            </p:nvSpPr>
            <p:spPr>
              <a:xfrm>
                <a:off x="2424419" y="1447431"/>
                <a:ext cx="7343162" cy="72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Ex: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3D6000-6216-6248-A6CF-470AAB289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419" y="1447431"/>
                <a:ext cx="7343162" cy="728854"/>
              </a:xfrm>
              <a:prstGeom prst="rect">
                <a:avLst/>
              </a:prstGeom>
              <a:blipFill>
                <a:blip r:embed="rId2"/>
                <a:stretch>
                  <a:fillRect l="-2418" t="-6897" r="-1554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1A222D39-6D77-E44B-AA1F-EE09900B43EF}"/>
              </a:ext>
            </a:extLst>
          </p:cNvPr>
          <p:cNvSpPr/>
          <p:nvPr/>
        </p:nvSpPr>
        <p:spPr>
          <a:xfrm>
            <a:off x="945777" y="2433729"/>
            <a:ext cx="10981920" cy="18109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098FD21-EFE2-F346-B21C-F5754747F56F}"/>
                  </a:ext>
                </a:extLst>
              </p:cNvPr>
              <p:cNvSpPr txBox="1"/>
              <p:nvPr/>
            </p:nvSpPr>
            <p:spPr>
              <a:xfrm>
                <a:off x="1502361" y="3046892"/>
                <a:ext cx="3147080" cy="807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098FD21-EFE2-F346-B21C-F5754747F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61" y="3046892"/>
                <a:ext cx="3147080" cy="807144"/>
              </a:xfrm>
              <a:prstGeom prst="rect">
                <a:avLst/>
              </a:prstGeom>
              <a:blipFill>
                <a:blip r:embed="rId3"/>
                <a:stretch>
                  <a:fillRect r="-40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D729EFD6-610E-D947-ADE4-5DF29683A5C1}"/>
              </a:ext>
            </a:extLst>
          </p:cNvPr>
          <p:cNvSpPr txBox="1"/>
          <p:nvPr/>
        </p:nvSpPr>
        <p:spPr>
          <a:xfrm>
            <a:off x="1577897" y="3676651"/>
            <a:ext cx="2381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Gaussian Data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F577D3-A24F-7E40-8181-4049F4BAEC32}"/>
              </a:ext>
            </a:extLst>
          </p:cNvPr>
          <p:cNvCxnSpPr>
            <a:cxnSpLocks/>
          </p:cNvCxnSpPr>
          <p:nvPr/>
        </p:nvCxnSpPr>
        <p:spPr>
          <a:xfrm>
            <a:off x="4649441" y="3495444"/>
            <a:ext cx="2490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332294-2A6C-1B4B-B934-6A29C234D757}"/>
                  </a:ext>
                </a:extLst>
              </p:cNvPr>
              <p:cNvSpPr txBox="1"/>
              <p:nvPr/>
            </p:nvSpPr>
            <p:spPr>
              <a:xfrm>
                <a:off x="5031053" y="2735698"/>
                <a:ext cx="172027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4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⁡|⋅|</m:t>
                      </m:r>
                    </m:oMath>
                  </m:oMathPara>
                </a14:m>
                <a:endParaRPr lang="en-US" sz="4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332294-2A6C-1B4B-B934-6A29C234D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053" y="2735698"/>
                <a:ext cx="1720278" cy="677108"/>
              </a:xfrm>
              <a:prstGeom prst="rect">
                <a:avLst/>
              </a:prstGeom>
              <a:blipFill>
                <a:blip r:embed="rId4"/>
                <a:stretch>
                  <a:fillRect l="-11029" t="-7273" r="-10294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1761A81-B484-114C-867B-BBEB0018791F}"/>
                  </a:ext>
                </a:extLst>
              </p:cNvPr>
              <p:cNvSpPr txBox="1"/>
              <p:nvPr/>
            </p:nvSpPr>
            <p:spPr>
              <a:xfrm>
                <a:off x="7268678" y="3177240"/>
                <a:ext cx="4674036" cy="646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0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⁡|</m:t>
                                  </m:r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0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⁡|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1761A81-B484-114C-867B-BBEB00187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678" y="3177240"/>
                <a:ext cx="4674036" cy="646203"/>
              </a:xfrm>
              <a:prstGeom prst="rect">
                <a:avLst/>
              </a:prstGeom>
              <a:blipFill>
                <a:blip r:embed="rId5"/>
                <a:stretch>
                  <a:fillRect r="-27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E36C3F4C-3722-884C-8CD1-B2A98291DAE4}"/>
              </a:ext>
            </a:extLst>
          </p:cNvPr>
          <p:cNvSpPr txBox="1"/>
          <p:nvPr/>
        </p:nvSpPr>
        <p:spPr>
          <a:xfrm>
            <a:off x="7578034" y="3671286"/>
            <a:ext cx="3593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Log-transformed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52331EA-0089-7749-8415-E51806465BB5}"/>
                  </a:ext>
                </a:extLst>
              </p:cNvPr>
              <p:cNvSpPr txBox="1"/>
              <p:nvPr/>
            </p:nvSpPr>
            <p:spPr>
              <a:xfrm>
                <a:off x="1059226" y="2409157"/>
                <a:ext cx="132497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b="0" dirty="0"/>
                  <a:t>Step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52331EA-0089-7749-8415-E51806465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26" y="2409157"/>
                <a:ext cx="1324978" cy="615553"/>
              </a:xfrm>
              <a:prstGeom prst="rect">
                <a:avLst/>
              </a:prstGeom>
              <a:blipFill>
                <a:blip r:embed="rId6"/>
                <a:stretch>
                  <a:fillRect l="-21698" t="-22449" r="-11321" b="-5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1365663-89DA-5940-8DDA-C1654507323C}"/>
                  </a:ext>
                </a:extLst>
              </p:cNvPr>
              <p:cNvSpPr txBox="1"/>
              <p:nvPr/>
            </p:nvSpPr>
            <p:spPr>
              <a:xfrm>
                <a:off x="1059226" y="4579890"/>
                <a:ext cx="132497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/>
                  <a:t>Step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1365663-89DA-5940-8DDA-C16545073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26" y="4579890"/>
                <a:ext cx="1324978" cy="615553"/>
              </a:xfrm>
              <a:prstGeom prst="rect">
                <a:avLst/>
              </a:prstGeom>
              <a:blipFill>
                <a:blip r:embed="rId7"/>
                <a:stretch>
                  <a:fillRect l="-21698" t="-22449" r="-11321" b="-48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A8F118F6-A830-DA4F-9B31-0DCBAD167852}"/>
              </a:ext>
            </a:extLst>
          </p:cNvPr>
          <p:cNvSpPr/>
          <p:nvPr/>
        </p:nvSpPr>
        <p:spPr>
          <a:xfrm>
            <a:off x="945777" y="4615657"/>
            <a:ext cx="1098192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E86BF6-E1E1-9949-AE84-3D0A096E9368}"/>
              </a:ext>
            </a:extLst>
          </p:cNvPr>
          <p:cNvSpPr txBox="1"/>
          <p:nvPr/>
        </p:nvSpPr>
        <p:spPr>
          <a:xfrm>
            <a:off x="983897" y="5276083"/>
            <a:ext cx="3108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Sparse Regression: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685127-96C3-6449-BAF4-CB3337C86523}"/>
              </a:ext>
            </a:extLst>
          </p:cNvPr>
          <p:cNvCxnSpPr>
            <a:cxnSpLocks/>
          </p:cNvCxnSpPr>
          <p:nvPr/>
        </p:nvCxnSpPr>
        <p:spPr>
          <a:xfrm>
            <a:off x="4658062" y="6073319"/>
            <a:ext cx="586291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867CC1E-6A8D-8E4C-A7EB-A4A37543284B}"/>
              </a:ext>
            </a:extLst>
          </p:cNvPr>
          <p:cNvCxnSpPr>
            <a:cxnSpLocks/>
          </p:cNvCxnSpPr>
          <p:nvPr/>
        </p:nvCxnSpPr>
        <p:spPr>
          <a:xfrm flipV="1">
            <a:off x="4668819" y="4871309"/>
            <a:ext cx="0" cy="12289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ACBB57E-0AB2-F147-8280-B89A9646BB7E}"/>
                  </a:ext>
                </a:extLst>
              </p:cNvPr>
              <p:cNvSpPr txBox="1"/>
              <p:nvPr/>
            </p:nvSpPr>
            <p:spPr>
              <a:xfrm>
                <a:off x="4343471" y="4776860"/>
                <a:ext cx="25006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ACBB57E-0AB2-F147-8280-B89A9646B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71" y="4776860"/>
                <a:ext cx="250068" cy="384721"/>
              </a:xfrm>
              <a:prstGeom prst="rect">
                <a:avLst/>
              </a:prstGeom>
              <a:blipFill>
                <a:blip r:embed="rId8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BB717FF-9A39-4F43-89C8-BD5F67F7B989}"/>
                  </a:ext>
                </a:extLst>
              </p:cNvPr>
              <p:cNvSpPr txBox="1"/>
              <p:nvPr/>
            </p:nvSpPr>
            <p:spPr>
              <a:xfrm>
                <a:off x="4354253" y="5897713"/>
                <a:ext cx="25006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BB717FF-9A39-4F43-89C8-BD5F67F7B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53" y="5897713"/>
                <a:ext cx="250068" cy="384721"/>
              </a:xfrm>
              <a:prstGeom prst="rect">
                <a:avLst/>
              </a:prstGeom>
              <a:blipFill>
                <a:blip r:embed="rId9"/>
                <a:stretch>
                  <a:fillRect l="-28571" r="-2381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B3EB4B5-32D9-324E-B8FA-A1382BD0402F}"/>
              </a:ext>
            </a:extLst>
          </p:cNvPr>
          <p:cNvCxnSpPr>
            <a:cxnSpLocks/>
          </p:cNvCxnSpPr>
          <p:nvPr/>
        </p:nvCxnSpPr>
        <p:spPr>
          <a:xfrm flipV="1">
            <a:off x="5111674" y="4873101"/>
            <a:ext cx="0" cy="12289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86A9A34-AFAD-5E44-9F20-F7B1702C7B74}"/>
              </a:ext>
            </a:extLst>
          </p:cNvPr>
          <p:cNvCxnSpPr>
            <a:cxnSpLocks/>
          </p:cNvCxnSpPr>
          <p:nvPr/>
        </p:nvCxnSpPr>
        <p:spPr>
          <a:xfrm flipV="1">
            <a:off x="5800165" y="4871309"/>
            <a:ext cx="0" cy="12289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6335F4-7C46-3E4D-BD37-274A5F46D9BC}"/>
              </a:ext>
            </a:extLst>
          </p:cNvPr>
          <p:cNvCxnSpPr>
            <a:cxnSpLocks/>
          </p:cNvCxnSpPr>
          <p:nvPr/>
        </p:nvCxnSpPr>
        <p:spPr>
          <a:xfrm flipV="1">
            <a:off x="7684546" y="4871309"/>
            <a:ext cx="0" cy="12289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A337354-F1FC-1C4A-93BD-A062D1EB5A1D}"/>
              </a:ext>
            </a:extLst>
          </p:cNvPr>
          <p:cNvCxnSpPr>
            <a:cxnSpLocks/>
          </p:cNvCxnSpPr>
          <p:nvPr/>
        </p:nvCxnSpPr>
        <p:spPr>
          <a:xfrm flipV="1">
            <a:off x="10100483" y="4867196"/>
            <a:ext cx="0" cy="12289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C051EFE-EDF4-AF46-BBD7-2ACA66F1E377}"/>
                  </a:ext>
                </a:extLst>
              </p:cNvPr>
              <p:cNvSpPr txBox="1"/>
              <p:nvPr/>
            </p:nvSpPr>
            <p:spPr>
              <a:xfrm>
                <a:off x="4973198" y="6092010"/>
                <a:ext cx="25006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C051EFE-EDF4-AF46-BBD7-2ACA66F1E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198" y="6092010"/>
                <a:ext cx="250068" cy="384721"/>
              </a:xfrm>
              <a:prstGeom prst="rect">
                <a:avLst/>
              </a:prstGeom>
              <a:blipFill>
                <a:blip r:embed="rId10"/>
                <a:stretch>
                  <a:fillRect l="-30000" r="-300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53B5A0A-291F-8F45-8E7B-DC81BBBD3844}"/>
                  </a:ext>
                </a:extLst>
              </p:cNvPr>
              <p:cNvSpPr txBox="1"/>
              <p:nvPr/>
            </p:nvSpPr>
            <p:spPr>
              <a:xfrm>
                <a:off x="5597139" y="6092010"/>
                <a:ext cx="42800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53B5A0A-291F-8F45-8E7B-DC81BBBD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139" y="6092010"/>
                <a:ext cx="428002" cy="384721"/>
              </a:xfrm>
              <a:prstGeom prst="rect">
                <a:avLst/>
              </a:prstGeom>
              <a:blipFill>
                <a:blip r:embed="rId11"/>
                <a:stretch>
                  <a:fillRect l="-17647" r="-1764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462179F-A772-7744-ABED-89B2DD96FF60}"/>
                  </a:ext>
                </a:extLst>
              </p:cNvPr>
              <p:cNvSpPr txBox="1"/>
              <p:nvPr/>
            </p:nvSpPr>
            <p:spPr>
              <a:xfrm>
                <a:off x="7479731" y="6092010"/>
                <a:ext cx="42800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44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462179F-A772-7744-ABED-89B2DD96F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731" y="6092010"/>
                <a:ext cx="428002" cy="384721"/>
              </a:xfrm>
              <a:prstGeom prst="rect">
                <a:avLst/>
              </a:prstGeom>
              <a:blipFill>
                <a:blip r:embed="rId12"/>
                <a:stretch>
                  <a:fillRect l="-14286" r="-14286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349D280-F8C9-EB4E-9EF0-96554B9EACD4}"/>
                  </a:ext>
                </a:extLst>
              </p:cNvPr>
              <p:cNvSpPr txBox="1"/>
              <p:nvPr/>
            </p:nvSpPr>
            <p:spPr>
              <a:xfrm>
                <a:off x="9900202" y="6092010"/>
                <a:ext cx="42800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349D280-F8C9-EB4E-9EF0-96554B9EA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202" y="6092010"/>
                <a:ext cx="428002" cy="384721"/>
              </a:xfrm>
              <a:prstGeom prst="rect">
                <a:avLst/>
              </a:prstGeom>
              <a:blipFill>
                <a:blip r:embed="rId13"/>
                <a:stretch>
                  <a:fillRect l="-21212" r="-15152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84E5A6E1-64DD-4D4B-8ABE-7E9FB7AB3D28}"/>
              </a:ext>
            </a:extLst>
          </p:cNvPr>
          <p:cNvSpPr txBox="1"/>
          <p:nvPr/>
        </p:nvSpPr>
        <p:spPr>
          <a:xfrm>
            <a:off x="10608152" y="5834792"/>
            <a:ext cx="11732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7937015-4807-3E4D-AAE7-C574BAA61116}"/>
              </a:ext>
            </a:extLst>
          </p:cNvPr>
          <p:cNvSpPr txBox="1"/>
          <p:nvPr/>
        </p:nvSpPr>
        <p:spPr>
          <a:xfrm>
            <a:off x="1137879" y="5748588"/>
            <a:ext cx="2821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(Ex: Basis Pursuit)</a:t>
            </a:r>
          </a:p>
        </p:txBody>
      </p:sp>
    </p:spTree>
    <p:extLst>
      <p:ext uri="{BB962C8B-B14F-4D97-AF65-F5344CB8AC3E}">
        <p14:creationId xmlns:p14="http://schemas.microsoft.com/office/powerpoint/2010/main" val="310205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E357-43E4-6D46-907C-1B8CFE5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2" y="2773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400" dirty="0"/>
              <a:t>2. Intuition</a:t>
            </a:r>
          </a:p>
        </p:txBody>
      </p:sp>
    </p:spTree>
    <p:extLst>
      <p:ext uri="{BB962C8B-B14F-4D97-AF65-F5344CB8AC3E}">
        <p14:creationId xmlns:p14="http://schemas.microsoft.com/office/powerpoint/2010/main" val="277715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5345-8676-A545-9CE5-14CC94E4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our Algorithm Attribute-Efficient?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56A5-1215-BC44-AAD8-0DC4BC368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452"/>
            <a:ext cx="10515600" cy="4351338"/>
          </a:xfrm>
        </p:spPr>
        <p:txBody>
          <a:bodyPr>
            <a:noAutofit/>
          </a:bodyPr>
          <a:lstStyle/>
          <a:p>
            <a:r>
              <a:rPr lang="en-US" sz="3800" dirty="0"/>
              <a:t>Runtime: basis pursuit is efficient</a:t>
            </a:r>
          </a:p>
          <a:p>
            <a:endParaRPr lang="en-US" sz="3800" dirty="0"/>
          </a:p>
          <a:p>
            <a:r>
              <a:rPr lang="en-US" sz="3800" dirty="0"/>
              <a:t>Sample complexity? </a:t>
            </a:r>
          </a:p>
          <a:p>
            <a:pPr lvl="1"/>
            <a:r>
              <a:rPr lang="en-US" sz="3400" dirty="0"/>
              <a:t>Sparse </a:t>
            </a:r>
            <a:r>
              <a:rPr lang="en-US" sz="3400" b="1" dirty="0"/>
              <a:t>linear</a:t>
            </a:r>
            <a:r>
              <a:rPr lang="en-US" sz="3400" dirty="0"/>
              <a:t> regression? E.g., </a:t>
            </a:r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pPr lvl="1"/>
            <a:r>
              <a:rPr lang="en-US" sz="3400" dirty="0"/>
              <a:t>But: sparse recovery properties may not hold…</a:t>
            </a:r>
          </a:p>
          <a:p>
            <a:pPr marL="457200" lvl="1" indent="0">
              <a:buNone/>
            </a:pPr>
            <a:endParaRPr lang="en-US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EA2DEA-EBD5-6344-9226-61C161F3C358}"/>
                  </a:ext>
                </a:extLst>
              </p:cNvPr>
              <p:cNvSpPr txBox="1"/>
              <p:nvPr/>
            </p:nvSpPr>
            <p:spPr>
              <a:xfrm>
                <a:off x="941303" y="4232868"/>
                <a:ext cx="13747153" cy="1348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8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sSub>
                                    <m:sSubPr>
                                      <m:ctrlPr>
                                        <a:rPr lang="en-US" sz="3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3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⁡|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⁡|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sz="3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⁡|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  <m:r>
                      <a:rPr lang="en-US" sz="3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⁡|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b>
                    </m:sSub>
                    <m:r>
                      <a:rPr lang="en-US" sz="3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sz="3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EA2DEA-EBD5-6344-9226-61C161F3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03" y="4232868"/>
                <a:ext cx="13747153" cy="1348831"/>
              </a:xfrm>
              <a:prstGeom prst="rect">
                <a:avLst/>
              </a:prstGeom>
              <a:blipFill>
                <a:blip r:embed="rId2"/>
                <a:stretch>
                  <a:fillRect l="-92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33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9849-C3AC-B04D-9D44-22511353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Degenerate High Correlation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22165-9DE3-5340-B743-66D3BB5384D3}"/>
              </a:ext>
            </a:extLst>
          </p:cNvPr>
          <p:cNvSpPr txBox="1"/>
          <p:nvPr/>
        </p:nvSpPr>
        <p:spPr>
          <a:xfrm>
            <a:off x="512518" y="2409391"/>
            <a:ext cx="40466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Recall the example: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EC9525-6647-8A4C-ADED-7B44490B459E}"/>
              </a:ext>
            </a:extLst>
          </p:cNvPr>
          <p:cNvGrpSpPr/>
          <p:nvPr/>
        </p:nvGrpSpPr>
        <p:grpSpPr>
          <a:xfrm>
            <a:off x="4997327" y="2240005"/>
            <a:ext cx="1041630" cy="1046396"/>
            <a:chOff x="2820142" y="4305743"/>
            <a:chExt cx="2096336" cy="20984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09B2353-3DBE-3F46-8DC0-1A3EFAF9BA0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C4A5B9-7B72-BD40-AB01-512A2FBCF306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12FCF5-EAD3-CD4B-99C4-747BF05F7B4E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B03007-61E7-B448-AB75-4AB138F0B239}"/>
                </a:ext>
              </a:extLst>
            </p:cNvPr>
            <p:cNvSpPr/>
            <p:nvPr/>
          </p:nvSpPr>
          <p:spPr>
            <a:xfrm>
              <a:off x="3862131" y="536724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FFC4EC-3545-FE47-B94D-8B1B372B37C5}"/>
                </a:ext>
              </a:extLst>
            </p:cNvPr>
            <p:cNvSpPr/>
            <p:nvPr/>
          </p:nvSpPr>
          <p:spPr>
            <a:xfrm>
              <a:off x="4197721" y="5716891"/>
              <a:ext cx="359074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9DE467B-A658-FF4B-AA2E-FE04B623CC83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038029-2607-F84B-86E7-F06EAB9A27F0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540139B-EB5A-174C-AC4F-0873E66210FA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D05DC6-A626-9647-A557-1AD7D134C3AF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98E6B-7AC8-3446-8FBB-B115779090DE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AA9AD2-C283-1346-9723-3C0416AC776E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58A12C-523B-5642-B0A5-FFD7B0A7A550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4526AB-283D-0649-86E1-FFF6D7B39188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FE03D8-6A81-374B-A8EF-11A758134ACF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267B35B-F1AE-0448-A1CF-0492745ED8D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DC5E0A7-9B3F-4C44-86D8-848D035E9C84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FAFEDF-C6C7-CC48-A2E1-D3820809BA54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08C5310-F949-9A4C-909A-7FF368AB2D99}"/>
              </a:ext>
            </a:extLst>
          </p:cNvPr>
          <p:cNvGrpSpPr/>
          <p:nvPr/>
        </p:nvGrpSpPr>
        <p:grpSpPr>
          <a:xfrm>
            <a:off x="9249956" y="323364"/>
            <a:ext cx="2964702" cy="1236726"/>
            <a:chOff x="7643450" y="644292"/>
            <a:chExt cx="2964702" cy="12367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080B2C2-C942-9A40-9F52-A4B8BB3AA245}"/>
                    </a:ext>
                  </a:extLst>
                </p:cNvPr>
                <p:cNvSpPr txBox="1"/>
                <p:nvPr/>
              </p:nvSpPr>
              <p:spPr>
                <a:xfrm>
                  <a:off x="8192789" y="680689"/>
                  <a:ext cx="241536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3600" dirty="0"/>
                </a:p>
                <a:p>
                  <a:endParaRPr lang="en-US" sz="36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080B2C2-C942-9A40-9F52-A4B8BB3AA2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789" y="680689"/>
                  <a:ext cx="2415363" cy="1200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2146334-3675-F343-A418-7792CE4B5E0E}"/>
                </a:ext>
              </a:extLst>
            </p:cNvPr>
            <p:cNvGrpSpPr/>
            <p:nvPr/>
          </p:nvGrpSpPr>
          <p:grpSpPr>
            <a:xfrm>
              <a:off x="7643450" y="644292"/>
              <a:ext cx="764026" cy="767227"/>
              <a:chOff x="2820142" y="4305743"/>
              <a:chExt cx="2096336" cy="2098491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5FD91D4-E153-634E-BC73-771546AAE9D3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87708F4-B342-3443-915A-BB31B2AC83B3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BFBFD23-EF88-AC41-BE51-7621ABC64F88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39E9C8B-8413-574E-9B32-8E7D95FEFEA0}"/>
                  </a:ext>
                </a:extLst>
              </p:cNvPr>
              <p:cNvSpPr/>
              <p:nvPr/>
            </p:nvSpPr>
            <p:spPr>
              <a:xfrm>
                <a:off x="3862131" y="5341459"/>
                <a:ext cx="347330" cy="34733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B6964C1-29C5-0549-B43C-A14D3F2B642C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3F08795-9999-2A4D-BAD2-B364EA4A6A18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CA101F5-EAA5-C649-8A06-5AEC47D26095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B721A10-38C3-C946-A719-A05B52B8D30A}"/>
                  </a:ext>
                </a:extLst>
              </p:cNvPr>
              <p:cNvSpPr/>
              <p:nvPr/>
            </p:nvSpPr>
            <p:spPr>
              <a:xfrm>
                <a:off x="2842486" y="6076580"/>
                <a:ext cx="1712534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D5C5815-81DD-0D4F-A69D-B1B94FDAC714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D8B683C-7344-CA42-975B-EB99A5722BC5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13369BB-9A9D-D84A-A2FC-50A9128AEBE2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7596733-5900-EF43-BA0F-CF88F210F06C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4430599-B4E1-B247-9977-566187A852B3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5E628F6-F366-1748-BF3C-D57CCA446EE0}"/>
                  </a:ext>
                </a:extLst>
              </p:cNvPr>
              <p:cNvSpPr/>
              <p:nvPr/>
            </p:nvSpPr>
            <p:spPr>
              <a:xfrm>
                <a:off x="2841602" y="5028120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FFC2C32-2731-984B-95BB-9D8611023D7B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3944066-1350-D44E-B192-ECA8334599CA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6C06365-8C05-C242-9363-C06961F22326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B6C0734-3E5C-9F4B-B5D2-E1740137EE5B}"/>
              </a:ext>
            </a:extLst>
          </p:cNvPr>
          <p:cNvSpPr txBox="1"/>
          <p:nvPr/>
        </p:nvSpPr>
        <p:spPr>
          <a:xfrm>
            <a:off x="2766289" y="6065832"/>
            <a:ext cx="1461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3-sparse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15BC29B-77B7-AB4E-9CCF-666FB45E39D9}"/>
              </a:ext>
            </a:extLst>
          </p:cNvPr>
          <p:cNvGrpSpPr/>
          <p:nvPr/>
        </p:nvGrpSpPr>
        <p:grpSpPr>
          <a:xfrm>
            <a:off x="1119722" y="3893960"/>
            <a:ext cx="3792241" cy="2285306"/>
            <a:chOff x="7056690" y="4482276"/>
            <a:chExt cx="3792241" cy="2285306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96E2939-2839-814C-A9B6-0C0D2E8018A0}"/>
                </a:ext>
              </a:extLst>
            </p:cNvPr>
            <p:cNvGrpSpPr/>
            <p:nvPr/>
          </p:nvGrpSpPr>
          <p:grpSpPr>
            <a:xfrm>
              <a:off x="7056690" y="4711730"/>
              <a:ext cx="1640260" cy="1638992"/>
              <a:chOff x="2818594" y="4305740"/>
              <a:chExt cx="2097884" cy="209849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6D73A77-0837-CF4A-B9EF-F80E6B8A2867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7637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C747B98-3313-5648-9324-DA6D8E42F032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6C8BC89-2841-CA4D-96DA-CFCB1BBF825B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6906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D312E55-7EDB-B84E-9F5C-C9879A66E9A7}"/>
                  </a:ext>
                </a:extLst>
              </p:cNvPr>
              <p:cNvSpPr/>
              <p:nvPr/>
            </p:nvSpPr>
            <p:spPr>
              <a:xfrm>
                <a:off x="3876750" y="5361272"/>
                <a:ext cx="347330" cy="3631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855A176-BE34-8749-A88E-939AAFB581A4}"/>
                  </a:ext>
                </a:extLst>
              </p:cNvPr>
              <p:cNvSpPr/>
              <p:nvPr/>
            </p:nvSpPr>
            <p:spPr>
              <a:xfrm>
                <a:off x="4197720" y="5716892"/>
                <a:ext cx="373693" cy="347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148490B-8E59-5344-84F9-EED5CC5C702C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95B2B94-CDBC-434B-8FF9-ECD3221786D2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33729B-6579-4942-A198-C01212E33A6D}"/>
                  </a:ext>
                </a:extLst>
              </p:cNvPr>
              <p:cNvSpPr/>
              <p:nvPr/>
            </p:nvSpPr>
            <p:spPr>
              <a:xfrm>
                <a:off x="2833886" y="6076581"/>
                <a:ext cx="1721134" cy="327653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0181D94-3D9D-2648-8EC0-481BE05F55D1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08794F0-7811-214D-B76A-E7A75339ABEB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830EDE4-F8FE-1548-BC58-76A67462B9AA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230D86-B398-9A4D-A694-E3844DA6347F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57DF8B8-E90D-7740-AB03-BA6C5B0BC637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2962E4A-C41E-984D-B0EC-3DB6EA30120D}"/>
                  </a:ext>
                </a:extLst>
              </p:cNvPr>
              <p:cNvSpPr/>
              <p:nvPr/>
            </p:nvSpPr>
            <p:spPr>
              <a:xfrm>
                <a:off x="2818594" y="5028120"/>
                <a:ext cx="715893" cy="367487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FC7E8E3-5F49-EF4D-98A2-0A2E47076BA1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DCF5FD0-7B42-D94E-8309-3C093E5BEAB5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F182D6D-A414-EE42-954B-8FFD28B45F2F}"/>
                  </a:ext>
                </a:extLst>
              </p:cNvPr>
              <p:cNvSpPr/>
              <p:nvPr/>
            </p:nvSpPr>
            <p:spPr>
              <a:xfrm>
                <a:off x="2820142" y="4305740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0179C6E-7B44-B74B-8E05-9D83A7599650}"/>
                    </a:ext>
                  </a:extLst>
                </p:cNvPr>
                <p:cNvSpPr txBox="1"/>
                <p:nvPr/>
              </p:nvSpPr>
              <p:spPr>
                <a:xfrm>
                  <a:off x="8149161" y="4482276"/>
                  <a:ext cx="2368356" cy="22853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1/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240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0179C6E-7B44-B74B-8E05-9D83A7599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161" y="4482276"/>
                  <a:ext cx="2368356" cy="22853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B1DCFD42-F344-B240-9B9E-6888B6A81CBC}"/>
                    </a:ext>
                  </a:extLst>
                </p:cNvPr>
                <p:cNvSpPr txBox="1"/>
                <p:nvPr/>
              </p:nvSpPr>
              <p:spPr>
                <a:xfrm>
                  <a:off x="9947338" y="5239813"/>
                  <a:ext cx="901593" cy="5847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3800" b="1" dirty="0"/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B1DCFD42-F344-B240-9B9E-6888B6A81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338" y="5239813"/>
                  <a:ext cx="901593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4167" r="-11111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63094B3-BA5B-0047-84C9-C9A0994E76E5}"/>
                  </a:ext>
                </a:extLst>
              </p:cNvPr>
              <p:cNvSpPr txBox="1"/>
              <p:nvPr/>
            </p:nvSpPr>
            <p:spPr>
              <a:xfrm>
                <a:off x="6113326" y="2412382"/>
                <a:ext cx="474489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8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63094B3-BA5B-0047-84C9-C9A0994E7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326" y="2412382"/>
                <a:ext cx="474489" cy="584775"/>
              </a:xfrm>
              <a:prstGeom prst="rect">
                <a:avLst/>
              </a:prstGeom>
              <a:blipFill>
                <a:blip r:embed="rId5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CB715A8-CDAA-3545-A1A7-AD890B4AE19A}"/>
              </a:ext>
            </a:extLst>
          </p:cNvPr>
          <p:cNvGrpSpPr/>
          <p:nvPr/>
        </p:nvGrpSpPr>
        <p:grpSpPr>
          <a:xfrm>
            <a:off x="6762710" y="1727085"/>
            <a:ext cx="3071805" cy="2235947"/>
            <a:chOff x="8906511" y="2053911"/>
            <a:chExt cx="3071805" cy="22359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2153226-2E1E-E741-9D84-699A8AF23F2C}"/>
                    </a:ext>
                  </a:extLst>
                </p:cNvPr>
                <p:cNvSpPr txBox="1"/>
                <p:nvPr/>
              </p:nvSpPr>
              <p:spPr>
                <a:xfrm>
                  <a:off x="8906511" y="2053911"/>
                  <a:ext cx="3006034" cy="21668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</m:mr>
                                    <m:m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2153226-2E1E-E741-9D84-699A8AF23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6511" y="2053911"/>
                  <a:ext cx="3006034" cy="2166875"/>
                </a:xfrm>
                <a:prstGeom prst="rect">
                  <a:avLst/>
                </a:prstGeom>
                <a:blipFill>
                  <a:blip r:embed="rId6"/>
                  <a:stretch>
                    <a:fillRect r="-21008" b="-29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AC20542-C77B-D347-99E6-09FFBE1369CA}"/>
                </a:ext>
              </a:extLst>
            </p:cNvPr>
            <p:cNvSpPr/>
            <p:nvPr/>
          </p:nvSpPr>
          <p:spPr>
            <a:xfrm>
              <a:off x="8997257" y="3311631"/>
              <a:ext cx="1521866" cy="978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CF341A8-9236-B047-80D9-334DAF29863E}"/>
                </a:ext>
              </a:extLst>
            </p:cNvPr>
            <p:cNvSpPr/>
            <p:nvPr/>
          </p:nvSpPr>
          <p:spPr>
            <a:xfrm>
              <a:off x="10463038" y="3531732"/>
              <a:ext cx="1150917" cy="689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BB034D1-D7B1-7E48-B1AB-2C96AB73A188}"/>
                </a:ext>
              </a:extLst>
            </p:cNvPr>
            <p:cNvSpPr/>
            <p:nvPr/>
          </p:nvSpPr>
          <p:spPr>
            <a:xfrm rot="5400000">
              <a:off x="10818299" y="2475446"/>
              <a:ext cx="1150917" cy="540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5C1B21B-30D0-9144-B3CC-5D2E6A006F4E}"/>
                    </a:ext>
                  </a:extLst>
                </p:cNvPr>
                <p:cNvSpPr txBox="1"/>
                <p:nvPr/>
              </p:nvSpPr>
              <p:spPr>
                <a:xfrm>
                  <a:off x="9757478" y="3473052"/>
                  <a:ext cx="379912" cy="5847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800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5C1B21B-30D0-9144-B3CC-5D2E6A006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7478" y="3473052"/>
                  <a:ext cx="379912" cy="584775"/>
                </a:xfrm>
                <a:prstGeom prst="rect">
                  <a:avLst/>
                </a:prstGeom>
                <a:blipFill>
                  <a:blip r:embed="rId7"/>
                  <a:stretch>
                    <a:fillRect l="-34483" r="-31034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3412346-8ED2-5647-BC0E-028034CDBE5B}"/>
                    </a:ext>
                  </a:extLst>
                </p:cNvPr>
                <p:cNvSpPr txBox="1"/>
                <p:nvPr/>
              </p:nvSpPr>
              <p:spPr>
                <a:xfrm>
                  <a:off x="11598404" y="2675780"/>
                  <a:ext cx="379912" cy="5847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800" dirty="0"/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3412346-8ED2-5647-BC0E-028034CDB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8404" y="2675780"/>
                  <a:ext cx="379912" cy="584775"/>
                </a:xfrm>
                <a:prstGeom prst="rect">
                  <a:avLst/>
                </a:prstGeom>
                <a:blipFill>
                  <a:blip r:embed="rId8"/>
                  <a:stretch>
                    <a:fillRect l="-30000" r="-30000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FF556C8-84CB-6944-A7F1-756A8F412F41}"/>
              </a:ext>
            </a:extLst>
          </p:cNvPr>
          <p:cNvSpPr/>
          <p:nvPr/>
        </p:nvSpPr>
        <p:spPr>
          <a:xfrm>
            <a:off x="8912905" y="1873431"/>
            <a:ext cx="1426809" cy="978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A1AF7EA-7292-6F4B-89E2-D7AE935C2FF5}"/>
              </a:ext>
            </a:extLst>
          </p:cNvPr>
          <p:cNvSpPr/>
          <p:nvPr/>
        </p:nvSpPr>
        <p:spPr>
          <a:xfrm rot="5400000">
            <a:off x="9356076" y="2303297"/>
            <a:ext cx="1150917" cy="68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C52B731-72CB-F448-A2BF-2D8924A3855D}"/>
                  </a:ext>
                </a:extLst>
              </p:cNvPr>
              <p:cNvSpPr txBox="1"/>
              <p:nvPr/>
            </p:nvSpPr>
            <p:spPr>
              <a:xfrm>
                <a:off x="9397051" y="2037374"/>
                <a:ext cx="379912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800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C52B731-72CB-F448-A2BF-2D8924A3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051" y="2037374"/>
                <a:ext cx="379912" cy="584775"/>
              </a:xfrm>
              <a:prstGeom prst="rect">
                <a:avLst/>
              </a:prstGeom>
              <a:blipFill>
                <a:blip r:embed="rId9"/>
                <a:stretch>
                  <a:fillRect l="-25806" r="-2580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0A039B0-A5FB-7C4E-A54D-C87993C2EFC9}"/>
                  </a:ext>
                </a:extLst>
              </p:cNvPr>
              <p:cNvSpPr txBox="1"/>
              <p:nvPr/>
            </p:nvSpPr>
            <p:spPr>
              <a:xfrm>
                <a:off x="5515072" y="4534443"/>
                <a:ext cx="854093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800" dirty="0">
                    <a:solidFill>
                      <a:srgbClr val="FF0000"/>
                    </a:solidFill>
                  </a:rPr>
                  <a:t>-eigenvectors </a:t>
                </a:r>
                <a:r>
                  <a:rPr lang="en-US" sz="3800" dirty="0"/>
                  <a:t>can be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800" dirty="0"/>
                  <a:t>-sparse</a:t>
                </a: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0A039B0-A5FB-7C4E-A54D-C87993C2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72" y="4534443"/>
                <a:ext cx="8540933" cy="677108"/>
              </a:xfrm>
              <a:prstGeom prst="rect">
                <a:avLst/>
              </a:prstGeom>
              <a:blipFill>
                <a:blip r:embed="rId10"/>
                <a:stretch>
                  <a:fillRect l="-742" t="-1481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82EACFB-A714-274C-82C2-4F8D053B949C}"/>
              </a:ext>
            </a:extLst>
          </p:cNvPr>
          <p:cNvSpPr/>
          <p:nvPr/>
        </p:nvSpPr>
        <p:spPr>
          <a:xfrm>
            <a:off x="5515072" y="4369318"/>
            <a:ext cx="6479993" cy="938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7256CB3-EC7F-8547-B3B7-CF917F952EA4}"/>
              </a:ext>
            </a:extLst>
          </p:cNvPr>
          <p:cNvSpPr/>
          <p:nvPr/>
        </p:nvSpPr>
        <p:spPr>
          <a:xfrm>
            <a:off x="8544611" y="5372778"/>
            <a:ext cx="265560" cy="5490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45A49-0899-D24C-920B-06874568F520}"/>
              </a:ext>
            </a:extLst>
          </p:cNvPr>
          <p:cNvSpPr txBox="1"/>
          <p:nvPr/>
        </p:nvSpPr>
        <p:spPr>
          <a:xfrm>
            <a:off x="5509206" y="5905656"/>
            <a:ext cx="66827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Sparse recovery conditions false!</a:t>
            </a:r>
          </a:p>
        </p:txBody>
      </p:sp>
    </p:spTree>
    <p:extLst>
      <p:ext uri="{BB962C8B-B14F-4D97-AF65-F5344CB8AC3E}">
        <p14:creationId xmlns:p14="http://schemas.microsoft.com/office/powerpoint/2010/main" val="3571286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7A58-C5A6-3D42-AFCB-43FF2911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Challenges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78AA64-6947-8A4E-B722-FE77E2484788}"/>
                  </a:ext>
                </a:extLst>
              </p:cNvPr>
              <p:cNvSpPr/>
              <p:nvPr/>
            </p:nvSpPr>
            <p:spPr>
              <a:xfrm>
                <a:off x="838200" y="1961300"/>
                <a:ext cx="10515600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400" dirty="0"/>
                  <a:t>Highly correlated features </a:t>
                </a:r>
              </a:p>
              <a:p>
                <a:endParaRPr lang="en-US" sz="44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400" dirty="0"/>
                  <a:t>Nonlinearity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4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⁡|⋅|</m:t>
                    </m:r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400" dirty="0"/>
                  <a:t>Need a recovery condition…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78AA64-6947-8A4E-B722-FE77E24847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1300"/>
                <a:ext cx="10515600" cy="3477875"/>
              </a:xfrm>
              <a:prstGeom prst="rect">
                <a:avLst/>
              </a:prstGeom>
              <a:blipFill>
                <a:blip r:embed="rId2"/>
                <a:stretch>
                  <a:fillRect l="-2051" t="-3273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133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A40F-AC10-A74E-99B4-88A29F3A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Log-Transform affects Data Covariance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6396F1-7429-9F4B-A008-BAD79FC09D76}"/>
              </a:ext>
            </a:extLst>
          </p:cNvPr>
          <p:cNvGrpSpPr/>
          <p:nvPr/>
        </p:nvGrpSpPr>
        <p:grpSpPr>
          <a:xfrm>
            <a:off x="2578341" y="1690688"/>
            <a:ext cx="2269737" cy="2080381"/>
            <a:chOff x="2820142" y="4305743"/>
            <a:chExt cx="2096336" cy="20921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1C8846-4092-D247-9C9F-B6C14F5F0EEA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F8692E-460C-5B43-9C73-AAA0D26FAD01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F3D90F-2974-134C-8231-0E7E635911B8}"/>
                </a:ext>
              </a:extLst>
            </p:cNvPr>
            <p:cNvSpPr/>
            <p:nvPr/>
          </p:nvSpPr>
          <p:spPr>
            <a:xfrm>
              <a:off x="3514802" y="5011015"/>
              <a:ext cx="347330" cy="3802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EC15DD-F53A-5643-B038-B5A8B5EE6320}"/>
                </a:ext>
              </a:extLst>
            </p:cNvPr>
            <p:cNvSpPr/>
            <p:nvPr/>
          </p:nvSpPr>
          <p:spPr>
            <a:xfrm>
              <a:off x="3871622" y="5359228"/>
              <a:ext cx="347330" cy="36418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BF7DEF-E420-1249-94A4-E95CC152DDE6}"/>
                </a:ext>
              </a:extLst>
            </p:cNvPr>
            <p:cNvSpPr/>
            <p:nvPr/>
          </p:nvSpPr>
          <p:spPr>
            <a:xfrm>
              <a:off x="4209461" y="5716892"/>
              <a:ext cx="364832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07CC1E-5EE7-C341-8B00-29460BEB095B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BE14B0-8378-BA4F-B97A-A9B6352C7CA0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EF100E-C9BD-B64E-918B-9AFC55184E56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B709DA-A63F-D048-A78C-7ACD32B78ECB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3775CA-CEB1-F74B-95E0-479FC804A584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8F6FE2-8B2D-E44E-8CEF-E34257B3C7EE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F34E1C-05ED-6F43-9D28-20E61A9B8E98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3371DE-E117-8C40-80C1-D3AA3C5087F8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D5805B-9097-C946-8170-DB6EE22481A8}"/>
                </a:ext>
              </a:extLst>
            </p:cNvPr>
            <p:cNvSpPr/>
            <p:nvPr/>
          </p:nvSpPr>
          <p:spPr>
            <a:xfrm>
              <a:off x="2822380" y="5028120"/>
              <a:ext cx="712107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86D8F7-F675-4A42-986D-DC471104C1DA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83FAF0F-5154-484A-A391-A2E3F5B3052B}"/>
                </a:ext>
              </a:extLst>
            </p:cNvPr>
            <p:cNvSpPr/>
            <p:nvPr/>
          </p:nvSpPr>
          <p:spPr>
            <a:xfrm>
              <a:off x="2833887" y="4673234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541617-3C4E-2041-B121-2F409BA70D5E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F84BAF-990F-C540-9B89-57B2CC676778}"/>
              </a:ext>
            </a:extLst>
          </p:cNvPr>
          <p:cNvGrpSpPr/>
          <p:nvPr/>
        </p:nvGrpSpPr>
        <p:grpSpPr>
          <a:xfrm>
            <a:off x="8247625" y="1690688"/>
            <a:ext cx="2269737" cy="2080381"/>
            <a:chOff x="2820142" y="4305743"/>
            <a:chExt cx="2096336" cy="209219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BD820A-41FE-4049-AE11-A8814E8B97A8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0852E93-59F5-014D-9C00-86D81030A494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801B55-E274-3E40-B8EF-F29D0F389B1C}"/>
                </a:ext>
              </a:extLst>
            </p:cNvPr>
            <p:cNvSpPr/>
            <p:nvPr/>
          </p:nvSpPr>
          <p:spPr>
            <a:xfrm>
              <a:off x="3514802" y="4997516"/>
              <a:ext cx="374833" cy="4123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CCD4115-8FD4-A443-B6B4-6DB5816DD325}"/>
                </a:ext>
              </a:extLst>
            </p:cNvPr>
            <p:cNvSpPr/>
            <p:nvPr/>
          </p:nvSpPr>
          <p:spPr>
            <a:xfrm>
              <a:off x="3862132" y="5359229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0F2FD1-B625-FA4C-A7C4-E1091A50C093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967607C-B26C-5D4B-82D8-B72E7EAF22D4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3238A43-4C20-EC4D-B2D6-2071ADBAFAE3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601DBC7-844A-0949-900D-961DBE8360E7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D869DB-1973-264E-B537-B45A0DB8AE59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0C458F-784A-CD40-B722-83FB7DA95D00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C624D94-EB94-1342-A9EB-136161349F0A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B53A6A-17B2-144A-9C48-E2F2B2CA1E62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D5224CD-0E77-184B-A15E-B08BFCFA89E0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003B623-7976-A44F-A012-D9EEC2D572D3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CE75C6-BC11-8C4F-82A6-D313E12DFB1C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92624FD-FFA7-CC4D-87A4-E387D63CE9C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7A1800E-319C-704A-B8E8-12BEA2BEA0FF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F08D31-9D92-1146-AC2D-5AE05DB6FD94}"/>
              </a:ext>
            </a:extLst>
          </p:cNvPr>
          <p:cNvCxnSpPr>
            <a:stCxn id="23" idx="3"/>
            <a:endCxn id="59" idx="1"/>
          </p:cNvCxnSpPr>
          <p:nvPr/>
        </p:nvCxnSpPr>
        <p:spPr>
          <a:xfrm>
            <a:off x="4830863" y="2730878"/>
            <a:ext cx="341676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9B8845-92AD-A843-9DC7-848457C5315F}"/>
                  </a:ext>
                </a:extLst>
              </p:cNvPr>
              <p:cNvSpPr txBox="1"/>
              <p:nvPr/>
            </p:nvSpPr>
            <p:spPr>
              <a:xfrm>
                <a:off x="5774728" y="2017988"/>
                <a:ext cx="1493144" cy="540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4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⁡|⋅|</m:t>
                      </m:r>
                    </m:oMath>
                  </m:oMathPara>
                </a14:m>
                <a:endParaRPr lang="en-US" sz="4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9B8845-92AD-A843-9DC7-848457C5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728" y="2017988"/>
                <a:ext cx="1493144" cy="540318"/>
              </a:xfrm>
              <a:prstGeom prst="rect">
                <a:avLst/>
              </a:prstGeom>
              <a:blipFill>
                <a:blip r:embed="rId2"/>
                <a:stretch>
                  <a:fillRect l="-17797" t="-9302" r="-22881" b="-6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09FE85-DEE3-6249-A907-3138F7288E2A}"/>
                  </a:ext>
                </a:extLst>
              </p:cNvPr>
              <p:cNvSpPr txBox="1"/>
              <p:nvPr/>
            </p:nvSpPr>
            <p:spPr>
              <a:xfrm>
                <a:off x="2465308" y="3837869"/>
                <a:ext cx="2478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09FE85-DEE3-6249-A907-3138F7288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08" y="3837869"/>
                <a:ext cx="2478588" cy="646331"/>
              </a:xfrm>
              <a:prstGeom prst="rect">
                <a:avLst/>
              </a:prstGeom>
              <a:blipFill>
                <a:blip r:embed="rId3"/>
                <a:stretch>
                  <a:fillRect l="-2041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4942F5C-3C27-684C-B728-800F336F11E5}"/>
                  </a:ext>
                </a:extLst>
              </p:cNvPr>
              <p:cNvSpPr txBox="1"/>
              <p:nvPr/>
            </p:nvSpPr>
            <p:spPr>
              <a:xfrm>
                <a:off x="7401190" y="3833491"/>
                <a:ext cx="44527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sz="3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6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≻0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4942F5C-3C27-684C-B728-800F336F1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190" y="3833491"/>
                <a:ext cx="4452793" cy="646331"/>
              </a:xfrm>
              <a:prstGeom prst="rect">
                <a:avLst/>
              </a:prstGeom>
              <a:blipFill>
                <a:blip r:embed="rId4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0423C9A9-53F1-CB45-AE4C-3FB2F869EB39}"/>
              </a:ext>
            </a:extLst>
          </p:cNvPr>
          <p:cNvSpPr txBox="1"/>
          <p:nvPr/>
        </p:nvSpPr>
        <p:spPr>
          <a:xfrm>
            <a:off x="126453" y="5309334"/>
            <a:ext cx="2465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Spectral View: 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E4F0B38-935F-9B4C-B743-BF720C16BA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128" t="37619" r="40406" b="37084"/>
          <a:stretch/>
        </p:blipFill>
        <p:spPr>
          <a:xfrm>
            <a:off x="8273653" y="4677858"/>
            <a:ext cx="2214415" cy="1786148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731BE1D4-4BC9-7C44-9D6F-E139BA826C76}"/>
              </a:ext>
            </a:extLst>
          </p:cNvPr>
          <p:cNvSpPr/>
          <p:nvPr/>
        </p:nvSpPr>
        <p:spPr>
          <a:xfrm>
            <a:off x="2578341" y="4811259"/>
            <a:ext cx="2452539" cy="16408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0F094F-2538-BA4F-B212-5602AA77D7B5}"/>
              </a:ext>
            </a:extLst>
          </p:cNvPr>
          <p:cNvCxnSpPr>
            <a:endCxn id="69" idx="0"/>
          </p:cNvCxnSpPr>
          <p:nvPr/>
        </p:nvCxnSpPr>
        <p:spPr>
          <a:xfrm flipV="1">
            <a:off x="3804610" y="4811259"/>
            <a:ext cx="1" cy="820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01F789A-792A-6A4F-A4B4-095759E63DF4}"/>
              </a:ext>
            </a:extLst>
          </p:cNvPr>
          <p:cNvCxnSpPr>
            <a:cxnSpLocks/>
            <a:endCxn id="69" idx="6"/>
          </p:cNvCxnSpPr>
          <p:nvPr/>
        </p:nvCxnSpPr>
        <p:spPr>
          <a:xfrm flipV="1">
            <a:off x="3804609" y="5631678"/>
            <a:ext cx="122627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E1AB3D-AC00-674D-8DA8-83B6ECB17646}"/>
              </a:ext>
            </a:extLst>
          </p:cNvPr>
          <p:cNvCxnSpPr/>
          <p:nvPr/>
        </p:nvCxnSpPr>
        <p:spPr>
          <a:xfrm flipV="1">
            <a:off x="9373885" y="4686422"/>
            <a:ext cx="1" cy="820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78F96-4E14-6943-8D06-B619B445E19F}"/>
              </a:ext>
            </a:extLst>
          </p:cNvPr>
          <p:cNvCxnSpPr>
            <a:cxnSpLocks/>
          </p:cNvCxnSpPr>
          <p:nvPr/>
        </p:nvCxnSpPr>
        <p:spPr>
          <a:xfrm flipV="1">
            <a:off x="9360264" y="5198579"/>
            <a:ext cx="1042381" cy="316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43BC390-3AB0-8049-AD46-F5CB9183FB5C}"/>
              </a:ext>
            </a:extLst>
          </p:cNvPr>
          <p:cNvCxnSpPr>
            <a:cxnSpLocks/>
          </p:cNvCxnSpPr>
          <p:nvPr/>
        </p:nvCxnSpPr>
        <p:spPr>
          <a:xfrm>
            <a:off x="9366910" y="5515408"/>
            <a:ext cx="521355" cy="395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481109C-E3C1-B445-ACD5-2CA6351CE90D}"/>
              </a:ext>
            </a:extLst>
          </p:cNvPr>
          <p:cNvCxnSpPr>
            <a:cxnSpLocks/>
          </p:cNvCxnSpPr>
          <p:nvPr/>
        </p:nvCxnSpPr>
        <p:spPr>
          <a:xfrm>
            <a:off x="5152913" y="5631678"/>
            <a:ext cx="29475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6F2A007-7C76-7C42-ACA3-E35BBB8CD126}"/>
              </a:ext>
            </a:extLst>
          </p:cNvPr>
          <p:cNvSpPr txBox="1"/>
          <p:nvPr/>
        </p:nvSpPr>
        <p:spPr>
          <a:xfrm>
            <a:off x="5056093" y="5146457"/>
            <a:ext cx="30444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“inflating the balloon”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ABD679C-EE6B-B840-BA6E-5A205062A907}"/>
              </a:ext>
            </a:extLst>
          </p:cNvPr>
          <p:cNvSpPr txBox="1"/>
          <p:nvPr/>
        </p:nvSpPr>
        <p:spPr>
          <a:xfrm>
            <a:off x="4642833" y="6158633"/>
            <a:ext cx="45099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Destroys correlation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378202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E357-43E4-6D46-907C-1B8CFE5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2" y="2773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400" dirty="0"/>
              <a:t>3. Analysis</a:t>
            </a:r>
          </a:p>
        </p:txBody>
      </p:sp>
    </p:spTree>
    <p:extLst>
      <p:ext uri="{BB962C8B-B14F-4D97-AF65-F5344CB8AC3E}">
        <p14:creationId xmlns:p14="http://schemas.microsoft.com/office/powerpoint/2010/main" val="2769321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D14D-8129-4141-AB08-C6E7B029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61800" cy="1325563"/>
          </a:xfrm>
        </p:spPr>
        <p:txBody>
          <a:bodyPr/>
          <a:lstStyle/>
          <a:p>
            <a:r>
              <a:rPr lang="en-US" dirty="0"/>
              <a:t>Restricted Eigenvalue Condition </a:t>
            </a:r>
            <a:r>
              <a:rPr lang="en-US" sz="2600" dirty="0"/>
              <a:t>[Bickel, </a:t>
            </a:r>
            <a:r>
              <a:rPr lang="en-US" sz="2600" dirty="0" err="1"/>
              <a:t>Ritov</a:t>
            </a:r>
            <a:r>
              <a:rPr lang="en-US" sz="2600" dirty="0"/>
              <a:t>, &amp; </a:t>
            </a:r>
            <a:r>
              <a:rPr lang="en-US" sz="2600" dirty="0" err="1"/>
              <a:t>Tsybakov</a:t>
            </a:r>
            <a:r>
              <a:rPr lang="en-US" sz="2600" dirty="0"/>
              <a:t> ‘09]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8D28FE-BE33-6F4B-9483-A4580C8C5E6F}"/>
              </a:ext>
            </a:extLst>
          </p:cNvPr>
          <p:cNvGrpSpPr/>
          <p:nvPr/>
        </p:nvGrpSpPr>
        <p:grpSpPr>
          <a:xfrm>
            <a:off x="7159803" y="3809740"/>
            <a:ext cx="4463169" cy="1213131"/>
            <a:chOff x="2107580" y="2988527"/>
            <a:chExt cx="4148254" cy="1984916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1BC88282-0BFD-8843-9043-2DD1F8811508}"/>
                </a:ext>
              </a:extLst>
            </p:cNvPr>
            <p:cNvSpPr/>
            <p:nvPr/>
          </p:nvSpPr>
          <p:spPr>
            <a:xfrm>
              <a:off x="2107580" y="2988527"/>
              <a:ext cx="2074127" cy="992458"/>
            </a:xfrm>
            <a:prstGeom prst="triangle">
              <a:avLst/>
            </a:prstGeom>
            <a:solidFill>
              <a:srgbClr val="C3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3D6FF"/>
                </a:solidFill>
              </a:endParaRP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7CDCF49A-2EB3-294D-B1D0-B5AFDE993F1A}"/>
                </a:ext>
              </a:extLst>
            </p:cNvPr>
            <p:cNvSpPr/>
            <p:nvPr/>
          </p:nvSpPr>
          <p:spPr>
            <a:xfrm rot="10800000">
              <a:off x="4181707" y="3980985"/>
              <a:ext cx="2074127" cy="992458"/>
            </a:xfrm>
            <a:prstGeom prst="triangle">
              <a:avLst>
                <a:gd name="adj" fmla="val 48387"/>
              </a:avLst>
            </a:prstGeom>
            <a:solidFill>
              <a:srgbClr val="C3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3D6FF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05AE39-CD9D-DD4D-B85A-C341879B3B23}"/>
                </a:ext>
              </a:extLst>
            </p:cNvPr>
            <p:cNvCxnSpPr>
              <a:stCxn id="5" idx="4"/>
            </p:cNvCxnSpPr>
            <p:nvPr/>
          </p:nvCxnSpPr>
          <p:spPr>
            <a:xfrm>
              <a:off x="4181707" y="3980985"/>
              <a:ext cx="1037063" cy="624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DBA71DE-921B-864F-8189-DAEF1D58BA7B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181707" y="3980985"/>
              <a:ext cx="1349298" cy="40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5484F5-CA7E-824C-AFD7-7E925585455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181707" y="3980985"/>
              <a:ext cx="1798134" cy="1349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31F51-CB74-FB46-BF64-E46DE7BD8CE5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 flipV="1">
              <a:off x="2497873" y="3769848"/>
              <a:ext cx="1683834" cy="2111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6861F2-202B-D249-80D5-7CEAB0FC74C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 flipV="1">
              <a:off x="3144643" y="3145379"/>
              <a:ext cx="1037064" cy="8356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CACC2EF-FB17-C542-B205-EA9AA6F39D7F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 flipV="1">
              <a:off x="2776654" y="3389971"/>
              <a:ext cx="1405053" cy="5910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B95297-B165-C442-954C-B2CAB5E7723E}"/>
                  </a:ext>
                </a:extLst>
              </p:cNvPr>
              <p:cNvSpPr txBox="1"/>
              <p:nvPr/>
            </p:nvSpPr>
            <p:spPr>
              <a:xfrm>
                <a:off x="7045823" y="5105342"/>
                <a:ext cx="4577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lit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lit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B95297-B165-C442-954C-B2CAB5E7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823" y="5105342"/>
                <a:ext cx="4577150" cy="492443"/>
              </a:xfrm>
              <a:prstGeom prst="rect">
                <a:avLst/>
              </a:prstGeom>
              <a:blipFill>
                <a:blip r:embed="rId2"/>
                <a:stretch>
                  <a:fillRect l="-1662" t="-7500" r="-277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8BEF6D0-7DD1-AE47-A388-7DF8B8B6BC1B}"/>
              </a:ext>
            </a:extLst>
          </p:cNvPr>
          <p:cNvSpPr txBox="1"/>
          <p:nvPr/>
        </p:nvSpPr>
        <p:spPr>
          <a:xfrm>
            <a:off x="8021549" y="2981979"/>
            <a:ext cx="2821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Cone restriction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8B7E1F-29EF-8E42-966A-DFE15CF3DFF5}"/>
              </a:ext>
            </a:extLst>
          </p:cNvPr>
          <p:cNvSpPr/>
          <p:nvPr/>
        </p:nvSpPr>
        <p:spPr>
          <a:xfrm>
            <a:off x="6794475" y="3005338"/>
            <a:ext cx="5141641" cy="33954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529A43-AC99-374E-8681-7EF7EC4730CE}"/>
              </a:ext>
            </a:extLst>
          </p:cNvPr>
          <p:cNvSpPr txBox="1"/>
          <p:nvPr/>
        </p:nvSpPr>
        <p:spPr>
          <a:xfrm>
            <a:off x="52625" y="5089514"/>
            <a:ext cx="690073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solidFill>
                  <a:srgbClr val="00B050"/>
                </a:solidFill>
              </a:rPr>
              <a:t>Sufficient to prove exact recovery </a:t>
            </a:r>
          </a:p>
          <a:p>
            <a:r>
              <a:rPr lang="en-US" sz="3800" dirty="0">
                <a:solidFill>
                  <a:srgbClr val="00B050"/>
                </a:solidFill>
              </a:rPr>
              <a:t>	     for basis pursuit!</a:t>
            </a:r>
          </a:p>
          <a:p>
            <a:endParaRPr lang="en-US" sz="3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2AD5352-A3CF-1C49-AA6A-A36AEB911362}"/>
                  </a:ext>
                </a:extLst>
              </p:cNvPr>
              <p:cNvSpPr txBox="1"/>
              <p:nvPr/>
            </p:nvSpPr>
            <p:spPr>
              <a:xfrm>
                <a:off x="1209215" y="1574118"/>
                <a:ext cx="49862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Restricted Eigenvalue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2AD5352-A3CF-1C49-AA6A-A36AEB91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215" y="1574118"/>
                <a:ext cx="4986222" cy="584775"/>
              </a:xfrm>
              <a:prstGeom prst="rect">
                <a:avLst/>
              </a:prstGeom>
              <a:blipFill>
                <a:blip r:embed="rId3"/>
                <a:stretch>
                  <a:fillRect l="-2792" t="-12766" r="-254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17C0D45-A50C-5B48-8812-20724E0EDFA3}"/>
                  </a:ext>
                </a:extLst>
              </p:cNvPr>
              <p:cNvSpPr txBox="1"/>
              <p:nvPr/>
            </p:nvSpPr>
            <p:spPr>
              <a:xfrm>
                <a:off x="1792209" y="2250408"/>
                <a:ext cx="3830536" cy="1314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lim>
                      </m:limLow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lit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lit/>
                                </m:r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8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17C0D45-A50C-5B48-8812-20724E0E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09" y="2250408"/>
                <a:ext cx="3830536" cy="1314142"/>
              </a:xfrm>
              <a:prstGeom prst="rect">
                <a:avLst/>
              </a:prstGeom>
              <a:blipFill>
                <a:blip r:embed="rId4"/>
                <a:stretch>
                  <a:fillRect l="-2310" r="-429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70350777-F4BF-9747-A771-B4993B7EA835}"/>
              </a:ext>
            </a:extLst>
          </p:cNvPr>
          <p:cNvSpPr txBox="1"/>
          <p:nvPr/>
        </p:nvSpPr>
        <p:spPr>
          <a:xfrm>
            <a:off x="1209215" y="3764347"/>
            <a:ext cx="5102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“restricted strong convexity”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80151C-2F4E-5346-BFF6-3F9DBA2C3064}"/>
              </a:ext>
            </a:extLst>
          </p:cNvPr>
          <p:cNvSpPr/>
          <p:nvPr/>
        </p:nvSpPr>
        <p:spPr>
          <a:xfrm>
            <a:off x="984538" y="1559004"/>
            <a:ext cx="5384564" cy="28573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381E1C4-3256-414E-BD2A-FE8D4489521F}"/>
                  </a:ext>
                </a:extLst>
              </p:cNvPr>
              <p:cNvSpPr txBox="1"/>
              <p:nvPr/>
            </p:nvSpPr>
            <p:spPr>
              <a:xfrm>
                <a:off x="8659726" y="5753071"/>
                <a:ext cx="13493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381E1C4-3256-414E-BD2A-FE8D44895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726" y="5753071"/>
                <a:ext cx="1349344" cy="492443"/>
              </a:xfrm>
              <a:prstGeom prst="rect">
                <a:avLst/>
              </a:prstGeom>
              <a:blipFill>
                <a:blip r:embed="rId5"/>
                <a:stretch>
                  <a:fillRect r="-560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B684A-EE18-7E49-8469-838E4B888924}"/>
                  </a:ext>
                </a:extLst>
              </p:cNvPr>
              <p:cNvSpPr txBox="1"/>
              <p:nvPr/>
            </p:nvSpPr>
            <p:spPr>
              <a:xfrm>
                <a:off x="7410854" y="1589131"/>
                <a:ext cx="3412024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3, 17, 44, 79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B684A-EE18-7E49-8469-838E4B888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854" y="1589131"/>
                <a:ext cx="3412024" cy="984885"/>
              </a:xfrm>
              <a:prstGeom prst="rect">
                <a:avLst/>
              </a:prstGeom>
              <a:blipFill>
                <a:blip r:embed="rId6"/>
                <a:stretch>
                  <a:fillRect l="-743" t="-3797" r="-2602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289A2B80-0154-F64B-8B6E-D51292A8D493}"/>
              </a:ext>
            </a:extLst>
          </p:cNvPr>
          <p:cNvSpPr txBox="1"/>
          <p:nvPr/>
        </p:nvSpPr>
        <p:spPr>
          <a:xfrm>
            <a:off x="6794475" y="1534263"/>
            <a:ext cx="669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78995F-7737-EB49-BCDE-71BAA34A331E}"/>
                  </a:ext>
                </a:extLst>
              </p:cNvPr>
              <p:cNvSpPr txBox="1"/>
              <p:nvPr/>
            </p:nvSpPr>
            <p:spPr>
              <a:xfrm>
                <a:off x="1379607" y="4416305"/>
                <a:ext cx="500627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78995F-7737-EB49-BCDE-71BAA34A3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07" y="4416305"/>
                <a:ext cx="5006278" cy="1077218"/>
              </a:xfrm>
              <a:prstGeom prst="rect">
                <a:avLst/>
              </a:prstGeom>
              <a:blipFill>
                <a:blip r:embed="rId7"/>
                <a:stretch>
                  <a:fillRect l="-3038" t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284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6F23-D8C4-0A4F-A1AC-6F8F1895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521611" cy="1325563"/>
          </a:xfrm>
        </p:spPr>
        <p:txBody>
          <a:bodyPr/>
          <a:lstStyle/>
          <a:p>
            <a:r>
              <a:rPr lang="en-US" dirty="0"/>
              <a:t>Sample Complexity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8AB940-27CD-154E-BAF2-2F28A9F05D4C}"/>
              </a:ext>
            </a:extLst>
          </p:cNvPr>
          <p:cNvSpPr txBox="1"/>
          <p:nvPr/>
        </p:nvSpPr>
        <p:spPr>
          <a:xfrm>
            <a:off x="151986" y="1439352"/>
            <a:ext cx="544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Population Transformed Eigenvalue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02B3D3-2A74-BE4D-A8CE-6C58F8266CF8}"/>
              </a:ext>
            </a:extLst>
          </p:cNvPr>
          <p:cNvSpPr/>
          <p:nvPr/>
        </p:nvSpPr>
        <p:spPr>
          <a:xfrm>
            <a:off x="5656621" y="1402415"/>
            <a:ext cx="6383393" cy="17945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4AF75B-D2F6-2849-A335-BA447701C1FB}"/>
              </a:ext>
            </a:extLst>
          </p:cNvPr>
          <p:cNvSpPr txBox="1"/>
          <p:nvPr/>
        </p:nvSpPr>
        <p:spPr>
          <a:xfrm>
            <a:off x="5672701" y="1402414"/>
            <a:ext cx="6351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i="1" dirty="0"/>
              <a:t>Concentration of Restricted Eigenvalue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05B136-54EB-8A47-B277-97EEB1A3682A}"/>
                  </a:ext>
                </a:extLst>
              </p:cNvPr>
              <p:cNvSpPr txBox="1"/>
              <p:nvPr/>
            </p:nvSpPr>
            <p:spPr>
              <a:xfrm>
                <a:off x="5656622" y="2040589"/>
                <a:ext cx="6345888" cy="1195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d>
                  </m:oMath>
                </a14:m>
                <a:r>
                  <a:rPr lang="en-US" sz="38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|&lt;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3800" b="0" dirty="0"/>
              </a:p>
              <a:p>
                <a:pPr algn="ctr"/>
                <a:r>
                  <a:rPr lang="en-US" sz="800" dirty="0"/>
                  <a:t> </a:t>
                </a:r>
              </a:p>
              <a:p>
                <a:pPr algn="ctr"/>
                <a:r>
                  <a:rPr lang="en-US" sz="2800" dirty="0"/>
                  <a:t>with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≥1 −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05B136-54EB-8A47-B277-97EEB1A36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22" y="2040589"/>
                <a:ext cx="6345888" cy="1195071"/>
              </a:xfrm>
              <a:prstGeom prst="rect">
                <a:avLst/>
              </a:prstGeom>
              <a:blipFill>
                <a:blip r:embed="rId2"/>
                <a:stretch>
                  <a:fillRect l="-3393" t="-12632" r="-1397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CC0A0F8-0396-1745-AFD5-AC1D57821FAF}"/>
              </a:ext>
            </a:extLst>
          </p:cNvPr>
          <p:cNvCxnSpPr>
            <a:cxnSpLocks/>
          </p:cNvCxnSpPr>
          <p:nvPr/>
        </p:nvCxnSpPr>
        <p:spPr>
          <a:xfrm flipV="1">
            <a:off x="10144576" y="1873994"/>
            <a:ext cx="292532" cy="110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F49AD48-2412-7A44-BF5F-ED3BE98D29A1}"/>
              </a:ext>
            </a:extLst>
          </p:cNvPr>
          <p:cNvCxnSpPr>
            <a:cxnSpLocks/>
          </p:cNvCxnSpPr>
          <p:nvPr/>
        </p:nvCxnSpPr>
        <p:spPr>
          <a:xfrm>
            <a:off x="10432084" y="1873994"/>
            <a:ext cx="278230" cy="110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C99AD-643C-CF49-AE71-F44FF62E6806}"/>
              </a:ext>
            </a:extLst>
          </p:cNvPr>
          <p:cNvSpPr/>
          <p:nvPr/>
        </p:nvSpPr>
        <p:spPr>
          <a:xfrm>
            <a:off x="215019" y="1402414"/>
            <a:ext cx="5278537" cy="1800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39C42B-7277-6F4A-BE97-E6443DB111C3}"/>
                  </a:ext>
                </a:extLst>
              </p:cNvPr>
              <p:cNvSpPr txBox="1"/>
              <p:nvPr/>
            </p:nvSpPr>
            <p:spPr>
              <a:xfrm>
                <a:off x="864929" y="2041376"/>
                <a:ext cx="4015715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d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8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39C42B-7277-6F4A-BE97-E6443DB11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29" y="2041376"/>
                <a:ext cx="4015715" cy="584775"/>
              </a:xfrm>
              <a:prstGeom prst="rect">
                <a:avLst/>
              </a:prstGeom>
              <a:blipFill>
                <a:blip r:embed="rId3"/>
                <a:stretch>
                  <a:fillRect l="-3785" t="-6383" r="-946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E5C7347-5B37-5A4F-BAA5-1DBC1E78A904}"/>
              </a:ext>
            </a:extLst>
          </p:cNvPr>
          <p:cNvSpPr/>
          <p:nvPr/>
        </p:nvSpPr>
        <p:spPr>
          <a:xfrm>
            <a:off x="2515934" y="3756497"/>
            <a:ext cx="5955244" cy="13904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F9EBD-CCD1-6544-9088-1D594C647305}"/>
              </a:ext>
            </a:extLst>
          </p:cNvPr>
          <p:cNvSpPr txBox="1"/>
          <p:nvPr/>
        </p:nvSpPr>
        <p:spPr>
          <a:xfrm>
            <a:off x="2751488" y="5658224"/>
            <a:ext cx="5507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Exact Recovery for Basis Pursuit</a:t>
            </a:r>
          </a:p>
          <a:p>
            <a:pPr algn="ctr"/>
            <a:r>
              <a:rPr lang="en-US" sz="2800" dirty="0"/>
              <a:t>with high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8C12B3-698A-CD45-99CF-08D898E38A36}"/>
                  </a:ext>
                </a:extLst>
              </p:cNvPr>
              <p:cNvSpPr txBox="1"/>
              <p:nvPr/>
            </p:nvSpPr>
            <p:spPr>
              <a:xfrm>
                <a:off x="3788249" y="3970372"/>
                <a:ext cx="3615733" cy="674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8C12B3-698A-CD45-99CF-08D898E38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49" y="3970372"/>
                <a:ext cx="3615733" cy="674736"/>
              </a:xfrm>
              <a:prstGeom prst="rect">
                <a:avLst/>
              </a:prstGeom>
              <a:blipFill>
                <a:blip r:embed="rId4"/>
                <a:stretch>
                  <a:fillRect l="-2797" t="-5556" r="-2448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4AC0103-01A4-6944-9F1F-D9916A1E78C1}"/>
              </a:ext>
            </a:extLst>
          </p:cNvPr>
          <p:cNvCxnSpPr>
            <a:cxnSpLocks/>
          </p:cNvCxnSpPr>
          <p:nvPr/>
        </p:nvCxnSpPr>
        <p:spPr>
          <a:xfrm flipV="1">
            <a:off x="5496936" y="3840251"/>
            <a:ext cx="293823" cy="83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392865A-1EA7-9E44-A169-7622EDE974D7}"/>
              </a:ext>
            </a:extLst>
          </p:cNvPr>
          <p:cNvCxnSpPr>
            <a:cxnSpLocks/>
          </p:cNvCxnSpPr>
          <p:nvPr/>
        </p:nvCxnSpPr>
        <p:spPr>
          <a:xfrm>
            <a:off x="5785713" y="3840251"/>
            <a:ext cx="279458" cy="83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A29BEEAD-E754-F148-BCC6-8951B4BD9BAD}"/>
              </a:ext>
            </a:extLst>
          </p:cNvPr>
          <p:cNvSpPr txBox="1"/>
          <p:nvPr/>
        </p:nvSpPr>
        <p:spPr>
          <a:xfrm>
            <a:off x="3905726" y="4614369"/>
            <a:ext cx="3175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 high probability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81A50B0-C12B-6547-B419-CC25FC5FED9A}"/>
              </a:ext>
            </a:extLst>
          </p:cNvPr>
          <p:cNvSpPr/>
          <p:nvPr/>
        </p:nvSpPr>
        <p:spPr>
          <a:xfrm>
            <a:off x="2526739" y="5703528"/>
            <a:ext cx="5955244" cy="983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C04E2C0-C8FF-A04D-A252-7350B753EF96}"/>
              </a:ext>
            </a:extLst>
          </p:cNvPr>
          <p:cNvCxnSpPr>
            <a:cxnSpLocks/>
          </p:cNvCxnSpPr>
          <p:nvPr/>
        </p:nvCxnSpPr>
        <p:spPr>
          <a:xfrm>
            <a:off x="4700954" y="3223609"/>
            <a:ext cx="0" cy="5212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DA101FA-900B-3A4C-9D4D-66CEA819545B}"/>
              </a:ext>
            </a:extLst>
          </p:cNvPr>
          <p:cNvCxnSpPr>
            <a:cxnSpLocks/>
          </p:cNvCxnSpPr>
          <p:nvPr/>
        </p:nvCxnSpPr>
        <p:spPr>
          <a:xfrm>
            <a:off x="6459415" y="3223608"/>
            <a:ext cx="0" cy="5212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25823F6-1819-114E-BFB0-46B5E367E82E}"/>
              </a:ext>
            </a:extLst>
          </p:cNvPr>
          <p:cNvCxnSpPr>
            <a:cxnSpLocks/>
          </p:cNvCxnSpPr>
          <p:nvPr/>
        </p:nvCxnSpPr>
        <p:spPr>
          <a:xfrm>
            <a:off x="5591907" y="5169640"/>
            <a:ext cx="0" cy="5212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B5BF4AB-D595-4247-8D57-7D60E861EAA6}"/>
              </a:ext>
            </a:extLst>
          </p:cNvPr>
          <p:cNvGrpSpPr/>
          <p:nvPr/>
        </p:nvGrpSpPr>
        <p:grpSpPr>
          <a:xfrm>
            <a:off x="5505619" y="4010066"/>
            <a:ext cx="598667" cy="632786"/>
            <a:chOff x="2820142" y="4305743"/>
            <a:chExt cx="2096336" cy="2092195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87150DDA-28AB-9247-8858-AFCC919C6826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E7A3FB5-5252-A64A-B32F-80EAA5891B0B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5B5AA7A8-6EF7-5347-8EAF-92DD07D97078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1CEF6FD-8B6B-CA43-A73A-925B5A97EBE4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0E65836B-1EC4-C642-BAA0-480BE2F63226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BDB32E94-3B48-F64C-BAFB-5020003A6FDE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41ADAA99-4FC1-0B4C-B729-B4C9FDA32431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3664F4A-7E88-8845-9225-49B120A6279E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4BE1EF7-B85C-5D4C-B33F-1FF053050663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B5A668CC-ECCC-9341-93EA-852EAAF4A443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75AE8FD-0D05-D142-A550-80F5894FDD47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1B3D531-7D71-6D4D-8862-7137FCF52B78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65203E82-0E8B-5A42-8EEA-652B0421A84A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6AEEC1C9-DD6A-FC48-B60F-FB9CB848B53B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48B7E4A-0612-6947-8B57-4856BE229116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D2AD2200-A517-B041-815B-413DDF23101B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6E52C30-C372-D948-92B4-4C60CC277C32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EC8BE20-D715-9A4A-9F36-D223E59C4314}"/>
              </a:ext>
            </a:extLst>
          </p:cNvPr>
          <p:cNvGrpSpPr/>
          <p:nvPr/>
        </p:nvGrpSpPr>
        <p:grpSpPr>
          <a:xfrm>
            <a:off x="7337574" y="2040589"/>
            <a:ext cx="598667" cy="632786"/>
            <a:chOff x="2820142" y="4305743"/>
            <a:chExt cx="2096336" cy="2092195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4067DE9-85AA-8F47-BF53-E57AC709B9B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24E0899-0CC4-FF47-A40F-72C1A1E6C322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D74A097-F469-BC4F-A8C2-C261135BA3F7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F779CAD-73C1-C749-B02D-34203B63BC84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7410A23A-229A-2644-9220-91BC6DEB3675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B3433F9C-078C-6F44-999B-F49F37933BCD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B5C6037-BFFE-904F-85EE-B05B1BAF36E7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9D755D27-04CC-4045-A3A6-83DA26E54CD6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9EC570C-35F8-8441-A373-F78CCA2C9920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59F3B708-2E41-3E40-A3E6-190056D1A6E0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174EEDA5-1782-E44B-8E8D-3DB89194DA1B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F5684527-4E9D-2B40-9F93-C10F82032204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DB90657-61EC-C743-B989-4639D46C0CB5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CD8447C9-9B85-E640-85B8-74B2BD14EACB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7CF7562-D132-484A-BF7C-B663E16F3D48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5460E61-88E2-CC4E-B896-85524FE7C537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C7B622E-5B8F-754A-97BA-E5A46B0DE3AB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6BE20F77-63AD-4A45-92DF-68A464D09C91}"/>
              </a:ext>
            </a:extLst>
          </p:cNvPr>
          <p:cNvGrpSpPr/>
          <p:nvPr/>
        </p:nvGrpSpPr>
        <p:grpSpPr>
          <a:xfrm>
            <a:off x="10134569" y="2040589"/>
            <a:ext cx="598667" cy="632786"/>
            <a:chOff x="2820142" y="4305743"/>
            <a:chExt cx="2096336" cy="2092195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8CD7C14-C0AE-3640-9F0E-D978DAF29A9A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112B6DE-A504-9A45-8E50-8222C5EF7BEE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B39ADFB-920F-944B-9FB8-2CFC4B270E13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DFC9A88-C4A6-3E40-BD37-2C5E1E71B449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0A60CF2-468B-8143-90A2-D1E21B87F7D0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75F810BF-81FB-E040-B1A4-5551D55733B9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EEEB79A-01B7-FB4A-B380-D56E03A69113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458B73D3-5E16-694C-8956-D1B5BEBE08BB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3350B2BE-76F1-9246-B09B-93218493B973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B13C5CA3-B207-774A-9B94-FC9F3EBE3324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FA7D66E-E884-764A-A43B-4E9E28033D60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E92FF8A-AE3A-C84C-BEBC-77DECD2977BF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4A14B327-8FB0-0F48-8D43-C41A74905DF7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4E47223-09DD-5443-80EE-FF6D5D00FF43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9D916386-2DB1-0E46-A9B4-1D4FFBAA2F92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F766BCB9-8969-F94B-9CC1-63458BC2C4E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79BB47A-4152-0F4A-AC1A-D191C965DA3D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653BB38-31A1-2C4F-BA00-AC58E9504CE3}"/>
              </a:ext>
            </a:extLst>
          </p:cNvPr>
          <p:cNvGrpSpPr/>
          <p:nvPr/>
        </p:nvGrpSpPr>
        <p:grpSpPr>
          <a:xfrm>
            <a:off x="2129375" y="2039882"/>
            <a:ext cx="598667" cy="632786"/>
            <a:chOff x="2820142" y="4305743"/>
            <a:chExt cx="2096336" cy="2092195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80A2CDF6-CF1C-A442-A773-EF4655DFA656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15D83A6C-9AD4-E14D-A218-32E93383BD51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0F5DB16-B0C0-CC4A-AAC2-AA1A4FEE1CAF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D7155016-8A75-CB4D-AE04-78C7B2DA5E1C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F958803D-C3DA-C844-ACD4-688DB1CFC3BF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851C3600-62C9-B445-B8E2-DCB905CE4817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4302764-7D31-1B42-8BF9-4F153B1517B0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8E90499C-283B-F84C-B248-430AD7FB6993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A85BF519-A6BD-E34F-8679-5C5FDA883384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5B2D7A4C-0264-FF4D-B126-ACC4A9557FFC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69CD5145-AF51-CC43-BAF2-25C7FDCB734C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DD1D757-2216-F344-B7EA-443E00B1BE55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E59E36A0-58FA-CF4A-92C3-D626808ADD9A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CCB20A28-AAC1-F941-BAC6-C62D6C8C7530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904BCEF6-A3B0-2C47-AC53-9070B39D7B4B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51322C5-4B51-F549-BA96-3A3D290BB41C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6AFD97C7-BED2-E048-890C-216330A96075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8F3D7DD-11A8-D74A-A888-528C31607F49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BF4B4F49-3388-C54E-BADC-AA1F9984AB41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BF4B4F49-3388-C54E-BADC-AA1F9984A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5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687D9A74-1031-904B-9EB0-7595CF959C0D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E6567F4-8BC1-894C-B29F-2BE906ECB67B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20837F61-F829-1243-8534-384E9E811C0B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374E0817-2A7D-5747-A68D-FA3F59737C39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3066A920-8E70-654C-8287-24FFF7059B2F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D0BE9CBD-F87F-374B-AFE2-98C36953E2AF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DC155BD7-20D1-F64D-8404-F80E1742EB9B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A479F475-A700-0645-98A8-1C38B18D4706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790B78F8-99BF-B140-B0B0-05C0F17BDCCF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045D8E76-9EAE-9645-B288-5A868847A7CF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1FD77EB6-B654-9D4D-8539-3E81CB1F64B0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A8F85799-9442-854D-890F-15DFDF912AE0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34D87C55-6C09-A846-8692-6A294E09867B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593B3049-78F6-AD4D-9E28-F449A6E20F2D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D7CAA1C8-34A9-4E49-813C-59718C125CC1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33BDEDB2-8505-DB44-B36C-286D88F737B4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4ACBB2D7-70EE-8D41-AF5A-4E0A4D52A808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FE5EE5C6-D338-0945-80CD-6022682D5D39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7505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6F23-D8C4-0A4F-A1AC-6F8F1895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5031" cy="1325563"/>
          </a:xfrm>
        </p:spPr>
        <p:txBody>
          <a:bodyPr/>
          <a:lstStyle/>
          <a:p>
            <a:r>
              <a:rPr lang="en-US" dirty="0"/>
              <a:t>Sample Complexity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8AB940-27CD-154E-BAF2-2F28A9F05D4C}"/>
              </a:ext>
            </a:extLst>
          </p:cNvPr>
          <p:cNvSpPr txBox="1"/>
          <p:nvPr/>
        </p:nvSpPr>
        <p:spPr>
          <a:xfrm>
            <a:off x="151986" y="1429078"/>
            <a:ext cx="544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Population Transformed Eigenvalue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02B3D3-2A74-BE4D-A8CE-6C58F8266CF8}"/>
              </a:ext>
            </a:extLst>
          </p:cNvPr>
          <p:cNvSpPr/>
          <p:nvPr/>
        </p:nvSpPr>
        <p:spPr>
          <a:xfrm>
            <a:off x="5656621" y="1402415"/>
            <a:ext cx="6383393" cy="179453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4AF75B-D2F6-2849-A335-BA447701C1FB}"/>
              </a:ext>
            </a:extLst>
          </p:cNvPr>
          <p:cNvSpPr txBox="1"/>
          <p:nvPr/>
        </p:nvSpPr>
        <p:spPr>
          <a:xfrm>
            <a:off x="5672701" y="1402414"/>
            <a:ext cx="6351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Concentration of Restricted Eigenvalue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05B136-54EB-8A47-B277-97EEB1A3682A}"/>
                  </a:ext>
                </a:extLst>
              </p:cNvPr>
              <p:cNvSpPr txBox="1"/>
              <p:nvPr/>
            </p:nvSpPr>
            <p:spPr>
              <a:xfrm>
                <a:off x="5656622" y="2040589"/>
                <a:ext cx="6345888" cy="1195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𝑅𝐸</m:t>
                        </m:r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C5F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d>
                  </m:oMath>
                </a14:m>
                <a:r>
                  <a:rPr lang="en-US" sz="3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𝑅𝐸</m:t>
                        </m:r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C5F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d>
                    <m:r>
                      <a:rPr lang="en-US" sz="38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en-US" sz="38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3800" b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en-US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≥1 −</m:t>
                    </m:r>
                    <m:r>
                      <a:rPr lang="en-US" sz="28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8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05B136-54EB-8A47-B277-97EEB1A36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22" y="2040589"/>
                <a:ext cx="6345888" cy="1195071"/>
              </a:xfrm>
              <a:prstGeom prst="rect">
                <a:avLst/>
              </a:prstGeom>
              <a:blipFill>
                <a:blip r:embed="rId2"/>
                <a:stretch>
                  <a:fillRect l="-3393" t="-12632" r="-1397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CC0A0F8-0396-1745-AFD5-AC1D57821FAF}"/>
              </a:ext>
            </a:extLst>
          </p:cNvPr>
          <p:cNvCxnSpPr>
            <a:cxnSpLocks/>
          </p:cNvCxnSpPr>
          <p:nvPr/>
        </p:nvCxnSpPr>
        <p:spPr>
          <a:xfrm flipV="1">
            <a:off x="10107892" y="1876641"/>
            <a:ext cx="292532" cy="83372"/>
          </a:xfrm>
          <a:prstGeom prst="line">
            <a:avLst/>
          </a:prstGeom>
          <a:ln w="38100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F49AD48-2412-7A44-BF5F-ED3BE98D29A1}"/>
              </a:ext>
            </a:extLst>
          </p:cNvPr>
          <p:cNvCxnSpPr>
            <a:cxnSpLocks/>
          </p:cNvCxnSpPr>
          <p:nvPr/>
        </p:nvCxnSpPr>
        <p:spPr>
          <a:xfrm>
            <a:off x="10395400" y="1876641"/>
            <a:ext cx="278230" cy="83372"/>
          </a:xfrm>
          <a:prstGeom prst="line">
            <a:avLst/>
          </a:prstGeom>
          <a:ln w="38100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C99AD-643C-CF49-AE71-F44FF62E6806}"/>
              </a:ext>
            </a:extLst>
          </p:cNvPr>
          <p:cNvSpPr/>
          <p:nvPr/>
        </p:nvSpPr>
        <p:spPr>
          <a:xfrm>
            <a:off x="215019" y="1402414"/>
            <a:ext cx="5278537" cy="1800264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39C42B-7277-6F4A-BE97-E6443DB111C3}"/>
                  </a:ext>
                </a:extLst>
              </p:cNvPr>
              <p:cNvSpPr txBox="1"/>
              <p:nvPr/>
            </p:nvSpPr>
            <p:spPr>
              <a:xfrm>
                <a:off x="864929" y="2041376"/>
                <a:ext cx="4015715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8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8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38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d>
                      <m:r>
                        <a:rPr lang="en-US" sz="3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3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8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39C42B-7277-6F4A-BE97-E6443DB11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29" y="2041376"/>
                <a:ext cx="4015715" cy="584775"/>
              </a:xfrm>
              <a:prstGeom prst="rect">
                <a:avLst/>
              </a:prstGeom>
              <a:blipFill>
                <a:blip r:embed="rId3"/>
                <a:stretch>
                  <a:fillRect l="-3785" t="-6383" r="-946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E5C7347-5B37-5A4F-BAA5-1DBC1E78A904}"/>
              </a:ext>
            </a:extLst>
          </p:cNvPr>
          <p:cNvSpPr/>
          <p:nvPr/>
        </p:nvSpPr>
        <p:spPr>
          <a:xfrm>
            <a:off x="2515934" y="3756497"/>
            <a:ext cx="5955244" cy="139045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F9EBD-CCD1-6544-9088-1D594C647305}"/>
              </a:ext>
            </a:extLst>
          </p:cNvPr>
          <p:cNvSpPr txBox="1"/>
          <p:nvPr/>
        </p:nvSpPr>
        <p:spPr>
          <a:xfrm>
            <a:off x="2751488" y="5689046"/>
            <a:ext cx="5507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Exact Recovery for Basis Pursuit</a:t>
            </a:r>
          </a:p>
          <a:p>
            <a:pPr algn="ctr"/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with high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8C12B3-698A-CD45-99CF-08D898E38A36}"/>
                  </a:ext>
                </a:extLst>
              </p:cNvPr>
              <p:cNvSpPr txBox="1"/>
              <p:nvPr/>
            </p:nvSpPr>
            <p:spPr>
              <a:xfrm>
                <a:off x="3788249" y="3970372"/>
                <a:ext cx="3615733" cy="674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𝑅𝐸</m:t>
                          </m:r>
                          <m: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rgbClr val="C5F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40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8C12B3-698A-CD45-99CF-08D898E38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49" y="3970372"/>
                <a:ext cx="3615733" cy="674736"/>
              </a:xfrm>
              <a:prstGeom prst="rect">
                <a:avLst/>
              </a:prstGeom>
              <a:blipFill>
                <a:blip r:embed="rId4"/>
                <a:stretch>
                  <a:fillRect l="-2797" t="-5556" r="-2448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4AC0103-01A4-6944-9F1F-D9916A1E78C1}"/>
              </a:ext>
            </a:extLst>
          </p:cNvPr>
          <p:cNvCxnSpPr>
            <a:cxnSpLocks/>
          </p:cNvCxnSpPr>
          <p:nvPr/>
        </p:nvCxnSpPr>
        <p:spPr>
          <a:xfrm flipV="1">
            <a:off x="5496936" y="3840251"/>
            <a:ext cx="293823" cy="83372"/>
          </a:xfrm>
          <a:prstGeom prst="line">
            <a:avLst/>
          </a:prstGeom>
          <a:ln w="38100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392865A-1EA7-9E44-A169-7622EDE974D7}"/>
              </a:ext>
            </a:extLst>
          </p:cNvPr>
          <p:cNvCxnSpPr>
            <a:cxnSpLocks/>
          </p:cNvCxnSpPr>
          <p:nvPr/>
        </p:nvCxnSpPr>
        <p:spPr>
          <a:xfrm>
            <a:off x="5785713" y="3840251"/>
            <a:ext cx="279458" cy="83372"/>
          </a:xfrm>
          <a:prstGeom prst="line">
            <a:avLst/>
          </a:prstGeom>
          <a:ln w="38100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A29BEEAD-E754-F148-BCC6-8951B4BD9BAD}"/>
              </a:ext>
            </a:extLst>
          </p:cNvPr>
          <p:cNvSpPr txBox="1"/>
          <p:nvPr/>
        </p:nvSpPr>
        <p:spPr>
          <a:xfrm>
            <a:off x="3905726" y="4614369"/>
            <a:ext cx="3175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with high probability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81A50B0-C12B-6547-B419-CC25FC5FED9A}"/>
              </a:ext>
            </a:extLst>
          </p:cNvPr>
          <p:cNvSpPr/>
          <p:nvPr/>
        </p:nvSpPr>
        <p:spPr>
          <a:xfrm>
            <a:off x="2526739" y="5703528"/>
            <a:ext cx="5955244" cy="98355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C04E2C0-C8FF-A04D-A252-7350B753EF96}"/>
              </a:ext>
            </a:extLst>
          </p:cNvPr>
          <p:cNvCxnSpPr>
            <a:cxnSpLocks/>
          </p:cNvCxnSpPr>
          <p:nvPr/>
        </p:nvCxnSpPr>
        <p:spPr>
          <a:xfrm>
            <a:off x="4700954" y="3223609"/>
            <a:ext cx="0" cy="52120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DA101FA-900B-3A4C-9D4D-66CEA819545B}"/>
              </a:ext>
            </a:extLst>
          </p:cNvPr>
          <p:cNvCxnSpPr>
            <a:cxnSpLocks/>
          </p:cNvCxnSpPr>
          <p:nvPr/>
        </p:nvCxnSpPr>
        <p:spPr>
          <a:xfrm>
            <a:off x="6459415" y="3223608"/>
            <a:ext cx="0" cy="52120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25823F6-1819-114E-BFB0-46B5E367E82E}"/>
              </a:ext>
            </a:extLst>
          </p:cNvPr>
          <p:cNvCxnSpPr>
            <a:cxnSpLocks/>
          </p:cNvCxnSpPr>
          <p:nvPr/>
        </p:nvCxnSpPr>
        <p:spPr>
          <a:xfrm>
            <a:off x="5591907" y="5169640"/>
            <a:ext cx="0" cy="52120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F8F5843-963B-9E45-82C5-97FAA3775F04}"/>
              </a:ext>
            </a:extLst>
          </p:cNvPr>
          <p:cNvGrpSpPr/>
          <p:nvPr/>
        </p:nvGrpSpPr>
        <p:grpSpPr>
          <a:xfrm>
            <a:off x="7331589" y="2043550"/>
            <a:ext cx="599737" cy="632786"/>
            <a:chOff x="2820142" y="4305743"/>
            <a:chExt cx="2100083" cy="209219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5C9A695-C73D-7D4C-8F35-66DF11E0CF47}"/>
                </a:ext>
              </a:extLst>
            </p:cNvPr>
            <p:cNvSpPr/>
            <p:nvPr/>
          </p:nvSpPr>
          <p:spPr>
            <a:xfrm>
              <a:off x="2839786" y="4316654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163ADF1-4D0E-8640-A9B6-DAB5E074A91D}"/>
                </a:ext>
              </a:extLst>
            </p:cNvPr>
            <p:cNvSpPr/>
            <p:nvPr/>
          </p:nvSpPr>
          <p:spPr>
            <a:xfrm>
              <a:off x="3187117" y="4674901"/>
              <a:ext cx="355150" cy="356739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9D882A5-3395-DB44-B507-475B6EE00983}"/>
                </a:ext>
              </a:extLst>
            </p:cNvPr>
            <p:cNvSpPr/>
            <p:nvPr/>
          </p:nvSpPr>
          <p:spPr>
            <a:xfrm>
              <a:off x="3534445" y="5022230"/>
              <a:ext cx="347331" cy="387647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A08A00-53AC-814E-879B-312098CF131E}"/>
                </a:ext>
              </a:extLst>
            </p:cNvPr>
            <p:cNvSpPr/>
            <p:nvPr/>
          </p:nvSpPr>
          <p:spPr>
            <a:xfrm>
              <a:off x="3881776" y="5369562"/>
              <a:ext cx="358414" cy="38485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D2FDF42-9244-AB45-B860-88E743F8DD89}"/>
                </a:ext>
              </a:extLst>
            </p:cNvPr>
            <p:cNvSpPr/>
            <p:nvPr/>
          </p:nvSpPr>
          <p:spPr>
            <a:xfrm>
              <a:off x="4229107" y="5716892"/>
              <a:ext cx="382967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D704CB1-10CC-0849-8AA9-D1444EBAAC5A}"/>
                </a:ext>
              </a:extLst>
            </p:cNvPr>
            <p:cNvSpPr/>
            <p:nvPr/>
          </p:nvSpPr>
          <p:spPr>
            <a:xfrm>
              <a:off x="4572894" y="6050605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949A57E-9CE7-B44B-8F57-A5B08766907C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2B3F446-B0E2-E340-943B-F8213B40449F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C9FD046-0CCD-C147-AFD1-EEEA098D6DD6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3F54131-F7F0-6643-B28C-B8F8BA1C3868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9C5D686-3323-044E-9B79-CAFCAC0DB8D6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65523C1-A8A0-B94E-AD88-12A170B368DC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5A27B7D-ED6D-A24D-A9A3-AFC0A23664B8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FB84D7C-7E90-BC4B-B207-66AD55F90DAB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50B8FDB-22F5-6441-BAB7-4312E283527A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A7FF0A5-232B-FB45-8B26-34135C12AFF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CD92153-F2F6-7941-9124-5E7E28B6CF08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E864966-1A38-8341-8135-53764B19730E}"/>
              </a:ext>
            </a:extLst>
          </p:cNvPr>
          <p:cNvGrpSpPr/>
          <p:nvPr/>
        </p:nvGrpSpPr>
        <p:grpSpPr>
          <a:xfrm>
            <a:off x="2128927" y="2035681"/>
            <a:ext cx="599737" cy="632786"/>
            <a:chOff x="2820142" y="4305743"/>
            <a:chExt cx="2100083" cy="2092195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967D2FA-C9AB-4F45-9BED-084070B8D563}"/>
                </a:ext>
              </a:extLst>
            </p:cNvPr>
            <p:cNvSpPr/>
            <p:nvPr/>
          </p:nvSpPr>
          <p:spPr>
            <a:xfrm>
              <a:off x="2839786" y="4316654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FA7F965-E0AF-4548-AA48-EB13B0CBAC5D}"/>
                </a:ext>
              </a:extLst>
            </p:cNvPr>
            <p:cNvSpPr/>
            <p:nvPr/>
          </p:nvSpPr>
          <p:spPr>
            <a:xfrm>
              <a:off x="3187117" y="4674901"/>
              <a:ext cx="355150" cy="356739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CEB6198-6F1C-7047-B46A-F0E6AD0B429C}"/>
                </a:ext>
              </a:extLst>
            </p:cNvPr>
            <p:cNvSpPr/>
            <p:nvPr/>
          </p:nvSpPr>
          <p:spPr>
            <a:xfrm>
              <a:off x="3534445" y="5022230"/>
              <a:ext cx="347331" cy="387647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5C3CD8-6DD4-8B41-9AD7-8071F39E167C}"/>
                </a:ext>
              </a:extLst>
            </p:cNvPr>
            <p:cNvSpPr/>
            <p:nvPr/>
          </p:nvSpPr>
          <p:spPr>
            <a:xfrm>
              <a:off x="3881776" y="5369562"/>
              <a:ext cx="358414" cy="38485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F171AAE-3D60-674C-A71D-83203DDE13CA}"/>
                </a:ext>
              </a:extLst>
            </p:cNvPr>
            <p:cNvSpPr/>
            <p:nvPr/>
          </p:nvSpPr>
          <p:spPr>
            <a:xfrm>
              <a:off x="4229107" y="5716892"/>
              <a:ext cx="382967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5E0F21F-99BC-404B-8AAA-A8950ECCBA1C}"/>
                </a:ext>
              </a:extLst>
            </p:cNvPr>
            <p:cNvSpPr/>
            <p:nvPr/>
          </p:nvSpPr>
          <p:spPr>
            <a:xfrm>
              <a:off x="4572894" y="6050605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1DC0131-DE76-9E4B-87C9-C4D87C841E7B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EE09A4F-8B0C-304A-BF06-F67AB444D102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0E4844C-4863-AE49-AEEF-D4A782E96FF4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65F2519-E0C9-7D4C-906C-2B767D332042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E1C0C9E-E400-D742-A19B-CCA0A00B5471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AAC397D-DAF2-FA4F-98A1-35DD66D8FB75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C984E04-75F0-D545-B68D-9E4159BE8FCA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1C5B4E6-C38B-164A-8387-3B0038B388E6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A816076-33C8-0148-A0BF-916DA58FB5E6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9C032CC-ECE4-7F4B-90AE-593BA3875CC5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D1DD7D9-D1E1-D44E-B786-3F08A8BB931D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BB04512-9C55-664A-8BA1-E078F989EA4B}"/>
              </a:ext>
            </a:extLst>
          </p:cNvPr>
          <p:cNvGrpSpPr/>
          <p:nvPr/>
        </p:nvGrpSpPr>
        <p:grpSpPr>
          <a:xfrm>
            <a:off x="10132958" y="2032191"/>
            <a:ext cx="599737" cy="632786"/>
            <a:chOff x="2820142" y="4305743"/>
            <a:chExt cx="2100083" cy="2092195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4A569CC-7E07-2B40-9E1B-7575F43A4068}"/>
                </a:ext>
              </a:extLst>
            </p:cNvPr>
            <p:cNvSpPr/>
            <p:nvPr/>
          </p:nvSpPr>
          <p:spPr>
            <a:xfrm>
              <a:off x="2839786" y="4316654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E7A590C-2547-0445-B793-B089599F079B}"/>
                </a:ext>
              </a:extLst>
            </p:cNvPr>
            <p:cNvSpPr/>
            <p:nvPr/>
          </p:nvSpPr>
          <p:spPr>
            <a:xfrm>
              <a:off x="3187117" y="4674901"/>
              <a:ext cx="355150" cy="356739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98D7D8A-8764-C447-B823-7E3320BC91CB}"/>
                </a:ext>
              </a:extLst>
            </p:cNvPr>
            <p:cNvSpPr/>
            <p:nvPr/>
          </p:nvSpPr>
          <p:spPr>
            <a:xfrm>
              <a:off x="3534445" y="5022230"/>
              <a:ext cx="347331" cy="387647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F8A3912-18F8-1D4F-B696-8D238E1BC8A6}"/>
                </a:ext>
              </a:extLst>
            </p:cNvPr>
            <p:cNvSpPr/>
            <p:nvPr/>
          </p:nvSpPr>
          <p:spPr>
            <a:xfrm>
              <a:off x="3881776" y="5369562"/>
              <a:ext cx="358414" cy="38485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C8055E7-5357-0647-8729-78BA43656964}"/>
                </a:ext>
              </a:extLst>
            </p:cNvPr>
            <p:cNvSpPr/>
            <p:nvPr/>
          </p:nvSpPr>
          <p:spPr>
            <a:xfrm>
              <a:off x="4229107" y="5716892"/>
              <a:ext cx="382967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B923220-E24C-5144-9D96-D2D984EA6F42}"/>
                </a:ext>
              </a:extLst>
            </p:cNvPr>
            <p:cNvSpPr/>
            <p:nvPr/>
          </p:nvSpPr>
          <p:spPr>
            <a:xfrm>
              <a:off x="4572894" y="6050605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6B9F9EF-50DD-3B4A-BE22-21732284618E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E5C6B5C-9C15-DC45-9604-F9466858BF3B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8F481F1-DD19-2948-B72F-1D16DC2A48AA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18D378E-6F54-1C4A-A1E1-3E977C742667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CADCDD2-67D5-C947-A513-D83CA87E7BEE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762C16C-ED60-3742-8B94-DBC1F67208DD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2960D9C-A68F-1346-8086-7375E26C3D09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B79D170-1D91-8546-8888-8DD5B6E662CF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17F9685-FEFA-F44A-A98C-B4A77831A3E6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F5BBD87-FFB6-7344-9F6E-4459611B5EA4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426C4C8-E6E4-E34B-A14C-8E29FC7AF997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C5D689D-99E5-1A45-BF40-7DDD0EF6796B}"/>
              </a:ext>
            </a:extLst>
          </p:cNvPr>
          <p:cNvGrpSpPr/>
          <p:nvPr/>
        </p:nvGrpSpPr>
        <p:grpSpPr>
          <a:xfrm>
            <a:off x="5506286" y="4014848"/>
            <a:ext cx="599737" cy="632786"/>
            <a:chOff x="2820142" y="4305743"/>
            <a:chExt cx="2100083" cy="2092195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197D575-1DED-134A-91F0-832ED2B80716}"/>
                </a:ext>
              </a:extLst>
            </p:cNvPr>
            <p:cNvSpPr/>
            <p:nvPr/>
          </p:nvSpPr>
          <p:spPr>
            <a:xfrm>
              <a:off x="2839786" y="4316654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0EB24D7-DFE6-F646-A9CE-BFC712588084}"/>
                </a:ext>
              </a:extLst>
            </p:cNvPr>
            <p:cNvSpPr/>
            <p:nvPr/>
          </p:nvSpPr>
          <p:spPr>
            <a:xfrm>
              <a:off x="3187117" y="4674901"/>
              <a:ext cx="355150" cy="356739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4E191F2-4DDB-DA45-80F4-8E5054B56637}"/>
                </a:ext>
              </a:extLst>
            </p:cNvPr>
            <p:cNvSpPr/>
            <p:nvPr/>
          </p:nvSpPr>
          <p:spPr>
            <a:xfrm>
              <a:off x="3534445" y="5022230"/>
              <a:ext cx="347331" cy="387647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5C4D6DE-D51A-1148-8D12-A5B28C6896AB}"/>
                </a:ext>
              </a:extLst>
            </p:cNvPr>
            <p:cNvSpPr/>
            <p:nvPr/>
          </p:nvSpPr>
          <p:spPr>
            <a:xfrm>
              <a:off x="3881776" y="5369562"/>
              <a:ext cx="358414" cy="38485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2B3EA85-E32A-5847-A63A-71E7E55B9563}"/>
                </a:ext>
              </a:extLst>
            </p:cNvPr>
            <p:cNvSpPr/>
            <p:nvPr/>
          </p:nvSpPr>
          <p:spPr>
            <a:xfrm>
              <a:off x="4229107" y="5716892"/>
              <a:ext cx="382967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0E7F93F-75BF-C64C-BA2E-60ED9A4665DC}"/>
                </a:ext>
              </a:extLst>
            </p:cNvPr>
            <p:cNvSpPr/>
            <p:nvPr/>
          </p:nvSpPr>
          <p:spPr>
            <a:xfrm>
              <a:off x="4572894" y="6050605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AEA84B2-C6EE-164A-A444-A5C7AFA69C8A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3450EC05-1273-854C-B39C-5F2622DDC6D1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87E3523-AB2E-1B45-9DAD-100FA78DD478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A7DF43D-4838-C749-BDC9-9FAAC4E93B3D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775454A-8A96-064C-A2F2-426BB6C8C305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F29A11D-4DE7-D545-BA88-CAAAA95ED97F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70C2E05-E70D-0E4A-AFEB-5BD93D148546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6CFD2E4-A57D-8C41-90CC-5E21710748B9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EC39CF6-DF5B-6D44-B2E5-54F3696D4542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227E7AA-4AAB-FA4C-8C90-BCB654BD4D56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E8E25A0-C8A7-0849-A3B9-76822C6ED971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0F63B8F-283B-484F-8732-EF03C5D90A49}"/>
              </a:ext>
            </a:extLst>
          </p:cNvPr>
          <p:cNvSpPr/>
          <p:nvPr/>
        </p:nvSpPr>
        <p:spPr>
          <a:xfrm>
            <a:off x="2268223" y="2760793"/>
            <a:ext cx="6462758" cy="2128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C2B728C-8E6E-8941-804D-65EF874E6C7C}"/>
                  </a:ext>
                </a:extLst>
              </p:cNvPr>
              <p:cNvSpPr txBox="1"/>
              <p:nvPr/>
            </p:nvSpPr>
            <p:spPr>
              <a:xfrm>
                <a:off x="2915083" y="2942261"/>
                <a:ext cx="5426462" cy="1701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Sample Complexity Bound: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solidFill>
                                    <a:srgbClr val="007628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FF140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C2B728C-8E6E-8941-804D-65EF874E6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083" y="2942261"/>
                <a:ext cx="5426462" cy="1701235"/>
              </a:xfrm>
              <a:prstGeom prst="rect">
                <a:avLst/>
              </a:prstGeom>
              <a:blipFill>
                <a:blip r:embed="rId5"/>
                <a:stretch>
                  <a:fillRect t="-4444" b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C6E9B63-3C76-644B-912C-074AAEEC1150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39E1E8C4-7E5D-4B4F-B140-2502A10F243D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39E1E8C4-7E5D-4B4F-B140-2502A10F2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365B837-82EB-DD48-A508-AF7B337A78F0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26C1FB5B-6039-CA44-93C6-0EDCDCEEFFEC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E5AD2434-62DD-974E-BF45-3512CBB776E9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83B20FA-124F-9C49-BAB4-31A51D901ECF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5A003E59-57E0-194F-BF4D-10CD3444AE9C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5E79A94-2AB9-A541-87BB-F266243114F3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A875FD3-297C-804A-9767-9859102EA906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35EE010-A070-534D-8818-B3070D726310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AD0EBF85-2CE5-E142-A819-B2AA718EACAC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72C6E29A-882A-FA42-9FEC-88F5E9D1C699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5CE79B31-2634-B649-B548-CE6885478BED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8DB3F37D-EA80-A743-82DD-511591D7250E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F6E6F84A-BD90-CF46-9A3B-CA6557FFB175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23843D87-B398-3E41-B3AF-E14B01DAD7E4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517FC66E-5421-FB41-88EC-0745F9B036DE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D8610CE-F152-0E40-8C44-A6664F7E6EAD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75618CA9-EE80-5E40-A3C1-B63EF833EA8C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B086B82D-4DDB-DE4C-B618-8D4867483117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009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264BD-50A6-A24E-BDE5-1C4C0ACCE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144" t="17837" r="22979" b="12447"/>
          <a:stretch/>
        </p:blipFill>
        <p:spPr>
          <a:xfrm>
            <a:off x="6324473" y="1624961"/>
            <a:ext cx="4313817" cy="31148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0F8A4-3474-C84D-86F0-94B6D85AC2F4}"/>
              </a:ext>
            </a:extLst>
          </p:cNvPr>
          <p:cNvSpPr txBox="1"/>
          <p:nvPr/>
        </p:nvSpPr>
        <p:spPr>
          <a:xfrm>
            <a:off x="1027814" y="1881284"/>
            <a:ext cx="42140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A Simple Nonlinear Function Class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CB632-4410-7A4D-BB2F-10BF29A5E043}"/>
                  </a:ext>
                </a:extLst>
              </p:cNvPr>
              <p:cNvSpPr txBox="1"/>
              <p:nvPr/>
            </p:nvSpPr>
            <p:spPr>
              <a:xfrm>
                <a:off x="5015187" y="4930441"/>
                <a:ext cx="6742814" cy="72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CB632-4410-7A4D-BB2F-10BF29A5E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187" y="4930441"/>
                <a:ext cx="6742814" cy="728854"/>
              </a:xfrm>
              <a:prstGeom prst="rect">
                <a:avLst/>
              </a:prstGeom>
              <a:blipFill>
                <a:blip r:embed="rId4"/>
                <a:stretch>
                  <a:fillRect l="-1128" r="-1504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9B324A6-1CF3-D04E-8246-364BF1BB92B4}"/>
              </a:ext>
            </a:extLst>
          </p:cNvPr>
          <p:cNvSpPr txBox="1"/>
          <p:nvPr/>
        </p:nvSpPr>
        <p:spPr>
          <a:xfrm>
            <a:off x="6779116" y="1945866"/>
            <a:ext cx="257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dimensions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8E7305-07EC-F848-B1C6-C61D484EC311}"/>
                  </a:ext>
                </a:extLst>
              </p:cNvPr>
              <p:cNvSpPr txBox="1"/>
              <p:nvPr/>
            </p:nvSpPr>
            <p:spPr>
              <a:xfrm>
                <a:off x="886933" y="4620955"/>
                <a:ext cx="384189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In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800" dirty="0">
                    <a:solidFill>
                      <a:srgbClr val="FF0000"/>
                    </a:solidFill>
                  </a:rPr>
                  <a:t> </a:t>
                </a:r>
                <a:r>
                  <a:rPr lang="en-US" sz="3800" dirty="0"/>
                  <a:t>dimensions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8E7305-07EC-F848-B1C6-C61D484EC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33" y="4620955"/>
                <a:ext cx="3841897" cy="677108"/>
              </a:xfrm>
              <a:prstGeom prst="rect">
                <a:avLst/>
              </a:prstGeom>
              <a:blipFill>
                <a:blip r:embed="rId5"/>
                <a:stretch>
                  <a:fillRect l="-5281"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6F380ED8-DD94-5A47-8938-694CAE2010E4}"/>
              </a:ext>
            </a:extLst>
          </p:cNvPr>
          <p:cNvSpPr/>
          <p:nvPr/>
        </p:nvSpPr>
        <p:spPr>
          <a:xfrm rot="16200000">
            <a:off x="9726086" y="3934105"/>
            <a:ext cx="310793" cy="3520780"/>
          </a:xfrm>
          <a:prstGeom prst="leftBrace">
            <a:avLst>
              <a:gd name="adj1" fmla="val 144918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29B684-ABA6-204F-8291-CB892160BFC8}"/>
                  </a:ext>
                </a:extLst>
              </p:cNvPr>
              <p:cNvSpPr txBox="1"/>
              <p:nvPr/>
            </p:nvSpPr>
            <p:spPr>
              <a:xfrm>
                <a:off x="9156132" y="5746742"/>
                <a:ext cx="14321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40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29B684-ABA6-204F-8291-CB892160B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132" y="5746742"/>
                <a:ext cx="1432124" cy="707886"/>
              </a:xfrm>
              <a:prstGeom prst="rect">
                <a:avLst/>
              </a:prstGeom>
              <a:blipFill>
                <a:blip r:embed="rId6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6489BF-21C2-E44C-AB2D-195C1F3764C6}"/>
                  </a:ext>
                </a:extLst>
              </p:cNvPr>
              <p:cNvSpPr txBox="1"/>
              <p:nvPr/>
            </p:nvSpPr>
            <p:spPr>
              <a:xfrm>
                <a:off x="1173290" y="5090590"/>
                <a:ext cx="2831804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and</a:t>
                </a:r>
                <a:r>
                  <a:rPr lang="en-US" sz="3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800" dirty="0"/>
                  <a:t>sparse </a:t>
                </a:r>
                <a:endParaRPr lang="en-US" sz="3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6489BF-21C2-E44C-AB2D-195C1F37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90" y="5090590"/>
                <a:ext cx="2831804" cy="677108"/>
              </a:xfrm>
              <a:prstGeom prst="rect">
                <a:avLst/>
              </a:prstGeom>
              <a:blipFill>
                <a:blip r:embed="rId7"/>
                <a:stretch>
                  <a:fillRect l="-6696" t="-14815" r="-5804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D6771DD8-AEBB-6543-A6F9-FE0FEA34B8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Learning Sparse Monomials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C4C1D1-88DA-2744-A504-D5A8F8B257C7}"/>
              </a:ext>
            </a:extLst>
          </p:cNvPr>
          <p:cNvSpPr txBox="1"/>
          <p:nvPr/>
        </p:nvSpPr>
        <p:spPr>
          <a:xfrm>
            <a:off x="4341307" y="4949961"/>
            <a:ext cx="9263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Ex:</a:t>
            </a:r>
          </a:p>
        </p:txBody>
      </p:sp>
    </p:spTree>
    <p:extLst>
      <p:ext uri="{BB962C8B-B14F-4D97-AF65-F5344CB8AC3E}">
        <p14:creationId xmlns:p14="http://schemas.microsoft.com/office/powerpoint/2010/main" val="313767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A40F-AC10-A74E-99B4-88A29F3A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Minimum Eigenvalue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A34BE2-2C59-6143-BDDA-EFD05F4043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56846" y="1969214"/>
                <a:ext cx="548053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Hermite expansion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≥1: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~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sz="3200" b="0" dirty="0"/>
              </a:p>
              <a:p>
                <a:endParaRPr lang="en-US" sz="32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(2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 off-diagonals decay fast!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A34BE2-2C59-6143-BDDA-EFD05F404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6846" y="1969214"/>
                <a:ext cx="5480538" cy="4351338"/>
              </a:xfrm>
              <a:blipFill>
                <a:blip r:embed="rId2"/>
                <a:stretch>
                  <a:fillRect l="-2546" t="-2907" r="-2083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85678" y="1969214"/>
                <a:ext cx="5284815" cy="4351338"/>
              </a:xfrm>
            </p:spPr>
            <p:txBody>
              <a:bodyPr/>
              <a:lstStyle/>
              <a:p>
                <a:r>
                  <a:rPr lang="en-US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to Hermite formula: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Apply Gershgorin Circle Theorem: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85678" y="1969214"/>
                <a:ext cx="5284815" cy="4351338"/>
              </a:xfrm>
              <a:blipFill>
                <a:blip r:embed="rId3"/>
                <a:stretch>
                  <a:fillRect l="-1918" t="-2326" r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0203CB2-51E8-7B46-8C69-E097C0F26678}"/>
              </a:ext>
            </a:extLst>
          </p:cNvPr>
          <p:cNvGrpSpPr/>
          <p:nvPr/>
        </p:nvGrpSpPr>
        <p:grpSpPr>
          <a:xfrm>
            <a:off x="670026" y="2878933"/>
            <a:ext cx="930348" cy="937780"/>
            <a:chOff x="2820142" y="4305743"/>
            <a:chExt cx="2096336" cy="2092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DD9529-6274-C24F-82F9-7D6CEEEDA16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12CD8B-86A8-BA42-BF3A-0090D6AD3633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5F8A7F-08B6-8747-9B70-A8C767BC7BBC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A3D9FF-AE8D-FC41-909F-DF50FA87DAA3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BE6893-C329-FB4B-BDDF-9F19062A6128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2BF3D5-B935-D349-9621-C322E918FF4E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D40D84-38C1-8A4B-84AE-E643728AE83E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3F09E5-1638-F940-9F3F-AC7EC568D09C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681C97-6A70-5248-BEE9-70939212426A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DA9F3E-ACB4-1541-AA4B-D9A2B2B67294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55FA28-2E8F-0C46-B8E7-7A35C31FC01E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D46F8D-550B-2049-96B5-EC342D3A5216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49F652-E8AD-9D4F-AB7C-7180DFD0C1C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400F3C-B00D-F341-860E-D03C0C45B84B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0A3E7E-6B49-F745-83BF-B973AEE304B7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37BA03-0AC9-0645-96D1-3261B63C20E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B49497-F5C8-0646-B39D-314F2CD2751C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259657-F9F2-2B42-A98C-F2219B7CEF8D}"/>
                  </a:ext>
                </a:extLst>
              </p:cNvPr>
              <p:cNvSpPr txBox="1"/>
              <p:nvPr/>
            </p:nvSpPr>
            <p:spPr>
              <a:xfrm>
                <a:off x="1665207" y="2676453"/>
                <a:ext cx="4544000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𝑝𝑥𝑝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(2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259657-F9F2-2B42-A98C-F2219B7C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207" y="2676453"/>
                <a:ext cx="4544000" cy="1342740"/>
              </a:xfrm>
              <a:prstGeom prst="rect">
                <a:avLst/>
              </a:prstGeom>
              <a:blipFill>
                <a:blip r:embed="rId4"/>
                <a:stretch>
                  <a:fillRect t="-120755" r="-1393" b="-18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4048081-F6BE-2743-A325-3221EFF2D016}"/>
              </a:ext>
            </a:extLst>
          </p:cNvPr>
          <p:cNvGrpSpPr/>
          <p:nvPr/>
        </p:nvGrpSpPr>
        <p:grpSpPr>
          <a:xfrm>
            <a:off x="5017215" y="3174430"/>
            <a:ext cx="388841" cy="398811"/>
            <a:chOff x="2820142" y="4305743"/>
            <a:chExt cx="2096336" cy="20984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92A5B0-4F07-C84E-90F9-EB6F1631DFC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EF4F57-26E7-E54C-A184-DCC798F66752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55EF78-8698-6D44-8867-0AE1A49F26EB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65D4E3-1D4C-3945-ADF5-CA7C8CFE1FAA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09DD08A-2A69-DD47-AB94-C751DE187A80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0D0E91-7568-3849-B07F-F15FD2838702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59173F-496D-894E-9569-6B629588CD00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2EC260-E02B-C045-9F19-2D0E0CB1D9C7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39D0D5-B8B9-3D40-BAF6-799324DF474C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692FA95-D625-924B-BF73-53C6375206A9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40F2C5-0C2B-AF49-8DC3-872A563FE176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73F58A-40F3-3449-B242-A22AEEBE8391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A9FBDE-9C14-3340-933F-7205FF6C2C85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75F51C2-514D-FE42-86ED-9E54800C30C8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71165C9-EBBD-494C-ABCE-1F6453B6747A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E3BC8C-6A2A-BC4A-9BD6-88D9A351CF16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E05183-A015-3142-B6F0-10EAA592B8D6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FF2D89-EC3D-2A4B-A9EA-EF8B8944FD39}"/>
              </a:ext>
            </a:extLst>
          </p:cNvPr>
          <p:cNvGrpSpPr/>
          <p:nvPr/>
        </p:nvGrpSpPr>
        <p:grpSpPr>
          <a:xfrm>
            <a:off x="838663" y="5720965"/>
            <a:ext cx="388841" cy="398811"/>
            <a:chOff x="2820142" y="4305743"/>
            <a:chExt cx="2096336" cy="20984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948E418-8167-4C48-A71F-9760EA34730B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6B7B35-B3EE-374C-83ED-C4585263040F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164700-EA35-434B-A6CA-C370644CB82F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631539-1CFC-1443-B477-BC292A9C0C8F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798B8A6-4C08-8449-84A7-8D61A7D154DB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11F38B9-483D-CC4F-9E7A-B3A0B4CB060F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771181-B1ED-6148-8A82-BEAFAEA3FD2C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28D72B-181F-D34A-B77C-8606A65DB256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5D6CDB3-6FA7-9F47-B622-138B67B53AFE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323612-13FC-8448-AA90-B83BB8C52EF8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CAFD4F-D93C-CE46-B1E7-9F8D8B766B18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0E9F588-EB6A-CC49-A922-5E375EB5A5AA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16BAB88-A389-AA41-80AC-1D50C0A202F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214849-ACCD-7D44-B27F-23191299E70D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85C2656-D226-994A-A829-65E8B6E81CD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DE1F825-C122-634B-8545-7E024BF488BE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EF4856B-5961-054E-9CDA-C1C6D9110CC6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/>
              <p:nvPr/>
            </p:nvSpPr>
            <p:spPr>
              <a:xfrm>
                <a:off x="6162253" y="2682154"/>
                <a:ext cx="5585182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  ≥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             (2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53" y="2682154"/>
                <a:ext cx="5585182" cy="1342740"/>
              </a:xfrm>
              <a:prstGeom prst="rect">
                <a:avLst/>
              </a:prstGeom>
              <a:blipFill>
                <a:blip r:embed="rId5"/>
                <a:stretch>
                  <a:fillRect l="-1134" t="-118692" r="-2268" b="-180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1B46F99C-DA44-3A47-AFF5-56DAFAD7BEA5}"/>
              </a:ext>
            </a:extLst>
          </p:cNvPr>
          <p:cNvGrpSpPr/>
          <p:nvPr/>
        </p:nvGrpSpPr>
        <p:grpSpPr>
          <a:xfrm>
            <a:off x="10640854" y="3142395"/>
            <a:ext cx="388841" cy="398811"/>
            <a:chOff x="2820142" y="4305743"/>
            <a:chExt cx="2096336" cy="209849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0D2B61B-ECB5-9D4E-9C2F-757532B80AC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07FE150-1EDF-B344-B583-97E3CCD70055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F79E124-1871-DF45-984D-9097B71E5714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444275C-3E4F-D645-A914-2349A0273DDF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561A54B-BB12-5543-B51A-525FE2D7852D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38E10F-60AC-304E-9767-67F42A0899F6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5AAAA6-8474-184E-B9E3-24A0EA4ACEB3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B26C59-6E81-5342-B19A-A10E8E9FA07C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F9105D8-EEB4-C646-90DB-8DDBF49B42C2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4B84F24-0BFC-2E4D-B927-5A4201F334DF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46F676-7550-7E41-87F0-553569AB68F5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ACF1F93-3CFF-4C45-8291-ABD0A3BA6403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68CDDA-BF14-524C-92E8-4F6B475BF0D7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1B6194-9332-F14F-B4B9-7176ADC422A6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66932B-6E71-F845-8357-0DCA1F7CBC9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58E171F-740A-4247-8265-2CCC8DE959CC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73C7158-8096-8948-BB39-0B28A9970123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8F2A737-EC3E-FE49-A346-DB596F4BE863}"/>
              </a:ext>
            </a:extLst>
          </p:cNvPr>
          <p:cNvGrpSpPr/>
          <p:nvPr/>
        </p:nvGrpSpPr>
        <p:grpSpPr>
          <a:xfrm>
            <a:off x="7148447" y="2841356"/>
            <a:ext cx="930348" cy="937780"/>
            <a:chOff x="2820142" y="4305743"/>
            <a:chExt cx="2096336" cy="209219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936402F-7B44-F743-815E-3A0916CBE007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1B162E-515F-2D42-A969-0DED65B4E97D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E1FD39-F799-6643-848F-4D2758C4B8F3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6224E9A-A9EC-0940-9A8F-26C5BE94D5D9}"/>
                </a:ext>
              </a:extLst>
            </p:cNvPr>
            <p:cNvSpPr/>
            <p:nvPr/>
          </p:nvSpPr>
          <p:spPr>
            <a:xfrm>
              <a:off x="3862132" y="5341993"/>
              <a:ext cx="358416" cy="3848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9255F87-6128-DE42-A991-B5A06424C512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DD0006F-DA7D-044E-9185-1A1175E384E3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0B4117-5FF7-BF4C-8E19-53656B5CE294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8784BF9-E3F0-2640-A7C7-6CF2A1012136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AF26D01-7EE0-1D45-8087-60018458B85F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F81872F-2C2F-FA4D-A87C-6A9CD2D1C142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F422863-5ED8-054C-82E8-26F05310D1C3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8CD7DCF-19AF-4A4A-9EC7-982F9055E421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622D593-0861-BB4D-98E7-61025B1C4B2E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CEEACE6-B693-974D-AAE8-8692A65CE174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413FF65-F221-3444-964F-1680262B0045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4F9395C-2ADE-B24D-A541-23F60C3DACFB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0CC07AF-F2FE-9E4E-B1E2-BE203DD2BD85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C56BE4-9DC5-074F-8D0B-9F4B9B23AEFA}"/>
              </a:ext>
            </a:extLst>
          </p:cNvPr>
          <p:cNvSpPr/>
          <p:nvPr/>
        </p:nvSpPr>
        <p:spPr>
          <a:xfrm>
            <a:off x="347020" y="1969214"/>
            <a:ext cx="5652361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035217D-3DFF-4048-AD08-B78A673D361A}"/>
              </a:ext>
            </a:extLst>
          </p:cNvPr>
          <p:cNvSpPr/>
          <p:nvPr/>
        </p:nvSpPr>
        <p:spPr>
          <a:xfrm>
            <a:off x="6172017" y="1969214"/>
            <a:ext cx="5652361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/>
              <p:nvPr/>
            </p:nvSpPr>
            <p:spPr>
              <a:xfrm>
                <a:off x="6530327" y="5211957"/>
                <a:ext cx="5151538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(2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≥1 −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007628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27" y="5211957"/>
                <a:ext cx="5151538" cy="512961"/>
              </a:xfrm>
              <a:prstGeom prst="rect">
                <a:avLst/>
              </a:prstGeom>
              <a:blipFill>
                <a:blip r:embed="rId6"/>
                <a:stretch>
                  <a:fillRect l="-1229" t="-714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9C4EDE-A192-4E49-B358-36C17F3F7228}"/>
              </a:ext>
            </a:extLst>
          </p:cNvPr>
          <p:cNvGrpSpPr/>
          <p:nvPr/>
        </p:nvGrpSpPr>
        <p:grpSpPr>
          <a:xfrm>
            <a:off x="7492744" y="5280754"/>
            <a:ext cx="388841" cy="398811"/>
            <a:chOff x="2820142" y="4305743"/>
            <a:chExt cx="2096336" cy="209849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B5B17E8-EF37-3748-A226-56BA599274C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D0139A-A609-554B-8F66-D810E6F71B02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0C7C42D-F5B0-5F41-AFC5-85339FE9DBCB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E859F5C-7830-0344-A667-BD0C30C25E24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8F8FCC7-F12A-2740-B1A2-7CAF26FA22EA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A227D8-A71D-9840-B663-DEF3D5D56E67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B2C2226-254E-094F-9AB5-5C90FD772B5F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1129EF-9E9F-1248-88E7-8E727B08BE07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A15B62C-D319-964C-9044-9F96E23E5D60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79D004-7F7A-1C44-9617-CB6922C7E5F1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1A690F4-4201-7947-870F-E403A350008F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4DC98B-1682-B447-A5CB-0DF33A4FB3E5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7A90074-6784-A04B-9ADE-A119DF0C62E4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BE65AE5-946C-DA4B-BED3-7F1D15E86703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0A064A9-A1C2-2941-92BD-17B527ACC481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AB7B0F7-37B6-C742-8FBA-E26E33945A2B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08A573-A717-D04C-BB0C-8FFB0DBEAC6A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/>
              <p:nvPr/>
            </p:nvSpPr>
            <p:spPr>
              <a:xfrm>
                <a:off x="7425686" y="5856969"/>
                <a:ext cx="31450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(for large enough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86" y="5856969"/>
                <a:ext cx="3145021" cy="523220"/>
              </a:xfrm>
              <a:prstGeom prst="rect">
                <a:avLst/>
              </a:prstGeom>
              <a:blipFill>
                <a:blip r:embed="rId7"/>
                <a:stretch>
                  <a:fillRect l="-4032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F182411-3D33-F64F-92D0-729C81F861D4}"/>
              </a:ext>
            </a:extLst>
          </p:cNvPr>
          <p:cNvGrpSpPr/>
          <p:nvPr/>
        </p:nvGrpSpPr>
        <p:grpSpPr>
          <a:xfrm>
            <a:off x="7917593" y="718241"/>
            <a:ext cx="4304990" cy="523220"/>
            <a:chOff x="347020" y="6156091"/>
            <a:chExt cx="4304990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/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C5938E5-5706-014D-B608-F39DED7C3790}"/>
                </a:ext>
              </a:extLst>
            </p:cNvPr>
            <p:cNvGrpSpPr/>
            <p:nvPr/>
          </p:nvGrpSpPr>
          <p:grpSpPr>
            <a:xfrm>
              <a:off x="1208744" y="6218296"/>
              <a:ext cx="413681" cy="414279"/>
              <a:chOff x="2820142" y="4305743"/>
              <a:chExt cx="2096336" cy="2098491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583B590-405A-E243-BDB1-4BF314576B1B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109402A-A1A3-AB46-80A7-70115CF906A1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27CBDDA-3796-6A4A-89D9-4666AE64F3A2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62186A8F-82E2-DF40-9868-E95B174E529C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CAEC43F5-AD4C-4E44-9A39-9B1804636304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25F1587-38C5-B94C-90D0-EC0D20DFE20F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E696508D-3C1B-0E4F-9CB3-BEDC7D9AB0AF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F1E88B6-D717-0148-A94B-B89FA83FAAA7}"/>
                  </a:ext>
                </a:extLst>
              </p:cNvPr>
              <p:cNvSpPr/>
              <p:nvPr/>
            </p:nvSpPr>
            <p:spPr>
              <a:xfrm>
                <a:off x="2842486" y="6076580"/>
                <a:ext cx="1712534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78CAAE3A-528E-B04E-873C-48BB48BF0864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00488E08-9423-DC4E-81F7-7429364BABF7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FBB5CFA-F16B-F547-BDDE-0818C3198CBE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95B221B-83C2-284D-B9ED-7F3FFA89CE53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43BF860-FFBF-A141-8FB4-8099A1745860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03752C1-826D-FA49-98C7-8661CD932CD7}"/>
                  </a:ext>
                </a:extLst>
              </p:cNvPr>
              <p:cNvSpPr/>
              <p:nvPr/>
            </p:nvSpPr>
            <p:spPr>
              <a:xfrm>
                <a:off x="2841602" y="5028120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B69D145-9126-7B4E-AF9F-634A2CF22C35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FF82944-FBF2-B440-BEF1-A87B7516716D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451D83F-C413-184D-B3E1-38F5837FAE2F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6B4E58F-A584-354B-9C2B-50E0A5A9500B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166C0739-CD4D-FE4D-811E-0D6FEE8B1A49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7270CE1-C4A1-0141-9FAD-33B3BA9B1A22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277A407-47F9-9C45-8D84-22C483089233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7FA9E80-E68C-164F-8D97-32E87EAF403E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77DA2A0-3B28-D743-8BEB-3E7E6C46BCB4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7FFEF927-1C1B-8545-957A-08D19C1FD203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8EEBE91-385A-9145-8996-A0AEFFE82B4E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3423087-7E2D-4043-9B64-A1F2C4943029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58001C5-76BF-EC4F-911E-8E383FF96531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88B7B85-B882-1647-9068-01F21D28407A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2C87F696-1210-434F-804F-CDF25BC8E7A4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4D0D5BF-1BF7-2C41-98BD-108ADBCFCB30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1A2695A-1E47-EC4E-A2FE-1BD2D48078F9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494497CD-A81F-114B-98FE-8884098AD043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14D00F46-D31F-2641-B874-5E208DB0FD08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484B0B74-8F98-6B4E-819D-46689ECBA31E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B3AAC87-D74E-D846-A0D2-F5A93FE56387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EBB124CD-FCA4-CA4D-9117-D3566808E414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6642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5D55-BDFA-954D-AE98-8F54DCFC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Concentration of Restricted Eigenvalue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B55E9-4FA7-AE4D-ABD0-44AE67C2F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8554"/>
                <a:ext cx="1066213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d>
                  </m:oMath>
                </a14:m>
                <a:r>
                  <a:rPr lang="en-US" sz="38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|&lt;</m:t>
                    </m:r>
                    <m:r>
                      <a:rPr lang="en-US" sz="3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en-US" sz="38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     −      </m:t>
                    </m:r>
                    <m:r>
                      <m:rPr>
                        <m:lit/>
                      </m:rPr>
                      <a:rPr lang="en-US" sz="3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sz="3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sz="800" dirty="0"/>
              </a:p>
              <a:p>
                <a:endParaRPr lang="en-US" sz="3800" b="1" dirty="0"/>
              </a:p>
              <a:p>
                <a:r>
                  <a:rPr lang="en-US" sz="3800" dirty="0"/>
                  <a:t>Log-transformed variables are </a:t>
                </a:r>
                <a:r>
                  <a:rPr lang="en-US" sz="3800" b="1" dirty="0"/>
                  <a:t>sub-exponential</a:t>
                </a:r>
              </a:p>
              <a:p>
                <a:pPr marL="0" indent="0">
                  <a:buNone/>
                </a:pPr>
                <a:endParaRPr lang="en-US" sz="3800" b="1" dirty="0"/>
              </a:p>
              <a:p>
                <a:r>
                  <a:rPr lang="en-US" sz="3800" dirty="0"/>
                  <a:t>Elementwise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3800" dirty="0"/>
                  <a:t> error concentrates </a:t>
                </a:r>
                <a:r>
                  <a:rPr lang="en-US" sz="1800" dirty="0"/>
                  <a:t>[Kuchibhotla &amp; Chakrabortty ‘18]</a:t>
                </a:r>
              </a:p>
              <a:p>
                <a:endParaRPr lang="en-US" sz="3800" dirty="0"/>
              </a:p>
              <a:p>
                <a:endParaRPr lang="en-US" sz="3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B55E9-4FA7-AE4D-ABD0-44AE67C2F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8554"/>
                <a:ext cx="10662138" cy="4351338"/>
              </a:xfrm>
              <a:blipFill>
                <a:blip r:embed="rId2"/>
                <a:stretch>
                  <a:fillRect l="-1665" t="-3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1D04E39-4572-2546-B2B3-3A641CD20BED}"/>
              </a:ext>
            </a:extLst>
          </p:cNvPr>
          <p:cNvGrpSpPr/>
          <p:nvPr/>
        </p:nvGrpSpPr>
        <p:grpSpPr>
          <a:xfrm>
            <a:off x="2860644" y="1805531"/>
            <a:ext cx="563780" cy="564504"/>
            <a:chOff x="2820142" y="4305743"/>
            <a:chExt cx="2096336" cy="20921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2ADF58-89F3-DA42-A274-99C44136FC19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640DA9-B315-A049-96AD-5C94AA05F561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E1E076-9080-B842-AB63-97CA0FD90E64}"/>
                </a:ext>
              </a:extLst>
            </p:cNvPr>
            <p:cNvSpPr/>
            <p:nvPr/>
          </p:nvSpPr>
          <p:spPr>
            <a:xfrm>
              <a:off x="3514802" y="5022229"/>
              <a:ext cx="347332" cy="38764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0B800F-EB09-104B-B550-9F4D3A344CCA}"/>
                </a:ext>
              </a:extLst>
            </p:cNvPr>
            <p:cNvSpPr/>
            <p:nvPr/>
          </p:nvSpPr>
          <p:spPr>
            <a:xfrm>
              <a:off x="3862134" y="5213631"/>
              <a:ext cx="358416" cy="54078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82BCB3-E4C4-F44D-AAF1-CCFFF1383E94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55CC3-8A5A-D245-A245-52B2AEF15130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77CD23-A4CF-284B-BA47-25F5DF89F5E8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1A546D-FD01-254A-8914-9793DE74A490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9A062-D64A-4D40-9454-79B97582164F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6C7D2D-2AC5-CF49-B826-706F8E27238C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51BDE4-AB7B-394B-AA9D-03CC8E7D9407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403869-E635-A946-B7CA-1B216A902670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8B0104-CC14-CE4B-BEE8-24D150285B5C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6B652E-B129-044E-9F0A-84F6222B50C4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4B8FF5-FEBB-0742-8D98-A11DDFCC2F83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7627A69-DBC8-7340-8C98-F80766D12180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A1CE4E-7DEB-9B44-AB4A-C62338E54545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0799F1-EEA4-ED41-B15B-D38CC72F86A5}"/>
              </a:ext>
            </a:extLst>
          </p:cNvPr>
          <p:cNvGrpSpPr/>
          <p:nvPr/>
        </p:nvGrpSpPr>
        <p:grpSpPr>
          <a:xfrm>
            <a:off x="5677980" y="1811170"/>
            <a:ext cx="563780" cy="564504"/>
            <a:chOff x="2820142" y="4305743"/>
            <a:chExt cx="2096336" cy="209219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69AC61-3878-EF43-B9D6-5035C7CCB1FF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12229-594C-7E4A-A987-445EC58CC0A3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299803-6063-6546-A6CA-361DCD08DAE8}"/>
                </a:ext>
              </a:extLst>
            </p:cNvPr>
            <p:cNvSpPr/>
            <p:nvPr/>
          </p:nvSpPr>
          <p:spPr>
            <a:xfrm>
              <a:off x="3514802" y="5022229"/>
              <a:ext cx="347332" cy="38764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63F5A5-D9D9-964F-A662-52E378AAC245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F7359B-A1CB-724A-AA07-8FEA5AEBDD90}"/>
                </a:ext>
              </a:extLst>
            </p:cNvPr>
            <p:cNvSpPr/>
            <p:nvPr/>
          </p:nvSpPr>
          <p:spPr>
            <a:xfrm>
              <a:off x="4209462" y="5716892"/>
              <a:ext cx="382969" cy="38485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4B640E-6D93-0A4C-90D8-3A2B96A9E26E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7F7A70-C27F-2345-B411-8569BC873DD5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F1EA5-40A1-F748-AA0A-8FC68F020F30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578B6DF-D91F-094A-96E2-BEABD7F89362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BC807C-50A8-954E-8FEA-6E8FD002E020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5B8315-B442-174C-A417-C9D84352752B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AEAF14-A359-954D-A567-B824A56F9A58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50CC84-E27E-7143-9F1E-F1992887957A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D53F15-A298-1C4D-BDE1-73D7648A1423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F5E39C5-D935-6741-B5E4-48BA08772370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D51AA2A-E3AA-0446-A7BE-A724C31D9A17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A5B9140-561E-5B43-9AF5-8ACB2A7DCA8A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71A7280-AF49-6544-B21C-00A96D7BDC5F}"/>
              </a:ext>
            </a:extLst>
          </p:cNvPr>
          <p:cNvGrpSpPr/>
          <p:nvPr/>
        </p:nvGrpSpPr>
        <p:grpSpPr>
          <a:xfrm>
            <a:off x="8257609" y="1805531"/>
            <a:ext cx="563780" cy="564504"/>
            <a:chOff x="2820142" y="4305743"/>
            <a:chExt cx="2096336" cy="209219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E689792-3DA4-CF46-9D3D-47617D5E9AF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6647C37-FABF-DB45-98C4-DDE732785FDC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FB1E05F-4129-8348-8536-64A3FCE2563A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53B78FE-0491-8C4A-AF95-2457FD3F24EC}"/>
                </a:ext>
              </a:extLst>
            </p:cNvPr>
            <p:cNvSpPr/>
            <p:nvPr/>
          </p:nvSpPr>
          <p:spPr>
            <a:xfrm>
              <a:off x="3862134" y="5334321"/>
              <a:ext cx="358416" cy="4200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AEBBAA0-7A88-F244-BA43-F7AD82EE5006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DA68B1D-C165-544D-BB6A-A28388EB97AE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2DF81D2-558F-F349-8A3B-E327FB350F21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76089D-FCCE-B94B-9A5F-CB293545F078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DD7FC1-9406-C34A-86A5-5153E00321E8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7F2337D-B8F3-6C4F-8BA9-13C6B1F5C937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6A75413-2AEC-3942-9354-BE14861CA124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7CA1340-39DF-174F-93E5-AB4D36983706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BD6EB05-DEDE-AC40-83F6-7CE4B64272A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A56F492-E400-A347-AA82-D00F594C2A09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0A569D3-ADBF-BE42-8601-0BD88AC00D7C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B5BE81-CB1D-FA49-9765-C7F97914FDFE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E1D69A7-A836-0C44-897F-53BD913195DD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C9C65A0-3534-024F-8DA3-B04E85F48FC3}"/>
              </a:ext>
            </a:extLst>
          </p:cNvPr>
          <p:cNvGrpSpPr/>
          <p:nvPr/>
        </p:nvGrpSpPr>
        <p:grpSpPr>
          <a:xfrm>
            <a:off x="9458660" y="1814114"/>
            <a:ext cx="563780" cy="564504"/>
            <a:chOff x="2820142" y="4305743"/>
            <a:chExt cx="2096336" cy="209219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78FC407-6EE1-FF49-B951-44D806687235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2AAA173-0DF0-4846-BA1D-7B9CB7102766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E76AFE8-FE5B-7E4C-90E9-ED0D978FBA8E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A2B396B-8060-FE43-A45F-0BF867E055EA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5554CF4-D9F9-3D49-B2FE-963DF5169D27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0F2880A-3590-F047-A264-6E8AD416D448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DBC14EF-009E-184F-B3E0-D0004498CE7F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42CE8F6-1DA4-7443-A5F7-962ED4A1E40A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817502-368F-C949-B944-7A7D722D5CA5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ECD05F7-7E2A-9D48-99EF-21D61CEEBCDA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8218DD1-89F2-0747-8509-18362E81DDA4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B6C2CDD-CE39-4743-AB04-5A1C0A129AFC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A62139-3F04-DD4D-82F0-319BB8D93B67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A9D5477-D98D-4D43-A256-D065032922BF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FA004DF-FB5E-D649-A829-743792AC8636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34C9D4A-14D2-6341-B9E9-AAA0DCB840C1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042D760-FEDF-9F47-B1B7-265C88771809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DDD457-5963-B142-A20F-B8CC065ED906}"/>
              </a:ext>
            </a:extLst>
          </p:cNvPr>
          <p:cNvCxnSpPr>
            <a:cxnSpLocks/>
          </p:cNvCxnSpPr>
          <p:nvPr/>
        </p:nvCxnSpPr>
        <p:spPr>
          <a:xfrm flipV="1">
            <a:off x="5641115" y="1653515"/>
            <a:ext cx="293823" cy="83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08CE859-C087-E747-94C6-46ED724555A7}"/>
              </a:ext>
            </a:extLst>
          </p:cNvPr>
          <p:cNvCxnSpPr>
            <a:cxnSpLocks/>
          </p:cNvCxnSpPr>
          <p:nvPr/>
        </p:nvCxnSpPr>
        <p:spPr>
          <a:xfrm>
            <a:off x="5929892" y="1653515"/>
            <a:ext cx="279458" cy="83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2ACA34-5842-594D-9A97-6C8A5040FF2B}"/>
              </a:ext>
            </a:extLst>
          </p:cNvPr>
          <p:cNvCxnSpPr>
            <a:cxnSpLocks/>
          </p:cNvCxnSpPr>
          <p:nvPr/>
        </p:nvCxnSpPr>
        <p:spPr>
          <a:xfrm flipV="1">
            <a:off x="9421793" y="1605174"/>
            <a:ext cx="293823" cy="83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57CF715-763F-FF41-B870-C9799654C6D2}"/>
              </a:ext>
            </a:extLst>
          </p:cNvPr>
          <p:cNvCxnSpPr>
            <a:cxnSpLocks/>
          </p:cNvCxnSpPr>
          <p:nvPr/>
        </p:nvCxnSpPr>
        <p:spPr>
          <a:xfrm>
            <a:off x="9710570" y="1605174"/>
            <a:ext cx="279458" cy="83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D121309-4DB2-414D-8E37-2B032EC1E58A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87FFC53-0F50-7442-B9A7-36C956AC8E5B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87FFC53-0F50-7442-B9A7-36C956AC8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DC0E455-A34B-F44F-98BA-83B606A136CD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6BAD2D1-2B06-0D42-8D6F-DBEDAA14367B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B8B97A9-250F-D345-AEE8-100CB86C247B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4E05291-7DD0-974B-AB0C-9FFC47A389C2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A74D01D-5D3D-E14E-8701-3F2711B1151E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98F79E0-3BDC-084D-B127-2D35439F9727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97D70C8-CF85-DC41-9F12-BE5F4A3E1609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52AFBE2-8B13-3D4B-9A06-C45162F1064A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F7FC69C-46D1-054A-A18A-8D8A48DCD163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62A242A-B395-3340-90AA-55BF02A64992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F211DB7-9BED-C546-9CC9-CF48284D7177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02EFD61-6591-E44A-857D-4226A5C17D37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E778717-979C-2141-9AF0-015588BC0935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5291BC7-59D4-4E4C-8702-05CB4F2928C7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258BDCFB-478B-D849-8CD2-A8668B4C4242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1DCA13C-E59F-0547-9045-34996478B42E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C66B816-67EC-7E4B-88AD-DBDFEC0F2383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D19AC8F-B0B2-6D45-BD53-755DB7676852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985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E357-43E4-6D46-907C-1B8CFE5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2" y="2773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400" dirty="0"/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1216713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B536-DCA6-6946-9704-D5462408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5718-BA01-3A45-B2F5-62333A83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47" y="1087514"/>
            <a:ext cx="10515600" cy="4351338"/>
          </a:xfrm>
        </p:spPr>
        <p:txBody>
          <a:bodyPr>
            <a:normAutofit/>
          </a:bodyPr>
          <a:lstStyle/>
          <a:p>
            <a:endParaRPr lang="en-US" sz="3800" dirty="0"/>
          </a:p>
          <a:p>
            <a:r>
              <a:rPr lang="en-US" sz="4400" dirty="0"/>
              <a:t>Attribute-efficient algorithm for </a:t>
            </a:r>
            <a:r>
              <a:rPr lang="en-US" sz="4400" b="1" dirty="0"/>
              <a:t>monomials</a:t>
            </a:r>
          </a:p>
          <a:p>
            <a:pPr lvl="1"/>
            <a:r>
              <a:rPr lang="en-US" sz="3800" dirty="0"/>
              <a:t>Prior (nonlinear) work: </a:t>
            </a:r>
            <a:r>
              <a:rPr lang="en-US" sz="3800" b="1" dirty="0"/>
              <a:t>uncorrelated</a:t>
            </a:r>
            <a:r>
              <a:rPr lang="en-US" sz="3800" dirty="0"/>
              <a:t> features</a:t>
            </a:r>
          </a:p>
          <a:p>
            <a:pPr lvl="1"/>
            <a:r>
              <a:rPr lang="en-US" sz="3800" dirty="0"/>
              <a:t>This work: allow highly </a:t>
            </a:r>
            <a:r>
              <a:rPr lang="en-US" sz="3800" b="1" dirty="0"/>
              <a:t>correlated</a:t>
            </a:r>
            <a:r>
              <a:rPr lang="en-US" sz="3800" dirty="0"/>
              <a:t> features</a:t>
            </a:r>
          </a:p>
          <a:p>
            <a:pPr lvl="2"/>
            <a:r>
              <a:rPr lang="en-US" sz="3400" dirty="0"/>
              <a:t>Works beyond multilinear monomials</a:t>
            </a:r>
          </a:p>
          <a:p>
            <a:pPr marL="457200" lvl="1" indent="0">
              <a:buNone/>
            </a:pPr>
            <a:endParaRPr lang="en-US" sz="3400" dirty="0"/>
          </a:p>
          <a:p>
            <a:r>
              <a:rPr lang="en-US" sz="4400" dirty="0"/>
              <a:t>Blessing of nonlinearity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D752C6-7EAE-E740-99E2-3394238E8925}"/>
              </a:ext>
            </a:extLst>
          </p:cNvPr>
          <p:cNvGrpSpPr/>
          <p:nvPr/>
        </p:nvGrpSpPr>
        <p:grpSpPr>
          <a:xfrm>
            <a:off x="6690202" y="5100513"/>
            <a:ext cx="4848035" cy="1305163"/>
            <a:chOff x="7485215" y="4872759"/>
            <a:chExt cx="3413796" cy="105902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C010D3-41FE-944B-B302-418739E2F0D2}"/>
                </a:ext>
              </a:extLst>
            </p:cNvPr>
            <p:cNvGrpSpPr/>
            <p:nvPr/>
          </p:nvGrpSpPr>
          <p:grpSpPr>
            <a:xfrm>
              <a:off x="7485215" y="4872759"/>
              <a:ext cx="3413796" cy="1059024"/>
              <a:chOff x="7123838" y="1416673"/>
              <a:chExt cx="4360532" cy="119285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1077DFF-179C-714F-8A9B-7E572B73DD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0128" t="37619" r="40406" b="37084"/>
              <a:stretch/>
            </p:blipFill>
            <p:spPr>
              <a:xfrm>
                <a:off x="9931919" y="1416673"/>
                <a:ext cx="1552451" cy="1192855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99FA9D6-710B-FD43-9902-D78B4E21FB94}"/>
                  </a:ext>
                </a:extLst>
              </p:cNvPr>
              <p:cNvSpPr/>
              <p:nvPr/>
            </p:nvSpPr>
            <p:spPr>
              <a:xfrm>
                <a:off x="7123838" y="1416673"/>
                <a:ext cx="1719392" cy="10958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EA52483-6DB3-B64D-839B-7CBE333CB11E}"/>
                  </a:ext>
                </a:extLst>
              </p:cNvPr>
              <p:cNvCxnSpPr>
                <a:endCxn id="5" idx="0"/>
              </p:cNvCxnSpPr>
              <p:nvPr/>
            </p:nvCxnSpPr>
            <p:spPr>
              <a:xfrm flipV="1">
                <a:off x="7983534" y="1416673"/>
                <a:ext cx="1" cy="5479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F5A3DBA-8C79-364D-B720-B9CAD4B5FFE3}"/>
                  </a:ext>
                </a:extLst>
              </p:cNvPr>
              <p:cNvCxnSpPr>
                <a:cxnSpLocks/>
                <a:endCxn id="5" idx="6"/>
              </p:cNvCxnSpPr>
              <p:nvPr/>
            </p:nvCxnSpPr>
            <p:spPr>
              <a:xfrm flipV="1">
                <a:off x="7983533" y="1964579"/>
                <a:ext cx="85969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3766BC06-0911-3747-84D7-A1E7058CF659}"/>
                  </a:ext>
                </a:extLst>
              </p:cNvPr>
              <p:cNvCxnSpPr/>
              <p:nvPr/>
            </p:nvCxnSpPr>
            <p:spPr>
              <a:xfrm flipV="1">
                <a:off x="10703254" y="1422392"/>
                <a:ext cx="1" cy="5479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3087128-EDAA-004D-B7B5-AE88389F79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3705" y="1764430"/>
                <a:ext cx="730778" cy="211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EEBAEE2-3AD3-1746-B00D-A1ADF6D8A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8364" y="1976020"/>
                <a:ext cx="365504" cy="2641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73DC3B4-1455-0C49-941E-16E54F2EB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8783" y="1964579"/>
                <a:ext cx="91758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BB9AB05-0316-874A-B8BC-5844F47A2AEB}"/>
                    </a:ext>
                  </a:extLst>
                </p:cNvPr>
                <p:cNvSpPr txBox="1"/>
                <p:nvPr/>
              </p:nvSpPr>
              <p:spPr>
                <a:xfrm>
                  <a:off x="8928356" y="5070144"/>
                  <a:ext cx="606783" cy="2747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⁡|⋅|</m:t>
                        </m:r>
                      </m:oMath>
                    </m:oMathPara>
                  </a14:m>
                  <a:endParaRPr lang="en-US" sz="2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BB9AB05-0316-874A-B8BC-5844F47A2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8356" y="5070144"/>
                  <a:ext cx="606783" cy="274707"/>
                </a:xfrm>
                <a:prstGeom prst="rect">
                  <a:avLst/>
                </a:prstGeom>
                <a:blipFill>
                  <a:blip r:embed="rId4"/>
                  <a:stretch>
                    <a:fillRect l="-10145" t="-3704" r="-10145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4119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95D-3A06-784F-AD6D-9B0A5F78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B952-37A2-AA44-9DA4-757FBB71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841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/>
              <a:t>Rotations of product distributions</a:t>
            </a:r>
          </a:p>
          <a:p>
            <a:endParaRPr lang="en-US" sz="4400" dirty="0"/>
          </a:p>
          <a:p>
            <a:r>
              <a:rPr lang="en-US" sz="4400" dirty="0"/>
              <a:t>Additive noise</a:t>
            </a:r>
          </a:p>
          <a:p>
            <a:endParaRPr lang="en-US" sz="4400" dirty="0"/>
          </a:p>
          <a:p>
            <a:r>
              <a:rPr lang="en-US" sz="4400" dirty="0"/>
              <a:t>Sparse polynomials with correlated features</a:t>
            </a:r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2A9F2-6ACA-1447-A51E-AC4365A4AC86}"/>
              </a:ext>
            </a:extLst>
          </p:cNvPr>
          <p:cNvSpPr txBox="1"/>
          <p:nvPr/>
        </p:nvSpPr>
        <p:spPr>
          <a:xfrm>
            <a:off x="2609385" y="5414213"/>
            <a:ext cx="6973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/>
              <a:t>Thanks! Questions? </a:t>
            </a:r>
          </a:p>
        </p:txBody>
      </p:sp>
    </p:spTree>
    <p:extLst>
      <p:ext uri="{BB962C8B-B14F-4D97-AF65-F5344CB8AC3E}">
        <p14:creationId xmlns:p14="http://schemas.microsoft.com/office/powerpoint/2010/main" val="367274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D06F-E994-2646-9335-4DFDA55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/>
              <p:nvPr/>
            </p:nvSpPr>
            <p:spPr>
              <a:xfrm>
                <a:off x="2391647" y="1625670"/>
                <a:ext cx="3147080" cy="807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647" y="1625670"/>
                <a:ext cx="3147080" cy="807144"/>
              </a:xfrm>
              <a:prstGeom prst="rect">
                <a:avLst/>
              </a:prstGeom>
              <a:blipFill>
                <a:blip r:embed="rId2"/>
                <a:stretch>
                  <a:fillRect r="-402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7DB888-BCA4-CE43-8328-1A1E1328313B}"/>
              </a:ext>
            </a:extLst>
          </p:cNvPr>
          <p:cNvSpPr txBox="1"/>
          <p:nvPr/>
        </p:nvSpPr>
        <p:spPr>
          <a:xfrm>
            <a:off x="838200" y="1690688"/>
            <a:ext cx="87406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Given:                               , drawn i.i.d.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5FFCEC-76D0-BC49-BF23-8D9B28204B1F}"/>
                  </a:ext>
                </a:extLst>
              </p:cNvPr>
              <p:cNvSpPr txBox="1"/>
              <p:nvPr/>
            </p:nvSpPr>
            <p:spPr>
              <a:xfrm>
                <a:off x="838197" y="5090377"/>
                <a:ext cx="4861932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Goal: Recover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exactly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5FFCEC-76D0-BC49-BF23-8D9B28204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5090377"/>
                <a:ext cx="4861932" cy="677108"/>
              </a:xfrm>
              <a:prstGeom prst="rect">
                <a:avLst/>
              </a:prstGeom>
              <a:blipFill>
                <a:blip r:embed="rId3"/>
                <a:stretch>
                  <a:fillRect l="-4167" t="-14815" r="-1823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/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Assumption 1: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is a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800" dirty="0"/>
                  <a:t>-sparse monomial function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blipFill>
                <a:blip r:embed="rId4"/>
                <a:stretch>
                  <a:fillRect l="-1930" t="-1481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148E0D-0D51-D641-A57B-716AB58278C6}"/>
                  </a:ext>
                </a:extLst>
              </p:cNvPr>
              <p:cNvSpPr txBox="1"/>
              <p:nvPr/>
            </p:nvSpPr>
            <p:spPr>
              <a:xfrm>
                <a:off x="838197" y="3876942"/>
                <a:ext cx="6253980" cy="73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Assumption 2: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US" sz="3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148E0D-0D51-D641-A57B-716AB5827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3876942"/>
                <a:ext cx="6253980" cy="733534"/>
              </a:xfrm>
              <a:prstGeom prst="rect">
                <a:avLst/>
              </a:prstGeom>
              <a:blipFill>
                <a:blip r:embed="rId5"/>
                <a:stretch>
                  <a:fillRect l="-3245" t="-6780" b="-3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17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70D8-E088-4841-9C1A-5DE2F6EF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Attribute-Efficient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EA9DE-A628-EB4D-B5D6-770F4553D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400" dirty="0"/>
                  <a:t>Sample efficiency: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sz="4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4400" dirty="0"/>
              </a:p>
              <a:p>
                <a:pPr marL="0" indent="0">
                  <a:buNone/>
                </a:pPr>
                <a:endParaRPr lang="en-US" sz="4400" dirty="0">
                  <a:solidFill>
                    <a:schemeClr val="tx1"/>
                  </a:solidFill>
                </a:endParaRPr>
              </a:p>
              <a:p>
                <a:r>
                  <a:rPr lang="en-US" sz="4400" dirty="0"/>
                  <a:t>Runtime efficiency: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400" dirty="0"/>
                  <a:t> ops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Goal: achieve both!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EA9DE-A628-EB4D-B5D6-770F4553D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51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756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19E2-2EDF-5443-AA5C-ECEF192A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  <a:p>
                <a:r>
                  <a:rPr lang="en-US" sz="3000" dirty="0"/>
                  <a:t>Monomials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000" dirty="0"/>
                  <a:t> Parity functions</a:t>
                </a:r>
              </a:p>
              <a:p>
                <a:r>
                  <a:rPr lang="en-US" sz="3000" dirty="0"/>
                  <a:t>No attribute-efficient </a:t>
                </a:r>
                <a:r>
                  <a:rPr lang="en-US" sz="3000" dirty="0" err="1"/>
                  <a:t>algs</a:t>
                </a:r>
                <a:r>
                  <a:rPr lang="en-US" sz="3000" dirty="0"/>
                  <a:t>!</a:t>
                </a:r>
                <a:br>
                  <a:rPr lang="en-US" sz="3000" dirty="0"/>
                </a:br>
                <a:r>
                  <a:rPr lang="en-US" sz="1800" dirty="0"/>
                  <a:t>[</a:t>
                </a:r>
                <a:r>
                  <a:rPr lang="en-US" sz="1800" dirty="0" err="1"/>
                  <a:t>Helmbold</a:t>
                </a:r>
                <a:r>
                  <a:rPr lang="en-US" sz="1800" dirty="0"/>
                  <a:t>+ ‘92, Blum’98, Klivans&amp;Servedio’06, Kalai+’09, Kocaoglu+’14…]</a:t>
                </a:r>
              </a:p>
            </p:txBody>
          </p:sp>
        </mc:Choice>
        <mc:Fallback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blipFill>
                <a:blip r:embed="rId3"/>
                <a:stretch>
                  <a:fillRect l="-21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/>
              </a:p>
              <a:p>
                <a:pPr marL="457200" indent="-457200"/>
                <a:r>
                  <a:rPr lang="en-US" sz="3000" dirty="0"/>
                  <a:t>Sparse </a:t>
                </a:r>
                <a:r>
                  <a:rPr lang="en-US" sz="3000" b="1" dirty="0"/>
                  <a:t>linear</a:t>
                </a:r>
                <a:r>
                  <a:rPr lang="en-US" sz="3000" dirty="0"/>
                  <a:t> regression</a:t>
                </a:r>
                <a:br>
                  <a:rPr lang="en-US" sz="3400" dirty="0"/>
                </a:br>
                <a:r>
                  <a:rPr lang="en-US" sz="1800" dirty="0"/>
                  <a:t>[Candes+’04, Donoho+’04, Bickel+’09…]</a:t>
                </a:r>
              </a:p>
              <a:p>
                <a:pPr marL="457200" indent="-457200"/>
                <a:r>
                  <a:rPr lang="en-US" sz="3000" dirty="0"/>
                  <a:t>Sparse sums of monomials</a:t>
                </a:r>
                <a:br>
                  <a:rPr lang="en-US" sz="3400" dirty="0"/>
                </a:br>
                <a:r>
                  <a:rPr lang="en-US" sz="1800" dirty="0"/>
                  <a:t>[Andoni+’14] </a:t>
                </a:r>
                <a:br>
                  <a:rPr lang="en-US" sz="2200" dirty="0"/>
                </a:br>
                <a:br>
                  <a:rPr lang="en-US" sz="1200" dirty="0"/>
                </a:br>
                <a:r>
                  <a:rPr lang="en-US" sz="3000" dirty="0"/>
                  <a:t>For</a:t>
                </a:r>
                <a:r>
                  <a:rPr lang="en-US" sz="3000" b="1" dirty="0"/>
                  <a:t> uncorrelated </a:t>
                </a:r>
                <a:r>
                  <a:rPr lang="en-US" sz="3000" dirty="0"/>
                  <a:t>features: </a:t>
                </a:r>
                <a:endParaRPr lang="en-US" sz="30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blipFill>
                <a:blip r:embed="rId4"/>
                <a:stretch>
                  <a:fillRect l="-246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41B27E8-65A5-764A-8C8F-A503005E10B2}"/>
                  </a:ext>
                </a:extLst>
              </p:cNvPr>
              <p:cNvSpPr txBox="1"/>
              <p:nvPr/>
            </p:nvSpPr>
            <p:spPr>
              <a:xfrm>
                <a:off x="6723802" y="4911931"/>
                <a:ext cx="24153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41B27E8-65A5-764A-8C8F-A503005E1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802" y="4911931"/>
                <a:ext cx="241536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324FF28-2342-C347-A5B0-D6BEE087D541}"/>
              </a:ext>
            </a:extLst>
          </p:cNvPr>
          <p:cNvGrpSpPr/>
          <p:nvPr/>
        </p:nvGrpSpPr>
        <p:grpSpPr>
          <a:xfrm>
            <a:off x="9000105" y="4258279"/>
            <a:ext cx="2093290" cy="2092195"/>
            <a:chOff x="9000105" y="4258279"/>
            <a:chExt cx="2093290" cy="209219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E82F6B-FC64-6E4C-B8AB-950E309FAF69}"/>
                </a:ext>
              </a:extLst>
            </p:cNvPr>
            <p:cNvSpPr/>
            <p:nvPr/>
          </p:nvSpPr>
          <p:spPr>
            <a:xfrm>
              <a:off x="9012958" y="426919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044158-2978-4F44-B06E-7F14A4246A9D}"/>
                </a:ext>
              </a:extLst>
            </p:cNvPr>
            <p:cNvSpPr/>
            <p:nvPr/>
          </p:nvSpPr>
          <p:spPr>
            <a:xfrm>
              <a:off x="9360288" y="462743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839BE5-3311-FB4D-9FEC-ECC28921A2FA}"/>
                </a:ext>
              </a:extLst>
            </p:cNvPr>
            <p:cNvSpPr/>
            <p:nvPr/>
          </p:nvSpPr>
          <p:spPr>
            <a:xfrm>
              <a:off x="9707618" y="4974766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71BF742-4178-1B44-AC56-0F9E9C8BC120}"/>
                </a:ext>
              </a:extLst>
            </p:cNvPr>
            <p:cNvSpPr/>
            <p:nvPr/>
          </p:nvSpPr>
          <p:spPr>
            <a:xfrm>
              <a:off x="10054948" y="532209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32522CD-59F9-2A4E-B514-998B2FC32F4C}"/>
                </a:ext>
              </a:extLst>
            </p:cNvPr>
            <p:cNvSpPr/>
            <p:nvPr/>
          </p:nvSpPr>
          <p:spPr>
            <a:xfrm>
              <a:off x="10402278" y="5669428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3A421A1-80CA-B941-B77C-BE20C9D9EB3B}"/>
                </a:ext>
              </a:extLst>
            </p:cNvPr>
            <p:cNvSpPr/>
            <p:nvPr/>
          </p:nvSpPr>
          <p:spPr>
            <a:xfrm>
              <a:off x="10746064" y="6003143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C0227C2-934E-4E4D-84A5-92E5D29168C1}"/>
                    </a:ext>
                  </a:extLst>
                </p:cNvPr>
                <p:cNvSpPr txBox="1"/>
                <p:nvPr/>
              </p:nvSpPr>
              <p:spPr>
                <a:xfrm>
                  <a:off x="9000105" y="4265065"/>
                  <a:ext cx="356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C0227C2-934E-4E4D-84A5-92E5D2916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105" y="4265065"/>
                  <a:ext cx="356192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81F0FD1-A9C4-6049-8673-ACAC61E8FFC3}"/>
                    </a:ext>
                  </a:extLst>
                </p:cNvPr>
                <p:cNvSpPr txBox="1"/>
                <p:nvPr/>
              </p:nvSpPr>
              <p:spPr>
                <a:xfrm>
                  <a:off x="9333386" y="4598475"/>
                  <a:ext cx="356192" cy="373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81F0FD1-A9C4-6049-8673-ACAC61E8FF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3386" y="4598475"/>
                  <a:ext cx="356192" cy="373051"/>
                </a:xfrm>
                <a:prstGeom prst="rect">
                  <a:avLst/>
                </a:prstGeom>
                <a:blipFill>
                  <a:blip r:embed="rId7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6960197-5A30-124C-A862-1899828FF5FE}"/>
                    </a:ext>
                  </a:extLst>
                </p:cNvPr>
                <p:cNvSpPr txBox="1"/>
                <p:nvPr/>
              </p:nvSpPr>
              <p:spPr>
                <a:xfrm>
                  <a:off x="9695017" y="4938461"/>
                  <a:ext cx="356192" cy="374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6960197-5A30-124C-A862-1899828FF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5017" y="4938461"/>
                  <a:ext cx="356192" cy="374461"/>
                </a:xfrm>
                <a:prstGeom prst="rect">
                  <a:avLst/>
                </a:prstGeom>
                <a:blipFill>
                  <a:blip r:embed="rId8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1DD53D1-8771-2144-9AFB-10B0AD2BAED5}"/>
                    </a:ext>
                  </a:extLst>
                </p:cNvPr>
                <p:cNvSpPr txBox="1"/>
                <p:nvPr/>
              </p:nvSpPr>
              <p:spPr>
                <a:xfrm>
                  <a:off x="10024122" y="5300349"/>
                  <a:ext cx="356192" cy="372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1DD53D1-8771-2144-9AFB-10B0AD2BA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4122" y="5300349"/>
                  <a:ext cx="356192" cy="372281"/>
                </a:xfrm>
                <a:prstGeom prst="rect">
                  <a:avLst/>
                </a:prstGeom>
                <a:blipFill>
                  <a:blip r:embed="rId9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0AA16CE-0208-DC46-90C3-D7DB60BCB4F5}"/>
                    </a:ext>
                  </a:extLst>
                </p:cNvPr>
                <p:cNvSpPr txBox="1"/>
                <p:nvPr/>
              </p:nvSpPr>
              <p:spPr>
                <a:xfrm>
                  <a:off x="10372688" y="5629861"/>
                  <a:ext cx="356192" cy="3786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0AA16CE-0208-DC46-90C3-D7DB60BCB4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688" y="5629861"/>
                  <a:ext cx="356192" cy="378693"/>
                </a:xfrm>
                <a:prstGeom prst="rect">
                  <a:avLst/>
                </a:prstGeom>
                <a:blipFill>
                  <a:blip r:embed="rId10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1AD61E78-B198-D64C-8379-472E5F085577}"/>
                    </a:ext>
                  </a:extLst>
                </p:cNvPr>
                <p:cNvSpPr txBox="1"/>
                <p:nvPr/>
              </p:nvSpPr>
              <p:spPr>
                <a:xfrm>
                  <a:off x="10714827" y="5959626"/>
                  <a:ext cx="356192" cy="374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1AD61E78-B198-D64C-8379-472E5F085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4827" y="5959626"/>
                  <a:ext cx="356192" cy="374783"/>
                </a:xfrm>
                <a:prstGeom prst="rect">
                  <a:avLst/>
                </a:prstGeom>
                <a:blipFill>
                  <a:blip r:embed="rId11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65EE28A-9617-A14D-8D0D-EAEDAC5C2AB8}"/>
                    </a:ext>
                  </a:extLst>
                </p:cNvPr>
                <p:cNvSpPr txBox="1"/>
                <p:nvPr/>
              </p:nvSpPr>
              <p:spPr>
                <a:xfrm>
                  <a:off x="10428268" y="4631623"/>
                  <a:ext cx="299761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65EE28A-9617-A14D-8D0D-EAEDAC5C2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8268" y="4631623"/>
                  <a:ext cx="299761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24000" r="-24000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77F2623-F1BE-9747-9C1A-C6DF7486AABE}"/>
                    </a:ext>
                  </a:extLst>
                </p:cNvPr>
                <p:cNvSpPr txBox="1"/>
                <p:nvPr/>
              </p:nvSpPr>
              <p:spPr>
                <a:xfrm>
                  <a:off x="9322628" y="5612260"/>
                  <a:ext cx="299761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77F2623-F1BE-9747-9C1A-C6DF7486A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2628" y="5612260"/>
                  <a:ext cx="299761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24000"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942F422-0BE3-1D48-AEC5-7F6CD2AAE6F9}"/>
                </a:ext>
              </a:extLst>
            </p:cNvPr>
            <p:cNvSpPr/>
            <p:nvPr/>
          </p:nvSpPr>
          <p:spPr>
            <a:xfrm>
              <a:off x="9012958" y="4258279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D6BBBF2-BCC5-4247-BB5B-B5BA145080ED}"/>
              </a:ext>
            </a:extLst>
          </p:cNvPr>
          <p:cNvSpPr/>
          <p:nvPr/>
        </p:nvSpPr>
        <p:spPr>
          <a:xfrm>
            <a:off x="586944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5F7E56-5DF7-6F47-86C8-F02B23CA494E}"/>
              </a:ext>
            </a:extLst>
          </p:cNvPr>
          <p:cNvSpPr/>
          <p:nvPr/>
        </p:nvSpPr>
        <p:spPr>
          <a:xfrm>
            <a:off x="6190196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6D255F2-E62D-C246-AE48-51BC2696EBDF}"/>
                  </a:ext>
                </a:extLst>
              </p:cNvPr>
              <p:cNvSpPr txBox="1"/>
              <p:nvPr/>
            </p:nvSpPr>
            <p:spPr>
              <a:xfrm>
                <a:off x="9000105" y="4265065"/>
                <a:ext cx="356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6D255F2-E62D-C246-AE48-51BC2696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105" y="4265065"/>
                <a:ext cx="356192" cy="369332"/>
              </a:xfrm>
              <a:prstGeom prst="rect">
                <a:avLst/>
              </a:prstGeom>
              <a:blipFill>
                <a:blip r:embed="rId3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7E90BCA-ACE2-1042-9D9B-26AD5B6A4FA7}"/>
                  </a:ext>
                </a:extLst>
              </p:cNvPr>
              <p:cNvSpPr txBox="1"/>
              <p:nvPr/>
            </p:nvSpPr>
            <p:spPr>
              <a:xfrm>
                <a:off x="9333386" y="4598475"/>
                <a:ext cx="356192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7E90BCA-ACE2-1042-9D9B-26AD5B6A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386" y="4598475"/>
                <a:ext cx="356192" cy="373051"/>
              </a:xfrm>
              <a:prstGeom prst="rect">
                <a:avLst/>
              </a:prstGeom>
              <a:blipFill>
                <a:blip r:embed="rId4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7AB78FC-76BA-4749-A12D-92BA1DB46A56}"/>
                  </a:ext>
                </a:extLst>
              </p:cNvPr>
              <p:cNvSpPr txBox="1"/>
              <p:nvPr/>
            </p:nvSpPr>
            <p:spPr>
              <a:xfrm>
                <a:off x="9695017" y="4938461"/>
                <a:ext cx="356192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7AB78FC-76BA-4749-A12D-92BA1DB46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017" y="4938461"/>
                <a:ext cx="356192" cy="374461"/>
              </a:xfrm>
              <a:prstGeom prst="rect">
                <a:avLst/>
              </a:prstGeom>
              <a:blipFill>
                <a:blip r:embed="rId5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5958A4-FB28-ED45-A20A-9130A914FA1D}"/>
                  </a:ext>
                </a:extLst>
              </p:cNvPr>
              <p:cNvSpPr txBox="1"/>
              <p:nvPr/>
            </p:nvSpPr>
            <p:spPr>
              <a:xfrm>
                <a:off x="10024122" y="5300349"/>
                <a:ext cx="356192" cy="372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5958A4-FB28-ED45-A20A-9130A914F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4122" y="5300349"/>
                <a:ext cx="356192" cy="372281"/>
              </a:xfrm>
              <a:prstGeom prst="rect">
                <a:avLst/>
              </a:prstGeom>
              <a:blipFill>
                <a:blip r:embed="rId6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23756D-1FBD-2A4C-B38E-CD561141A11C}"/>
                  </a:ext>
                </a:extLst>
              </p:cNvPr>
              <p:cNvSpPr txBox="1"/>
              <p:nvPr/>
            </p:nvSpPr>
            <p:spPr>
              <a:xfrm>
                <a:off x="10372688" y="5629861"/>
                <a:ext cx="356192" cy="378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23756D-1FBD-2A4C-B38E-CD561141A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688" y="5629861"/>
                <a:ext cx="356192" cy="378693"/>
              </a:xfrm>
              <a:prstGeom prst="rect">
                <a:avLst/>
              </a:prstGeom>
              <a:blipFill>
                <a:blip r:embed="rId7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EDA69D-BF70-F447-969F-E076E117A76C}"/>
                  </a:ext>
                </a:extLst>
              </p:cNvPr>
              <p:cNvSpPr txBox="1"/>
              <p:nvPr/>
            </p:nvSpPr>
            <p:spPr>
              <a:xfrm>
                <a:off x="10714827" y="5959626"/>
                <a:ext cx="35619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EDA69D-BF70-F447-969F-E076E117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827" y="5959626"/>
                <a:ext cx="356192" cy="374783"/>
              </a:xfrm>
              <a:prstGeom prst="rect">
                <a:avLst/>
              </a:prstGeom>
              <a:blipFill>
                <a:blip r:embed="rId8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ontent Placeholder 79">
                <a:extLst>
                  <a:ext uri="{FF2B5EF4-FFF2-40B4-BE49-F238E27FC236}">
                    <a16:creationId xmlns:a16="http://schemas.microsoft.com/office/drawing/2014/main" id="{86313B9B-D38A-3546-AEDA-BD607EF4209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bg2"/>
                  </a:solidFill>
                </a:endParaRPr>
              </a:p>
              <a:p>
                <a:r>
                  <a:rPr lang="en-US" sz="3000" dirty="0">
                    <a:solidFill>
                      <a:schemeClr val="bg2"/>
                    </a:solidFill>
                  </a:rPr>
                  <a:t>Monomials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000" dirty="0">
                    <a:solidFill>
                      <a:schemeClr val="bg2"/>
                    </a:solidFill>
                  </a:rPr>
                  <a:t> Parity functions</a:t>
                </a:r>
              </a:p>
              <a:p>
                <a:r>
                  <a:rPr lang="en-US" sz="3000" dirty="0">
                    <a:solidFill>
                      <a:schemeClr val="bg2"/>
                    </a:solidFill>
                  </a:rPr>
                  <a:t>No attribute-efficient </a:t>
                </a:r>
                <a:r>
                  <a:rPr lang="en-US" sz="3000" dirty="0" err="1">
                    <a:solidFill>
                      <a:schemeClr val="bg2"/>
                    </a:solidFill>
                  </a:rPr>
                  <a:t>algs</a:t>
                </a:r>
                <a:r>
                  <a:rPr lang="en-US" sz="3000" dirty="0">
                    <a:solidFill>
                      <a:schemeClr val="bg2"/>
                    </a:solidFill>
                  </a:rPr>
                  <a:t>!</a:t>
                </a:r>
                <a:br>
                  <a:rPr lang="en-US" sz="3000" dirty="0">
                    <a:solidFill>
                      <a:schemeClr val="bg2"/>
                    </a:solidFill>
                  </a:rPr>
                </a:br>
                <a:r>
                  <a:rPr lang="en-US" sz="1800" dirty="0">
                    <a:solidFill>
                      <a:schemeClr val="bg2"/>
                    </a:solidFill>
                  </a:rPr>
                  <a:t>[</a:t>
                </a:r>
                <a:r>
                  <a:rPr lang="en-US" sz="1800" dirty="0" err="1">
                    <a:solidFill>
                      <a:schemeClr val="bg2"/>
                    </a:solidFill>
                  </a:rPr>
                  <a:t>Helmbold</a:t>
                </a:r>
                <a:r>
                  <a:rPr lang="en-US" sz="1800" dirty="0">
                    <a:solidFill>
                      <a:schemeClr val="bg2"/>
                    </a:solidFill>
                  </a:rPr>
                  <a:t>+ ‘92, Blum’98, Klivans&amp;Servedio’06, Kalai+’09, Kocaoglu+’14…]</a:t>
                </a:r>
              </a:p>
            </p:txBody>
          </p:sp>
        </mc:Choice>
        <mc:Fallback>
          <p:sp>
            <p:nvSpPr>
              <p:cNvPr id="47" name="Content Placeholder 79">
                <a:extLst>
                  <a:ext uri="{FF2B5EF4-FFF2-40B4-BE49-F238E27FC236}">
                    <a16:creationId xmlns:a16="http://schemas.microsoft.com/office/drawing/2014/main" id="{86313B9B-D38A-3546-AEDA-BD607EF42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blipFill>
                <a:blip r:embed="rId9"/>
                <a:stretch>
                  <a:fillRect l="-21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ontent Placeholder 80">
                <a:extLst>
                  <a:ext uri="{FF2B5EF4-FFF2-40B4-BE49-F238E27FC236}">
                    <a16:creationId xmlns:a16="http://schemas.microsoft.com/office/drawing/2014/main" id="{4C2CE9CD-AAA7-0142-8F5F-D82509220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7238" y="1499425"/>
                <a:ext cx="5150238" cy="4987436"/>
              </a:xfrm>
              <a:prstGeom prst="rect">
                <a:avLst/>
              </a:prstGeom>
              <a:ln w="38100">
                <a:noFill/>
              </a:ln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>
                  <a:solidFill>
                    <a:schemeClr val="bg2"/>
                  </a:solidFill>
                </a:endParaRPr>
              </a:p>
              <a:p>
                <a:pPr marL="457200" indent="-457200"/>
                <a:r>
                  <a:rPr lang="en-US" sz="3000" dirty="0">
                    <a:solidFill>
                      <a:schemeClr val="bg2"/>
                    </a:solidFill>
                  </a:rPr>
                  <a:t>Sparse </a:t>
                </a:r>
                <a:r>
                  <a:rPr lang="en-US" sz="3000" b="1" dirty="0">
                    <a:solidFill>
                      <a:schemeClr val="bg2"/>
                    </a:solidFill>
                  </a:rPr>
                  <a:t>linear</a:t>
                </a:r>
                <a:r>
                  <a:rPr lang="en-US" sz="3000" dirty="0">
                    <a:solidFill>
                      <a:schemeClr val="bg2"/>
                    </a:solidFill>
                  </a:rPr>
                  <a:t> regression</a:t>
                </a:r>
                <a:br>
                  <a:rPr lang="en-US" sz="3400" dirty="0">
                    <a:solidFill>
                      <a:schemeClr val="bg2"/>
                    </a:solidFill>
                  </a:rPr>
                </a:br>
                <a:r>
                  <a:rPr lang="en-US" sz="1800" dirty="0">
                    <a:solidFill>
                      <a:schemeClr val="bg2"/>
                    </a:solidFill>
                  </a:rPr>
                  <a:t>[Candes+’04, Donoho+’04, Bickel+’09…]</a:t>
                </a:r>
              </a:p>
              <a:p>
                <a:pPr marL="457200" indent="-457200"/>
                <a:r>
                  <a:rPr lang="en-US" sz="3000" dirty="0">
                    <a:solidFill>
                      <a:schemeClr val="bg2"/>
                    </a:solidFill>
                  </a:rPr>
                  <a:t>Sparse polynomials</a:t>
                </a:r>
                <a:br>
                  <a:rPr lang="en-US" sz="3400" dirty="0">
                    <a:solidFill>
                      <a:schemeClr val="bg2"/>
                    </a:solidFill>
                  </a:rPr>
                </a:br>
                <a:r>
                  <a:rPr lang="en-US" sz="1800" dirty="0">
                    <a:solidFill>
                      <a:schemeClr val="bg2"/>
                    </a:solidFill>
                  </a:rPr>
                  <a:t>[Andoni+’14] </a:t>
                </a:r>
                <a:br>
                  <a:rPr lang="en-US" sz="2200" dirty="0">
                    <a:solidFill>
                      <a:schemeClr val="bg2"/>
                    </a:solidFill>
                  </a:rPr>
                </a:br>
                <a:br>
                  <a:rPr lang="en-US" sz="1200" dirty="0">
                    <a:solidFill>
                      <a:schemeClr val="bg2"/>
                    </a:solidFill>
                  </a:rPr>
                </a:br>
                <a:r>
                  <a:rPr lang="en-US" sz="3000" dirty="0">
                    <a:solidFill>
                      <a:schemeClr val="bg2"/>
                    </a:solidFill>
                  </a:rPr>
                  <a:t>For</a:t>
                </a:r>
                <a:r>
                  <a:rPr lang="en-US" sz="3000" b="1" dirty="0">
                    <a:solidFill>
                      <a:schemeClr val="bg2"/>
                    </a:solidFill>
                  </a:rPr>
                  <a:t> uncorrelated </a:t>
                </a:r>
                <a:r>
                  <a:rPr lang="en-US" sz="3000" dirty="0">
                    <a:solidFill>
                      <a:schemeClr val="bg2"/>
                    </a:solidFill>
                  </a:rPr>
                  <a:t>features: </a:t>
                </a:r>
                <a:endParaRPr lang="en-US" sz="300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55" name="Content Placeholder 80">
                <a:extLst>
                  <a:ext uri="{FF2B5EF4-FFF2-40B4-BE49-F238E27FC236}">
                    <a16:creationId xmlns:a16="http://schemas.microsoft.com/office/drawing/2014/main" id="{4C2CE9CD-AAA7-0142-8F5F-D82509220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238" y="1499425"/>
                <a:ext cx="5150238" cy="4987436"/>
              </a:xfrm>
              <a:prstGeom prst="rect">
                <a:avLst/>
              </a:prstGeom>
              <a:blipFill>
                <a:blip r:embed="rId10"/>
                <a:stretch>
                  <a:fillRect l="-246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F64FADD-0183-3C45-A685-4A16EA3ECA58}"/>
                  </a:ext>
                </a:extLst>
              </p:cNvPr>
              <p:cNvSpPr txBox="1"/>
              <p:nvPr/>
            </p:nvSpPr>
            <p:spPr>
              <a:xfrm>
                <a:off x="6723802" y="4911931"/>
                <a:ext cx="24153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36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F64FADD-0183-3C45-A685-4A16EA3EC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802" y="4911931"/>
                <a:ext cx="241536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64074F96-321D-584A-896F-8F3D733D40AE}"/>
              </a:ext>
            </a:extLst>
          </p:cNvPr>
          <p:cNvSpPr/>
          <p:nvPr/>
        </p:nvSpPr>
        <p:spPr>
          <a:xfrm>
            <a:off x="9012958" y="4269191"/>
            <a:ext cx="347330" cy="347331"/>
          </a:xfrm>
          <a:prstGeom prst="rect">
            <a:avLst/>
          </a:prstGeom>
          <a:solidFill>
            <a:srgbClr val="FF0000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11F42F-304E-014B-B512-B2092FBB1D63}"/>
              </a:ext>
            </a:extLst>
          </p:cNvPr>
          <p:cNvSpPr/>
          <p:nvPr/>
        </p:nvSpPr>
        <p:spPr>
          <a:xfrm>
            <a:off x="9360288" y="4627435"/>
            <a:ext cx="347330" cy="347331"/>
          </a:xfrm>
          <a:prstGeom prst="rect">
            <a:avLst/>
          </a:prstGeom>
          <a:solidFill>
            <a:srgbClr val="FF0000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1504C1-D36C-FC44-B90F-C55B490BCF11}"/>
              </a:ext>
            </a:extLst>
          </p:cNvPr>
          <p:cNvSpPr/>
          <p:nvPr/>
        </p:nvSpPr>
        <p:spPr>
          <a:xfrm>
            <a:off x="9707618" y="4974766"/>
            <a:ext cx="347330" cy="347331"/>
          </a:xfrm>
          <a:prstGeom prst="rect">
            <a:avLst/>
          </a:prstGeom>
          <a:solidFill>
            <a:srgbClr val="FF0000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35A8A5-16E5-444E-9CA2-5DFD855AF49C}"/>
              </a:ext>
            </a:extLst>
          </p:cNvPr>
          <p:cNvSpPr/>
          <p:nvPr/>
        </p:nvSpPr>
        <p:spPr>
          <a:xfrm>
            <a:off x="10054948" y="5322097"/>
            <a:ext cx="347330" cy="347331"/>
          </a:xfrm>
          <a:prstGeom prst="rect">
            <a:avLst/>
          </a:prstGeom>
          <a:solidFill>
            <a:srgbClr val="FF0000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7BF68B-7652-5F4F-9254-CDB9E99D0F03}"/>
              </a:ext>
            </a:extLst>
          </p:cNvPr>
          <p:cNvSpPr/>
          <p:nvPr/>
        </p:nvSpPr>
        <p:spPr>
          <a:xfrm>
            <a:off x="10402278" y="5669428"/>
            <a:ext cx="347330" cy="347331"/>
          </a:xfrm>
          <a:prstGeom prst="rect">
            <a:avLst/>
          </a:prstGeom>
          <a:solidFill>
            <a:srgbClr val="FF0000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6DB0A84-9C93-F54C-A60B-9C8DBF0968A1}"/>
              </a:ext>
            </a:extLst>
          </p:cNvPr>
          <p:cNvSpPr/>
          <p:nvPr/>
        </p:nvSpPr>
        <p:spPr>
          <a:xfrm>
            <a:off x="10746064" y="6003143"/>
            <a:ext cx="347330" cy="347331"/>
          </a:xfrm>
          <a:prstGeom prst="rect">
            <a:avLst/>
          </a:prstGeom>
          <a:solidFill>
            <a:srgbClr val="FF0000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947C3B-3A64-DF40-BC7F-B393397EF61D}"/>
                  </a:ext>
                </a:extLst>
              </p:cNvPr>
              <p:cNvSpPr txBox="1"/>
              <p:nvPr/>
            </p:nvSpPr>
            <p:spPr>
              <a:xfrm>
                <a:off x="10428268" y="4631623"/>
                <a:ext cx="29976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947C3B-3A64-DF40-BC7F-B393397EF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268" y="4631623"/>
                <a:ext cx="299761" cy="461665"/>
              </a:xfrm>
              <a:prstGeom prst="rect">
                <a:avLst/>
              </a:prstGeom>
              <a:blipFill>
                <a:blip r:embed="rId12"/>
                <a:stretch>
                  <a:fillRect l="-24000" r="-24000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FAC9AA4-2095-3F47-ACD3-D2B75BC3ABEC}"/>
                  </a:ext>
                </a:extLst>
              </p:cNvPr>
              <p:cNvSpPr txBox="1"/>
              <p:nvPr/>
            </p:nvSpPr>
            <p:spPr>
              <a:xfrm>
                <a:off x="9322628" y="5612260"/>
                <a:ext cx="29976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000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FAC9AA4-2095-3F47-ACD3-D2B75BC3A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28" y="5612260"/>
                <a:ext cx="299761" cy="461665"/>
              </a:xfrm>
              <a:prstGeom prst="rect">
                <a:avLst/>
              </a:prstGeom>
              <a:blipFill>
                <a:blip r:embed="rId13"/>
                <a:stretch>
                  <a:fillRect l="-24000" r="-24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815408ED-02F9-8A40-9218-6D87E9119B40}"/>
              </a:ext>
            </a:extLst>
          </p:cNvPr>
          <p:cNvSpPr/>
          <p:nvPr/>
        </p:nvSpPr>
        <p:spPr>
          <a:xfrm>
            <a:off x="9012958" y="4258279"/>
            <a:ext cx="2080437" cy="2092195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6E771F4-C078-D94B-B707-3CED0AFC3FCD}"/>
              </a:ext>
            </a:extLst>
          </p:cNvPr>
          <p:cNvSpPr/>
          <p:nvPr/>
        </p:nvSpPr>
        <p:spPr>
          <a:xfrm>
            <a:off x="586944" y="1398494"/>
            <a:ext cx="5438883" cy="508836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C90A2B3-B2AD-5647-AF01-0489A25FB4BC}"/>
              </a:ext>
            </a:extLst>
          </p:cNvPr>
          <p:cNvSpPr/>
          <p:nvPr/>
        </p:nvSpPr>
        <p:spPr>
          <a:xfrm>
            <a:off x="6190196" y="1398494"/>
            <a:ext cx="5438883" cy="508836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577D11FA-99D3-E141-9685-CFD1D7ABD5C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Motivation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ACA7873-83C8-FB44-96A0-C461EB22C8AB}"/>
              </a:ext>
            </a:extLst>
          </p:cNvPr>
          <p:cNvGrpSpPr/>
          <p:nvPr/>
        </p:nvGrpSpPr>
        <p:grpSpPr>
          <a:xfrm>
            <a:off x="2836678" y="2329788"/>
            <a:ext cx="6018028" cy="2965833"/>
            <a:chOff x="204372" y="3518947"/>
            <a:chExt cx="6018028" cy="296583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848AE70-6143-2C42-BE5A-E3B146F0508F}"/>
                </a:ext>
              </a:extLst>
            </p:cNvPr>
            <p:cNvSpPr/>
            <p:nvPr/>
          </p:nvSpPr>
          <p:spPr>
            <a:xfrm>
              <a:off x="204372" y="3571459"/>
              <a:ext cx="6018028" cy="29133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8A6F708-DF40-0E42-95D4-670718E77296}"/>
                </a:ext>
              </a:extLst>
            </p:cNvPr>
            <p:cNvSpPr txBox="1"/>
            <p:nvPr/>
          </p:nvSpPr>
          <p:spPr>
            <a:xfrm>
              <a:off x="445905" y="3518947"/>
              <a:ext cx="39854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Question: What if </a:t>
              </a:r>
            </a:p>
            <a:p>
              <a:r>
                <a:rPr lang="en-US" sz="4000" dirty="0"/>
                <a:t>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AD3E180-6E21-9A49-9B23-C6BB7452D0A9}"/>
                    </a:ext>
                  </a:extLst>
                </p:cNvPr>
                <p:cNvSpPr txBox="1"/>
                <p:nvPr/>
              </p:nvSpPr>
              <p:spPr>
                <a:xfrm>
                  <a:off x="427123" y="4827010"/>
                  <a:ext cx="241536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600" dirty="0"/>
                </a:p>
                <a:p>
                  <a:endParaRPr lang="en-US" sz="36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AD3E180-6E21-9A49-9B23-C6BB7452D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23" y="4827010"/>
                  <a:ext cx="2415363" cy="120032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D191E24-80A5-5849-90FF-6B155B5D580F}"/>
                </a:ext>
              </a:extLst>
            </p:cNvPr>
            <p:cNvSpPr txBox="1"/>
            <p:nvPr/>
          </p:nvSpPr>
          <p:spPr>
            <a:xfrm>
              <a:off x="5167424" y="4770596"/>
              <a:ext cx="4837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?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23616BD-2C39-BE4E-A5A2-D95EAAC962B1}"/>
                </a:ext>
              </a:extLst>
            </p:cNvPr>
            <p:cNvGrpSpPr/>
            <p:nvPr/>
          </p:nvGrpSpPr>
          <p:grpSpPr>
            <a:xfrm>
              <a:off x="2810852" y="4305743"/>
              <a:ext cx="2105626" cy="2098491"/>
              <a:chOff x="2810852" y="4305743"/>
              <a:chExt cx="2105626" cy="2098491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E6050E9-1EC9-1D44-B693-75C471F927A9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6284F24-7301-3546-9495-4F228CAB98DF}"/>
                  </a:ext>
                </a:extLst>
              </p:cNvPr>
              <p:cNvSpPr/>
              <p:nvPr/>
            </p:nvSpPr>
            <p:spPr>
              <a:xfrm>
                <a:off x="3510253" y="5022904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9930032-1EB5-3C46-BED1-A69B0F4878D3}"/>
                  </a:ext>
                </a:extLst>
              </p:cNvPr>
              <p:cNvSpPr/>
              <p:nvPr/>
            </p:nvSpPr>
            <p:spPr>
              <a:xfrm>
                <a:off x="3871230" y="5365575"/>
                <a:ext cx="363604" cy="3447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428ACFE-C414-734A-9FBF-A50B62BE8F33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E72CFB7-DF26-0848-80C3-CE202CFEDF71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610D673-FB24-8341-A750-89489B777079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F94D81D-854C-5A4C-A069-3BE410E254C1}"/>
                  </a:ext>
                </a:extLst>
              </p:cNvPr>
              <p:cNvSpPr/>
              <p:nvPr/>
            </p:nvSpPr>
            <p:spPr>
              <a:xfrm>
                <a:off x="2820142" y="6076580"/>
                <a:ext cx="1734878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06E1448-309E-8E45-8476-E59B9B847D97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5DBEED8-8374-3E4B-9BEA-07312D638E15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9405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5E9404C-1A2B-8F4A-AF04-CE39FBAAF982}"/>
                  </a:ext>
                </a:extLst>
              </p:cNvPr>
              <p:cNvSpPr/>
              <p:nvPr/>
            </p:nvSpPr>
            <p:spPr>
              <a:xfrm>
                <a:off x="3866801" y="5024938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675F8BC-4915-5044-B8A4-6DB1FE781AB0}"/>
                  </a:ext>
                </a:extLst>
              </p:cNvPr>
              <p:cNvSpPr/>
              <p:nvPr/>
            </p:nvSpPr>
            <p:spPr>
              <a:xfrm>
                <a:off x="2832335" y="5384806"/>
                <a:ext cx="1039722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1939AF5-A163-224E-8939-42EEDEF785D2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9222CDB-A1EA-1343-BE93-122C9E436E7C}"/>
                  </a:ext>
                </a:extLst>
              </p:cNvPr>
              <p:cNvSpPr/>
              <p:nvPr/>
            </p:nvSpPr>
            <p:spPr>
              <a:xfrm>
                <a:off x="2810852" y="5028120"/>
                <a:ext cx="72363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20AD105-5CBE-574F-AA88-011E26919E25}"/>
                  </a:ext>
                </a:extLst>
              </p:cNvPr>
              <p:cNvSpPr/>
              <p:nvPr/>
            </p:nvSpPr>
            <p:spPr>
              <a:xfrm>
                <a:off x="4550812" y="5723393"/>
                <a:ext cx="345217" cy="34642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AE5FC31-FA93-DF48-82EB-4D8C943DA206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74933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E2B2757-1330-A345-8C04-6E6369434472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F3104EF-86E9-6746-A186-602C7FCACDFF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1DDE4-672B-4E4C-93E4-3A369E8C8ABA}"/>
                  </a:ext>
                </a:extLst>
              </p:cNvPr>
              <p:cNvSpPr txBox="1"/>
              <p:nvPr/>
            </p:nvSpPr>
            <p:spPr>
              <a:xfrm>
                <a:off x="6594077" y="3303676"/>
                <a:ext cx="7505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007628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1DDE4-672B-4E4C-93E4-3A369E8C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077" y="3303676"/>
                <a:ext cx="750590" cy="492443"/>
              </a:xfrm>
              <a:prstGeom prst="rect">
                <a:avLst/>
              </a:prstGeom>
              <a:blipFill>
                <a:blip r:embed="rId15"/>
                <a:stretch>
                  <a:fillRect l="-11667" r="-11667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147DE2E-B676-6742-A420-43F94195707D}"/>
                  </a:ext>
                </a:extLst>
              </p:cNvPr>
              <p:cNvSpPr txBox="1"/>
              <p:nvPr/>
            </p:nvSpPr>
            <p:spPr>
              <a:xfrm>
                <a:off x="5672642" y="4460137"/>
                <a:ext cx="7505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007628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147DE2E-B676-6742-A420-43F941957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42" y="4460137"/>
                <a:ext cx="750590" cy="492443"/>
              </a:xfrm>
              <a:prstGeom prst="rect">
                <a:avLst/>
              </a:prstGeom>
              <a:blipFill>
                <a:blip r:embed="rId16"/>
                <a:stretch>
                  <a:fillRect l="-11667" r="-100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E34B8C-9A90-6247-9E0D-C9B85C37275B}"/>
                  </a:ext>
                </a:extLst>
              </p:cNvPr>
              <p:cNvSpPr txBox="1"/>
              <p:nvPr/>
            </p:nvSpPr>
            <p:spPr>
              <a:xfrm>
                <a:off x="5482089" y="3070328"/>
                <a:ext cx="29976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E34B8C-9A90-6247-9E0D-C9B85C372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089" y="3070328"/>
                <a:ext cx="299762" cy="461665"/>
              </a:xfrm>
              <a:prstGeom prst="rect">
                <a:avLst/>
              </a:prstGeom>
              <a:blipFill>
                <a:blip r:embed="rId17"/>
                <a:stretch>
                  <a:fillRect l="-34783" r="-26087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F3CD946-D61C-C941-A0A8-E6EAF2487C73}"/>
                  </a:ext>
                </a:extLst>
              </p:cNvPr>
              <p:cNvSpPr txBox="1"/>
              <p:nvPr/>
            </p:nvSpPr>
            <p:spPr>
              <a:xfrm>
                <a:off x="6190044" y="3779971"/>
                <a:ext cx="2997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F3CD946-D61C-C941-A0A8-E6EAF2487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44" y="3779971"/>
                <a:ext cx="299762" cy="461665"/>
              </a:xfrm>
              <a:prstGeom prst="rect">
                <a:avLst/>
              </a:prstGeom>
              <a:blipFill>
                <a:blip r:embed="rId18"/>
                <a:stretch>
                  <a:fillRect l="-24000" r="-24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4C2A60-8E62-0240-A919-CA78CF9CA62B}"/>
                  </a:ext>
                </a:extLst>
              </p:cNvPr>
              <p:cNvSpPr txBox="1"/>
              <p:nvPr/>
            </p:nvSpPr>
            <p:spPr>
              <a:xfrm>
                <a:off x="5844837" y="3448130"/>
                <a:ext cx="29976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4C2A60-8E62-0240-A919-CA78CF9CA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837" y="3448130"/>
                <a:ext cx="299762" cy="461665"/>
              </a:xfrm>
              <a:prstGeom prst="rect">
                <a:avLst/>
              </a:prstGeom>
              <a:blipFill>
                <a:blip r:embed="rId19"/>
                <a:stretch>
                  <a:fillRect l="-24000" r="-24000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291CCF1-5FD5-7547-9612-14BB8B055DB9}"/>
                  </a:ext>
                </a:extLst>
              </p:cNvPr>
              <p:cNvSpPr txBox="1"/>
              <p:nvPr/>
            </p:nvSpPr>
            <p:spPr>
              <a:xfrm>
                <a:off x="6525846" y="4130402"/>
                <a:ext cx="29976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291CCF1-5FD5-7547-9612-14BB8B055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846" y="4130402"/>
                <a:ext cx="299762" cy="461665"/>
              </a:xfrm>
              <a:prstGeom prst="rect">
                <a:avLst/>
              </a:prstGeom>
              <a:blipFill>
                <a:blip r:embed="rId20"/>
                <a:stretch>
                  <a:fillRect l="-29167" r="-29167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89B5B68-362F-CA4B-B106-E3E0A7FD5DE4}"/>
                  </a:ext>
                </a:extLst>
              </p:cNvPr>
              <p:cNvSpPr txBox="1"/>
              <p:nvPr/>
            </p:nvSpPr>
            <p:spPr>
              <a:xfrm>
                <a:off x="6875543" y="4484320"/>
                <a:ext cx="29976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89B5B68-362F-CA4B-B106-E3E0A7FD5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543" y="4484320"/>
                <a:ext cx="299762" cy="461665"/>
              </a:xfrm>
              <a:prstGeom prst="rect">
                <a:avLst/>
              </a:prstGeom>
              <a:blipFill>
                <a:blip r:embed="rId21"/>
                <a:stretch>
                  <a:fillRect l="-24000" r="-24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1E01695-734C-1343-906F-8BFBE5799A92}"/>
                  </a:ext>
                </a:extLst>
              </p:cNvPr>
              <p:cNvSpPr txBox="1"/>
              <p:nvPr/>
            </p:nvSpPr>
            <p:spPr>
              <a:xfrm>
                <a:off x="7211863" y="4810465"/>
                <a:ext cx="29976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1E01695-734C-1343-906F-8BFBE579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863" y="4810465"/>
                <a:ext cx="299762" cy="461665"/>
              </a:xfrm>
              <a:prstGeom prst="rect">
                <a:avLst/>
              </a:prstGeom>
              <a:blipFill>
                <a:blip r:embed="rId22"/>
                <a:stretch>
                  <a:fillRect l="-25000" r="-29167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28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9849-C3AC-B04D-9D44-22511353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Degeneracy of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22165-9DE3-5340-B743-66D3BB5384D3}"/>
              </a:ext>
            </a:extLst>
          </p:cNvPr>
          <p:cNvSpPr txBox="1"/>
          <p:nvPr/>
        </p:nvSpPr>
        <p:spPr>
          <a:xfrm>
            <a:off x="512518" y="2540017"/>
            <a:ext cx="29190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Ex: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25BDC5-4498-164A-831D-C0EBC5C67229}"/>
                  </a:ext>
                </a:extLst>
              </p:cNvPr>
              <p:cNvSpPr txBox="1"/>
              <p:nvPr/>
            </p:nvSpPr>
            <p:spPr>
              <a:xfrm>
                <a:off x="1349610" y="1530808"/>
                <a:ext cx="3842014" cy="2968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(0, 1)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(0, 1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 (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)/√2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32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𝒩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(0, 1)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𝒩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(0, 1)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25BDC5-4498-164A-831D-C0EBC5C67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10" y="1530808"/>
                <a:ext cx="3842014" cy="2968248"/>
              </a:xfrm>
              <a:prstGeom prst="rect">
                <a:avLst/>
              </a:prstGeom>
              <a:blipFill>
                <a:blip r:embed="rId2"/>
                <a:stretch>
                  <a:fillRect t="-170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0F61D7-5FA8-0145-B1FE-198D1DB06334}"/>
              </a:ext>
            </a:extLst>
          </p:cNvPr>
          <p:cNvCxnSpPr>
            <a:cxnSpLocks/>
          </p:cNvCxnSpPr>
          <p:nvPr/>
        </p:nvCxnSpPr>
        <p:spPr>
          <a:xfrm>
            <a:off x="5199886" y="2956774"/>
            <a:ext cx="12464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EC9525-6647-8A4C-ADED-7B44490B459E}"/>
              </a:ext>
            </a:extLst>
          </p:cNvPr>
          <p:cNvGrpSpPr/>
          <p:nvPr/>
        </p:nvGrpSpPr>
        <p:grpSpPr>
          <a:xfrm>
            <a:off x="6621407" y="2395364"/>
            <a:ext cx="1041630" cy="1046396"/>
            <a:chOff x="2820142" y="4305743"/>
            <a:chExt cx="2096336" cy="20984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09B2353-3DBE-3F46-8DC0-1A3EFAF9BA0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C4A5B9-7B72-BD40-AB01-512A2FBCF306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12FCF5-EAD3-CD4B-99C4-747BF05F7B4E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B03007-61E7-B448-AB75-4AB138F0B239}"/>
                </a:ext>
              </a:extLst>
            </p:cNvPr>
            <p:cNvSpPr/>
            <p:nvPr/>
          </p:nvSpPr>
          <p:spPr>
            <a:xfrm>
              <a:off x="3862131" y="536724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FFC4EC-3545-FE47-B94D-8B1B372B37C5}"/>
                </a:ext>
              </a:extLst>
            </p:cNvPr>
            <p:cNvSpPr/>
            <p:nvPr/>
          </p:nvSpPr>
          <p:spPr>
            <a:xfrm>
              <a:off x="4197721" y="5716891"/>
              <a:ext cx="359074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9DE467B-A658-FF4B-AA2E-FE04B623CC83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038029-2607-F84B-86E7-F06EAB9A27F0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540139B-EB5A-174C-AC4F-0873E66210FA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D05DC6-A626-9647-A557-1AD7D134C3AF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98E6B-7AC8-3446-8FBB-B115779090DE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AA9AD2-C283-1346-9723-3C0416AC776E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58A12C-523B-5642-B0A5-FFD7B0A7A550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4526AB-283D-0649-86E1-FFF6D7B39188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FE03D8-6A81-374B-A8EF-11A758134ACF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267B35B-F1AE-0448-A1CF-0492745ED8D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DC5E0A7-9B3F-4C44-86D8-848D035E9C84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FAFEDF-C6C7-CC48-A2E1-D3820809BA54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08C5310-F949-9A4C-909A-7FF368AB2D99}"/>
              </a:ext>
            </a:extLst>
          </p:cNvPr>
          <p:cNvGrpSpPr/>
          <p:nvPr/>
        </p:nvGrpSpPr>
        <p:grpSpPr>
          <a:xfrm>
            <a:off x="6555832" y="633678"/>
            <a:ext cx="2964702" cy="1236726"/>
            <a:chOff x="7643450" y="644292"/>
            <a:chExt cx="2964702" cy="12367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080B2C2-C942-9A40-9F52-A4B8BB3AA245}"/>
                    </a:ext>
                  </a:extLst>
                </p:cNvPr>
                <p:cNvSpPr txBox="1"/>
                <p:nvPr/>
              </p:nvSpPr>
              <p:spPr>
                <a:xfrm>
                  <a:off x="8192789" y="680689"/>
                  <a:ext cx="241536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3600" dirty="0"/>
                </a:p>
                <a:p>
                  <a:endParaRPr lang="en-US" sz="36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080B2C2-C942-9A40-9F52-A4B8BB3AA2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789" y="680689"/>
                  <a:ext cx="2415363" cy="12003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2146334-3675-F343-A418-7792CE4B5E0E}"/>
                </a:ext>
              </a:extLst>
            </p:cNvPr>
            <p:cNvGrpSpPr/>
            <p:nvPr/>
          </p:nvGrpSpPr>
          <p:grpSpPr>
            <a:xfrm>
              <a:off x="7643450" y="644292"/>
              <a:ext cx="764026" cy="767227"/>
              <a:chOff x="2820142" y="4305743"/>
              <a:chExt cx="2096336" cy="2098491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5FD91D4-E153-634E-BC73-771546AAE9D3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87708F4-B342-3443-915A-BB31B2AC83B3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BFBFD23-EF88-AC41-BE51-7621ABC64F88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39E9C8B-8413-574E-9B32-8E7D95FEFEA0}"/>
                  </a:ext>
                </a:extLst>
              </p:cNvPr>
              <p:cNvSpPr/>
              <p:nvPr/>
            </p:nvSpPr>
            <p:spPr>
              <a:xfrm>
                <a:off x="3862131" y="5341459"/>
                <a:ext cx="347330" cy="34733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B6964C1-29C5-0549-B43C-A14D3F2B642C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3F08795-9999-2A4D-BAD2-B364EA4A6A18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CA101F5-EAA5-C649-8A06-5AEC47D26095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B721A10-38C3-C946-A719-A05B52B8D30A}"/>
                  </a:ext>
                </a:extLst>
              </p:cNvPr>
              <p:cNvSpPr/>
              <p:nvPr/>
            </p:nvSpPr>
            <p:spPr>
              <a:xfrm>
                <a:off x="2842486" y="6076580"/>
                <a:ext cx="1712534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D5C5815-81DD-0D4F-A69D-B1B94FDAC714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D8B683C-7344-CA42-975B-EB99A5722BC5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13369BB-9A9D-D84A-A2FC-50A9128AEBE2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7596733-5900-EF43-BA0F-CF88F210F06C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4430599-B4E1-B247-9977-566187A852B3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5E628F6-F366-1748-BF3C-D57CCA446EE0}"/>
                  </a:ext>
                </a:extLst>
              </p:cNvPr>
              <p:cNvSpPr/>
              <p:nvPr/>
            </p:nvSpPr>
            <p:spPr>
              <a:xfrm>
                <a:off x="2841602" y="5028120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FFC2C32-2731-984B-95BB-9D8611023D7B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3944066-1350-D44E-B192-ECA8334599CA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6C06365-8C05-C242-9363-C06961F22326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D397640-DBF5-6C42-AE48-C5DE87987653}"/>
              </a:ext>
            </a:extLst>
          </p:cNvPr>
          <p:cNvGrpSpPr/>
          <p:nvPr/>
        </p:nvGrpSpPr>
        <p:grpSpPr>
          <a:xfrm>
            <a:off x="3293165" y="4687001"/>
            <a:ext cx="5755910" cy="2067339"/>
            <a:chOff x="944015" y="4617505"/>
            <a:chExt cx="5755910" cy="20673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B8B7FD-8DCF-A047-B39F-DE156CE11968}"/>
                </a:ext>
              </a:extLst>
            </p:cNvPr>
            <p:cNvSpPr txBox="1"/>
            <p:nvPr/>
          </p:nvSpPr>
          <p:spPr>
            <a:xfrm>
              <a:off x="2990435" y="5303602"/>
              <a:ext cx="370949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can</a:t>
              </a:r>
              <a:r>
                <a:rPr lang="en-US" sz="3800" dirty="0">
                  <a:solidFill>
                    <a:srgbClr val="FF0000"/>
                  </a:solidFill>
                </a:rPr>
                <a:t> </a:t>
              </a:r>
              <a:r>
                <a:rPr lang="en-US" sz="3800" dirty="0"/>
                <a:t>be</a:t>
              </a:r>
              <a:r>
                <a:rPr lang="en-US" sz="3800" dirty="0">
                  <a:solidFill>
                    <a:srgbClr val="FF0000"/>
                  </a:solidFill>
                </a:rPr>
                <a:t> </a:t>
              </a:r>
              <a:r>
                <a:rPr lang="en-US" sz="3800" b="1" dirty="0">
                  <a:solidFill>
                    <a:srgbClr val="FF0000"/>
                  </a:solidFill>
                </a:rPr>
                <a:t>low-rank</a:t>
              </a:r>
              <a:r>
                <a:rPr lang="en-US" sz="3800" dirty="0">
                  <a:solidFill>
                    <a:srgbClr val="FF0000"/>
                  </a:solidFill>
                </a:rPr>
                <a:t>!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824F063-90BD-BA42-A90C-DB6F6892FC10}"/>
                </a:ext>
              </a:extLst>
            </p:cNvPr>
            <p:cNvGrpSpPr/>
            <p:nvPr/>
          </p:nvGrpSpPr>
          <p:grpSpPr>
            <a:xfrm>
              <a:off x="1167232" y="4822662"/>
              <a:ext cx="1639050" cy="1638988"/>
              <a:chOff x="2820142" y="4305743"/>
              <a:chExt cx="2096336" cy="209849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17EBFC4-4F74-C344-A191-C51240F16C8D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7637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D042007-8AA9-6E49-BC01-53218AF74E35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6EDBF6-9CF8-B34C-93C4-E2EE17D271CB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6906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F278C00-1666-FE4A-A189-2EB546B6DDC1}"/>
                  </a:ext>
                </a:extLst>
              </p:cNvPr>
              <p:cNvSpPr/>
              <p:nvPr/>
            </p:nvSpPr>
            <p:spPr>
              <a:xfrm>
                <a:off x="3876750" y="5361272"/>
                <a:ext cx="347330" cy="3631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DA57893-000D-1444-9B7B-86DD0C8249AF}"/>
                  </a:ext>
                </a:extLst>
              </p:cNvPr>
              <p:cNvSpPr/>
              <p:nvPr/>
            </p:nvSpPr>
            <p:spPr>
              <a:xfrm>
                <a:off x="4197720" y="5716892"/>
                <a:ext cx="373693" cy="347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374D4F3-5CF7-7040-8F6B-9162A1051979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288D9B5-E897-7A48-B3B5-E2BB5CF92AA5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5C024D3-0D4E-2744-AF60-2CA12C7277C8}"/>
                  </a:ext>
                </a:extLst>
              </p:cNvPr>
              <p:cNvSpPr/>
              <p:nvPr/>
            </p:nvSpPr>
            <p:spPr>
              <a:xfrm>
                <a:off x="2842486" y="6076580"/>
                <a:ext cx="1712534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3D6EE1C-1F3D-9F43-B4D3-832E2AAE1652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CE452E0-B074-FF46-A989-BDDC7802F84C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72907A6-B5EC-BA43-9D3C-C2AB20537EDE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4856E62-36A9-1649-983B-B3962B8C822D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406FFB1-424E-5546-B433-305E7F1114CC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F8BBCAB-3AF6-A045-982E-3242F3A3FD21}"/>
                  </a:ext>
                </a:extLst>
              </p:cNvPr>
              <p:cNvSpPr/>
              <p:nvPr/>
            </p:nvSpPr>
            <p:spPr>
              <a:xfrm>
                <a:off x="2841602" y="5028120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91D2B33-7943-0B49-A52C-60A09E0D499E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C72883D-96F1-A34A-BF59-41EFE7ACF46F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356851B-2714-BE4A-A0C3-2A693714AD39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BE78B70-0759-7443-BF8C-FA87BF89B126}"/>
                </a:ext>
              </a:extLst>
            </p:cNvPr>
            <p:cNvSpPr/>
            <p:nvPr/>
          </p:nvSpPr>
          <p:spPr>
            <a:xfrm>
              <a:off x="944015" y="4617505"/>
              <a:ext cx="5605670" cy="20673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63094B3-BA5B-0047-84C9-C9A0994E76E5}"/>
                  </a:ext>
                </a:extLst>
              </p:cNvPr>
              <p:cNvSpPr txBox="1"/>
              <p:nvPr/>
            </p:nvSpPr>
            <p:spPr>
              <a:xfrm>
                <a:off x="7766434" y="2654827"/>
                <a:ext cx="474489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8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63094B3-BA5B-0047-84C9-C9A0994E7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434" y="2654827"/>
                <a:ext cx="474489" cy="584775"/>
              </a:xfrm>
              <a:prstGeom prst="rect">
                <a:avLst/>
              </a:prstGeom>
              <a:blipFill>
                <a:blip r:embed="rId4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CB715A8-CDAA-3545-A1A7-AD890B4AE19A}"/>
              </a:ext>
            </a:extLst>
          </p:cNvPr>
          <p:cNvGrpSpPr/>
          <p:nvPr/>
        </p:nvGrpSpPr>
        <p:grpSpPr>
          <a:xfrm>
            <a:off x="8386790" y="1780846"/>
            <a:ext cx="3071805" cy="2235947"/>
            <a:chOff x="8906511" y="2053911"/>
            <a:chExt cx="3071805" cy="22359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2153226-2E1E-E741-9D84-699A8AF23F2C}"/>
                    </a:ext>
                  </a:extLst>
                </p:cNvPr>
                <p:cNvSpPr txBox="1"/>
                <p:nvPr/>
              </p:nvSpPr>
              <p:spPr>
                <a:xfrm>
                  <a:off x="8906511" y="2053911"/>
                  <a:ext cx="3006034" cy="21668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</m:mr>
                                    <m:m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2153226-2E1E-E741-9D84-699A8AF23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6511" y="2053911"/>
                  <a:ext cx="3006034" cy="2166875"/>
                </a:xfrm>
                <a:prstGeom prst="rect">
                  <a:avLst/>
                </a:prstGeom>
                <a:blipFill>
                  <a:blip r:embed="rId5"/>
                  <a:stretch>
                    <a:fillRect r="-21519" b="-34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AC20542-C77B-D347-99E6-09FFBE1369CA}"/>
                </a:ext>
              </a:extLst>
            </p:cNvPr>
            <p:cNvSpPr/>
            <p:nvPr/>
          </p:nvSpPr>
          <p:spPr>
            <a:xfrm>
              <a:off x="8997257" y="3311631"/>
              <a:ext cx="1521866" cy="978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CF341A8-9236-B047-80D9-334DAF29863E}"/>
                </a:ext>
              </a:extLst>
            </p:cNvPr>
            <p:cNvSpPr/>
            <p:nvPr/>
          </p:nvSpPr>
          <p:spPr>
            <a:xfrm>
              <a:off x="10463038" y="3531732"/>
              <a:ext cx="1150917" cy="689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BB034D1-D7B1-7E48-B1AB-2C96AB73A188}"/>
                </a:ext>
              </a:extLst>
            </p:cNvPr>
            <p:cNvSpPr/>
            <p:nvPr/>
          </p:nvSpPr>
          <p:spPr>
            <a:xfrm rot="5400000">
              <a:off x="10818299" y="2475446"/>
              <a:ext cx="1150917" cy="540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5C1B21B-30D0-9144-B3CC-5D2E6A006F4E}"/>
                    </a:ext>
                  </a:extLst>
                </p:cNvPr>
                <p:cNvSpPr txBox="1"/>
                <p:nvPr/>
              </p:nvSpPr>
              <p:spPr>
                <a:xfrm>
                  <a:off x="9757478" y="3473052"/>
                  <a:ext cx="379912" cy="5847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800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5C1B21B-30D0-9144-B3CC-5D2E6A006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7478" y="3473052"/>
                  <a:ext cx="379912" cy="584775"/>
                </a:xfrm>
                <a:prstGeom prst="rect">
                  <a:avLst/>
                </a:prstGeom>
                <a:blipFill>
                  <a:blip r:embed="rId6"/>
                  <a:stretch>
                    <a:fillRect l="-25806" r="-29032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3412346-8ED2-5647-BC0E-028034CDBE5B}"/>
                    </a:ext>
                  </a:extLst>
                </p:cNvPr>
                <p:cNvSpPr txBox="1"/>
                <p:nvPr/>
              </p:nvSpPr>
              <p:spPr>
                <a:xfrm>
                  <a:off x="11598404" y="2675780"/>
                  <a:ext cx="379912" cy="5847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800" dirty="0"/>
                </a:p>
              </p:txBody>
            </p:sp>
          </mc:Choice>
          <mc:Fallback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3412346-8ED2-5647-BC0E-028034CDB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8404" y="2675780"/>
                  <a:ext cx="379912" cy="584775"/>
                </a:xfrm>
                <a:prstGeom prst="rect">
                  <a:avLst/>
                </a:prstGeom>
                <a:blipFill>
                  <a:blip r:embed="rId7"/>
                  <a:stretch>
                    <a:fillRect l="-25806" r="-29032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FF556C8-84CB-6944-A7F1-756A8F412F41}"/>
              </a:ext>
            </a:extLst>
          </p:cNvPr>
          <p:cNvSpPr/>
          <p:nvPr/>
        </p:nvSpPr>
        <p:spPr>
          <a:xfrm>
            <a:off x="10536985" y="1927192"/>
            <a:ext cx="1426809" cy="978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A1AF7EA-7292-6F4B-89E2-D7AE935C2FF5}"/>
              </a:ext>
            </a:extLst>
          </p:cNvPr>
          <p:cNvSpPr/>
          <p:nvPr/>
        </p:nvSpPr>
        <p:spPr>
          <a:xfrm rot="5400000">
            <a:off x="10980156" y="2357058"/>
            <a:ext cx="1150917" cy="68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C52B731-72CB-F448-A2BF-2D8924A3855D}"/>
                  </a:ext>
                </a:extLst>
              </p:cNvPr>
              <p:cNvSpPr txBox="1"/>
              <p:nvPr/>
            </p:nvSpPr>
            <p:spPr>
              <a:xfrm>
                <a:off x="11021131" y="2091135"/>
                <a:ext cx="379912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800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C52B731-72CB-F448-A2BF-2D8924A3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131" y="2091135"/>
                <a:ext cx="379912" cy="584775"/>
              </a:xfrm>
              <a:prstGeom prst="rect">
                <a:avLst/>
              </a:prstGeom>
              <a:blipFill>
                <a:blip r:embed="rId8"/>
                <a:stretch>
                  <a:fillRect l="-25806" r="-2580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Left Brace 137">
            <a:extLst>
              <a:ext uri="{FF2B5EF4-FFF2-40B4-BE49-F238E27FC236}">
                <a16:creationId xmlns:a16="http://schemas.microsoft.com/office/drawing/2014/main" id="{44E7D0F7-8075-2B46-9B2D-52B178A7BFF2}"/>
              </a:ext>
            </a:extLst>
          </p:cNvPr>
          <p:cNvSpPr/>
          <p:nvPr/>
        </p:nvSpPr>
        <p:spPr>
          <a:xfrm rot="16200000">
            <a:off x="10048009" y="2382303"/>
            <a:ext cx="310793" cy="3520780"/>
          </a:xfrm>
          <a:prstGeom prst="leftBrace">
            <a:avLst>
              <a:gd name="adj1" fmla="val 14491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1E7547D-4CA7-694F-A85C-474C31F9AE32}"/>
              </a:ext>
            </a:extLst>
          </p:cNvPr>
          <p:cNvSpPr txBox="1"/>
          <p:nvPr/>
        </p:nvSpPr>
        <p:spPr>
          <a:xfrm>
            <a:off x="9049075" y="4295860"/>
            <a:ext cx="2388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Singular matrix</a:t>
            </a:r>
          </a:p>
        </p:txBody>
      </p:sp>
    </p:spTree>
    <p:extLst>
      <p:ext uri="{BB962C8B-B14F-4D97-AF65-F5344CB8AC3E}">
        <p14:creationId xmlns:p14="http://schemas.microsoft.com/office/powerpoint/2010/main" val="96103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BF08-81D3-6445-80CC-4ED60724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C4B60-47E1-7545-A4F0-C47F8073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10515600" cy="459474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800" dirty="0"/>
              <a:t>Algorithm</a:t>
            </a:r>
          </a:p>
          <a:p>
            <a:pPr marL="742950" indent="-742950">
              <a:buFont typeface="+mj-lt"/>
              <a:buAutoNum type="arabicPeriod"/>
            </a:pPr>
            <a:endParaRPr lang="en-US" sz="3800" dirty="0"/>
          </a:p>
          <a:p>
            <a:pPr marL="742950" indent="-742950">
              <a:buFont typeface="+mj-lt"/>
              <a:buAutoNum type="arabicPeriod"/>
            </a:pPr>
            <a:r>
              <a:rPr lang="en-US" sz="3800" dirty="0"/>
              <a:t>Intuition </a:t>
            </a:r>
          </a:p>
          <a:p>
            <a:pPr marL="742950" indent="-742950">
              <a:buFont typeface="+mj-lt"/>
              <a:buAutoNum type="arabicPeriod"/>
            </a:pPr>
            <a:endParaRPr lang="en-US" sz="3800" dirty="0"/>
          </a:p>
          <a:p>
            <a:pPr marL="742950" indent="-742950">
              <a:buFont typeface="+mj-lt"/>
              <a:buAutoNum type="arabicPeriod"/>
            </a:pPr>
            <a:r>
              <a:rPr lang="en-US" sz="3800" dirty="0"/>
              <a:t>Analysis</a:t>
            </a:r>
          </a:p>
          <a:p>
            <a:pPr marL="742950" indent="-742950">
              <a:buFont typeface="+mj-lt"/>
              <a:buAutoNum type="arabicPeriod"/>
            </a:pPr>
            <a:endParaRPr lang="en-US" sz="3800" dirty="0"/>
          </a:p>
          <a:p>
            <a:pPr marL="742950" indent="-742950">
              <a:buFont typeface="+mj-lt"/>
              <a:buAutoNum type="arabicPeriod"/>
            </a:pPr>
            <a:r>
              <a:rPr lang="en-US" sz="3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3020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E357-43E4-6D46-907C-1B8CFE5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2" y="2773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400" dirty="0"/>
              <a:t>1. Algorithm</a:t>
            </a:r>
          </a:p>
        </p:txBody>
      </p:sp>
    </p:spTree>
    <p:extLst>
      <p:ext uri="{BB962C8B-B14F-4D97-AF65-F5344CB8AC3E}">
        <p14:creationId xmlns:p14="http://schemas.microsoft.com/office/powerpoint/2010/main" val="2020954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695</Words>
  <Application>Microsoft Macintosh PowerPoint</Application>
  <PresentationFormat>Widescreen</PresentationFormat>
  <Paragraphs>232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Attribute-Efficient Learning of Monomials over Highly-Correlated Variables</vt:lpstr>
      <vt:lpstr>PowerPoint Presentation</vt:lpstr>
      <vt:lpstr>The Learning Problem</vt:lpstr>
      <vt:lpstr>Attribute-Efficient Learning</vt:lpstr>
      <vt:lpstr>Motivation</vt:lpstr>
      <vt:lpstr>PowerPoint Presentation</vt:lpstr>
      <vt:lpstr>Potential Degeneracy of </vt:lpstr>
      <vt:lpstr>Rest of the Talk</vt:lpstr>
      <vt:lpstr>1. Algorithm</vt:lpstr>
      <vt:lpstr>The Algorithm</vt:lpstr>
      <vt:lpstr>2. Intuition</vt:lpstr>
      <vt:lpstr>Why is our Algorithm Attribute-Efficient?</vt:lpstr>
      <vt:lpstr>Degenerate High Correlation</vt:lpstr>
      <vt:lpstr>Summary of Challenges</vt:lpstr>
      <vt:lpstr>Log-Transform affects Data Covariance</vt:lpstr>
      <vt:lpstr>3. Analysis</vt:lpstr>
      <vt:lpstr>Restricted Eigenvalue Condition [Bickel, Ritov, &amp; Tsybakov ‘09]</vt:lpstr>
      <vt:lpstr>Sample Complexity Analysis</vt:lpstr>
      <vt:lpstr>Sample Complexity Analysis</vt:lpstr>
      <vt:lpstr>Population Minimum Eigenvalue</vt:lpstr>
      <vt:lpstr>Concentration of Restricted Eigenvalue</vt:lpstr>
      <vt:lpstr>4. Conclusion</vt:lpstr>
      <vt:lpstr>Recap</vt:lpstr>
      <vt:lpstr>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Attribute-Efficient Learning of Monomials over Highly-Correlated Variables</dc:title>
  <dc:creator>K V</dc:creator>
  <cp:lastModifiedBy>K V</cp:lastModifiedBy>
  <cp:revision>223</cp:revision>
  <dcterms:created xsi:type="dcterms:W3CDTF">2019-03-19T23:01:27Z</dcterms:created>
  <dcterms:modified xsi:type="dcterms:W3CDTF">2019-03-22T17:01:51Z</dcterms:modified>
</cp:coreProperties>
</file>