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8" r:id="rId7"/>
    <p:sldId id="262" r:id="rId8"/>
    <p:sldId id="263" r:id="rId9"/>
    <p:sldId id="269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E8EE"/>
    <a:srgbClr val="D15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995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A6E8-FC81-1B49-805E-501BA7D1D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F60B8-45C6-DA49-9BC3-31302BBDF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6A3E-7E66-B142-AE75-B0B10C2C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AD26-1D8E-8E47-978B-5F85B575138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EFA89-BB09-FF4C-919C-B6E53580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11577-45C3-7C45-B9FE-229928F0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AF52-EEAA-EF4C-AE5E-D7FE29DF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3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4C67-EC03-A34B-8176-A068B34A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6DF68-EA2C-8C49-9D1E-6731FABDB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C9D1F-EE71-2E4F-9EDA-E10D0BA6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AD26-1D8E-8E47-978B-5F85B575138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F6FBF-0332-A342-BEFA-CFF1F138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8F6E-0B17-5442-A6C5-F95382C2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AF52-EEAA-EF4C-AE5E-D7FE29DF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C4548-CD4A-2A40-9D05-648EAFFAC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334ED-84AC-AF4B-950C-3F835A64F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4E33-5C70-E747-B8E5-A0938EC9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AD26-1D8E-8E47-978B-5F85B575138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7E3BC-FC51-A44A-BF3C-8B3DD713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CAA2-5D00-0348-A838-76FD21F6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AF52-EEAA-EF4C-AE5E-D7FE29DF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5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B5C2-7DC9-314D-8A05-AF8C9644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7E69-FC2A-5744-ABAB-C3130A95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14EE9-2973-2E4C-8A9B-8A83A291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AD26-1D8E-8E47-978B-5F85B575138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C85B-90AC-794C-B002-60FAA2E7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93FD-EC6F-1F46-8ACD-6256C454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AF52-EEAA-EF4C-AE5E-D7FE29DF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F794-6859-FA49-8210-0E9A853F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19041-90F2-A149-8460-CB37F43E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67A84-FBF5-5043-937D-7B58CDC9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AD26-1D8E-8E47-978B-5F85B575138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77E4-1964-CC4F-A2DA-2D07835E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7598-DA41-1545-B773-0431BB53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AF52-EEAA-EF4C-AE5E-D7FE29DF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1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C483-F865-564F-9EE6-010E8C74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5A8C-2E2B-E14E-89EE-9DEE086AE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CD971-84F1-7644-8BD6-0D2F80163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E3EB4-BA4A-0340-91B9-4FA0AE1A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AD26-1D8E-8E47-978B-5F85B575138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5FA6C-2DBB-8E4F-A3C9-DD4C2DEE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2D209-9AF8-364B-91B3-94A5C708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AF52-EEAA-EF4C-AE5E-D7FE29DF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345E-B13C-1D42-9BB0-9A3B2E41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69D15-7A94-2147-A039-47B1B1456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4C234-D16C-664C-A713-96B02DD81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2AE1B-667D-6E4B-B8AA-10B24E43F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5A256-F0F1-8649-A56D-83CBE44EF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55995-4B61-AB4D-B024-FDD870A0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AD26-1D8E-8E47-978B-5F85B575138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2EDE5-C2F0-8E46-BC01-B7A20FAB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D896D-8049-D648-B347-9EB80595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AF52-EEAA-EF4C-AE5E-D7FE29DF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2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3777-729E-FD47-8DCC-A64D4BE3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B409D-9CA0-1B4F-BF9D-761C89FD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AD26-1D8E-8E47-978B-5F85B575138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0DAAE-5A04-2C4F-878E-11CF4689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A143E-2D42-9E4C-8D16-FEE8BF2F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AF52-EEAA-EF4C-AE5E-D7FE29DF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1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80A96-6BB8-5246-83FE-B495D0A0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AD26-1D8E-8E47-978B-5F85B575138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FB1F6-266A-974C-9EC9-6F2C8A0F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5970A-5C8B-0C43-BBA3-637D2D63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AF52-EEAA-EF4C-AE5E-D7FE29DF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3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1E4A-6939-2F41-81FA-4DACDFA8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3326-8874-FE45-B647-71ED067D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495DD-3207-304A-9CF0-AFB4AA144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09305-7E50-844D-935F-50EBCECB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AD26-1D8E-8E47-978B-5F85B575138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EFC57-6EB6-F047-ABA7-11765A9C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B13AF-542A-614A-8DF7-C6674469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AF52-EEAA-EF4C-AE5E-D7FE29DF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AA03-022C-6B47-A95D-4489189B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F9730-F136-5B4F-848B-E5AAC9D60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13962-794E-BD40-A7BD-82CA2BEB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AF201-AE18-CF4B-BAFF-8544907D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AD26-1D8E-8E47-978B-5F85B575138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83AE3-BE88-9349-8E85-3A2147E8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56FD3-F597-B542-BDEE-F21B4092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3AF52-EEAA-EF4C-AE5E-D7FE29DF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3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A905A-7B9A-384F-82B2-2879367D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8377C-80CC-1D45-912E-100D8D5A6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32CAD-AF8B-B74B-B4EF-6E1ECB7E9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AD26-1D8E-8E47-978B-5F85B5751384}" type="datetimeFigureOut">
              <a:rPr lang="en-US" smtClean="0"/>
              <a:t>7/21/21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9580D-4322-5D4E-BD8C-1308F0A92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BBE61-076D-4242-AFF0-8A6E6E0EE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3AF52-EEAA-EF4C-AE5E-D7FE29DF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1E1F-A913-6A43-A436-46FA9C5B2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Platform Design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2B087-88BD-6744-B051-1CC3299D3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Christos Papadimitriou, </a:t>
            </a:r>
            <a:r>
              <a:rPr lang="en-US" b="1" dirty="0"/>
              <a:t>Kiran Vodrahalli</a:t>
            </a:r>
            <a:r>
              <a:rPr lang="en-US" dirty="0"/>
              <a:t>, Mihalis Yannakakis</a:t>
            </a:r>
          </a:p>
          <a:p>
            <a:r>
              <a:rPr lang="en-US" dirty="0">
                <a:solidFill>
                  <a:schemeClr val="accent1"/>
                </a:solidFill>
              </a:rPr>
              <a:t>Columbia University</a:t>
            </a:r>
          </a:p>
          <a:p>
            <a:r>
              <a:rPr lang="en-US" dirty="0"/>
              <a:t>NetEcon 2021</a:t>
            </a:r>
          </a:p>
        </p:txBody>
      </p:sp>
    </p:spTree>
    <p:extLst>
      <p:ext uri="{BB962C8B-B14F-4D97-AF65-F5344CB8AC3E}">
        <p14:creationId xmlns:p14="http://schemas.microsoft.com/office/powerpoint/2010/main" val="390562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23CB-6526-1F4B-80D4-8251D325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FEB9-AEDC-E546-9892-BAAB90FD7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rewards over many Agents</a:t>
            </a:r>
          </a:p>
          <a:p>
            <a:pPr lvl="1"/>
            <a:r>
              <a:rPr lang="en-US" dirty="0"/>
              <a:t>Similar DP exists, but exponential in # of Agent types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Pre-Existing Designers</a:t>
            </a:r>
          </a:p>
          <a:p>
            <a:pPr lvl="1"/>
            <a:r>
              <a:rPr lang="en-US" dirty="0"/>
              <a:t>What if other Designers have already built platforms?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Similar DP exists</a:t>
            </a:r>
          </a:p>
        </p:txBody>
      </p:sp>
    </p:spTree>
    <p:extLst>
      <p:ext uri="{BB962C8B-B14F-4D97-AF65-F5344CB8AC3E}">
        <p14:creationId xmlns:p14="http://schemas.microsoft.com/office/powerpoint/2010/main" val="208067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EE77-1D0C-C942-A44A-4E6EFBFF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67B3-F6BC-1B47-B033-0A7DFBF6C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Designer vs. Designer</a:t>
            </a:r>
          </a:p>
          <a:p>
            <a:endParaRPr lang="en-US" dirty="0"/>
          </a:p>
          <a:p>
            <a:r>
              <a:rPr lang="en-US" dirty="0"/>
              <a:t>We assumed everything is known to both sides</a:t>
            </a:r>
          </a:p>
          <a:p>
            <a:pPr lvl="1"/>
            <a:r>
              <a:rPr lang="en-US" dirty="0"/>
              <a:t>What about learning settings?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Privacy/Fairness questions for Agent</a:t>
            </a:r>
          </a:p>
          <a:p>
            <a:endParaRPr lang="en-US" dirty="0"/>
          </a:p>
          <a:p>
            <a:r>
              <a:rPr lang="en-US" dirty="0"/>
              <a:t>Many others…</a:t>
            </a:r>
          </a:p>
        </p:txBody>
      </p:sp>
    </p:spTree>
    <p:extLst>
      <p:ext uri="{BB962C8B-B14F-4D97-AF65-F5344CB8AC3E}">
        <p14:creationId xmlns:p14="http://schemas.microsoft.com/office/powerpoint/2010/main" val="150569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525A-E411-8247-8FD1-164067E8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Platform Design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317975-7DBC-D04F-93AC-AFF57D67F233}"/>
              </a:ext>
            </a:extLst>
          </p:cNvPr>
          <p:cNvGrpSpPr/>
          <p:nvPr/>
        </p:nvGrpSpPr>
        <p:grpSpPr>
          <a:xfrm>
            <a:off x="3437844" y="9353073"/>
            <a:ext cx="9649202" cy="6329083"/>
            <a:chOff x="800888" y="4775060"/>
            <a:chExt cx="11612502" cy="78272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0952E6-A0A6-6141-B2BF-D600452C83A2}"/>
                </a:ext>
              </a:extLst>
            </p:cNvPr>
            <p:cNvGrpSpPr/>
            <p:nvPr/>
          </p:nvGrpSpPr>
          <p:grpSpPr>
            <a:xfrm>
              <a:off x="800888" y="4775060"/>
              <a:ext cx="11612502" cy="7827238"/>
              <a:chOff x="1879427" y="17477788"/>
              <a:chExt cx="11612502" cy="7827238"/>
            </a:xfrm>
          </p:grpSpPr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63384EE1-B77A-EB4D-801D-E20B4BF8E4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1272" y="17477788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36576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400" b="1" dirty="0">
                    <a:latin typeface="+mn-lt"/>
                  </a:rPr>
                  <a:t>Bi-Level MDP Optimization Model</a:t>
                </a:r>
              </a:p>
            </p:txBody>
          </p:sp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D990D6F-F5F7-154F-ACAE-9B054DFB35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1272" y="19095943"/>
                <a:ext cx="1084930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3657600" rtl="0" eaLnBrk="1" latinLnBrk="0" hangingPunct="1">
                  <a:lnSpc>
                    <a:spcPct val="90000"/>
                  </a:lnSpc>
                  <a:spcBef>
                    <a:spcPts val="4000"/>
                  </a:spcBef>
                  <a:buFont typeface="Arial" panose="020B0604020202020204" pitchFamily="34" charset="0"/>
                  <a:buNone/>
                  <a:defRPr sz="9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28800" indent="0" algn="ctr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None/>
                  <a:defRPr sz="8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57600" indent="0" algn="ctr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None/>
                  <a:defRPr sz="7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486400" indent="0" algn="ctr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None/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15200" indent="0" algn="ctr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None/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0" indent="0" algn="ctr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None/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972800" indent="0" algn="ctr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None/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801600" indent="0" algn="ctr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None/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630400" indent="0" algn="ctr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None/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5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6B27A17-FF23-8D41-A1AD-EECD472899C5}"/>
                  </a:ext>
                </a:extLst>
              </p:cNvPr>
              <p:cNvSpPr/>
              <p:nvPr/>
            </p:nvSpPr>
            <p:spPr>
              <a:xfrm>
                <a:off x="1879427" y="17477788"/>
                <a:ext cx="11612502" cy="782723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CBEE09-915B-3545-9E35-8FA71F629572}"/>
                </a:ext>
              </a:extLst>
            </p:cNvPr>
            <p:cNvSpPr txBox="1"/>
            <p:nvPr/>
          </p:nvSpPr>
          <p:spPr>
            <a:xfrm>
              <a:off x="1349435" y="6225182"/>
              <a:ext cx="8725909" cy="951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0070C0"/>
                  </a:solidFill>
                </a:rPr>
                <a:t>Agent</a:t>
              </a:r>
              <a:r>
                <a:rPr lang="en-US" sz="4400" dirty="0"/>
                <a:t>: participates in Life MDP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8DFBD8-BE1F-9849-9A40-C129281E3393}"/>
                </a:ext>
              </a:extLst>
            </p:cNvPr>
            <p:cNvSpPr txBox="1"/>
            <p:nvPr/>
          </p:nvSpPr>
          <p:spPr>
            <a:xfrm>
              <a:off x="1325879" y="7431757"/>
              <a:ext cx="10192454" cy="1788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00B050"/>
                  </a:solidFill>
                </a:rPr>
                <a:t>Designer</a:t>
              </a:r>
              <a:r>
                <a:rPr lang="en-US" sz="4400" dirty="0"/>
                <a:t>: tweaks the Life MDP by building platforms.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4FDC31-845D-E34C-B1B4-AF1F69A2B358}"/>
                </a:ext>
              </a:extLst>
            </p:cNvPr>
            <p:cNvSpPr txBox="1"/>
            <p:nvPr/>
          </p:nvSpPr>
          <p:spPr>
            <a:xfrm>
              <a:off x="1349436" y="9429575"/>
              <a:ext cx="10820322" cy="262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C00000"/>
                  </a:solidFill>
                </a:rPr>
                <a:t>Goal</a:t>
              </a:r>
              <a:r>
                <a:rPr lang="en-US" sz="4400" dirty="0"/>
                <a:t>: </a:t>
              </a:r>
              <a:r>
                <a:rPr lang="en-US" sz="4400" dirty="0">
                  <a:solidFill>
                    <a:srgbClr val="00B050"/>
                  </a:solidFill>
                </a:rPr>
                <a:t>Designer</a:t>
              </a:r>
              <a:r>
                <a:rPr lang="en-US" sz="4400" dirty="0"/>
                <a:t> wants to indirectly       optimize its reward via </a:t>
              </a:r>
              <a:r>
                <a:rPr lang="en-US" sz="4400" dirty="0">
                  <a:solidFill>
                    <a:srgbClr val="0070C0"/>
                  </a:solidFill>
                </a:rPr>
                <a:t>Agent</a:t>
              </a:r>
              <a:r>
                <a:rPr lang="en-US" sz="4400" dirty="0"/>
                <a:t>’s optimal behavior! (Find Stackelberg)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D9E58A-2BD8-444A-81D9-F3C621044F6E}"/>
              </a:ext>
            </a:extLst>
          </p:cNvPr>
          <p:cNvGrpSpPr/>
          <p:nvPr/>
        </p:nvGrpSpPr>
        <p:grpSpPr>
          <a:xfrm>
            <a:off x="3590244" y="9505473"/>
            <a:ext cx="9649202" cy="6329083"/>
            <a:chOff x="800888" y="4775060"/>
            <a:chExt cx="11612502" cy="78272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F27775B-ADBA-D943-8C22-A7B4532DDD9A}"/>
                </a:ext>
              </a:extLst>
            </p:cNvPr>
            <p:cNvGrpSpPr/>
            <p:nvPr/>
          </p:nvGrpSpPr>
          <p:grpSpPr>
            <a:xfrm>
              <a:off x="800888" y="4775060"/>
              <a:ext cx="11612502" cy="7827238"/>
              <a:chOff x="1879427" y="17477788"/>
              <a:chExt cx="11612502" cy="7827238"/>
            </a:xfrm>
          </p:grpSpPr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E1D15338-64D2-9D48-9A56-EC592DDE5F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1272" y="17477788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36576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4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400" b="1" dirty="0">
                    <a:latin typeface="+mn-lt"/>
                  </a:rPr>
                  <a:t>Bi-Level MDP Optimization Model</a:t>
                </a:r>
              </a:p>
            </p:txBody>
          </p:sp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111639A7-8E59-8944-9B15-FD5400FE34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1272" y="19095943"/>
                <a:ext cx="1084930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3657600" rtl="0" eaLnBrk="1" latinLnBrk="0" hangingPunct="1">
                  <a:lnSpc>
                    <a:spcPct val="90000"/>
                  </a:lnSpc>
                  <a:spcBef>
                    <a:spcPts val="4000"/>
                  </a:spcBef>
                  <a:buFont typeface="Arial" panose="020B0604020202020204" pitchFamily="34" charset="0"/>
                  <a:buNone/>
                  <a:defRPr sz="9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28800" indent="0" algn="ctr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None/>
                  <a:defRPr sz="8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57600" indent="0" algn="ctr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None/>
                  <a:defRPr sz="7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486400" indent="0" algn="ctr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None/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315200" indent="0" algn="ctr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None/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0" indent="0" algn="ctr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None/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972800" indent="0" algn="ctr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None/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801600" indent="0" algn="ctr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None/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630400" indent="0" algn="ctr" defTabSz="3657600" rtl="0" eaLnBrk="1" latinLnBrk="0" hangingPunct="1">
                  <a:lnSpc>
                    <a:spcPct val="90000"/>
                  </a:lnSpc>
                  <a:spcBef>
                    <a:spcPts val="2000"/>
                  </a:spcBef>
                  <a:buFont typeface="Arial" panose="020B0604020202020204" pitchFamily="34" charset="0"/>
                  <a:buNone/>
                  <a:defRPr sz="6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54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A0FF3C-09EC-C340-8DF0-20F2AB7271DD}"/>
                  </a:ext>
                </a:extLst>
              </p:cNvPr>
              <p:cNvSpPr/>
              <p:nvPr/>
            </p:nvSpPr>
            <p:spPr>
              <a:xfrm>
                <a:off x="1879427" y="17477788"/>
                <a:ext cx="11612502" cy="782723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3E1CCE-E1BA-0A4D-99AD-2A76A40FD692}"/>
                </a:ext>
              </a:extLst>
            </p:cNvPr>
            <p:cNvSpPr txBox="1"/>
            <p:nvPr/>
          </p:nvSpPr>
          <p:spPr>
            <a:xfrm>
              <a:off x="1349435" y="6225182"/>
              <a:ext cx="8725909" cy="951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rgbClr val="0070C0"/>
                  </a:solidFill>
                </a:rPr>
                <a:t>Agent</a:t>
              </a:r>
              <a:r>
                <a:rPr lang="en-US" sz="4400" dirty="0"/>
                <a:t>: participates in Life MDP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559FB2-F157-4342-8117-30E61D8D867B}"/>
                </a:ext>
              </a:extLst>
            </p:cNvPr>
            <p:cNvSpPr txBox="1"/>
            <p:nvPr/>
          </p:nvSpPr>
          <p:spPr>
            <a:xfrm>
              <a:off x="1325879" y="7431757"/>
              <a:ext cx="10192454" cy="1788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00B050"/>
                  </a:solidFill>
                </a:rPr>
                <a:t>Designer</a:t>
              </a:r>
              <a:r>
                <a:rPr lang="en-US" sz="4400" dirty="0"/>
                <a:t>: tweaks the Life MDP by building platforms.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7324FD-8708-6746-9910-675F0D364ECB}"/>
                </a:ext>
              </a:extLst>
            </p:cNvPr>
            <p:cNvSpPr txBox="1"/>
            <p:nvPr/>
          </p:nvSpPr>
          <p:spPr>
            <a:xfrm>
              <a:off x="1349436" y="9429575"/>
              <a:ext cx="10820322" cy="2626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C00000"/>
                  </a:solidFill>
                </a:rPr>
                <a:t>Goal</a:t>
              </a:r>
              <a:r>
                <a:rPr lang="en-US" sz="4400" dirty="0"/>
                <a:t>: </a:t>
              </a:r>
              <a:r>
                <a:rPr lang="en-US" sz="4400" dirty="0">
                  <a:solidFill>
                    <a:srgbClr val="00B050"/>
                  </a:solidFill>
                </a:rPr>
                <a:t>Designer</a:t>
              </a:r>
              <a:r>
                <a:rPr lang="en-US" sz="4400" dirty="0"/>
                <a:t> wants to indirectly       optimize its reward via </a:t>
              </a:r>
              <a:r>
                <a:rPr lang="en-US" sz="4400" dirty="0">
                  <a:solidFill>
                    <a:srgbClr val="0070C0"/>
                  </a:solidFill>
                </a:rPr>
                <a:t>Agent</a:t>
              </a:r>
              <a:r>
                <a:rPr lang="en-US" sz="4400" dirty="0"/>
                <a:t>’s optimal behavior! (Find Stackelberg)</a:t>
              </a: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028BE208-9675-854B-8260-245C5944E2A6}"/>
              </a:ext>
            </a:extLst>
          </p:cNvPr>
          <p:cNvSpPr txBox="1">
            <a:spLocks/>
          </p:cNvSpPr>
          <p:nvPr/>
        </p:nvSpPr>
        <p:spPr>
          <a:xfrm>
            <a:off x="3910364" y="9657873"/>
            <a:ext cx="8737751" cy="10718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3657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+mn-lt"/>
              </a:rPr>
              <a:t>Bi-Level MDP Optimization Model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560614-F376-CD42-B60C-D7E8634EA4E8}"/>
              </a:ext>
            </a:extLst>
          </p:cNvPr>
          <p:cNvSpPr/>
          <p:nvPr/>
        </p:nvSpPr>
        <p:spPr>
          <a:xfrm>
            <a:off x="3742644" y="9657873"/>
            <a:ext cx="9649202" cy="63290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762792-6884-FD48-A9CD-93C921446ADF}"/>
              </a:ext>
            </a:extLst>
          </p:cNvPr>
          <p:cNvSpPr txBox="1"/>
          <p:nvPr/>
        </p:nvSpPr>
        <p:spPr>
          <a:xfrm>
            <a:off x="4198449" y="10830438"/>
            <a:ext cx="7250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Agent</a:t>
            </a:r>
            <a:r>
              <a:rPr lang="en-US" sz="4400" dirty="0"/>
              <a:t>: participates in Life MDP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8BE2E6-6255-C842-A9DE-0EA0C3AF79F0}"/>
              </a:ext>
            </a:extLst>
          </p:cNvPr>
          <p:cNvSpPr txBox="1"/>
          <p:nvPr/>
        </p:nvSpPr>
        <p:spPr>
          <a:xfrm>
            <a:off x="4178876" y="11806071"/>
            <a:ext cx="84692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Designer</a:t>
            </a:r>
            <a:r>
              <a:rPr lang="en-US" sz="4400" dirty="0"/>
              <a:t>: tweaks the Life MDP by building platforms.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2F393D-F8C1-2942-8DA8-D2A6BA207DDA}"/>
              </a:ext>
            </a:extLst>
          </p:cNvPr>
          <p:cNvSpPr txBox="1"/>
          <p:nvPr/>
        </p:nvSpPr>
        <p:spPr>
          <a:xfrm>
            <a:off x="4198450" y="13421501"/>
            <a:ext cx="89909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Goal</a:t>
            </a:r>
            <a:r>
              <a:rPr lang="en-US" sz="4400" dirty="0"/>
              <a:t>: </a:t>
            </a:r>
            <a:r>
              <a:rPr lang="en-US" sz="4400" dirty="0">
                <a:solidFill>
                  <a:srgbClr val="00B050"/>
                </a:solidFill>
              </a:rPr>
              <a:t>Designer</a:t>
            </a:r>
            <a:r>
              <a:rPr lang="en-US" sz="4400" dirty="0"/>
              <a:t> wants to indirectly       optimize its reward via </a:t>
            </a:r>
            <a:r>
              <a:rPr lang="en-US" sz="4400" dirty="0">
                <a:solidFill>
                  <a:srgbClr val="0070C0"/>
                </a:solidFill>
              </a:rPr>
              <a:t>Agent</a:t>
            </a:r>
            <a:r>
              <a:rPr lang="en-US" sz="4400" dirty="0"/>
              <a:t>’s optimal behavior! (Find Stackelberg)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CACB2-3253-C942-B877-E22B8FE5340F}"/>
              </a:ext>
            </a:extLst>
          </p:cNvPr>
          <p:cNvSpPr txBox="1"/>
          <p:nvPr/>
        </p:nvSpPr>
        <p:spPr>
          <a:xfrm>
            <a:off x="6911163" y="1690687"/>
            <a:ext cx="478465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Key Idea: Google builds various apps (Maps, Search, Social Network, etc.) and profits based on usage of these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The usage of apps modifies the transitions of the Markov Chain of the user’s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Assume the Designer has linear rewards over the steady state distribution of the resulting Markov chain (agent policy + Life MDP)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145C8-A21E-AE4F-8FD3-CCB9FB93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6" y="1556659"/>
            <a:ext cx="6267995" cy="528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8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8C06-0A79-5241-87E7-B04E817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Stackelberg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398E-8C5B-6A44-8477-3E52471AD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Designer moves first: </a:t>
            </a:r>
          </a:p>
          <a:p>
            <a:pPr lvl="1"/>
            <a:r>
              <a:rPr lang="en-US" dirty="0"/>
              <a:t>Adds </a:t>
            </a:r>
            <a:r>
              <a:rPr lang="en-US" dirty="0">
                <a:solidFill>
                  <a:srgbClr val="FF0000"/>
                </a:solidFill>
              </a:rPr>
              <a:t>platforms</a:t>
            </a:r>
            <a:r>
              <a:rPr lang="en-US" dirty="0"/>
              <a:t> which, if adopted, modify transitions to an existing Markov Chain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Agent moves second:</a:t>
            </a:r>
          </a:p>
          <a:p>
            <a:pPr lvl="1"/>
            <a:r>
              <a:rPr lang="en-US" dirty="0"/>
              <a:t>Receives </a:t>
            </a:r>
            <a:r>
              <a:rPr lang="en-US" dirty="0">
                <a:solidFill>
                  <a:srgbClr val="0070C0"/>
                </a:solidFill>
              </a:rPr>
              <a:t>MDP</a:t>
            </a:r>
            <a:r>
              <a:rPr lang="en-US" dirty="0"/>
              <a:t> from Designer, plays optimal behavior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 of bi-level MDP optimization</a:t>
            </a:r>
          </a:p>
          <a:p>
            <a:endParaRPr lang="en-US" dirty="0"/>
          </a:p>
          <a:p>
            <a:r>
              <a:rPr lang="en-US" dirty="0"/>
              <a:t>What is the computational complexity of solving for equilibrium?</a:t>
            </a:r>
          </a:p>
        </p:txBody>
      </p:sp>
    </p:spTree>
    <p:extLst>
      <p:ext uri="{BB962C8B-B14F-4D97-AF65-F5344CB8AC3E}">
        <p14:creationId xmlns:p14="http://schemas.microsoft.com/office/powerpoint/2010/main" val="404076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2B11-B671-9344-9713-9C2FB7CF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Tractability I: General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215F-D8E8-E542-A8A4-FC0C03ACE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strongly NP-hard </a:t>
            </a:r>
            <a:r>
              <a:rPr lang="en-US" dirty="0"/>
              <a:t>to decide whether the Designer can obtain positive profit – and therefore </a:t>
            </a:r>
            <a:r>
              <a:rPr lang="en-US" dirty="0">
                <a:solidFill>
                  <a:srgbClr val="FF0000"/>
                </a:solidFill>
              </a:rPr>
              <a:t>hard to approximate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Reduction from Set Cover</a:t>
            </a:r>
          </a:p>
          <a:p>
            <a:pPr lvl="1"/>
            <a:r>
              <a:rPr lang="en-US" dirty="0"/>
              <a:t>Designer builds platforms which each solve subset of Agent’s problems.</a:t>
            </a:r>
          </a:p>
          <a:p>
            <a:pPr lvl="1"/>
            <a:r>
              <a:rPr lang="en-US" dirty="0"/>
              <a:t>Most cost-effective covering set is NP hard.</a:t>
            </a:r>
          </a:p>
          <a:p>
            <a:endParaRPr lang="en-US" dirty="0"/>
          </a:p>
          <a:p>
            <a:r>
              <a:rPr lang="en-US" dirty="0"/>
              <a:t>In economic terms, the reduction exploits the complexity of “</a:t>
            </a:r>
            <a:r>
              <a:rPr lang="en-US" dirty="0">
                <a:solidFill>
                  <a:srgbClr val="00B050"/>
                </a:solidFill>
              </a:rPr>
              <a:t>complementary goods</a:t>
            </a:r>
            <a:r>
              <a:rPr lang="en-US" dirty="0"/>
              <a:t>.”</a:t>
            </a:r>
          </a:p>
          <a:p>
            <a:pPr lvl="1"/>
            <a:r>
              <a:rPr lang="en-US" dirty="0"/>
              <a:t>Ex: Brick-and-mortar retail ads help the Agent discover the store, Maps helps the Agent get to the store.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6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8FE-45AA-9743-AFC5-32A83EFD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Tractable Case: The Flower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23F1BA-E7A4-B842-BAA1-1AAE1845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70" y="1690688"/>
            <a:ext cx="9721259" cy="47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4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8FE-45AA-9743-AFC5-32A83EFD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Tractable Case: The Flower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3F4E-F054-C743-A4A5-D915B3977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can be solved by an FPTAS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tractable?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Substitutes</a:t>
            </a:r>
            <a:r>
              <a:rPr lang="en-US" dirty="0"/>
              <a:t> rather than </a:t>
            </a:r>
            <a:r>
              <a:rPr lang="en-US" dirty="0">
                <a:solidFill>
                  <a:srgbClr val="00B050"/>
                </a:solidFill>
              </a:rPr>
              <a:t>complements</a:t>
            </a:r>
          </a:p>
          <a:p>
            <a:pPr lvl="2"/>
            <a:r>
              <a:rPr lang="en-US" dirty="0"/>
              <a:t>Allocate time spent in each platform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Simpler low-level behavior (greedy agent)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Admits a DP upon discretization (knapsack DP)</a:t>
            </a:r>
          </a:p>
        </p:txBody>
      </p:sp>
    </p:spTree>
    <p:extLst>
      <p:ext uri="{BB962C8B-B14F-4D97-AF65-F5344CB8AC3E}">
        <p14:creationId xmlns:p14="http://schemas.microsoft.com/office/powerpoint/2010/main" val="207562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AC2B-D8F8-3D47-ABB1-1A6BBB05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Agent’s Greedy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3D4E-F4D4-1E42-B10F-098D6D2A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states by potential function and add until utility = potential: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78E70-3E8C-E441-90A1-D1CAB2284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49" y="2477386"/>
            <a:ext cx="10461251" cy="399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1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F666-09D4-D141-A40B-7AEC61F0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Designer’s Dynamic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F17-7FF7-F443-A3FC-24558D979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Designer’s profit function for set of platforms 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z is discretized and costs are polynomially bounded</a:t>
            </a:r>
          </a:p>
          <a:p>
            <a:r>
              <a:rPr lang="en-US" dirty="0"/>
              <a:t>Goal: (1 - 𝜖) approximate algorithm in polynomial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80D63-48DD-7F46-8377-4249B5C0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18" y="2739508"/>
            <a:ext cx="8966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3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F666-09D4-D141-A40B-7AEC61F0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Designer’s Dynamic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F17-7FF7-F443-A3FC-24558D979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Hash (total profit, revenue, revenue denominator) into a table</a:t>
            </a:r>
          </a:p>
          <a:p>
            <a:pPr lvl="1"/>
            <a:r>
              <a:rPr lang="en-US" dirty="0"/>
              <a:t>Scale the first two terms by 𝜖 * max profit/ num. states and round</a:t>
            </a:r>
          </a:p>
          <a:p>
            <a:pPr lvl="1"/>
            <a:r>
              <a:rPr lang="en-US" dirty="0"/>
              <a:t>Similar to standard Knapsack DP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Store only platform sets that Agent accepts </a:t>
            </a:r>
          </a:p>
          <a:p>
            <a:pPr lvl="1"/>
            <a:r>
              <a:rPr lang="en-US" dirty="0"/>
              <a:t>Easy to simulate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Update the platform set if revenue numerator is smaller</a:t>
            </a:r>
          </a:p>
          <a:p>
            <a:pPr lvl="1"/>
            <a:r>
              <a:rPr lang="en-US" dirty="0"/>
              <a:t>Smaller numerator + any successor set of states is feasible (Agent’s behavior)</a:t>
            </a:r>
          </a:p>
          <a:p>
            <a:pPr lvl="1"/>
            <a:r>
              <a:rPr lang="en-US" dirty="0"/>
              <a:t>Profit is at least current profit minus 𝜖 * max profit/ num. states</a:t>
            </a:r>
          </a:p>
          <a:p>
            <a:pPr lvl="1"/>
            <a:r>
              <a:rPr lang="en-US" dirty="0"/>
              <a:t>Overall suboptimality is at most 𝜖 * max profit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9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583</Words>
  <Application>Microsoft Macintosh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Platform Design Problem</vt:lpstr>
      <vt:lpstr>Platform Design</vt:lpstr>
      <vt:lpstr>The Stackelberg Game</vt:lpstr>
      <vt:lpstr>Computational Tractability I: General Case</vt:lpstr>
      <vt:lpstr>A More Tractable Case: The Flower</vt:lpstr>
      <vt:lpstr>A More Tractable Case: The Flower</vt:lpstr>
      <vt:lpstr>The Agent’s Greedy Algorithm</vt:lpstr>
      <vt:lpstr>The Designer’s Dynamic Program</vt:lpstr>
      <vt:lpstr>The Designer’s Dynamic Program</vt:lpstr>
      <vt:lpstr>Extensions</vt:lpstr>
      <vt:lpstr>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Platform Design Problem</dc:title>
  <dc:creator>K V</dc:creator>
  <cp:lastModifiedBy>K V</cp:lastModifiedBy>
  <cp:revision>25</cp:revision>
  <dcterms:created xsi:type="dcterms:W3CDTF">2021-07-18T18:25:42Z</dcterms:created>
  <dcterms:modified xsi:type="dcterms:W3CDTF">2021-07-21T14:12:10Z</dcterms:modified>
</cp:coreProperties>
</file>