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72" r:id="rId3"/>
    <p:sldId id="275" r:id="rId4"/>
    <p:sldId id="277" r:id="rId5"/>
    <p:sldId id="257" r:id="rId6"/>
    <p:sldId id="259" r:id="rId7"/>
    <p:sldId id="284" r:id="rId8"/>
    <p:sldId id="290" r:id="rId9"/>
    <p:sldId id="285" r:id="rId10"/>
    <p:sldId id="278" r:id="rId11"/>
    <p:sldId id="280" r:id="rId12"/>
    <p:sldId id="281" r:id="rId13"/>
    <p:sldId id="260" r:id="rId14"/>
    <p:sldId id="286" r:id="rId15"/>
    <p:sldId id="261" r:id="rId16"/>
    <p:sldId id="268" r:id="rId17"/>
    <p:sldId id="287" r:id="rId18"/>
    <p:sldId id="262" r:id="rId19"/>
    <p:sldId id="283" r:id="rId20"/>
    <p:sldId id="282" r:id="rId21"/>
    <p:sldId id="288" r:id="rId22"/>
    <p:sldId id="292" r:id="rId23"/>
    <p:sldId id="263" r:id="rId24"/>
    <p:sldId id="293" r:id="rId25"/>
    <p:sldId id="269" r:id="rId26"/>
    <p:sldId id="289" r:id="rId27"/>
    <p:sldId id="297" r:id="rId28"/>
    <p:sldId id="306" r:id="rId29"/>
    <p:sldId id="305" r:id="rId30"/>
    <p:sldId id="307" r:id="rId31"/>
    <p:sldId id="311" r:id="rId32"/>
    <p:sldId id="296" r:id="rId33"/>
    <p:sldId id="319" r:id="rId34"/>
    <p:sldId id="318" r:id="rId35"/>
    <p:sldId id="2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E0"/>
    <a:srgbClr val="F111DE"/>
    <a:srgbClr val="19F053"/>
    <a:srgbClr val="02E8EE"/>
    <a:srgbClr val="D150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24"/>
    <p:restoredTop sz="92995"/>
  </p:normalViewPr>
  <p:slideViewPr>
    <p:cSldViewPr snapToGrid="0" snapToObjects="1">
      <p:cViewPr varScale="1">
        <p:scale>
          <a:sx n="117" d="100"/>
          <a:sy n="117" d="100"/>
        </p:scale>
        <p:origin x="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F8034-3EE2-9442-92FF-B1D2CC71ACF9}"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BE6AB-B6E3-D444-8C2D-356C5CD88EA0}" type="slidenum">
              <a:rPr lang="en-US" smtClean="0"/>
              <a:t>‹#›</a:t>
            </a:fld>
            <a:endParaRPr lang="en-US"/>
          </a:p>
        </p:txBody>
      </p:sp>
    </p:spTree>
    <p:extLst>
      <p:ext uri="{BB962C8B-B14F-4D97-AF65-F5344CB8AC3E}">
        <p14:creationId xmlns:p14="http://schemas.microsoft.com/office/powerpoint/2010/main" val="77497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if Agent opts in to maps, the Agent can more easily find the retail store she wanted to purchase goods from, and can easily transition to driving to the store to purchase in person.</a:t>
            </a:r>
          </a:p>
          <a:p>
            <a:pPr marL="171450" indent="-171450">
              <a:buFont typeface="Arial" panose="020B0604020202020204" pitchFamily="34" charset="0"/>
              <a:buChar char="•"/>
            </a:pPr>
            <a:r>
              <a:rPr lang="en-US" dirty="0"/>
              <a:t>This is an example of complementary goods: Online advertisements reveal goods an Agent may want to buy, and building a Google Maps platform makes it easier for the Agent to go to the store and buy the good (perhaps an archaic example since now people buy things online). </a:t>
            </a:r>
          </a:p>
          <a:p>
            <a:pPr marL="171450" indent="-171450">
              <a:buFont typeface="Arial" panose="020B0604020202020204" pitchFamily="34" charset="0"/>
              <a:buChar char="•"/>
            </a:pPr>
            <a:r>
              <a:rPr lang="en-US" dirty="0"/>
              <a:t>We can also see how adopting Maps might change other parts of the Agent’s Markov chain (now an MDP): </a:t>
            </a:r>
          </a:p>
          <a:p>
            <a:pPr marL="628650" lvl="1" indent="-171450">
              <a:buFont typeface="Arial" panose="020B0604020202020204" pitchFamily="34" charset="0"/>
              <a:buChar char="•"/>
            </a:pPr>
            <a:r>
              <a:rPr lang="en-US" dirty="0"/>
              <a:t>Easier to find a restaurant you want to go to </a:t>
            </a:r>
          </a:p>
          <a:p>
            <a:pPr marL="628650" lvl="1" indent="-171450">
              <a:buFont typeface="Arial" panose="020B0604020202020204" pitchFamily="34" charset="0"/>
              <a:buChar char="•"/>
            </a:pPr>
            <a:r>
              <a:rPr lang="en-US" dirty="0"/>
              <a:t>Easier to find a movie theatre </a:t>
            </a:r>
          </a:p>
          <a:p>
            <a:pPr marL="628650" lvl="1" indent="-171450">
              <a:buFont typeface="Arial" panose="020B0604020202020204" pitchFamily="34" charset="0"/>
              <a:buChar char="•"/>
            </a:pPr>
            <a:r>
              <a:rPr lang="en-US" dirty="0"/>
              <a:t>Easier to find a hiking trail</a:t>
            </a:r>
          </a:p>
          <a:p>
            <a:pPr marL="628650" lvl="1" indent="-171450">
              <a:buFont typeface="Arial" panose="020B0604020202020204" pitchFamily="34" charset="0"/>
              <a:buChar char="•"/>
            </a:pPr>
            <a:r>
              <a:rPr lang="en-US" dirty="0"/>
              <a:t>Increases likelihoods of transitions from driving to a whole host of other possibilities, while also boosting likelihood from online shopping to driving to a store.</a:t>
            </a:r>
          </a:p>
        </p:txBody>
      </p:sp>
      <p:sp>
        <p:nvSpPr>
          <p:cNvPr id="4" name="Slide Number Placeholder 3"/>
          <p:cNvSpPr>
            <a:spLocks noGrp="1"/>
          </p:cNvSpPr>
          <p:nvPr>
            <p:ph type="sldNum" sz="quarter" idx="5"/>
          </p:nvPr>
        </p:nvSpPr>
        <p:spPr/>
        <p:txBody>
          <a:bodyPr/>
          <a:lstStyle/>
          <a:p>
            <a:fld id="{3A2BE6AB-B6E3-D444-8C2D-356C5CD88EA0}" type="slidenum">
              <a:rPr lang="en-US" smtClean="0"/>
              <a:t>12</a:t>
            </a:fld>
            <a:endParaRPr lang="en-US"/>
          </a:p>
        </p:txBody>
      </p:sp>
    </p:spTree>
    <p:extLst>
      <p:ext uri="{BB962C8B-B14F-4D97-AF65-F5344CB8AC3E}">
        <p14:creationId xmlns:p14="http://schemas.microsoft.com/office/powerpoint/2010/main" val="34120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SET COVER reduction proof: set of “urgent problems” U and a set of “platform solutions” P. platform transitions: Self loops for each problem inside P and also back to U. Transitions from U to P are also  platform opt-ins. </a:t>
            </a:r>
          </a:p>
          <a:p>
            <a:pPr marL="171450" indent="-171450">
              <a:buFont typeface="Arial" panose="020B0604020202020204" pitchFamily="34" charset="0"/>
              <a:buChar char="•"/>
            </a:pPr>
            <a:r>
              <a:rPr lang="en-US" dirty="0"/>
              <a:t>Also, a bad unproductive state that’s extremely hard to escape from: you escape with tiny probability (scaled according to problem size n^2) back to U. </a:t>
            </a:r>
          </a:p>
          <a:p>
            <a:pPr marL="171450" indent="-171450">
              <a:buFont typeface="Arial" panose="020B0604020202020204" pitchFamily="34" charset="0"/>
              <a:buChar char="•"/>
            </a:pPr>
            <a:r>
              <a:rPr lang="en-US" dirty="0"/>
              <a:t>If you don’t opt in to platform, you get sent to this terrible state w/100% probability. </a:t>
            </a:r>
          </a:p>
          <a:p>
            <a:pPr marL="171450" indent="-171450">
              <a:buFont typeface="Arial" panose="020B0604020202020204" pitchFamily="34" charset="0"/>
              <a:buChar char="•"/>
            </a:pPr>
            <a:r>
              <a:rPr lang="en-US" dirty="0"/>
              <a:t>Each platform costs something to build.</a:t>
            </a:r>
          </a:p>
          <a:p>
            <a:pPr marL="171450" indent="-171450">
              <a:buFont typeface="Arial" panose="020B0604020202020204" pitchFamily="34" charset="0"/>
              <a:buChar char="•"/>
            </a:pPr>
            <a:r>
              <a:rPr lang="en-US" dirty="0"/>
              <a:t>Thus, the designer’s problem is to build as few platforms as possible which cover the set of all the agent’s problems (as few pieces of technology which can resolve largest set of urgent problems). </a:t>
            </a:r>
          </a:p>
          <a:p>
            <a:pPr marL="171450" indent="-171450">
              <a:buFont typeface="Arial" panose="020B0604020202020204" pitchFamily="34" charset="0"/>
              <a:buChar char="•"/>
            </a:pPr>
            <a:r>
              <a:rPr lang="en-US" dirty="0"/>
              <a:t>Thus you want a complementary set of products: need to solve as many problems as possible so if one platform/product handles one set and not another, and other platform/product solves another, it’s great! Like peanut butter and jelly.</a:t>
            </a:r>
          </a:p>
        </p:txBody>
      </p:sp>
      <p:sp>
        <p:nvSpPr>
          <p:cNvPr id="4" name="Slide Number Placeholder 3"/>
          <p:cNvSpPr>
            <a:spLocks noGrp="1"/>
          </p:cNvSpPr>
          <p:nvPr>
            <p:ph type="sldNum" sz="quarter" idx="5"/>
          </p:nvPr>
        </p:nvSpPr>
        <p:spPr/>
        <p:txBody>
          <a:bodyPr/>
          <a:lstStyle/>
          <a:p>
            <a:fld id="{3A2BE6AB-B6E3-D444-8C2D-356C5CD88EA0}" type="slidenum">
              <a:rPr lang="en-US" smtClean="0"/>
              <a:t>13</a:t>
            </a:fld>
            <a:endParaRPr lang="en-US"/>
          </a:p>
        </p:txBody>
      </p:sp>
    </p:spTree>
    <p:extLst>
      <p:ext uri="{BB962C8B-B14F-4D97-AF65-F5344CB8AC3E}">
        <p14:creationId xmlns:p14="http://schemas.microsoft.com/office/powerpoint/2010/main" val="3931276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Only restricted changes are possible to the transitions.</a:t>
            </a:r>
          </a:p>
        </p:txBody>
      </p:sp>
      <p:sp>
        <p:nvSpPr>
          <p:cNvPr id="4" name="Slide Number Placeholder 3"/>
          <p:cNvSpPr>
            <a:spLocks noGrp="1"/>
          </p:cNvSpPr>
          <p:nvPr>
            <p:ph type="sldNum" sz="quarter" idx="5"/>
          </p:nvPr>
        </p:nvSpPr>
        <p:spPr/>
        <p:txBody>
          <a:bodyPr/>
          <a:lstStyle/>
          <a:p>
            <a:fld id="{3A2BE6AB-B6E3-D444-8C2D-356C5CD88EA0}" type="slidenum">
              <a:rPr lang="en-US" smtClean="0"/>
              <a:t>15</a:t>
            </a:fld>
            <a:endParaRPr lang="en-US"/>
          </a:p>
        </p:txBody>
      </p:sp>
    </p:spTree>
    <p:extLst>
      <p:ext uri="{BB962C8B-B14F-4D97-AF65-F5344CB8AC3E}">
        <p14:creationId xmlns:p14="http://schemas.microsoft.com/office/powerpoint/2010/main" val="2305452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simplicity, </a:t>
            </a:r>
            <a:r>
              <a:rPr lang="en-US" dirty="0" err="1"/>
              <a:t>z_i</a:t>
            </a:r>
            <a:r>
              <a:rPr lang="en-US" dirty="0"/>
              <a:t> is non-negative. Similar results go through when it is allowed to be negative, with a slight change of the algorithm.</a:t>
            </a:r>
          </a:p>
        </p:txBody>
      </p:sp>
      <p:sp>
        <p:nvSpPr>
          <p:cNvPr id="4" name="Slide Number Placeholder 3"/>
          <p:cNvSpPr>
            <a:spLocks noGrp="1"/>
          </p:cNvSpPr>
          <p:nvPr>
            <p:ph type="sldNum" sz="quarter" idx="5"/>
          </p:nvPr>
        </p:nvSpPr>
        <p:spPr/>
        <p:txBody>
          <a:bodyPr/>
          <a:lstStyle/>
          <a:p>
            <a:fld id="{3A2BE6AB-B6E3-D444-8C2D-356C5CD88EA0}" type="slidenum">
              <a:rPr lang="en-US" smtClean="0"/>
              <a:t>19</a:t>
            </a:fld>
            <a:endParaRPr lang="en-US"/>
          </a:p>
        </p:txBody>
      </p:sp>
    </p:spTree>
    <p:extLst>
      <p:ext uri="{BB962C8B-B14F-4D97-AF65-F5344CB8AC3E}">
        <p14:creationId xmlns:p14="http://schemas.microsoft.com/office/powerpoint/2010/main" val="1826333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the algorithm is slightly different when </a:t>
            </a:r>
            <a:r>
              <a:rPr lang="en-US" dirty="0" err="1"/>
              <a:t>z_i’s</a:t>
            </a:r>
            <a:r>
              <a:rPr lang="en-US" dirty="0"/>
              <a:t> are allowed to be negative.</a:t>
            </a:r>
          </a:p>
          <a:p>
            <a:pPr marL="171450" indent="-171450">
              <a:buFont typeface="Arial" panose="020B0604020202020204" pitchFamily="34" charset="0"/>
              <a:buChar char="•"/>
            </a:pPr>
            <a:r>
              <a:rPr lang="en-US" dirty="0"/>
              <a:t>Essentially: first add the positive values in decreasing order, then add the negative values in increasing order (in terms of phi).</a:t>
            </a:r>
          </a:p>
        </p:txBody>
      </p:sp>
      <p:sp>
        <p:nvSpPr>
          <p:cNvPr id="4" name="Slide Number Placeholder 3"/>
          <p:cNvSpPr>
            <a:spLocks noGrp="1"/>
          </p:cNvSpPr>
          <p:nvPr>
            <p:ph type="sldNum" sz="quarter" idx="5"/>
          </p:nvPr>
        </p:nvSpPr>
        <p:spPr/>
        <p:txBody>
          <a:bodyPr/>
          <a:lstStyle/>
          <a:p>
            <a:fld id="{3A2BE6AB-B6E3-D444-8C2D-356C5CD88EA0}" type="slidenum">
              <a:rPr lang="en-US" smtClean="0"/>
              <a:t>20</a:t>
            </a:fld>
            <a:endParaRPr lang="en-US"/>
          </a:p>
        </p:txBody>
      </p:sp>
    </p:spTree>
    <p:extLst>
      <p:ext uri="{BB962C8B-B14F-4D97-AF65-F5344CB8AC3E}">
        <p14:creationId xmlns:p14="http://schemas.microsoft.com/office/powerpoint/2010/main" val="2001426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that it may be possible to have an efficient </a:t>
            </a:r>
            <a:r>
              <a:rPr lang="en-US" dirty="0" err="1"/>
              <a:t>alg</a:t>
            </a:r>
            <a:r>
              <a:rPr lang="en-US" dirty="0"/>
              <a:t> with non-discretized </a:t>
            </a:r>
            <a:r>
              <a:rPr lang="en-US" dirty="0" err="1"/>
              <a:t>z_i</a:t>
            </a:r>
            <a:r>
              <a:rPr lang="en-US" dirty="0"/>
              <a:t>, but it precludes an efficient dynamic program with this approach</a:t>
            </a:r>
          </a:p>
          <a:p>
            <a:pPr marL="171450" indent="-171450">
              <a:buFont typeface="Arial" panose="020B0604020202020204" pitchFamily="34" charset="0"/>
              <a:buChar char="•"/>
            </a:pPr>
            <a:r>
              <a:rPr lang="en-US" dirty="0"/>
              <a:t>We suspect it is necessary to discretize </a:t>
            </a:r>
            <a:r>
              <a:rPr lang="en-US" dirty="0" err="1"/>
              <a:t>z_i</a:t>
            </a:r>
            <a:r>
              <a:rPr lang="en-US" dirty="0"/>
              <a:t> though.</a:t>
            </a:r>
          </a:p>
        </p:txBody>
      </p:sp>
      <p:sp>
        <p:nvSpPr>
          <p:cNvPr id="4" name="Slide Number Placeholder 3"/>
          <p:cNvSpPr>
            <a:spLocks noGrp="1"/>
          </p:cNvSpPr>
          <p:nvPr>
            <p:ph type="sldNum" sz="quarter" idx="5"/>
          </p:nvPr>
        </p:nvSpPr>
        <p:spPr/>
        <p:txBody>
          <a:bodyPr/>
          <a:lstStyle/>
          <a:p>
            <a:fld id="{3A2BE6AB-B6E3-D444-8C2D-356C5CD88EA0}" type="slidenum">
              <a:rPr lang="en-US" smtClean="0"/>
              <a:t>25</a:t>
            </a:fld>
            <a:endParaRPr lang="en-US"/>
          </a:p>
        </p:txBody>
      </p:sp>
    </p:spTree>
    <p:extLst>
      <p:ext uri="{BB962C8B-B14F-4D97-AF65-F5344CB8AC3E}">
        <p14:creationId xmlns:p14="http://schemas.microsoft.com/office/powerpoint/2010/main" val="1919598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 FPTAS proof: reduction from PARTITION</a:t>
            </a:r>
          </a:p>
        </p:txBody>
      </p:sp>
      <p:sp>
        <p:nvSpPr>
          <p:cNvPr id="4" name="Slide Number Placeholder 3"/>
          <p:cNvSpPr>
            <a:spLocks noGrp="1"/>
          </p:cNvSpPr>
          <p:nvPr>
            <p:ph type="sldNum" sz="quarter" idx="5"/>
          </p:nvPr>
        </p:nvSpPr>
        <p:spPr/>
        <p:txBody>
          <a:bodyPr/>
          <a:lstStyle/>
          <a:p>
            <a:fld id="{3A2BE6AB-B6E3-D444-8C2D-356C5CD88EA0}" type="slidenum">
              <a:rPr lang="en-US" smtClean="0"/>
              <a:t>27</a:t>
            </a:fld>
            <a:endParaRPr lang="en-US"/>
          </a:p>
        </p:txBody>
      </p:sp>
    </p:spTree>
    <p:extLst>
      <p:ext uri="{BB962C8B-B14F-4D97-AF65-F5344CB8AC3E}">
        <p14:creationId xmlns:p14="http://schemas.microsoft.com/office/powerpoint/2010/main" val="1328186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think of this in terms of a swap: remove platform j at state s and replace it with platform j’ at state s. (denominator term is what happens in the overall denominator, numerator term is what happens in overall numerator).</a:t>
            </a:r>
          </a:p>
        </p:txBody>
      </p:sp>
      <p:sp>
        <p:nvSpPr>
          <p:cNvPr id="4" name="Slide Number Placeholder 3"/>
          <p:cNvSpPr>
            <a:spLocks noGrp="1"/>
          </p:cNvSpPr>
          <p:nvPr>
            <p:ph type="sldNum" sz="quarter" idx="5"/>
          </p:nvPr>
        </p:nvSpPr>
        <p:spPr/>
        <p:txBody>
          <a:bodyPr/>
          <a:lstStyle/>
          <a:p>
            <a:fld id="{3A2BE6AB-B6E3-D444-8C2D-356C5CD88EA0}" type="slidenum">
              <a:rPr lang="en-US" smtClean="0"/>
              <a:t>30</a:t>
            </a:fld>
            <a:endParaRPr lang="en-US"/>
          </a:p>
        </p:txBody>
      </p:sp>
    </p:spTree>
    <p:extLst>
      <p:ext uri="{BB962C8B-B14F-4D97-AF65-F5344CB8AC3E}">
        <p14:creationId xmlns:p14="http://schemas.microsoft.com/office/powerpoint/2010/main" val="2136830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Generic classes of agent behavior: ex:, various notions of “greedy” agents – use greedy algorithm which is sub-optimal perhaps.</a:t>
            </a:r>
          </a:p>
        </p:txBody>
      </p:sp>
      <p:sp>
        <p:nvSpPr>
          <p:cNvPr id="4" name="Slide Number Placeholder 3"/>
          <p:cNvSpPr>
            <a:spLocks noGrp="1"/>
          </p:cNvSpPr>
          <p:nvPr>
            <p:ph type="sldNum" sz="quarter" idx="5"/>
          </p:nvPr>
        </p:nvSpPr>
        <p:spPr/>
        <p:txBody>
          <a:bodyPr/>
          <a:lstStyle/>
          <a:p>
            <a:fld id="{3A2BE6AB-B6E3-D444-8C2D-356C5CD88EA0}" type="slidenum">
              <a:rPr lang="en-US" smtClean="0"/>
              <a:t>35</a:t>
            </a:fld>
            <a:endParaRPr lang="en-US"/>
          </a:p>
        </p:txBody>
      </p:sp>
    </p:spTree>
    <p:extLst>
      <p:ext uri="{BB962C8B-B14F-4D97-AF65-F5344CB8AC3E}">
        <p14:creationId xmlns:p14="http://schemas.microsoft.com/office/powerpoint/2010/main" val="3277204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6E8-FC81-1B49-805E-501BA7D1D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1F60B8-45C6-DA49-9BC3-31302BBDF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A16A3E-7E66-B142-AE75-B0B10C2CE47B}"/>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5" name="Footer Placeholder 4">
            <a:extLst>
              <a:ext uri="{FF2B5EF4-FFF2-40B4-BE49-F238E27FC236}">
                <a16:creationId xmlns:a16="http://schemas.microsoft.com/office/drawing/2014/main" id="{D95EFA89-BB09-FF4C-919C-B6E535809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11577-45C3-7C45-B9FE-229928F07783}"/>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97053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4C67-EC03-A34B-8176-A068B34A7D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66DF68-EA2C-8C49-9D1E-6731FABDB9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C9D1F-EE71-2E4F-9EDA-E10D0BA6F706}"/>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5" name="Footer Placeholder 4">
            <a:extLst>
              <a:ext uri="{FF2B5EF4-FFF2-40B4-BE49-F238E27FC236}">
                <a16:creationId xmlns:a16="http://schemas.microsoft.com/office/drawing/2014/main" id="{C36F6FBF-0332-A342-BEFA-CFF1F1381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08F6E-0B17-5442-A6C5-F95382C26710}"/>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25059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C4548-CD4A-2A40-9D05-648EAFFACA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334ED-84AC-AF4B-950C-3F835A64F2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04E33-5C70-E747-B8E5-A0938EC93974}"/>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5" name="Footer Placeholder 4">
            <a:extLst>
              <a:ext uri="{FF2B5EF4-FFF2-40B4-BE49-F238E27FC236}">
                <a16:creationId xmlns:a16="http://schemas.microsoft.com/office/drawing/2014/main" id="{CFF7E3BC-FC51-A44A-BF3C-8B3DD7133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2CAA2-5D00-0348-A838-76FD21F656B9}"/>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414635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B5C2-7DC9-314D-8A05-AF8C9644C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57E69-FC2A-5744-ABAB-C3130A95A4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14EE9-2973-2E4C-8A9B-8A83A29143DE}"/>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5" name="Footer Placeholder 4">
            <a:extLst>
              <a:ext uri="{FF2B5EF4-FFF2-40B4-BE49-F238E27FC236}">
                <a16:creationId xmlns:a16="http://schemas.microsoft.com/office/drawing/2014/main" id="{FEEBC85B-90AC-794C-B002-60FAA2E78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B93FD-EC6F-1F46-8ACD-6256C454015E}"/>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15582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F794-6859-FA49-8210-0E9A853F4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19041-90F2-A149-8460-CB37F43EC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267A84-FBF5-5043-937D-7B58CDC917BD}"/>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5" name="Footer Placeholder 4">
            <a:extLst>
              <a:ext uri="{FF2B5EF4-FFF2-40B4-BE49-F238E27FC236}">
                <a16:creationId xmlns:a16="http://schemas.microsoft.com/office/drawing/2014/main" id="{461D77E4-1964-CC4F-A2DA-2D07835E2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A7598-DA41-1545-B773-0431BB53DCA8}"/>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140241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C483-F865-564F-9EE6-010E8C742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55A8C-2E2B-E14E-89EE-9DEE086AE9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CD971-84F1-7644-8BD6-0D2F801634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7E3EB4-BA4A-0340-91B9-4FA0AE1AE99A}"/>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6" name="Footer Placeholder 5">
            <a:extLst>
              <a:ext uri="{FF2B5EF4-FFF2-40B4-BE49-F238E27FC236}">
                <a16:creationId xmlns:a16="http://schemas.microsoft.com/office/drawing/2014/main" id="{3CE5FA6C-2DBB-8E4F-A3C9-DD4C2DEEA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2D209-9AF8-364B-91B3-94A5C7087E64}"/>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428842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345E-B13C-1D42-9BB0-9A3B2E4190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569D15-7A94-2147-A039-47B1B1456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14C234-D16C-664C-A713-96B02DD811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2AE1B-667D-6E4B-B8AA-10B24E43F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85A256-F0F1-8649-A56D-83CBE44EF5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C55995-4B61-AB4D-B024-FDD870A0BA80}"/>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8" name="Footer Placeholder 7">
            <a:extLst>
              <a:ext uri="{FF2B5EF4-FFF2-40B4-BE49-F238E27FC236}">
                <a16:creationId xmlns:a16="http://schemas.microsoft.com/office/drawing/2014/main" id="{3642EDE5-C2F0-8E46-BC01-B7A20FAB8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7D896D-8049-D648-B347-9EB80595BC83}"/>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47242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3777-729E-FD47-8DCC-A64D4BE3A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B409D-9CA0-1B4F-BF9D-761C89FDBAB3}"/>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4" name="Footer Placeholder 3">
            <a:extLst>
              <a:ext uri="{FF2B5EF4-FFF2-40B4-BE49-F238E27FC236}">
                <a16:creationId xmlns:a16="http://schemas.microsoft.com/office/drawing/2014/main" id="{A0A0DAAE-5A04-2C4F-878E-11CF4689E9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A143E-2D42-9E4C-8D16-FEE8BF2F16F6}"/>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61021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80A96-6BB8-5246-83FE-B495D0A04833}"/>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3" name="Footer Placeholder 2">
            <a:extLst>
              <a:ext uri="{FF2B5EF4-FFF2-40B4-BE49-F238E27FC236}">
                <a16:creationId xmlns:a16="http://schemas.microsoft.com/office/drawing/2014/main" id="{25CFB1F6-266A-974C-9EC9-6F2C8A0F9B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45970A-5C8B-0C43-BBA3-637D2D631497}"/>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63693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1E4A-6939-2F41-81FA-4DACDFA8A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83326-8874-FE45-B647-71ED067DC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D495DD-3207-304A-9CF0-AFB4AA144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D09305-7E50-844D-935F-50EBCECB0D93}"/>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6" name="Footer Placeholder 5">
            <a:extLst>
              <a:ext uri="{FF2B5EF4-FFF2-40B4-BE49-F238E27FC236}">
                <a16:creationId xmlns:a16="http://schemas.microsoft.com/office/drawing/2014/main" id="{225EFC57-6EB6-F047-ABA7-11765A9CE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B13AF-542A-614A-8DF7-C66744699D25}"/>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11017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AA03-022C-6B47-A95D-4489189BD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F9730-F136-5B4F-848B-E5AAC9D60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13962-794E-BD40-A7BD-82CA2BEB4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AF201-AE18-CF4B-BAFF-8544907D5B2A}"/>
              </a:ext>
            </a:extLst>
          </p:cNvPr>
          <p:cNvSpPr>
            <a:spLocks noGrp="1"/>
          </p:cNvSpPr>
          <p:nvPr>
            <p:ph type="dt" sz="half" idx="10"/>
          </p:nvPr>
        </p:nvSpPr>
        <p:spPr/>
        <p:txBody>
          <a:bodyPr/>
          <a:lstStyle/>
          <a:p>
            <a:fld id="{0E9FAD26-1D8E-8E47-978B-5F85B5751384}" type="datetimeFigureOut">
              <a:rPr lang="en-US" smtClean="0"/>
              <a:t>12/9/21</a:t>
            </a:fld>
            <a:endParaRPr lang="en-US"/>
          </a:p>
        </p:txBody>
      </p:sp>
      <p:sp>
        <p:nvSpPr>
          <p:cNvPr id="6" name="Footer Placeholder 5">
            <a:extLst>
              <a:ext uri="{FF2B5EF4-FFF2-40B4-BE49-F238E27FC236}">
                <a16:creationId xmlns:a16="http://schemas.microsoft.com/office/drawing/2014/main" id="{59283AE3-BE88-9349-8E85-3A2147E83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56FD3-F597-B542-BDEE-F21B40929EC6}"/>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72353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A905A-7B9A-384F-82B2-2879367D4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58377C-80CC-1D45-912E-100D8D5A6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32CAD-AF8B-B74B-B4EF-6E1ECB7E9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FAD26-1D8E-8E47-978B-5F85B5751384}" type="datetimeFigureOut">
              <a:rPr lang="en-US" smtClean="0"/>
              <a:t>12/9/21</a:t>
            </a:fld>
            <a:endParaRPr lang="en-US"/>
          </a:p>
        </p:txBody>
      </p:sp>
      <p:sp>
        <p:nvSpPr>
          <p:cNvPr id="5" name="Footer Placeholder 4">
            <a:extLst>
              <a:ext uri="{FF2B5EF4-FFF2-40B4-BE49-F238E27FC236}">
                <a16:creationId xmlns:a16="http://schemas.microsoft.com/office/drawing/2014/main" id="{B399580D-4322-5D4E-BD8C-1308F0A92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EBBE61-076D-4242-AFF0-8A6E6E0EE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3AF52-EEAA-EF4C-AE5E-D7FE29DF7DCC}" type="slidenum">
              <a:rPr lang="en-US" smtClean="0"/>
              <a:t>‹#›</a:t>
            </a:fld>
            <a:endParaRPr lang="en-US"/>
          </a:p>
        </p:txBody>
      </p:sp>
    </p:spTree>
    <p:extLst>
      <p:ext uri="{BB962C8B-B14F-4D97-AF65-F5344CB8AC3E}">
        <p14:creationId xmlns:p14="http://schemas.microsoft.com/office/powerpoint/2010/main" val="463219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1E1F-A913-6A43-A436-46FA9C5B25BA}"/>
              </a:ext>
            </a:extLst>
          </p:cNvPr>
          <p:cNvSpPr>
            <a:spLocks noGrp="1"/>
          </p:cNvSpPr>
          <p:nvPr>
            <p:ph type="ctrTitle"/>
          </p:nvPr>
        </p:nvSpPr>
        <p:spPr/>
        <p:txBody>
          <a:bodyPr/>
          <a:lstStyle/>
          <a:p>
            <a:r>
              <a:rPr lang="en-US" dirty="0"/>
              <a:t>The Platform Design Problem</a:t>
            </a:r>
          </a:p>
        </p:txBody>
      </p:sp>
      <p:sp>
        <p:nvSpPr>
          <p:cNvPr id="3" name="Subtitle 2">
            <a:extLst>
              <a:ext uri="{FF2B5EF4-FFF2-40B4-BE49-F238E27FC236}">
                <a16:creationId xmlns:a16="http://schemas.microsoft.com/office/drawing/2014/main" id="{E3A2B087-88BD-6744-B051-1CC3299D3560}"/>
              </a:ext>
            </a:extLst>
          </p:cNvPr>
          <p:cNvSpPr>
            <a:spLocks noGrp="1"/>
          </p:cNvSpPr>
          <p:nvPr>
            <p:ph type="subTitle" idx="1"/>
          </p:nvPr>
        </p:nvSpPr>
        <p:spPr/>
        <p:txBody>
          <a:bodyPr>
            <a:normAutofit lnSpcReduction="10000"/>
          </a:bodyPr>
          <a:lstStyle/>
          <a:p>
            <a:r>
              <a:rPr lang="en-US" dirty="0"/>
              <a:t>Christos Papadimitriou, </a:t>
            </a:r>
            <a:r>
              <a:rPr lang="en-US" b="1" dirty="0"/>
              <a:t>Kiran Vodrahalli</a:t>
            </a:r>
            <a:r>
              <a:rPr lang="en-US" dirty="0"/>
              <a:t>, Mihalis Yannakakis</a:t>
            </a:r>
          </a:p>
          <a:p>
            <a:r>
              <a:rPr lang="en-US" dirty="0">
                <a:solidFill>
                  <a:schemeClr val="accent1"/>
                </a:solidFill>
              </a:rPr>
              <a:t>Columbia University</a:t>
            </a:r>
          </a:p>
          <a:p>
            <a:r>
              <a:rPr lang="en-US" dirty="0"/>
              <a:t>WINE 2021</a:t>
            </a:r>
          </a:p>
          <a:p>
            <a:r>
              <a:rPr lang="en-US" dirty="0"/>
              <a:t>December 15,  2021</a:t>
            </a:r>
          </a:p>
        </p:txBody>
      </p:sp>
    </p:spTree>
    <p:extLst>
      <p:ext uri="{BB962C8B-B14F-4D97-AF65-F5344CB8AC3E}">
        <p14:creationId xmlns:p14="http://schemas.microsoft.com/office/powerpoint/2010/main" val="390562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Picture of the General Case</a:t>
            </a:r>
          </a:p>
        </p:txBody>
      </p:sp>
      <p:grpSp>
        <p:nvGrpSpPr>
          <p:cNvPr id="51" name="Group 50">
            <a:extLst>
              <a:ext uri="{FF2B5EF4-FFF2-40B4-BE49-F238E27FC236}">
                <a16:creationId xmlns:a16="http://schemas.microsoft.com/office/drawing/2014/main" id="{B5686E23-722F-2842-85DE-47CF69B7096E}"/>
              </a:ext>
            </a:extLst>
          </p:cNvPr>
          <p:cNvGrpSpPr/>
          <p:nvPr/>
        </p:nvGrpSpPr>
        <p:grpSpPr>
          <a:xfrm>
            <a:off x="476250" y="1484320"/>
            <a:ext cx="6809984" cy="4885848"/>
            <a:chOff x="1168156" y="1536462"/>
            <a:chExt cx="6809984" cy="4885848"/>
          </a:xfrm>
        </p:grpSpPr>
        <p:grpSp>
          <p:nvGrpSpPr>
            <p:cNvPr id="49" name="Group 48">
              <a:extLst>
                <a:ext uri="{FF2B5EF4-FFF2-40B4-BE49-F238E27FC236}">
                  <a16:creationId xmlns:a16="http://schemas.microsoft.com/office/drawing/2014/main" id="{94E86B47-5B80-214D-B5D1-278C821132BB}"/>
                </a:ext>
              </a:extLst>
            </p:cNvPr>
            <p:cNvGrpSpPr/>
            <p:nvPr/>
          </p:nvGrpSpPr>
          <p:grpSpPr>
            <a:xfrm>
              <a:off x="1168156" y="1536462"/>
              <a:ext cx="6809984" cy="4885848"/>
              <a:chOff x="2082556" y="1342152"/>
              <a:chExt cx="6809984" cy="4885848"/>
            </a:xfrm>
          </p:grpSpPr>
          <p:sp>
            <p:nvSpPr>
              <p:cNvPr id="46" name="TextBox 45">
                <a:extLst>
                  <a:ext uri="{FF2B5EF4-FFF2-40B4-BE49-F238E27FC236}">
                    <a16:creationId xmlns:a16="http://schemas.microsoft.com/office/drawing/2014/main" id="{EAF50B82-5FE6-3A4B-816D-C6B56F92C4F7}"/>
                  </a:ext>
                </a:extLst>
              </p:cNvPr>
              <p:cNvSpPr txBox="1"/>
              <p:nvPr/>
            </p:nvSpPr>
            <p:spPr>
              <a:xfrm>
                <a:off x="4428432" y="1342152"/>
                <a:ext cx="1978776" cy="369332"/>
              </a:xfrm>
              <a:prstGeom prst="rect">
                <a:avLst/>
              </a:prstGeom>
              <a:noFill/>
            </p:spPr>
            <p:txBody>
              <a:bodyPr wrap="square" rtlCol="0">
                <a:spAutoFit/>
              </a:bodyPr>
              <a:lstStyle/>
              <a:p>
                <a:pPr algn="ctr"/>
                <a:r>
                  <a:rPr lang="en-US" dirty="0"/>
                  <a:t>Shopping online</a:t>
                </a:r>
              </a:p>
            </p:txBody>
          </p:sp>
          <p:grpSp>
            <p:nvGrpSpPr>
              <p:cNvPr id="48" name="Group 47">
                <a:extLst>
                  <a:ext uri="{FF2B5EF4-FFF2-40B4-BE49-F238E27FC236}">
                    <a16:creationId xmlns:a16="http://schemas.microsoft.com/office/drawing/2014/main" id="{257A2B96-CFA7-484C-95AC-305EBE161121}"/>
                  </a:ext>
                </a:extLst>
              </p:cNvPr>
              <p:cNvGrpSpPr/>
              <p:nvPr/>
            </p:nvGrpSpPr>
            <p:grpSpPr>
              <a:xfrm>
                <a:off x="2082556" y="1736408"/>
                <a:ext cx="6809984" cy="4491592"/>
                <a:chOff x="2082556" y="1690688"/>
                <a:chExt cx="6809984" cy="4491592"/>
              </a:xfrm>
            </p:grpSpPr>
            <p:grpSp>
              <p:nvGrpSpPr>
                <p:cNvPr id="40" name="Group 39">
                  <a:extLst>
                    <a:ext uri="{FF2B5EF4-FFF2-40B4-BE49-F238E27FC236}">
                      <a16:creationId xmlns:a16="http://schemas.microsoft.com/office/drawing/2014/main" id="{B5AA0BEB-B0BB-8644-9490-1348DC3B1CB2}"/>
                    </a:ext>
                  </a:extLst>
                </p:cNvPr>
                <p:cNvGrpSpPr/>
                <p:nvPr/>
              </p:nvGrpSpPr>
              <p:grpSpPr>
                <a:xfrm>
                  <a:off x="3458391" y="1690688"/>
                  <a:ext cx="4234543" cy="4491592"/>
                  <a:chOff x="2155371" y="1874044"/>
                  <a:chExt cx="4234543" cy="4491592"/>
                </a:xfrm>
              </p:grpSpPr>
              <p:sp>
                <p:nvSpPr>
                  <p:cNvPr id="4" name="Oval 3">
                    <a:extLst>
                      <a:ext uri="{FF2B5EF4-FFF2-40B4-BE49-F238E27FC236}">
                        <a16:creationId xmlns:a16="http://schemas.microsoft.com/office/drawing/2014/main" id="{36E05CC0-EC6D-CC4E-9A05-AF0ED32843BA}"/>
                      </a:ext>
                    </a:extLst>
                  </p:cNvPr>
                  <p:cNvSpPr/>
                  <p:nvPr/>
                </p:nvSpPr>
                <p:spPr>
                  <a:xfrm>
                    <a:off x="2460171" y="2421902"/>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21553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579914"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995057" y="187404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693228" y="2396389"/>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62701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4114800" y="5606143"/>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693228"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stCxn id="4" idx="6"/>
                    <a:endCxn id="9" idx="2"/>
                  </p:cNvCxnSpPr>
                  <p:nvPr/>
                </p:nvCxnSpPr>
                <p:spPr>
                  <a:xfrm>
                    <a:off x="2579914" y="2487216"/>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562378" y="2533400"/>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stCxn id="5" idx="6"/>
                    <a:endCxn id="8" idx="3"/>
                  </p:cNvCxnSpPr>
                  <p:nvPr/>
                </p:nvCxnSpPr>
                <p:spPr>
                  <a:xfrm flipV="1">
                    <a:off x="2275114" y="2507887"/>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2257578" y="3703784"/>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699657" y="3657600"/>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699657" y="1985542"/>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2215243" y="3722914"/>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4012593" y="1985542"/>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795435" y="2507887"/>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4234543" y="3722914"/>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791200" y="2573201"/>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2"/>
                  <a:stretch>
                    <a:fillRect/>
                  </a:stretch>
                </p:blipFill>
                <p:spPr>
                  <a:xfrm>
                    <a:off x="3982786" y="3521902"/>
                    <a:ext cx="523437" cy="813707"/>
                  </a:xfrm>
                  <a:prstGeom prst="rect">
                    <a:avLst/>
                  </a:prstGeom>
                </p:spPr>
              </p:pic>
              <p:sp>
                <p:nvSpPr>
                  <p:cNvPr id="39" name="TextBox 38">
                    <a:extLst>
                      <a:ext uri="{FF2B5EF4-FFF2-40B4-BE49-F238E27FC236}">
                        <a16:creationId xmlns:a16="http://schemas.microsoft.com/office/drawing/2014/main" id="{28674760-C03B-E14B-A2A9-2991D8D2C053}"/>
                      </a:ext>
                    </a:extLst>
                  </p:cNvPr>
                  <p:cNvSpPr txBox="1"/>
                  <p:nvPr/>
                </p:nvSpPr>
                <p:spPr>
                  <a:xfrm>
                    <a:off x="3152666" y="5873193"/>
                    <a:ext cx="2183675" cy="492443"/>
                  </a:xfrm>
                  <a:prstGeom prst="rect">
                    <a:avLst/>
                  </a:prstGeom>
                  <a:noFill/>
                </p:spPr>
                <p:txBody>
                  <a:bodyPr wrap="square" rtlCol="0">
                    <a:spAutoFit/>
                  </a:bodyPr>
                  <a:lstStyle/>
                  <a:p>
                    <a:pPr algn="ctr"/>
                    <a:r>
                      <a:rPr lang="en-US" sz="2600" dirty="0"/>
                      <a:t>Agent’s Life</a:t>
                    </a:r>
                  </a:p>
                </p:txBody>
              </p:sp>
            </p:grpSp>
            <p:sp>
              <p:nvSpPr>
                <p:cNvPr id="41" name="TextBox 40">
                  <a:extLst>
                    <a:ext uri="{FF2B5EF4-FFF2-40B4-BE49-F238E27FC236}">
                      <a16:creationId xmlns:a16="http://schemas.microsoft.com/office/drawing/2014/main" id="{D9036A47-0AFF-334D-95C3-CABFFD0A9603}"/>
                    </a:ext>
                  </a:extLst>
                </p:cNvPr>
                <p:cNvSpPr txBox="1"/>
                <p:nvPr/>
              </p:nvSpPr>
              <p:spPr>
                <a:xfrm>
                  <a:off x="2505892" y="1847833"/>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2184763" y="3095347"/>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2082556" y="4666009"/>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6855040" y="1836476"/>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7555774" y="3280013"/>
                  <a:ext cx="1336766" cy="369332"/>
                </a:xfrm>
                <a:prstGeom prst="rect">
                  <a:avLst/>
                </a:prstGeom>
                <a:noFill/>
              </p:spPr>
              <p:txBody>
                <a:bodyPr wrap="square" rtlCol="0">
                  <a:spAutoFit/>
                </a:bodyPr>
                <a:lstStyle/>
                <a:p>
                  <a:pPr algn="ctr"/>
                  <a:r>
                    <a:rPr lang="en-US" dirty="0"/>
                    <a:t>Studying</a:t>
                  </a:r>
                </a:p>
              </p:txBody>
            </p:sp>
          </p:grpSp>
        </p:grpSp>
        <p:sp>
          <p:nvSpPr>
            <p:cNvPr id="50" name="TextBox 49">
              <a:extLst>
                <a:ext uri="{FF2B5EF4-FFF2-40B4-BE49-F238E27FC236}">
                  <a16:creationId xmlns:a16="http://schemas.microsoft.com/office/drawing/2014/main" id="{A0D5356B-654C-A441-BF71-52861F1A3FC3}"/>
                </a:ext>
              </a:extLst>
            </p:cNvPr>
            <p:cNvSpPr txBox="1"/>
            <p:nvPr/>
          </p:nvSpPr>
          <p:spPr>
            <a:xfrm>
              <a:off x="6149340" y="5090705"/>
              <a:ext cx="1657350" cy="372835"/>
            </a:xfrm>
            <a:prstGeom prst="rect">
              <a:avLst/>
            </a:prstGeom>
            <a:noFill/>
          </p:spPr>
          <p:txBody>
            <a:bodyPr wrap="square" rtlCol="0">
              <a:spAutoFit/>
            </a:bodyPr>
            <a:lstStyle/>
            <a:p>
              <a:pPr algn="ctr"/>
              <a:r>
                <a:rPr lang="en-US" dirty="0"/>
                <a:t>Reading news</a:t>
              </a:r>
            </a:p>
          </p:txBody>
        </p:sp>
      </p:grpSp>
      <p:grpSp>
        <p:nvGrpSpPr>
          <p:cNvPr id="57" name="Group 56">
            <a:extLst>
              <a:ext uri="{FF2B5EF4-FFF2-40B4-BE49-F238E27FC236}">
                <a16:creationId xmlns:a16="http://schemas.microsoft.com/office/drawing/2014/main" id="{AECFD255-09A2-EF4C-9563-46EA4D44D26D}"/>
              </a:ext>
            </a:extLst>
          </p:cNvPr>
          <p:cNvGrpSpPr/>
          <p:nvPr/>
        </p:nvGrpSpPr>
        <p:grpSpPr>
          <a:xfrm>
            <a:off x="7804439" y="2968930"/>
            <a:ext cx="2743200" cy="1644689"/>
            <a:chOff x="8823960" y="169068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3"/>
            <a:stretch>
              <a:fillRect/>
            </a:stretch>
          </p:blipFill>
          <p:spPr>
            <a:xfrm>
              <a:off x="8996557" y="1711608"/>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230939" y="2812157"/>
              <a:ext cx="1947399" cy="523220"/>
            </a:xfrm>
            <a:prstGeom prst="rect">
              <a:avLst/>
            </a:prstGeom>
            <a:noFill/>
          </p:spPr>
          <p:txBody>
            <a:bodyPr wrap="square" rtlCol="0">
              <a:spAutoFit/>
            </a:bodyPr>
            <a:lstStyle/>
            <a:p>
              <a:pPr algn="ctr"/>
              <a:r>
                <a:rPr lang="en-US" sz="28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823960" y="169068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365125"/>
            <a:ext cx="3473188" cy="21728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971411" y="1048764"/>
            <a:ext cx="2358390" cy="830997"/>
          </a:xfrm>
          <a:prstGeom prst="rect">
            <a:avLst/>
          </a:prstGeom>
          <a:noFill/>
        </p:spPr>
        <p:txBody>
          <a:bodyPr wrap="square" rtlCol="0">
            <a:spAutoFit/>
          </a:bodyPr>
          <a:lstStyle/>
          <a:p>
            <a:pPr algn="ctr"/>
            <a:r>
              <a:rPr lang="en-US" sz="2400" dirty="0"/>
              <a:t>What platforms should I build?</a:t>
            </a:r>
          </a:p>
        </p:txBody>
      </p:sp>
    </p:spTree>
    <p:extLst>
      <p:ext uri="{BB962C8B-B14F-4D97-AF65-F5344CB8AC3E}">
        <p14:creationId xmlns:p14="http://schemas.microsoft.com/office/powerpoint/2010/main" val="215195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Picture of the General Case</a:t>
            </a:r>
          </a:p>
        </p:txBody>
      </p:sp>
      <p:sp>
        <p:nvSpPr>
          <p:cNvPr id="46" name="TextBox 45">
            <a:extLst>
              <a:ext uri="{FF2B5EF4-FFF2-40B4-BE49-F238E27FC236}">
                <a16:creationId xmlns:a16="http://schemas.microsoft.com/office/drawing/2014/main" id="{EAF50B82-5FE6-3A4B-816D-C6B56F92C4F7}"/>
              </a:ext>
            </a:extLst>
          </p:cNvPr>
          <p:cNvSpPr txBox="1"/>
          <p:nvPr/>
        </p:nvSpPr>
        <p:spPr>
          <a:xfrm>
            <a:off x="2796544" y="1484320"/>
            <a:ext cx="1978776" cy="369332"/>
          </a:xfrm>
          <a:prstGeom prst="rect">
            <a:avLst/>
          </a:prstGeom>
          <a:noFill/>
        </p:spPr>
        <p:txBody>
          <a:bodyPr wrap="square" rtlCol="0">
            <a:spAutoFit/>
          </a:bodyPr>
          <a:lstStyle/>
          <a:p>
            <a:pPr algn="ctr"/>
            <a:r>
              <a:rPr lang="en-US" dirty="0"/>
              <a:t>Shopping online</a:t>
            </a:r>
          </a:p>
        </p:txBody>
      </p:sp>
      <p:sp>
        <p:nvSpPr>
          <p:cNvPr id="4" name="Oval 3">
            <a:extLst>
              <a:ext uri="{FF2B5EF4-FFF2-40B4-BE49-F238E27FC236}">
                <a16:creationId xmlns:a16="http://schemas.microsoft.com/office/drawing/2014/main" id="{36E05CC0-EC6D-CC4E-9A05-AF0ED32843BA}"/>
              </a:ext>
            </a:extLst>
          </p:cNvPr>
          <p:cNvSpPr/>
          <p:nvPr/>
        </p:nvSpPr>
        <p:spPr>
          <a:xfrm>
            <a:off x="2156885" y="242643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18520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276628"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691771" y="187857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389942" y="2400921"/>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59668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3811514" y="5610675"/>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389942"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cxnSpLocks/>
            <a:stCxn id="4" idx="6"/>
            <a:endCxn id="9" idx="2"/>
          </p:cNvCxnSpPr>
          <p:nvPr/>
        </p:nvCxnSpPr>
        <p:spPr>
          <a:xfrm>
            <a:off x="2276628" y="2491748"/>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259092" y="2537932"/>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cxnSpLocks/>
            <a:stCxn id="5" idx="6"/>
            <a:endCxn id="8" idx="3"/>
          </p:cNvCxnSpPr>
          <p:nvPr/>
        </p:nvCxnSpPr>
        <p:spPr>
          <a:xfrm flipV="1">
            <a:off x="1971828" y="2512419"/>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1954292" y="3708316"/>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396371" y="3662132"/>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396371" y="1990074"/>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1911957" y="3727446"/>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3709307" y="1990074"/>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492149" y="2512419"/>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3931257" y="3727446"/>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487914" y="2577733"/>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2"/>
          <a:stretch>
            <a:fillRect/>
          </a:stretch>
        </p:blipFill>
        <p:spPr>
          <a:xfrm>
            <a:off x="3679500" y="3526434"/>
            <a:ext cx="523437" cy="813707"/>
          </a:xfrm>
          <a:prstGeom prst="rect">
            <a:avLst/>
          </a:prstGeom>
        </p:spPr>
      </p:pic>
      <p:sp>
        <p:nvSpPr>
          <p:cNvPr id="39" name="TextBox 38">
            <a:extLst>
              <a:ext uri="{FF2B5EF4-FFF2-40B4-BE49-F238E27FC236}">
                <a16:creationId xmlns:a16="http://schemas.microsoft.com/office/drawing/2014/main" id="{28674760-C03B-E14B-A2A9-2991D8D2C053}"/>
              </a:ext>
            </a:extLst>
          </p:cNvPr>
          <p:cNvSpPr txBox="1"/>
          <p:nvPr/>
        </p:nvSpPr>
        <p:spPr>
          <a:xfrm>
            <a:off x="2849380" y="5877725"/>
            <a:ext cx="2183675" cy="492443"/>
          </a:xfrm>
          <a:prstGeom prst="rect">
            <a:avLst/>
          </a:prstGeom>
          <a:noFill/>
        </p:spPr>
        <p:txBody>
          <a:bodyPr wrap="square" rtlCol="0">
            <a:spAutoFit/>
          </a:bodyPr>
          <a:lstStyle/>
          <a:p>
            <a:pPr algn="ctr"/>
            <a:r>
              <a:rPr lang="en-US" sz="2600" dirty="0"/>
              <a:t>Agent’s Life</a:t>
            </a:r>
          </a:p>
        </p:txBody>
      </p:sp>
      <p:sp>
        <p:nvSpPr>
          <p:cNvPr id="41" name="TextBox 40">
            <a:extLst>
              <a:ext uri="{FF2B5EF4-FFF2-40B4-BE49-F238E27FC236}">
                <a16:creationId xmlns:a16="http://schemas.microsoft.com/office/drawing/2014/main" id="{D9036A47-0AFF-334D-95C3-CABFFD0A9603}"/>
              </a:ext>
            </a:extLst>
          </p:cNvPr>
          <p:cNvSpPr txBox="1"/>
          <p:nvPr/>
        </p:nvSpPr>
        <p:spPr>
          <a:xfrm>
            <a:off x="899586" y="2035721"/>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578457" y="3283235"/>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476250" y="4853897"/>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5248734" y="2024364"/>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5949468" y="3467901"/>
            <a:ext cx="1336766" cy="369332"/>
          </a:xfrm>
          <a:prstGeom prst="rect">
            <a:avLst/>
          </a:prstGeom>
          <a:noFill/>
        </p:spPr>
        <p:txBody>
          <a:bodyPr wrap="square" rtlCol="0">
            <a:spAutoFit/>
          </a:bodyPr>
          <a:lstStyle/>
          <a:p>
            <a:pPr algn="ctr"/>
            <a:r>
              <a:rPr lang="en-US" dirty="0"/>
              <a:t>Studying</a:t>
            </a:r>
          </a:p>
        </p:txBody>
      </p:sp>
      <p:sp>
        <p:nvSpPr>
          <p:cNvPr id="50" name="TextBox 49">
            <a:extLst>
              <a:ext uri="{FF2B5EF4-FFF2-40B4-BE49-F238E27FC236}">
                <a16:creationId xmlns:a16="http://schemas.microsoft.com/office/drawing/2014/main" id="{A0D5356B-654C-A441-BF71-52861F1A3FC3}"/>
              </a:ext>
            </a:extLst>
          </p:cNvPr>
          <p:cNvSpPr txBox="1"/>
          <p:nvPr/>
        </p:nvSpPr>
        <p:spPr>
          <a:xfrm>
            <a:off x="5457434" y="5038563"/>
            <a:ext cx="1657350" cy="372835"/>
          </a:xfrm>
          <a:prstGeom prst="rect">
            <a:avLst/>
          </a:prstGeom>
          <a:noFill/>
        </p:spPr>
        <p:txBody>
          <a:bodyPr wrap="square" rtlCol="0">
            <a:spAutoFit/>
          </a:bodyPr>
          <a:lstStyle/>
          <a:p>
            <a:pPr algn="ctr"/>
            <a:r>
              <a:rPr lang="en-US" dirty="0"/>
              <a:t>Reading news</a:t>
            </a:r>
          </a:p>
        </p:txBody>
      </p:sp>
      <p:grpSp>
        <p:nvGrpSpPr>
          <p:cNvPr id="57" name="Group 56">
            <a:extLst>
              <a:ext uri="{FF2B5EF4-FFF2-40B4-BE49-F238E27FC236}">
                <a16:creationId xmlns:a16="http://schemas.microsoft.com/office/drawing/2014/main" id="{AECFD255-09A2-EF4C-9563-46EA4D44D26D}"/>
              </a:ext>
            </a:extLst>
          </p:cNvPr>
          <p:cNvGrpSpPr/>
          <p:nvPr/>
        </p:nvGrpSpPr>
        <p:grpSpPr>
          <a:xfrm>
            <a:off x="7804439" y="2968930"/>
            <a:ext cx="2743200" cy="1644689"/>
            <a:chOff x="8823960" y="169068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3"/>
            <a:stretch>
              <a:fillRect/>
            </a:stretch>
          </p:blipFill>
          <p:spPr>
            <a:xfrm>
              <a:off x="8996557" y="1711608"/>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230939" y="2812157"/>
              <a:ext cx="1947399" cy="523220"/>
            </a:xfrm>
            <a:prstGeom prst="rect">
              <a:avLst/>
            </a:prstGeom>
            <a:noFill/>
          </p:spPr>
          <p:txBody>
            <a:bodyPr wrap="square" rtlCol="0">
              <a:spAutoFit/>
            </a:bodyPr>
            <a:lstStyle/>
            <a:p>
              <a:pPr algn="ctr"/>
              <a:r>
                <a:rPr lang="en-US" sz="28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823960" y="169068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365125"/>
            <a:ext cx="3473188" cy="21728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971411" y="1048764"/>
            <a:ext cx="2358390" cy="830997"/>
          </a:xfrm>
          <a:prstGeom prst="rect">
            <a:avLst/>
          </a:prstGeom>
          <a:noFill/>
        </p:spPr>
        <p:txBody>
          <a:bodyPr wrap="square" rtlCol="0">
            <a:spAutoFit/>
          </a:bodyPr>
          <a:lstStyle/>
          <a:p>
            <a:pPr algn="ctr"/>
            <a:r>
              <a:rPr lang="en-US" sz="2400" dirty="0"/>
              <a:t>What platforms should I build?</a:t>
            </a:r>
          </a:p>
        </p:txBody>
      </p:sp>
      <p:sp>
        <p:nvSpPr>
          <p:cNvPr id="22" name="TextBox 21">
            <a:extLst>
              <a:ext uri="{FF2B5EF4-FFF2-40B4-BE49-F238E27FC236}">
                <a16:creationId xmlns:a16="http://schemas.microsoft.com/office/drawing/2014/main" id="{3F1E02AC-AE36-5244-9D4E-43F74122A616}"/>
              </a:ext>
            </a:extLst>
          </p:cNvPr>
          <p:cNvSpPr txBox="1"/>
          <p:nvPr/>
        </p:nvSpPr>
        <p:spPr>
          <a:xfrm>
            <a:off x="7804439" y="5038563"/>
            <a:ext cx="3819871" cy="1692771"/>
          </a:xfrm>
          <a:prstGeom prst="rect">
            <a:avLst/>
          </a:prstGeom>
          <a:noFill/>
        </p:spPr>
        <p:txBody>
          <a:bodyPr wrap="square" rtlCol="0">
            <a:spAutoFit/>
          </a:bodyPr>
          <a:lstStyle/>
          <a:p>
            <a:r>
              <a:rPr lang="en-US" sz="2600" dirty="0"/>
              <a:t>At a cost, the firm can </a:t>
            </a:r>
            <a:r>
              <a:rPr lang="en-US" sz="2600" b="1" dirty="0"/>
              <a:t>add an opt-in action </a:t>
            </a:r>
            <a:r>
              <a:rPr lang="en-US" sz="2600" dirty="0"/>
              <a:t>to platforms they create (ex: Google Maps).</a:t>
            </a:r>
          </a:p>
        </p:txBody>
      </p:sp>
    </p:spTree>
    <p:extLst>
      <p:ext uri="{BB962C8B-B14F-4D97-AF65-F5344CB8AC3E}">
        <p14:creationId xmlns:p14="http://schemas.microsoft.com/office/powerpoint/2010/main" val="314035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Picture of the General Case</a:t>
            </a:r>
          </a:p>
        </p:txBody>
      </p:sp>
      <p:sp>
        <p:nvSpPr>
          <p:cNvPr id="46" name="TextBox 45">
            <a:extLst>
              <a:ext uri="{FF2B5EF4-FFF2-40B4-BE49-F238E27FC236}">
                <a16:creationId xmlns:a16="http://schemas.microsoft.com/office/drawing/2014/main" id="{EAF50B82-5FE6-3A4B-816D-C6B56F92C4F7}"/>
              </a:ext>
            </a:extLst>
          </p:cNvPr>
          <p:cNvSpPr txBox="1"/>
          <p:nvPr/>
        </p:nvSpPr>
        <p:spPr>
          <a:xfrm>
            <a:off x="2917736" y="1486230"/>
            <a:ext cx="1757133" cy="369332"/>
          </a:xfrm>
          <a:prstGeom prst="rect">
            <a:avLst/>
          </a:prstGeom>
          <a:noFill/>
        </p:spPr>
        <p:txBody>
          <a:bodyPr wrap="square" rtlCol="0">
            <a:spAutoFit/>
          </a:bodyPr>
          <a:lstStyle/>
          <a:p>
            <a:pPr algn="ctr"/>
            <a:r>
              <a:rPr lang="en-US" dirty="0"/>
              <a:t>Shopping online</a:t>
            </a:r>
          </a:p>
        </p:txBody>
      </p:sp>
      <p:sp>
        <p:nvSpPr>
          <p:cNvPr id="4" name="Oval 3">
            <a:extLst>
              <a:ext uri="{FF2B5EF4-FFF2-40B4-BE49-F238E27FC236}">
                <a16:creationId xmlns:a16="http://schemas.microsoft.com/office/drawing/2014/main" id="{36E05CC0-EC6D-CC4E-9A05-AF0ED32843BA}"/>
              </a:ext>
            </a:extLst>
          </p:cNvPr>
          <p:cNvSpPr/>
          <p:nvPr/>
        </p:nvSpPr>
        <p:spPr>
          <a:xfrm>
            <a:off x="2156885" y="242643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18520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276628"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691771" y="187857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389942" y="2400921"/>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59668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3811514" y="5610675"/>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389942"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cxnSpLocks/>
            <a:stCxn id="4" idx="6"/>
            <a:endCxn id="9" idx="2"/>
          </p:cNvCxnSpPr>
          <p:nvPr/>
        </p:nvCxnSpPr>
        <p:spPr>
          <a:xfrm>
            <a:off x="2276628" y="2491748"/>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259092" y="2537932"/>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cxnSpLocks/>
            <a:stCxn id="5" idx="6"/>
            <a:endCxn id="8" idx="3"/>
          </p:cNvCxnSpPr>
          <p:nvPr/>
        </p:nvCxnSpPr>
        <p:spPr>
          <a:xfrm flipV="1">
            <a:off x="1971828" y="2512419"/>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1954292" y="3708316"/>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396371" y="3662132"/>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396371" y="1990074"/>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1911957" y="3727446"/>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3709307" y="1990074"/>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492149" y="2512419"/>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3931257" y="3727446"/>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487914" y="2577733"/>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3"/>
          <a:stretch>
            <a:fillRect/>
          </a:stretch>
        </p:blipFill>
        <p:spPr>
          <a:xfrm>
            <a:off x="3679500" y="3526434"/>
            <a:ext cx="523437" cy="813707"/>
          </a:xfrm>
          <a:prstGeom prst="rect">
            <a:avLst/>
          </a:prstGeom>
        </p:spPr>
      </p:pic>
      <p:sp>
        <p:nvSpPr>
          <p:cNvPr id="39" name="TextBox 38">
            <a:extLst>
              <a:ext uri="{FF2B5EF4-FFF2-40B4-BE49-F238E27FC236}">
                <a16:creationId xmlns:a16="http://schemas.microsoft.com/office/drawing/2014/main" id="{28674760-C03B-E14B-A2A9-2991D8D2C053}"/>
              </a:ext>
            </a:extLst>
          </p:cNvPr>
          <p:cNvSpPr txBox="1"/>
          <p:nvPr/>
        </p:nvSpPr>
        <p:spPr>
          <a:xfrm>
            <a:off x="2849380" y="5877725"/>
            <a:ext cx="2183675" cy="892552"/>
          </a:xfrm>
          <a:prstGeom prst="rect">
            <a:avLst/>
          </a:prstGeom>
          <a:noFill/>
        </p:spPr>
        <p:txBody>
          <a:bodyPr wrap="square" rtlCol="0">
            <a:spAutoFit/>
          </a:bodyPr>
          <a:lstStyle/>
          <a:p>
            <a:pPr algn="ctr"/>
            <a:r>
              <a:rPr lang="en-US" sz="2600" dirty="0"/>
              <a:t>Agent’s Life </a:t>
            </a:r>
            <a:r>
              <a:rPr lang="en-US" sz="2600" dirty="0">
                <a:solidFill>
                  <a:srgbClr val="00B050"/>
                </a:solidFill>
              </a:rPr>
              <a:t>changes</a:t>
            </a:r>
            <a:endParaRPr lang="en-US" sz="2600" dirty="0"/>
          </a:p>
        </p:txBody>
      </p:sp>
      <p:sp>
        <p:nvSpPr>
          <p:cNvPr id="41" name="TextBox 40">
            <a:extLst>
              <a:ext uri="{FF2B5EF4-FFF2-40B4-BE49-F238E27FC236}">
                <a16:creationId xmlns:a16="http://schemas.microsoft.com/office/drawing/2014/main" id="{D9036A47-0AFF-334D-95C3-CABFFD0A9603}"/>
              </a:ext>
            </a:extLst>
          </p:cNvPr>
          <p:cNvSpPr txBox="1"/>
          <p:nvPr/>
        </p:nvSpPr>
        <p:spPr>
          <a:xfrm>
            <a:off x="899586" y="2035721"/>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578457" y="3283235"/>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476250" y="4853897"/>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5248734" y="2024364"/>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5949468" y="3467901"/>
            <a:ext cx="1336766" cy="369332"/>
          </a:xfrm>
          <a:prstGeom prst="rect">
            <a:avLst/>
          </a:prstGeom>
          <a:noFill/>
        </p:spPr>
        <p:txBody>
          <a:bodyPr wrap="square" rtlCol="0">
            <a:spAutoFit/>
          </a:bodyPr>
          <a:lstStyle/>
          <a:p>
            <a:pPr algn="ctr"/>
            <a:r>
              <a:rPr lang="en-US" dirty="0"/>
              <a:t>Studying</a:t>
            </a:r>
          </a:p>
        </p:txBody>
      </p:sp>
      <p:sp>
        <p:nvSpPr>
          <p:cNvPr id="50" name="TextBox 49">
            <a:extLst>
              <a:ext uri="{FF2B5EF4-FFF2-40B4-BE49-F238E27FC236}">
                <a16:creationId xmlns:a16="http://schemas.microsoft.com/office/drawing/2014/main" id="{A0D5356B-654C-A441-BF71-52861F1A3FC3}"/>
              </a:ext>
            </a:extLst>
          </p:cNvPr>
          <p:cNvSpPr txBox="1"/>
          <p:nvPr/>
        </p:nvSpPr>
        <p:spPr>
          <a:xfrm>
            <a:off x="5457434" y="5038563"/>
            <a:ext cx="1657350" cy="372835"/>
          </a:xfrm>
          <a:prstGeom prst="rect">
            <a:avLst/>
          </a:prstGeom>
          <a:noFill/>
        </p:spPr>
        <p:txBody>
          <a:bodyPr wrap="square" rtlCol="0">
            <a:spAutoFit/>
          </a:bodyPr>
          <a:lstStyle/>
          <a:p>
            <a:pPr algn="ctr"/>
            <a:r>
              <a:rPr lang="en-US" dirty="0"/>
              <a:t>Reading news</a:t>
            </a:r>
          </a:p>
        </p:txBody>
      </p:sp>
      <p:grpSp>
        <p:nvGrpSpPr>
          <p:cNvPr id="57" name="Group 56">
            <a:extLst>
              <a:ext uri="{FF2B5EF4-FFF2-40B4-BE49-F238E27FC236}">
                <a16:creationId xmlns:a16="http://schemas.microsoft.com/office/drawing/2014/main" id="{AECFD255-09A2-EF4C-9563-46EA4D44D26D}"/>
              </a:ext>
            </a:extLst>
          </p:cNvPr>
          <p:cNvGrpSpPr/>
          <p:nvPr/>
        </p:nvGrpSpPr>
        <p:grpSpPr>
          <a:xfrm>
            <a:off x="7804439" y="2968930"/>
            <a:ext cx="2743200" cy="1644689"/>
            <a:chOff x="8823960" y="169068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4"/>
            <a:stretch>
              <a:fillRect/>
            </a:stretch>
          </p:blipFill>
          <p:spPr>
            <a:xfrm>
              <a:off x="8996557" y="1711608"/>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230939" y="2812157"/>
              <a:ext cx="1947399" cy="523220"/>
            </a:xfrm>
            <a:prstGeom prst="rect">
              <a:avLst/>
            </a:prstGeom>
            <a:noFill/>
          </p:spPr>
          <p:txBody>
            <a:bodyPr wrap="square" rtlCol="0">
              <a:spAutoFit/>
            </a:bodyPr>
            <a:lstStyle/>
            <a:p>
              <a:pPr algn="ctr"/>
              <a:r>
                <a:rPr lang="en-US" sz="28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823960" y="169068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365125"/>
            <a:ext cx="3473188" cy="21728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971411" y="624900"/>
            <a:ext cx="2358390" cy="1569660"/>
          </a:xfrm>
          <a:prstGeom prst="rect">
            <a:avLst/>
          </a:prstGeom>
          <a:noFill/>
        </p:spPr>
        <p:txBody>
          <a:bodyPr wrap="square" rtlCol="0">
            <a:spAutoFit/>
          </a:bodyPr>
          <a:lstStyle/>
          <a:p>
            <a:pPr algn="ctr"/>
            <a:r>
              <a:rPr lang="en-US" sz="2400" dirty="0"/>
              <a:t>Maybe we should create Maps technology….</a:t>
            </a:r>
          </a:p>
        </p:txBody>
      </p:sp>
      <p:cxnSp>
        <p:nvCxnSpPr>
          <p:cNvPr id="12" name="Straight Arrow Connector 11">
            <a:extLst>
              <a:ext uri="{FF2B5EF4-FFF2-40B4-BE49-F238E27FC236}">
                <a16:creationId xmlns:a16="http://schemas.microsoft.com/office/drawing/2014/main" id="{9E9DA253-6865-184E-A46D-F26E80B65FC4}"/>
              </a:ext>
            </a:extLst>
          </p:cNvPr>
          <p:cNvCxnSpPr>
            <a:stCxn id="7" idx="2"/>
            <a:endCxn id="4" idx="6"/>
          </p:cNvCxnSpPr>
          <p:nvPr/>
        </p:nvCxnSpPr>
        <p:spPr>
          <a:xfrm flipH="1">
            <a:off x="2276628" y="1943890"/>
            <a:ext cx="1415143" cy="54785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2210624-BFF9-F344-A3E0-C0208F987C44}"/>
              </a:ext>
            </a:extLst>
          </p:cNvPr>
          <p:cNvSpPr txBox="1"/>
          <p:nvPr/>
        </p:nvSpPr>
        <p:spPr>
          <a:xfrm>
            <a:off x="7894273" y="5858308"/>
            <a:ext cx="2581443" cy="492443"/>
          </a:xfrm>
          <a:prstGeom prst="rect">
            <a:avLst/>
          </a:prstGeom>
          <a:noFill/>
        </p:spPr>
        <p:txBody>
          <a:bodyPr wrap="square" rtlCol="0">
            <a:spAutoFit/>
          </a:bodyPr>
          <a:lstStyle/>
          <a:p>
            <a:pPr algn="ctr"/>
            <a:r>
              <a:rPr lang="en-US" sz="2600" dirty="0">
                <a:solidFill>
                  <a:srgbClr val="00B050"/>
                </a:solidFill>
              </a:rPr>
              <a:t>Opt in to Maps</a:t>
            </a:r>
          </a:p>
        </p:txBody>
      </p:sp>
      <p:cxnSp>
        <p:nvCxnSpPr>
          <p:cNvPr id="18" name="Straight Arrow Connector 17">
            <a:extLst>
              <a:ext uri="{FF2B5EF4-FFF2-40B4-BE49-F238E27FC236}">
                <a16:creationId xmlns:a16="http://schemas.microsoft.com/office/drawing/2014/main" id="{7FD48974-D72E-3344-BD57-99AA85FF3F6F}"/>
              </a:ext>
            </a:extLst>
          </p:cNvPr>
          <p:cNvCxnSpPr>
            <a:stCxn id="56" idx="2"/>
          </p:cNvCxnSpPr>
          <p:nvPr/>
        </p:nvCxnSpPr>
        <p:spPr>
          <a:xfrm>
            <a:off x="9176039" y="4613619"/>
            <a:ext cx="8956" cy="11276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63942D2E-99F3-5440-9F0C-CF0B2E69DA6B}"/>
              </a:ext>
            </a:extLst>
          </p:cNvPr>
          <p:cNvSpPr/>
          <p:nvPr/>
        </p:nvSpPr>
        <p:spPr>
          <a:xfrm>
            <a:off x="7894273" y="5741303"/>
            <a:ext cx="2653366" cy="84237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B77831B-653F-474D-AA0E-FB6B06807F02}"/>
              </a:ext>
            </a:extLst>
          </p:cNvPr>
          <p:cNvSpPr txBox="1"/>
          <p:nvPr/>
        </p:nvSpPr>
        <p:spPr>
          <a:xfrm>
            <a:off x="9384030" y="4853897"/>
            <a:ext cx="1703070" cy="646331"/>
          </a:xfrm>
          <a:prstGeom prst="rect">
            <a:avLst/>
          </a:prstGeom>
          <a:noFill/>
        </p:spPr>
        <p:txBody>
          <a:bodyPr wrap="square" rtlCol="0">
            <a:spAutoFit/>
          </a:bodyPr>
          <a:lstStyle/>
          <a:p>
            <a:pPr algn="ctr"/>
            <a:r>
              <a:rPr lang="en-US" dirty="0"/>
              <a:t>Builds platform Maps at a cost.</a:t>
            </a:r>
          </a:p>
        </p:txBody>
      </p:sp>
      <p:cxnSp>
        <p:nvCxnSpPr>
          <p:cNvPr id="28" name="Straight Arrow Connector 27">
            <a:extLst>
              <a:ext uri="{FF2B5EF4-FFF2-40B4-BE49-F238E27FC236}">
                <a16:creationId xmlns:a16="http://schemas.microsoft.com/office/drawing/2014/main" id="{EF155C0A-2C66-734E-B01C-9B328CDE7833}"/>
              </a:ext>
            </a:extLst>
          </p:cNvPr>
          <p:cNvCxnSpPr>
            <a:stCxn id="4" idx="3"/>
            <a:endCxn id="5" idx="6"/>
          </p:cNvCxnSpPr>
          <p:nvPr/>
        </p:nvCxnSpPr>
        <p:spPr>
          <a:xfrm flipH="1">
            <a:off x="1971828" y="2537932"/>
            <a:ext cx="202593" cy="11242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6D7CBD1-0111-A542-8086-C62F434E4408}"/>
              </a:ext>
            </a:extLst>
          </p:cNvPr>
          <p:cNvCxnSpPr>
            <a:stCxn id="4" idx="4"/>
            <a:endCxn id="6" idx="0"/>
          </p:cNvCxnSpPr>
          <p:nvPr/>
        </p:nvCxnSpPr>
        <p:spPr>
          <a:xfrm>
            <a:off x="2216757" y="2557062"/>
            <a:ext cx="119743" cy="248755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3E2C42-D828-604B-B0A3-BD96B3B82BF0}"/>
              </a:ext>
            </a:extLst>
          </p:cNvPr>
          <p:cNvCxnSpPr>
            <a:stCxn id="4" idx="4"/>
            <a:endCxn id="8" idx="1"/>
          </p:cNvCxnSpPr>
          <p:nvPr/>
        </p:nvCxnSpPr>
        <p:spPr>
          <a:xfrm flipV="1">
            <a:off x="2216757" y="2420051"/>
            <a:ext cx="3190721" cy="13701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77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2B11-B671-9344-9713-9C2FB7CF2C9A}"/>
              </a:ext>
            </a:extLst>
          </p:cNvPr>
          <p:cNvSpPr>
            <a:spLocks noGrp="1"/>
          </p:cNvSpPr>
          <p:nvPr>
            <p:ph type="title"/>
          </p:nvPr>
        </p:nvSpPr>
        <p:spPr/>
        <p:txBody>
          <a:bodyPr/>
          <a:lstStyle/>
          <a:p>
            <a:r>
              <a:rPr lang="en-US" dirty="0"/>
              <a:t>Computational Tractability I: General Case</a:t>
            </a:r>
          </a:p>
        </p:txBody>
      </p:sp>
      <p:sp>
        <p:nvSpPr>
          <p:cNvPr id="3" name="Content Placeholder 2">
            <a:extLst>
              <a:ext uri="{FF2B5EF4-FFF2-40B4-BE49-F238E27FC236}">
                <a16:creationId xmlns:a16="http://schemas.microsoft.com/office/drawing/2014/main" id="{E28B215F-D8E8-E542-A8A4-FC0C03ACE55F}"/>
              </a:ext>
            </a:extLst>
          </p:cNvPr>
          <p:cNvSpPr>
            <a:spLocks noGrp="1"/>
          </p:cNvSpPr>
          <p:nvPr>
            <p:ph idx="1"/>
          </p:nvPr>
        </p:nvSpPr>
        <p:spPr/>
        <p:txBody>
          <a:bodyPr>
            <a:normAutofit lnSpcReduction="10000"/>
          </a:bodyPr>
          <a:lstStyle/>
          <a:p>
            <a:r>
              <a:rPr lang="en-US" dirty="0"/>
              <a:t>It is </a:t>
            </a:r>
            <a:r>
              <a:rPr lang="en-US" dirty="0">
                <a:solidFill>
                  <a:srgbClr val="FF0000"/>
                </a:solidFill>
              </a:rPr>
              <a:t>strongly NP-hard </a:t>
            </a:r>
            <a:r>
              <a:rPr lang="en-US" dirty="0"/>
              <a:t>to decide whether the Designer can obtain positive profit – and therefore </a:t>
            </a:r>
            <a:r>
              <a:rPr lang="en-US" dirty="0">
                <a:solidFill>
                  <a:srgbClr val="FF0000"/>
                </a:solidFill>
              </a:rPr>
              <a:t>hard to approximate</a:t>
            </a:r>
            <a:r>
              <a:rPr lang="en-US" dirty="0"/>
              <a:t>.</a:t>
            </a:r>
          </a:p>
          <a:p>
            <a:endParaRPr lang="en-US" dirty="0"/>
          </a:p>
          <a:p>
            <a:r>
              <a:rPr lang="en-US" dirty="0"/>
              <a:t>Reduction from SET COVER</a:t>
            </a:r>
          </a:p>
          <a:p>
            <a:pPr lvl="1"/>
            <a:r>
              <a:rPr lang="en-US" dirty="0"/>
              <a:t>Designer builds platforms which each solve subset of Agent’s problems.</a:t>
            </a:r>
          </a:p>
          <a:p>
            <a:pPr lvl="1"/>
            <a:r>
              <a:rPr lang="en-US" dirty="0"/>
              <a:t>Most cost-effective covering set is NP hard.</a:t>
            </a:r>
          </a:p>
          <a:p>
            <a:endParaRPr lang="en-US" dirty="0"/>
          </a:p>
          <a:p>
            <a:r>
              <a:rPr lang="en-US" dirty="0"/>
              <a:t>In economic terms, the reduction exploits the complexity of “</a:t>
            </a:r>
            <a:r>
              <a:rPr lang="en-US" dirty="0">
                <a:solidFill>
                  <a:srgbClr val="00B050"/>
                </a:solidFill>
              </a:rPr>
              <a:t>complementary goods</a:t>
            </a:r>
            <a:r>
              <a:rPr lang="en-US" dirty="0"/>
              <a:t>.”</a:t>
            </a:r>
          </a:p>
          <a:p>
            <a:pPr lvl="1"/>
            <a:r>
              <a:rPr lang="en-US" dirty="0"/>
              <a:t>Ex: Brick-and-mortar retail ads help the Agent discover the store, Maps helps the Agent get to the store.</a:t>
            </a:r>
          </a:p>
          <a:p>
            <a:pPr lvl="1"/>
            <a:endParaRPr lang="en-US" dirty="0"/>
          </a:p>
        </p:txBody>
      </p:sp>
    </p:spTree>
    <p:extLst>
      <p:ext uri="{BB962C8B-B14F-4D97-AF65-F5344CB8AC3E}">
        <p14:creationId xmlns:p14="http://schemas.microsoft.com/office/powerpoint/2010/main" val="196286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Tractable “Flower” Case</a:t>
            </a:r>
          </a:p>
        </p:txBody>
      </p:sp>
    </p:spTree>
    <p:extLst>
      <p:ext uri="{BB962C8B-B14F-4D97-AF65-F5344CB8AC3E}">
        <p14:creationId xmlns:p14="http://schemas.microsoft.com/office/powerpoint/2010/main" val="353216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8FE-45AA-9743-AFC5-32A83EFDD763}"/>
              </a:ext>
            </a:extLst>
          </p:cNvPr>
          <p:cNvSpPr>
            <a:spLocks noGrp="1"/>
          </p:cNvSpPr>
          <p:nvPr>
            <p:ph type="title"/>
          </p:nvPr>
        </p:nvSpPr>
        <p:spPr/>
        <p:txBody>
          <a:bodyPr/>
          <a:lstStyle/>
          <a:p>
            <a:r>
              <a:rPr lang="en-US" dirty="0"/>
              <a:t>A More Tractable Case: The Flower</a:t>
            </a:r>
          </a:p>
        </p:txBody>
      </p:sp>
      <p:pic>
        <p:nvPicPr>
          <p:cNvPr id="8" name="Picture 7">
            <a:extLst>
              <a:ext uri="{FF2B5EF4-FFF2-40B4-BE49-F238E27FC236}">
                <a16:creationId xmlns:a16="http://schemas.microsoft.com/office/drawing/2014/main" id="{EF23F1BA-E7A4-B842-BAA1-1AAE18453B78}"/>
              </a:ext>
            </a:extLst>
          </p:cNvPr>
          <p:cNvPicPr>
            <a:picLocks noChangeAspect="1"/>
          </p:cNvPicPr>
          <p:nvPr/>
        </p:nvPicPr>
        <p:blipFill>
          <a:blip r:embed="rId3"/>
          <a:stretch>
            <a:fillRect/>
          </a:stretch>
        </p:blipFill>
        <p:spPr>
          <a:xfrm>
            <a:off x="1235370" y="1690688"/>
            <a:ext cx="9721259" cy="4726201"/>
          </a:xfrm>
          <a:prstGeom prst="rect">
            <a:avLst/>
          </a:prstGeom>
        </p:spPr>
      </p:pic>
    </p:spTree>
    <p:extLst>
      <p:ext uri="{BB962C8B-B14F-4D97-AF65-F5344CB8AC3E}">
        <p14:creationId xmlns:p14="http://schemas.microsoft.com/office/powerpoint/2010/main" val="357284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8FE-45AA-9743-AFC5-32A83EFDD763}"/>
              </a:ext>
            </a:extLst>
          </p:cNvPr>
          <p:cNvSpPr>
            <a:spLocks noGrp="1"/>
          </p:cNvSpPr>
          <p:nvPr>
            <p:ph type="title"/>
          </p:nvPr>
        </p:nvSpPr>
        <p:spPr/>
        <p:txBody>
          <a:bodyPr/>
          <a:lstStyle/>
          <a:p>
            <a:r>
              <a:rPr lang="en-US" dirty="0"/>
              <a:t>A More Tractable Case: The Flower</a:t>
            </a:r>
          </a:p>
        </p:txBody>
      </p:sp>
      <p:sp>
        <p:nvSpPr>
          <p:cNvPr id="3" name="Content Placeholder 2">
            <a:extLst>
              <a:ext uri="{FF2B5EF4-FFF2-40B4-BE49-F238E27FC236}">
                <a16:creationId xmlns:a16="http://schemas.microsoft.com/office/drawing/2014/main" id="{14DE3F4E-F054-C743-A4A5-D915B3977CA1}"/>
              </a:ext>
            </a:extLst>
          </p:cNvPr>
          <p:cNvSpPr>
            <a:spLocks noGrp="1"/>
          </p:cNvSpPr>
          <p:nvPr>
            <p:ph idx="1"/>
          </p:nvPr>
        </p:nvSpPr>
        <p:spPr/>
        <p:txBody>
          <a:bodyPr/>
          <a:lstStyle/>
          <a:p>
            <a:r>
              <a:rPr lang="en-US" dirty="0"/>
              <a:t>Problem can be solved by an FPTAS</a:t>
            </a:r>
          </a:p>
          <a:p>
            <a:pPr marL="0" indent="0">
              <a:buNone/>
            </a:pPr>
            <a:endParaRPr lang="en-US" dirty="0"/>
          </a:p>
          <a:p>
            <a:r>
              <a:rPr lang="en-US" dirty="0"/>
              <a:t>Why tractable? </a:t>
            </a:r>
          </a:p>
          <a:p>
            <a:pPr lvl="1"/>
            <a:r>
              <a:rPr lang="en-US" dirty="0">
                <a:solidFill>
                  <a:srgbClr val="00B0F0"/>
                </a:solidFill>
              </a:rPr>
              <a:t>Substitutes</a:t>
            </a:r>
            <a:r>
              <a:rPr lang="en-US" dirty="0"/>
              <a:t> rather than </a:t>
            </a:r>
            <a:r>
              <a:rPr lang="en-US" dirty="0">
                <a:solidFill>
                  <a:srgbClr val="00B050"/>
                </a:solidFill>
              </a:rPr>
              <a:t>complements</a:t>
            </a:r>
          </a:p>
          <a:p>
            <a:pPr lvl="2"/>
            <a:r>
              <a:rPr lang="en-US" dirty="0"/>
              <a:t>Allocate time spent in each platform</a:t>
            </a:r>
          </a:p>
          <a:p>
            <a:pPr lvl="1"/>
            <a:endParaRPr lang="en-US" dirty="0"/>
          </a:p>
          <a:p>
            <a:pPr lvl="1"/>
            <a:r>
              <a:rPr lang="en-US" dirty="0"/>
              <a:t>Simpler low-level behavior (greedy agent)</a:t>
            </a:r>
          </a:p>
          <a:p>
            <a:pPr lvl="1"/>
            <a:endParaRPr lang="en-US" dirty="0"/>
          </a:p>
          <a:p>
            <a:pPr lvl="1"/>
            <a:r>
              <a:rPr lang="en-US" dirty="0"/>
              <a:t>Admits a DP upon discretization (knapsack DP)</a:t>
            </a:r>
          </a:p>
        </p:txBody>
      </p:sp>
    </p:spTree>
    <p:extLst>
      <p:ext uri="{BB962C8B-B14F-4D97-AF65-F5344CB8AC3E}">
        <p14:creationId xmlns:p14="http://schemas.microsoft.com/office/powerpoint/2010/main" val="2075623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Agent Behavior</a:t>
            </a:r>
          </a:p>
        </p:txBody>
      </p:sp>
    </p:spTree>
    <p:extLst>
      <p:ext uri="{BB962C8B-B14F-4D97-AF65-F5344CB8AC3E}">
        <p14:creationId xmlns:p14="http://schemas.microsoft.com/office/powerpoint/2010/main" val="138965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AC2B-D8F8-3D47-ABB1-1A6BBB05ACFD}"/>
              </a:ext>
            </a:extLst>
          </p:cNvPr>
          <p:cNvSpPr>
            <a:spLocks noGrp="1"/>
          </p:cNvSpPr>
          <p:nvPr>
            <p:ph type="title"/>
          </p:nvPr>
        </p:nvSpPr>
        <p:spPr/>
        <p:txBody>
          <a:bodyPr/>
          <a:lstStyle/>
          <a:p>
            <a:r>
              <a:rPr lang="en-US" dirty="0"/>
              <a:t>The Agent’s Greedy Algorithm</a:t>
            </a:r>
          </a:p>
        </p:txBody>
      </p:sp>
      <p:sp>
        <p:nvSpPr>
          <p:cNvPr id="3" name="Content Placeholder 2">
            <a:extLst>
              <a:ext uri="{FF2B5EF4-FFF2-40B4-BE49-F238E27FC236}">
                <a16:creationId xmlns:a16="http://schemas.microsoft.com/office/drawing/2014/main" id="{69C63D4E-F4D4-1E42-B10F-098D6D2A2882}"/>
              </a:ext>
            </a:extLst>
          </p:cNvPr>
          <p:cNvSpPr>
            <a:spLocks noGrp="1"/>
          </p:cNvSpPr>
          <p:nvPr>
            <p:ph idx="1"/>
          </p:nvPr>
        </p:nvSpPr>
        <p:spPr/>
        <p:txBody>
          <a:bodyPr/>
          <a:lstStyle/>
          <a:p>
            <a:r>
              <a:rPr lang="en-US" dirty="0"/>
              <a:t>Solving for the steady state distribution yields a quasi-concave combinatorial optimization problem:</a:t>
            </a:r>
          </a:p>
        </p:txBody>
      </p:sp>
      <p:pic>
        <p:nvPicPr>
          <p:cNvPr id="4" name="Picture 3">
            <a:extLst>
              <a:ext uri="{FF2B5EF4-FFF2-40B4-BE49-F238E27FC236}">
                <a16:creationId xmlns:a16="http://schemas.microsoft.com/office/drawing/2014/main" id="{12E78E70-3E8C-E441-90A1-D1CAB2284267}"/>
              </a:ext>
            </a:extLst>
          </p:cNvPr>
          <p:cNvPicPr>
            <a:picLocks noChangeAspect="1"/>
          </p:cNvPicPr>
          <p:nvPr/>
        </p:nvPicPr>
        <p:blipFill>
          <a:blip r:embed="rId2"/>
          <a:stretch>
            <a:fillRect/>
          </a:stretch>
        </p:blipFill>
        <p:spPr>
          <a:xfrm>
            <a:off x="892549" y="2694556"/>
            <a:ext cx="10461251" cy="3997842"/>
          </a:xfrm>
          <a:prstGeom prst="rect">
            <a:avLst/>
          </a:prstGeom>
        </p:spPr>
      </p:pic>
    </p:spTree>
    <p:extLst>
      <p:ext uri="{BB962C8B-B14F-4D97-AF65-F5344CB8AC3E}">
        <p14:creationId xmlns:p14="http://schemas.microsoft.com/office/powerpoint/2010/main" val="336461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AC2B-D8F8-3D47-ABB1-1A6BBB05ACFD}"/>
              </a:ext>
            </a:extLst>
          </p:cNvPr>
          <p:cNvSpPr>
            <a:spLocks noGrp="1"/>
          </p:cNvSpPr>
          <p:nvPr>
            <p:ph type="title"/>
          </p:nvPr>
        </p:nvSpPr>
        <p:spPr/>
        <p:txBody>
          <a:bodyPr/>
          <a:lstStyle/>
          <a:p>
            <a:r>
              <a:rPr lang="en-US" dirty="0"/>
              <a:t>The Agent’s Greedy Algorithm</a:t>
            </a:r>
          </a:p>
        </p:txBody>
      </p:sp>
      <p:sp>
        <p:nvSpPr>
          <p:cNvPr id="3" name="Content Placeholder 2">
            <a:extLst>
              <a:ext uri="{FF2B5EF4-FFF2-40B4-BE49-F238E27FC236}">
                <a16:creationId xmlns:a16="http://schemas.microsoft.com/office/drawing/2014/main" id="{69C63D4E-F4D4-1E42-B10F-098D6D2A2882}"/>
              </a:ext>
            </a:extLst>
          </p:cNvPr>
          <p:cNvSpPr>
            <a:spLocks noGrp="1"/>
          </p:cNvSpPr>
          <p:nvPr>
            <p:ph idx="1"/>
          </p:nvPr>
        </p:nvSpPr>
        <p:spPr/>
        <p:txBody>
          <a:bodyPr/>
          <a:lstStyle/>
          <a:p>
            <a:r>
              <a:rPr lang="en-US" dirty="0"/>
              <a:t>Solving for the steady state distribution yields a quasi-concave combinatorial optimization problem:</a:t>
            </a:r>
          </a:p>
        </p:txBody>
      </p:sp>
      <p:pic>
        <p:nvPicPr>
          <p:cNvPr id="4" name="Picture 3">
            <a:extLst>
              <a:ext uri="{FF2B5EF4-FFF2-40B4-BE49-F238E27FC236}">
                <a16:creationId xmlns:a16="http://schemas.microsoft.com/office/drawing/2014/main" id="{12E78E70-3E8C-E441-90A1-D1CAB2284267}"/>
              </a:ext>
            </a:extLst>
          </p:cNvPr>
          <p:cNvPicPr>
            <a:picLocks noChangeAspect="1"/>
          </p:cNvPicPr>
          <p:nvPr/>
        </p:nvPicPr>
        <p:blipFill>
          <a:blip r:embed="rId3"/>
          <a:stretch>
            <a:fillRect/>
          </a:stretch>
        </p:blipFill>
        <p:spPr>
          <a:xfrm>
            <a:off x="892549" y="2694556"/>
            <a:ext cx="10461251" cy="3997842"/>
          </a:xfrm>
          <a:prstGeom prst="rect">
            <a:avLst/>
          </a:prstGeom>
        </p:spPr>
      </p:pic>
      <p:sp>
        <p:nvSpPr>
          <p:cNvPr id="5" name="Rectangle 4">
            <a:extLst>
              <a:ext uri="{FF2B5EF4-FFF2-40B4-BE49-F238E27FC236}">
                <a16:creationId xmlns:a16="http://schemas.microsoft.com/office/drawing/2014/main" id="{D107CF4B-5F40-E440-820F-FAC0F743FB7F}"/>
              </a:ext>
            </a:extLst>
          </p:cNvPr>
          <p:cNvSpPr/>
          <p:nvPr/>
        </p:nvSpPr>
        <p:spPr>
          <a:xfrm>
            <a:off x="3600450" y="4994910"/>
            <a:ext cx="5052060" cy="948690"/>
          </a:xfrm>
          <a:prstGeom prst="rect">
            <a:avLst/>
          </a:prstGeom>
          <a:noFill/>
          <a:ln w="38100">
            <a:solidFill>
              <a:srgbClr val="005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6BA1216-62EE-B540-A9C4-42FF2374A25A}"/>
              </a:ext>
            </a:extLst>
          </p:cNvPr>
          <p:cNvSpPr txBox="1"/>
          <p:nvPr/>
        </p:nvSpPr>
        <p:spPr>
          <a:xfrm>
            <a:off x="8618220" y="5053756"/>
            <a:ext cx="1634490" cy="830997"/>
          </a:xfrm>
          <a:prstGeom prst="rect">
            <a:avLst/>
          </a:prstGeom>
          <a:noFill/>
        </p:spPr>
        <p:txBody>
          <a:bodyPr wrap="square" rtlCol="0">
            <a:spAutoFit/>
          </a:bodyPr>
          <a:lstStyle/>
          <a:p>
            <a:pPr algn="ctr"/>
            <a:r>
              <a:rPr lang="en-US" sz="2400" dirty="0">
                <a:solidFill>
                  <a:srgbClr val="005DE0"/>
                </a:solidFill>
              </a:rPr>
              <a:t>Potential function</a:t>
            </a:r>
          </a:p>
        </p:txBody>
      </p:sp>
    </p:spTree>
    <p:extLst>
      <p:ext uri="{BB962C8B-B14F-4D97-AF65-F5344CB8AC3E}">
        <p14:creationId xmlns:p14="http://schemas.microsoft.com/office/powerpoint/2010/main" val="196918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889-5CD9-7249-AC2A-6F46D8E2AAAB}"/>
              </a:ext>
            </a:extLst>
          </p:cNvPr>
          <p:cNvSpPr>
            <a:spLocks noGrp="1"/>
          </p:cNvSpPr>
          <p:nvPr>
            <p:ph type="title"/>
          </p:nvPr>
        </p:nvSpPr>
        <p:spPr>
          <a:xfrm>
            <a:off x="838200" y="365125"/>
            <a:ext cx="10515600" cy="1325563"/>
          </a:xfrm>
        </p:spPr>
        <p:txBody>
          <a:bodyPr/>
          <a:lstStyle/>
          <a:p>
            <a:r>
              <a:rPr lang="en-US" dirty="0"/>
              <a:t>Economics of the Online Firm</a:t>
            </a:r>
          </a:p>
        </p:txBody>
      </p:sp>
      <p:grpSp>
        <p:nvGrpSpPr>
          <p:cNvPr id="24" name="Group 23">
            <a:extLst>
              <a:ext uri="{FF2B5EF4-FFF2-40B4-BE49-F238E27FC236}">
                <a16:creationId xmlns:a16="http://schemas.microsoft.com/office/drawing/2014/main" id="{FDD19C56-BEFE-FA4D-826B-6F33AA2B7E3E}"/>
              </a:ext>
            </a:extLst>
          </p:cNvPr>
          <p:cNvGrpSpPr/>
          <p:nvPr/>
        </p:nvGrpSpPr>
        <p:grpSpPr>
          <a:xfrm>
            <a:off x="1067422" y="2020275"/>
            <a:ext cx="3100832" cy="2057997"/>
            <a:chOff x="1186543" y="1967666"/>
            <a:chExt cx="3100832" cy="2057997"/>
          </a:xfrm>
        </p:grpSpPr>
        <p:pic>
          <p:nvPicPr>
            <p:cNvPr id="6" name="Picture 5">
              <a:extLst>
                <a:ext uri="{FF2B5EF4-FFF2-40B4-BE49-F238E27FC236}">
                  <a16:creationId xmlns:a16="http://schemas.microsoft.com/office/drawing/2014/main" id="{09CB5D48-DC22-EE48-A7BB-54F661A16D97}"/>
                </a:ext>
              </a:extLst>
            </p:cNvPr>
            <p:cNvPicPr>
              <a:picLocks noChangeAspect="1"/>
            </p:cNvPicPr>
            <p:nvPr/>
          </p:nvPicPr>
          <p:blipFill>
            <a:blip r:embed="rId2"/>
            <a:stretch>
              <a:fillRect/>
            </a:stretch>
          </p:blipFill>
          <p:spPr>
            <a:xfrm>
              <a:off x="1186543" y="1967666"/>
              <a:ext cx="3100832" cy="1552484"/>
            </a:xfrm>
            <a:prstGeom prst="rect">
              <a:avLst/>
            </a:prstGeom>
          </p:spPr>
        </p:pic>
        <p:sp>
          <p:nvSpPr>
            <p:cNvPr id="15" name="TextBox 14">
              <a:extLst>
                <a:ext uri="{FF2B5EF4-FFF2-40B4-BE49-F238E27FC236}">
                  <a16:creationId xmlns:a16="http://schemas.microsoft.com/office/drawing/2014/main" id="{63A29E6F-622D-F940-8C9C-45D2010226EF}"/>
                </a:ext>
              </a:extLst>
            </p:cNvPr>
            <p:cNvSpPr txBox="1"/>
            <p:nvPr/>
          </p:nvSpPr>
          <p:spPr>
            <a:xfrm>
              <a:off x="1775515" y="3502443"/>
              <a:ext cx="1947399" cy="523220"/>
            </a:xfrm>
            <a:prstGeom prst="rect">
              <a:avLst/>
            </a:prstGeom>
            <a:noFill/>
          </p:spPr>
          <p:txBody>
            <a:bodyPr wrap="square" rtlCol="0">
              <a:spAutoFit/>
            </a:bodyPr>
            <a:lstStyle/>
            <a:p>
              <a:pPr algn="ctr"/>
              <a:r>
                <a:rPr lang="en-US" sz="2800" dirty="0"/>
                <a:t>Online firm</a:t>
              </a:r>
            </a:p>
          </p:txBody>
        </p:sp>
      </p:grpSp>
      <p:grpSp>
        <p:nvGrpSpPr>
          <p:cNvPr id="23" name="Group 22">
            <a:extLst>
              <a:ext uri="{FF2B5EF4-FFF2-40B4-BE49-F238E27FC236}">
                <a16:creationId xmlns:a16="http://schemas.microsoft.com/office/drawing/2014/main" id="{F0975A15-BD19-A34D-962C-E60A05F8AFEA}"/>
              </a:ext>
            </a:extLst>
          </p:cNvPr>
          <p:cNvGrpSpPr/>
          <p:nvPr/>
        </p:nvGrpSpPr>
        <p:grpSpPr>
          <a:xfrm>
            <a:off x="7771653" y="2030330"/>
            <a:ext cx="1737712" cy="2047942"/>
            <a:chOff x="6563339" y="2430134"/>
            <a:chExt cx="1737712" cy="2047942"/>
          </a:xfrm>
        </p:grpSpPr>
        <p:pic>
          <p:nvPicPr>
            <p:cNvPr id="7" name="Picture 6">
              <a:extLst>
                <a:ext uri="{FF2B5EF4-FFF2-40B4-BE49-F238E27FC236}">
                  <a16:creationId xmlns:a16="http://schemas.microsoft.com/office/drawing/2014/main" id="{D7BA390D-46C3-FE45-8CE4-D814A1C62326}"/>
                </a:ext>
              </a:extLst>
            </p:cNvPr>
            <p:cNvPicPr>
              <a:picLocks noChangeAspect="1"/>
            </p:cNvPicPr>
            <p:nvPr/>
          </p:nvPicPr>
          <p:blipFill>
            <a:blip r:embed="rId3"/>
            <a:stretch>
              <a:fillRect/>
            </a:stretch>
          </p:blipFill>
          <p:spPr>
            <a:xfrm>
              <a:off x="6712866" y="2657487"/>
              <a:ext cx="213108" cy="454706"/>
            </a:xfrm>
            <a:prstGeom prst="rect">
              <a:avLst/>
            </a:prstGeom>
          </p:spPr>
        </p:pic>
        <p:pic>
          <p:nvPicPr>
            <p:cNvPr id="8" name="Picture 7">
              <a:extLst>
                <a:ext uri="{FF2B5EF4-FFF2-40B4-BE49-F238E27FC236}">
                  <a16:creationId xmlns:a16="http://schemas.microsoft.com/office/drawing/2014/main" id="{5A43CF7B-56A9-BE4E-A012-6B5E47B2A053}"/>
                </a:ext>
              </a:extLst>
            </p:cNvPr>
            <p:cNvPicPr>
              <a:picLocks noChangeAspect="1"/>
            </p:cNvPicPr>
            <p:nvPr/>
          </p:nvPicPr>
          <p:blipFill>
            <a:blip r:embed="rId3"/>
            <a:stretch>
              <a:fillRect/>
            </a:stretch>
          </p:blipFill>
          <p:spPr>
            <a:xfrm>
              <a:off x="7041297" y="3251407"/>
              <a:ext cx="213108" cy="454706"/>
            </a:xfrm>
            <a:prstGeom prst="rect">
              <a:avLst/>
            </a:prstGeom>
          </p:spPr>
        </p:pic>
        <p:pic>
          <p:nvPicPr>
            <p:cNvPr id="9" name="Picture 8">
              <a:extLst>
                <a:ext uri="{FF2B5EF4-FFF2-40B4-BE49-F238E27FC236}">
                  <a16:creationId xmlns:a16="http://schemas.microsoft.com/office/drawing/2014/main" id="{1985EA35-767C-3043-A06C-7F266B4B1DB1}"/>
                </a:ext>
              </a:extLst>
            </p:cNvPr>
            <p:cNvPicPr>
              <a:picLocks noChangeAspect="1"/>
            </p:cNvPicPr>
            <p:nvPr/>
          </p:nvPicPr>
          <p:blipFill>
            <a:blip r:embed="rId3"/>
            <a:stretch>
              <a:fillRect/>
            </a:stretch>
          </p:blipFill>
          <p:spPr>
            <a:xfrm flipH="1">
              <a:off x="7317663" y="2931263"/>
              <a:ext cx="216134" cy="454706"/>
            </a:xfrm>
            <a:prstGeom prst="rect">
              <a:avLst/>
            </a:prstGeom>
          </p:spPr>
        </p:pic>
        <p:pic>
          <p:nvPicPr>
            <p:cNvPr id="13" name="Picture 12">
              <a:extLst>
                <a:ext uri="{FF2B5EF4-FFF2-40B4-BE49-F238E27FC236}">
                  <a16:creationId xmlns:a16="http://schemas.microsoft.com/office/drawing/2014/main" id="{6CAA6A2F-9D2A-204A-9A02-6241409EBEB1}"/>
                </a:ext>
              </a:extLst>
            </p:cNvPr>
            <p:cNvPicPr>
              <a:picLocks noChangeAspect="1"/>
            </p:cNvPicPr>
            <p:nvPr/>
          </p:nvPicPr>
          <p:blipFill>
            <a:blip r:embed="rId4"/>
            <a:stretch>
              <a:fillRect/>
            </a:stretch>
          </p:blipFill>
          <p:spPr>
            <a:xfrm>
              <a:off x="7041174" y="2454509"/>
              <a:ext cx="243332" cy="493101"/>
            </a:xfrm>
            <a:prstGeom prst="rect">
              <a:avLst/>
            </a:prstGeom>
          </p:spPr>
        </p:pic>
        <p:pic>
          <p:nvPicPr>
            <p:cNvPr id="14" name="Picture 13">
              <a:extLst>
                <a:ext uri="{FF2B5EF4-FFF2-40B4-BE49-F238E27FC236}">
                  <a16:creationId xmlns:a16="http://schemas.microsoft.com/office/drawing/2014/main" id="{3B170182-AF70-A24F-8077-3C40429DD622}"/>
                </a:ext>
              </a:extLst>
            </p:cNvPr>
            <p:cNvPicPr>
              <a:picLocks noChangeAspect="1"/>
            </p:cNvPicPr>
            <p:nvPr/>
          </p:nvPicPr>
          <p:blipFill>
            <a:blip r:embed="rId4"/>
            <a:stretch>
              <a:fillRect/>
            </a:stretch>
          </p:blipFill>
          <p:spPr>
            <a:xfrm>
              <a:off x="7376635" y="3414693"/>
              <a:ext cx="242216" cy="490841"/>
            </a:xfrm>
            <a:prstGeom prst="rect">
              <a:avLst/>
            </a:prstGeom>
          </p:spPr>
        </p:pic>
        <p:pic>
          <p:nvPicPr>
            <p:cNvPr id="16" name="Picture 15">
              <a:extLst>
                <a:ext uri="{FF2B5EF4-FFF2-40B4-BE49-F238E27FC236}">
                  <a16:creationId xmlns:a16="http://schemas.microsoft.com/office/drawing/2014/main" id="{943E8C43-2E09-5049-8F6A-D3DBE8D62B75}"/>
                </a:ext>
              </a:extLst>
            </p:cNvPr>
            <p:cNvPicPr>
              <a:picLocks noChangeAspect="1"/>
            </p:cNvPicPr>
            <p:nvPr/>
          </p:nvPicPr>
          <p:blipFill>
            <a:blip r:embed="rId3"/>
            <a:stretch>
              <a:fillRect/>
            </a:stretch>
          </p:blipFill>
          <p:spPr>
            <a:xfrm>
              <a:off x="7490295" y="2430134"/>
              <a:ext cx="213108" cy="454706"/>
            </a:xfrm>
            <a:prstGeom prst="rect">
              <a:avLst/>
            </a:prstGeom>
          </p:spPr>
        </p:pic>
        <p:pic>
          <p:nvPicPr>
            <p:cNvPr id="17" name="Picture 16">
              <a:extLst>
                <a:ext uri="{FF2B5EF4-FFF2-40B4-BE49-F238E27FC236}">
                  <a16:creationId xmlns:a16="http://schemas.microsoft.com/office/drawing/2014/main" id="{FE387E94-48FE-DA43-9E8C-EBD78A064977}"/>
                </a:ext>
              </a:extLst>
            </p:cNvPr>
            <p:cNvPicPr>
              <a:picLocks noChangeAspect="1"/>
            </p:cNvPicPr>
            <p:nvPr/>
          </p:nvPicPr>
          <p:blipFill>
            <a:blip r:embed="rId3"/>
            <a:stretch>
              <a:fillRect/>
            </a:stretch>
          </p:blipFill>
          <p:spPr>
            <a:xfrm>
              <a:off x="7793398" y="3275090"/>
              <a:ext cx="213108" cy="454706"/>
            </a:xfrm>
            <a:prstGeom prst="rect">
              <a:avLst/>
            </a:prstGeom>
          </p:spPr>
        </p:pic>
        <p:pic>
          <p:nvPicPr>
            <p:cNvPr id="18" name="Picture 17">
              <a:extLst>
                <a:ext uri="{FF2B5EF4-FFF2-40B4-BE49-F238E27FC236}">
                  <a16:creationId xmlns:a16="http://schemas.microsoft.com/office/drawing/2014/main" id="{2A380DAB-1A7E-7D49-B78B-1D595D901246}"/>
                </a:ext>
              </a:extLst>
            </p:cNvPr>
            <p:cNvPicPr>
              <a:picLocks noChangeAspect="1"/>
            </p:cNvPicPr>
            <p:nvPr/>
          </p:nvPicPr>
          <p:blipFill>
            <a:blip r:embed="rId3"/>
            <a:stretch>
              <a:fillRect/>
            </a:stretch>
          </p:blipFill>
          <p:spPr>
            <a:xfrm>
              <a:off x="8087943" y="2657487"/>
              <a:ext cx="213108" cy="454706"/>
            </a:xfrm>
            <a:prstGeom prst="rect">
              <a:avLst/>
            </a:prstGeom>
          </p:spPr>
        </p:pic>
        <p:pic>
          <p:nvPicPr>
            <p:cNvPr id="19" name="Picture 18">
              <a:extLst>
                <a:ext uri="{FF2B5EF4-FFF2-40B4-BE49-F238E27FC236}">
                  <a16:creationId xmlns:a16="http://schemas.microsoft.com/office/drawing/2014/main" id="{4F5A33B8-190E-EF4A-BCCB-32C2F6E20810}"/>
                </a:ext>
              </a:extLst>
            </p:cNvPr>
            <p:cNvPicPr>
              <a:picLocks noChangeAspect="1"/>
            </p:cNvPicPr>
            <p:nvPr/>
          </p:nvPicPr>
          <p:blipFill>
            <a:blip r:embed="rId4"/>
            <a:stretch>
              <a:fillRect/>
            </a:stretch>
          </p:blipFill>
          <p:spPr>
            <a:xfrm>
              <a:off x="7739586" y="2665515"/>
              <a:ext cx="243332" cy="493101"/>
            </a:xfrm>
            <a:prstGeom prst="rect">
              <a:avLst/>
            </a:prstGeom>
          </p:spPr>
        </p:pic>
        <p:pic>
          <p:nvPicPr>
            <p:cNvPr id="20" name="Picture 19">
              <a:extLst>
                <a:ext uri="{FF2B5EF4-FFF2-40B4-BE49-F238E27FC236}">
                  <a16:creationId xmlns:a16="http://schemas.microsoft.com/office/drawing/2014/main" id="{0AC096B6-9F49-8944-BC42-B63246F82FA2}"/>
                </a:ext>
              </a:extLst>
            </p:cNvPr>
            <p:cNvPicPr>
              <a:picLocks noChangeAspect="1"/>
            </p:cNvPicPr>
            <p:nvPr/>
          </p:nvPicPr>
          <p:blipFill>
            <a:blip r:embed="rId4"/>
            <a:stretch>
              <a:fillRect/>
            </a:stretch>
          </p:blipFill>
          <p:spPr>
            <a:xfrm flipH="1">
              <a:off x="6563339" y="3184972"/>
              <a:ext cx="261823" cy="490841"/>
            </a:xfrm>
            <a:prstGeom prst="rect">
              <a:avLst/>
            </a:prstGeom>
          </p:spPr>
        </p:pic>
        <p:pic>
          <p:nvPicPr>
            <p:cNvPr id="21" name="Picture 20">
              <a:extLst>
                <a:ext uri="{FF2B5EF4-FFF2-40B4-BE49-F238E27FC236}">
                  <a16:creationId xmlns:a16="http://schemas.microsoft.com/office/drawing/2014/main" id="{B3F54693-35F6-6A42-9201-6E64139E1755}"/>
                </a:ext>
              </a:extLst>
            </p:cNvPr>
            <p:cNvPicPr>
              <a:picLocks noChangeAspect="1"/>
            </p:cNvPicPr>
            <p:nvPr/>
          </p:nvPicPr>
          <p:blipFill>
            <a:blip r:embed="rId3"/>
            <a:stretch>
              <a:fillRect/>
            </a:stretch>
          </p:blipFill>
          <p:spPr>
            <a:xfrm flipH="1">
              <a:off x="8080640" y="3133668"/>
              <a:ext cx="216134" cy="454706"/>
            </a:xfrm>
            <a:prstGeom prst="rect">
              <a:avLst/>
            </a:prstGeom>
          </p:spPr>
        </p:pic>
        <p:sp>
          <p:nvSpPr>
            <p:cNvPr id="22" name="TextBox 21">
              <a:extLst>
                <a:ext uri="{FF2B5EF4-FFF2-40B4-BE49-F238E27FC236}">
                  <a16:creationId xmlns:a16="http://schemas.microsoft.com/office/drawing/2014/main" id="{0BEC8485-17AA-A04F-9F3A-298884BA708B}"/>
                </a:ext>
              </a:extLst>
            </p:cNvPr>
            <p:cNvSpPr txBox="1"/>
            <p:nvPr/>
          </p:nvSpPr>
          <p:spPr>
            <a:xfrm>
              <a:off x="6850928" y="3954856"/>
              <a:ext cx="1190163" cy="523220"/>
            </a:xfrm>
            <a:prstGeom prst="rect">
              <a:avLst/>
            </a:prstGeom>
            <a:noFill/>
          </p:spPr>
          <p:txBody>
            <a:bodyPr wrap="square" rtlCol="0">
              <a:spAutoFit/>
            </a:bodyPr>
            <a:lstStyle/>
            <a:p>
              <a:pPr algn="ctr"/>
              <a:r>
                <a:rPr lang="en-US" sz="2800" dirty="0"/>
                <a:t>Users</a:t>
              </a:r>
            </a:p>
          </p:txBody>
        </p:sp>
      </p:grpSp>
      <p:sp>
        <p:nvSpPr>
          <p:cNvPr id="25" name="TextBox 24">
            <a:extLst>
              <a:ext uri="{FF2B5EF4-FFF2-40B4-BE49-F238E27FC236}">
                <a16:creationId xmlns:a16="http://schemas.microsoft.com/office/drawing/2014/main" id="{C60DB5D4-9761-974C-803D-D1BD859C94F0}"/>
              </a:ext>
            </a:extLst>
          </p:cNvPr>
          <p:cNvSpPr txBox="1"/>
          <p:nvPr/>
        </p:nvSpPr>
        <p:spPr>
          <a:xfrm>
            <a:off x="375148" y="4415038"/>
            <a:ext cx="594945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User data feeds revenue</a:t>
            </a:r>
          </a:p>
          <a:p>
            <a:pPr marL="914400" lvl="1" indent="-457200">
              <a:buFont typeface="Arial" panose="020B0604020202020204" pitchFamily="34" charset="0"/>
              <a:buChar char="•"/>
            </a:pPr>
            <a:r>
              <a:rPr lang="en-US" sz="2800" dirty="0"/>
              <a:t>Better demand segmentation</a:t>
            </a:r>
          </a:p>
          <a:p>
            <a:pPr marL="914400" lvl="1" indent="-457200">
              <a:buFont typeface="Arial" panose="020B0604020202020204" pitchFamily="34" charset="0"/>
              <a:buChar char="•"/>
            </a:pPr>
            <a:r>
              <a:rPr lang="en-US" sz="2800" dirty="0"/>
              <a:t>Ad/recommendation revenue</a:t>
            </a:r>
          </a:p>
          <a:p>
            <a:pPr marL="914400" lvl="1" indent="-457200">
              <a:buFont typeface="Arial" panose="020B0604020202020204" pitchFamily="34" charset="0"/>
              <a:buChar char="•"/>
            </a:pPr>
            <a:r>
              <a:rPr lang="en-US" sz="2800" dirty="0"/>
              <a:t>Better models </a:t>
            </a:r>
            <a:r>
              <a:rPr lang="en-US" sz="2800" dirty="0">
                <a:sym typeface="Wingdings" pitchFamily="2" charset="2"/>
              </a:rPr>
              <a:t>=&gt; better services</a:t>
            </a:r>
            <a:r>
              <a:rPr lang="en-US" sz="2800" dirty="0"/>
              <a:t> </a:t>
            </a:r>
          </a:p>
        </p:txBody>
      </p:sp>
      <p:sp>
        <p:nvSpPr>
          <p:cNvPr id="26" name="TextBox 25">
            <a:extLst>
              <a:ext uri="{FF2B5EF4-FFF2-40B4-BE49-F238E27FC236}">
                <a16:creationId xmlns:a16="http://schemas.microsoft.com/office/drawing/2014/main" id="{4BFD568B-114E-8B4A-89CB-C0146C7E973B}"/>
              </a:ext>
            </a:extLst>
          </p:cNvPr>
          <p:cNvSpPr txBox="1"/>
          <p:nvPr/>
        </p:nvSpPr>
        <p:spPr>
          <a:xfrm>
            <a:off x="6868742" y="4429379"/>
            <a:ext cx="4855030"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Online services bring value</a:t>
            </a:r>
          </a:p>
          <a:p>
            <a:pPr marL="914400" lvl="1" indent="-457200">
              <a:buFont typeface="Arial" panose="020B0604020202020204" pitchFamily="34" charset="0"/>
              <a:buChar char="•"/>
            </a:pPr>
            <a:r>
              <a:rPr lang="en-US" sz="2800" dirty="0"/>
              <a:t>Convenience</a:t>
            </a:r>
          </a:p>
          <a:p>
            <a:pPr marL="914400" lvl="1" indent="-457200">
              <a:buFont typeface="Arial" panose="020B0604020202020204" pitchFamily="34" charset="0"/>
              <a:buChar char="•"/>
            </a:pPr>
            <a:r>
              <a:rPr lang="en-US" sz="2800" dirty="0"/>
              <a:t>Knowledge</a:t>
            </a:r>
          </a:p>
        </p:txBody>
      </p:sp>
      <p:sp>
        <p:nvSpPr>
          <p:cNvPr id="5" name="Left Arrow 4">
            <a:extLst>
              <a:ext uri="{FF2B5EF4-FFF2-40B4-BE49-F238E27FC236}">
                <a16:creationId xmlns:a16="http://schemas.microsoft.com/office/drawing/2014/main" id="{AFEE1F83-A2C5-E944-B744-3824307867B5}"/>
              </a:ext>
            </a:extLst>
          </p:cNvPr>
          <p:cNvSpPr/>
          <p:nvPr/>
        </p:nvSpPr>
        <p:spPr>
          <a:xfrm>
            <a:off x="4572000" y="2547806"/>
            <a:ext cx="2373086" cy="237362"/>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281F797-5F72-3D4D-98DA-6CC6F176E30E}"/>
              </a:ext>
            </a:extLst>
          </p:cNvPr>
          <p:cNvSpPr txBox="1"/>
          <p:nvPr/>
        </p:nvSpPr>
        <p:spPr>
          <a:xfrm>
            <a:off x="5008020" y="2235600"/>
            <a:ext cx="1415143" cy="430887"/>
          </a:xfrm>
          <a:prstGeom prst="rect">
            <a:avLst/>
          </a:prstGeom>
          <a:noFill/>
        </p:spPr>
        <p:txBody>
          <a:bodyPr wrap="square" rtlCol="0">
            <a:spAutoFit/>
          </a:bodyPr>
          <a:lstStyle/>
          <a:p>
            <a:pPr algn="ctr"/>
            <a:r>
              <a:rPr lang="en-US" sz="2200" dirty="0"/>
              <a:t>User data</a:t>
            </a:r>
          </a:p>
        </p:txBody>
      </p:sp>
      <p:sp>
        <p:nvSpPr>
          <p:cNvPr id="27" name="Left Arrow 26">
            <a:extLst>
              <a:ext uri="{FF2B5EF4-FFF2-40B4-BE49-F238E27FC236}">
                <a16:creationId xmlns:a16="http://schemas.microsoft.com/office/drawing/2014/main" id="{2794EB3C-F351-314C-B664-0B66A825BC1F}"/>
              </a:ext>
            </a:extLst>
          </p:cNvPr>
          <p:cNvSpPr/>
          <p:nvPr/>
        </p:nvSpPr>
        <p:spPr>
          <a:xfrm rot="10800000">
            <a:off x="4702632" y="2903666"/>
            <a:ext cx="2373086" cy="23736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893A1A1-DEC9-5443-84E9-2A37C9A9B7BF}"/>
              </a:ext>
            </a:extLst>
          </p:cNvPr>
          <p:cNvSpPr txBox="1"/>
          <p:nvPr/>
        </p:nvSpPr>
        <p:spPr>
          <a:xfrm>
            <a:off x="5127171" y="3043054"/>
            <a:ext cx="1295992" cy="430887"/>
          </a:xfrm>
          <a:prstGeom prst="rect">
            <a:avLst/>
          </a:prstGeom>
          <a:noFill/>
        </p:spPr>
        <p:txBody>
          <a:bodyPr wrap="square" rtlCol="0">
            <a:spAutoFit/>
          </a:bodyPr>
          <a:lstStyle/>
          <a:p>
            <a:pPr algn="ctr"/>
            <a:r>
              <a:rPr lang="en-US" sz="2200" dirty="0"/>
              <a:t>Services</a:t>
            </a:r>
          </a:p>
        </p:txBody>
      </p:sp>
    </p:spTree>
    <p:extLst>
      <p:ext uri="{BB962C8B-B14F-4D97-AF65-F5344CB8AC3E}">
        <p14:creationId xmlns:p14="http://schemas.microsoft.com/office/powerpoint/2010/main" val="140549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AC2B-D8F8-3D47-ABB1-1A6BBB05ACFD}"/>
              </a:ext>
            </a:extLst>
          </p:cNvPr>
          <p:cNvSpPr>
            <a:spLocks noGrp="1"/>
          </p:cNvSpPr>
          <p:nvPr>
            <p:ph type="title"/>
          </p:nvPr>
        </p:nvSpPr>
        <p:spPr/>
        <p:txBody>
          <a:bodyPr/>
          <a:lstStyle/>
          <a:p>
            <a:r>
              <a:rPr lang="en-US" dirty="0"/>
              <a:t>The Agent’s Greedy Algorithm</a:t>
            </a:r>
          </a:p>
        </p:txBody>
      </p:sp>
      <p:sp>
        <p:nvSpPr>
          <p:cNvPr id="3" name="Content Placeholder 2">
            <a:extLst>
              <a:ext uri="{FF2B5EF4-FFF2-40B4-BE49-F238E27FC236}">
                <a16:creationId xmlns:a16="http://schemas.microsoft.com/office/drawing/2014/main" id="{69C63D4E-F4D4-1E42-B10F-098D6D2A2882}"/>
              </a:ext>
            </a:extLst>
          </p:cNvPr>
          <p:cNvSpPr>
            <a:spLocks noGrp="1"/>
          </p:cNvSpPr>
          <p:nvPr>
            <p:ph idx="1"/>
          </p:nvPr>
        </p:nvSpPr>
        <p:spPr>
          <a:xfrm>
            <a:off x="1249680" y="5806440"/>
            <a:ext cx="9437370" cy="514350"/>
          </a:xfrm>
        </p:spPr>
        <p:txBody>
          <a:bodyPr/>
          <a:lstStyle/>
          <a:p>
            <a:pPr marL="0" indent="0" algn="ctr">
              <a:buNone/>
            </a:pPr>
            <a:r>
              <a:rPr lang="en-US" dirty="0"/>
              <a:t>Sort states by potential function and add until utility = potential</a:t>
            </a:r>
          </a:p>
        </p:txBody>
      </p:sp>
      <p:pic>
        <p:nvPicPr>
          <p:cNvPr id="5" name="Picture 4">
            <a:extLst>
              <a:ext uri="{FF2B5EF4-FFF2-40B4-BE49-F238E27FC236}">
                <a16:creationId xmlns:a16="http://schemas.microsoft.com/office/drawing/2014/main" id="{DD740224-5B64-DB4D-98DA-C604DD6ACF32}"/>
              </a:ext>
            </a:extLst>
          </p:cNvPr>
          <p:cNvPicPr>
            <a:picLocks noChangeAspect="1"/>
          </p:cNvPicPr>
          <p:nvPr/>
        </p:nvPicPr>
        <p:blipFill>
          <a:blip r:embed="rId3"/>
          <a:stretch>
            <a:fillRect/>
          </a:stretch>
        </p:blipFill>
        <p:spPr>
          <a:xfrm>
            <a:off x="838200" y="1828284"/>
            <a:ext cx="10763250" cy="3691443"/>
          </a:xfrm>
          <a:prstGeom prst="rect">
            <a:avLst/>
          </a:prstGeom>
        </p:spPr>
      </p:pic>
    </p:spTree>
    <p:extLst>
      <p:ext uri="{BB962C8B-B14F-4D97-AF65-F5344CB8AC3E}">
        <p14:creationId xmlns:p14="http://schemas.microsoft.com/office/powerpoint/2010/main" val="168737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Designer’s Algorithm</a:t>
            </a:r>
          </a:p>
        </p:txBody>
      </p:sp>
    </p:spTree>
    <p:extLst>
      <p:ext uri="{BB962C8B-B14F-4D97-AF65-F5344CB8AC3E}">
        <p14:creationId xmlns:p14="http://schemas.microsoft.com/office/powerpoint/2010/main" val="323430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C083-4210-E04F-972D-06D2FC23EF65}"/>
              </a:ext>
            </a:extLst>
          </p:cNvPr>
          <p:cNvSpPr>
            <a:spLocks noGrp="1"/>
          </p:cNvSpPr>
          <p:nvPr>
            <p:ph type="title"/>
          </p:nvPr>
        </p:nvSpPr>
        <p:spPr/>
        <p:txBody>
          <a:bodyPr/>
          <a:lstStyle/>
          <a:p>
            <a:r>
              <a:rPr lang="en-US" dirty="0"/>
              <a:t>Recall: Designer’s Objective</a:t>
            </a:r>
          </a:p>
        </p:txBody>
      </p:sp>
      <p:pic>
        <p:nvPicPr>
          <p:cNvPr id="4" name="Picture 3">
            <a:extLst>
              <a:ext uri="{FF2B5EF4-FFF2-40B4-BE49-F238E27FC236}">
                <a16:creationId xmlns:a16="http://schemas.microsoft.com/office/drawing/2014/main" id="{D7CA1414-2F39-1D4A-A519-5EC5863F190E}"/>
              </a:ext>
            </a:extLst>
          </p:cNvPr>
          <p:cNvPicPr>
            <a:picLocks noChangeAspect="1"/>
          </p:cNvPicPr>
          <p:nvPr/>
        </p:nvPicPr>
        <p:blipFill>
          <a:blip r:embed="rId2"/>
          <a:stretch>
            <a:fillRect/>
          </a:stretch>
        </p:blipFill>
        <p:spPr>
          <a:xfrm>
            <a:off x="1340768" y="2206826"/>
            <a:ext cx="9510463" cy="2022274"/>
          </a:xfrm>
          <a:prstGeom prst="rect">
            <a:avLst/>
          </a:prstGeom>
        </p:spPr>
      </p:pic>
      <p:sp>
        <p:nvSpPr>
          <p:cNvPr id="5" name="Oval 4">
            <a:extLst>
              <a:ext uri="{FF2B5EF4-FFF2-40B4-BE49-F238E27FC236}">
                <a16:creationId xmlns:a16="http://schemas.microsoft.com/office/drawing/2014/main" id="{7E1E8D3B-C230-0044-9355-A9058ED1BF7F}"/>
              </a:ext>
            </a:extLst>
          </p:cNvPr>
          <p:cNvSpPr/>
          <p:nvPr/>
        </p:nvSpPr>
        <p:spPr>
          <a:xfrm>
            <a:off x="3040380" y="2743200"/>
            <a:ext cx="902970" cy="822960"/>
          </a:xfrm>
          <a:prstGeom prst="ellipse">
            <a:avLst/>
          </a:prstGeom>
          <a:noFill/>
          <a:ln w="38100">
            <a:solidFill>
              <a:srgbClr val="005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1C442A7-CD8B-764A-858F-AE14628FBD96}"/>
              </a:ext>
            </a:extLst>
          </p:cNvPr>
          <p:cNvSpPr/>
          <p:nvPr/>
        </p:nvSpPr>
        <p:spPr>
          <a:xfrm>
            <a:off x="5353050" y="2743200"/>
            <a:ext cx="902970" cy="8229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957B219-FB55-D746-9888-12E54F456CED}"/>
              </a:ext>
            </a:extLst>
          </p:cNvPr>
          <p:cNvSpPr/>
          <p:nvPr/>
        </p:nvSpPr>
        <p:spPr>
          <a:xfrm>
            <a:off x="6256020" y="2737903"/>
            <a:ext cx="902970" cy="822960"/>
          </a:xfrm>
          <a:prstGeom prst="ellipse">
            <a:avLst/>
          </a:prstGeom>
          <a:noFill/>
          <a:ln w="38100">
            <a:solidFill>
              <a:srgbClr val="F11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F41B2D5-2AD7-0845-B6F1-D02117C617B5}"/>
              </a:ext>
            </a:extLst>
          </p:cNvPr>
          <p:cNvSpPr/>
          <p:nvPr/>
        </p:nvSpPr>
        <p:spPr>
          <a:xfrm>
            <a:off x="9193530" y="2598420"/>
            <a:ext cx="1230630" cy="11506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8F3FCE-21A4-144A-9395-5284DFAA6A6D}"/>
              </a:ext>
            </a:extLst>
          </p:cNvPr>
          <p:cNvSpPr txBox="1"/>
          <p:nvPr/>
        </p:nvSpPr>
        <p:spPr>
          <a:xfrm>
            <a:off x="965835" y="4937758"/>
            <a:ext cx="2148840" cy="830997"/>
          </a:xfrm>
          <a:prstGeom prst="rect">
            <a:avLst/>
          </a:prstGeom>
          <a:noFill/>
        </p:spPr>
        <p:txBody>
          <a:bodyPr wrap="square" rtlCol="0">
            <a:spAutoFit/>
          </a:bodyPr>
          <a:lstStyle/>
          <a:p>
            <a:pPr algn="ctr"/>
            <a:r>
              <a:rPr lang="en-US" sz="2400" dirty="0">
                <a:solidFill>
                  <a:srgbClr val="005DE0"/>
                </a:solidFill>
              </a:rPr>
              <a:t>Set of states to build platforms</a:t>
            </a:r>
          </a:p>
        </p:txBody>
      </p:sp>
      <p:sp>
        <p:nvSpPr>
          <p:cNvPr id="10" name="TextBox 9">
            <a:extLst>
              <a:ext uri="{FF2B5EF4-FFF2-40B4-BE49-F238E27FC236}">
                <a16:creationId xmlns:a16="http://schemas.microsoft.com/office/drawing/2014/main" id="{0A7A2CB1-F1ED-7A41-88AC-C261F40BD9BA}"/>
              </a:ext>
            </a:extLst>
          </p:cNvPr>
          <p:cNvSpPr txBox="1"/>
          <p:nvPr/>
        </p:nvSpPr>
        <p:spPr>
          <a:xfrm>
            <a:off x="3491865" y="4765474"/>
            <a:ext cx="2148840" cy="1200329"/>
          </a:xfrm>
          <a:prstGeom prst="rect">
            <a:avLst/>
          </a:prstGeom>
          <a:noFill/>
        </p:spPr>
        <p:txBody>
          <a:bodyPr wrap="square" rtlCol="0">
            <a:spAutoFit/>
          </a:bodyPr>
          <a:lstStyle/>
          <a:p>
            <a:pPr algn="ctr"/>
            <a:r>
              <a:rPr lang="en-US" sz="2400" dirty="0">
                <a:solidFill>
                  <a:srgbClr val="00B050"/>
                </a:solidFill>
              </a:rPr>
              <a:t>Designer’s steady-state reward rates</a:t>
            </a:r>
          </a:p>
        </p:txBody>
      </p:sp>
      <p:sp>
        <p:nvSpPr>
          <p:cNvPr id="11" name="TextBox 10">
            <a:extLst>
              <a:ext uri="{FF2B5EF4-FFF2-40B4-BE49-F238E27FC236}">
                <a16:creationId xmlns:a16="http://schemas.microsoft.com/office/drawing/2014/main" id="{E26D08D6-6F21-F64C-98C0-53C2DCF54649}"/>
              </a:ext>
            </a:extLst>
          </p:cNvPr>
          <p:cNvSpPr txBox="1"/>
          <p:nvPr/>
        </p:nvSpPr>
        <p:spPr>
          <a:xfrm>
            <a:off x="5911215" y="4937757"/>
            <a:ext cx="2495550" cy="830997"/>
          </a:xfrm>
          <a:prstGeom prst="rect">
            <a:avLst/>
          </a:prstGeom>
          <a:noFill/>
        </p:spPr>
        <p:txBody>
          <a:bodyPr wrap="square" rtlCol="0">
            <a:spAutoFit/>
          </a:bodyPr>
          <a:lstStyle/>
          <a:p>
            <a:pPr algn="ctr"/>
            <a:r>
              <a:rPr lang="en-US" sz="2400" dirty="0">
                <a:solidFill>
                  <a:srgbClr val="F111DE"/>
                </a:solidFill>
              </a:rPr>
              <a:t>Agent’s steady state probabilities</a:t>
            </a:r>
          </a:p>
        </p:txBody>
      </p:sp>
      <p:sp>
        <p:nvSpPr>
          <p:cNvPr id="12" name="TextBox 11">
            <a:extLst>
              <a:ext uri="{FF2B5EF4-FFF2-40B4-BE49-F238E27FC236}">
                <a16:creationId xmlns:a16="http://schemas.microsoft.com/office/drawing/2014/main" id="{4105A509-FC08-3B46-9659-4EB46454C3F7}"/>
              </a:ext>
            </a:extLst>
          </p:cNvPr>
          <p:cNvSpPr txBox="1"/>
          <p:nvPr/>
        </p:nvSpPr>
        <p:spPr>
          <a:xfrm>
            <a:off x="8830026" y="4767262"/>
            <a:ext cx="2679984" cy="1200329"/>
          </a:xfrm>
          <a:prstGeom prst="rect">
            <a:avLst/>
          </a:prstGeom>
          <a:noFill/>
        </p:spPr>
        <p:txBody>
          <a:bodyPr wrap="square" rtlCol="0">
            <a:spAutoFit/>
          </a:bodyPr>
          <a:lstStyle/>
          <a:p>
            <a:pPr algn="ctr"/>
            <a:r>
              <a:rPr lang="en-US" sz="2400" dirty="0">
                <a:solidFill>
                  <a:srgbClr val="FF0000"/>
                </a:solidFill>
              </a:rPr>
              <a:t>Designer’s one-time costs for building each platform</a:t>
            </a:r>
          </a:p>
        </p:txBody>
      </p:sp>
    </p:spTree>
    <p:extLst>
      <p:ext uri="{BB962C8B-B14F-4D97-AF65-F5344CB8AC3E}">
        <p14:creationId xmlns:p14="http://schemas.microsoft.com/office/powerpoint/2010/main" val="4189108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666-09D4-D141-A40B-7AEC61F08837}"/>
              </a:ext>
            </a:extLst>
          </p:cNvPr>
          <p:cNvSpPr>
            <a:spLocks noGrp="1"/>
          </p:cNvSpPr>
          <p:nvPr>
            <p:ph type="title"/>
          </p:nvPr>
        </p:nvSpPr>
        <p:spPr/>
        <p:txBody>
          <a:bodyPr/>
          <a:lstStyle/>
          <a:p>
            <a:r>
              <a:rPr lang="en-US" dirty="0"/>
              <a:t>Restrictions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FF5F17-7FF7-F443-A3FC-24558D979C48}"/>
                  </a:ext>
                </a:extLst>
              </p:cNvPr>
              <p:cNvSpPr>
                <a:spLocks noGrp="1"/>
              </p:cNvSpPr>
              <p:nvPr>
                <p:ph idx="1"/>
              </p:nvPr>
            </p:nvSpPr>
            <p:spPr/>
            <p:txBody>
              <a:bodyPr>
                <a:noAutofit/>
              </a:bodyPr>
              <a:lstStyle/>
              <a:p>
                <a:r>
                  <a:rPr lang="en-US" dirty="0"/>
                  <a:t>Expanding the profit function given agent behavior:</a:t>
                </a:r>
              </a:p>
              <a:p>
                <a:endParaRPr lang="en-US" dirty="0"/>
              </a:p>
              <a:p>
                <a:endParaRPr lang="en-US" dirty="0"/>
              </a:p>
              <a:p>
                <a:endParaRPr lang="en-US" dirty="0"/>
              </a:p>
              <a:p>
                <a:endParaRPr lang="en-US" dirty="0"/>
              </a:p>
              <a:p>
                <a:pPr marL="0" indent="0">
                  <a:buNone/>
                </a:pPr>
                <a:endParaRPr lang="en-US" dirty="0"/>
              </a:p>
              <a:p>
                <a:r>
                  <a:rPr lang="en-US" dirty="0"/>
                  <a:t>Define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𝐾</m:t>
                        </m:r>
                      </m:e>
                    </m:func>
                  </m:oMath>
                </a14:m>
                <a:endParaRPr lang="en-US" dirty="0"/>
              </a:p>
              <a:p>
                <a:pPr lvl="1"/>
                <a:r>
                  <a:rPr lang="en-US" dirty="0"/>
                  <a:t>Maximum profit is </a:t>
                </a:r>
                <a14:m>
                  <m:oMath xmlns:m="http://schemas.openxmlformats.org/officeDocument/2006/math">
                    <m:r>
                      <a:rPr lang="en-US" b="0" i="1" smtClean="0">
                        <a:latin typeface="Cambria Math" panose="02040503050406030204" pitchFamily="18" charset="0"/>
                      </a:rPr>
                      <m:t>𝑛𝐾</m:t>
                    </m:r>
                  </m:oMath>
                </a14:m>
                <a:endParaRPr lang="en-US" dirty="0"/>
              </a:p>
              <a:p>
                <a:r>
                  <a:rPr lang="en-US" dirty="0"/>
                  <a:t>Assume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r>
                  <a:rPr lang="en-US" dirty="0"/>
                  <a:t> are </a:t>
                </a:r>
                <a14:m>
                  <m:oMath xmlns:m="http://schemas.openxmlformats.org/officeDocument/2006/math">
                    <m:r>
                      <a:rPr lang="en-US" b="0" i="1" smtClean="0">
                        <a:latin typeface="Cambria Math" panose="02040503050406030204" pitchFamily="18" charset="0"/>
                      </a:rPr>
                      <m:t>𝑝𝑜𝑙𝑦</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discretized with gap </a:t>
                </a:r>
                <a14:m>
                  <m:oMath xmlns:m="http://schemas.openxmlformats.org/officeDocument/2006/math">
                    <m:r>
                      <a:rPr lang="en-US" b="0" i="1" smtClean="0">
                        <a:latin typeface="Cambria Math" panose="02040503050406030204" pitchFamily="18" charset="0"/>
                      </a:rPr>
                      <m:t>𝛿</m:t>
                    </m:r>
                  </m:oMath>
                </a14:m>
                <a:r>
                  <a:rPr lang="en-US" dirty="0"/>
                  <a:t> and costs are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r>
                      <a:rPr lang="en-US" b="0" i="1" smtClean="0">
                        <a:latin typeface="Cambria Math" panose="02040503050406030204" pitchFamily="18" charset="0"/>
                      </a:rPr>
                      <m:t>𝑝𝑜𝑙𝑦</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8FFF5F17-7FF7-F443-A3FC-24558D979C48}"/>
                  </a:ext>
                </a:extLst>
              </p:cNvPr>
              <p:cNvSpPr>
                <a:spLocks noGrp="1" noRot="1" noChangeAspect="1" noMove="1" noResize="1" noEditPoints="1" noAdjustHandles="1" noChangeArrowheads="1" noChangeShapeType="1" noTextEdit="1"/>
              </p:cNvSpPr>
              <p:nvPr>
                <p:ph idx="1"/>
              </p:nvPr>
            </p:nvSpPr>
            <p:spPr>
              <a:blipFill>
                <a:blip r:embed="rId2"/>
                <a:stretch>
                  <a:fillRect l="-965" t="-2632" b="-1345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A080D63-48DD-7F46-8377-4249B5C0FEED}"/>
              </a:ext>
            </a:extLst>
          </p:cNvPr>
          <p:cNvPicPr>
            <a:picLocks noChangeAspect="1"/>
          </p:cNvPicPr>
          <p:nvPr/>
        </p:nvPicPr>
        <p:blipFill>
          <a:blip r:embed="rId3"/>
          <a:stretch>
            <a:fillRect/>
          </a:stretch>
        </p:blipFill>
        <p:spPr>
          <a:xfrm>
            <a:off x="1357718" y="2510908"/>
            <a:ext cx="8966200" cy="1612900"/>
          </a:xfrm>
          <a:prstGeom prst="rect">
            <a:avLst/>
          </a:prstGeom>
        </p:spPr>
      </p:pic>
      <p:sp>
        <p:nvSpPr>
          <p:cNvPr id="5" name="Oval 4">
            <a:extLst>
              <a:ext uri="{FF2B5EF4-FFF2-40B4-BE49-F238E27FC236}">
                <a16:creationId xmlns:a16="http://schemas.microsoft.com/office/drawing/2014/main" id="{0080818F-88D8-AE4D-BDB4-7C5D70AC486E}"/>
              </a:ext>
            </a:extLst>
          </p:cNvPr>
          <p:cNvSpPr/>
          <p:nvPr/>
        </p:nvSpPr>
        <p:spPr>
          <a:xfrm>
            <a:off x="3760470" y="2228850"/>
            <a:ext cx="4046220" cy="214884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A5D9A4-A311-914E-AB48-3703F96353FB}"/>
                  </a:ext>
                </a:extLst>
              </p:cNvPr>
              <p:cNvSpPr txBox="1"/>
              <p:nvPr/>
            </p:nvSpPr>
            <p:spPr>
              <a:xfrm>
                <a:off x="3810000" y="4263896"/>
                <a:ext cx="11054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𝑃</m:t>
                          </m:r>
                        </m:e>
                        <m:sub>
                          <m:r>
                            <a:rPr lang="en-US" sz="2800" b="0" i="1" smtClean="0">
                              <a:solidFill>
                                <a:srgbClr val="00B050"/>
                              </a:solidFill>
                              <a:latin typeface="Cambria Math" panose="02040503050406030204" pitchFamily="18" charset="0"/>
                            </a:rPr>
                            <m:t>1</m:t>
                          </m:r>
                        </m:sub>
                      </m:sSub>
                      <m:r>
                        <a:rPr lang="en-US" sz="2800" b="0" i="1" smtClean="0">
                          <a:solidFill>
                            <a:srgbClr val="00B050"/>
                          </a:solidFill>
                          <a:latin typeface="Cambria Math" panose="02040503050406030204" pitchFamily="18" charset="0"/>
                        </a:rPr>
                        <m:t>(</m:t>
                      </m:r>
                      <m:r>
                        <a:rPr lang="en-US" sz="2800" b="0" i="1" smtClean="0">
                          <a:solidFill>
                            <a:srgbClr val="00B050"/>
                          </a:solidFill>
                          <a:latin typeface="Cambria Math" panose="02040503050406030204" pitchFamily="18" charset="0"/>
                        </a:rPr>
                        <m:t>𝑆</m:t>
                      </m:r>
                      <m:r>
                        <a:rPr lang="en-US" sz="2800" b="0" i="1" smtClean="0">
                          <a:solidFill>
                            <a:srgbClr val="00B050"/>
                          </a:solidFill>
                          <a:latin typeface="Cambria Math" panose="02040503050406030204" pitchFamily="18" charset="0"/>
                        </a:rPr>
                        <m:t>)</m:t>
                      </m:r>
                    </m:oMath>
                  </m:oMathPara>
                </a14:m>
                <a:endParaRPr lang="en-US" sz="2800" dirty="0">
                  <a:solidFill>
                    <a:srgbClr val="00B050"/>
                  </a:solidFill>
                </a:endParaRPr>
              </a:p>
            </p:txBody>
          </p:sp>
        </mc:Choice>
        <mc:Fallback xmlns="">
          <p:sp>
            <p:nvSpPr>
              <p:cNvPr id="6" name="TextBox 5">
                <a:extLst>
                  <a:ext uri="{FF2B5EF4-FFF2-40B4-BE49-F238E27FC236}">
                    <a16:creationId xmlns:a16="http://schemas.microsoft.com/office/drawing/2014/main" id="{F5A5D9A4-A311-914E-AB48-3703F96353FB}"/>
                  </a:ext>
                </a:extLst>
              </p:cNvPr>
              <p:cNvSpPr txBox="1">
                <a:spLocks noRot="1" noChangeAspect="1" noMove="1" noResize="1" noEditPoints="1" noAdjustHandles="1" noChangeArrowheads="1" noChangeShapeType="1" noTextEdit="1"/>
              </p:cNvSpPr>
              <p:nvPr/>
            </p:nvSpPr>
            <p:spPr>
              <a:xfrm>
                <a:off x="3810000" y="4263896"/>
                <a:ext cx="1105431" cy="523220"/>
              </a:xfrm>
              <a:prstGeom prst="rect">
                <a:avLst/>
              </a:prstGeom>
              <a:blipFill>
                <a:blip r:embed="rId4"/>
                <a:stretch>
                  <a:fillRect r="-2299" b="-17073"/>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3803372F-627D-AF40-BCC6-66A7B38A0E76}"/>
              </a:ext>
            </a:extLst>
          </p:cNvPr>
          <p:cNvSpPr/>
          <p:nvPr/>
        </p:nvSpPr>
        <p:spPr>
          <a:xfrm>
            <a:off x="3810000" y="3331248"/>
            <a:ext cx="3905250" cy="792559"/>
          </a:xfrm>
          <a:prstGeom prst="ellipse">
            <a:avLst/>
          </a:prstGeom>
          <a:noFill/>
          <a:ln w="38100">
            <a:solidFill>
              <a:srgbClr val="005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6891A6-74B0-704E-BC3B-807F6CF39078}"/>
                  </a:ext>
                </a:extLst>
              </p:cNvPr>
              <p:cNvSpPr txBox="1"/>
              <p:nvPr/>
            </p:nvSpPr>
            <p:spPr>
              <a:xfrm>
                <a:off x="6244590" y="4295457"/>
                <a:ext cx="13487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005DE0"/>
                          </a:solidFill>
                          <a:latin typeface="Cambria Math" panose="02040503050406030204" pitchFamily="18" charset="0"/>
                        </a:rPr>
                        <m:t>𝐷</m:t>
                      </m:r>
                      <m:r>
                        <a:rPr lang="en-US" sz="2800" b="0" i="1" smtClean="0">
                          <a:solidFill>
                            <a:srgbClr val="005DE0"/>
                          </a:solidFill>
                          <a:latin typeface="Cambria Math" panose="02040503050406030204" pitchFamily="18" charset="0"/>
                        </a:rPr>
                        <m:t>(</m:t>
                      </m:r>
                      <m:r>
                        <a:rPr lang="en-US" sz="2800" b="0" i="1" smtClean="0">
                          <a:solidFill>
                            <a:srgbClr val="005DE0"/>
                          </a:solidFill>
                          <a:latin typeface="Cambria Math" panose="02040503050406030204" pitchFamily="18" charset="0"/>
                        </a:rPr>
                        <m:t>𝑆</m:t>
                      </m:r>
                      <m:r>
                        <a:rPr lang="en-US" sz="2800" b="0" i="1" smtClean="0">
                          <a:solidFill>
                            <a:srgbClr val="005DE0"/>
                          </a:solidFill>
                          <a:latin typeface="Cambria Math" panose="02040503050406030204" pitchFamily="18" charset="0"/>
                        </a:rPr>
                        <m:t>)</m:t>
                      </m:r>
                    </m:oMath>
                  </m:oMathPara>
                </a14:m>
                <a:endParaRPr lang="en-US" sz="2800" dirty="0">
                  <a:solidFill>
                    <a:srgbClr val="005DE0"/>
                  </a:solidFill>
                </a:endParaRPr>
              </a:p>
            </p:txBody>
          </p:sp>
        </mc:Choice>
        <mc:Fallback xmlns="">
          <p:sp>
            <p:nvSpPr>
              <p:cNvPr id="8" name="TextBox 7">
                <a:extLst>
                  <a:ext uri="{FF2B5EF4-FFF2-40B4-BE49-F238E27FC236}">
                    <a16:creationId xmlns:a16="http://schemas.microsoft.com/office/drawing/2014/main" id="{5E6891A6-74B0-704E-BC3B-807F6CF39078}"/>
                  </a:ext>
                </a:extLst>
              </p:cNvPr>
              <p:cNvSpPr txBox="1">
                <a:spLocks noRot="1" noChangeAspect="1" noMove="1" noResize="1" noEditPoints="1" noAdjustHandles="1" noChangeArrowheads="1" noChangeShapeType="1" noTextEdit="1"/>
              </p:cNvSpPr>
              <p:nvPr/>
            </p:nvSpPr>
            <p:spPr>
              <a:xfrm>
                <a:off x="6244590" y="4295457"/>
                <a:ext cx="1348740" cy="523220"/>
              </a:xfrm>
              <a:prstGeom prst="rect">
                <a:avLst/>
              </a:prstGeom>
              <a:blipFill>
                <a:blip r:embed="rId5"/>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3123036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7BE4-F005-A142-A355-BC4CE7FC66CC}"/>
              </a:ext>
            </a:extLst>
          </p:cNvPr>
          <p:cNvSpPr>
            <a:spLocks noGrp="1"/>
          </p:cNvSpPr>
          <p:nvPr>
            <p:ph type="title"/>
          </p:nvPr>
        </p:nvSpPr>
        <p:spPr/>
        <p:txBody>
          <a:bodyPr/>
          <a:lstStyle/>
          <a:p>
            <a:r>
              <a:rPr lang="en-US" dirty="0"/>
              <a:t>Target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EBFBF0-E428-B541-9778-856F6F00934E}"/>
                  </a:ext>
                </a:extLst>
              </p:cNvPr>
              <p:cNvSpPr>
                <a:spLocks noGrp="1"/>
              </p:cNvSpPr>
              <p:nvPr>
                <p:ph idx="1"/>
              </p:nvPr>
            </p:nvSpPr>
            <p:spPr/>
            <p:txBody>
              <a:bodyPr>
                <a:normAutofit/>
              </a:bodyPr>
              <a:lstStyle/>
              <a:p>
                <a:r>
                  <a:rPr lang="en-US" dirty="0"/>
                  <a:t>Deciding whether it is possible to attain a certain profit is NP complete</a:t>
                </a:r>
              </a:p>
              <a:p>
                <a:pPr marL="0" indent="0">
                  <a:buNone/>
                </a:pPr>
                <a:endParaRPr lang="en-US" dirty="0"/>
              </a:p>
              <a:p>
                <a:r>
                  <a:rPr lang="en-US" dirty="0"/>
                  <a:t>Reduction from PARTITION</a:t>
                </a:r>
              </a:p>
              <a:p>
                <a:endParaRPr lang="en-US" dirty="0"/>
              </a:p>
              <a:p>
                <a:r>
                  <a:rPr lang="en-US" dirty="0"/>
                  <a:t>Thus, our goal: A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𝜖</m:t>
                        </m:r>
                      </m:e>
                    </m:d>
                  </m:oMath>
                </a14:m>
                <a:r>
                  <a:rPr lang="en-US" dirty="0"/>
                  <a:t> approximate algorithm in polynomial time.</a:t>
                </a:r>
              </a:p>
              <a:p>
                <a:endParaRPr lang="en-US" dirty="0"/>
              </a:p>
            </p:txBody>
          </p:sp>
        </mc:Choice>
        <mc:Fallback xmlns="">
          <p:sp>
            <p:nvSpPr>
              <p:cNvPr id="3" name="Content Placeholder 2">
                <a:extLst>
                  <a:ext uri="{FF2B5EF4-FFF2-40B4-BE49-F238E27FC236}">
                    <a16:creationId xmlns:a16="http://schemas.microsoft.com/office/drawing/2014/main" id="{0EEBFBF0-E428-B541-9778-856F6F00934E}"/>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1505410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666-09D4-D141-A40B-7AEC61F08837}"/>
              </a:ext>
            </a:extLst>
          </p:cNvPr>
          <p:cNvSpPr>
            <a:spLocks noGrp="1"/>
          </p:cNvSpPr>
          <p:nvPr>
            <p:ph type="title"/>
          </p:nvPr>
        </p:nvSpPr>
        <p:spPr/>
        <p:txBody>
          <a:bodyPr/>
          <a:lstStyle/>
          <a:p>
            <a:r>
              <a:rPr lang="en-US" dirty="0"/>
              <a:t>The Designer’s Dynamic Program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FF5F17-7FF7-F443-A3FC-24558D979C48}"/>
                  </a:ext>
                </a:extLst>
              </p:cNvPr>
              <p:cNvSpPr>
                <a:spLocks noGrp="1"/>
              </p:cNvSpPr>
              <p:nvPr>
                <p:ph idx="1"/>
              </p:nvPr>
            </p:nvSpPr>
            <p:spPr/>
            <p:txBody>
              <a:bodyPr>
                <a:normAutofit lnSpcReduction="10000"/>
              </a:bodyPr>
              <a:lstStyle/>
              <a:p>
                <a:r>
                  <a:rPr lang="en-US" b="1" dirty="0"/>
                  <a:t>Key Idea: </a:t>
                </a:r>
                <a:r>
                  <a:rPr lang="en-US" dirty="0"/>
                  <a:t>Use a (poly-sized) hash table with rounded rewards</a:t>
                </a:r>
              </a:p>
              <a:p>
                <a:endParaRPr lang="en-US" dirty="0"/>
              </a:p>
              <a:p>
                <a:r>
                  <a:rPr lang="en-US" dirty="0"/>
                  <a:t>Difficulty comes from profit scale and non-discretized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endParaRPr lang="en-US" dirty="0"/>
              </a:p>
              <a:p>
                <a:endParaRPr lang="en-US" dirty="0"/>
              </a:p>
              <a:p>
                <a:r>
                  <a:rPr lang="en-US" dirty="0"/>
                  <a:t>Hash function: </a:t>
                </a:r>
              </a:p>
              <a:p>
                <a:endParaRPr lang="en-US" dirty="0"/>
              </a:p>
              <a:p>
                <a:endParaRPr lang="en-US" dirty="0"/>
              </a:p>
              <a:p>
                <a:endParaRPr lang="en-US" dirty="0"/>
              </a:p>
              <a:p>
                <a:r>
                  <a:rPr lang="en-US" dirty="0"/>
                  <a:t>Similar to standard Knapsack FPTAS (Ibarra &amp; Kim, 1975)</a:t>
                </a:r>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8FFF5F17-7FF7-F443-A3FC-24558D979C48}"/>
                  </a:ext>
                </a:extLst>
              </p:cNvPr>
              <p:cNvSpPr>
                <a:spLocks noGrp="1" noRot="1" noChangeAspect="1" noMove="1" noResize="1" noEditPoints="1" noAdjustHandles="1" noChangeArrowheads="1" noChangeShapeType="1" noTextEdit="1"/>
              </p:cNvSpPr>
              <p:nvPr>
                <p:ph idx="1"/>
              </p:nvPr>
            </p:nvSpPr>
            <p:spPr>
              <a:blipFill>
                <a:blip r:embed="rId3"/>
                <a:stretch>
                  <a:fillRect l="-965" t="-350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E6A4702-8F7D-F542-AD8D-AE5F9EB63051}"/>
              </a:ext>
            </a:extLst>
          </p:cNvPr>
          <p:cNvPicPr>
            <a:picLocks noChangeAspect="1"/>
          </p:cNvPicPr>
          <p:nvPr/>
        </p:nvPicPr>
        <p:blipFill>
          <a:blip r:embed="rId4"/>
          <a:stretch>
            <a:fillRect/>
          </a:stretch>
        </p:blipFill>
        <p:spPr>
          <a:xfrm>
            <a:off x="1986915" y="4396494"/>
            <a:ext cx="8218170" cy="900967"/>
          </a:xfrm>
          <a:prstGeom prst="rect">
            <a:avLst/>
          </a:prstGeom>
        </p:spPr>
      </p:pic>
    </p:spTree>
    <p:extLst>
      <p:ext uri="{BB962C8B-B14F-4D97-AF65-F5344CB8AC3E}">
        <p14:creationId xmlns:p14="http://schemas.microsoft.com/office/powerpoint/2010/main" val="49439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Extensions</a:t>
            </a:r>
          </a:p>
        </p:txBody>
      </p:sp>
    </p:spTree>
    <p:extLst>
      <p:ext uri="{BB962C8B-B14F-4D97-AF65-F5344CB8AC3E}">
        <p14:creationId xmlns:p14="http://schemas.microsoft.com/office/powerpoint/2010/main" val="1297797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23CB-6526-1F4B-80D4-8251D325A6E1}"/>
              </a:ext>
            </a:extLst>
          </p:cNvPr>
          <p:cNvSpPr>
            <a:spLocks noGrp="1"/>
          </p:cNvSpPr>
          <p:nvPr>
            <p:ph type="title"/>
          </p:nvPr>
        </p:nvSpPr>
        <p:spPr/>
        <p:txBody>
          <a:bodyPr/>
          <a:lstStyle/>
          <a:p>
            <a:r>
              <a:rPr lang="en-US" dirty="0"/>
              <a:t>Multiple Agents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4653DB8-0150-1E40-A753-0F2E24C7D04A}"/>
                  </a:ext>
                </a:extLst>
              </p:cNvPr>
              <p:cNvSpPr>
                <a:spLocks noGrp="1"/>
              </p:cNvSpPr>
              <p:nvPr>
                <p:ph idx="1"/>
              </p:nvPr>
            </p:nvSpPr>
            <p:spPr>
              <a:xfrm>
                <a:off x="838200" y="1608455"/>
                <a:ext cx="10515600" cy="4351338"/>
              </a:xfrm>
            </p:spPr>
            <p:txBody>
              <a:bodyPr>
                <a:noAutofit/>
              </a:bodyPr>
              <a:lstStyle/>
              <a:p>
                <a:r>
                  <a:rPr lang="en-US" dirty="0"/>
                  <a:t>Replace designer objective with summation over agents:</a:t>
                </a:r>
              </a:p>
              <a:p>
                <a:endParaRPr lang="en-US" dirty="0"/>
              </a:p>
              <a:p>
                <a:endParaRPr lang="en-US" dirty="0"/>
              </a:p>
              <a:p>
                <a:endParaRPr lang="en-US" dirty="0"/>
              </a:p>
              <a:p>
                <a:endParaRPr lang="en-US" dirty="0"/>
              </a:p>
              <a:p>
                <a:r>
                  <a:rPr lang="en-US" dirty="0"/>
                  <a:t>An exact polytime DP exists if #agents is constant.</a:t>
                </a:r>
              </a:p>
              <a:p>
                <a:pPr lvl="1"/>
                <a:r>
                  <a:rPr lang="en-US" sz="2800" dirty="0"/>
                  <a:t>Exponential in #agents</a:t>
                </a:r>
              </a:p>
              <a:p>
                <a:pPr lvl="1"/>
                <a:r>
                  <a:rPr lang="en-US" sz="2800" dirty="0"/>
                  <a:t>Also require potentials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𝜙</m:t>
                        </m:r>
                      </m:e>
                      <m:sub>
                        <m:r>
                          <a:rPr lang="en-US" sz="2800" b="0" i="1" smtClean="0">
                            <a:latin typeface="Cambria Math" panose="02040503050406030204" pitchFamily="18" charset="0"/>
                          </a:rPr>
                          <m:t>𝑖</m:t>
                        </m:r>
                      </m:sub>
                    </m:sSub>
                  </m:oMath>
                </a14:m>
                <a:r>
                  <a:rPr lang="en-US" sz="2800" dirty="0"/>
                  <a:t> to be discretized by </a:t>
                </a:r>
                <a14:m>
                  <m:oMath xmlns:m="http://schemas.openxmlformats.org/officeDocument/2006/math">
                    <m:r>
                      <a:rPr lang="en-US" sz="2800" b="0" i="1" smtClean="0">
                        <a:latin typeface="Cambria Math" panose="02040503050406030204" pitchFamily="18" charset="0"/>
                      </a:rPr>
                      <m:t>𝛿</m:t>
                    </m:r>
                    <m:r>
                      <a:rPr lang="en-US" sz="2800" b="0" i="1" smtClean="0">
                        <a:latin typeface="Cambria Math" panose="02040503050406030204" pitchFamily="18" charset="0"/>
                      </a:rPr>
                      <m:t>′</m:t>
                    </m:r>
                  </m:oMath>
                </a14:m>
                <a:r>
                  <a:rPr lang="en-US" sz="2800" b="0" dirty="0"/>
                  <a:t> with poly size.</a:t>
                </a:r>
              </a:p>
              <a:p>
                <a:pPr marL="457200" lvl="1" indent="0">
                  <a:buNone/>
                </a:pPr>
                <a:endParaRPr lang="en-US" sz="2800" b="0" dirty="0"/>
              </a:p>
              <a:p>
                <a:r>
                  <a:rPr lang="en-US" dirty="0"/>
                  <a:t>No FPTAS for 2 agents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sub>
                    </m:sSub>
                  </m:oMath>
                </a14:m>
                <a:r>
                  <a:rPr lang="en-US" dirty="0"/>
                  <a:t> not polynomial size.</a:t>
                </a:r>
                <a:endParaRPr lang="en-US" b="0" dirty="0"/>
              </a:p>
              <a:p>
                <a:pPr lvl="1"/>
                <a:endParaRPr lang="en-US" sz="2800" dirty="0"/>
              </a:p>
            </p:txBody>
          </p:sp>
        </mc:Choice>
        <mc:Fallback xmlns="">
          <p:sp>
            <p:nvSpPr>
              <p:cNvPr id="5" name="Content Placeholder 4">
                <a:extLst>
                  <a:ext uri="{FF2B5EF4-FFF2-40B4-BE49-F238E27FC236}">
                    <a16:creationId xmlns:a16="http://schemas.microsoft.com/office/drawing/2014/main" id="{14653DB8-0150-1E40-A753-0F2E24C7D04A}"/>
                  </a:ext>
                </a:extLst>
              </p:cNvPr>
              <p:cNvSpPr>
                <a:spLocks noGrp="1" noRot="1" noChangeAspect="1" noMove="1" noResize="1" noEditPoints="1" noAdjustHandles="1" noChangeArrowheads="1" noChangeShapeType="1" noTextEdit="1"/>
              </p:cNvSpPr>
              <p:nvPr>
                <p:ph idx="1"/>
              </p:nvPr>
            </p:nvSpPr>
            <p:spPr>
              <a:xfrm>
                <a:off x="838200" y="1608455"/>
                <a:ext cx="10515600" cy="4351338"/>
              </a:xfrm>
              <a:blipFill>
                <a:blip r:embed="rId3"/>
                <a:stretch>
                  <a:fillRect l="-965" t="-2332" b="-1603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14E5FB9-21F6-EE4D-8FFC-9E6CB098E107}"/>
              </a:ext>
            </a:extLst>
          </p:cNvPr>
          <p:cNvPicPr>
            <a:picLocks noChangeAspect="1"/>
          </p:cNvPicPr>
          <p:nvPr/>
        </p:nvPicPr>
        <p:blipFill>
          <a:blip r:embed="rId4"/>
          <a:stretch>
            <a:fillRect/>
          </a:stretch>
        </p:blipFill>
        <p:spPr>
          <a:xfrm>
            <a:off x="1577340" y="2279757"/>
            <a:ext cx="9037320" cy="1568193"/>
          </a:xfrm>
          <a:prstGeom prst="rect">
            <a:avLst/>
          </a:prstGeom>
        </p:spPr>
      </p:pic>
    </p:spTree>
    <p:extLst>
      <p:ext uri="{BB962C8B-B14F-4D97-AF65-F5344CB8AC3E}">
        <p14:creationId xmlns:p14="http://schemas.microsoft.com/office/powerpoint/2010/main" val="2142907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Designer Competition</a:t>
            </a:r>
          </a:p>
        </p:txBody>
      </p:sp>
      <p:grpSp>
        <p:nvGrpSpPr>
          <p:cNvPr id="51" name="Group 50">
            <a:extLst>
              <a:ext uri="{FF2B5EF4-FFF2-40B4-BE49-F238E27FC236}">
                <a16:creationId xmlns:a16="http://schemas.microsoft.com/office/drawing/2014/main" id="{B5686E23-722F-2842-85DE-47CF69B7096E}"/>
              </a:ext>
            </a:extLst>
          </p:cNvPr>
          <p:cNvGrpSpPr/>
          <p:nvPr/>
        </p:nvGrpSpPr>
        <p:grpSpPr>
          <a:xfrm>
            <a:off x="476250" y="1484320"/>
            <a:ext cx="6809984" cy="4885848"/>
            <a:chOff x="1168156" y="1536462"/>
            <a:chExt cx="6809984" cy="4885848"/>
          </a:xfrm>
        </p:grpSpPr>
        <p:grpSp>
          <p:nvGrpSpPr>
            <p:cNvPr id="49" name="Group 48">
              <a:extLst>
                <a:ext uri="{FF2B5EF4-FFF2-40B4-BE49-F238E27FC236}">
                  <a16:creationId xmlns:a16="http://schemas.microsoft.com/office/drawing/2014/main" id="{94E86B47-5B80-214D-B5D1-278C821132BB}"/>
                </a:ext>
              </a:extLst>
            </p:cNvPr>
            <p:cNvGrpSpPr/>
            <p:nvPr/>
          </p:nvGrpSpPr>
          <p:grpSpPr>
            <a:xfrm>
              <a:off x="1168156" y="1536462"/>
              <a:ext cx="6809984" cy="4885848"/>
              <a:chOff x="2082556" y="1342152"/>
              <a:chExt cx="6809984" cy="4885848"/>
            </a:xfrm>
          </p:grpSpPr>
          <p:sp>
            <p:nvSpPr>
              <p:cNvPr id="46" name="TextBox 45">
                <a:extLst>
                  <a:ext uri="{FF2B5EF4-FFF2-40B4-BE49-F238E27FC236}">
                    <a16:creationId xmlns:a16="http://schemas.microsoft.com/office/drawing/2014/main" id="{EAF50B82-5FE6-3A4B-816D-C6B56F92C4F7}"/>
                  </a:ext>
                </a:extLst>
              </p:cNvPr>
              <p:cNvSpPr txBox="1"/>
              <p:nvPr/>
            </p:nvSpPr>
            <p:spPr>
              <a:xfrm>
                <a:off x="4428432" y="1342152"/>
                <a:ext cx="1978776" cy="369332"/>
              </a:xfrm>
              <a:prstGeom prst="rect">
                <a:avLst/>
              </a:prstGeom>
              <a:noFill/>
            </p:spPr>
            <p:txBody>
              <a:bodyPr wrap="square" rtlCol="0">
                <a:spAutoFit/>
              </a:bodyPr>
              <a:lstStyle/>
              <a:p>
                <a:pPr algn="ctr"/>
                <a:r>
                  <a:rPr lang="en-US" dirty="0"/>
                  <a:t>Shopping online</a:t>
                </a:r>
              </a:p>
            </p:txBody>
          </p:sp>
          <p:grpSp>
            <p:nvGrpSpPr>
              <p:cNvPr id="48" name="Group 47">
                <a:extLst>
                  <a:ext uri="{FF2B5EF4-FFF2-40B4-BE49-F238E27FC236}">
                    <a16:creationId xmlns:a16="http://schemas.microsoft.com/office/drawing/2014/main" id="{257A2B96-CFA7-484C-95AC-305EBE161121}"/>
                  </a:ext>
                </a:extLst>
              </p:cNvPr>
              <p:cNvGrpSpPr/>
              <p:nvPr/>
            </p:nvGrpSpPr>
            <p:grpSpPr>
              <a:xfrm>
                <a:off x="2082556" y="1736408"/>
                <a:ext cx="6809984" cy="4491592"/>
                <a:chOff x="2082556" y="1690688"/>
                <a:chExt cx="6809984" cy="4491592"/>
              </a:xfrm>
            </p:grpSpPr>
            <p:grpSp>
              <p:nvGrpSpPr>
                <p:cNvPr id="40" name="Group 39">
                  <a:extLst>
                    <a:ext uri="{FF2B5EF4-FFF2-40B4-BE49-F238E27FC236}">
                      <a16:creationId xmlns:a16="http://schemas.microsoft.com/office/drawing/2014/main" id="{B5AA0BEB-B0BB-8644-9490-1348DC3B1CB2}"/>
                    </a:ext>
                  </a:extLst>
                </p:cNvPr>
                <p:cNvGrpSpPr/>
                <p:nvPr/>
              </p:nvGrpSpPr>
              <p:grpSpPr>
                <a:xfrm>
                  <a:off x="3458391" y="1690688"/>
                  <a:ext cx="4234543" cy="4491592"/>
                  <a:chOff x="2155371" y="1874044"/>
                  <a:chExt cx="4234543" cy="4491592"/>
                </a:xfrm>
              </p:grpSpPr>
              <p:sp>
                <p:nvSpPr>
                  <p:cNvPr id="4" name="Oval 3">
                    <a:extLst>
                      <a:ext uri="{FF2B5EF4-FFF2-40B4-BE49-F238E27FC236}">
                        <a16:creationId xmlns:a16="http://schemas.microsoft.com/office/drawing/2014/main" id="{36E05CC0-EC6D-CC4E-9A05-AF0ED32843BA}"/>
                      </a:ext>
                    </a:extLst>
                  </p:cNvPr>
                  <p:cNvSpPr/>
                  <p:nvPr/>
                </p:nvSpPr>
                <p:spPr>
                  <a:xfrm>
                    <a:off x="2460171" y="2421902"/>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21553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579914"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995057" y="187404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693228" y="2396389"/>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62701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4114800" y="5606143"/>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693228"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stCxn id="4" idx="6"/>
                    <a:endCxn id="9" idx="2"/>
                  </p:cNvCxnSpPr>
                  <p:nvPr/>
                </p:nvCxnSpPr>
                <p:spPr>
                  <a:xfrm>
                    <a:off x="2579914" y="2487216"/>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562378" y="2533400"/>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stCxn id="5" idx="6"/>
                    <a:endCxn id="8" idx="3"/>
                  </p:cNvCxnSpPr>
                  <p:nvPr/>
                </p:nvCxnSpPr>
                <p:spPr>
                  <a:xfrm flipV="1">
                    <a:off x="2275114" y="2507887"/>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2257578" y="3703784"/>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699657" y="3657600"/>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699657" y="1985542"/>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2215243" y="3722914"/>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4012593" y="1985542"/>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795435" y="2507887"/>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4234543" y="3722914"/>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791200" y="2573201"/>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8674760-C03B-E14B-A2A9-2991D8D2C053}"/>
                      </a:ext>
                    </a:extLst>
                  </p:cNvPr>
                  <p:cNvSpPr txBox="1"/>
                  <p:nvPr/>
                </p:nvSpPr>
                <p:spPr>
                  <a:xfrm>
                    <a:off x="3152666" y="5873193"/>
                    <a:ext cx="2183675" cy="492443"/>
                  </a:xfrm>
                  <a:prstGeom prst="rect">
                    <a:avLst/>
                  </a:prstGeom>
                  <a:noFill/>
                </p:spPr>
                <p:txBody>
                  <a:bodyPr wrap="square" rtlCol="0">
                    <a:spAutoFit/>
                  </a:bodyPr>
                  <a:lstStyle/>
                  <a:p>
                    <a:pPr algn="ctr"/>
                    <a:r>
                      <a:rPr lang="en-US" sz="2600" dirty="0"/>
                      <a:t>Agent’s Life</a:t>
                    </a:r>
                  </a:p>
                </p:txBody>
              </p: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2"/>
                  <a:stretch>
                    <a:fillRect/>
                  </a:stretch>
                </p:blipFill>
                <p:spPr>
                  <a:xfrm>
                    <a:off x="3651234" y="3203041"/>
                    <a:ext cx="523437" cy="813707"/>
                  </a:xfrm>
                  <a:prstGeom prst="rect">
                    <a:avLst/>
                  </a:prstGeom>
                </p:spPr>
              </p:pic>
            </p:grpSp>
            <p:sp>
              <p:nvSpPr>
                <p:cNvPr id="41" name="TextBox 40">
                  <a:extLst>
                    <a:ext uri="{FF2B5EF4-FFF2-40B4-BE49-F238E27FC236}">
                      <a16:creationId xmlns:a16="http://schemas.microsoft.com/office/drawing/2014/main" id="{D9036A47-0AFF-334D-95C3-CABFFD0A9603}"/>
                    </a:ext>
                  </a:extLst>
                </p:cNvPr>
                <p:cNvSpPr txBox="1"/>
                <p:nvPr/>
              </p:nvSpPr>
              <p:spPr>
                <a:xfrm>
                  <a:off x="2505892" y="1847833"/>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2184763" y="3095347"/>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2082556" y="4666009"/>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6855040" y="1836476"/>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7555774" y="3280013"/>
                  <a:ext cx="1336766" cy="369332"/>
                </a:xfrm>
                <a:prstGeom prst="rect">
                  <a:avLst/>
                </a:prstGeom>
                <a:noFill/>
              </p:spPr>
              <p:txBody>
                <a:bodyPr wrap="square" rtlCol="0">
                  <a:spAutoFit/>
                </a:bodyPr>
                <a:lstStyle/>
                <a:p>
                  <a:pPr algn="ctr"/>
                  <a:r>
                    <a:rPr lang="en-US" dirty="0"/>
                    <a:t>Studying</a:t>
                  </a:r>
                </a:p>
              </p:txBody>
            </p:sp>
          </p:grpSp>
        </p:grpSp>
        <p:sp>
          <p:nvSpPr>
            <p:cNvPr id="50" name="TextBox 49">
              <a:extLst>
                <a:ext uri="{FF2B5EF4-FFF2-40B4-BE49-F238E27FC236}">
                  <a16:creationId xmlns:a16="http://schemas.microsoft.com/office/drawing/2014/main" id="{A0D5356B-654C-A441-BF71-52861F1A3FC3}"/>
                </a:ext>
              </a:extLst>
            </p:cNvPr>
            <p:cNvSpPr txBox="1"/>
            <p:nvPr/>
          </p:nvSpPr>
          <p:spPr>
            <a:xfrm>
              <a:off x="6149340" y="5090705"/>
              <a:ext cx="1657350" cy="372835"/>
            </a:xfrm>
            <a:prstGeom prst="rect">
              <a:avLst/>
            </a:prstGeom>
            <a:noFill/>
          </p:spPr>
          <p:txBody>
            <a:bodyPr wrap="square" rtlCol="0">
              <a:spAutoFit/>
            </a:bodyPr>
            <a:lstStyle/>
            <a:p>
              <a:pPr algn="ctr"/>
              <a:r>
                <a:rPr lang="en-US" dirty="0"/>
                <a:t>Reading news</a:t>
              </a:r>
            </a:p>
          </p:txBody>
        </p:sp>
      </p:grpSp>
      <p:grpSp>
        <p:nvGrpSpPr>
          <p:cNvPr id="3" name="Group 2">
            <a:extLst>
              <a:ext uri="{FF2B5EF4-FFF2-40B4-BE49-F238E27FC236}">
                <a16:creationId xmlns:a16="http://schemas.microsoft.com/office/drawing/2014/main" id="{C05F0E4A-BA44-6349-9B73-AE6DCE04E6CA}"/>
              </a:ext>
            </a:extLst>
          </p:cNvPr>
          <p:cNvGrpSpPr/>
          <p:nvPr/>
        </p:nvGrpSpPr>
        <p:grpSpPr>
          <a:xfrm>
            <a:off x="8795657" y="99743"/>
            <a:ext cx="2743200" cy="3137454"/>
            <a:chOff x="7715404" y="1279525"/>
            <a:chExt cx="2743200" cy="3137454"/>
          </a:xfrm>
        </p:grpSpPr>
        <p:grpSp>
          <p:nvGrpSpPr>
            <p:cNvPr id="57" name="Group 56">
              <a:extLst>
                <a:ext uri="{FF2B5EF4-FFF2-40B4-BE49-F238E27FC236}">
                  <a16:creationId xmlns:a16="http://schemas.microsoft.com/office/drawing/2014/main" id="{AECFD255-09A2-EF4C-9563-46EA4D44D26D}"/>
                </a:ext>
              </a:extLst>
            </p:cNvPr>
            <p:cNvGrpSpPr/>
            <p:nvPr/>
          </p:nvGrpSpPr>
          <p:grpSpPr>
            <a:xfrm>
              <a:off x="7715404" y="2772290"/>
              <a:ext cx="2743200" cy="1644689"/>
              <a:chOff x="8734925" y="149404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3"/>
              <a:stretch>
                <a:fillRect/>
              </a:stretch>
            </p:blipFill>
            <p:spPr>
              <a:xfrm>
                <a:off x="8898565" y="1564574"/>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132824" y="2616548"/>
                <a:ext cx="1947399" cy="461665"/>
              </a:xfrm>
              <a:prstGeom prst="rect">
                <a:avLst/>
              </a:prstGeom>
              <a:noFill/>
            </p:spPr>
            <p:txBody>
              <a:bodyPr wrap="square" rtlCol="0">
                <a:spAutoFit/>
              </a:bodyPr>
              <a:lstStyle/>
              <a:p>
                <a:pPr algn="ctr"/>
                <a:r>
                  <a:rPr lang="en-US" sz="24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734925" y="149404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1279525"/>
              <a:ext cx="1978943" cy="12584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553154" y="1450999"/>
              <a:ext cx="1700491" cy="923330"/>
            </a:xfrm>
            <a:prstGeom prst="rect">
              <a:avLst/>
            </a:prstGeom>
            <a:noFill/>
          </p:spPr>
          <p:txBody>
            <a:bodyPr wrap="square" rtlCol="0">
              <a:spAutoFit/>
            </a:bodyPr>
            <a:lstStyle/>
            <a:p>
              <a:pPr algn="ctr"/>
              <a:r>
                <a:rPr lang="en-US" dirty="0"/>
                <a:t>What platforms should I build </a:t>
              </a:r>
              <a:r>
                <a:rPr lang="en-US" b="1" dirty="0"/>
                <a:t>to compete</a:t>
              </a:r>
              <a:r>
                <a:rPr lang="en-US" dirty="0"/>
                <a:t>?</a:t>
              </a:r>
            </a:p>
          </p:txBody>
        </p:sp>
      </p:grpSp>
      <p:grpSp>
        <p:nvGrpSpPr>
          <p:cNvPr id="45" name="Group 44">
            <a:extLst>
              <a:ext uri="{FF2B5EF4-FFF2-40B4-BE49-F238E27FC236}">
                <a16:creationId xmlns:a16="http://schemas.microsoft.com/office/drawing/2014/main" id="{5F71CEE5-F6E2-F244-A792-D27207DC2B46}"/>
              </a:ext>
            </a:extLst>
          </p:cNvPr>
          <p:cNvGrpSpPr/>
          <p:nvPr/>
        </p:nvGrpSpPr>
        <p:grpSpPr>
          <a:xfrm>
            <a:off x="8795655" y="4126620"/>
            <a:ext cx="2743200" cy="1644689"/>
            <a:chOff x="8823960" y="1690688"/>
            <a:chExt cx="2743200" cy="1644689"/>
          </a:xfrm>
        </p:grpSpPr>
        <p:pic>
          <p:nvPicPr>
            <p:cNvPr id="52" name="Picture 51">
              <a:extLst>
                <a:ext uri="{FF2B5EF4-FFF2-40B4-BE49-F238E27FC236}">
                  <a16:creationId xmlns:a16="http://schemas.microsoft.com/office/drawing/2014/main" id="{D5BE7B01-4BAB-5A4B-A7EB-B9F60CE42EF6}"/>
                </a:ext>
              </a:extLst>
            </p:cNvPr>
            <p:cNvPicPr>
              <a:picLocks noChangeAspect="1"/>
            </p:cNvPicPr>
            <p:nvPr/>
          </p:nvPicPr>
          <p:blipFill>
            <a:blip r:embed="rId3"/>
            <a:stretch>
              <a:fillRect/>
            </a:stretch>
          </p:blipFill>
          <p:spPr>
            <a:xfrm>
              <a:off x="8996557" y="1711608"/>
              <a:ext cx="2415919" cy="1209571"/>
            </a:xfrm>
            <a:prstGeom prst="rect">
              <a:avLst/>
            </a:prstGeom>
          </p:spPr>
        </p:pic>
        <p:sp>
          <p:nvSpPr>
            <p:cNvPr id="55" name="TextBox 54">
              <a:extLst>
                <a:ext uri="{FF2B5EF4-FFF2-40B4-BE49-F238E27FC236}">
                  <a16:creationId xmlns:a16="http://schemas.microsoft.com/office/drawing/2014/main" id="{2A0A726F-744C-6D40-AB71-1FDD17C400A4}"/>
                </a:ext>
              </a:extLst>
            </p:cNvPr>
            <p:cNvSpPr txBox="1"/>
            <p:nvPr/>
          </p:nvSpPr>
          <p:spPr>
            <a:xfrm>
              <a:off x="8986850" y="2849979"/>
              <a:ext cx="2354378" cy="461665"/>
            </a:xfrm>
            <a:prstGeom prst="rect">
              <a:avLst/>
            </a:prstGeom>
            <a:noFill/>
          </p:spPr>
          <p:txBody>
            <a:bodyPr wrap="square" rtlCol="0">
              <a:spAutoFit/>
            </a:bodyPr>
            <a:lstStyle/>
            <a:p>
              <a:pPr algn="ctr"/>
              <a:r>
                <a:rPr lang="en-US" sz="2400" dirty="0"/>
                <a:t>Competing firm</a:t>
              </a:r>
            </a:p>
          </p:txBody>
        </p:sp>
        <p:sp>
          <p:nvSpPr>
            <p:cNvPr id="60" name="Rounded Rectangle 59">
              <a:extLst>
                <a:ext uri="{FF2B5EF4-FFF2-40B4-BE49-F238E27FC236}">
                  <a16:creationId xmlns:a16="http://schemas.microsoft.com/office/drawing/2014/main" id="{E97C5BC0-06FD-4D44-972E-75546C958079}"/>
                </a:ext>
              </a:extLst>
            </p:cNvPr>
            <p:cNvSpPr/>
            <p:nvPr/>
          </p:nvSpPr>
          <p:spPr>
            <a:xfrm>
              <a:off x="8823960" y="1690688"/>
              <a:ext cx="2743200" cy="1644689"/>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a:extLst>
              <a:ext uri="{FF2B5EF4-FFF2-40B4-BE49-F238E27FC236}">
                <a16:creationId xmlns:a16="http://schemas.microsoft.com/office/drawing/2014/main" id="{1F15070E-C1B9-3D40-9D19-12A422F4309F}"/>
              </a:ext>
            </a:extLst>
          </p:cNvPr>
          <p:cNvCxnSpPr>
            <a:endCxn id="47" idx="1"/>
          </p:cNvCxnSpPr>
          <p:nvPr/>
        </p:nvCxnSpPr>
        <p:spPr>
          <a:xfrm flipV="1">
            <a:off x="1971828" y="3652567"/>
            <a:ext cx="3977640" cy="956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F84D9EE-4DE0-744A-93BF-C0A02C42A98E}"/>
              </a:ext>
            </a:extLst>
          </p:cNvPr>
          <p:cNvCxnSpPr>
            <a:stCxn id="6" idx="6"/>
            <a:endCxn id="8" idx="4"/>
          </p:cNvCxnSpPr>
          <p:nvPr/>
        </p:nvCxnSpPr>
        <p:spPr>
          <a:xfrm flipV="1">
            <a:off x="2396371" y="2531549"/>
            <a:ext cx="3053443" cy="257838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1E971F-3184-EE4E-8B6F-29F7CE35468C}"/>
              </a:ext>
            </a:extLst>
          </p:cNvPr>
          <p:cNvCxnSpPr>
            <a:stCxn id="50" idx="1"/>
            <a:endCxn id="47" idx="1"/>
          </p:cNvCxnSpPr>
          <p:nvPr/>
        </p:nvCxnSpPr>
        <p:spPr>
          <a:xfrm flipV="1">
            <a:off x="5457434" y="3652567"/>
            <a:ext cx="492034" cy="157241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26D904-40E9-B541-9647-15A42448F6DF}"/>
              </a:ext>
            </a:extLst>
          </p:cNvPr>
          <p:cNvCxnSpPr>
            <a:stCxn id="8" idx="5"/>
            <a:endCxn id="47" idx="1"/>
          </p:cNvCxnSpPr>
          <p:nvPr/>
        </p:nvCxnSpPr>
        <p:spPr>
          <a:xfrm>
            <a:off x="5492149" y="2512419"/>
            <a:ext cx="457319" cy="114014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745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1CB7-9123-C341-AF08-C84C0A15617E}"/>
              </a:ext>
            </a:extLst>
          </p:cNvPr>
          <p:cNvSpPr>
            <a:spLocks noGrp="1"/>
          </p:cNvSpPr>
          <p:nvPr>
            <p:ph type="title"/>
          </p:nvPr>
        </p:nvSpPr>
        <p:spPr/>
        <p:txBody>
          <a:bodyPr/>
          <a:lstStyle/>
          <a:p>
            <a:r>
              <a:rPr lang="en-US" dirty="0"/>
              <a:t>Multiple Platforms (Flower Setting)</a:t>
            </a:r>
          </a:p>
        </p:txBody>
      </p:sp>
      <p:sp>
        <p:nvSpPr>
          <p:cNvPr id="3" name="Content Placeholder 2">
            <a:extLst>
              <a:ext uri="{FF2B5EF4-FFF2-40B4-BE49-F238E27FC236}">
                <a16:creationId xmlns:a16="http://schemas.microsoft.com/office/drawing/2014/main" id="{2C7E30C3-A40C-744D-9320-1ED21E73FE64}"/>
              </a:ext>
            </a:extLst>
          </p:cNvPr>
          <p:cNvSpPr>
            <a:spLocks noGrp="1"/>
          </p:cNvSpPr>
          <p:nvPr>
            <p:ph idx="1"/>
          </p:nvPr>
        </p:nvSpPr>
        <p:spPr/>
        <p:txBody>
          <a:bodyPr>
            <a:normAutofit lnSpcReduction="10000"/>
          </a:bodyPr>
          <a:lstStyle/>
          <a:p>
            <a:r>
              <a:rPr lang="en-US" dirty="0"/>
              <a:t>What if other competing designers have already built platforms?</a:t>
            </a:r>
          </a:p>
          <a:p>
            <a:endParaRPr lang="en-US" dirty="0"/>
          </a:p>
          <a:p>
            <a:pPr lvl="1"/>
            <a:r>
              <a:rPr lang="en-US" sz="2800" dirty="0"/>
              <a:t>Each platform affects only one state</a:t>
            </a:r>
          </a:p>
          <a:p>
            <a:endParaRPr lang="en-US" dirty="0"/>
          </a:p>
          <a:p>
            <a:pPr lvl="1"/>
            <a:r>
              <a:rPr lang="en-US" sz="2800" dirty="0"/>
              <a:t>At most one for each designer per state</a:t>
            </a:r>
          </a:p>
          <a:p>
            <a:endParaRPr lang="en-US" dirty="0"/>
          </a:p>
          <a:p>
            <a:r>
              <a:rPr lang="en-US" dirty="0"/>
              <a:t>How does an agent behave?</a:t>
            </a:r>
          </a:p>
          <a:p>
            <a:endParaRPr lang="en-US" dirty="0"/>
          </a:p>
          <a:p>
            <a:r>
              <a:rPr lang="en-US" dirty="0"/>
              <a:t>How should a designer optimally place platforms?</a:t>
            </a:r>
          </a:p>
          <a:p>
            <a:endParaRPr lang="en-US" dirty="0"/>
          </a:p>
          <a:p>
            <a:endParaRPr lang="en-US" dirty="0"/>
          </a:p>
          <a:p>
            <a:pPr lvl="1"/>
            <a:endParaRPr lang="en-US" sz="2800" dirty="0"/>
          </a:p>
        </p:txBody>
      </p:sp>
    </p:spTree>
    <p:extLst>
      <p:ext uri="{BB962C8B-B14F-4D97-AF65-F5344CB8AC3E}">
        <p14:creationId xmlns:p14="http://schemas.microsoft.com/office/powerpoint/2010/main" val="166018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521D-4F89-424A-8C6A-90E805F6662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F68D731-84D7-0842-8EA6-8FC09FFC8C12}"/>
              </a:ext>
            </a:extLst>
          </p:cNvPr>
          <p:cNvSpPr>
            <a:spLocks noGrp="1"/>
          </p:cNvSpPr>
          <p:nvPr>
            <p:ph idx="1"/>
          </p:nvPr>
        </p:nvSpPr>
        <p:spPr/>
        <p:txBody>
          <a:bodyPr>
            <a:normAutofit fontScale="70000" lnSpcReduction="20000"/>
          </a:bodyPr>
          <a:lstStyle/>
          <a:p>
            <a:r>
              <a:rPr lang="en-US" dirty="0"/>
              <a:t>Problem Definition</a:t>
            </a:r>
          </a:p>
          <a:p>
            <a:endParaRPr lang="en-US" dirty="0"/>
          </a:p>
          <a:p>
            <a:r>
              <a:rPr lang="en-US" dirty="0"/>
              <a:t>General Case</a:t>
            </a:r>
          </a:p>
          <a:p>
            <a:endParaRPr lang="en-US" dirty="0"/>
          </a:p>
          <a:p>
            <a:r>
              <a:rPr lang="en-US" dirty="0"/>
              <a:t>Tractable “Flower” Case</a:t>
            </a:r>
          </a:p>
          <a:p>
            <a:pPr lvl="1"/>
            <a:r>
              <a:rPr lang="en-US" sz="2800" dirty="0"/>
              <a:t>Agent Behavior</a:t>
            </a:r>
          </a:p>
          <a:p>
            <a:pPr lvl="1"/>
            <a:r>
              <a:rPr lang="en-US" sz="2800" dirty="0"/>
              <a:t>Designer’s Algorithm</a:t>
            </a:r>
          </a:p>
          <a:p>
            <a:pPr lvl="1"/>
            <a:endParaRPr lang="en-US" sz="2800" dirty="0"/>
          </a:p>
          <a:p>
            <a:r>
              <a:rPr lang="en-US" dirty="0"/>
              <a:t>Extensions</a:t>
            </a:r>
          </a:p>
          <a:p>
            <a:pPr marL="0" indent="0">
              <a:buNone/>
            </a:pPr>
            <a:endParaRPr lang="en-US" dirty="0"/>
          </a:p>
          <a:p>
            <a:r>
              <a:rPr lang="en-US" dirty="0"/>
              <a:t>Summary</a:t>
            </a:r>
          </a:p>
          <a:p>
            <a:pPr marL="0" indent="0">
              <a:buNone/>
            </a:pPr>
            <a:endParaRPr lang="en-US" dirty="0"/>
          </a:p>
          <a:p>
            <a:r>
              <a:rPr lang="en-US" dirty="0"/>
              <a:t>Future Work</a:t>
            </a:r>
          </a:p>
        </p:txBody>
      </p:sp>
    </p:spTree>
    <p:extLst>
      <p:ext uri="{BB962C8B-B14F-4D97-AF65-F5344CB8AC3E}">
        <p14:creationId xmlns:p14="http://schemas.microsoft.com/office/powerpoint/2010/main" val="1363454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1CB7-9123-C341-AF08-C84C0A15617E}"/>
              </a:ext>
            </a:extLst>
          </p:cNvPr>
          <p:cNvSpPr>
            <a:spLocks noGrp="1"/>
          </p:cNvSpPr>
          <p:nvPr>
            <p:ph type="title"/>
          </p:nvPr>
        </p:nvSpPr>
        <p:spPr/>
        <p:txBody>
          <a:bodyPr/>
          <a:lstStyle/>
          <a:p>
            <a:r>
              <a:rPr lang="en-US" dirty="0"/>
              <a:t>Multiple Platforms (Flower Setting)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7E30C3-A40C-744D-9320-1ED21E73FE64}"/>
                  </a:ext>
                </a:extLst>
              </p:cNvPr>
              <p:cNvSpPr>
                <a:spLocks noGrp="1"/>
              </p:cNvSpPr>
              <p:nvPr>
                <p:ph idx="1"/>
              </p:nvPr>
            </p:nvSpPr>
            <p:spPr/>
            <p:txBody>
              <a:bodyPr>
                <a:normAutofit/>
              </a:bodyPr>
              <a:lstStyle/>
              <a:p>
                <a:r>
                  <a:rPr lang="en-US" dirty="0"/>
                  <a:t>Agent’s algorithm is still greedy – but different potential function</a:t>
                </a:r>
              </a:p>
              <a:p>
                <a:endParaRPr lang="en-US" dirty="0"/>
              </a:p>
              <a:p>
                <a:r>
                  <a:rPr lang="en-US" dirty="0"/>
                  <a:t>For platforms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m:t>
                        </m:r>
                      </m:sup>
                    </m:sSup>
                  </m:oMath>
                </a14:m>
                <a:r>
                  <a:rPr lang="en-US" dirty="0"/>
                  <a:t> at the same state, define:</a:t>
                </a:r>
              </a:p>
              <a:p>
                <a:endParaRPr lang="en-US" dirty="0"/>
              </a:p>
              <a:p>
                <a:endParaRPr lang="en-US" dirty="0"/>
              </a:p>
              <a:p>
                <a:endParaRPr lang="en-US" dirty="0"/>
              </a:p>
              <a:p>
                <a:pPr marL="0" indent="0">
                  <a:buNone/>
                </a:pPr>
                <a:endParaRPr lang="en-US" dirty="0"/>
              </a:p>
              <a:p>
                <a:r>
                  <a:rPr lang="en-US" dirty="0"/>
                  <a:t>A “swap” potential: At state s, remove </a:t>
                </a:r>
                <a14:m>
                  <m:oMath xmlns:m="http://schemas.openxmlformats.org/officeDocument/2006/math">
                    <m:r>
                      <a:rPr lang="en-US" i="1">
                        <a:latin typeface="Cambria Math" panose="02040503050406030204" pitchFamily="18" charset="0"/>
                      </a:rPr>
                      <m:t>𝑗</m:t>
                    </m:r>
                  </m:oMath>
                </a14:m>
                <a:r>
                  <a:rPr lang="en-US" dirty="0"/>
                  <a:t> and replace it with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𝑗</m:t>
                        </m:r>
                      </m:e>
                      <m:sup>
                        <m:r>
                          <a:rPr lang="en-US" i="1">
                            <a:latin typeface="Cambria Math" panose="02040503050406030204" pitchFamily="18" charset="0"/>
                          </a:rPr>
                          <m:t>′</m:t>
                        </m:r>
                      </m:sup>
                    </m:sSup>
                  </m:oMath>
                </a14:m>
                <a:r>
                  <a:rPr lang="en-US" dirty="0"/>
                  <a:t>.</a:t>
                </a:r>
              </a:p>
              <a:p>
                <a:endParaRPr lang="en-US" dirty="0"/>
              </a:p>
              <a:p>
                <a:endParaRPr lang="en-US" dirty="0"/>
              </a:p>
              <a:p>
                <a:endParaRPr lang="en-US" dirty="0"/>
              </a:p>
              <a:p>
                <a:pPr lvl="1"/>
                <a:endParaRPr lang="en-US" dirty="0"/>
              </a:p>
              <a:p>
                <a:pPr lvl="1"/>
                <a:endParaRPr lang="en-US" dirty="0"/>
              </a:p>
              <a:p>
                <a:endParaRPr lang="en-US" dirty="0"/>
              </a:p>
              <a:p>
                <a:endParaRPr lang="en-US" dirty="0"/>
              </a:p>
              <a:p>
                <a:pPr lvl="1"/>
                <a:endParaRPr lang="en-US" sz="2800" dirty="0"/>
              </a:p>
            </p:txBody>
          </p:sp>
        </mc:Choice>
        <mc:Fallback xmlns="">
          <p:sp>
            <p:nvSpPr>
              <p:cNvPr id="3" name="Content Placeholder 2">
                <a:extLst>
                  <a:ext uri="{FF2B5EF4-FFF2-40B4-BE49-F238E27FC236}">
                    <a16:creationId xmlns:a16="http://schemas.microsoft.com/office/drawing/2014/main" id="{2C7E30C3-A40C-744D-9320-1ED21E73FE64}"/>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4582946-8C14-3544-B27D-AF68EBDF39CA}"/>
              </a:ext>
            </a:extLst>
          </p:cNvPr>
          <p:cNvPicPr>
            <a:picLocks noChangeAspect="1"/>
          </p:cNvPicPr>
          <p:nvPr/>
        </p:nvPicPr>
        <p:blipFill>
          <a:blip r:embed="rId4"/>
          <a:stretch>
            <a:fillRect/>
          </a:stretch>
        </p:blipFill>
        <p:spPr>
          <a:xfrm>
            <a:off x="2486660" y="3911996"/>
            <a:ext cx="5788660" cy="1038463"/>
          </a:xfrm>
          <a:prstGeom prst="rect">
            <a:avLst/>
          </a:prstGeom>
        </p:spPr>
      </p:pic>
    </p:spTree>
    <p:extLst>
      <p:ext uri="{BB962C8B-B14F-4D97-AF65-F5344CB8AC3E}">
        <p14:creationId xmlns:p14="http://schemas.microsoft.com/office/powerpoint/2010/main" val="406393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6A36-041F-4540-99D4-9AAC53120086}"/>
              </a:ext>
            </a:extLst>
          </p:cNvPr>
          <p:cNvSpPr>
            <a:spLocks noGrp="1"/>
          </p:cNvSpPr>
          <p:nvPr>
            <p:ph type="title"/>
          </p:nvPr>
        </p:nvSpPr>
        <p:spPr/>
        <p:txBody>
          <a:bodyPr/>
          <a:lstStyle/>
          <a:p>
            <a:r>
              <a:rPr lang="en-US" dirty="0"/>
              <a:t>Multiple Platforms (Flower Setting)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CEA92F-6826-E743-AFD1-90AD4C96959C}"/>
                  </a:ext>
                </a:extLst>
              </p:cNvPr>
              <p:cNvSpPr>
                <a:spLocks noGrp="1"/>
              </p:cNvSpPr>
              <p:nvPr>
                <p:ph idx="1"/>
              </p:nvPr>
            </p:nvSpPr>
            <p:spPr/>
            <p:txBody>
              <a:bodyPr>
                <a:normAutofit/>
              </a:bodyPr>
              <a:lstStyle/>
              <a:p>
                <a:r>
                  <a:rPr lang="en-US" dirty="0"/>
                  <a:t>Is there an efficient designer algorithm?</a:t>
                </a:r>
              </a:p>
              <a:p>
                <a:r>
                  <a:rPr lang="en-US" dirty="0"/>
                  <a:t>The multi-agent algorithm also (essentially) works in the multi-platform setting</a:t>
                </a:r>
              </a:p>
              <a:p>
                <a:pPr lvl="1"/>
                <a:r>
                  <a:rPr lang="en-US" dirty="0"/>
                  <a:t>Same discretization assumptions (potentials, denominator)</a:t>
                </a:r>
              </a:p>
              <a:p>
                <a:pPr lvl="1"/>
                <a:r>
                  <a:rPr lang="en-US" dirty="0"/>
                  <a:t>Exact algorithm</a:t>
                </a:r>
              </a:p>
              <a:p>
                <a:pPr lvl="1"/>
                <a:r>
                  <a:rPr lang="en-US" dirty="0"/>
                  <a:t>Polynomial time when #agents is constant</a:t>
                </a:r>
              </a:p>
              <a:p>
                <a:r>
                  <a:rPr lang="en-US" dirty="0"/>
                  <a:t>Slight difference from old algorithm: </a:t>
                </a:r>
              </a:p>
              <a:p>
                <a:pPr lvl="1"/>
                <a:r>
                  <a:rPr lang="en-US" sz="2800" dirty="0"/>
                  <a:t>Modify the hash function: numerator and denominator of </a:t>
                </a:r>
                <a14:m>
                  <m:oMath xmlns:m="http://schemas.openxmlformats.org/officeDocument/2006/math">
                    <m:r>
                      <a:rPr lang="en-US" sz="2800" b="0" i="1" smtClean="0">
                        <a:latin typeface="Cambria Math" panose="02040503050406030204" pitchFamily="18" charset="0"/>
                      </a:rPr>
                      <m:t>𝜓</m:t>
                    </m:r>
                  </m:oMath>
                </a14:m>
                <a:r>
                  <a:rPr lang="en-US" sz="2800" dirty="0"/>
                  <a:t> instead</a:t>
                </a:r>
              </a:p>
              <a:p>
                <a:pPr lvl="1"/>
                <a:endParaRPr lang="en-US" sz="2800" dirty="0"/>
              </a:p>
              <a:p>
                <a:pPr lvl="1"/>
                <a:endParaRPr lang="en-US" sz="2800" dirty="0"/>
              </a:p>
            </p:txBody>
          </p:sp>
        </mc:Choice>
        <mc:Fallback xmlns="">
          <p:sp>
            <p:nvSpPr>
              <p:cNvPr id="3" name="Content Placeholder 2">
                <a:extLst>
                  <a:ext uri="{FF2B5EF4-FFF2-40B4-BE49-F238E27FC236}">
                    <a16:creationId xmlns:a16="http://schemas.microsoft.com/office/drawing/2014/main" id="{6BCEA92F-6826-E743-AFD1-90AD4C96959C}"/>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30915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Summary</a:t>
            </a:r>
          </a:p>
        </p:txBody>
      </p:sp>
    </p:spTree>
    <p:extLst>
      <p:ext uri="{BB962C8B-B14F-4D97-AF65-F5344CB8AC3E}">
        <p14:creationId xmlns:p14="http://schemas.microsoft.com/office/powerpoint/2010/main" val="1220600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78F7-96BE-E747-BCE6-4E63E3DCD1A9}"/>
              </a:ext>
            </a:extLst>
          </p:cNvPr>
          <p:cNvSpPr>
            <a:spLocks noGrp="1"/>
          </p:cNvSpPr>
          <p:nvPr>
            <p:ph type="title"/>
          </p:nvPr>
        </p:nvSpPr>
        <p:spPr/>
        <p:txBody>
          <a:bodyPr/>
          <a:lstStyle/>
          <a:p>
            <a:r>
              <a:rPr lang="en-US" dirty="0"/>
              <a:t>Recap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994F31-4880-3D47-9B3C-FCE9EE65F833}"/>
                  </a:ext>
                </a:extLst>
              </p:cNvPr>
              <p:cNvSpPr>
                <a:spLocks noGrp="1"/>
              </p:cNvSpPr>
              <p:nvPr>
                <p:ph idx="1"/>
              </p:nvPr>
            </p:nvSpPr>
            <p:spPr/>
            <p:txBody>
              <a:bodyPr>
                <a:normAutofit lnSpcReduction="10000"/>
              </a:bodyPr>
              <a:lstStyle/>
              <a:p>
                <a:r>
                  <a:rPr lang="en-US" dirty="0"/>
                  <a:t>Platform design: model economic activity of online firms</a:t>
                </a:r>
              </a:p>
              <a:p>
                <a:r>
                  <a:rPr lang="en-US" dirty="0"/>
                  <a:t>General case of platform design is strongly NP complete.</a:t>
                </a:r>
              </a:p>
              <a:p>
                <a:r>
                  <a:rPr lang="en-US" dirty="0"/>
                  <a:t>Tractable special case: the flower MDP</a:t>
                </a:r>
              </a:p>
              <a:p>
                <a:r>
                  <a:rPr lang="en-US" dirty="0"/>
                  <a:t>Greedy agent algorithm</a:t>
                </a:r>
              </a:p>
              <a:p>
                <a:r>
                  <a:rPr lang="en-US" dirty="0"/>
                  <a:t>Knapsack-style DP FPTAS for designer w/unbounded potentials</a:t>
                </a:r>
              </a:p>
              <a:p>
                <a:r>
                  <a:rPr lang="en-US" dirty="0"/>
                  <a:t>Under polynomial, discretized potentials, exact DP for </a:t>
                </a:r>
                <a14:m>
                  <m:oMath xmlns:m="http://schemas.openxmlformats.org/officeDocument/2006/math">
                    <m:r>
                      <a:rPr lang="en-US" b="0" i="1" smtClean="0">
                        <a:latin typeface="Cambria Math" panose="02040503050406030204" pitchFamily="18" charset="0"/>
                      </a:rPr>
                      <m:t>𝑘</m:t>
                    </m:r>
                  </m:oMath>
                </a14:m>
                <a:r>
                  <a:rPr lang="en-US" dirty="0"/>
                  <a:t> agents (poly(</a:t>
                </a:r>
                <a14:m>
                  <m:oMath xmlns:m="http://schemas.openxmlformats.org/officeDocument/2006/math">
                    <m:r>
                      <a:rPr lang="en-US" b="0" i="1" smtClean="0">
                        <a:latin typeface="Cambria Math" panose="02040503050406030204" pitchFamily="18" charset="0"/>
                      </a:rPr>
                      <m:t>𝑛</m:t>
                    </m:r>
                  </m:oMath>
                </a14:m>
                <a:r>
                  <a:rPr lang="en-US" dirty="0"/>
                  <a:t>)</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𝑘</m:t>
                        </m:r>
                      </m:sup>
                    </m:sSup>
                  </m:oMath>
                </a14:m>
                <a:r>
                  <a:rPr lang="en-US" dirty="0"/>
                  <a:t>)</a:t>
                </a:r>
              </a:p>
              <a:p>
                <a:r>
                  <a:rPr lang="en-US" dirty="0"/>
                  <a:t>Similar for multiple platforms</a:t>
                </a:r>
              </a:p>
              <a:p>
                <a:r>
                  <a:rPr lang="en-US" b="1" dirty="0"/>
                  <a:t>Many open directions!</a:t>
                </a:r>
              </a:p>
              <a:p>
                <a:endParaRPr lang="en-US" dirty="0"/>
              </a:p>
            </p:txBody>
          </p:sp>
        </mc:Choice>
        <mc:Fallback xmlns="">
          <p:sp>
            <p:nvSpPr>
              <p:cNvPr id="3" name="Content Placeholder 2">
                <a:extLst>
                  <a:ext uri="{FF2B5EF4-FFF2-40B4-BE49-F238E27FC236}">
                    <a16:creationId xmlns:a16="http://schemas.microsoft.com/office/drawing/2014/main" id="{87994F31-4880-3D47-9B3C-FCE9EE65F833}"/>
                  </a:ext>
                </a:extLst>
              </p:cNvPr>
              <p:cNvSpPr>
                <a:spLocks noGrp="1" noRot="1" noChangeAspect="1" noMove="1" noResize="1" noEditPoints="1" noAdjustHandles="1" noChangeArrowheads="1" noChangeShapeType="1" noTextEdit="1"/>
              </p:cNvSpPr>
              <p:nvPr>
                <p:ph idx="1"/>
              </p:nvPr>
            </p:nvSpPr>
            <p:spPr>
              <a:blipFill>
                <a:blip r:embed="rId2"/>
                <a:stretch>
                  <a:fillRect l="-965" t="-3509"/>
                </a:stretch>
              </a:blipFill>
            </p:spPr>
            <p:txBody>
              <a:bodyPr/>
              <a:lstStyle/>
              <a:p>
                <a:r>
                  <a:rPr lang="en-US">
                    <a:noFill/>
                  </a:rPr>
                  <a:t> </a:t>
                </a:r>
              </a:p>
            </p:txBody>
          </p:sp>
        </mc:Fallback>
      </mc:AlternateContent>
    </p:spTree>
    <p:extLst>
      <p:ext uri="{BB962C8B-B14F-4D97-AF65-F5344CB8AC3E}">
        <p14:creationId xmlns:p14="http://schemas.microsoft.com/office/powerpoint/2010/main" val="2825152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Future Work</a:t>
            </a:r>
          </a:p>
        </p:txBody>
      </p:sp>
    </p:spTree>
    <p:extLst>
      <p:ext uri="{BB962C8B-B14F-4D97-AF65-F5344CB8AC3E}">
        <p14:creationId xmlns:p14="http://schemas.microsoft.com/office/powerpoint/2010/main" val="343752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EE77-1D0C-C942-A44A-4E6EFBFF7164}"/>
              </a:ext>
            </a:extLst>
          </p:cNvPr>
          <p:cNvSpPr>
            <a:spLocks noGrp="1"/>
          </p:cNvSpPr>
          <p:nvPr>
            <p:ph type="title"/>
          </p:nvPr>
        </p:nvSpPr>
        <p:spPr>
          <a:xfrm>
            <a:off x="838200" y="136525"/>
            <a:ext cx="10515600" cy="1325563"/>
          </a:xfrm>
        </p:spPr>
        <p:txBody>
          <a:bodyPr/>
          <a:lstStyle/>
          <a:p>
            <a:r>
              <a:rPr lang="en-US" dirty="0"/>
              <a:t>Future Work</a:t>
            </a:r>
          </a:p>
        </p:txBody>
      </p:sp>
      <p:sp>
        <p:nvSpPr>
          <p:cNvPr id="3" name="Content Placeholder 2">
            <a:extLst>
              <a:ext uri="{FF2B5EF4-FFF2-40B4-BE49-F238E27FC236}">
                <a16:creationId xmlns:a16="http://schemas.microsoft.com/office/drawing/2014/main" id="{5FF667B3-F6BC-1B47-B033-0A7DFBF6CFB1}"/>
              </a:ext>
            </a:extLst>
          </p:cNvPr>
          <p:cNvSpPr>
            <a:spLocks noGrp="1"/>
          </p:cNvSpPr>
          <p:nvPr>
            <p:ph idx="1"/>
          </p:nvPr>
        </p:nvSpPr>
        <p:spPr>
          <a:xfrm>
            <a:off x="838200" y="1303107"/>
            <a:ext cx="10515600" cy="4351338"/>
          </a:xfrm>
        </p:spPr>
        <p:txBody>
          <a:bodyPr>
            <a:noAutofit/>
          </a:bodyPr>
          <a:lstStyle/>
          <a:p>
            <a:r>
              <a:rPr lang="en-US" dirty="0"/>
              <a:t>Designer vs. designer</a:t>
            </a:r>
          </a:p>
          <a:p>
            <a:pPr lvl="1"/>
            <a:r>
              <a:rPr lang="en-US" sz="2800" dirty="0"/>
              <a:t>Complexity of pure Nash </a:t>
            </a:r>
          </a:p>
          <a:p>
            <a:pPr lvl="1"/>
            <a:r>
              <a:rPr lang="en-US" sz="2800" dirty="0"/>
              <a:t>Repeated game settings</a:t>
            </a:r>
          </a:p>
          <a:p>
            <a:pPr marL="457200" lvl="1" indent="0">
              <a:buNone/>
            </a:pPr>
            <a:endParaRPr lang="en-US" sz="2800" dirty="0"/>
          </a:p>
          <a:p>
            <a:r>
              <a:rPr lang="en-US" dirty="0"/>
              <a:t>Privacy/fairness questions for agent</a:t>
            </a:r>
          </a:p>
          <a:p>
            <a:endParaRPr lang="en-US" dirty="0"/>
          </a:p>
          <a:p>
            <a:r>
              <a:rPr lang="en-US" dirty="0"/>
              <a:t>Other classes of tractable MDPs?</a:t>
            </a:r>
          </a:p>
          <a:p>
            <a:endParaRPr lang="en-US" dirty="0"/>
          </a:p>
          <a:p>
            <a:r>
              <a:rPr lang="en-US" dirty="0"/>
              <a:t>Results for generic classes of agent behavior?</a:t>
            </a:r>
          </a:p>
          <a:p>
            <a:endParaRPr lang="en-US" dirty="0"/>
          </a:p>
          <a:p>
            <a:r>
              <a:rPr lang="en-US" dirty="0"/>
              <a:t>Many questions are problems of formulation</a:t>
            </a:r>
          </a:p>
        </p:txBody>
      </p:sp>
    </p:spTree>
    <p:extLst>
      <p:ext uri="{BB962C8B-B14F-4D97-AF65-F5344CB8AC3E}">
        <p14:creationId xmlns:p14="http://schemas.microsoft.com/office/powerpoint/2010/main" val="150569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Problem Definition</a:t>
            </a:r>
          </a:p>
        </p:txBody>
      </p:sp>
    </p:spTree>
    <p:extLst>
      <p:ext uri="{BB962C8B-B14F-4D97-AF65-F5344CB8AC3E}">
        <p14:creationId xmlns:p14="http://schemas.microsoft.com/office/powerpoint/2010/main" val="362812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525A-E411-8247-8FD1-164067E881EF}"/>
              </a:ext>
            </a:extLst>
          </p:cNvPr>
          <p:cNvSpPr>
            <a:spLocks noGrp="1"/>
          </p:cNvSpPr>
          <p:nvPr>
            <p:ph type="title"/>
          </p:nvPr>
        </p:nvSpPr>
        <p:spPr/>
        <p:txBody>
          <a:bodyPr>
            <a:normAutofit/>
          </a:bodyPr>
          <a:lstStyle/>
          <a:p>
            <a:r>
              <a:rPr lang="en-US" dirty="0"/>
              <a:t>Platform Design</a:t>
            </a:r>
          </a:p>
        </p:txBody>
      </p:sp>
      <p:grpSp>
        <p:nvGrpSpPr>
          <p:cNvPr id="4" name="Group 3">
            <a:extLst>
              <a:ext uri="{FF2B5EF4-FFF2-40B4-BE49-F238E27FC236}">
                <a16:creationId xmlns:a16="http://schemas.microsoft.com/office/drawing/2014/main" id="{AE317975-7DBC-D04F-93AC-AFF57D67F233}"/>
              </a:ext>
            </a:extLst>
          </p:cNvPr>
          <p:cNvGrpSpPr/>
          <p:nvPr/>
        </p:nvGrpSpPr>
        <p:grpSpPr>
          <a:xfrm>
            <a:off x="3437844" y="9353073"/>
            <a:ext cx="9649202" cy="6329083"/>
            <a:chOff x="800888" y="4775060"/>
            <a:chExt cx="11612502" cy="7827238"/>
          </a:xfrm>
        </p:grpSpPr>
        <p:grpSp>
          <p:nvGrpSpPr>
            <p:cNvPr id="5" name="Group 4">
              <a:extLst>
                <a:ext uri="{FF2B5EF4-FFF2-40B4-BE49-F238E27FC236}">
                  <a16:creationId xmlns:a16="http://schemas.microsoft.com/office/drawing/2014/main" id="{D10952E6-A0A6-6141-B2BF-D600452C83A2}"/>
                </a:ext>
              </a:extLst>
            </p:cNvPr>
            <p:cNvGrpSpPr/>
            <p:nvPr/>
          </p:nvGrpSpPr>
          <p:grpSpPr>
            <a:xfrm>
              <a:off x="800888" y="4775060"/>
              <a:ext cx="11612502" cy="7827238"/>
              <a:chOff x="1879427" y="17477788"/>
              <a:chExt cx="11612502" cy="7827238"/>
            </a:xfrm>
          </p:grpSpPr>
          <p:sp>
            <p:nvSpPr>
              <p:cNvPr id="9" name="Title 1">
                <a:extLst>
                  <a:ext uri="{FF2B5EF4-FFF2-40B4-BE49-F238E27FC236}">
                    <a16:creationId xmlns:a16="http://schemas.microsoft.com/office/drawing/2014/main" id="{63384EE1-B77A-EB4D-801D-E20B4BF8E42A}"/>
                  </a:ext>
                </a:extLst>
              </p:cNvPr>
              <p:cNvSpPr txBox="1">
                <a:spLocks/>
              </p:cNvSpPr>
              <p:nvPr/>
            </p:nvSpPr>
            <p:spPr>
              <a:xfrm>
                <a:off x="2081272" y="17477788"/>
                <a:ext cx="10515600" cy="1325563"/>
              </a:xfrm>
              <a:prstGeom prst="rect">
                <a:avLst/>
              </a:prstGeom>
            </p:spPr>
            <p:txBody>
              <a:bodyPr vert="horz" lIns="91440" tIns="45720" rIns="91440" bIns="45720" rtlCol="0" anchor="b">
                <a:normAutofit/>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4400" b="1" dirty="0">
                    <a:latin typeface="+mn-lt"/>
                  </a:rPr>
                  <a:t>Bi-Level MDP Optimization Model</a:t>
                </a:r>
              </a:p>
            </p:txBody>
          </p:sp>
          <p:sp>
            <p:nvSpPr>
              <p:cNvPr id="10" name="Content Placeholder 2">
                <a:extLst>
                  <a:ext uri="{FF2B5EF4-FFF2-40B4-BE49-F238E27FC236}">
                    <a16:creationId xmlns:a16="http://schemas.microsoft.com/office/drawing/2014/main" id="{0D990D6F-F5F7-154F-ACAE-9B054DFB35C2}"/>
                  </a:ext>
                </a:extLst>
              </p:cNvPr>
              <p:cNvSpPr txBox="1">
                <a:spLocks/>
              </p:cNvSpPr>
              <p:nvPr/>
            </p:nvSpPr>
            <p:spPr>
              <a:xfrm>
                <a:off x="2081272" y="19095943"/>
                <a:ext cx="10849303" cy="4351338"/>
              </a:xfrm>
              <a:prstGeom prst="rect">
                <a:avLst/>
              </a:prstGeom>
            </p:spPr>
            <p:txBody>
              <a:bodyPr vert="horz" lIns="91440" tIns="45720" rIns="91440" bIns="45720" rtlCol="0">
                <a:no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algn="l"/>
                <a:endParaRPr lang="en-US" sz="5400" dirty="0"/>
              </a:p>
            </p:txBody>
          </p:sp>
          <p:sp>
            <p:nvSpPr>
              <p:cNvPr id="11" name="Rectangle 10">
                <a:extLst>
                  <a:ext uri="{FF2B5EF4-FFF2-40B4-BE49-F238E27FC236}">
                    <a16:creationId xmlns:a16="http://schemas.microsoft.com/office/drawing/2014/main" id="{76B27A17-FF23-8D41-A1AD-EECD472899C5}"/>
                  </a:ext>
                </a:extLst>
              </p:cNvPr>
              <p:cNvSpPr/>
              <p:nvPr/>
            </p:nvSpPr>
            <p:spPr>
              <a:xfrm>
                <a:off x="1879427" y="17477788"/>
                <a:ext cx="11612502" cy="782723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EBCBEE09-915B-3545-9E35-8FA71F629572}"/>
                </a:ext>
              </a:extLst>
            </p:cNvPr>
            <p:cNvSpPr txBox="1"/>
            <p:nvPr/>
          </p:nvSpPr>
          <p:spPr>
            <a:xfrm>
              <a:off x="1349435" y="6225182"/>
              <a:ext cx="8725909" cy="951575"/>
            </a:xfrm>
            <a:prstGeom prst="rect">
              <a:avLst/>
            </a:prstGeom>
            <a:noFill/>
          </p:spPr>
          <p:txBody>
            <a:bodyPr wrap="none" rtlCol="0">
              <a:spAutoFit/>
            </a:bodyPr>
            <a:lstStyle/>
            <a:p>
              <a:r>
                <a:rPr lang="en-US" sz="4400" dirty="0">
                  <a:solidFill>
                    <a:srgbClr val="0070C0"/>
                  </a:solidFill>
                </a:rPr>
                <a:t>Agent</a:t>
              </a:r>
              <a:r>
                <a:rPr lang="en-US" sz="4400" dirty="0"/>
                <a:t>: participates in Life MDP</a:t>
              </a:r>
            </a:p>
          </p:txBody>
        </p:sp>
        <p:sp>
          <p:nvSpPr>
            <p:cNvPr id="7" name="TextBox 6">
              <a:extLst>
                <a:ext uri="{FF2B5EF4-FFF2-40B4-BE49-F238E27FC236}">
                  <a16:creationId xmlns:a16="http://schemas.microsoft.com/office/drawing/2014/main" id="{438DFBD8-BE1F-9849-9A40-C129281E3393}"/>
                </a:ext>
              </a:extLst>
            </p:cNvPr>
            <p:cNvSpPr txBox="1"/>
            <p:nvPr/>
          </p:nvSpPr>
          <p:spPr>
            <a:xfrm>
              <a:off x="1325879" y="7431757"/>
              <a:ext cx="10192454" cy="1788962"/>
            </a:xfrm>
            <a:prstGeom prst="rect">
              <a:avLst/>
            </a:prstGeom>
            <a:noFill/>
          </p:spPr>
          <p:txBody>
            <a:bodyPr wrap="square" rtlCol="0">
              <a:spAutoFit/>
            </a:bodyPr>
            <a:lstStyle/>
            <a:p>
              <a:r>
                <a:rPr lang="en-US" sz="4400" dirty="0">
                  <a:solidFill>
                    <a:srgbClr val="00B050"/>
                  </a:solidFill>
                </a:rPr>
                <a:t>Designer</a:t>
              </a:r>
              <a:r>
                <a:rPr lang="en-US" sz="4400" dirty="0"/>
                <a:t>: tweaks the Life MDP by building platforms.</a:t>
              </a:r>
            </a:p>
          </p:txBody>
        </p:sp>
        <p:sp>
          <p:nvSpPr>
            <p:cNvPr id="8" name="TextBox 7">
              <a:extLst>
                <a:ext uri="{FF2B5EF4-FFF2-40B4-BE49-F238E27FC236}">
                  <a16:creationId xmlns:a16="http://schemas.microsoft.com/office/drawing/2014/main" id="{AB4FDC31-845D-E34C-B1B4-AF1F69A2B358}"/>
                </a:ext>
              </a:extLst>
            </p:cNvPr>
            <p:cNvSpPr txBox="1"/>
            <p:nvPr/>
          </p:nvSpPr>
          <p:spPr>
            <a:xfrm>
              <a:off x="1349436" y="9429575"/>
              <a:ext cx="10820322" cy="2626348"/>
            </a:xfrm>
            <a:prstGeom prst="rect">
              <a:avLst/>
            </a:prstGeom>
            <a:noFill/>
          </p:spPr>
          <p:txBody>
            <a:bodyPr wrap="square" rtlCol="0">
              <a:spAutoFit/>
            </a:bodyPr>
            <a:lstStyle/>
            <a:p>
              <a:r>
                <a:rPr lang="en-US" sz="4400" dirty="0">
                  <a:solidFill>
                    <a:srgbClr val="C00000"/>
                  </a:solidFill>
                </a:rPr>
                <a:t>Goal</a:t>
              </a:r>
              <a:r>
                <a:rPr lang="en-US" sz="4400" dirty="0"/>
                <a:t>: </a:t>
              </a:r>
              <a:r>
                <a:rPr lang="en-US" sz="4400" dirty="0">
                  <a:solidFill>
                    <a:srgbClr val="00B050"/>
                  </a:solidFill>
                </a:rPr>
                <a:t>Designer</a:t>
              </a:r>
              <a:r>
                <a:rPr lang="en-US" sz="4400" dirty="0"/>
                <a:t> wants to indirectly       optimize its reward via </a:t>
              </a:r>
              <a:r>
                <a:rPr lang="en-US" sz="4400" dirty="0">
                  <a:solidFill>
                    <a:srgbClr val="0070C0"/>
                  </a:solidFill>
                </a:rPr>
                <a:t>Agent</a:t>
              </a:r>
              <a:r>
                <a:rPr lang="en-US" sz="4400" dirty="0"/>
                <a:t>’s optimal behavior! (Find Stackelberg)</a:t>
              </a:r>
            </a:p>
          </p:txBody>
        </p:sp>
      </p:grpSp>
      <p:grpSp>
        <p:nvGrpSpPr>
          <p:cNvPr id="12" name="Group 11">
            <a:extLst>
              <a:ext uri="{FF2B5EF4-FFF2-40B4-BE49-F238E27FC236}">
                <a16:creationId xmlns:a16="http://schemas.microsoft.com/office/drawing/2014/main" id="{90D9E58A-2BD8-444A-81D9-F3C621044F6E}"/>
              </a:ext>
            </a:extLst>
          </p:cNvPr>
          <p:cNvGrpSpPr/>
          <p:nvPr/>
        </p:nvGrpSpPr>
        <p:grpSpPr>
          <a:xfrm>
            <a:off x="3590244" y="9505473"/>
            <a:ext cx="9649202" cy="6329083"/>
            <a:chOff x="800888" y="4775060"/>
            <a:chExt cx="11612502" cy="7827238"/>
          </a:xfrm>
        </p:grpSpPr>
        <p:grpSp>
          <p:nvGrpSpPr>
            <p:cNvPr id="13" name="Group 12">
              <a:extLst>
                <a:ext uri="{FF2B5EF4-FFF2-40B4-BE49-F238E27FC236}">
                  <a16:creationId xmlns:a16="http://schemas.microsoft.com/office/drawing/2014/main" id="{0F27775B-ADBA-D943-8C22-A7B4532DDD9A}"/>
                </a:ext>
              </a:extLst>
            </p:cNvPr>
            <p:cNvGrpSpPr/>
            <p:nvPr/>
          </p:nvGrpSpPr>
          <p:grpSpPr>
            <a:xfrm>
              <a:off x="800888" y="4775060"/>
              <a:ext cx="11612502" cy="7827238"/>
              <a:chOff x="1879427" y="17477788"/>
              <a:chExt cx="11612502" cy="7827238"/>
            </a:xfrm>
          </p:grpSpPr>
          <p:sp>
            <p:nvSpPr>
              <p:cNvPr id="17" name="Title 1">
                <a:extLst>
                  <a:ext uri="{FF2B5EF4-FFF2-40B4-BE49-F238E27FC236}">
                    <a16:creationId xmlns:a16="http://schemas.microsoft.com/office/drawing/2014/main" id="{E1D15338-64D2-9D48-9A56-EC592DDE5F6A}"/>
                  </a:ext>
                </a:extLst>
              </p:cNvPr>
              <p:cNvSpPr txBox="1">
                <a:spLocks/>
              </p:cNvSpPr>
              <p:nvPr/>
            </p:nvSpPr>
            <p:spPr>
              <a:xfrm>
                <a:off x="2081272" y="17477788"/>
                <a:ext cx="10515600" cy="1325563"/>
              </a:xfrm>
              <a:prstGeom prst="rect">
                <a:avLst/>
              </a:prstGeom>
            </p:spPr>
            <p:txBody>
              <a:bodyPr vert="horz" lIns="91440" tIns="45720" rIns="91440" bIns="45720" rtlCol="0" anchor="b">
                <a:normAutofit/>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4400" b="1" dirty="0">
                    <a:latin typeface="+mn-lt"/>
                  </a:rPr>
                  <a:t>Bi-Level MDP Optimization Model</a:t>
                </a:r>
              </a:p>
            </p:txBody>
          </p:sp>
          <p:sp>
            <p:nvSpPr>
              <p:cNvPr id="18" name="Content Placeholder 2">
                <a:extLst>
                  <a:ext uri="{FF2B5EF4-FFF2-40B4-BE49-F238E27FC236}">
                    <a16:creationId xmlns:a16="http://schemas.microsoft.com/office/drawing/2014/main" id="{111639A7-8E59-8944-9B15-FD5400FE34CA}"/>
                  </a:ext>
                </a:extLst>
              </p:cNvPr>
              <p:cNvSpPr txBox="1">
                <a:spLocks/>
              </p:cNvSpPr>
              <p:nvPr/>
            </p:nvSpPr>
            <p:spPr>
              <a:xfrm>
                <a:off x="2081272" y="19095943"/>
                <a:ext cx="10849303" cy="4351338"/>
              </a:xfrm>
              <a:prstGeom prst="rect">
                <a:avLst/>
              </a:prstGeom>
            </p:spPr>
            <p:txBody>
              <a:bodyPr vert="horz" lIns="91440" tIns="45720" rIns="91440" bIns="45720" rtlCol="0">
                <a:no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algn="l"/>
                <a:endParaRPr lang="en-US" sz="5400" dirty="0"/>
              </a:p>
            </p:txBody>
          </p:sp>
          <p:sp>
            <p:nvSpPr>
              <p:cNvPr id="19" name="Rectangle 18">
                <a:extLst>
                  <a:ext uri="{FF2B5EF4-FFF2-40B4-BE49-F238E27FC236}">
                    <a16:creationId xmlns:a16="http://schemas.microsoft.com/office/drawing/2014/main" id="{BDA0FF3C-09EC-C340-8DF0-20F2AB7271DD}"/>
                  </a:ext>
                </a:extLst>
              </p:cNvPr>
              <p:cNvSpPr/>
              <p:nvPr/>
            </p:nvSpPr>
            <p:spPr>
              <a:xfrm>
                <a:off x="1879427" y="17477788"/>
                <a:ext cx="11612502" cy="782723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53E1CCE-E1BA-0A4D-99AD-2A76A40FD692}"/>
                </a:ext>
              </a:extLst>
            </p:cNvPr>
            <p:cNvSpPr txBox="1"/>
            <p:nvPr/>
          </p:nvSpPr>
          <p:spPr>
            <a:xfrm>
              <a:off x="1349435" y="6225182"/>
              <a:ext cx="8725909" cy="951575"/>
            </a:xfrm>
            <a:prstGeom prst="rect">
              <a:avLst/>
            </a:prstGeom>
            <a:noFill/>
          </p:spPr>
          <p:txBody>
            <a:bodyPr wrap="none" rtlCol="0">
              <a:spAutoFit/>
            </a:bodyPr>
            <a:lstStyle/>
            <a:p>
              <a:r>
                <a:rPr lang="en-US" sz="4400" dirty="0">
                  <a:solidFill>
                    <a:srgbClr val="0070C0"/>
                  </a:solidFill>
                </a:rPr>
                <a:t>Agent</a:t>
              </a:r>
              <a:r>
                <a:rPr lang="en-US" sz="4400" dirty="0"/>
                <a:t>: participates in Life MDP</a:t>
              </a:r>
            </a:p>
          </p:txBody>
        </p:sp>
        <p:sp>
          <p:nvSpPr>
            <p:cNvPr id="15" name="TextBox 14">
              <a:extLst>
                <a:ext uri="{FF2B5EF4-FFF2-40B4-BE49-F238E27FC236}">
                  <a16:creationId xmlns:a16="http://schemas.microsoft.com/office/drawing/2014/main" id="{C7559FB2-F157-4342-8117-30E61D8D867B}"/>
                </a:ext>
              </a:extLst>
            </p:cNvPr>
            <p:cNvSpPr txBox="1"/>
            <p:nvPr/>
          </p:nvSpPr>
          <p:spPr>
            <a:xfrm>
              <a:off x="1325879" y="7431757"/>
              <a:ext cx="10192454" cy="1788962"/>
            </a:xfrm>
            <a:prstGeom prst="rect">
              <a:avLst/>
            </a:prstGeom>
            <a:noFill/>
          </p:spPr>
          <p:txBody>
            <a:bodyPr wrap="square" rtlCol="0">
              <a:spAutoFit/>
            </a:bodyPr>
            <a:lstStyle/>
            <a:p>
              <a:r>
                <a:rPr lang="en-US" sz="4400" dirty="0">
                  <a:solidFill>
                    <a:srgbClr val="00B050"/>
                  </a:solidFill>
                </a:rPr>
                <a:t>Designer</a:t>
              </a:r>
              <a:r>
                <a:rPr lang="en-US" sz="4400" dirty="0"/>
                <a:t>: tweaks the Life MDP by building platforms.</a:t>
              </a:r>
            </a:p>
          </p:txBody>
        </p:sp>
        <p:sp>
          <p:nvSpPr>
            <p:cNvPr id="16" name="TextBox 15">
              <a:extLst>
                <a:ext uri="{FF2B5EF4-FFF2-40B4-BE49-F238E27FC236}">
                  <a16:creationId xmlns:a16="http://schemas.microsoft.com/office/drawing/2014/main" id="{2D7324FD-8708-6746-9910-675F0D364ECB}"/>
                </a:ext>
              </a:extLst>
            </p:cNvPr>
            <p:cNvSpPr txBox="1"/>
            <p:nvPr/>
          </p:nvSpPr>
          <p:spPr>
            <a:xfrm>
              <a:off x="1349436" y="9429575"/>
              <a:ext cx="10820322" cy="2626348"/>
            </a:xfrm>
            <a:prstGeom prst="rect">
              <a:avLst/>
            </a:prstGeom>
            <a:noFill/>
          </p:spPr>
          <p:txBody>
            <a:bodyPr wrap="square" rtlCol="0">
              <a:spAutoFit/>
            </a:bodyPr>
            <a:lstStyle/>
            <a:p>
              <a:r>
                <a:rPr lang="en-US" sz="4400" dirty="0">
                  <a:solidFill>
                    <a:srgbClr val="C00000"/>
                  </a:solidFill>
                </a:rPr>
                <a:t>Goal</a:t>
              </a:r>
              <a:r>
                <a:rPr lang="en-US" sz="4400" dirty="0"/>
                <a:t>: </a:t>
              </a:r>
              <a:r>
                <a:rPr lang="en-US" sz="4400" dirty="0">
                  <a:solidFill>
                    <a:srgbClr val="00B050"/>
                  </a:solidFill>
                </a:rPr>
                <a:t>Designer</a:t>
              </a:r>
              <a:r>
                <a:rPr lang="en-US" sz="4400" dirty="0"/>
                <a:t> wants to indirectly       optimize its reward via </a:t>
              </a:r>
              <a:r>
                <a:rPr lang="en-US" sz="4400" dirty="0">
                  <a:solidFill>
                    <a:srgbClr val="0070C0"/>
                  </a:solidFill>
                </a:rPr>
                <a:t>Agent</a:t>
              </a:r>
              <a:r>
                <a:rPr lang="en-US" sz="4400" dirty="0"/>
                <a:t>’s optimal behavior! (Find Stackelberg)</a:t>
              </a:r>
            </a:p>
          </p:txBody>
        </p:sp>
      </p:grpSp>
      <p:sp>
        <p:nvSpPr>
          <p:cNvPr id="20" name="Title 1">
            <a:extLst>
              <a:ext uri="{FF2B5EF4-FFF2-40B4-BE49-F238E27FC236}">
                <a16:creationId xmlns:a16="http://schemas.microsoft.com/office/drawing/2014/main" id="{028BE208-9675-854B-8260-245C5944E2A6}"/>
              </a:ext>
            </a:extLst>
          </p:cNvPr>
          <p:cNvSpPr txBox="1">
            <a:spLocks/>
          </p:cNvSpPr>
          <p:nvPr/>
        </p:nvSpPr>
        <p:spPr>
          <a:xfrm>
            <a:off x="3910364" y="9657873"/>
            <a:ext cx="8737751" cy="1071847"/>
          </a:xfrm>
          <a:prstGeom prst="rect">
            <a:avLst/>
          </a:prstGeom>
        </p:spPr>
        <p:txBody>
          <a:bodyPr vert="horz" lIns="91440" tIns="45720" rIns="91440" bIns="45720" rtlCol="0" anchor="b">
            <a:normAutofit/>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4400" b="1" dirty="0">
                <a:latin typeface="+mn-lt"/>
              </a:rPr>
              <a:t>Bi-Level MDP Optimization Model</a:t>
            </a:r>
          </a:p>
        </p:txBody>
      </p:sp>
      <p:sp>
        <p:nvSpPr>
          <p:cNvPr id="21" name="Rectangle 20">
            <a:extLst>
              <a:ext uri="{FF2B5EF4-FFF2-40B4-BE49-F238E27FC236}">
                <a16:creationId xmlns:a16="http://schemas.microsoft.com/office/drawing/2014/main" id="{DB560614-F376-CD42-B60C-D7E8634EA4E8}"/>
              </a:ext>
            </a:extLst>
          </p:cNvPr>
          <p:cNvSpPr/>
          <p:nvPr/>
        </p:nvSpPr>
        <p:spPr>
          <a:xfrm>
            <a:off x="3742644" y="9657873"/>
            <a:ext cx="9649202" cy="632908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E762792-6884-FD48-A9CD-93C921446ADF}"/>
              </a:ext>
            </a:extLst>
          </p:cNvPr>
          <p:cNvSpPr txBox="1"/>
          <p:nvPr/>
        </p:nvSpPr>
        <p:spPr>
          <a:xfrm>
            <a:off x="4198449" y="10830438"/>
            <a:ext cx="7250639" cy="769441"/>
          </a:xfrm>
          <a:prstGeom prst="rect">
            <a:avLst/>
          </a:prstGeom>
          <a:noFill/>
        </p:spPr>
        <p:txBody>
          <a:bodyPr wrap="none" rtlCol="0">
            <a:spAutoFit/>
          </a:bodyPr>
          <a:lstStyle/>
          <a:p>
            <a:r>
              <a:rPr lang="en-US" sz="4400" dirty="0">
                <a:solidFill>
                  <a:srgbClr val="0070C0"/>
                </a:solidFill>
              </a:rPr>
              <a:t>Agent</a:t>
            </a:r>
            <a:r>
              <a:rPr lang="en-US" sz="4400" dirty="0"/>
              <a:t>: participates in Life MDP</a:t>
            </a:r>
          </a:p>
        </p:txBody>
      </p:sp>
      <p:sp>
        <p:nvSpPr>
          <p:cNvPr id="23" name="TextBox 22">
            <a:extLst>
              <a:ext uri="{FF2B5EF4-FFF2-40B4-BE49-F238E27FC236}">
                <a16:creationId xmlns:a16="http://schemas.microsoft.com/office/drawing/2014/main" id="{3B8BE2E6-6255-C842-A9DE-0EA0C3AF79F0}"/>
              </a:ext>
            </a:extLst>
          </p:cNvPr>
          <p:cNvSpPr txBox="1"/>
          <p:nvPr/>
        </p:nvSpPr>
        <p:spPr>
          <a:xfrm>
            <a:off x="4178876" y="11806071"/>
            <a:ext cx="8469238" cy="1446550"/>
          </a:xfrm>
          <a:prstGeom prst="rect">
            <a:avLst/>
          </a:prstGeom>
          <a:noFill/>
        </p:spPr>
        <p:txBody>
          <a:bodyPr wrap="square" rtlCol="0">
            <a:spAutoFit/>
          </a:bodyPr>
          <a:lstStyle/>
          <a:p>
            <a:r>
              <a:rPr lang="en-US" sz="4400" dirty="0">
                <a:solidFill>
                  <a:srgbClr val="00B050"/>
                </a:solidFill>
              </a:rPr>
              <a:t>Designer</a:t>
            </a:r>
            <a:r>
              <a:rPr lang="en-US" sz="4400" dirty="0"/>
              <a:t>: tweaks the Life MDP by building platforms.</a:t>
            </a:r>
          </a:p>
        </p:txBody>
      </p:sp>
      <p:sp>
        <p:nvSpPr>
          <p:cNvPr id="24" name="TextBox 23">
            <a:extLst>
              <a:ext uri="{FF2B5EF4-FFF2-40B4-BE49-F238E27FC236}">
                <a16:creationId xmlns:a16="http://schemas.microsoft.com/office/drawing/2014/main" id="{622F393D-F8C1-2942-8DA8-D2A6BA207DDA}"/>
              </a:ext>
            </a:extLst>
          </p:cNvPr>
          <p:cNvSpPr txBox="1"/>
          <p:nvPr/>
        </p:nvSpPr>
        <p:spPr>
          <a:xfrm>
            <a:off x="4198450" y="13421501"/>
            <a:ext cx="8990954" cy="2123658"/>
          </a:xfrm>
          <a:prstGeom prst="rect">
            <a:avLst/>
          </a:prstGeom>
          <a:noFill/>
        </p:spPr>
        <p:txBody>
          <a:bodyPr wrap="square" rtlCol="0">
            <a:spAutoFit/>
          </a:bodyPr>
          <a:lstStyle/>
          <a:p>
            <a:r>
              <a:rPr lang="en-US" sz="4400" dirty="0">
                <a:solidFill>
                  <a:srgbClr val="C00000"/>
                </a:solidFill>
              </a:rPr>
              <a:t>Goal</a:t>
            </a:r>
            <a:r>
              <a:rPr lang="en-US" sz="4400" dirty="0"/>
              <a:t>: </a:t>
            </a:r>
            <a:r>
              <a:rPr lang="en-US" sz="4400" dirty="0">
                <a:solidFill>
                  <a:srgbClr val="00B050"/>
                </a:solidFill>
              </a:rPr>
              <a:t>Designer</a:t>
            </a:r>
            <a:r>
              <a:rPr lang="en-US" sz="4400" dirty="0"/>
              <a:t> wants to indirectly       optimize its reward via </a:t>
            </a:r>
            <a:r>
              <a:rPr lang="en-US" sz="4400" dirty="0">
                <a:solidFill>
                  <a:srgbClr val="0070C0"/>
                </a:solidFill>
              </a:rPr>
              <a:t>Agent</a:t>
            </a:r>
            <a:r>
              <a:rPr lang="en-US" sz="4400" dirty="0"/>
              <a:t>’s optimal behavior! (Find Stackelberg)</a:t>
            </a:r>
          </a:p>
        </p:txBody>
      </p:sp>
      <p:sp>
        <p:nvSpPr>
          <p:cNvPr id="27" name="TextBox 26">
            <a:extLst>
              <a:ext uri="{FF2B5EF4-FFF2-40B4-BE49-F238E27FC236}">
                <a16:creationId xmlns:a16="http://schemas.microsoft.com/office/drawing/2014/main" id="{96ECACB2-3253-C942-B877-E22B8FE5340F}"/>
              </a:ext>
            </a:extLst>
          </p:cNvPr>
          <p:cNvSpPr txBox="1"/>
          <p:nvPr/>
        </p:nvSpPr>
        <p:spPr>
          <a:xfrm>
            <a:off x="6911163" y="1690687"/>
            <a:ext cx="4784651" cy="5047536"/>
          </a:xfrm>
          <a:prstGeom prst="rect">
            <a:avLst/>
          </a:prstGeom>
          <a:noFill/>
        </p:spPr>
        <p:txBody>
          <a:bodyPr wrap="square" rtlCol="0">
            <a:spAutoFit/>
          </a:bodyPr>
          <a:lstStyle/>
          <a:p>
            <a:pPr marL="285750" indent="-285750">
              <a:buFont typeface="Arial" panose="020B0604020202020204" pitchFamily="34" charset="0"/>
              <a:buChar char="•"/>
            </a:pPr>
            <a:r>
              <a:rPr lang="en-US" sz="2300" dirty="0"/>
              <a:t>Key Idea: Google builds various apps (Maps, Search, Social Network, etc.) and profits based on usage of these apps.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The usage of apps modifies the transitions of the Markov Chain of the user’s life</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Assume the Designer has linear rewards over the steady state distribution of the resulting Markov chain (agent policy + Life MDP)</a:t>
            </a:r>
          </a:p>
          <a:p>
            <a:pPr marL="285750" indent="-285750">
              <a:buFont typeface="Arial" panose="020B0604020202020204" pitchFamily="34" charset="0"/>
              <a:buChar char="•"/>
            </a:pPr>
            <a:endParaRPr lang="en-US" sz="2300" dirty="0"/>
          </a:p>
        </p:txBody>
      </p:sp>
      <p:pic>
        <p:nvPicPr>
          <p:cNvPr id="3" name="Picture 2">
            <a:extLst>
              <a:ext uri="{FF2B5EF4-FFF2-40B4-BE49-F238E27FC236}">
                <a16:creationId xmlns:a16="http://schemas.microsoft.com/office/drawing/2014/main" id="{59C145C8-A21E-AE4F-8FD3-CCB9FB93A405}"/>
              </a:ext>
            </a:extLst>
          </p:cNvPr>
          <p:cNvPicPr>
            <a:picLocks noChangeAspect="1"/>
          </p:cNvPicPr>
          <p:nvPr/>
        </p:nvPicPr>
        <p:blipFill>
          <a:blip r:embed="rId2"/>
          <a:stretch>
            <a:fillRect/>
          </a:stretch>
        </p:blipFill>
        <p:spPr>
          <a:xfrm>
            <a:off x="623966" y="1556659"/>
            <a:ext cx="6267995" cy="5281279"/>
          </a:xfrm>
          <a:prstGeom prst="rect">
            <a:avLst/>
          </a:prstGeom>
        </p:spPr>
      </p:pic>
    </p:spTree>
    <p:extLst>
      <p:ext uri="{BB962C8B-B14F-4D97-AF65-F5344CB8AC3E}">
        <p14:creationId xmlns:p14="http://schemas.microsoft.com/office/powerpoint/2010/main" val="293278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8C06-0A79-5241-87E7-B04E81795037}"/>
              </a:ext>
            </a:extLst>
          </p:cNvPr>
          <p:cNvSpPr>
            <a:spLocks noGrp="1"/>
          </p:cNvSpPr>
          <p:nvPr>
            <p:ph type="title"/>
          </p:nvPr>
        </p:nvSpPr>
        <p:spPr/>
        <p:txBody>
          <a:bodyPr/>
          <a:lstStyle/>
          <a:p>
            <a:r>
              <a:rPr lang="en-US" dirty="0"/>
              <a:t>The Stackelberg Game</a:t>
            </a:r>
          </a:p>
        </p:txBody>
      </p:sp>
      <p:sp>
        <p:nvSpPr>
          <p:cNvPr id="3" name="Content Placeholder 2">
            <a:extLst>
              <a:ext uri="{FF2B5EF4-FFF2-40B4-BE49-F238E27FC236}">
                <a16:creationId xmlns:a16="http://schemas.microsoft.com/office/drawing/2014/main" id="{5BBF398E-8C5B-6A44-8477-3E52471ADFF2}"/>
              </a:ext>
            </a:extLst>
          </p:cNvPr>
          <p:cNvSpPr>
            <a:spLocks noGrp="1"/>
          </p:cNvSpPr>
          <p:nvPr>
            <p:ph idx="1"/>
          </p:nvPr>
        </p:nvSpPr>
        <p:spPr/>
        <p:txBody>
          <a:bodyPr>
            <a:normAutofit lnSpcReduction="10000"/>
          </a:bodyPr>
          <a:lstStyle/>
          <a:p>
            <a:r>
              <a:rPr lang="en-US" dirty="0"/>
              <a:t>Designer moves first: </a:t>
            </a:r>
          </a:p>
          <a:p>
            <a:pPr lvl="1"/>
            <a:r>
              <a:rPr lang="en-US" dirty="0"/>
              <a:t>Adds </a:t>
            </a:r>
            <a:r>
              <a:rPr lang="en-US" dirty="0">
                <a:solidFill>
                  <a:srgbClr val="FF0000"/>
                </a:solidFill>
              </a:rPr>
              <a:t>platforms</a:t>
            </a:r>
            <a:r>
              <a:rPr lang="en-US" dirty="0"/>
              <a:t> which, if adopted, modify transitions to an existing Markov Chain</a:t>
            </a:r>
          </a:p>
          <a:p>
            <a:pPr marL="457200" lvl="1" indent="0">
              <a:buNone/>
            </a:pPr>
            <a:endParaRPr lang="en-US" dirty="0"/>
          </a:p>
          <a:p>
            <a:r>
              <a:rPr lang="en-US" dirty="0"/>
              <a:t>Agent moves second:</a:t>
            </a:r>
          </a:p>
          <a:p>
            <a:pPr lvl="1"/>
            <a:r>
              <a:rPr lang="en-US" dirty="0"/>
              <a:t>Receives </a:t>
            </a:r>
            <a:r>
              <a:rPr lang="en-US" dirty="0">
                <a:solidFill>
                  <a:srgbClr val="0070C0"/>
                </a:solidFill>
              </a:rPr>
              <a:t>MDP</a:t>
            </a:r>
            <a:r>
              <a:rPr lang="en-US" dirty="0"/>
              <a:t> from Designer, plays optimal behavior</a:t>
            </a:r>
          </a:p>
          <a:p>
            <a:pPr marL="457200" lvl="1" indent="0">
              <a:buNone/>
            </a:pPr>
            <a:endParaRPr lang="en-US" dirty="0"/>
          </a:p>
          <a:p>
            <a:r>
              <a:rPr lang="en-US" dirty="0"/>
              <a:t>Example of bi-level MDP optimization</a:t>
            </a:r>
          </a:p>
          <a:p>
            <a:endParaRPr lang="en-US" dirty="0"/>
          </a:p>
          <a:p>
            <a:r>
              <a:rPr lang="en-US" dirty="0"/>
              <a:t>What is the computational complexity of solving for equilibrium?</a:t>
            </a:r>
          </a:p>
        </p:txBody>
      </p:sp>
    </p:spTree>
    <p:extLst>
      <p:ext uri="{BB962C8B-B14F-4D97-AF65-F5344CB8AC3E}">
        <p14:creationId xmlns:p14="http://schemas.microsoft.com/office/powerpoint/2010/main" val="404076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E960-6FAF-CD4C-A15A-1BCD685F4552}"/>
              </a:ext>
            </a:extLst>
          </p:cNvPr>
          <p:cNvSpPr>
            <a:spLocks noGrp="1"/>
          </p:cNvSpPr>
          <p:nvPr>
            <p:ph type="title"/>
          </p:nvPr>
        </p:nvSpPr>
        <p:spPr/>
        <p:txBody>
          <a:bodyPr/>
          <a:lstStyle/>
          <a:p>
            <a:r>
              <a:rPr lang="en-US" dirty="0"/>
              <a:t>Formal 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B7E68A-C952-DD48-B25B-29E888818FEB}"/>
                  </a:ext>
                </a:extLst>
              </p:cNvPr>
              <p:cNvSpPr>
                <a:spLocks noGrp="1"/>
              </p:cNvSpPr>
              <p:nvPr>
                <p:ph idx="1"/>
              </p:nvPr>
            </p:nvSpPr>
            <p:spPr/>
            <p:txBody>
              <a:bodyPr>
                <a:normAutofit lnSpcReduction="10000"/>
              </a:bodyPr>
              <a:lstStyle/>
              <a:p>
                <a:r>
                  <a:rPr lang="en-US" dirty="0"/>
                  <a:t>An </a:t>
                </a:r>
                <a:r>
                  <a:rPr lang="en-US" b="1" dirty="0"/>
                  <a:t>agent </a:t>
                </a:r>
                <a:r>
                  <a:rPr lang="en-US" dirty="0"/>
                  <a:t>lives in an irreducible Markov chain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states.</a:t>
                </a:r>
              </a:p>
              <a:p>
                <a:endParaRPr lang="en-US" dirty="0"/>
              </a:p>
              <a:p>
                <a:r>
                  <a:rPr lang="en-US" dirty="0"/>
                  <a:t>The </a:t>
                </a:r>
                <a:r>
                  <a:rPr lang="en-US" b="1" dirty="0"/>
                  <a:t>designer </a:t>
                </a:r>
                <a:r>
                  <a:rPr lang="en-US" dirty="0"/>
                  <a:t>chooses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states to add platforms to. </a:t>
                </a:r>
              </a:p>
              <a:p>
                <a:endParaRPr lang="en-US" dirty="0"/>
              </a:p>
              <a:p>
                <a:r>
                  <a:rPr lang="en-US" dirty="0"/>
                  <a:t>The agent may </a:t>
                </a:r>
                <a:r>
                  <a:rPr lang="en-US" b="1" dirty="0"/>
                  <a:t>adopt or not adopt</a:t>
                </a:r>
                <a:r>
                  <a:rPr lang="en-US" dirty="0"/>
                  <a:t> the platform at each state:</a:t>
                </a:r>
              </a:p>
              <a:p>
                <a:pPr marL="0" indent="0">
                  <a:buNone/>
                </a:pPr>
                <a:endParaRPr lang="en-US" dirty="0"/>
              </a:p>
              <a:p>
                <a:pPr lvl="1"/>
                <a:r>
                  <a:rPr lang="en-US" sz="2800" dirty="0"/>
                  <a:t>If </a:t>
                </a:r>
                <a:r>
                  <a:rPr lang="en-US" sz="2800" b="1" dirty="0"/>
                  <a:t>adopt</a:t>
                </a:r>
                <a:r>
                  <a:rPr lang="en-US" sz="2800" dirty="0"/>
                  <a:t>, the transitions change. Otherwise they do not.</a:t>
                </a:r>
              </a:p>
              <a:p>
                <a:pPr marL="457200" lvl="1" indent="0">
                  <a:buNone/>
                </a:pPr>
                <a:endParaRPr lang="en-US" sz="2800" dirty="0"/>
              </a:p>
              <a:p>
                <a:pPr lvl="1"/>
                <a:r>
                  <a:rPr lang="en-US" sz="2800" dirty="0"/>
                  <a:t>Assume the chain remains irreducible.</a:t>
                </a:r>
              </a:p>
              <a:p>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0B7E68A-C952-DD48-B25B-29E888818FEB}"/>
                  </a:ext>
                </a:extLst>
              </p:cNvPr>
              <p:cNvSpPr>
                <a:spLocks noGrp="1" noRot="1" noChangeAspect="1" noMove="1" noResize="1" noEditPoints="1" noAdjustHandles="1" noChangeArrowheads="1" noChangeShapeType="1" noTextEdit="1"/>
              </p:cNvSpPr>
              <p:nvPr>
                <p:ph idx="1"/>
              </p:nvPr>
            </p:nvSpPr>
            <p:spPr>
              <a:blipFill>
                <a:blip r:embed="rId2"/>
                <a:stretch>
                  <a:fillRect l="-965" t="-3509"/>
                </a:stretch>
              </a:blipFill>
            </p:spPr>
            <p:txBody>
              <a:bodyPr/>
              <a:lstStyle/>
              <a:p>
                <a:r>
                  <a:rPr lang="en-US">
                    <a:noFill/>
                  </a:rPr>
                  <a:t> </a:t>
                </a:r>
              </a:p>
            </p:txBody>
          </p:sp>
        </mc:Fallback>
      </mc:AlternateContent>
    </p:spTree>
    <p:extLst>
      <p:ext uri="{BB962C8B-B14F-4D97-AF65-F5344CB8AC3E}">
        <p14:creationId xmlns:p14="http://schemas.microsoft.com/office/powerpoint/2010/main" val="2016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E960-6FAF-CD4C-A15A-1BCD685F4552}"/>
              </a:ext>
            </a:extLst>
          </p:cNvPr>
          <p:cNvSpPr>
            <a:spLocks noGrp="1"/>
          </p:cNvSpPr>
          <p:nvPr>
            <p:ph type="title"/>
          </p:nvPr>
        </p:nvSpPr>
        <p:spPr/>
        <p:txBody>
          <a:bodyPr/>
          <a:lstStyle/>
          <a:p>
            <a:r>
              <a:rPr lang="en-US" dirty="0"/>
              <a:t>Formal 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B7E68A-C952-DD48-B25B-29E888818FEB}"/>
                  </a:ext>
                </a:extLst>
              </p:cNvPr>
              <p:cNvSpPr>
                <a:spLocks noGrp="1"/>
              </p:cNvSpPr>
              <p:nvPr>
                <p:ph idx="1"/>
              </p:nvPr>
            </p:nvSpPr>
            <p:spPr/>
            <p:txBody>
              <a:bodyPr>
                <a:normAutofit/>
              </a:bodyPr>
              <a:lstStyle/>
              <a:p>
                <a:r>
                  <a:rPr lang="en-US" dirty="0"/>
                  <a:t>Assign a utility rate for the agent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and the designer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pPr marL="0" indent="0">
                  <a:buNone/>
                </a:pPr>
                <a:endParaRPr lang="en-US" dirty="0"/>
              </a:p>
              <a:p>
                <a:r>
                  <a:rPr lang="en-US" dirty="0"/>
                  <a:t>The agent solves the resulting Markov Decision Process.</a:t>
                </a:r>
              </a:p>
              <a:p>
                <a:pPr lvl="1"/>
                <a:r>
                  <a:rPr lang="en-US" sz="2800" dirty="0"/>
                  <a:t>Resulting steady-state probabilities are given by </a:t>
                </a:r>
                <a14:m>
                  <m:oMath xmlns:m="http://schemas.openxmlformats.org/officeDocument/2006/math">
                    <m:r>
                      <a:rPr lang="en-US" sz="2800" i="1">
                        <a:latin typeface="Cambria Math" panose="02040503050406030204" pitchFamily="18" charset="0"/>
                      </a:rPr>
                      <m:t>𝜋</m:t>
                    </m:r>
                  </m:oMath>
                </a14:m>
                <a:r>
                  <a:rPr lang="en-US" sz="2800" dirty="0"/>
                  <a:t>.</a:t>
                </a:r>
              </a:p>
              <a:p>
                <a:pPr marL="0" indent="0">
                  <a:buNone/>
                </a:pPr>
                <a:endParaRPr lang="en-US" dirty="0"/>
              </a:p>
              <a:p>
                <a:r>
                  <a:rPr lang="en-US" dirty="0"/>
                  <a:t>The designer optimizes over </a:t>
                </a:r>
                <a14:m>
                  <m:oMath xmlns:m="http://schemas.openxmlformats.org/officeDocument/2006/math">
                    <m:r>
                      <a:rPr lang="en-US" b="0" i="1" smtClean="0">
                        <a:latin typeface="Cambria Math" panose="02040503050406030204" pitchFamily="18" charset="0"/>
                      </a:rPr>
                      <m:t>𝑆</m:t>
                    </m:r>
                  </m:oMath>
                </a14:m>
                <a:r>
                  <a:rPr lang="en-US" dirty="0"/>
                  <a:t>:</a:t>
                </a:r>
              </a:p>
              <a:p>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0B7E68A-C952-DD48-B25B-29E888818FEB}"/>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FB5E63B-B953-DD47-B09A-4EB0ECBEA27F}"/>
              </a:ext>
            </a:extLst>
          </p:cNvPr>
          <p:cNvPicPr>
            <a:picLocks noChangeAspect="1"/>
          </p:cNvPicPr>
          <p:nvPr/>
        </p:nvPicPr>
        <p:blipFill>
          <a:blip r:embed="rId3"/>
          <a:stretch>
            <a:fillRect/>
          </a:stretch>
        </p:blipFill>
        <p:spPr>
          <a:xfrm>
            <a:off x="2026920" y="4790006"/>
            <a:ext cx="7844100" cy="1667944"/>
          </a:xfrm>
          <a:prstGeom prst="rect">
            <a:avLst/>
          </a:prstGeom>
        </p:spPr>
      </p:pic>
    </p:spTree>
    <p:extLst>
      <p:ext uri="{BB962C8B-B14F-4D97-AF65-F5344CB8AC3E}">
        <p14:creationId xmlns:p14="http://schemas.microsoft.com/office/powerpoint/2010/main" val="1820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General Case</a:t>
            </a:r>
          </a:p>
        </p:txBody>
      </p:sp>
    </p:spTree>
    <p:extLst>
      <p:ext uri="{BB962C8B-B14F-4D97-AF65-F5344CB8AC3E}">
        <p14:creationId xmlns:p14="http://schemas.microsoft.com/office/powerpoint/2010/main" val="3362696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22051</TotalTime>
  <Words>1755</Words>
  <Application>Microsoft Macintosh PowerPoint</Application>
  <PresentationFormat>Widescreen</PresentationFormat>
  <Paragraphs>291</Paragraphs>
  <Slides>35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Wingdings</vt:lpstr>
      <vt:lpstr>Office Theme</vt:lpstr>
      <vt:lpstr>The Platform Design Problem</vt:lpstr>
      <vt:lpstr>Economics of the Online Firm</vt:lpstr>
      <vt:lpstr>Outline</vt:lpstr>
      <vt:lpstr>Problem Definition</vt:lpstr>
      <vt:lpstr>Platform Design</vt:lpstr>
      <vt:lpstr>The Stackelberg Game</vt:lpstr>
      <vt:lpstr>Formal Problem Statement</vt:lpstr>
      <vt:lpstr>Formal Problem Statement</vt:lpstr>
      <vt:lpstr>General Case</vt:lpstr>
      <vt:lpstr>Picture of the General Case</vt:lpstr>
      <vt:lpstr>Picture of the General Case</vt:lpstr>
      <vt:lpstr>Picture of the General Case</vt:lpstr>
      <vt:lpstr>Computational Tractability I: General Case</vt:lpstr>
      <vt:lpstr>Tractable “Flower” Case</vt:lpstr>
      <vt:lpstr>A More Tractable Case: The Flower</vt:lpstr>
      <vt:lpstr>A More Tractable Case: The Flower</vt:lpstr>
      <vt:lpstr>Agent Behavior</vt:lpstr>
      <vt:lpstr>The Agent’s Greedy Algorithm</vt:lpstr>
      <vt:lpstr>The Agent’s Greedy Algorithm</vt:lpstr>
      <vt:lpstr>The Agent’s Greedy Algorithm</vt:lpstr>
      <vt:lpstr>Designer’s Algorithm</vt:lpstr>
      <vt:lpstr>Recall: Designer’s Objective</vt:lpstr>
      <vt:lpstr>Restrictions</vt:lpstr>
      <vt:lpstr>Target Algorithm</vt:lpstr>
      <vt:lpstr>The Designer’s Dynamic Program</vt:lpstr>
      <vt:lpstr>Extensions</vt:lpstr>
      <vt:lpstr>Multiple Agents</vt:lpstr>
      <vt:lpstr>Designer Competition</vt:lpstr>
      <vt:lpstr>Multiple Platforms (Flower Setting)</vt:lpstr>
      <vt:lpstr>Multiple Platforms (Flower Setting)</vt:lpstr>
      <vt:lpstr>Multiple Platforms (Flower Setting)</vt:lpstr>
      <vt:lpstr>Summary</vt:lpstr>
      <vt:lpstr>Recap</vt:lpstr>
      <vt:lpstr>Future Work</vt:lpstr>
      <vt:lpstr>Future 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Platform Design Problem</dc:title>
  <dc:creator>K V</dc:creator>
  <cp:lastModifiedBy>K V</cp:lastModifiedBy>
  <cp:revision>239</cp:revision>
  <cp:lastPrinted>2021-10-11T03:29:03Z</cp:lastPrinted>
  <dcterms:created xsi:type="dcterms:W3CDTF">2021-07-18T18:25:42Z</dcterms:created>
  <dcterms:modified xsi:type="dcterms:W3CDTF">2021-12-15T12:36:11Z</dcterms:modified>
</cp:coreProperties>
</file>