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3" r:id="rId3"/>
    <p:sldId id="276" r:id="rId4"/>
    <p:sldId id="272" r:id="rId5"/>
    <p:sldId id="257" r:id="rId6"/>
    <p:sldId id="284" r:id="rId7"/>
    <p:sldId id="290" r:id="rId8"/>
    <p:sldId id="285" r:id="rId9"/>
    <p:sldId id="278" r:id="rId10"/>
    <p:sldId id="280" r:id="rId11"/>
    <p:sldId id="281" r:id="rId12"/>
    <p:sldId id="260" r:id="rId13"/>
    <p:sldId id="286" r:id="rId14"/>
    <p:sldId id="261" r:id="rId15"/>
    <p:sldId id="268" r:id="rId16"/>
    <p:sldId id="263" r:id="rId17"/>
    <p:sldId id="293" r:id="rId18"/>
    <p:sldId id="289" r:id="rId19"/>
    <p:sldId id="297" r:id="rId20"/>
    <p:sldId id="306" r:id="rId21"/>
    <p:sldId id="32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E8EE"/>
    <a:srgbClr val="D150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022"/>
  </p:normalViewPr>
  <p:slideViewPr>
    <p:cSldViewPr snapToGrid="0" snapToObjects="1">
      <p:cViewPr varScale="1">
        <p:scale>
          <a:sx n="117" d="100"/>
          <a:sy n="117"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10321C-285F-4B47-97B8-82B74E39DA8E}" type="datetimeFigureOut">
              <a:rPr lang="en-US" smtClean="0"/>
              <a:t>10/31/21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7826D-6CBC-FF46-9983-392A7C34BDA3}" type="slidenum">
              <a:rPr lang="en-US" smtClean="0"/>
              <a:t>‹#›</a:t>
            </a:fld>
            <a:endParaRPr lang="en-US"/>
          </a:p>
        </p:txBody>
      </p:sp>
    </p:spTree>
    <p:extLst>
      <p:ext uri="{BB962C8B-B14F-4D97-AF65-F5344CB8AC3E}">
        <p14:creationId xmlns:p14="http://schemas.microsoft.com/office/powerpoint/2010/main" val="249820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Weakly supervised learning methods are a compromise</a:t>
            </a:r>
          </a:p>
          <a:p>
            <a:pPr marL="171450" indent="-171450">
              <a:buFont typeface="Arial" panose="020B0604020202020204" pitchFamily="34" charset="0"/>
              <a:buChar char="•"/>
            </a:pPr>
            <a:r>
              <a:rPr lang="en-US" dirty="0"/>
              <a:t>Active learning is also hard</a:t>
            </a:r>
          </a:p>
          <a:p>
            <a:pPr marL="171450" indent="-171450">
              <a:buFont typeface="Arial" panose="020B0604020202020204" pitchFamily="34" charset="0"/>
              <a:buChar char="•"/>
            </a:pPr>
            <a:r>
              <a:rPr lang="en-US" dirty="0"/>
              <a:t>Of course, unsupervised learning is powerful, but you don’t know what is in the dataset half the time! Many issues with this</a:t>
            </a:r>
          </a:p>
        </p:txBody>
      </p:sp>
      <p:sp>
        <p:nvSpPr>
          <p:cNvPr id="4" name="Slide Number Placeholder 3"/>
          <p:cNvSpPr>
            <a:spLocks noGrp="1"/>
          </p:cNvSpPr>
          <p:nvPr>
            <p:ph type="sldNum" sz="quarter" idx="5"/>
          </p:nvPr>
        </p:nvSpPr>
        <p:spPr/>
        <p:txBody>
          <a:bodyPr/>
          <a:lstStyle/>
          <a:p>
            <a:fld id="{3A2BE6AB-B6E3-D444-8C2D-356C5CD88EA0}" type="slidenum">
              <a:rPr lang="en-US" smtClean="0"/>
              <a:t>2</a:t>
            </a:fld>
            <a:endParaRPr lang="en-US"/>
          </a:p>
        </p:txBody>
      </p:sp>
    </p:spTree>
    <p:extLst>
      <p:ext uri="{BB962C8B-B14F-4D97-AF65-F5344CB8AC3E}">
        <p14:creationId xmlns:p14="http://schemas.microsoft.com/office/powerpoint/2010/main" val="227154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Weakly supervised learning methods are a compromise</a:t>
            </a:r>
          </a:p>
          <a:p>
            <a:pPr marL="171450" indent="-171450">
              <a:buFont typeface="Arial" panose="020B0604020202020204" pitchFamily="34" charset="0"/>
              <a:buChar char="•"/>
            </a:pPr>
            <a:r>
              <a:rPr lang="en-US" dirty="0"/>
              <a:t>Active learning is also hard</a:t>
            </a:r>
          </a:p>
          <a:p>
            <a:pPr marL="171450" indent="-171450">
              <a:buFont typeface="Arial" panose="020B0604020202020204" pitchFamily="34" charset="0"/>
              <a:buChar char="•"/>
            </a:pPr>
            <a:r>
              <a:rPr lang="en-US" dirty="0"/>
              <a:t>Of course, unsupervised learning is powerful, but you don’t know what is in the dataset half the time! Many issues with this</a:t>
            </a:r>
          </a:p>
        </p:txBody>
      </p:sp>
      <p:sp>
        <p:nvSpPr>
          <p:cNvPr id="4" name="Slide Number Placeholder 3"/>
          <p:cNvSpPr>
            <a:spLocks noGrp="1"/>
          </p:cNvSpPr>
          <p:nvPr>
            <p:ph type="sldNum" sz="quarter" idx="5"/>
          </p:nvPr>
        </p:nvSpPr>
        <p:spPr/>
        <p:txBody>
          <a:bodyPr/>
          <a:lstStyle/>
          <a:p>
            <a:fld id="{3A2BE6AB-B6E3-D444-8C2D-356C5CD88EA0}" type="slidenum">
              <a:rPr lang="en-US" smtClean="0"/>
              <a:t>3</a:t>
            </a:fld>
            <a:endParaRPr lang="en-US"/>
          </a:p>
        </p:txBody>
      </p:sp>
    </p:spTree>
    <p:extLst>
      <p:ext uri="{BB962C8B-B14F-4D97-AF65-F5344CB8AC3E}">
        <p14:creationId xmlns:p14="http://schemas.microsoft.com/office/powerpoint/2010/main" val="2674761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if Agent opts in to maps, the Agent can more easily find the retail store she wanted to purchase goods from, and can easily transition to driving to the store to purchase in person.</a:t>
            </a:r>
          </a:p>
          <a:p>
            <a:pPr marL="171450" indent="-171450">
              <a:buFont typeface="Arial" panose="020B0604020202020204" pitchFamily="34" charset="0"/>
              <a:buChar char="•"/>
            </a:pPr>
            <a:r>
              <a:rPr lang="en-US" dirty="0"/>
              <a:t>This is an example of complementary goods: Online advertisements reveal goods an Agent may want to buy, and building a Google Maps platform makes it easier for the Agent to go to the store and buy the good (perhaps an archaic example since now people buy things online). </a:t>
            </a:r>
          </a:p>
          <a:p>
            <a:pPr marL="171450" indent="-171450">
              <a:buFont typeface="Arial" panose="020B0604020202020204" pitchFamily="34" charset="0"/>
              <a:buChar char="•"/>
            </a:pPr>
            <a:r>
              <a:rPr lang="en-US" dirty="0"/>
              <a:t>We can also see how adopting Maps might change other parts of the Agent’s Markov chain (now an MDP): </a:t>
            </a:r>
          </a:p>
          <a:p>
            <a:pPr marL="628650" lvl="1" indent="-171450">
              <a:buFont typeface="Arial" panose="020B0604020202020204" pitchFamily="34" charset="0"/>
              <a:buChar char="•"/>
            </a:pPr>
            <a:r>
              <a:rPr lang="en-US" dirty="0"/>
              <a:t>Easier to find a restaurant you want to go to </a:t>
            </a:r>
          </a:p>
          <a:p>
            <a:pPr marL="628650" lvl="1" indent="-171450">
              <a:buFont typeface="Arial" panose="020B0604020202020204" pitchFamily="34" charset="0"/>
              <a:buChar char="•"/>
            </a:pPr>
            <a:r>
              <a:rPr lang="en-US" dirty="0"/>
              <a:t>Easier to find a movie theatre </a:t>
            </a:r>
          </a:p>
          <a:p>
            <a:pPr marL="628650" lvl="1" indent="-171450">
              <a:buFont typeface="Arial" panose="020B0604020202020204" pitchFamily="34" charset="0"/>
              <a:buChar char="•"/>
            </a:pPr>
            <a:r>
              <a:rPr lang="en-US" dirty="0"/>
              <a:t>Easier to find a hiking trail</a:t>
            </a:r>
          </a:p>
          <a:p>
            <a:pPr marL="628650" lvl="1" indent="-171450">
              <a:buFont typeface="Arial" panose="020B0604020202020204" pitchFamily="34" charset="0"/>
              <a:buChar char="•"/>
            </a:pPr>
            <a:r>
              <a:rPr lang="en-US" dirty="0"/>
              <a:t>Increases likelihoods of transitions from driving to a whole host of other possibilities, while also boosting likelihood from online shopping to driving to a store.</a:t>
            </a:r>
          </a:p>
        </p:txBody>
      </p:sp>
      <p:sp>
        <p:nvSpPr>
          <p:cNvPr id="4" name="Slide Number Placeholder 3"/>
          <p:cNvSpPr>
            <a:spLocks noGrp="1"/>
          </p:cNvSpPr>
          <p:nvPr>
            <p:ph type="sldNum" sz="quarter" idx="5"/>
          </p:nvPr>
        </p:nvSpPr>
        <p:spPr/>
        <p:txBody>
          <a:bodyPr/>
          <a:lstStyle/>
          <a:p>
            <a:fld id="{3A2BE6AB-B6E3-D444-8C2D-356C5CD88EA0}" type="slidenum">
              <a:rPr lang="en-US" smtClean="0"/>
              <a:t>11</a:t>
            </a:fld>
            <a:endParaRPr lang="en-US"/>
          </a:p>
        </p:txBody>
      </p:sp>
    </p:spTree>
    <p:extLst>
      <p:ext uri="{BB962C8B-B14F-4D97-AF65-F5344CB8AC3E}">
        <p14:creationId xmlns:p14="http://schemas.microsoft.com/office/powerpoint/2010/main" val="2175411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that it may be possible to have an efficient </a:t>
            </a:r>
            <a:r>
              <a:rPr lang="en-US" dirty="0" err="1"/>
              <a:t>alg</a:t>
            </a:r>
            <a:r>
              <a:rPr lang="en-US" dirty="0"/>
              <a:t> with non-discretized </a:t>
            </a:r>
            <a:r>
              <a:rPr lang="en-US" dirty="0" err="1"/>
              <a:t>z_i</a:t>
            </a:r>
            <a:r>
              <a:rPr lang="en-US" dirty="0"/>
              <a:t>, but it precludes an efficient dynamic program with this approach</a:t>
            </a:r>
          </a:p>
          <a:p>
            <a:pPr marL="171450" indent="-171450">
              <a:buFont typeface="Arial" panose="020B0604020202020204" pitchFamily="34" charset="0"/>
              <a:buChar char="•"/>
            </a:pPr>
            <a:r>
              <a:rPr lang="en-US" dirty="0"/>
              <a:t>We suspect it is necessary to discretize </a:t>
            </a:r>
            <a:r>
              <a:rPr lang="en-US" dirty="0" err="1"/>
              <a:t>z_i</a:t>
            </a:r>
            <a:r>
              <a:rPr lang="en-US" dirty="0"/>
              <a:t> though.</a:t>
            </a:r>
          </a:p>
        </p:txBody>
      </p:sp>
      <p:sp>
        <p:nvSpPr>
          <p:cNvPr id="4" name="Slide Number Placeholder 3"/>
          <p:cNvSpPr>
            <a:spLocks noGrp="1"/>
          </p:cNvSpPr>
          <p:nvPr>
            <p:ph type="sldNum" sz="quarter" idx="5"/>
          </p:nvPr>
        </p:nvSpPr>
        <p:spPr/>
        <p:txBody>
          <a:bodyPr/>
          <a:lstStyle/>
          <a:p>
            <a:fld id="{3A2BE6AB-B6E3-D444-8C2D-356C5CD88EA0}" type="slidenum">
              <a:rPr lang="en-US" smtClean="0"/>
              <a:t>17</a:t>
            </a:fld>
            <a:endParaRPr lang="en-US"/>
          </a:p>
        </p:txBody>
      </p:sp>
    </p:spTree>
    <p:extLst>
      <p:ext uri="{BB962C8B-B14F-4D97-AF65-F5344CB8AC3E}">
        <p14:creationId xmlns:p14="http://schemas.microsoft.com/office/powerpoint/2010/main" val="1772406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 FPTAS proof: reduction from PARTITION</a:t>
            </a:r>
          </a:p>
        </p:txBody>
      </p:sp>
      <p:sp>
        <p:nvSpPr>
          <p:cNvPr id="4" name="Slide Number Placeholder 3"/>
          <p:cNvSpPr>
            <a:spLocks noGrp="1"/>
          </p:cNvSpPr>
          <p:nvPr>
            <p:ph type="sldNum" sz="quarter" idx="5"/>
          </p:nvPr>
        </p:nvSpPr>
        <p:spPr/>
        <p:txBody>
          <a:bodyPr/>
          <a:lstStyle/>
          <a:p>
            <a:fld id="{3A2BE6AB-B6E3-D444-8C2D-356C5CD88EA0}" type="slidenum">
              <a:rPr lang="en-US" smtClean="0"/>
              <a:t>19</a:t>
            </a:fld>
            <a:endParaRPr lang="en-US"/>
          </a:p>
        </p:txBody>
      </p:sp>
    </p:spTree>
    <p:extLst>
      <p:ext uri="{BB962C8B-B14F-4D97-AF65-F5344CB8AC3E}">
        <p14:creationId xmlns:p14="http://schemas.microsoft.com/office/powerpoint/2010/main" val="3254081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Generic classes of agent behavior: ex:, various notions of “greedy” agents – use greedy algorithm which is sub-optimal perhaps.</a:t>
            </a:r>
          </a:p>
        </p:txBody>
      </p:sp>
      <p:sp>
        <p:nvSpPr>
          <p:cNvPr id="4" name="Slide Number Placeholder 3"/>
          <p:cNvSpPr>
            <a:spLocks noGrp="1"/>
          </p:cNvSpPr>
          <p:nvPr>
            <p:ph type="sldNum" sz="quarter" idx="5"/>
          </p:nvPr>
        </p:nvSpPr>
        <p:spPr/>
        <p:txBody>
          <a:bodyPr/>
          <a:lstStyle/>
          <a:p>
            <a:fld id="{3A2BE6AB-B6E3-D444-8C2D-356C5CD88EA0}" type="slidenum">
              <a:rPr lang="en-US" smtClean="0"/>
              <a:t>21</a:t>
            </a:fld>
            <a:endParaRPr lang="en-US"/>
          </a:p>
        </p:txBody>
      </p:sp>
    </p:spTree>
    <p:extLst>
      <p:ext uri="{BB962C8B-B14F-4D97-AF65-F5344CB8AC3E}">
        <p14:creationId xmlns:p14="http://schemas.microsoft.com/office/powerpoint/2010/main" val="88397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6E8-FC81-1B49-805E-501BA7D1D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1F60B8-45C6-DA49-9BC3-31302BBDF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A16A3E-7E66-B142-AE75-B0B10C2CE47B}"/>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5" name="Footer Placeholder 4">
            <a:extLst>
              <a:ext uri="{FF2B5EF4-FFF2-40B4-BE49-F238E27FC236}">
                <a16:creationId xmlns:a16="http://schemas.microsoft.com/office/drawing/2014/main" id="{D95EFA89-BB09-FF4C-919C-B6E535809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11577-45C3-7C45-B9FE-229928F07783}"/>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970535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D4C67-EC03-A34B-8176-A068B34A7D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66DF68-EA2C-8C49-9D1E-6731FABDB93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C9D1F-EE71-2E4F-9EDA-E10D0BA6F706}"/>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5" name="Footer Placeholder 4">
            <a:extLst>
              <a:ext uri="{FF2B5EF4-FFF2-40B4-BE49-F238E27FC236}">
                <a16:creationId xmlns:a16="http://schemas.microsoft.com/office/drawing/2014/main" id="{C36F6FBF-0332-A342-BEFA-CFF1F1381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08F6E-0B17-5442-A6C5-F95382C26710}"/>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25059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C4548-CD4A-2A40-9D05-648EAFFACA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1334ED-84AC-AF4B-950C-3F835A64F2D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F04E33-5C70-E747-B8E5-A0938EC93974}"/>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5" name="Footer Placeholder 4">
            <a:extLst>
              <a:ext uri="{FF2B5EF4-FFF2-40B4-BE49-F238E27FC236}">
                <a16:creationId xmlns:a16="http://schemas.microsoft.com/office/drawing/2014/main" id="{CFF7E3BC-FC51-A44A-BF3C-8B3DD7133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2CAA2-5D00-0348-A838-76FD21F656B9}"/>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414635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B5C2-7DC9-314D-8A05-AF8C9644C9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57E69-FC2A-5744-ABAB-C3130A95A48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F14EE9-2973-2E4C-8A9B-8A83A29143DE}"/>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5" name="Footer Placeholder 4">
            <a:extLst>
              <a:ext uri="{FF2B5EF4-FFF2-40B4-BE49-F238E27FC236}">
                <a16:creationId xmlns:a16="http://schemas.microsoft.com/office/drawing/2014/main" id="{FEEBC85B-90AC-794C-B002-60FAA2E78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B93FD-EC6F-1F46-8ACD-6256C454015E}"/>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15582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F794-6859-FA49-8210-0E9A853F4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B19041-90F2-A149-8460-CB37F43EC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B267A84-FBF5-5043-937D-7B58CDC917BD}"/>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5" name="Footer Placeholder 4">
            <a:extLst>
              <a:ext uri="{FF2B5EF4-FFF2-40B4-BE49-F238E27FC236}">
                <a16:creationId xmlns:a16="http://schemas.microsoft.com/office/drawing/2014/main" id="{461D77E4-1964-CC4F-A2DA-2D07835E2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A7598-DA41-1545-B773-0431BB53DCA8}"/>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140241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C483-F865-564F-9EE6-010E8C742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55A8C-2E2B-E14E-89EE-9DEE086AE9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7CD971-84F1-7644-8BD6-0D2F8016340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7E3EB4-BA4A-0340-91B9-4FA0AE1AE99A}"/>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6" name="Footer Placeholder 5">
            <a:extLst>
              <a:ext uri="{FF2B5EF4-FFF2-40B4-BE49-F238E27FC236}">
                <a16:creationId xmlns:a16="http://schemas.microsoft.com/office/drawing/2014/main" id="{3CE5FA6C-2DBB-8E4F-A3C9-DD4C2DEEA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2D209-9AF8-364B-91B3-94A5C7087E64}"/>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428842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345E-B13C-1D42-9BB0-9A3B2E4190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569D15-7A94-2147-A039-47B1B1456C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714C234-D16C-664C-A713-96B02DD811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2AE1B-667D-6E4B-B8AA-10B24E43F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285A256-F0F1-8649-A56D-83CBE44EF5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C55995-4B61-AB4D-B024-FDD870A0BA80}"/>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8" name="Footer Placeholder 7">
            <a:extLst>
              <a:ext uri="{FF2B5EF4-FFF2-40B4-BE49-F238E27FC236}">
                <a16:creationId xmlns:a16="http://schemas.microsoft.com/office/drawing/2014/main" id="{3642EDE5-C2F0-8E46-BC01-B7A20FAB8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7D896D-8049-D648-B347-9EB80595BC83}"/>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472425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53777-729E-FD47-8DCC-A64D4BE3A5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2B409D-9CA0-1B4F-BF9D-761C89FDBAB3}"/>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4" name="Footer Placeholder 3">
            <a:extLst>
              <a:ext uri="{FF2B5EF4-FFF2-40B4-BE49-F238E27FC236}">
                <a16:creationId xmlns:a16="http://schemas.microsoft.com/office/drawing/2014/main" id="{A0A0DAAE-5A04-2C4F-878E-11CF4689E9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5A143E-2D42-9E4C-8D16-FEE8BF2F16F6}"/>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61021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C80A96-6BB8-5246-83FE-B495D0A04833}"/>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3" name="Footer Placeholder 2">
            <a:extLst>
              <a:ext uri="{FF2B5EF4-FFF2-40B4-BE49-F238E27FC236}">
                <a16:creationId xmlns:a16="http://schemas.microsoft.com/office/drawing/2014/main" id="{25CFB1F6-266A-974C-9EC9-6F2C8A0F9B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45970A-5C8B-0C43-BBA3-637D2D631497}"/>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63693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61E4A-6939-2F41-81FA-4DACDFA8A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83326-8874-FE45-B647-71ED067DC6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D495DD-3207-304A-9CF0-AFB4AA144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D09305-7E50-844D-935F-50EBCECB0D93}"/>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6" name="Footer Placeholder 5">
            <a:extLst>
              <a:ext uri="{FF2B5EF4-FFF2-40B4-BE49-F238E27FC236}">
                <a16:creationId xmlns:a16="http://schemas.microsoft.com/office/drawing/2014/main" id="{225EFC57-6EB6-F047-ABA7-11765A9CE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B13AF-542A-614A-8DF7-C66744699D25}"/>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11017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AA03-022C-6B47-A95D-4489189BD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AF9730-F136-5B4F-848B-E5AAC9D60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913962-794E-BD40-A7BD-82CA2BEB4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52AF201-AE18-CF4B-BAFF-8544907D5B2A}"/>
              </a:ext>
            </a:extLst>
          </p:cNvPr>
          <p:cNvSpPr>
            <a:spLocks noGrp="1"/>
          </p:cNvSpPr>
          <p:nvPr>
            <p:ph type="dt" sz="half" idx="10"/>
          </p:nvPr>
        </p:nvSpPr>
        <p:spPr/>
        <p:txBody>
          <a:bodyPr/>
          <a:lstStyle/>
          <a:p>
            <a:fld id="{0E9FAD26-1D8E-8E47-978B-5F85B5751384}" type="datetimeFigureOut">
              <a:rPr lang="en-US" smtClean="0"/>
              <a:t>10/30/21</a:t>
            </a:fld>
            <a:endParaRPr lang="en-US"/>
          </a:p>
        </p:txBody>
      </p:sp>
      <p:sp>
        <p:nvSpPr>
          <p:cNvPr id="6" name="Footer Placeholder 5">
            <a:extLst>
              <a:ext uri="{FF2B5EF4-FFF2-40B4-BE49-F238E27FC236}">
                <a16:creationId xmlns:a16="http://schemas.microsoft.com/office/drawing/2014/main" id="{59283AE3-BE88-9349-8E85-3A2147E83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56FD3-F597-B542-BDEE-F21B40929EC6}"/>
              </a:ext>
            </a:extLst>
          </p:cNvPr>
          <p:cNvSpPr>
            <a:spLocks noGrp="1"/>
          </p:cNvSpPr>
          <p:nvPr>
            <p:ph type="sldNum" sz="quarter" idx="12"/>
          </p:nvPr>
        </p:nvSpPr>
        <p:spPr/>
        <p:txBody>
          <a:bodyPr/>
          <a:lstStyle/>
          <a:p>
            <a:fld id="{5273AF52-EEAA-EF4C-AE5E-D7FE29DF7DCC}" type="slidenum">
              <a:rPr lang="en-US" smtClean="0"/>
              <a:t>‹#›</a:t>
            </a:fld>
            <a:endParaRPr lang="en-US"/>
          </a:p>
        </p:txBody>
      </p:sp>
    </p:spTree>
    <p:extLst>
      <p:ext uri="{BB962C8B-B14F-4D97-AF65-F5344CB8AC3E}">
        <p14:creationId xmlns:p14="http://schemas.microsoft.com/office/powerpoint/2010/main" val="3723530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FA905A-7B9A-384F-82B2-2879367D4C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58377C-80CC-1D45-912E-100D8D5A6C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632CAD-AF8B-B74B-B4EF-6E1ECB7E93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FAD26-1D8E-8E47-978B-5F85B5751384}" type="datetimeFigureOut">
              <a:rPr lang="en-US" smtClean="0"/>
              <a:t>10/30/21</a:t>
            </a:fld>
            <a:endParaRPr lang="en-US"/>
          </a:p>
        </p:txBody>
      </p:sp>
      <p:sp>
        <p:nvSpPr>
          <p:cNvPr id="5" name="Footer Placeholder 4">
            <a:extLst>
              <a:ext uri="{FF2B5EF4-FFF2-40B4-BE49-F238E27FC236}">
                <a16:creationId xmlns:a16="http://schemas.microsoft.com/office/drawing/2014/main" id="{B399580D-4322-5D4E-BD8C-1308F0A92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EBBE61-076D-4242-AFF0-8A6E6E0EE2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73AF52-EEAA-EF4C-AE5E-D7FE29DF7DCC}" type="slidenum">
              <a:rPr lang="en-US" smtClean="0"/>
              <a:t>‹#›</a:t>
            </a:fld>
            <a:endParaRPr lang="en-US"/>
          </a:p>
        </p:txBody>
      </p:sp>
    </p:spTree>
    <p:extLst>
      <p:ext uri="{BB962C8B-B14F-4D97-AF65-F5344CB8AC3E}">
        <p14:creationId xmlns:p14="http://schemas.microsoft.com/office/powerpoint/2010/main" val="463219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mailto:kiran.vodrahalli@columbia.ed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1E1F-A913-6A43-A436-46FA9C5B25BA}"/>
              </a:ext>
            </a:extLst>
          </p:cNvPr>
          <p:cNvSpPr>
            <a:spLocks noGrp="1"/>
          </p:cNvSpPr>
          <p:nvPr>
            <p:ph type="ctrTitle"/>
          </p:nvPr>
        </p:nvSpPr>
        <p:spPr/>
        <p:txBody>
          <a:bodyPr/>
          <a:lstStyle/>
          <a:p>
            <a:r>
              <a:rPr lang="en-US" dirty="0"/>
              <a:t>The Platform Design Problem</a:t>
            </a:r>
          </a:p>
        </p:txBody>
      </p:sp>
      <p:sp>
        <p:nvSpPr>
          <p:cNvPr id="3" name="Subtitle 2">
            <a:extLst>
              <a:ext uri="{FF2B5EF4-FFF2-40B4-BE49-F238E27FC236}">
                <a16:creationId xmlns:a16="http://schemas.microsoft.com/office/drawing/2014/main" id="{E3A2B087-88BD-6744-B051-1CC3299D3560}"/>
              </a:ext>
            </a:extLst>
          </p:cNvPr>
          <p:cNvSpPr>
            <a:spLocks noGrp="1"/>
          </p:cNvSpPr>
          <p:nvPr>
            <p:ph type="subTitle" idx="1"/>
          </p:nvPr>
        </p:nvSpPr>
        <p:spPr/>
        <p:txBody>
          <a:bodyPr/>
          <a:lstStyle/>
          <a:p>
            <a:r>
              <a:rPr lang="en-US" dirty="0"/>
              <a:t>Christos Papadimitriou, </a:t>
            </a:r>
            <a:r>
              <a:rPr lang="en-US" b="1" dirty="0"/>
              <a:t>Kiran Vodrahalli</a:t>
            </a:r>
            <a:r>
              <a:rPr lang="en-US" dirty="0"/>
              <a:t>, Mihalis Yannakakis</a:t>
            </a:r>
          </a:p>
          <a:p>
            <a:r>
              <a:rPr lang="en-US" dirty="0">
                <a:solidFill>
                  <a:schemeClr val="accent1"/>
                </a:solidFill>
              </a:rPr>
              <a:t>Columbia University</a:t>
            </a:r>
          </a:p>
          <a:p>
            <a:r>
              <a:rPr lang="en-US" dirty="0"/>
              <a:t>Strategic ML Workshop @ NeurIPS 2021</a:t>
            </a:r>
          </a:p>
        </p:txBody>
      </p:sp>
    </p:spTree>
    <p:extLst>
      <p:ext uri="{BB962C8B-B14F-4D97-AF65-F5344CB8AC3E}">
        <p14:creationId xmlns:p14="http://schemas.microsoft.com/office/powerpoint/2010/main" val="390562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Picture of the General Case</a:t>
            </a:r>
          </a:p>
        </p:txBody>
      </p:sp>
      <p:sp>
        <p:nvSpPr>
          <p:cNvPr id="46" name="TextBox 45">
            <a:extLst>
              <a:ext uri="{FF2B5EF4-FFF2-40B4-BE49-F238E27FC236}">
                <a16:creationId xmlns:a16="http://schemas.microsoft.com/office/drawing/2014/main" id="{EAF50B82-5FE6-3A4B-816D-C6B56F92C4F7}"/>
              </a:ext>
            </a:extLst>
          </p:cNvPr>
          <p:cNvSpPr txBox="1"/>
          <p:nvPr/>
        </p:nvSpPr>
        <p:spPr>
          <a:xfrm>
            <a:off x="2796544" y="1484320"/>
            <a:ext cx="1978776" cy="369332"/>
          </a:xfrm>
          <a:prstGeom prst="rect">
            <a:avLst/>
          </a:prstGeom>
          <a:noFill/>
        </p:spPr>
        <p:txBody>
          <a:bodyPr wrap="square" rtlCol="0">
            <a:spAutoFit/>
          </a:bodyPr>
          <a:lstStyle/>
          <a:p>
            <a:pPr algn="ctr"/>
            <a:r>
              <a:rPr lang="en-US" dirty="0"/>
              <a:t>Shopping online</a:t>
            </a:r>
          </a:p>
        </p:txBody>
      </p:sp>
      <p:sp>
        <p:nvSpPr>
          <p:cNvPr id="4" name="Oval 3">
            <a:extLst>
              <a:ext uri="{FF2B5EF4-FFF2-40B4-BE49-F238E27FC236}">
                <a16:creationId xmlns:a16="http://schemas.microsoft.com/office/drawing/2014/main" id="{36E05CC0-EC6D-CC4E-9A05-AF0ED32843BA}"/>
              </a:ext>
            </a:extLst>
          </p:cNvPr>
          <p:cNvSpPr/>
          <p:nvPr/>
        </p:nvSpPr>
        <p:spPr>
          <a:xfrm>
            <a:off x="2156885" y="242643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18520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276628"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691771" y="187857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389942" y="2400921"/>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59668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3811514" y="5610675"/>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389942"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cxnSpLocks/>
            <a:stCxn id="4" idx="6"/>
            <a:endCxn id="9" idx="2"/>
          </p:cNvCxnSpPr>
          <p:nvPr/>
        </p:nvCxnSpPr>
        <p:spPr>
          <a:xfrm>
            <a:off x="2276628" y="2491748"/>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259092" y="2537932"/>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cxnSpLocks/>
            <a:stCxn id="5" idx="6"/>
            <a:endCxn id="8" idx="3"/>
          </p:cNvCxnSpPr>
          <p:nvPr/>
        </p:nvCxnSpPr>
        <p:spPr>
          <a:xfrm flipV="1">
            <a:off x="1971828" y="2512419"/>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1954292" y="3708316"/>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396371" y="3662132"/>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396371" y="1990074"/>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1911957" y="3727446"/>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3709307" y="1990074"/>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492149" y="2512419"/>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3931257" y="3727446"/>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487914" y="2577733"/>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2"/>
          <a:stretch>
            <a:fillRect/>
          </a:stretch>
        </p:blipFill>
        <p:spPr>
          <a:xfrm>
            <a:off x="3679500" y="3526434"/>
            <a:ext cx="523437" cy="813707"/>
          </a:xfrm>
          <a:prstGeom prst="rect">
            <a:avLst/>
          </a:prstGeom>
        </p:spPr>
      </p:pic>
      <p:sp>
        <p:nvSpPr>
          <p:cNvPr id="39" name="TextBox 38">
            <a:extLst>
              <a:ext uri="{FF2B5EF4-FFF2-40B4-BE49-F238E27FC236}">
                <a16:creationId xmlns:a16="http://schemas.microsoft.com/office/drawing/2014/main" id="{28674760-C03B-E14B-A2A9-2991D8D2C053}"/>
              </a:ext>
            </a:extLst>
          </p:cNvPr>
          <p:cNvSpPr txBox="1"/>
          <p:nvPr/>
        </p:nvSpPr>
        <p:spPr>
          <a:xfrm>
            <a:off x="2849380" y="5877725"/>
            <a:ext cx="2183675" cy="492443"/>
          </a:xfrm>
          <a:prstGeom prst="rect">
            <a:avLst/>
          </a:prstGeom>
          <a:noFill/>
        </p:spPr>
        <p:txBody>
          <a:bodyPr wrap="square" rtlCol="0">
            <a:spAutoFit/>
          </a:bodyPr>
          <a:lstStyle/>
          <a:p>
            <a:pPr algn="ctr"/>
            <a:r>
              <a:rPr lang="en-US" sz="2600" dirty="0"/>
              <a:t>Agent’s Life</a:t>
            </a:r>
          </a:p>
        </p:txBody>
      </p:sp>
      <p:sp>
        <p:nvSpPr>
          <p:cNvPr id="41" name="TextBox 40">
            <a:extLst>
              <a:ext uri="{FF2B5EF4-FFF2-40B4-BE49-F238E27FC236}">
                <a16:creationId xmlns:a16="http://schemas.microsoft.com/office/drawing/2014/main" id="{D9036A47-0AFF-334D-95C3-CABFFD0A9603}"/>
              </a:ext>
            </a:extLst>
          </p:cNvPr>
          <p:cNvSpPr txBox="1"/>
          <p:nvPr/>
        </p:nvSpPr>
        <p:spPr>
          <a:xfrm>
            <a:off x="899586" y="2035721"/>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578457" y="3283235"/>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476250" y="4853897"/>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5248734" y="2024364"/>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5949468" y="3467901"/>
            <a:ext cx="1336766" cy="369332"/>
          </a:xfrm>
          <a:prstGeom prst="rect">
            <a:avLst/>
          </a:prstGeom>
          <a:noFill/>
        </p:spPr>
        <p:txBody>
          <a:bodyPr wrap="square" rtlCol="0">
            <a:spAutoFit/>
          </a:bodyPr>
          <a:lstStyle/>
          <a:p>
            <a:pPr algn="ctr"/>
            <a:r>
              <a:rPr lang="en-US" dirty="0"/>
              <a:t>Studying</a:t>
            </a:r>
          </a:p>
        </p:txBody>
      </p:sp>
      <p:sp>
        <p:nvSpPr>
          <p:cNvPr id="50" name="TextBox 49">
            <a:extLst>
              <a:ext uri="{FF2B5EF4-FFF2-40B4-BE49-F238E27FC236}">
                <a16:creationId xmlns:a16="http://schemas.microsoft.com/office/drawing/2014/main" id="{A0D5356B-654C-A441-BF71-52861F1A3FC3}"/>
              </a:ext>
            </a:extLst>
          </p:cNvPr>
          <p:cNvSpPr txBox="1"/>
          <p:nvPr/>
        </p:nvSpPr>
        <p:spPr>
          <a:xfrm>
            <a:off x="5457434" y="5038563"/>
            <a:ext cx="1657350" cy="372835"/>
          </a:xfrm>
          <a:prstGeom prst="rect">
            <a:avLst/>
          </a:prstGeom>
          <a:noFill/>
        </p:spPr>
        <p:txBody>
          <a:bodyPr wrap="square" rtlCol="0">
            <a:spAutoFit/>
          </a:bodyPr>
          <a:lstStyle/>
          <a:p>
            <a:pPr algn="ctr"/>
            <a:r>
              <a:rPr lang="en-US" dirty="0"/>
              <a:t>Reading news</a:t>
            </a:r>
          </a:p>
        </p:txBody>
      </p:sp>
      <p:grpSp>
        <p:nvGrpSpPr>
          <p:cNvPr id="57" name="Group 56">
            <a:extLst>
              <a:ext uri="{FF2B5EF4-FFF2-40B4-BE49-F238E27FC236}">
                <a16:creationId xmlns:a16="http://schemas.microsoft.com/office/drawing/2014/main" id="{AECFD255-09A2-EF4C-9563-46EA4D44D26D}"/>
              </a:ext>
            </a:extLst>
          </p:cNvPr>
          <p:cNvGrpSpPr/>
          <p:nvPr/>
        </p:nvGrpSpPr>
        <p:grpSpPr>
          <a:xfrm>
            <a:off x="7804439" y="2968930"/>
            <a:ext cx="2743200" cy="1644689"/>
            <a:chOff x="8823960" y="169068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3"/>
            <a:stretch>
              <a:fillRect/>
            </a:stretch>
          </p:blipFill>
          <p:spPr>
            <a:xfrm>
              <a:off x="8996557" y="1711608"/>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230939" y="2812157"/>
              <a:ext cx="1947399" cy="523220"/>
            </a:xfrm>
            <a:prstGeom prst="rect">
              <a:avLst/>
            </a:prstGeom>
            <a:noFill/>
          </p:spPr>
          <p:txBody>
            <a:bodyPr wrap="square" rtlCol="0">
              <a:spAutoFit/>
            </a:bodyPr>
            <a:lstStyle/>
            <a:p>
              <a:pPr algn="ctr"/>
              <a:r>
                <a:rPr lang="en-US" sz="28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823960" y="169068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365125"/>
            <a:ext cx="3473188" cy="21728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971411" y="1048764"/>
            <a:ext cx="2358390" cy="830997"/>
          </a:xfrm>
          <a:prstGeom prst="rect">
            <a:avLst/>
          </a:prstGeom>
          <a:noFill/>
        </p:spPr>
        <p:txBody>
          <a:bodyPr wrap="square" rtlCol="0">
            <a:spAutoFit/>
          </a:bodyPr>
          <a:lstStyle/>
          <a:p>
            <a:pPr algn="ctr"/>
            <a:r>
              <a:rPr lang="en-US" sz="2400" dirty="0"/>
              <a:t>What platforms should I build?</a:t>
            </a:r>
          </a:p>
        </p:txBody>
      </p:sp>
      <p:sp>
        <p:nvSpPr>
          <p:cNvPr id="22" name="TextBox 21">
            <a:extLst>
              <a:ext uri="{FF2B5EF4-FFF2-40B4-BE49-F238E27FC236}">
                <a16:creationId xmlns:a16="http://schemas.microsoft.com/office/drawing/2014/main" id="{3F1E02AC-AE36-5244-9D4E-43F74122A616}"/>
              </a:ext>
            </a:extLst>
          </p:cNvPr>
          <p:cNvSpPr txBox="1"/>
          <p:nvPr/>
        </p:nvSpPr>
        <p:spPr>
          <a:xfrm>
            <a:off x="7804439" y="5038563"/>
            <a:ext cx="3819871" cy="1692771"/>
          </a:xfrm>
          <a:prstGeom prst="rect">
            <a:avLst/>
          </a:prstGeom>
          <a:noFill/>
        </p:spPr>
        <p:txBody>
          <a:bodyPr wrap="square" rtlCol="0">
            <a:spAutoFit/>
          </a:bodyPr>
          <a:lstStyle/>
          <a:p>
            <a:r>
              <a:rPr lang="en-US" sz="2600" dirty="0"/>
              <a:t>At a cost, the firm can </a:t>
            </a:r>
            <a:r>
              <a:rPr lang="en-US" sz="2600" b="1" dirty="0"/>
              <a:t>add an opt-in action </a:t>
            </a:r>
            <a:r>
              <a:rPr lang="en-US" sz="2600" dirty="0"/>
              <a:t>to platforms they create (ex: Google Maps).</a:t>
            </a:r>
          </a:p>
        </p:txBody>
      </p:sp>
    </p:spTree>
    <p:extLst>
      <p:ext uri="{BB962C8B-B14F-4D97-AF65-F5344CB8AC3E}">
        <p14:creationId xmlns:p14="http://schemas.microsoft.com/office/powerpoint/2010/main" val="2144396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Picture of the General Case</a:t>
            </a:r>
          </a:p>
        </p:txBody>
      </p:sp>
      <p:sp>
        <p:nvSpPr>
          <p:cNvPr id="46" name="TextBox 45">
            <a:extLst>
              <a:ext uri="{FF2B5EF4-FFF2-40B4-BE49-F238E27FC236}">
                <a16:creationId xmlns:a16="http://schemas.microsoft.com/office/drawing/2014/main" id="{EAF50B82-5FE6-3A4B-816D-C6B56F92C4F7}"/>
              </a:ext>
            </a:extLst>
          </p:cNvPr>
          <p:cNvSpPr txBox="1"/>
          <p:nvPr/>
        </p:nvSpPr>
        <p:spPr>
          <a:xfrm>
            <a:off x="2917736" y="1486230"/>
            <a:ext cx="1757133" cy="369332"/>
          </a:xfrm>
          <a:prstGeom prst="rect">
            <a:avLst/>
          </a:prstGeom>
          <a:noFill/>
        </p:spPr>
        <p:txBody>
          <a:bodyPr wrap="square" rtlCol="0">
            <a:spAutoFit/>
          </a:bodyPr>
          <a:lstStyle/>
          <a:p>
            <a:pPr algn="ctr"/>
            <a:r>
              <a:rPr lang="en-US" dirty="0"/>
              <a:t>Shopping online</a:t>
            </a:r>
          </a:p>
        </p:txBody>
      </p:sp>
      <p:sp>
        <p:nvSpPr>
          <p:cNvPr id="4" name="Oval 3">
            <a:extLst>
              <a:ext uri="{FF2B5EF4-FFF2-40B4-BE49-F238E27FC236}">
                <a16:creationId xmlns:a16="http://schemas.microsoft.com/office/drawing/2014/main" id="{36E05CC0-EC6D-CC4E-9A05-AF0ED32843BA}"/>
              </a:ext>
            </a:extLst>
          </p:cNvPr>
          <p:cNvSpPr/>
          <p:nvPr/>
        </p:nvSpPr>
        <p:spPr>
          <a:xfrm>
            <a:off x="2156885" y="242643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18520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276628"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691771" y="187857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389942" y="2400921"/>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5966885" y="35968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3811514" y="5610675"/>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389942" y="5044618"/>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cxnSpLocks/>
            <a:stCxn id="4" idx="6"/>
            <a:endCxn id="9" idx="2"/>
          </p:cNvCxnSpPr>
          <p:nvPr/>
        </p:nvCxnSpPr>
        <p:spPr>
          <a:xfrm>
            <a:off x="2276628" y="2491748"/>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259092" y="2537932"/>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cxnSpLocks/>
            <a:stCxn id="5" idx="6"/>
            <a:endCxn id="8" idx="3"/>
          </p:cNvCxnSpPr>
          <p:nvPr/>
        </p:nvCxnSpPr>
        <p:spPr>
          <a:xfrm flipV="1">
            <a:off x="1971828" y="2512419"/>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1954292" y="3708316"/>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396371" y="3662132"/>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396371" y="1990074"/>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1911957" y="3727446"/>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259092" y="2537932"/>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3709307" y="1990074"/>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492149" y="2512419"/>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3931257" y="3727446"/>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487914" y="2577733"/>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3"/>
          <a:stretch>
            <a:fillRect/>
          </a:stretch>
        </p:blipFill>
        <p:spPr>
          <a:xfrm>
            <a:off x="3679500" y="3526434"/>
            <a:ext cx="523437" cy="813707"/>
          </a:xfrm>
          <a:prstGeom prst="rect">
            <a:avLst/>
          </a:prstGeom>
        </p:spPr>
      </p:pic>
      <p:sp>
        <p:nvSpPr>
          <p:cNvPr id="39" name="TextBox 38">
            <a:extLst>
              <a:ext uri="{FF2B5EF4-FFF2-40B4-BE49-F238E27FC236}">
                <a16:creationId xmlns:a16="http://schemas.microsoft.com/office/drawing/2014/main" id="{28674760-C03B-E14B-A2A9-2991D8D2C053}"/>
              </a:ext>
            </a:extLst>
          </p:cNvPr>
          <p:cNvSpPr txBox="1"/>
          <p:nvPr/>
        </p:nvSpPr>
        <p:spPr>
          <a:xfrm>
            <a:off x="2849380" y="5877725"/>
            <a:ext cx="2183675" cy="892552"/>
          </a:xfrm>
          <a:prstGeom prst="rect">
            <a:avLst/>
          </a:prstGeom>
          <a:noFill/>
        </p:spPr>
        <p:txBody>
          <a:bodyPr wrap="square" rtlCol="0">
            <a:spAutoFit/>
          </a:bodyPr>
          <a:lstStyle/>
          <a:p>
            <a:pPr algn="ctr"/>
            <a:r>
              <a:rPr lang="en-US" sz="2600" dirty="0"/>
              <a:t>Agent’s Life </a:t>
            </a:r>
            <a:r>
              <a:rPr lang="en-US" sz="2600" dirty="0">
                <a:solidFill>
                  <a:srgbClr val="00B050"/>
                </a:solidFill>
              </a:rPr>
              <a:t>changes</a:t>
            </a:r>
            <a:endParaRPr lang="en-US" sz="2600" dirty="0"/>
          </a:p>
        </p:txBody>
      </p:sp>
      <p:sp>
        <p:nvSpPr>
          <p:cNvPr id="41" name="TextBox 40">
            <a:extLst>
              <a:ext uri="{FF2B5EF4-FFF2-40B4-BE49-F238E27FC236}">
                <a16:creationId xmlns:a16="http://schemas.microsoft.com/office/drawing/2014/main" id="{D9036A47-0AFF-334D-95C3-CABFFD0A9603}"/>
              </a:ext>
            </a:extLst>
          </p:cNvPr>
          <p:cNvSpPr txBox="1"/>
          <p:nvPr/>
        </p:nvSpPr>
        <p:spPr>
          <a:xfrm>
            <a:off x="899586" y="2035721"/>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578457" y="3283235"/>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476250" y="4853897"/>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5248734" y="2024364"/>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5949468" y="3467901"/>
            <a:ext cx="1336766" cy="369332"/>
          </a:xfrm>
          <a:prstGeom prst="rect">
            <a:avLst/>
          </a:prstGeom>
          <a:noFill/>
        </p:spPr>
        <p:txBody>
          <a:bodyPr wrap="square" rtlCol="0">
            <a:spAutoFit/>
          </a:bodyPr>
          <a:lstStyle/>
          <a:p>
            <a:pPr algn="ctr"/>
            <a:r>
              <a:rPr lang="en-US" dirty="0"/>
              <a:t>Studying</a:t>
            </a:r>
          </a:p>
        </p:txBody>
      </p:sp>
      <p:sp>
        <p:nvSpPr>
          <p:cNvPr id="50" name="TextBox 49">
            <a:extLst>
              <a:ext uri="{FF2B5EF4-FFF2-40B4-BE49-F238E27FC236}">
                <a16:creationId xmlns:a16="http://schemas.microsoft.com/office/drawing/2014/main" id="{A0D5356B-654C-A441-BF71-52861F1A3FC3}"/>
              </a:ext>
            </a:extLst>
          </p:cNvPr>
          <p:cNvSpPr txBox="1"/>
          <p:nvPr/>
        </p:nvSpPr>
        <p:spPr>
          <a:xfrm>
            <a:off x="5457434" y="5038563"/>
            <a:ext cx="1657350" cy="372835"/>
          </a:xfrm>
          <a:prstGeom prst="rect">
            <a:avLst/>
          </a:prstGeom>
          <a:noFill/>
        </p:spPr>
        <p:txBody>
          <a:bodyPr wrap="square" rtlCol="0">
            <a:spAutoFit/>
          </a:bodyPr>
          <a:lstStyle/>
          <a:p>
            <a:pPr algn="ctr"/>
            <a:r>
              <a:rPr lang="en-US" dirty="0"/>
              <a:t>Reading news</a:t>
            </a:r>
          </a:p>
        </p:txBody>
      </p:sp>
      <p:grpSp>
        <p:nvGrpSpPr>
          <p:cNvPr id="57" name="Group 56">
            <a:extLst>
              <a:ext uri="{FF2B5EF4-FFF2-40B4-BE49-F238E27FC236}">
                <a16:creationId xmlns:a16="http://schemas.microsoft.com/office/drawing/2014/main" id="{AECFD255-09A2-EF4C-9563-46EA4D44D26D}"/>
              </a:ext>
            </a:extLst>
          </p:cNvPr>
          <p:cNvGrpSpPr/>
          <p:nvPr/>
        </p:nvGrpSpPr>
        <p:grpSpPr>
          <a:xfrm>
            <a:off x="7804439" y="2968930"/>
            <a:ext cx="2743200" cy="1644689"/>
            <a:chOff x="8823960" y="169068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4"/>
            <a:stretch>
              <a:fillRect/>
            </a:stretch>
          </p:blipFill>
          <p:spPr>
            <a:xfrm>
              <a:off x="8996557" y="1711608"/>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230939" y="2812157"/>
              <a:ext cx="1947399" cy="523220"/>
            </a:xfrm>
            <a:prstGeom prst="rect">
              <a:avLst/>
            </a:prstGeom>
            <a:noFill/>
          </p:spPr>
          <p:txBody>
            <a:bodyPr wrap="square" rtlCol="0">
              <a:spAutoFit/>
            </a:bodyPr>
            <a:lstStyle/>
            <a:p>
              <a:pPr algn="ctr"/>
              <a:r>
                <a:rPr lang="en-US" sz="28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823960" y="169068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365125"/>
            <a:ext cx="3473188" cy="21728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971411" y="624900"/>
            <a:ext cx="2358390" cy="1569660"/>
          </a:xfrm>
          <a:prstGeom prst="rect">
            <a:avLst/>
          </a:prstGeom>
          <a:noFill/>
        </p:spPr>
        <p:txBody>
          <a:bodyPr wrap="square" rtlCol="0">
            <a:spAutoFit/>
          </a:bodyPr>
          <a:lstStyle/>
          <a:p>
            <a:pPr algn="ctr"/>
            <a:r>
              <a:rPr lang="en-US" sz="2400" dirty="0"/>
              <a:t>Maybe we should create Maps technology….</a:t>
            </a:r>
          </a:p>
        </p:txBody>
      </p:sp>
      <p:cxnSp>
        <p:nvCxnSpPr>
          <p:cNvPr id="12" name="Straight Arrow Connector 11">
            <a:extLst>
              <a:ext uri="{FF2B5EF4-FFF2-40B4-BE49-F238E27FC236}">
                <a16:creationId xmlns:a16="http://schemas.microsoft.com/office/drawing/2014/main" id="{9E9DA253-6865-184E-A46D-F26E80B65FC4}"/>
              </a:ext>
            </a:extLst>
          </p:cNvPr>
          <p:cNvCxnSpPr>
            <a:stCxn id="7" idx="2"/>
            <a:endCxn id="4" idx="6"/>
          </p:cNvCxnSpPr>
          <p:nvPr/>
        </p:nvCxnSpPr>
        <p:spPr>
          <a:xfrm flipH="1">
            <a:off x="2276628" y="1943890"/>
            <a:ext cx="1415143" cy="54785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2210624-BFF9-F344-A3E0-C0208F987C44}"/>
              </a:ext>
            </a:extLst>
          </p:cNvPr>
          <p:cNvSpPr txBox="1"/>
          <p:nvPr/>
        </p:nvSpPr>
        <p:spPr>
          <a:xfrm>
            <a:off x="7894273" y="5858308"/>
            <a:ext cx="2581443" cy="492443"/>
          </a:xfrm>
          <a:prstGeom prst="rect">
            <a:avLst/>
          </a:prstGeom>
          <a:noFill/>
        </p:spPr>
        <p:txBody>
          <a:bodyPr wrap="square" rtlCol="0">
            <a:spAutoFit/>
          </a:bodyPr>
          <a:lstStyle/>
          <a:p>
            <a:pPr algn="ctr"/>
            <a:r>
              <a:rPr lang="en-US" sz="2600" dirty="0">
                <a:solidFill>
                  <a:srgbClr val="00B050"/>
                </a:solidFill>
              </a:rPr>
              <a:t>Opt in to Maps</a:t>
            </a:r>
          </a:p>
        </p:txBody>
      </p:sp>
      <p:cxnSp>
        <p:nvCxnSpPr>
          <p:cNvPr id="18" name="Straight Arrow Connector 17">
            <a:extLst>
              <a:ext uri="{FF2B5EF4-FFF2-40B4-BE49-F238E27FC236}">
                <a16:creationId xmlns:a16="http://schemas.microsoft.com/office/drawing/2014/main" id="{7FD48974-D72E-3344-BD57-99AA85FF3F6F}"/>
              </a:ext>
            </a:extLst>
          </p:cNvPr>
          <p:cNvCxnSpPr>
            <a:stCxn id="56" idx="2"/>
          </p:cNvCxnSpPr>
          <p:nvPr/>
        </p:nvCxnSpPr>
        <p:spPr>
          <a:xfrm>
            <a:off x="9176039" y="4613619"/>
            <a:ext cx="8956" cy="11276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63942D2E-99F3-5440-9F0C-CF0B2E69DA6B}"/>
              </a:ext>
            </a:extLst>
          </p:cNvPr>
          <p:cNvSpPr/>
          <p:nvPr/>
        </p:nvSpPr>
        <p:spPr>
          <a:xfrm>
            <a:off x="7894273" y="5741303"/>
            <a:ext cx="2653366" cy="842377"/>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B77831B-653F-474D-AA0E-FB6B06807F02}"/>
              </a:ext>
            </a:extLst>
          </p:cNvPr>
          <p:cNvSpPr txBox="1"/>
          <p:nvPr/>
        </p:nvSpPr>
        <p:spPr>
          <a:xfrm>
            <a:off x="9384030" y="4853897"/>
            <a:ext cx="1703070" cy="646331"/>
          </a:xfrm>
          <a:prstGeom prst="rect">
            <a:avLst/>
          </a:prstGeom>
          <a:noFill/>
        </p:spPr>
        <p:txBody>
          <a:bodyPr wrap="square" rtlCol="0">
            <a:spAutoFit/>
          </a:bodyPr>
          <a:lstStyle/>
          <a:p>
            <a:pPr algn="ctr"/>
            <a:r>
              <a:rPr lang="en-US" dirty="0"/>
              <a:t>Builds platform Maps at a cost.</a:t>
            </a:r>
          </a:p>
        </p:txBody>
      </p:sp>
      <p:cxnSp>
        <p:nvCxnSpPr>
          <p:cNvPr id="28" name="Straight Arrow Connector 27">
            <a:extLst>
              <a:ext uri="{FF2B5EF4-FFF2-40B4-BE49-F238E27FC236}">
                <a16:creationId xmlns:a16="http://schemas.microsoft.com/office/drawing/2014/main" id="{EF155C0A-2C66-734E-B01C-9B328CDE7833}"/>
              </a:ext>
            </a:extLst>
          </p:cNvPr>
          <p:cNvCxnSpPr>
            <a:stCxn id="4" idx="3"/>
            <a:endCxn id="5" idx="6"/>
          </p:cNvCxnSpPr>
          <p:nvPr/>
        </p:nvCxnSpPr>
        <p:spPr>
          <a:xfrm flipH="1">
            <a:off x="1971828" y="2537932"/>
            <a:ext cx="202593" cy="112420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6D7CBD1-0111-A542-8086-C62F434E4408}"/>
              </a:ext>
            </a:extLst>
          </p:cNvPr>
          <p:cNvCxnSpPr>
            <a:stCxn id="4" idx="4"/>
            <a:endCxn id="6" idx="0"/>
          </p:cNvCxnSpPr>
          <p:nvPr/>
        </p:nvCxnSpPr>
        <p:spPr>
          <a:xfrm>
            <a:off x="2216757" y="2557062"/>
            <a:ext cx="119743" cy="248755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3E2C42-D828-604B-B0A3-BD96B3B82BF0}"/>
              </a:ext>
            </a:extLst>
          </p:cNvPr>
          <p:cNvCxnSpPr>
            <a:stCxn id="4" idx="4"/>
            <a:endCxn id="8" idx="1"/>
          </p:cNvCxnSpPr>
          <p:nvPr/>
        </p:nvCxnSpPr>
        <p:spPr>
          <a:xfrm flipV="1">
            <a:off x="2216757" y="2420051"/>
            <a:ext cx="3190721" cy="13701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443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62B11-B671-9344-9713-9C2FB7CF2C9A}"/>
              </a:ext>
            </a:extLst>
          </p:cNvPr>
          <p:cNvSpPr>
            <a:spLocks noGrp="1"/>
          </p:cNvSpPr>
          <p:nvPr>
            <p:ph type="title"/>
          </p:nvPr>
        </p:nvSpPr>
        <p:spPr/>
        <p:txBody>
          <a:bodyPr/>
          <a:lstStyle/>
          <a:p>
            <a:r>
              <a:rPr lang="en-US" dirty="0"/>
              <a:t>Computational Tractability I: General Case</a:t>
            </a:r>
          </a:p>
        </p:txBody>
      </p:sp>
      <p:sp>
        <p:nvSpPr>
          <p:cNvPr id="3" name="Content Placeholder 2">
            <a:extLst>
              <a:ext uri="{FF2B5EF4-FFF2-40B4-BE49-F238E27FC236}">
                <a16:creationId xmlns:a16="http://schemas.microsoft.com/office/drawing/2014/main" id="{E28B215F-D8E8-E542-A8A4-FC0C03ACE55F}"/>
              </a:ext>
            </a:extLst>
          </p:cNvPr>
          <p:cNvSpPr>
            <a:spLocks noGrp="1"/>
          </p:cNvSpPr>
          <p:nvPr>
            <p:ph idx="1"/>
          </p:nvPr>
        </p:nvSpPr>
        <p:spPr/>
        <p:txBody>
          <a:bodyPr>
            <a:normAutofit lnSpcReduction="10000"/>
          </a:bodyPr>
          <a:lstStyle/>
          <a:p>
            <a:r>
              <a:rPr lang="en-US" dirty="0"/>
              <a:t>It is </a:t>
            </a:r>
            <a:r>
              <a:rPr lang="en-US" dirty="0">
                <a:solidFill>
                  <a:srgbClr val="FF0000"/>
                </a:solidFill>
              </a:rPr>
              <a:t>strongly NP-hard </a:t>
            </a:r>
            <a:r>
              <a:rPr lang="en-US" dirty="0"/>
              <a:t>to decide whether the Designer can obtain positive profit – and therefore </a:t>
            </a:r>
            <a:r>
              <a:rPr lang="en-US" dirty="0">
                <a:solidFill>
                  <a:srgbClr val="FF0000"/>
                </a:solidFill>
              </a:rPr>
              <a:t>hard to approximate</a:t>
            </a:r>
            <a:r>
              <a:rPr lang="en-US" dirty="0"/>
              <a:t>.</a:t>
            </a:r>
          </a:p>
          <a:p>
            <a:endParaRPr lang="en-US" dirty="0"/>
          </a:p>
          <a:p>
            <a:r>
              <a:rPr lang="en-US" dirty="0"/>
              <a:t>Reduction from Set Cover</a:t>
            </a:r>
          </a:p>
          <a:p>
            <a:pPr lvl="1"/>
            <a:r>
              <a:rPr lang="en-US" dirty="0"/>
              <a:t>Designer builds platforms which each solve subset of Agent’s problems.</a:t>
            </a:r>
          </a:p>
          <a:p>
            <a:pPr lvl="1"/>
            <a:r>
              <a:rPr lang="en-US" dirty="0"/>
              <a:t>Most cost-effective covering set is NP hard.</a:t>
            </a:r>
          </a:p>
          <a:p>
            <a:endParaRPr lang="en-US" dirty="0"/>
          </a:p>
          <a:p>
            <a:r>
              <a:rPr lang="en-US" dirty="0"/>
              <a:t>In economic terms, the reduction exploits the complexity of “</a:t>
            </a:r>
            <a:r>
              <a:rPr lang="en-US" dirty="0">
                <a:solidFill>
                  <a:srgbClr val="00B050"/>
                </a:solidFill>
              </a:rPr>
              <a:t>complementary goods</a:t>
            </a:r>
            <a:r>
              <a:rPr lang="en-US" dirty="0"/>
              <a:t>.”</a:t>
            </a:r>
          </a:p>
          <a:p>
            <a:pPr lvl="1"/>
            <a:r>
              <a:rPr lang="en-US" dirty="0"/>
              <a:t>Ex: Brick-and-mortar retail ads help the Agent discover the store, Maps helps the Agent get to the store.</a:t>
            </a:r>
          </a:p>
          <a:p>
            <a:pPr lvl="1"/>
            <a:endParaRPr lang="en-US" dirty="0"/>
          </a:p>
        </p:txBody>
      </p:sp>
    </p:spTree>
    <p:extLst>
      <p:ext uri="{BB962C8B-B14F-4D97-AF65-F5344CB8AC3E}">
        <p14:creationId xmlns:p14="http://schemas.microsoft.com/office/powerpoint/2010/main" val="196286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Tractable “Flower” Case</a:t>
            </a:r>
          </a:p>
        </p:txBody>
      </p:sp>
    </p:spTree>
    <p:extLst>
      <p:ext uri="{BB962C8B-B14F-4D97-AF65-F5344CB8AC3E}">
        <p14:creationId xmlns:p14="http://schemas.microsoft.com/office/powerpoint/2010/main" val="508577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18FE-45AA-9743-AFC5-32A83EFDD763}"/>
              </a:ext>
            </a:extLst>
          </p:cNvPr>
          <p:cNvSpPr>
            <a:spLocks noGrp="1"/>
          </p:cNvSpPr>
          <p:nvPr>
            <p:ph type="title"/>
          </p:nvPr>
        </p:nvSpPr>
        <p:spPr/>
        <p:txBody>
          <a:bodyPr/>
          <a:lstStyle/>
          <a:p>
            <a:r>
              <a:rPr lang="en-US" dirty="0"/>
              <a:t>A More Tractable Case: The Flower</a:t>
            </a:r>
          </a:p>
        </p:txBody>
      </p:sp>
      <p:pic>
        <p:nvPicPr>
          <p:cNvPr id="8" name="Picture 7">
            <a:extLst>
              <a:ext uri="{FF2B5EF4-FFF2-40B4-BE49-F238E27FC236}">
                <a16:creationId xmlns:a16="http://schemas.microsoft.com/office/drawing/2014/main" id="{EF23F1BA-E7A4-B842-BAA1-1AAE18453B78}"/>
              </a:ext>
            </a:extLst>
          </p:cNvPr>
          <p:cNvPicPr>
            <a:picLocks noChangeAspect="1"/>
          </p:cNvPicPr>
          <p:nvPr/>
        </p:nvPicPr>
        <p:blipFill>
          <a:blip r:embed="rId2"/>
          <a:stretch>
            <a:fillRect/>
          </a:stretch>
        </p:blipFill>
        <p:spPr>
          <a:xfrm>
            <a:off x="1235370" y="1690688"/>
            <a:ext cx="9721259" cy="4726201"/>
          </a:xfrm>
          <a:prstGeom prst="rect">
            <a:avLst/>
          </a:prstGeom>
        </p:spPr>
      </p:pic>
    </p:spTree>
    <p:extLst>
      <p:ext uri="{BB962C8B-B14F-4D97-AF65-F5344CB8AC3E}">
        <p14:creationId xmlns:p14="http://schemas.microsoft.com/office/powerpoint/2010/main" val="3572841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218FE-45AA-9743-AFC5-32A83EFDD763}"/>
              </a:ext>
            </a:extLst>
          </p:cNvPr>
          <p:cNvSpPr>
            <a:spLocks noGrp="1"/>
          </p:cNvSpPr>
          <p:nvPr>
            <p:ph type="title"/>
          </p:nvPr>
        </p:nvSpPr>
        <p:spPr/>
        <p:txBody>
          <a:bodyPr/>
          <a:lstStyle/>
          <a:p>
            <a:r>
              <a:rPr lang="en-US" dirty="0"/>
              <a:t>A More Tractable Case: The Flower</a:t>
            </a:r>
          </a:p>
        </p:txBody>
      </p:sp>
      <p:sp>
        <p:nvSpPr>
          <p:cNvPr id="3" name="Content Placeholder 2">
            <a:extLst>
              <a:ext uri="{FF2B5EF4-FFF2-40B4-BE49-F238E27FC236}">
                <a16:creationId xmlns:a16="http://schemas.microsoft.com/office/drawing/2014/main" id="{14DE3F4E-F054-C743-A4A5-D915B3977CA1}"/>
              </a:ext>
            </a:extLst>
          </p:cNvPr>
          <p:cNvSpPr>
            <a:spLocks noGrp="1"/>
          </p:cNvSpPr>
          <p:nvPr>
            <p:ph idx="1"/>
          </p:nvPr>
        </p:nvSpPr>
        <p:spPr/>
        <p:txBody>
          <a:bodyPr/>
          <a:lstStyle/>
          <a:p>
            <a:r>
              <a:rPr lang="en-US" dirty="0"/>
              <a:t>Problem can be solved by an FPTAS</a:t>
            </a:r>
          </a:p>
          <a:p>
            <a:pPr marL="0" indent="0">
              <a:buNone/>
            </a:pPr>
            <a:endParaRPr lang="en-US" dirty="0"/>
          </a:p>
          <a:p>
            <a:r>
              <a:rPr lang="en-US" dirty="0"/>
              <a:t>Why tractable? </a:t>
            </a:r>
          </a:p>
          <a:p>
            <a:pPr lvl="1"/>
            <a:r>
              <a:rPr lang="en-US" dirty="0">
                <a:solidFill>
                  <a:srgbClr val="00B0F0"/>
                </a:solidFill>
              </a:rPr>
              <a:t>Substitutes</a:t>
            </a:r>
            <a:r>
              <a:rPr lang="en-US" dirty="0"/>
              <a:t> rather than </a:t>
            </a:r>
            <a:r>
              <a:rPr lang="en-US" dirty="0">
                <a:solidFill>
                  <a:srgbClr val="00B050"/>
                </a:solidFill>
              </a:rPr>
              <a:t>complements</a:t>
            </a:r>
          </a:p>
          <a:p>
            <a:pPr lvl="2"/>
            <a:r>
              <a:rPr lang="en-US" dirty="0"/>
              <a:t>Allocate time spent in each platform</a:t>
            </a:r>
          </a:p>
          <a:p>
            <a:pPr lvl="1"/>
            <a:endParaRPr lang="en-US" dirty="0"/>
          </a:p>
          <a:p>
            <a:pPr lvl="1"/>
            <a:r>
              <a:rPr lang="en-US" dirty="0"/>
              <a:t>Simpler low-level behavior (greedy agent is optimal)</a:t>
            </a:r>
          </a:p>
          <a:p>
            <a:pPr lvl="1"/>
            <a:endParaRPr lang="en-US" dirty="0"/>
          </a:p>
          <a:p>
            <a:pPr lvl="1"/>
            <a:r>
              <a:rPr lang="en-US" dirty="0"/>
              <a:t>Admits a DP upon discretization (knapsack DP)</a:t>
            </a:r>
          </a:p>
        </p:txBody>
      </p:sp>
    </p:spTree>
    <p:extLst>
      <p:ext uri="{BB962C8B-B14F-4D97-AF65-F5344CB8AC3E}">
        <p14:creationId xmlns:p14="http://schemas.microsoft.com/office/powerpoint/2010/main" val="2075623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F666-09D4-D141-A40B-7AEC61F08837}"/>
              </a:ext>
            </a:extLst>
          </p:cNvPr>
          <p:cNvSpPr>
            <a:spLocks noGrp="1"/>
          </p:cNvSpPr>
          <p:nvPr>
            <p:ph type="title"/>
          </p:nvPr>
        </p:nvSpPr>
        <p:spPr/>
        <p:txBody>
          <a:bodyPr/>
          <a:lstStyle/>
          <a:p>
            <a:r>
              <a:rPr lang="en-US" dirty="0"/>
              <a:t>The Designer’s Dynamic Program</a:t>
            </a:r>
          </a:p>
        </p:txBody>
      </p:sp>
      <p:sp>
        <p:nvSpPr>
          <p:cNvPr id="3" name="Content Placeholder 2">
            <a:extLst>
              <a:ext uri="{FF2B5EF4-FFF2-40B4-BE49-F238E27FC236}">
                <a16:creationId xmlns:a16="http://schemas.microsoft.com/office/drawing/2014/main" id="{8FFF5F17-7FF7-F443-A3FC-24558D979C48}"/>
              </a:ext>
            </a:extLst>
          </p:cNvPr>
          <p:cNvSpPr>
            <a:spLocks noGrp="1"/>
          </p:cNvSpPr>
          <p:nvPr>
            <p:ph idx="1"/>
          </p:nvPr>
        </p:nvSpPr>
        <p:spPr/>
        <p:txBody>
          <a:bodyPr/>
          <a:lstStyle/>
          <a:p>
            <a:r>
              <a:rPr lang="en-US" dirty="0"/>
              <a:t>Designer’s profit function for set of platforms S:</a:t>
            </a:r>
          </a:p>
          <a:p>
            <a:endParaRPr lang="en-US" dirty="0"/>
          </a:p>
          <a:p>
            <a:endParaRPr lang="en-US" dirty="0"/>
          </a:p>
          <a:p>
            <a:endParaRPr lang="en-US" dirty="0"/>
          </a:p>
          <a:p>
            <a:endParaRPr lang="en-US" dirty="0"/>
          </a:p>
          <a:p>
            <a:endParaRPr lang="en-US" dirty="0"/>
          </a:p>
          <a:p>
            <a:r>
              <a:rPr lang="en-US" dirty="0"/>
              <a:t>Assume z is discretized and costs are polynomially bounded</a:t>
            </a:r>
          </a:p>
          <a:p>
            <a:r>
              <a:rPr lang="en-US" dirty="0"/>
              <a:t>Goal: (1 - 𝜖) approximate algorithm in polynomial time.</a:t>
            </a:r>
          </a:p>
        </p:txBody>
      </p:sp>
      <p:pic>
        <p:nvPicPr>
          <p:cNvPr id="4" name="Picture 3">
            <a:extLst>
              <a:ext uri="{FF2B5EF4-FFF2-40B4-BE49-F238E27FC236}">
                <a16:creationId xmlns:a16="http://schemas.microsoft.com/office/drawing/2014/main" id="{1A080D63-48DD-7F46-8377-4249B5C0FEED}"/>
              </a:ext>
            </a:extLst>
          </p:cNvPr>
          <p:cNvPicPr>
            <a:picLocks noChangeAspect="1"/>
          </p:cNvPicPr>
          <p:nvPr/>
        </p:nvPicPr>
        <p:blipFill>
          <a:blip r:embed="rId2"/>
          <a:stretch>
            <a:fillRect/>
          </a:stretch>
        </p:blipFill>
        <p:spPr>
          <a:xfrm>
            <a:off x="1357718" y="2739508"/>
            <a:ext cx="8966200" cy="1612900"/>
          </a:xfrm>
          <a:prstGeom prst="rect">
            <a:avLst/>
          </a:prstGeom>
        </p:spPr>
      </p:pic>
    </p:spTree>
    <p:extLst>
      <p:ext uri="{BB962C8B-B14F-4D97-AF65-F5344CB8AC3E}">
        <p14:creationId xmlns:p14="http://schemas.microsoft.com/office/powerpoint/2010/main" val="3123036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3F666-09D4-D141-A40B-7AEC61F08837}"/>
              </a:ext>
            </a:extLst>
          </p:cNvPr>
          <p:cNvSpPr>
            <a:spLocks noGrp="1"/>
          </p:cNvSpPr>
          <p:nvPr>
            <p:ph type="title"/>
          </p:nvPr>
        </p:nvSpPr>
        <p:spPr/>
        <p:txBody>
          <a:bodyPr/>
          <a:lstStyle/>
          <a:p>
            <a:r>
              <a:rPr lang="en-US" dirty="0"/>
              <a:t>The Designer’s Dynamic Program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FF5F17-7FF7-F443-A3FC-24558D979C48}"/>
                  </a:ext>
                </a:extLst>
              </p:cNvPr>
              <p:cNvSpPr>
                <a:spLocks noGrp="1"/>
              </p:cNvSpPr>
              <p:nvPr>
                <p:ph idx="1"/>
              </p:nvPr>
            </p:nvSpPr>
            <p:spPr/>
            <p:txBody>
              <a:bodyPr>
                <a:normAutofit lnSpcReduction="10000"/>
              </a:bodyPr>
              <a:lstStyle/>
              <a:p>
                <a:r>
                  <a:rPr lang="en-US" b="1" dirty="0"/>
                  <a:t>Key Idea: </a:t>
                </a:r>
                <a:r>
                  <a:rPr lang="en-US" dirty="0"/>
                  <a:t>Use a (poly-sized) hash table with rounded rewards</a:t>
                </a:r>
              </a:p>
              <a:p>
                <a:endParaRPr lang="en-US" dirty="0"/>
              </a:p>
              <a:p>
                <a:r>
                  <a:rPr lang="en-US" dirty="0"/>
                  <a:t>Difficulty comes from profit scale and non-discretized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endParaRPr lang="en-US" dirty="0"/>
              </a:p>
              <a:p>
                <a:endParaRPr lang="en-US" dirty="0"/>
              </a:p>
              <a:p>
                <a:r>
                  <a:rPr lang="en-US" dirty="0"/>
                  <a:t>Hash function: </a:t>
                </a:r>
              </a:p>
              <a:p>
                <a:endParaRPr lang="en-US" dirty="0"/>
              </a:p>
              <a:p>
                <a:endParaRPr lang="en-US" dirty="0"/>
              </a:p>
              <a:p>
                <a:endParaRPr lang="en-US" dirty="0"/>
              </a:p>
              <a:p>
                <a:r>
                  <a:rPr lang="en-US" dirty="0"/>
                  <a:t>Similar to standard Knapsack FPTAS (Ibarra &amp; Kim, 1975)</a:t>
                </a:r>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8FFF5F17-7FF7-F443-A3FC-24558D979C48}"/>
                  </a:ext>
                </a:extLst>
              </p:cNvPr>
              <p:cNvSpPr>
                <a:spLocks noGrp="1" noRot="1" noChangeAspect="1" noMove="1" noResize="1" noEditPoints="1" noAdjustHandles="1" noChangeArrowheads="1" noChangeShapeType="1" noTextEdit="1"/>
              </p:cNvSpPr>
              <p:nvPr>
                <p:ph idx="1"/>
              </p:nvPr>
            </p:nvSpPr>
            <p:spPr>
              <a:blipFill>
                <a:blip r:embed="rId3"/>
                <a:stretch>
                  <a:fillRect l="-965" t="-350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E6A4702-8F7D-F542-AD8D-AE5F9EB63051}"/>
              </a:ext>
            </a:extLst>
          </p:cNvPr>
          <p:cNvPicPr>
            <a:picLocks noChangeAspect="1"/>
          </p:cNvPicPr>
          <p:nvPr/>
        </p:nvPicPr>
        <p:blipFill>
          <a:blip r:embed="rId4"/>
          <a:stretch>
            <a:fillRect/>
          </a:stretch>
        </p:blipFill>
        <p:spPr>
          <a:xfrm>
            <a:off x="1986915" y="4396494"/>
            <a:ext cx="8218170" cy="900967"/>
          </a:xfrm>
          <a:prstGeom prst="rect">
            <a:avLst/>
          </a:prstGeom>
        </p:spPr>
      </p:pic>
    </p:spTree>
    <p:extLst>
      <p:ext uri="{BB962C8B-B14F-4D97-AF65-F5344CB8AC3E}">
        <p14:creationId xmlns:p14="http://schemas.microsoft.com/office/powerpoint/2010/main" val="2233108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Extensions</a:t>
            </a:r>
          </a:p>
        </p:txBody>
      </p:sp>
    </p:spTree>
    <p:extLst>
      <p:ext uri="{BB962C8B-B14F-4D97-AF65-F5344CB8AC3E}">
        <p14:creationId xmlns:p14="http://schemas.microsoft.com/office/powerpoint/2010/main" val="1684858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23CB-6526-1F4B-80D4-8251D325A6E1}"/>
              </a:ext>
            </a:extLst>
          </p:cNvPr>
          <p:cNvSpPr>
            <a:spLocks noGrp="1"/>
          </p:cNvSpPr>
          <p:nvPr>
            <p:ph type="title"/>
          </p:nvPr>
        </p:nvSpPr>
        <p:spPr/>
        <p:txBody>
          <a:bodyPr/>
          <a:lstStyle/>
          <a:p>
            <a:r>
              <a:rPr lang="en-US" dirty="0"/>
              <a:t>Multiple Agents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4653DB8-0150-1E40-A753-0F2E24C7D04A}"/>
                  </a:ext>
                </a:extLst>
              </p:cNvPr>
              <p:cNvSpPr>
                <a:spLocks noGrp="1"/>
              </p:cNvSpPr>
              <p:nvPr>
                <p:ph idx="1"/>
              </p:nvPr>
            </p:nvSpPr>
            <p:spPr>
              <a:xfrm>
                <a:off x="838200" y="1608455"/>
                <a:ext cx="10515600" cy="4351338"/>
              </a:xfrm>
            </p:spPr>
            <p:txBody>
              <a:bodyPr>
                <a:noAutofit/>
              </a:bodyPr>
              <a:lstStyle/>
              <a:p>
                <a:r>
                  <a:rPr lang="en-US" dirty="0"/>
                  <a:t>Replace designer objective with summation over agents:</a:t>
                </a:r>
              </a:p>
              <a:p>
                <a:endParaRPr lang="en-US" dirty="0"/>
              </a:p>
              <a:p>
                <a:endParaRPr lang="en-US" dirty="0"/>
              </a:p>
              <a:p>
                <a:endParaRPr lang="en-US" dirty="0"/>
              </a:p>
              <a:p>
                <a:endParaRPr lang="en-US" dirty="0"/>
              </a:p>
              <a:p>
                <a:r>
                  <a:rPr lang="en-US" dirty="0"/>
                  <a:t>An exact polytime DP exists if #agents is constant.</a:t>
                </a:r>
              </a:p>
              <a:p>
                <a:pPr lvl="1"/>
                <a:r>
                  <a:rPr lang="en-US" sz="2800" dirty="0"/>
                  <a:t>Exponential in #agents</a:t>
                </a:r>
              </a:p>
              <a:p>
                <a:pPr lvl="1"/>
                <a:r>
                  <a:rPr lang="en-US" sz="2800" dirty="0"/>
                  <a:t>Also require potentials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𝜙</m:t>
                        </m:r>
                      </m:e>
                      <m:sub>
                        <m:r>
                          <a:rPr lang="en-US" sz="2800" b="0" i="1" smtClean="0">
                            <a:latin typeface="Cambria Math" panose="02040503050406030204" pitchFamily="18" charset="0"/>
                          </a:rPr>
                          <m:t>𝑖</m:t>
                        </m:r>
                      </m:sub>
                    </m:sSub>
                  </m:oMath>
                </a14:m>
                <a:r>
                  <a:rPr lang="en-US" sz="2800" dirty="0"/>
                  <a:t> to be discretized by </a:t>
                </a:r>
                <a14:m>
                  <m:oMath xmlns:m="http://schemas.openxmlformats.org/officeDocument/2006/math">
                    <m:r>
                      <a:rPr lang="en-US" sz="2800" b="0" i="1" smtClean="0">
                        <a:latin typeface="Cambria Math" panose="02040503050406030204" pitchFamily="18" charset="0"/>
                      </a:rPr>
                      <m:t>𝛿</m:t>
                    </m:r>
                    <m:r>
                      <a:rPr lang="en-US" sz="2800" b="0" i="1" smtClean="0">
                        <a:latin typeface="Cambria Math" panose="02040503050406030204" pitchFamily="18" charset="0"/>
                      </a:rPr>
                      <m:t>′</m:t>
                    </m:r>
                  </m:oMath>
                </a14:m>
                <a:r>
                  <a:rPr lang="en-US" sz="2800" b="0" dirty="0"/>
                  <a:t> with poly size.</a:t>
                </a:r>
              </a:p>
              <a:p>
                <a:pPr marL="457200" lvl="1" indent="0">
                  <a:buNone/>
                </a:pPr>
                <a:endParaRPr lang="en-US" sz="2800" b="0" dirty="0"/>
              </a:p>
              <a:p>
                <a:r>
                  <a:rPr lang="en-US" dirty="0"/>
                  <a:t>No FPTAS for 2 agents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𝑖</m:t>
                        </m:r>
                      </m:sub>
                    </m:sSub>
                  </m:oMath>
                </a14:m>
                <a:r>
                  <a:rPr lang="en-US" dirty="0"/>
                  <a:t> not polynomial size.</a:t>
                </a:r>
                <a:endParaRPr lang="en-US" b="0" dirty="0"/>
              </a:p>
              <a:p>
                <a:pPr lvl="1"/>
                <a:endParaRPr lang="en-US" sz="2800" dirty="0"/>
              </a:p>
            </p:txBody>
          </p:sp>
        </mc:Choice>
        <mc:Fallback xmlns="">
          <p:sp>
            <p:nvSpPr>
              <p:cNvPr id="5" name="Content Placeholder 4">
                <a:extLst>
                  <a:ext uri="{FF2B5EF4-FFF2-40B4-BE49-F238E27FC236}">
                    <a16:creationId xmlns:a16="http://schemas.microsoft.com/office/drawing/2014/main" id="{14653DB8-0150-1E40-A753-0F2E24C7D04A}"/>
                  </a:ext>
                </a:extLst>
              </p:cNvPr>
              <p:cNvSpPr>
                <a:spLocks noGrp="1" noRot="1" noChangeAspect="1" noMove="1" noResize="1" noEditPoints="1" noAdjustHandles="1" noChangeArrowheads="1" noChangeShapeType="1" noTextEdit="1"/>
              </p:cNvSpPr>
              <p:nvPr>
                <p:ph idx="1"/>
              </p:nvPr>
            </p:nvSpPr>
            <p:spPr>
              <a:xfrm>
                <a:off x="838200" y="1608455"/>
                <a:ext cx="10515600" cy="4351338"/>
              </a:xfrm>
              <a:blipFill>
                <a:blip r:embed="rId3"/>
                <a:stretch>
                  <a:fillRect l="-965" t="-2332" b="-1603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14E5FB9-21F6-EE4D-8FFC-9E6CB098E107}"/>
              </a:ext>
            </a:extLst>
          </p:cNvPr>
          <p:cNvPicPr>
            <a:picLocks noChangeAspect="1"/>
          </p:cNvPicPr>
          <p:nvPr/>
        </p:nvPicPr>
        <p:blipFill>
          <a:blip r:embed="rId4"/>
          <a:stretch>
            <a:fillRect/>
          </a:stretch>
        </p:blipFill>
        <p:spPr>
          <a:xfrm>
            <a:off x="1577340" y="2279757"/>
            <a:ext cx="9037320" cy="1568193"/>
          </a:xfrm>
          <a:prstGeom prst="rect">
            <a:avLst/>
          </a:prstGeom>
        </p:spPr>
      </p:pic>
    </p:spTree>
    <p:extLst>
      <p:ext uri="{BB962C8B-B14F-4D97-AF65-F5344CB8AC3E}">
        <p14:creationId xmlns:p14="http://schemas.microsoft.com/office/powerpoint/2010/main" val="370531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E38A-E28C-5B44-9BCD-5004A32E750F}"/>
              </a:ext>
            </a:extLst>
          </p:cNvPr>
          <p:cNvSpPr>
            <a:spLocks noGrp="1"/>
          </p:cNvSpPr>
          <p:nvPr>
            <p:ph type="title"/>
          </p:nvPr>
        </p:nvSpPr>
        <p:spPr/>
        <p:txBody>
          <a:bodyPr/>
          <a:lstStyle/>
          <a:p>
            <a:r>
              <a:rPr lang="en-US" dirty="0"/>
              <a:t>The Data-Collection Problem</a:t>
            </a:r>
          </a:p>
        </p:txBody>
      </p:sp>
      <p:sp>
        <p:nvSpPr>
          <p:cNvPr id="3" name="Content Placeholder 2">
            <a:extLst>
              <a:ext uri="{FF2B5EF4-FFF2-40B4-BE49-F238E27FC236}">
                <a16:creationId xmlns:a16="http://schemas.microsoft.com/office/drawing/2014/main" id="{A0D5FC1B-70CB-204E-8C09-42B362500ED0}"/>
              </a:ext>
            </a:extLst>
          </p:cNvPr>
          <p:cNvSpPr>
            <a:spLocks noGrp="1"/>
          </p:cNvSpPr>
          <p:nvPr>
            <p:ph idx="1"/>
          </p:nvPr>
        </p:nvSpPr>
        <p:spPr/>
        <p:txBody>
          <a:bodyPr/>
          <a:lstStyle/>
          <a:p>
            <a:r>
              <a:rPr lang="en-US" dirty="0"/>
              <a:t>Modern machine learning requires large amounts of high-quality data</a:t>
            </a:r>
          </a:p>
          <a:p>
            <a:endParaRPr lang="en-US" dirty="0"/>
          </a:p>
          <a:p>
            <a:r>
              <a:rPr lang="en-US" dirty="0"/>
              <a:t>Collecting supervised labels is expensive</a:t>
            </a:r>
          </a:p>
          <a:p>
            <a:endParaRPr lang="en-US" dirty="0"/>
          </a:p>
          <a:p>
            <a:r>
              <a:rPr lang="en-US" dirty="0"/>
              <a:t>Unsupervised learning is challenging to use</a:t>
            </a:r>
          </a:p>
          <a:p>
            <a:pPr marL="0" indent="0">
              <a:buNone/>
            </a:pPr>
            <a:endParaRPr lang="en-US" dirty="0"/>
          </a:p>
          <a:p>
            <a:r>
              <a:rPr lang="en-US" dirty="0"/>
              <a:t>Is it possible to create environments which generate useful data?</a:t>
            </a:r>
          </a:p>
          <a:p>
            <a:pPr lvl="1"/>
            <a:r>
              <a:rPr lang="en-US" dirty="0"/>
              <a:t>Ex: Reddit users provide sarcasm labels using the “/s” tag</a:t>
            </a:r>
          </a:p>
          <a:p>
            <a:pPr marL="0" indent="0">
              <a:buNone/>
            </a:pPr>
            <a:endParaRPr lang="en-US" dirty="0"/>
          </a:p>
        </p:txBody>
      </p:sp>
    </p:spTree>
    <p:extLst>
      <p:ext uri="{BB962C8B-B14F-4D97-AF65-F5344CB8AC3E}">
        <p14:creationId xmlns:p14="http://schemas.microsoft.com/office/powerpoint/2010/main" val="3208168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Designer Competition</a:t>
            </a:r>
          </a:p>
        </p:txBody>
      </p:sp>
      <p:grpSp>
        <p:nvGrpSpPr>
          <p:cNvPr id="51" name="Group 50">
            <a:extLst>
              <a:ext uri="{FF2B5EF4-FFF2-40B4-BE49-F238E27FC236}">
                <a16:creationId xmlns:a16="http://schemas.microsoft.com/office/drawing/2014/main" id="{B5686E23-722F-2842-85DE-47CF69B7096E}"/>
              </a:ext>
            </a:extLst>
          </p:cNvPr>
          <p:cNvGrpSpPr/>
          <p:nvPr/>
        </p:nvGrpSpPr>
        <p:grpSpPr>
          <a:xfrm>
            <a:off x="476250" y="1484320"/>
            <a:ext cx="6809984" cy="4885848"/>
            <a:chOff x="1168156" y="1536462"/>
            <a:chExt cx="6809984" cy="4885848"/>
          </a:xfrm>
        </p:grpSpPr>
        <p:grpSp>
          <p:nvGrpSpPr>
            <p:cNvPr id="49" name="Group 48">
              <a:extLst>
                <a:ext uri="{FF2B5EF4-FFF2-40B4-BE49-F238E27FC236}">
                  <a16:creationId xmlns:a16="http://schemas.microsoft.com/office/drawing/2014/main" id="{94E86B47-5B80-214D-B5D1-278C821132BB}"/>
                </a:ext>
              </a:extLst>
            </p:cNvPr>
            <p:cNvGrpSpPr/>
            <p:nvPr/>
          </p:nvGrpSpPr>
          <p:grpSpPr>
            <a:xfrm>
              <a:off x="1168156" y="1536462"/>
              <a:ext cx="6809984" cy="4885848"/>
              <a:chOff x="2082556" y="1342152"/>
              <a:chExt cx="6809984" cy="4885848"/>
            </a:xfrm>
          </p:grpSpPr>
          <p:sp>
            <p:nvSpPr>
              <p:cNvPr id="46" name="TextBox 45">
                <a:extLst>
                  <a:ext uri="{FF2B5EF4-FFF2-40B4-BE49-F238E27FC236}">
                    <a16:creationId xmlns:a16="http://schemas.microsoft.com/office/drawing/2014/main" id="{EAF50B82-5FE6-3A4B-816D-C6B56F92C4F7}"/>
                  </a:ext>
                </a:extLst>
              </p:cNvPr>
              <p:cNvSpPr txBox="1"/>
              <p:nvPr/>
            </p:nvSpPr>
            <p:spPr>
              <a:xfrm>
                <a:off x="4428432" y="1342152"/>
                <a:ext cx="1978776" cy="369332"/>
              </a:xfrm>
              <a:prstGeom prst="rect">
                <a:avLst/>
              </a:prstGeom>
              <a:noFill/>
            </p:spPr>
            <p:txBody>
              <a:bodyPr wrap="square" rtlCol="0">
                <a:spAutoFit/>
              </a:bodyPr>
              <a:lstStyle/>
              <a:p>
                <a:pPr algn="ctr"/>
                <a:r>
                  <a:rPr lang="en-US" dirty="0"/>
                  <a:t>Shopping online</a:t>
                </a:r>
              </a:p>
            </p:txBody>
          </p:sp>
          <p:grpSp>
            <p:nvGrpSpPr>
              <p:cNvPr id="48" name="Group 47">
                <a:extLst>
                  <a:ext uri="{FF2B5EF4-FFF2-40B4-BE49-F238E27FC236}">
                    <a16:creationId xmlns:a16="http://schemas.microsoft.com/office/drawing/2014/main" id="{257A2B96-CFA7-484C-95AC-305EBE161121}"/>
                  </a:ext>
                </a:extLst>
              </p:cNvPr>
              <p:cNvGrpSpPr/>
              <p:nvPr/>
            </p:nvGrpSpPr>
            <p:grpSpPr>
              <a:xfrm>
                <a:off x="2082556" y="1736408"/>
                <a:ext cx="6809984" cy="4491592"/>
                <a:chOff x="2082556" y="1690688"/>
                <a:chExt cx="6809984" cy="4491592"/>
              </a:xfrm>
            </p:grpSpPr>
            <p:grpSp>
              <p:nvGrpSpPr>
                <p:cNvPr id="40" name="Group 39">
                  <a:extLst>
                    <a:ext uri="{FF2B5EF4-FFF2-40B4-BE49-F238E27FC236}">
                      <a16:creationId xmlns:a16="http://schemas.microsoft.com/office/drawing/2014/main" id="{B5AA0BEB-B0BB-8644-9490-1348DC3B1CB2}"/>
                    </a:ext>
                  </a:extLst>
                </p:cNvPr>
                <p:cNvGrpSpPr/>
                <p:nvPr/>
              </p:nvGrpSpPr>
              <p:grpSpPr>
                <a:xfrm>
                  <a:off x="3458391" y="1690688"/>
                  <a:ext cx="4234543" cy="4491592"/>
                  <a:chOff x="2155371" y="1874044"/>
                  <a:chExt cx="4234543" cy="4491592"/>
                </a:xfrm>
              </p:grpSpPr>
              <p:sp>
                <p:nvSpPr>
                  <p:cNvPr id="4" name="Oval 3">
                    <a:extLst>
                      <a:ext uri="{FF2B5EF4-FFF2-40B4-BE49-F238E27FC236}">
                        <a16:creationId xmlns:a16="http://schemas.microsoft.com/office/drawing/2014/main" id="{36E05CC0-EC6D-CC4E-9A05-AF0ED32843BA}"/>
                      </a:ext>
                    </a:extLst>
                  </p:cNvPr>
                  <p:cNvSpPr/>
                  <p:nvPr/>
                </p:nvSpPr>
                <p:spPr>
                  <a:xfrm>
                    <a:off x="2460171" y="2421902"/>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21553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579914"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995057" y="187404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693228" y="2396389"/>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62701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4114800" y="5606143"/>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693228"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stCxn id="4" idx="6"/>
                    <a:endCxn id="9" idx="2"/>
                  </p:cNvCxnSpPr>
                  <p:nvPr/>
                </p:nvCxnSpPr>
                <p:spPr>
                  <a:xfrm>
                    <a:off x="2579914" y="2487216"/>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562378" y="2533400"/>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stCxn id="5" idx="6"/>
                    <a:endCxn id="8" idx="3"/>
                  </p:cNvCxnSpPr>
                  <p:nvPr/>
                </p:nvCxnSpPr>
                <p:spPr>
                  <a:xfrm flipV="1">
                    <a:off x="2275114" y="2507887"/>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2257578" y="3703784"/>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699657" y="3657600"/>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699657" y="1985542"/>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2215243" y="3722914"/>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4012593" y="1985542"/>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795435" y="2507887"/>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4234543" y="3722914"/>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791200" y="2573201"/>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8674760-C03B-E14B-A2A9-2991D8D2C053}"/>
                      </a:ext>
                    </a:extLst>
                  </p:cNvPr>
                  <p:cNvSpPr txBox="1"/>
                  <p:nvPr/>
                </p:nvSpPr>
                <p:spPr>
                  <a:xfrm>
                    <a:off x="3152666" y="5873193"/>
                    <a:ext cx="2183675" cy="492443"/>
                  </a:xfrm>
                  <a:prstGeom prst="rect">
                    <a:avLst/>
                  </a:prstGeom>
                  <a:noFill/>
                </p:spPr>
                <p:txBody>
                  <a:bodyPr wrap="square" rtlCol="0">
                    <a:spAutoFit/>
                  </a:bodyPr>
                  <a:lstStyle/>
                  <a:p>
                    <a:pPr algn="ctr"/>
                    <a:r>
                      <a:rPr lang="en-US" sz="2600" dirty="0"/>
                      <a:t>Agent’s Life</a:t>
                    </a:r>
                  </a:p>
                </p:txBody>
              </p: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2"/>
                  <a:stretch>
                    <a:fillRect/>
                  </a:stretch>
                </p:blipFill>
                <p:spPr>
                  <a:xfrm>
                    <a:off x="3651234" y="3203041"/>
                    <a:ext cx="523437" cy="813707"/>
                  </a:xfrm>
                  <a:prstGeom prst="rect">
                    <a:avLst/>
                  </a:prstGeom>
                </p:spPr>
              </p:pic>
            </p:grpSp>
            <p:sp>
              <p:nvSpPr>
                <p:cNvPr id="41" name="TextBox 40">
                  <a:extLst>
                    <a:ext uri="{FF2B5EF4-FFF2-40B4-BE49-F238E27FC236}">
                      <a16:creationId xmlns:a16="http://schemas.microsoft.com/office/drawing/2014/main" id="{D9036A47-0AFF-334D-95C3-CABFFD0A9603}"/>
                    </a:ext>
                  </a:extLst>
                </p:cNvPr>
                <p:cNvSpPr txBox="1"/>
                <p:nvPr/>
              </p:nvSpPr>
              <p:spPr>
                <a:xfrm>
                  <a:off x="2505892" y="1847833"/>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2184763" y="3095347"/>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2082556" y="4666009"/>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6855040" y="1836476"/>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7555774" y="3280013"/>
                  <a:ext cx="1336766" cy="369332"/>
                </a:xfrm>
                <a:prstGeom prst="rect">
                  <a:avLst/>
                </a:prstGeom>
                <a:noFill/>
              </p:spPr>
              <p:txBody>
                <a:bodyPr wrap="square" rtlCol="0">
                  <a:spAutoFit/>
                </a:bodyPr>
                <a:lstStyle/>
                <a:p>
                  <a:pPr algn="ctr"/>
                  <a:r>
                    <a:rPr lang="en-US" dirty="0"/>
                    <a:t>Studying</a:t>
                  </a:r>
                </a:p>
              </p:txBody>
            </p:sp>
          </p:grpSp>
        </p:grpSp>
        <p:sp>
          <p:nvSpPr>
            <p:cNvPr id="50" name="TextBox 49">
              <a:extLst>
                <a:ext uri="{FF2B5EF4-FFF2-40B4-BE49-F238E27FC236}">
                  <a16:creationId xmlns:a16="http://schemas.microsoft.com/office/drawing/2014/main" id="{A0D5356B-654C-A441-BF71-52861F1A3FC3}"/>
                </a:ext>
              </a:extLst>
            </p:cNvPr>
            <p:cNvSpPr txBox="1"/>
            <p:nvPr/>
          </p:nvSpPr>
          <p:spPr>
            <a:xfrm>
              <a:off x="6149340" y="5090705"/>
              <a:ext cx="1657350" cy="372835"/>
            </a:xfrm>
            <a:prstGeom prst="rect">
              <a:avLst/>
            </a:prstGeom>
            <a:noFill/>
          </p:spPr>
          <p:txBody>
            <a:bodyPr wrap="square" rtlCol="0">
              <a:spAutoFit/>
            </a:bodyPr>
            <a:lstStyle/>
            <a:p>
              <a:pPr algn="ctr"/>
              <a:r>
                <a:rPr lang="en-US" dirty="0"/>
                <a:t>Reading news</a:t>
              </a:r>
            </a:p>
          </p:txBody>
        </p:sp>
      </p:grpSp>
      <p:grpSp>
        <p:nvGrpSpPr>
          <p:cNvPr id="3" name="Group 2">
            <a:extLst>
              <a:ext uri="{FF2B5EF4-FFF2-40B4-BE49-F238E27FC236}">
                <a16:creationId xmlns:a16="http://schemas.microsoft.com/office/drawing/2014/main" id="{C05F0E4A-BA44-6349-9B73-AE6DCE04E6CA}"/>
              </a:ext>
            </a:extLst>
          </p:cNvPr>
          <p:cNvGrpSpPr/>
          <p:nvPr/>
        </p:nvGrpSpPr>
        <p:grpSpPr>
          <a:xfrm>
            <a:off x="8795657" y="99743"/>
            <a:ext cx="2743200" cy="3137454"/>
            <a:chOff x="7715404" y="1279525"/>
            <a:chExt cx="2743200" cy="3137454"/>
          </a:xfrm>
        </p:grpSpPr>
        <p:grpSp>
          <p:nvGrpSpPr>
            <p:cNvPr id="57" name="Group 56">
              <a:extLst>
                <a:ext uri="{FF2B5EF4-FFF2-40B4-BE49-F238E27FC236}">
                  <a16:creationId xmlns:a16="http://schemas.microsoft.com/office/drawing/2014/main" id="{AECFD255-09A2-EF4C-9563-46EA4D44D26D}"/>
                </a:ext>
              </a:extLst>
            </p:cNvPr>
            <p:cNvGrpSpPr/>
            <p:nvPr/>
          </p:nvGrpSpPr>
          <p:grpSpPr>
            <a:xfrm>
              <a:off x="7715404" y="2772290"/>
              <a:ext cx="2743200" cy="1644689"/>
              <a:chOff x="8734925" y="149404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3"/>
              <a:stretch>
                <a:fillRect/>
              </a:stretch>
            </p:blipFill>
            <p:spPr>
              <a:xfrm>
                <a:off x="8898565" y="1564574"/>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132824" y="2616548"/>
                <a:ext cx="1947399" cy="461665"/>
              </a:xfrm>
              <a:prstGeom prst="rect">
                <a:avLst/>
              </a:prstGeom>
              <a:noFill/>
            </p:spPr>
            <p:txBody>
              <a:bodyPr wrap="square" rtlCol="0">
                <a:spAutoFit/>
              </a:bodyPr>
              <a:lstStyle/>
              <a:p>
                <a:pPr algn="ctr"/>
                <a:r>
                  <a:rPr lang="en-US" sz="24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734925" y="149404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1279525"/>
              <a:ext cx="1978943" cy="12584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553154" y="1450999"/>
              <a:ext cx="1700491" cy="923330"/>
            </a:xfrm>
            <a:prstGeom prst="rect">
              <a:avLst/>
            </a:prstGeom>
            <a:noFill/>
          </p:spPr>
          <p:txBody>
            <a:bodyPr wrap="square" rtlCol="0">
              <a:spAutoFit/>
            </a:bodyPr>
            <a:lstStyle/>
            <a:p>
              <a:pPr algn="ctr"/>
              <a:r>
                <a:rPr lang="en-US" dirty="0"/>
                <a:t>What platforms should I build </a:t>
              </a:r>
              <a:r>
                <a:rPr lang="en-US" b="1" dirty="0"/>
                <a:t>to compete</a:t>
              </a:r>
              <a:r>
                <a:rPr lang="en-US" dirty="0"/>
                <a:t>?</a:t>
              </a:r>
            </a:p>
          </p:txBody>
        </p:sp>
      </p:grpSp>
      <p:grpSp>
        <p:nvGrpSpPr>
          <p:cNvPr id="45" name="Group 44">
            <a:extLst>
              <a:ext uri="{FF2B5EF4-FFF2-40B4-BE49-F238E27FC236}">
                <a16:creationId xmlns:a16="http://schemas.microsoft.com/office/drawing/2014/main" id="{5F71CEE5-F6E2-F244-A792-D27207DC2B46}"/>
              </a:ext>
            </a:extLst>
          </p:cNvPr>
          <p:cNvGrpSpPr/>
          <p:nvPr/>
        </p:nvGrpSpPr>
        <p:grpSpPr>
          <a:xfrm>
            <a:off x="8795655" y="4126620"/>
            <a:ext cx="2743200" cy="1644689"/>
            <a:chOff x="8823960" y="1690688"/>
            <a:chExt cx="2743200" cy="1644689"/>
          </a:xfrm>
        </p:grpSpPr>
        <p:pic>
          <p:nvPicPr>
            <p:cNvPr id="52" name="Picture 51">
              <a:extLst>
                <a:ext uri="{FF2B5EF4-FFF2-40B4-BE49-F238E27FC236}">
                  <a16:creationId xmlns:a16="http://schemas.microsoft.com/office/drawing/2014/main" id="{D5BE7B01-4BAB-5A4B-A7EB-B9F60CE42EF6}"/>
                </a:ext>
              </a:extLst>
            </p:cNvPr>
            <p:cNvPicPr>
              <a:picLocks noChangeAspect="1"/>
            </p:cNvPicPr>
            <p:nvPr/>
          </p:nvPicPr>
          <p:blipFill>
            <a:blip r:embed="rId3"/>
            <a:stretch>
              <a:fillRect/>
            </a:stretch>
          </p:blipFill>
          <p:spPr>
            <a:xfrm>
              <a:off x="8996557" y="1711608"/>
              <a:ext cx="2415919" cy="1209571"/>
            </a:xfrm>
            <a:prstGeom prst="rect">
              <a:avLst/>
            </a:prstGeom>
          </p:spPr>
        </p:pic>
        <p:sp>
          <p:nvSpPr>
            <p:cNvPr id="55" name="TextBox 54">
              <a:extLst>
                <a:ext uri="{FF2B5EF4-FFF2-40B4-BE49-F238E27FC236}">
                  <a16:creationId xmlns:a16="http://schemas.microsoft.com/office/drawing/2014/main" id="{2A0A726F-744C-6D40-AB71-1FDD17C400A4}"/>
                </a:ext>
              </a:extLst>
            </p:cNvPr>
            <p:cNvSpPr txBox="1"/>
            <p:nvPr/>
          </p:nvSpPr>
          <p:spPr>
            <a:xfrm>
              <a:off x="8986850" y="2849979"/>
              <a:ext cx="2354378" cy="461665"/>
            </a:xfrm>
            <a:prstGeom prst="rect">
              <a:avLst/>
            </a:prstGeom>
            <a:noFill/>
          </p:spPr>
          <p:txBody>
            <a:bodyPr wrap="square" rtlCol="0">
              <a:spAutoFit/>
            </a:bodyPr>
            <a:lstStyle/>
            <a:p>
              <a:pPr algn="ctr"/>
              <a:r>
                <a:rPr lang="en-US" sz="2400" dirty="0"/>
                <a:t>Competing firm</a:t>
              </a:r>
            </a:p>
          </p:txBody>
        </p:sp>
        <p:sp>
          <p:nvSpPr>
            <p:cNvPr id="60" name="Rounded Rectangle 59">
              <a:extLst>
                <a:ext uri="{FF2B5EF4-FFF2-40B4-BE49-F238E27FC236}">
                  <a16:creationId xmlns:a16="http://schemas.microsoft.com/office/drawing/2014/main" id="{E97C5BC0-06FD-4D44-972E-75546C958079}"/>
                </a:ext>
              </a:extLst>
            </p:cNvPr>
            <p:cNvSpPr/>
            <p:nvPr/>
          </p:nvSpPr>
          <p:spPr>
            <a:xfrm>
              <a:off x="8823960" y="1690688"/>
              <a:ext cx="2743200" cy="1644689"/>
            </a:xfrm>
            <a:prstGeom prst="roundRect">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Arrow Connector 13">
            <a:extLst>
              <a:ext uri="{FF2B5EF4-FFF2-40B4-BE49-F238E27FC236}">
                <a16:creationId xmlns:a16="http://schemas.microsoft.com/office/drawing/2014/main" id="{1F15070E-C1B9-3D40-9D19-12A422F4309F}"/>
              </a:ext>
            </a:extLst>
          </p:cNvPr>
          <p:cNvCxnSpPr>
            <a:endCxn id="47" idx="1"/>
          </p:cNvCxnSpPr>
          <p:nvPr/>
        </p:nvCxnSpPr>
        <p:spPr>
          <a:xfrm flipV="1">
            <a:off x="1971828" y="3652567"/>
            <a:ext cx="3977640" cy="9565"/>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F84D9EE-4DE0-744A-93BF-C0A02C42A98E}"/>
              </a:ext>
            </a:extLst>
          </p:cNvPr>
          <p:cNvCxnSpPr>
            <a:stCxn id="6" idx="6"/>
            <a:endCxn id="8" idx="4"/>
          </p:cNvCxnSpPr>
          <p:nvPr/>
        </p:nvCxnSpPr>
        <p:spPr>
          <a:xfrm flipV="1">
            <a:off x="2396371" y="2531549"/>
            <a:ext cx="3053443" cy="257838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21E971F-3184-EE4E-8B6F-29F7CE35468C}"/>
              </a:ext>
            </a:extLst>
          </p:cNvPr>
          <p:cNvCxnSpPr>
            <a:stCxn id="50" idx="1"/>
            <a:endCxn id="47" idx="1"/>
          </p:cNvCxnSpPr>
          <p:nvPr/>
        </p:nvCxnSpPr>
        <p:spPr>
          <a:xfrm flipV="1">
            <a:off x="5457434" y="3652567"/>
            <a:ext cx="492034" cy="157241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826D904-40E9-B541-9647-15A42448F6DF}"/>
              </a:ext>
            </a:extLst>
          </p:cNvPr>
          <p:cNvCxnSpPr>
            <a:stCxn id="8" idx="5"/>
            <a:endCxn id="47" idx="1"/>
          </p:cNvCxnSpPr>
          <p:nvPr/>
        </p:nvCxnSpPr>
        <p:spPr>
          <a:xfrm>
            <a:off x="5492149" y="2512419"/>
            <a:ext cx="457319" cy="114014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22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EE77-1D0C-C942-A44A-4E6EFBFF7164}"/>
              </a:ext>
            </a:extLst>
          </p:cNvPr>
          <p:cNvSpPr>
            <a:spLocks noGrp="1"/>
          </p:cNvSpPr>
          <p:nvPr>
            <p:ph type="title"/>
          </p:nvPr>
        </p:nvSpPr>
        <p:spPr>
          <a:xfrm>
            <a:off x="838200" y="136525"/>
            <a:ext cx="10515600" cy="1325563"/>
          </a:xfrm>
        </p:spPr>
        <p:txBody>
          <a:bodyPr/>
          <a:lstStyle/>
          <a:p>
            <a:r>
              <a:rPr lang="en-US" dirty="0"/>
              <a:t>Future Work</a:t>
            </a:r>
          </a:p>
        </p:txBody>
      </p:sp>
      <p:sp>
        <p:nvSpPr>
          <p:cNvPr id="3" name="Content Placeholder 2">
            <a:extLst>
              <a:ext uri="{FF2B5EF4-FFF2-40B4-BE49-F238E27FC236}">
                <a16:creationId xmlns:a16="http://schemas.microsoft.com/office/drawing/2014/main" id="{5FF667B3-F6BC-1B47-B033-0A7DFBF6CFB1}"/>
              </a:ext>
            </a:extLst>
          </p:cNvPr>
          <p:cNvSpPr>
            <a:spLocks noGrp="1"/>
          </p:cNvSpPr>
          <p:nvPr>
            <p:ph idx="1"/>
          </p:nvPr>
        </p:nvSpPr>
        <p:spPr>
          <a:xfrm>
            <a:off x="838200" y="1161593"/>
            <a:ext cx="10515600" cy="4351338"/>
          </a:xfrm>
        </p:spPr>
        <p:txBody>
          <a:bodyPr>
            <a:noAutofit/>
          </a:bodyPr>
          <a:lstStyle/>
          <a:p>
            <a:r>
              <a:rPr lang="en-US" dirty="0"/>
              <a:t>Designer vs. Designer</a:t>
            </a:r>
          </a:p>
          <a:p>
            <a:pPr lvl="1"/>
            <a:r>
              <a:rPr lang="en-US" sz="2800" dirty="0"/>
              <a:t>Complexity of pure Nash </a:t>
            </a:r>
          </a:p>
          <a:p>
            <a:pPr lvl="1"/>
            <a:r>
              <a:rPr lang="en-US" sz="2800" dirty="0"/>
              <a:t>Repeated game settings</a:t>
            </a:r>
          </a:p>
          <a:p>
            <a:pPr marL="457200" lvl="1" indent="0">
              <a:buNone/>
            </a:pPr>
            <a:endParaRPr lang="en-US" sz="2800" dirty="0"/>
          </a:p>
          <a:p>
            <a:r>
              <a:rPr lang="en-US" dirty="0"/>
              <a:t>Privacy/fairness questions for Agent</a:t>
            </a:r>
          </a:p>
          <a:p>
            <a:endParaRPr lang="en-US" dirty="0"/>
          </a:p>
          <a:p>
            <a:r>
              <a:rPr lang="en-US" dirty="0"/>
              <a:t>Unknown rewards for Designer and Agent</a:t>
            </a:r>
          </a:p>
          <a:p>
            <a:pPr lvl="1"/>
            <a:r>
              <a:rPr lang="en-US" sz="2800" dirty="0"/>
              <a:t>Learning in games</a:t>
            </a:r>
          </a:p>
          <a:p>
            <a:pPr lvl="1"/>
            <a:r>
              <a:rPr lang="en-US" sz="2800" dirty="0"/>
              <a:t>Strategic Agents</a:t>
            </a:r>
          </a:p>
          <a:p>
            <a:pPr marL="0" indent="0">
              <a:buNone/>
            </a:pPr>
            <a:endParaRPr lang="en-US" dirty="0"/>
          </a:p>
          <a:p>
            <a:r>
              <a:rPr lang="en-US" dirty="0"/>
              <a:t>And many more… please reach out at </a:t>
            </a:r>
            <a:r>
              <a:rPr lang="en-US" dirty="0">
                <a:hlinkClick r:id="rId3"/>
              </a:rPr>
              <a:t>kiran.vodrahalli@columbia.edu</a:t>
            </a:r>
            <a:r>
              <a:rPr lang="en-US" dirty="0"/>
              <a:t> if you would like to chat!</a:t>
            </a:r>
          </a:p>
        </p:txBody>
      </p:sp>
    </p:spTree>
    <p:extLst>
      <p:ext uri="{BB962C8B-B14F-4D97-AF65-F5344CB8AC3E}">
        <p14:creationId xmlns:p14="http://schemas.microsoft.com/office/powerpoint/2010/main" val="897678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4E38A-E28C-5B44-9BCD-5004A32E750F}"/>
              </a:ext>
            </a:extLst>
          </p:cNvPr>
          <p:cNvSpPr>
            <a:spLocks noGrp="1"/>
          </p:cNvSpPr>
          <p:nvPr>
            <p:ph type="title"/>
          </p:nvPr>
        </p:nvSpPr>
        <p:spPr/>
        <p:txBody>
          <a:bodyPr/>
          <a:lstStyle/>
          <a:p>
            <a:r>
              <a:rPr lang="en-US" dirty="0"/>
              <a:t>The Data-Collection Problem</a:t>
            </a:r>
          </a:p>
        </p:txBody>
      </p:sp>
      <p:sp>
        <p:nvSpPr>
          <p:cNvPr id="3" name="Content Placeholder 2">
            <a:extLst>
              <a:ext uri="{FF2B5EF4-FFF2-40B4-BE49-F238E27FC236}">
                <a16:creationId xmlns:a16="http://schemas.microsoft.com/office/drawing/2014/main" id="{A0D5FC1B-70CB-204E-8C09-42B362500ED0}"/>
              </a:ext>
            </a:extLst>
          </p:cNvPr>
          <p:cNvSpPr>
            <a:spLocks noGrp="1"/>
          </p:cNvSpPr>
          <p:nvPr>
            <p:ph idx="1"/>
          </p:nvPr>
        </p:nvSpPr>
        <p:spPr/>
        <p:txBody>
          <a:bodyPr/>
          <a:lstStyle/>
          <a:p>
            <a:r>
              <a:rPr lang="en-US" dirty="0"/>
              <a:t>Modern machine learning requires large amounts of high-quality data</a:t>
            </a:r>
          </a:p>
          <a:p>
            <a:endParaRPr lang="en-US" dirty="0"/>
          </a:p>
          <a:p>
            <a:r>
              <a:rPr lang="en-US" dirty="0"/>
              <a:t>Collecting supervised labels is expensive</a:t>
            </a:r>
          </a:p>
          <a:p>
            <a:endParaRPr lang="en-US" dirty="0"/>
          </a:p>
          <a:p>
            <a:r>
              <a:rPr lang="en-US" dirty="0"/>
              <a:t>Unsupervised learning is challenging to use</a:t>
            </a:r>
          </a:p>
          <a:p>
            <a:pPr marL="0" indent="0">
              <a:buNone/>
            </a:pPr>
            <a:endParaRPr lang="en-US" dirty="0"/>
          </a:p>
          <a:p>
            <a:r>
              <a:rPr lang="en-US" dirty="0"/>
              <a:t>Is it possible to create environments which generate useful data?</a:t>
            </a:r>
          </a:p>
          <a:p>
            <a:pPr lvl="1"/>
            <a:r>
              <a:rPr lang="en-US" dirty="0"/>
              <a:t>Ex: Reddit users provide sarcasm labels using the “/s” tag</a:t>
            </a:r>
          </a:p>
          <a:p>
            <a:pPr marL="0" indent="0">
              <a:buNone/>
            </a:pPr>
            <a:endParaRPr lang="en-US" dirty="0"/>
          </a:p>
        </p:txBody>
      </p:sp>
      <p:sp>
        <p:nvSpPr>
          <p:cNvPr id="4" name="Oval 3">
            <a:extLst>
              <a:ext uri="{FF2B5EF4-FFF2-40B4-BE49-F238E27FC236}">
                <a16:creationId xmlns:a16="http://schemas.microsoft.com/office/drawing/2014/main" id="{045012C7-01B1-4045-AE72-75B1CA5A44FA}"/>
              </a:ext>
            </a:extLst>
          </p:cNvPr>
          <p:cNvSpPr/>
          <p:nvPr/>
        </p:nvSpPr>
        <p:spPr>
          <a:xfrm>
            <a:off x="380999" y="4593771"/>
            <a:ext cx="10744201" cy="130628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FDCA48-0581-2847-BDBE-881615981543}"/>
              </a:ext>
            </a:extLst>
          </p:cNvPr>
          <p:cNvSpPr txBox="1"/>
          <p:nvPr/>
        </p:nvSpPr>
        <p:spPr>
          <a:xfrm>
            <a:off x="2100942" y="6176963"/>
            <a:ext cx="7304313" cy="492443"/>
          </a:xfrm>
          <a:prstGeom prst="rect">
            <a:avLst/>
          </a:prstGeom>
          <a:noFill/>
        </p:spPr>
        <p:txBody>
          <a:bodyPr wrap="square" rtlCol="0">
            <a:spAutoFit/>
          </a:bodyPr>
          <a:lstStyle/>
          <a:p>
            <a:pPr algn="ctr"/>
            <a:r>
              <a:rPr lang="en-US" sz="2600" dirty="0">
                <a:solidFill>
                  <a:srgbClr val="00B050"/>
                </a:solidFill>
              </a:rPr>
              <a:t>Modern tech companies try to solve this problem.</a:t>
            </a:r>
          </a:p>
        </p:txBody>
      </p:sp>
    </p:spTree>
    <p:extLst>
      <p:ext uri="{BB962C8B-B14F-4D97-AF65-F5344CB8AC3E}">
        <p14:creationId xmlns:p14="http://schemas.microsoft.com/office/powerpoint/2010/main" val="3320141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AD889-5CD9-7249-AC2A-6F46D8E2AAAB}"/>
              </a:ext>
            </a:extLst>
          </p:cNvPr>
          <p:cNvSpPr>
            <a:spLocks noGrp="1"/>
          </p:cNvSpPr>
          <p:nvPr>
            <p:ph type="title"/>
          </p:nvPr>
        </p:nvSpPr>
        <p:spPr>
          <a:xfrm>
            <a:off x="838200" y="365125"/>
            <a:ext cx="10515600" cy="1325563"/>
          </a:xfrm>
        </p:spPr>
        <p:txBody>
          <a:bodyPr/>
          <a:lstStyle/>
          <a:p>
            <a:r>
              <a:rPr lang="en-US" dirty="0"/>
              <a:t>Economics of the Online Firm</a:t>
            </a:r>
          </a:p>
        </p:txBody>
      </p:sp>
      <p:grpSp>
        <p:nvGrpSpPr>
          <p:cNvPr id="24" name="Group 23">
            <a:extLst>
              <a:ext uri="{FF2B5EF4-FFF2-40B4-BE49-F238E27FC236}">
                <a16:creationId xmlns:a16="http://schemas.microsoft.com/office/drawing/2014/main" id="{FDD19C56-BEFE-FA4D-826B-6F33AA2B7E3E}"/>
              </a:ext>
            </a:extLst>
          </p:cNvPr>
          <p:cNvGrpSpPr/>
          <p:nvPr/>
        </p:nvGrpSpPr>
        <p:grpSpPr>
          <a:xfrm>
            <a:off x="1067422" y="2020275"/>
            <a:ext cx="3100832" cy="2057997"/>
            <a:chOff x="1186543" y="1967666"/>
            <a:chExt cx="3100832" cy="2057997"/>
          </a:xfrm>
        </p:grpSpPr>
        <p:pic>
          <p:nvPicPr>
            <p:cNvPr id="6" name="Picture 5">
              <a:extLst>
                <a:ext uri="{FF2B5EF4-FFF2-40B4-BE49-F238E27FC236}">
                  <a16:creationId xmlns:a16="http://schemas.microsoft.com/office/drawing/2014/main" id="{09CB5D48-DC22-EE48-A7BB-54F661A16D97}"/>
                </a:ext>
              </a:extLst>
            </p:cNvPr>
            <p:cNvPicPr>
              <a:picLocks noChangeAspect="1"/>
            </p:cNvPicPr>
            <p:nvPr/>
          </p:nvPicPr>
          <p:blipFill>
            <a:blip r:embed="rId2"/>
            <a:stretch>
              <a:fillRect/>
            </a:stretch>
          </p:blipFill>
          <p:spPr>
            <a:xfrm>
              <a:off x="1186543" y="1967666"/>
              <a:ext cx="3100832" cy="1552484"/>
            </a:xfrm>
            <a:prstGeom prst="rect">
              <a:avLst/>
            </a:prstGeom>
          </p:spPr>
        </p:pic>
        <p:sp>
          <p:nvSpPr>
            <p:cNvPr id="15" name="TextBox 14">
              <a:extLst>
                <a:ext uri="{FF2B5EF4-FFF2-40B4-BE49-F238E27FC236}">
                  <a16:creationId xmlns:a16="http://schemas.microsoft.com/office/drawing/2014/main" id="{63A29E6F-622D-F940-8C9C-45D2010226EF}"/>
                </a:ext>
              </a:extLst>
            </p:cNvPr>
            <p:cNvSpPr txBox="1"/>
            <p:nvPr/>
          </p:nvSpPr>
          <p:spPr>
            <a:xfrm>
              <a:off x="1775515" y="3502443"/>
              <a:ext cx="1947399" cy="523220"/>
            </a:xfrm>
            <a:prstGeom prst="rect">
              <a:avLst/>
            </a:prstGeom>
            <a:noFill/>
          </p:spPr>
          <p:txBody>
            <a:bodyPr wrap="square" rtlCol="0">
              <a:spAutoFit/>
            </a:bodyPr>
            <a:lstStyle/>
            <a:p>
              <a:pPr algn="ctr"/>
              <a:r>
                <a:rPr lang="en-US" sz="2800" dirty="0"/>
                <a:t>Online firm</a:t>
              </a:r>
            </a:p>
          </p:txBody>
        </p:sp>
      </p:grpSp>
      <p:grpSp>
        <p:nvGrpSpPr>
          <p:cNvPr id="23" name="Group 22">
            <a:extLst>
              <a:ext uri="{FF2B5EF4-FFF2-40B4-BE49-F238E27FC236}">
                <a16:creationId xmlns:a16="http://schemas.microsoft.com/office/drawing/2014/main" id="{F0975A15-BD19-A34D-962C-E60A05F8AFEA}"/>
              </a:ext>
            </a:extLst>
          </p:cNvPr>
          <p:cNvGrpSpPr/>
          <p:nvPr/>
        </p:nvGrpSpPr>
        <p:grpSpPr>
          <a:xfrm>
            <a:off x="7771653" y="2030330"/>
            <a:ext cx="1737712" cy="2047942"/>
            <a:chOff x="6563339" y="2430134"/>
            <a:chExt cx="1737712" cy="2047942"/>
          </a:xfrm>
        </p:grpSpPr>
        <p:pic>
          <p:nvPicPr>
            <p:cNvPr id="7" name="Picture 6">
              <a:extLst>
                <a:ext uri="{FF2B5EF4-FFF2-40B4-BE49-F238E27FC236}">
                  <a16:creationId xmlns:a16="http://schemas.microsoft.com/office/drawing/2014/main" id="{D7BA390D-46C3-FE45-8CE4-D814A1C62326}"/>
                </a:ext>
              </a:extLst>
            </p:cNvPr>
            <p:cNvPicPr>
              <a:picLocks noChangeAspect="1"/>
            </p:cNvPicPr>
            <p:nvPr/>
          </p:nvPicPr>
          <p:blipFill>
            <a:blip r:embed="rId3"/>
            <a:stretch>
              <a:fillRect/>
            </a:stretch>
          </p:blipFill>
          <p:spPr>
            <a:xfrm>
              <a:off x="6712866" y="2657487"/>
              <a:ext cx="213108" cy="454706"/>
            </a:xfrm>
            <a:prstGeom prst="rect">
              <a:avLst/>
            </a:prstGeom>
          </p:spPr>
        </p:pic>
        <p:pic>
          <p:nvPicPr>
            <p:cNvPr id="8" name="Picture 7">
              <a:extLst>
                <a:ext uri="{FF2B5EF4-FFF2-40B4-BE49-F238E27FC236}">
                  <a16:creationId xmlns:a16="http://schemas.microsoft.com/office/drawing/2014/main" id="{5A43CF7B-56A9-BE4E-A012-6B5E47B2A053}"/>
                </a:ext>
              </a:extLst>
            </p:cNvPr>
            <p:cNvPicPr>
              <a:picLocks noChangeAspect="1"/>
            </p:cNvPicPr>
            <p:nvPr/>
          </p:nvPicPr>
          <p:blipFill>
            <a:blip r:embed="rId3"/>
            <a:stretch>
              <a:fillRect/>
            </a:stretch>
          </p:blipFill>
          <p:spPr>
            <a:xfrm>
              <a:off x="7041297" y="3251407"/>
              <a:ext cx="213108" cy="454706"/>
            </a:xfrm>
            <a:prstGeom prst="rect">
              <a:avLst/>
            </a:prstGeom>
          </p:spPr>
        </p:pic>
        <p:pic>
          <p:nvPicPr>
            <p:cNvPr id="9" name="Picture 8">
              <a:extLst>
                <a:ext uri="{FF2B5EF4-FFF2-40B4-BE49-F238E27FC236}">
                  <a16:creationId xmlns:a16="http://schemas.microsoft.com/office/drawing/2014/main" id="{1985EA35-767C-3043-A06C-7F266B4B1DB1}"/>
                </a:ext>
              </a:extLst>
            </p:cNvPr>
            <p:cNvPicPr>
              <a:picLocks noChangeAspect="1"/>
            </p:cNvPicPr>
            <p:nvPr/>
          </p:nvPicPr>
          <p:blipFill>
            <a:blip r:embed="rId3"/>
            <a:stretch>
              <a:fillRect/>
            </a:stretch>
          </p:blipFill>
          <p:spPr>
            <a:xfrm flipH="1">
              <a:off x="7317663" y="2931263"/>
              <a:ext cx="216134" cy="454706"/>
            </a:xfrm>
            <a:prstGeom prst="rect">
              <a:avLst/>
            </a:prstGeom>
          </p:spPr>
        </p:pic>
        <p:pic>
          <p:nvPicPr>
            <p:cNvPr id="13" name="Picture 12">
              <a:extLst>
                <a:ext uri="{FF2B5EF4-FFF2-40B4-BE49-F238E27FC236}">
                  <a16:creationId xmlns:a16="http://schemas.microsoft.com/office/drawing/2014/main" id="{6CAA6A2F-9D2A-204A-9A02-6241409EBEB1}"/>
                </a:ext>
              </a:extLst>
            </p:cNvPr>
            <p:cNvPicPr>
              <a:picLocks noChangeAspect="1"/>
            </p:cNvPicPr>
            <p:nvPr/>
          </p:nvPicPr>
          <p:blipFill>
            <a:blip r:embed="rId4"/>
            <a:stretch>
              <a:fillRect/>
            </a:stretch>
          </p:blipFill>
          <p:spPr>
            <a:xfrm>
              <a:off x="7041174" y="2454509"/>
              <a:ext cx="243332" cy="493101"/>
            </a:xfrm>
            <a:prstGeom prst="rect">
              <a:avLst/>
            </a:prstGeom>
          </p:spPr>
        </p:pic>
        <p:pic>
          <p:nvPicPr>
            <p:cNvPr id="14" name="Picture 13">
              <a:extLst>
                <a:ext uri="{FF2B5EF4-FFF2-40B4-BE49-F238E27FC236}">
                  <a16:creationId xmlns:a16="http://schemas.microsoft.com/office/drawing/2014/main" id="{3B170182-AF70-A24F-8077-3C40429DD622}"/>
                </a:ext>
              </a:extLst>
            </p:cNvPr>
            <p:cNvPicPr>
              <a:picLocks noChangeAspect="1"/>
            </p:cNvPicPr>
            <p:nvPr/>
          </p:nvPicPr>
          <p:blipFill>
            <a:blip r:embed="rId4"/>
            <a:stretch>
              <a:fillRect/>
            </a:stretch>
          </p:blipFill>
          <p:spPr>
            <a:xfrm>
              <a:off x="7376635" y="3414693"/>
              <a:ext cx="242216" cy="490841"/>
            </a:xfrm>
            <a:prstGeom prst="rect">
              <a:avLst/>
            </a:prstGeom>
          </p:spPr>
        </p:pic>
        <p:pic>
          <p:nvPicPr>
            <p:cNvPr id="16" name="Picture 15">
              <a:extLst>
                <a:ext uri="{FF2B5EF4-FFF2-40B4-BE49-F238E27FC236}">
                  <a16:creationId xmlns:a16="http://schemas.microsoft.com/office/drawing/2014/main" id="{943E8C43-2E09-5049-8F6A-D3DBE8D62B75}"/>
                </a:ext>
              </a:extLst>
            </p:cNvPr>
            <p:cNvPicPr>
              <a:picLocks noChangeAspect="1"/>
            </p:cNvPicPr>
            <p:nvPr/>
          </p:nvPicPr>
          <p:blipFill>
            <a:blip r:embed="rId3"/>
            <a:stretch>
              <a:fillRect/>
            </a:stretch>
          </p:blipFill>
          <p:spPr>
            <a:xfrm>
              <a:off x="7490295" y="2430134"/>
              <a:ext cx="213108" cy="454706"/>
            </a:xfrm>
            <a:prstGeom prst="rect">
              <a:avLst/>
            </a:prstGeom>
          </p:spPr>
        </p:pic>
        <p:pic>
          <p:nvPicPr>
            <p:cNvPr id="17" name="Picture 16">
              <a:extLst>
                <a:ext uri="{FF2B5EF4-FFF2-40B4-BE49-F238E27FC236}">
                  <a16:creationId xmlns:a16="http://schemas.microsoft.com/office/drawing/2014/main" id="{FE387E94-48FE-DA43-9E8C-EBD78A064977}"/>
                </a:ext>
              </a:extLst>
            </p:cNvPr>
            <p:cNvPicPr>
              <a:picLocks noChangeAspect="1"/>
            </p:cNvPicPr>
            <p:nvPr/>
          </p:nvPicPr>
          <p:blipFill>
            <a:blip r:embed="rId3"/>
            <a:stretch>
              <a:fillRect/>
            </a:stretch>
          </p:blipFill>
          <p:spPr>
            <a:xfrm>
              <a:off x="7793398" y="3275090"/>
              <a:ext cx="213108" cy="454706"/>
            </a:xfrm>
            <a:prstGeom prst="rect">
              <a:avLst/>
            </a:prstGeom>
          </p:spPr>
        </p:pic>
        <p:pic>
          <p:nvPicPr>
            <p:cNvPr id="18" name="Picture 17">
              <a:extLst>
                <a:ext uri="{FF2B5EF4-FFF2-40B4-BE49-F238E27FC236}">
                  <a16:creationId xmlns:a16="http://schemas.microsoft.com/office/drawing/2014/main" id="{2A380DAB-1A7E-7D49-B78B-1D595D901246}"/>
                </a:ext>
              </a:extLst>
            </p:cNvPr>
            <p:cNvPicPr>
              <a:picLocks noChangeAspect="1"/>
            </p:cNvPicPr>
            <p:nvPr/>
          </p:nvPicPr>
          <p:blipFill>
            <a:blip r:embed="rId3"/>
            <a:stretch>
              <a:fillRect/>
            </a:stretch>
          </p:blipFill>
          <p:spPr>
            <a:xfrm>
              <a:off x="8087943" y="2657487"/>
              <a:ext cx="213108" cy="454706"/>
            </a:xfrm>
            <a:prstGeom prst="rect">
              <a:avLst/>
            </a:prstGeom>
          </p:spPr>
        </p:pic>
        <p:pic>
          <p:nvPicPr>
            <p:cNvPr id="19" name="Picture 18">
              <a:extLst>
                <a:ext uri="{FF2B5EF4-FFF2-40B4-BE49-F238E27FC236}">
                  <a16:creationId xmlns:a16="http://schemas.microsoft.com/office/drawing/2014/main" id="{4F5A33B8-190E-EF4A-BCCB-32C2F6E20810}"/>
                </a:ext>
              </a:extLst>
            </p:cNvPr>
            <p:cNvPicPr>
              <a:picLocks noChangeAspect="1"/>
            </p:cNvPicPr>
            <p:nvPr/>
          </p:nvPicPr>
          <p:blipFill>
            <a:blip r:embed="rId4"/>
            <a:stretch>
              <a:fillRect/>
            </a:stretch>
          </p:blipFill>
          <p:spPr>
            <a:xfrm>
              <a:off x="7739586" y="2665515"/>
              <a:ext cx="243332" cy="493101"/>
            </a:xfrm>
            <a:prstGeom prst="rect">
              <a:avLst/>
            </a:prstGeom>
          </p:spPr>
        </p:pic>
        <p:pic>
          <p:nvPicPr>
            <p:cNvPr id="20" name="Picture 19">
              <a:extLst>
                <a:ext uri="{FF2B5EF4-FFF2-40B4-BE49-F238E27FC236}">
                  <a16:creationId xmlns:a16="http://schemas.microsoft.com/office/drawing/2014/main" id="{0AC096B6-9F49-8944-BC42-B63246F82FA2}"/>
                </a:ext>
              </a:extLst>
            </p:cNvPr>
            <p:cNvPicPr>
              <a:picLocks noChangeAspect="1"/>
            </p:cNvPicPr>
            <p:nvPr/>
          </p:nvPicPr>
          <p:blipFill>
            <a:blip r:embed="rId4"/>
            <a:stretch>
              <a:fillRect/>
            </a:stretch>
          </p:blipFill>
          <p:spPr>
            <a:xfrm flipH="1">
              <a:off x="6563339" y="3184972"/>
              <a:ext cx="261823" cy="490841"/>
            </a:xfrm>
            <a:prstGeom prst="rect">
              <a:avLst/>
            </a:prstGeom>
          </p:spPr>
        </p:pic>
        <p:pic>
          <p:nvPicPr>
            <p:cNvPr id="21" name="Picture 20">
              <a:extLst>
                <a:ext uri="{FF2B5EF4-FFF2-40B4-BE49-F238E27FC236}">
                  <a16:creationId xmlns:a16="http://schemas.microsoft.com/office/drawing/2014/main" id="{B3F54693-35F6-6A42-9201-6E64139E1755}"/>
                </a:ext>
              </a:extLst>
            </p:cNvPr>
            <p:cNvPicPr>
              <a:picLocks noChangeAspect="1"/>
            </p:cNvPicPr>
            <p:nvPr/>
          </p:nvPicPr>
          <p:blipFill>
            <a:blip r:embed="rId3"/>
            <a:stretch>
              <a:fillRect/>
            </a:stretch>
          </p:blipFill>
          <p:spPr>
            <a:xfrm flipH="1">
              <a:off x="8080640" y="3133668"/>
              <a:ext cx="216134" cy="454706"/>
            </a:xfrm>
            <a:prstGeom prst="rect">
              <a:avLst/>
            </a:prstGeom>
          </p:spPr>
        </p:pic>
        <p:sp>
          <p:nvSpPr>
            <p:cNvPr id="22" name="TextBox 21">
              <a:extLst>
                <a:ext uri="{FF2B5EF4-FFF2-40B4-BE49-F238E27FC236}">
                  <a16:creationId xmlns:a16="http://schemas.microsoft.com/office/drawing/2014/main" id="{0BEC8485-17AA-A04F-9F3A-298884BA708B}"/>
                </a:ext>
              </a:extLst>
            </p:cNvPr>
            <p:cNvSpPr txBox="1"/>
            <p:nvPr/>
          </p:nvSpPr>
          <p:spPr>
            <a:xfrm>
              <a:off x="6850928" y="3954856"/>
              <a:ext cx="1190163" cy="523220"/>
            </a:xfrm>
            <a:prstGeom prst="rect">
              <a:avLst/>
            </a:prstGeom>
            <a:noFill/>
          </p:spPr>
          <p:txBody>
            <a:bodyPr wrap="square" rtlCol="0">
              <a:spAutoFit/>
            </a:bodyPr>
            <a:lstStyle/>
            <a:p>
              <a:pPr algn="ctr"/>
              <a:r>
                <a:rPr lang="en-US" sz="2800" dirty="0"/>
                <a:t>Users</a:t>
              </a:r>
            </a:p>
          </p:txBody>
        </p:sp>
      </p:grpSp>
      <p:sp>
        <p:nvSpPr>
          <p:cNvPr id="25" name="TextBox 24">
            <a:extLst>
              <a:ext uri="{FF2B5EF4-FFF2-40B4-BE49-F238E27FC236}">
                <a16:creationId xmlns:a16="http://schemas.microsoft.com/office/drawing/2014/main" id="{C60DB5D4-9761-974C-803D-D1BD859C94F0}"/>
              </a:ext>
            </a:extLst>
          </p:cNvPr>
          <p:cNvSpPr txBox="1"/>
          <p:nvPr/>
        </p:nvSpPr>
        <p:spPr>
          <a:xfrm>
            <a:off x="375148" y="4415038"/>
            <a:ext cx="594945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User data feeds revenue</a:t>
            </a:r>
          </a:p>
          <a:p>
            <a:pPr marL="914400" lvl="1" indent="-457200">
              <a:buFont typeface="Arial" panose="020B0604020202020204" pitchFamily="34" charset="0"/>
              <a:buChar char="•"/>
            </a:pPr>
            <a:r>
              <a:rPr lang="en-US" sz="2800" dirty="0"/>
              <a:t>Better demand segmentation</a:t>
            </a:r>
          </a:p>
          <a:p>
            <a:pPr marL="914400" lvl="1" indent="-457200">
              <a:buFont typeface="Arial" panose="020B0604020202020204" pitchFamily="34" charset="0"/>
              <a:buChar char="•"/>
            </a:pPr>
            <a:r>
              <a:rPr lang="en-US" sz="2800" dirty="0"/>
              <a:t>Ad/recommendation revenue</a:t>
            </a:r>
          </a:p>
          <a:p>
            <a:pPr marL="914400" lvl="1" indent="-457200">
              <a:buFont typeface="Arial" panose="020B0604020202020204" pitchFamily="34" charset="0"/>
              <a:buChar char="•"/>
            </a:pPr>
            <a:r>
              <a:rPr lang="en-US" sz="2800" dirty="0"/>
              <a:t>Better models </a:t>
            </a:r>
            <a:r>
              <a:rPr lang="en-US" sz="2800" dirty="0">
                <a:sym typeface="Wingdings" pitchFamily="2" charset="2"/>
              </a:rPr>
              <a:t>=&gt; better services</a:t>
            </a:r>
            <a:r>
              <a:rPr lang="en-US" sz="2800" dirty="0"/>
              <a:t> </a:t>
            </a:r>
          </a:p>
        </p:txBody>
      </p:sp>
      <p:sp>
        <p:nvSpPr>
          <p:cNvPr id="26" name="TextBox 25">
            <a:extLst>
              <a:ext uri="{FF2B5EF4-FFF2-40B4-BE49-F238E27FC236}">
                <a16:creationId xmlns:a16="http://schemas.microsoft.com/office/drawing/2014/main" id="{4BFD568B-114E-8B4A-89CB-C0146C7E973B}"/>
              </a:ext>
            </a:extLst>
          </p:cNvPr>
          <p:cNvSpPr txBox="1"/>
          <p:nvPr/>
        </p:nvSpPr>
        <p:spPr>
          <a:xfrm>
            <a:off x="6868742" y="4429379"/>
            <a:ext cx="4855030"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t>Online services bring value</a:t>
            </a:r>
          </a:p>
          <a:p>
            <a:pPr marL="914400" lvl="1" indent="-457200">
              <a:buFont typeface="Arial" panose="020B0604020202020204" pitchFamily="34" charset="0"/>
              <a:buChar char="•"/>
            </a:pPr>
            <a:r>
              <a:rPr lang="en-US" sz="2800" dirty="0"/>
              <a:t>Convenience</a:t>
            </a:r>
          </a:p>
          <a:p>
            <a:pPr marL="914400" lvl="1" indent="-457200">
              <a:buFont typeface="Arial" panose="020B0604020202020204" pitchFamily="34" charset="0"/>
              <a:buChar char="•"/>
            </a:pPr>
            <a:r>
              <a:rPr lang="en-US" sz="2800" dirty="0"/>
              <a:t>Knowledge</a:t>
            </a:r>
          </a:p>
        </p:txBody>
      </p:sp>
      <p:sp>
        <p:nvSpPr>
          <p:cNvPr id="5" name="Left Arrow 4">
            <a:extLst>
              <a:ext uri="{FF2B5EF4-FFF2-40B4-BE49-F238E27FC236}">
                <a16:creationId xmlns:a16="http://schemas.microsoft.com/office/drawing/2014/main" id="{AFEE1F83-A2C5-E944-B744-3824307867B5}"/>
              </a:ext>
            </a:extLst>
          </p:cNvPr>
          <p:cNvSpPr/>
          <p:nvPr/>
        </p:nvSpPr>
        <p:spPr>
          <a:xfrm>
            <a:off x="4572000" y="2547806"/>
            <a:ext cx="2373086" cy="237362"/>
          </a:xfrm>
          <a:prstGeom prst="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281F797-5F72-3D4D-98DA-6CC6F176E30E}"/>
              </a:ext>
            </a:extLst>
          </p:cNvPr>
          <p:cNvSpPr txBox="1"/>
          <p:nvPr/>
        </p:nvSpPr>
        <p:spPr>
          <a:xfrm>
            <a:off x="5008020" y="2235600"/>
            <a:ext cx="1415143" cy="430887"/>
          </a:xfrm>
          <a:prstGeom prst="rect">
            <a:avLst/>
          </a:prstGeom>
          <a:noFill/>
        </p:spPr>
        <p:txBody>
          <a:bodyPr wrap="square" rtlCol="0">
            <a:spAutoFit/>
          </a:bodyPr>
          <a:lstStyle/>
          <a:p>
            <a:pPr algn="ctr"/>
            <a:r>
              <a:rPr lang="en-US" sz="2200" dirty="0"/>
              <a:t>User data</a:t>
            </a:r>
          </a:p>
        </p:txBody>
      </p:sp>
      <p:sp>
        <p:nvSpPr>
          <p:cNvPr id="27" name="Left Arrow 26">
            <a:extLst>
              <a:ext uri="{FF2B5EF4-FFF2-40B4-BE49-F238E27FC236}">
                <a16:creationId xmlns:a16="http://schemas.microsoft.com/office/drawing/2014/main" id="{2794EB3C-F351-314C-B664-0B66A825BC1F}"/>
              </a:ext>
            </a:extLst>
          </p:cNvPr>
          <p:cNvSpPr/>
          <p:nvPr/>
        </p:nvSpPr>
        <p:spPr>
          <a:xfrm rot="10800000">
            <a:off x="4702632" y="2903666"/>
            <a:ext cx="2373086" cy="23736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893A1A1-DEC9-5443-84E9-2A37C9A9B7BF}"/>
              </a:ext>
            </a:extLst>
          </p:cNvPr>
          <p:cNvSpPr txBox="1"/>
          <p:nvPr/>
        </p:nvSpPr>
        <p:spPr>
          <a:xfrm>
            <a:off x="5127171" y="3043054"/>
            <a:ext cx="1295992" cy="430887"/>
          </a:xfrm>
          <a:prstGeom prst="rect">
            <a:avLst/>
          </a:prstGeom>
          <a:noFill/>
        </p:spPr>
        <p:txBody>
          <a:bodyPr wrap="square" rtlCol="0">
            <a:spAutoFit/>
          </a:bodyPr>
          <a:lstStyle/>
          <a:p>
            <a:pPr algn="ctr"/>
            <a:r>
              <a:rPr lang="en-US" sz="2200" dirty="0"/>
              <a:t>Services</a:t>
            </a:r>
          </a:p>
        </p:txBody>
      </p:sp>
    </p:spTree>
    <p:extLst>
      <p:ext uri="{BB962C8B-B14F-4D97-AF65-F5344CB8AC3E}">
        <p14:creationId xmlns:p14="http://schemas.microsoft.com/office/powerpoint/2010/main" val="242255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2525A-E411-8247-8FD1-164067E881EF}"/>
              </a:ext>
            </a:extLst>
          </p:cNvPr>
          <p:cNvSpPr>
            <a:spLocks noGrp="1"/>
          </p:cNvSpPr>
          <p:nvPr>
            <p:ph type="title"/>
          </p:nvPr>
        </p:nvSpPr>
        <p:spPr/>
        <p:txBody>
          <a:bodyPr>
            <a:normAutofit/>
          </a:bodyPr>
          <a:lstStyle/>
          <a:p>
            <a:r>
              <a:rPr lang="en-US" dirty="0"/>
              <a:t>Platform Design</a:t>
            </a:r>
          </a:p>
        </p:txBody>
      </p:sp>
      <p:grpSp>
        <p:nvGrpSpPr>
          <p:cNvPr id="4" name="Group 3">
            <a:extLst>
              <a:ext uri="{FF2B5EF4-FFF2-40B4-BE49-F238E27FC236}">
                <a16:creationId xmlns:a16="http://schemas.microsoft.com/office/drawing/2014/main" id="{AE317975-7DBC-D04F-93AC-AFF57D67F233}"/>
              </a:ext>
            </a:extLst>
          </p:cNvPr>
          <p:cNvGrpSpPr/>
          <p:nvPr/>
        </p:nvGrpSpPr>
        <p:grpSpPr>
          <a:xfrm>
            <a:off x="3437844" y="9353073"/>
            <a:ext cx="9649202" cy="6329083"/>
            <a:chOff x="800888" y="4775060"/>
            <a:chExt cx="11612502" cy="7827238"/>
          </a:xfrm>
        </p:grpSpPr>
        <p:grpSp>
          <p:nvGrpSpPr>
            <p:cNvPr id="5" name="Group 4">
              <a:extLst>
                <a:ext uri="{FF2B5EF4-FFF2-40B4-BE49-F238E27FC236}">
                  <a16:creationId xmlns:a16="http://schemas.microsoft.com/office/drawing/2014/main" id="{D10952E6-A0A6-6141-B2BF-D600452C83A2}"/>
                </a:ext>
              </a:extLst>
            </p:cNvPr>
            <p:cNvGrpSpPr/>
            <p:nvPr/>
          </p:nvGrpSpPr>
          <p:grpSpPr>
            <a:xfrm>
              <a:off x="800888" y="4775060"/>
              <a:ext cx="11612502" cy="7827238"/>
              <a:chOff x="1879427" y="17477788"/>
              <a:chExt cx="11612502" cy="7827238"/>
            </a:xfrm>
          </p:grpSpPr>
          <p:sp>
            <p:nvSpPr>
              <p:cNvPr id="9" name="Title 1">
                <a:extLst>
                  <a:ext uri="{FF2B5EF4-FFF2-40B4-BE49-F238E27FC236}">
                    <a16:creationId xmlns:a16="http://schemas.microsoft.com/office/drawing/2014/main" id="{63384EE1-B77A-EB4D-801D-E20B4BF8E42A}"/>
                  </a:ext>
                </a:extLst>
              </p:cNvPr>
              <p:cNvSpPr txBox="1">
                <a:spLocks/>
              </p:cNvSpPr>
              <p:nvPr/>
            </p:nvSpPr>
            <p:spPr>
              <a:xfrm>
                <a:off x="2081272" y="17477788"/>
                <a:ext cx="10515600" cy="1325563"/>
              </a:xfrm>
              <a:prstGeom prst="rect">
                <a:avLst/>
              </a:prstGeom>
            </p:spPr>
            <p:txBody>
              <a:bodyPr vert="horz" lIns="91440" tIns="45720" rIns="91440" bIns="45720" rtlCol="0" anchor="b">
                <a:normAutofit/>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4400" b="1" dirty="0">
                    <a:latin typeface="+mn-lt"/>
                  </a:rPr>
                  <a:t>Bi-Level MDP Optimization Model</a:t>
                </a:r>
              </a:p>
            </p:txBody>
          </p:sp>
          <p:sp>
            <p:nvSpPr>
              <p:cNvPr id="10" name="Content Placeholder 2">
                <a:extLst>
                  <a:ext uri="{FF2B5EF4-FFF2-40B4-BE49-F238E27FC236}">
                    <a16:creationId xmlns:a16="http://schemas.microsoft.com/office/drawing/2014/main" id="{0D990D6F-F5F7-154F-ACAE-9B054DFB35C2}"/>
                  </a:ext>
                </a:extLst>
              </p:cNvPr>
              <p:cNvSpPr txBox="1">
                <a:spLocks/>
              </p:cNvSpPr>
              <p:nvPr/>
            </p:nvSpPr>
            <p:spPr>
              <a:xfrm>
                <a:off x="2081272" y="19095943"/>
                <a:ext cx="10849303" cy="4351338"/>
              </a:xfrm>
              <a:prstGeom prst="rect">
                <a:avLst/>
              </a:prstGeom>
            </p:spPr>
            <p:txBody>
              <a:bodyPr vert="horz" lIns="91440" tIns="45720" rIns="91440" bIns="45720" rtlCol="0">
                <a:no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algn="l"/>
                <a:endParaRPr lang="en-US" sz="5400" dirty="0"/>
              </a:p>
            </p:txBody>
          </p:sp>
          <p:sp>
            <p:nvSpPr>
              <p:cNvPr id="11" name="Rectangle 10">
                <a:extLst>
                  <a:ext uri="{FF2B5EF4-FFF2-40B4-BE49-F238E27FC236}">
                    <a16:creationId xmlns:a16="http://schemas.microsoft.com/office/drawing/2014/main" id="{76B27A17-FF23-8D41-A1AD-EECD472899C5}"/>
                  </a:ext>
                </a:extLst>
              </p:cNvPr>
              <p:cNvSpPr/>
              <p:nvPr/>
            </p:nvSpPr>
            <p:spPr>
              <a:xfrm>
                <a:off x="1879427" y="17477788"/>
                <a:ext cx="11612502" cy="782723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EBCBEE09-915B-3545-9E35-8FA71F629572}"/>
                </a:ext>
              </a:extLst>
            </p:cNvPr>
            <p:cNvSpPr txBox="1"/>
            <p:nvPr/>
          </p:nvSpPr>
          <p:spPr>
            <a:xfrm>
              <a:off x="1349435" y="6225182"/>
              <a:ext cx="8725909" cy="951575"/>
            </a:xfrm>
            <a:prstGeom prst="rect">
              <a:avLst/>
            </a:prstGeom>
            <a:noFill/>
          </p:spPr>
          <p:txBody>
            <a:bodyPr wrap="none" rtlCol="0">
              <a:spAutoFit/>
            </a:bodyPr>
            <a:lstStyle/>
            <a:p>
              <a:r>
                <a:rPr lang="en-US" sz="4400" dirty="0">
                  <a:solidFill>
                    <a:srgbClr val="0070C0"/>
                  </a:solidFill>
                </a:rPr>
                <a:t>Agent</a:t>
              </a:r>
              <a:r>
                <a:rPr lang="en-US" sz="4400" dirty="0"/>
                <a:t>: participates in Life MDP</a:t>
              </a:r>
            </a:p>
          </p:txBody>
        </p:sp>
        <p:sp>
          <p:nvSpPr>
            <p:cNvPr id="7" name="TextBox 6">
              <a:extLst>
                <a:ext uri="{FF2B5EF4-FFF2-40B4-BE49-F238E27FC236}">
                  <a16:creationId xmlns:a16="http://schemas.microsoft.com/office/drawing/2014/main" id="{438DFBD8-BE1F-9849-9A40-C129281E3393}"/>
                </a:ext>
              </a:extLst>
            </p:cNvPr>
            <p:cNvSpPr txBox="1"/>
            <p:nvPr/>
          </p:nvSpPr>
          <p:spPr>
            <a:xfrm>
              <a:off x="1325879" y="7431757"/>
              <a:ext cx="10192454" cy="1788962"/>
            </a:xfrm>
            <a:prstGeom prst="rect">
              <a:avLst/>
            </a:prstGeom>
            <a:noFill/>
          </p:spPr>
          <p:txBody>
            <a:bodyPr wrap="square" rtlCol="0">
              <a:spAutoFit/>
            </a:bodyPr>
            <a:lstStyle/>
            <a:p>
              <a:r>
                <a:rPr lang="en-US" sz="4400" dirty="0">
                  <a:solidFill>
                    <a:srgbClr val="00B050"/>
                  </a:solidFill>
                </a:rPr>
                <a:t>Designer</a:t>
              </a:r>
              <a:r>
                <a:rPr lang="en-US" sz="4400" dirty="0"/>
                <a:t>: tweaks the Life MDP by building platforms.</a:t>
              </a:r>
            </a:p>
          </p:txBody>
        </p:sp>
        <p:sp>
          <p:nvSpPr>
            <p:cNvPr id="8" name="TextBox 7">
              <a:extLst>
                <a:ext uri="{FF2B5EF4-FFF2-40B4-BE49-F238E27FC236}">
                  <a16:creationId xmlns:a16="http://schemas.microsoft.com/office/drawing/2014/main" id="{AB4FDC31-845D-E34C-B1B4-AF1F69A2B358}"/>
                </a:ext>
              </a:extLst>
            </p:cNvPr>
            <p:cNvSpPr txBox="1"/>
            <p:nvPr/>
          </p:nvSpPr>
          <p:spPr>
            <a:xfrm>
              <a:off x="1349436" y="9429575"/>
              <a:ext cx="10820322" cy="2626348"/>
            </a:xfrm>
            <a:prstGeom prst="rect">
              <a:avLst/>
            </a:prstGeom>
            <a:noFill/>
          </p:spPr>
          <p:txBody>
            <a:bodyPr wrap="square" rtlCol="0">
              <a:spAutoFit/>
            </a:bodyPr>
            <a:lstStyle/>
            <a:p>
              <a:r>
                <a:rPr lang="en-US" sz="4400" dirty="0">
                  <a:solidFill>
                    <a:srgbClr val="C00000"/>
                  </a:solidFill>
                </a:rPr>
                <a:t>Goal</a:t>
              </a:r>
              <a:r>
                <a:rPr lang="en-US" sz="4400" dirty="0"/>
                <a:t>: </a:t>
              </a:r>
              <a:r>
                <a:rPr lang="en-US" sz="4400" dirty="0">
                  <a:solidFill>
                    <a:srgbClr val="00B050"/>
                  </a:solidFill>
                </a:rPr>
                <a:t>Designer</a:t>
              </a:r>
              <a:r>
                <a:rPr lang="en-US" sz="4400" dirty="0"/>
                <a:t> wants to indirectly       optimize its reward via </a:t>
              </a:r>
              <a:r>
                <a:rPr lang="en-US" sz="4400" dirty="0">
                  <a:solidFill>
                    <a:srgbClr val="0070C0"/>
                  </a:solidFill>
                </a:rPr>
                <a:t>Agent</a:t>
              </a:r>
              <a:r>
                <a:rPr lang="en-US" sz="4400" dirty="0"/>
                <a:t>’s optimal behavior! (Find Stackelberg)</a:t>
              </a:r>
            </a:p>
          </p:txBody>
        </p:sp>
      </p:grpSp>
      <p:grpSp>
        <p:nvGrpSpPr>
          <p:cNvPr id="12" name="Group 11">
            <a:extLst>
              <a:ext uri="{FF2B5EF4-FFF2-40B4-BE49-F238E27FC236}">
                <a16:creationId xmlns:a16="http://schemas.microsoft.com/office/drawing/2014/main" id="{90D9E58A-2BD8-444A-81D9-F3C621044F6E}"/>
              </a:ext>
            </a:extLst>
          </p:cNvPr>
          <p:cNvGrpSpPr/>
          <p:nvPr/>
        </p:nvGrpSpPr>
        <p:grpSpPr>
          <a:xfrm>
            <a:off x="3590244" y="9505473"/>
            <a:ext cx="9649202" cy="6329083"/>
            <a:chOff x="800888" y="4775060"/>
            <a:chExt cx="11612502" cy="7827238"/>
          </a:xfrm>
        </p:grpSpPr>
        <p:grpSp>
          <p:nvGrpSpPr>
            <p:cNvPr id="13" name="Group 12">
              <a:extLst>
                <a:ext uri="{FF2B5EF4-FFF2-40B4-BE49-F238E27FC236}">
                  <a16:creationId xmlns:a16="http://schemas.microsoft.com/office/drawing/2014/main" id="{0F27775B-ADBA-D943-8C22-A7B4532DDD9A}"/>
                </a:ext>
              </a:extLst>
            </p:cNvPr>
            <p:cNvGrpSpPr/>
            <p:nvPr/>
          </p:nvGrpSpPr>
          <p:grpSpPr>
            <a:xfrm>
              <a:off x="800888" y="4775060"/>
              <a:ext cx="11612502" cy="7827238"/>
              <a:chOff x="1879427" y="17477788"/>
              <a:chExt cx="11612502" cy="7827238"/>
            </a:xfrm>
          </p:grpSpPr>
          <p:sp>
            <p:nvSpPr>
              <p:cNvPr id="17" name="Title 1">
                <a:extLst>
                  <a:ext uri="{FF2B5EF4-FFF2-40B4-BE49-F238E27FC236}">
                    <a16:creationId xmlns:a16="http://schemas.microsoft.com/office/drawing/2014/main" id="{E1D15338-64D2-9D48-9A56-EC592DDE5F6A}"/>
                  </a:ext>
                </a:extLst>
              </p:cNvPr>
              <p:cNvSpPr txBox="1">
                <a:spLocks/>
              </p:cNvSpPr>
              <p:nvPr/>
            </p:nvSpPr>
            <p:spPr>
              <a:xfrm>
                <a:off x="2081272" y="17477788"/>
                <a:ext cx="10515600" cy="1325563"/>
              </a:xfrm>
              <a:prstGeom prst="rect">
                <a:avLst/>
              </a:prstGeom>
            </p:spPr>
            <p:txBody>
              <a:bodyPr vert="horz" lIns="91440" tIns="45720" rIns="91440" bIns="45720" rtlCol="0" anchor="b">
                <a:normAutofit/>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4400" b="1" dirty="0">
                    <a:latin typeface="+mn-lt"/>
                  </a:rPr>
                  <a:t>Bi-Level MDP Optimization Model</a:t>
                </a:r>
              </a:p>
            </p:txBody>
          </p:sp>
          <p:sp>
            <p:nvSpPr>
              <p:cNvPr id="18" name="Content Placeholder 2">
                <a:extLst>
                  <a:ext uri="{FF2B5EF4-FFF2-40B4-BE49-F238E27FC236}">
                    <a16:creationId xmlns:a16="http://schemas.microsoft.com/office/drawing/2014/main" id="{111639A7-8E59-8944-9B15-FD5400FE34CA}"/>
                  </a:ext>
                </a:extLst>
              </p:cNvPr>
              <p:cNvSpPr txBox="1">
                <a:spLocks/>
              </p:cNvSpPr>
              <p:nvPr/>
            </p:nvSpPr>
            <p:spPr>
              <a:xfrm>
                <a:off x="2081272" y="19095943"/>
                <a:ext cx="10849303" cy="4351338"/>
              </a:xfrm>
              <a:prstGeom prst="rect">
                <a:avLst/>
              </a:prstGeom>
            </p:spPr>
            <p:txBody>
              <a:bodyPr vert="horz" lIns="91440" tIns="45720" rIns="91440" bIns="45720" rtlCol="0">
                <a:noAutofit/>
              </a:bodyPr>
              <a:lstStyle>
                <a:lvl1pPr marL="0" indent="0" algn="ctr" defTabSz="3657600" rtl="0" eaLnBrk="1" latinLnBrk="0" hangingPunct="1">
                  <a:lnSpc>
                    <a:spcPct val="90000"/>
                  </a:lnSpc>
                  <a:spcBef>
                    <a:spcPts val="4000"/>
                  </a:spcBef>
                  <a:buFont typeface="Arial" panose="020B0604020202020204" pitchFamily="34" charset="0"/>
                  <a:buNone/>
                  <a:defRPr sz="9600" kern="1200">
                    <a:solidFill>
                      <a:schemeClr val="tx1"/>
                    </a:solidFill>
                    <a:latin typeface="+mn-lt"/>
                    <a:ea typeface="+mn-ea"/>
                    <a:cs typeface="+mn-cs"/>
                  </a:defRPr>
                </a:lvl1pPr>
                <a:lvl2pPr marL="1828800" indent="0" algn="ctr" defTabSz="3657600" rtl="0" eaLnBrk="1" latinLnBrk="0" hangingPunct="1">
                  <a:lnSpc>
                    <a:spcPct val="90000"/>
                  </a:lnSpc>
                  <a:spcBef>
                    <a:spcPts val="2000"/>
                  </a:spcBef>
                  <a:buFont typeface="Arial" panose="020B0604020202020204" pitchFamily="34" charset="0"/>
                  <a:buNone/>
                  <a:defRPr sz="8000" kern="1200">
                    <a:solidFill>
                      <a:schemeClr val="tx1"/>
                    </a:solidFill>
                    <a:latin typeface="+mn-lt"/>
                    <a:ea typeface="+mn-ea"/>
                    <a:cs typeface="+mn-cs"/>
                  </a:defRPr>
                </a:lvl2pPr>
                <a:lvl3pPr marL="3657600" indent="0" algn="ctr" defTabSz="3657600" rtl="0" eaLnBrk="1" latinLnBrk="0" hangingPunct="1">
                  <a:lnSpc>
                    <a:spcPct val="90000"/>
                  </a:lnSpc>
                  <a:spcBef>
                    <a:spcPts val="2000"/>
                  </a:spcBef>
                  <a:buFont typeface="Arial" panose="020B0604020202020204" pitchFamily="34" charset="0"/>
                  <a:buNone/>
                  <a:defRPr sz="7200" kern="1200">
                    <a:solidFill>
                      <a:schemeClr val="tx1"/>
                    </a:solidFill>
                    <a:latin typeface="+mn-lt"/>
                    <a:ea typeface="+mn-ea"/>
                    <a:cs typeface="+mn-cs"/>
                  </a:defRPr>
                </a:lvl3pPr>
                <a:lvl4pPr marL="5486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4pPr>
                <a:lvl5pPr marL="73152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5pPr>
                <a:lvl6pPr marL="91440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6pPr>
                <a:lvl7pPr marL="109728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7pPr>
                <a:lvl8pPr marL="128016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8pPr>
                <a:lvl9pPr marL="14630400" indent="0" algn="ctr" defTabSz="3657600" rtl="0" eaLnBrk="1" latinLnBrk="0" hangingPunct="1">
                  <a:lnSpc>
                    <a:spcPct val="90000"/>
                  </a:lnSpc>
                  <a:spcBef>
                    <a:spcPts val="2000"/>
                  </a:spcBef>
                  <a:buFont typeface="Arial" panose="020B0604020202020204" pitchFamily="34" charset="0"/>
                  <a:buNone/>
                  <a:defRPr sz="6400" kern="1200">
                    <a:solidFill>
                      <a:schemeClr val="tx1"/>
                    </a:solidFill>
                    <a:latin typeface="+mn-lt"/>
                    <a:ea typeface="+mn-ea"/>
                    <a:cs typeface="+mn-cs"/>
                  </a:defRPr>
                </a:lvl9pPr>
              </a:lstStyle>
              <a:p>
                <a:pPr algn="l"/>
                <a:endParaRPr lang="en-US" sz="5400" dirty="0"/>
              </a:p>
            </p:txBody>
          </p:sp>
          <p:sp>
            <p:nvSpPr>
              <p:cNvPr id="19" name="Rectangle 18">
                <a:extLst>
                  <a:ext uri="{FF2B5EF4-FFF2-40B4-BE49-F238E27FC236}">
                    <a16:creationId xmlns:a16="http://schemas.microsoft.com/office/drawing/2014/main" id="{BDA0FF3C-09EC-C340-8DF0-20F2AB7271DD}"/>
                  </a:ext>
                </a:extLst>
              </p:cNvPr>
              <p:cNvSpPr/>
              <p:nvPr/>
            </p:nvSpPr>
            <p:spPr>
              <a:xfrm>
                <a:off x="1879427" y="17477788"/>
                <a:ext cx="11612502" cy="7827238"/>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E53E1CCE-E1BA-0A4D-99AD-2A76A40FD692}"/>
                </a:ext>
              </a:extLst>
            </p:cNvPr>
            <p:cNvSpPr txBox="1"/>
            <p:nvPr/>
          </p:nvSpPr>
          <p:spPr>
            <a:xfrm>
              <a:off x="1349435" y="6225182"/>
              <a:ext cx="8725909" cy="951575"/>
            </a:xfrm>
            <a:prstGeom prst="rect">
              <a:avLst/>
            </a:prstGeom>
            <a:noFill/>
          </p:spPr>
          <p:txBody>
            <a:bodyPr wrap="none" rtlCol="0">
              <a:spAutoFit/>
            </a:bodyPr>
            <a:lstStyle/>
            <a:p>
              <a:r>
                <a:rPr lang="en-US" sz="4400" dirty="0">
                  <a:solidFill>
                    <a:srgbClr val="0070C0"/>
                  </a:solidFill>
                </a:rPr>
                <a:t>Agent</a:t>
              </a:r>
              <a:r>
                <a:rPr lang="en-US" sz="4400" dirty="0"/>
                <a:t>: participates in Life MDP</a:t>
              </a:r>
            </a:p>
          </p:txBody>
        </p:sp>
        <p:sp>
          <p:nvSpPr>
            <p:cNvPr id="15" name="TextBox 14">
              <a:extLst>
                <a:ext uri="{FF2B5EF4-FFF2-40B4-BE49-F238E27FC236}">
                  <a16:creationId xmlns:a16="http://schemas.microsoft.com/office/drawing/2014/main" id="{C7559FB2-F157-4342-8117-30E61D8D867B}"/>
                </a:ext>
              </a:extLst>
            </p:cNvPr>
            <p:cNvSpPr txBox="1"/>
            <p:nvPr/>
          </p:nvSpPr>
          <p:spPr>
            <a:xfrm>
              <a:off x="1325879" y="7431757"/>
              <a:ext cx="10192454" cy="1788962"/>
            </a:xfrm>
            <a:prstGeom prst="rect">
              <a:avLst/>
            </a:prstGeom>
            <a:noFill/>
          </p:spPr>
          <p:txBody>
            <a:bodyPr wrap="square" rtlCol="0">
              <a:spAutoFit/>
            </a:bodyPr>
            <a:lstStyle/>
            <a:p>
              <a:r>
                <a:rPr lang="en-US" sz="4400" dirty="0">
                  <a:solidFill>
                    <a:srgbClr val="00B050"/>
                  </a:solidFill>
                </a:rPr>
                <a:t>Designer</a:t>
              </a:r>
              <a:r>
                <a:rPr lang="en-US" sz="4400" dirty="0"/>
                <a:t>: tweaks the Life MDP by building platforms.</a:t>
              </a:r>
            </a:p>
          </p:txBody>
        </p:sp>
        <p:sp>
          <p:nvSpPr>
            <p:cNvPr id="16" name="TextBox 15">
              <a:extLst>
                <a:ext uri="{FF2B5EF4-FFF2-40B4-BE49-F238E27FC236}">
                  <a16:creationId xmlns:a16="http://schemas.microsoft.com/office/drawing/2014/main" id="{2D7324FD-8708-6746-9910-675F0D364ECB}"/>
                </a:ext>
              </a:extLst>
            </p:cNvPr>
            <p:cNvSpPr txBox="1"/>
            <p:nvPr/>
          </p:nvSpPr>
          <p:spPr>
            <a:xfrm>
              <a:off x="1349436" y="9429575"/>
              <a:ext cx="10820322" cy="2626348"/>
            </a:xfrm>
            <a:prstGeom prst="rect">
              <a:avLst/>
            </a:prstGeom>
            <a:noFill/>
          </p:spPr>
          <p:txBody>
            <a:bodyPr wrap="square" rtlCol="0">
              <a:spAutoFit/>
            </a:bodyPr>
            <a:lstStyle/>
            <a:p>
              <a:r>
                <a:rPr lang="en-US" sz="4400" dirty="0">
                  <a:solidFill>
                    <a:srgbClr val="C00000"/>
                  </a:solidFill>
                </a:rPr>
                <a:t>Goal</a:t>
              </a:r>
              <a:r>
                <a:rPr lang="en-US" sz="4400" dirty="0"/>
                <a:t>: </a:t>
              </a:r>
              <a:r>
                <a:rPr lang="en-US" sz="4400" dirty="0">
                  <a:solidFill>
                    <a:srgbClr val="00B050"/>
                  </a:solidFill>
                </a:rPr>
                <a:t>Designer</a:t>
              </a:r>
              <a:r>
                <a:rPr lang="en-US" sz="4400" dirty="0"/>
                <a:t> wants to indirectly       optimize its reward via </a:t>
              </a:r>
              <a:r>
                <a:rPr lang="en-US" sz="4400" dirty="0">
                  <a:solidFill>
                    <a:srgbClr val="0070C0"/>
                  </a:solidFill>
                </a:rPr>
                <a:t>Agent</a:t>
              </a:r>
              <a:r>
                <a:rPr lang="en-US" sz="4400" dirty="0"/>
                <a:t>’s optimal behavior! (Find Stackelberg)</a:t>
              </a:r>
            </a:p>
          </p:txBody>
        </p:sp>
      </p:grpSp>
      <p:sp>
        <p:nvSpPr>
          <p:cNvPr id="20" name="Title 1">
            <a:extLst>
              <a:ext uri="{FF2B5EF4-FFF2-40B4-BE49-F238E27FC236}">
                <a16:creationId xmlns:a16="http://schemas.microsoft.com/office/drawing/2014/main" id="{028BE208-9675-854B-8260-245C5944E2A6}"/>
              </a:ext>
            </a:extLst>
          </p:cNvPr>
          <p:cNvSpPr txBox="1">
            <a:spLocks/>
          </p:cNvSpPr>
          <p:nvPr/>
        </p:nvSpPr>
        <p:spPr>
          <a:xfrm>
            <a:off x="3910364" y="9657873"/>
            <a:ext cx="8737751" cy="1071847"/>
          </a:xfrm>
          <a:prstGeom prst="rect">
            <a:avLst/>
          </a:prstGeom>
        </p:spPr>
        <p:txBody>
          <a:bodyPr vert="horz" lIns="91440" tIns="45720" rIns="91440" bIns="45720" rtlCol="0" anchor="b">
            <a:normAutofit/>
          </a:bodyPr>
          <a:lstStyle>
            <a:lvl1pPr algn="ctr" defTabSz="3657600" rtl="0" eaLnBrk="1" latinLnBrk="0" hangingPunct="1">
              <a:lnSpc>
                <a:spcPct val="90000"/>
              </a:lnSpc>
              <a:spcBef>
                <a:spcPct val="0"/>
              </a:spcBef>
              <a:buNone/>
              <a:defRPr sz="24000" kern="1200">
                <a:solidFill>
                  <a:schemeClr val="tx1"/>
                </a:solidFill>
                <a:latin typeface="+mj-lt"/>
                <a:ea typeface="+mj-ea"/>
                <a:cs typeface="+mj-cs"/>
              </a:defRPr>
            </a:lvl1pPr>
          </a:lstStyle>
          <a:p>
            <a:r>
              <a:rPr lang="en-US" sz="4400" b="1" dirty="0">
                <a:latin typeface="+mn-lt"/>
              </a:rPr>
              <a:t>Bi-Level MDP Optimization Model</a:t>
            </a:r>
          </a:p>
        </p:txBody>
      </p:sp>
      <p:sp>
        <p:nvSpPr>
          <p:cNvPr id="21" name="Rectangle 20">
            <a:extLst>
              <a:ext uri="{FF2B5EF4-FFF2-40B4-BE49-F238E27FC236}">
                <a16:creationId xmlns:a16="http://schemas.microsoft.com/office/drawing/2014/main" id="{DB560614-F376-CD42-B60C-D7E8634EA4E8}"/>
              </a:ext>
            </a:extLst>
          </p:cNvPr>
          <p:cNvSpPr/>
          <p:nvPr/>
        </p:nvSpPr>
        <p:spPr>
          <a:xfrm>
            <a:off x="3742644" y="9657873"/>
            <a:ext cx="9649202" cy="6329083"/>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E762792-6884-FD48-A9CD-93C921446ADF}"/>
              </a:ext>
            </a:extLst>
          </p:cNvPr>
          <p:cNvSpPr txBox="1"/>
          <p:nvPr/>
        </p:nvSpPr>
        <p:spPr>
          <a:xfrm>
            <a:off x="4198449" y="10830438"/>
            <a:ext cx="7250639" cy="769441"/>
          </a:xfrm>
          <a:prstGeom prst="rect">
            <a:avLst/>
          </a:prstGeom>
          <a:noFill/>
        </p:spPr>
        <p:txBody>
          <a:bodyPr wrap="none" rtlCol="0">
            <a:spAutoFit/>
          </a:bodyPr>
          <a:lstStyle/>
          <a:p>
            <a:r>
              <a:rPr lang="en-US" sz="4400" dirty="0">
                <a:solidFill>
                  <a:srgbClr val="0070C0"/>
                </a:solidFill>
              </a:rPr>
              <a:t>Agent</a:t>
            </a:r>
            <a:r>
              <a:rPr lang="en-US" sz="4400" dirty="0"/>
              <a:t>: participates in Life MDP</a:t>
            </a:r>
          </a:p>
        </p:txBody>
      </p:sp>
      <p:sp>
        <p:nvSpPr>
          <p:cNvPr id="23" name="TextBox 22">
            <a:extLst>
              <a:ext uri="{FF2B5EF4-FFF2-40B4-BE49-F238E27FC236}">
                <a16:creationId xmlns:a16="http://schemas.microsoft.com/office/drawing/2014/main" id="{3B8BE2E6-6255-C842-A9DE-0EA0C3AF79F0}"/>
              </a:ext>
            </a:extLst>
          </p:cNvPr>
          <p:cNvSpPr txBox="1"/>
          <p:nvPr/>
        </p:nvSpPr>
        <p:spPr>
          <a:xfrm>
            <a:off x="4178876" y="11806071"/>
            <a:ext cx="8469238" cy="1446550"/>
          </a:xfrm>
          <a:prstGeom prst="rect">
            <a:avLst/>
          </a:prstGeom>
          <a:noFill/>
        </p:spPr>
        <p:txBody>
          <a:bodyPr wrap="square" rtlCol="0">
            <a:spAutoFit/>
          </a:bodyPr>
          <a:lstStyle/>
          <a:p>
            <a:r>
              <a:rPr lang="en-US" sz="4400" dirty="0">
                <a:solidFill>
                  <a:srgbClr val="00B050"/>
                </a:solidFill>
              </a:rPr>
              <a:t>Designer</a:t>
            </a:r>
            <a:r>
              <a:rPr lang="en-US" sz="4400" dirty="0"/>
              <a:t>: tweaks the Life MDP by building platforms.</a:t>
            </a:r>
          </a:p>
        </p:txBody>
      </p:sp>
      <p:sp>
        <p:nvSpPr>
          <p:cNvPr id="24" name="TextBox 23">
            <a:extLst>
              <a:ext uri="{FF2B5EF4-FFF2-40B4-BE49-F238E27FC236}">
                <a16:creationId xmlns:a16="http://schemas.microsoft.com/office/drawing/2014/main" id="{622F393D-F8C1-2942-8DA8-D2A6BA207DDA}"/>
              </a:ext>
            </a:extLst>
          </p:cNvPr>
          <p:cNvSpPr txBox="1"/>
          <p:nvPr/>
        </p:nvSpPr>
        <p:spPr>
          <a:xfrm>
            <a:off x="4198450" y="13421501"/>
            <a:ext cx="8990954" cy="2123658"/>
          </a:xfrm>
          <a:prstGeom prst="rect">
            <a:avLst/>
          </a:prstGeom>
          <a:noFill/>
        </p:spPr>
        <p:txBody>
          <a:bodyPr wrap="square" rtlCol="0">
            <a:spAutoFit/>
          </a:bodyPr>
          <a:lstStyle/>
          <a:p>
            <a:r>
              <a:rPr lang="en-US" sz="4400" dirty="0">
                <a:solidFill>
                  <a:srgbClr val="C00000"/>
                </a:solidFill>
              </a:rPr>
              <a:t>Goal</a:t>
            </a:r>
            <a:r>
              <a:rPr lang="en-US" sz="4400" dirty="0"/>
              <a:t>: </a:t>
            </a:r>
            <a:r>
              <a:rPr lang="en-US" sz="4400" dirty="0">
                <a:solidFill>
                  <a:srgbClr val="00B050"/>
                </a:solidFill>
              </a:rPr>
              <a:t>Designer</a:t>
            </a:r>
            <a:r>
              <a:rPr lang="en-US" sz="4400" dirty="0"/>
              <a:t> wants to indirectly       optimize its reward via </a:t>
            </a:r>
            <a:r>
              <a:rPr lang="en-US" sz="4400" dirty="0">
                <a:solidFill>
                  <a:srgbClr val="0070C0"/>
                </a:solidFill>
              </a:rPr>
              <a:t>Agent</a:t>
            </a:r>
            <a:r>
              <a:rPr lang="en-US" sz="4400" dirty="0"/>
              <a:t>’s optimal behavior! (Find Stackelberg)</a:t>
            </a:r>
          </a:p>
        </p:txBody>
      </p:sp>
      <p:sp>
        <p:nvSpPr>
          <p:cNvPr id="27" name="TextBox 26">
            <a:extLst>
              <a:ext uri="{FF2B5EF4-FFF2-40B4-BE49-F238E27FC236}">
                <a16:creationId xmlns:a16="http://schemas.microsoft.com/office/drawing/2014/main" id="{96ECACB2-3253-C942-B877-E22B8FE5340F}"/>
              </a:ext>
            </a:extLst>
          </p:cNvPr>
          <p:cNvSpPr txBox="1"/>
          <p:nvPr/>
        </p:nvSpPr>
        <p:spPr>
          <a:xfrm>
            <a:off x="6911163" y="1690687"/>
            <a:ext cx="4784651" cy="5047536"/>
          </a:xfrm>
          <a:prstGeom prst="rect">
            <a:avLst/>
          </a:prstGeom>
          <a:noFill/>
        </p:spPr>
        <p:txBody>
          <a:bodyPr wrap="square" rtlCol="0">
            <a:spAutoFit/>
          </a:bodyPr>
          <a:lstStyle/>
          <a:p>
            <a:pPr marL="285750" indent="-285750">
              <a:buFont typeface="Arial" panose="020B0604020202020204" pitchFamily="34" charset="0"/>
              <a:buChar char="•"/>
            </a:pPr>
            <a:r>
              <a:rPr lang="en-US" sz="2300" dirty="0"/>
              <a:t>Key Idea: Google builds various apps (Maps, Search, Social Network, etc.) and profits based on usage of these apps.</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The usage of apps modifies the transitions of the Markov Chain of the user’s life</a:t>
            </a:r>
          </a:p>
          <a:p>
            <a:pPr marL="285750" indent="-285750">
              <a:buFont typeface="Arial" panose="020B0604020202020204" pitchFamily="34" charset="0"/>
              <a:buChar char="•"/>
            </a:pPr>
            <a:endParaRPr lang="en-US" sz="2300" dirty="0"/>
          </a:p>
          <a:p>
            <a:pPr marL="285750" indent="-285750">
              <a:buFont typeface="Arial" panose="020B0604020202020204" pitchFamily="34" charset="0"/>
              <a:buChar char="•"/>
            </a:pPr>
            <a:r>
              <a:rPr lang="en-US" sz="2300" dirty="0"/>
              <a:t>Assume the Designer has linear rewards over the steady state distribution of the resulting Markov chain (agent policy + Life MDP)</a:t>
            </a:r>
          </a:p>
          <a:p>
            <a:pPr marL="285750" indent="-285750">
              <a:buFont typeface="Arial" panose="020B0604020202020204" pitchFamily="34" charset="0"/>
              <a:buChar char="•"/>
            </a:pPr>
            <a:endParaRPr lang="en-US" sz="2300" dirty="0"/>
          </a:p>
        </p:txBody>
      </p:sp>
      <p:pic>
        <p:nvPicPr>
          <p:cNvPr id="3" name="Picture 2">
            <a:extLst>
              <a:ext uri="{FF2B5EF4-FFF2-40B4-BE49-F238E27FC236}">
                <a16:creationId xmlns:a16="http://schemas.microsoft.com/office/drawing/2014/main" id="{59C145C8-A21E-AE4F-8FD3-CCB9FB93A405}"/>
              </a:ext>
            </a:extLst>
          </p:cNvPr>
          <p:cNvPicPr>
            <a:picLocks noChangeAspect="1"/>
          </p:cNvPicPr>
          <p:nvPr/>
        </p:nvPicPr>
        <p:blipFill>
          <a:blip r:embed="rId2"/>
          <a:stretch>
            <a:fillRect/>
          </a:stretch>
        </p:blipFill>
        <p:spPr>
          <a:xfrm>
            <a:off x="623966" y="1556659"/>
            <a:ext cx="6267995" cy="5281279"/>
          </a:xfrm>
          <a:prstGeom prst="rect">
            <a:avLst/>
          </a:prstGeom>
        </p:spPr>
      </p:pic>
    </p:spTree>
    <p:extLst>
      <p:ext uri="{BB962C8B-B14F-4D97-AF65-F5344CB8AC3E}">
        <p14:creationId xmlns:p14="http://schemas.microsoft.com/office/powerpoint/2010/main" val="2932788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E960-6FAF-CD4C-A15A-1BCD685F4552}"/>
              </a:ext>
            </a:extLst>
          </p:cNvPr>
          <p:cNvSpPr>
            <a:spLocks noGrp="1"/>
          </p:cNvSpPr>
          <p:nvPr>
            <p:ph type="title"/>
          </p:nvPr>
        </p:nvSpPr>
        <p:spPr/>
        <p:txBody>
          <a:bodyPr/>
          <a:lstStyle/>
          <a:p>
            <a:r>
              <a:rPr lang="en-US" dirty="0"/>
              <a:t>Formal Problem Statement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B7E68A-C952-DD48-B25B-29E888818FEB}"/>
                  </a:ext>
                </a:extLst>
              </p:cNvPr>
              <p:cNvSpPr>
                <a:spLocks noGrp="1"/>
              </p:cNvSpPr>
              <p:nvPr>
                <p:ph idx="1"/>
              </p:nvPr>
            </p:nvSpPr>
            <p:spPr/>
            <p:txBody>
              <a:bodyPr>
                <a:normAutofit lnSpcReduction="10000"/>
              </a:bodyPr>
              <a:lstStyle/>
              <a:p>
                <a:r>
                  <a:rPr lang="en-US" dirty="0"/>
                  <a:t>An </a:t>
                </a:r>
                <a:r>
                  <a:rPr lang="en-US" b="1" dirty="0"/>
                  <a:t>agent </a:t>
                </a:r>
                <a:r>
                  <a:rPr lang="en-US" dirty="0"/>
                  <a:t>lives in an irreducible Markov chain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 states.</a:t>
                </a:r>
              </a:p>
              <a:p>
                <a:endParaRPr lang="en-US" dirty="0"/>
              </a:p>
              <a:p>
                <a:r>
                  <a:rPr lang="en-US" dirty="0"/>
                  <a:t>The </a:t>
                </a:r>
                <a:r>
                  <a:rPr lang="en-US" b="1" dirty="0"/>
                  <a:t>designer </a:t>
                </a:r>
                <a:r>
                  <a:rPr lang="en-US" dirty="0"/>
                  <a:t>chooses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states to add platforms to. </a:t>
                </a:r>
              </a:p>
              <a:p>
                <a:endParaRPr lang="en-US" dirty="0"/>
              </a:p>
              <a:p>
                <a:r>
                  <a:rPr lang="en-US" dirty="0"/>
                  <a:t>The agent may </a:t>
                </a:r>
                <a:r>
                  <a:rPr lang="en-US" b="1" dirty="0"/>
                  <a:t>adopt or not adopt</a:t>
                </a:r>
                <a:r>
                  <a:rPr lang="en-US" dirty="0"/>
                  <a:t> the platform at each state:</a:t>
                </a:r>
              </a:p>
              <a:p>
                <a:pPr marL="0" indent="0">
                  <a:buNone/>
                </a:pPr>
                <a:endParaRPr lang="en-US" dirty="0"/>
              </a:p>
              <a:p>
                <a:pPr lvl="1"/>
                <a:r>
                  <a:rPr lang="en-US" sz="2800" dirty="0"/>
                  <a:t>If </a:t>
                </a:r>
                <a:r>
                  <a:rPr lang="en-US" sz="2800" b="1" dirty="0"/>
                  <a:t>adopt</a:t>
                </a:r>
                <a:r>
                  <a:rPr lang="en-US" sz="2800" dirty="0"/>
                  <a:t>, the transitions change. Otherwise they do not.</a:t>
                </a:r>
              </a:p>
              <a:p>
                <a:pPr marL="457200" lvl="1" indent="0">
                  <a:buNone/>
                </a:pPr>
                <a:endParaRPr lang="en-US" sz="2800" dirty="0"/>
              </a:p>
              <a:p>
                <a:pPr lvl="1"/>
                <a:r>
                  <a:rPr lang="en-US" sz="2800" dirty="0"/>
                  <a:t>Assume the chain remains irreducible.</a:t>
                </a:r>
              </a:p>
              <a:p>
                <a:endParaRPr lang="en-US" b="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0B7E68A-C952-DD48-B25B-29E888818FEB}"/>
                  </a:ext>
                </a:extLst>
              </p:cNvPr>
              <p:cNvSpPr>
                <a:spLocks noGrp="1" noRot="1" noChangeAspect="1" noMove="1" noResize="1" noEditPoints="1" noAdjustHandles="1" noChangeArrowheads="1" noChangeShapeType="1" noTextEdit="1"/>
              </p:cNvSpPr>
              <p:nvPr>
                <p:ph idx="1"/>
              </p:nvPr>
            </p:nvSpPr>
            <p:spPr>
              <a:blipFill>
                <a:blip r:embed="rId2"/>
                <a:stretch>
                  <a:fillRect l="-965" t="-3509"/>
                </a:stretch>
              </a:blipFill>
            </p:spPr>
            <p:txBody>
              <a:bodyPr/>
              <a:lstStyle/>
              <a:p>
                <a:r>
                  <a:rPr lang="en-US">
                    <a:noFill/>
                  </a:rPr>
                  <a:t> </a:t>
                </a:r>
              </a:p>
            </p:txBody>
          </p:sp>
        </mc:Fallback>
      </mc:AlternateContent>
    </p:spTree>
    <p:extLst>
      <p:ext uri="{BB962C8B-B14F-4D97-AF65-F5344CB8AC3E}">
        <p14:creationId xmlns:p14="http://schemas.microsoft.com/office/powerpoint/2010/main" val="28587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E960-6FAF-CD4C-A15A-1BCD685F4552}"/>
              </a:ext>
            </a:extLst>
          </p:cNvPr>
          <p:cNvSpPr>
            <a:spLocks noGrp="1"/>
          </p:cNvSpPr>
          <p:nvPr>
            <p:ph type="title"/>
          </p:nvPr>
        </p:nvSpPr>
        <p:spPr/>
        <p:txBody>
          <a:bodyPr/>
          <a:lstStyle/>
          <a:p>
            <a:r>
              <a:rPr lang="en-US" dirty="0"/>
              <a:t>Formal Problem Statement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B7E68A-C952-DD48-B25B-29E888818FEB}"/>
                  </a:ext>
                </a:extLst>
              </p:cNvPr>
              <p:cNvSpPr>
                <a:spLocks noGrp="1"/>
              </p:cNvSpPr>
              <p:nvPr>
                <p:ph idx="1"/>
              </p:nvPr>
            </p:nvSpPr>
            <p:spPr/>
            <p:txBody>
              <a:bodyPr>
                <a:normAutofit/>
              </a:bodyPr>
              <a:lstStyle/>
              <a:p>
                <a:r>
                  <a:rPr lang="en-US" dirty="0"/>
                  <a:t>Assign a utility rate for the agent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oMath>
                </a14:m>
                <a:r>
                  <a:rPr lang="en-US" dirty="0"/>
                  <a:t>) and the designer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at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pPr marL="0" indent="0">
                  <a:buNone/>
                </a:pPr>
                <a:endParaRPr lang="en-US" dirty="0"/>
              </a:p>
              <a:p>
                <a:r>
                  <a:rPr lang="en-US" dirty="0"/>
                  <a:t>The agent solves the resulting Markov Decision Process.</a:t>
                </a:r>
              </a:p>
              <a:p>
                <a:pPr lvl="1"/>
                <a:r>
                  <a:rPr lang="en-US" sz="2800" dirty="0"/>
                  <a:t>Resulting steady-state probabilities are given by </a:t>
                </a:r>
                <a14:m>
                  <m:oMath xmlns:m="http://schemas.openxmlformats.org/officeDocument/2006/math">
                    <m:r>
                      <a:rPr lang="en-US" sz="2800" i="1">
                        <a:latin typeface="Cambria Math" panose="02040503050406030204" pitchFamily="18" charset="0"/>
                      </a:rPr>
                      <m:t>𝜋</m:t>
                    </m:r>
                  </m:oMath>
                </a14:m>
                <a:r>
                  <a:rPr lang="en-US" sz="2800" dirty="0"/>
                  <a:t>.</a:t>
                </a:r>
              </a:p>
              <a:p>
                <a:pPr marL="0" indent="0">
                  <a:buNone/>
                </a:pPr>
                <a:endParaRPr lang="en-US" dirty="0"/>
              </a:p>
              <a:p>
                <a:r>
                  <a:rPr lang="en-US" dirty="0"/>
                  <a:t>The designer optimizes over </a:t>
                </a:r>
                <a14:m>
                  <m:oMath xmlns:m="http://schemas.openxmlformats.org/officeDocument/2006/math">
                    <m:r>
                      <a:rPr lang="en-US" b="0" i="1" smtClean="0">
                        <a:latin typeface="Cambria Math" panose="02040503050406030204" pitchFamily="18" charset="0"/>
                      </a:rPr>
                      <m:t>𝑆</m:t>
                    </m:r>
                  </m:oMath>
                </a14:m>
                <a:r>
                  <a:rPr lang="en-US" dirty="0"/>
                  <a:t>:</a:t>
                </a:r>
              </a:p>
              <a:p>
                <a:endParaRPr lang="en-US" b="1"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0B7E68A-C952-DD48-B25B-29E888818FEB}"/>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FB5E63B-B953-DD47-B09A-4EB0ECBEA27F}"/>
              </a:ext>
            </a:extLst>
          </p:cNvPr>
          <p:cNvPicPr>
            <a:picLocks noChangeAspect="1"/>
          </p:cNvPicPr>
          <p:nvPr/>
        </p:nvPicPr>
        <p:blipFill>
          <a:blip r:embed="rId3"/>
          <a:stretch>
            <a:fillRect/>
          </a:stretch>
        </p:blipFill>
        <p:spPr>
          <a:xfrm>
            <a:off x="2026920" y="4790006"/>
            <a:ext cx="7844100" cy="1667944"/>
          </a:xfrm>
          <a:prstGeom prst="rect">
            <a:avLst/>
          </a:prstGeom>
        </p:spPr>
      </p:pic>
    </p:spTree>
    <p:extLst>
      <p:ext uri="{BB962C8B-B14F-4D97-AF65-F5344CB8AC3E}">
        <p14:creationId xmlns:p14="http://schemas.microsoft.com/office/powerpoint/2010/main" val="220932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6127-7E1F-A244-9499-816B41F7B2AC}"/>
              </a:ext>
            </a:extLst>
          </p:cNvPr>
          <p:cNvSpPr>
            <a:spLocks noGrp="1"/>
          </p:cNvSpPr>
          <p:nvPr>
            <p:ph type="title"/>
          </p:nvPr>
        </p:nvSpPr>
        <p:spPr>
          <a:xfrm>
            <a:off x="446315" y="2662011"/>
            <a:ext cx="10515600" cy="1325563"/>
          </a:xfrm>
        </p:spPr>
        <p:txBody>
          <a:bodyPr/>
          <a:lstStyle/>
          <a:p>
            <a:pPr algn="ctr"/>
            <a:r>
              <a:rPr lang="en-US" dirty="0"/>
              <a:t>General Case</a:t>
            </a:r>
          </a:p>
        </p:txBody>
      </p:sp>
    </p:spTree>
    <p:extLst>
      <p:ext uri="{BB962C8B-B14F-4D97-AF65-F5344CB8AC3E}">
        <p14:creationId xmlns:p14="http://schemas.microsoft.com/office/powerpoint/2010/main" val="365590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318A-04F9-8341-8773-1EB1EAA37397}"/>
              </a:ext>
            </a:extLst>
          </p:cNvPr>
          <p:cNvSpPr>
            <a:spLocks noGrp="1"/>
          </p:cNvSpPr>
          <p:nvPr>
            <p:ph type="title"/>
          </p:nvPr>
        </p:nvSpPr>
        <p:spPr/>
        <p:txBody>
          <a:bodyPr/>
          <a:lstStyle/>
          <a:p>
            <a:r>
              <a:rPr lang="en-US" dirty="0"/>
              <a:t>Picture of the General Case</a:t>
            </a:r>
          </a:p>
        </p:txBody>
      </p:sp>
      <p:grpSp>
        <p:nvGrpSpPr>
          <p:cNvPr id="51" name="Group 50">
            <a:extLst>
              <a:ext uri="{FF2B5EF4-FFF2-40B4-BE49-F238E27FC236}">
                <a16:creationId xmlns:a16="http://schemas.microsoft.com/office/drawing/2014/main" id="{B5686E23-722F-2842-85DE-47CF69B7096E}"/>
              </a:ext>
            </a:extLst>
          </p:cNvPr>
          <p:cNvGrpSpPr/>
          <p:nvPr/>
        </p:nvGrpSpPr>
        <p:grpSpPr>
          <a:xfrm>
            <a:off x="476250" y="1484320"/>
            <a:ext cx="6809984" cy="4885848"/>
            <a:chOff x="1168156" y="1536462"/>
            <a:chExt cx="6809984" cy="4885848"/>
          </a:xfrm>
        </p:grpSpPr>
        <p:grpSp>
          <p:nvGrpSpPr>
            <p:cNvPr id="49" name="Group 48">
              <a:extLst>
                <a:ext uri="{FF2B5EF4-FFF2-40B4-BE49-F238E27FC236}">
                  <a16:creationId xmlns:a16="http://schemas.microsoft.com/office/drawing/2014/main" id="{94E86B47-5B80-214D-B5D1-278C821132BB}"/>
                </a:ext>
              </a:extLst>
            </p:cNvPr>
            <p:cNvGrpSpPr/>
            <p:nvPr/>
          </p:nvGrpSpPr>
          <p:grpSpPr>
            <a:xfrm>
              <a:off x="1168156" y="1536462"/>
              <a:ext cx="6809984" cy="4885848"/>
              <a:chOff x="2082556" y="1342152"/>
              <a:chExt cx="6809984" cy="4885848"/>
            </a:xfrm>
          </p:grpSpPr>
          <p:sp>
            <p:nvSpPr>
              <p:cNvPr id="46" name="TextBox 45">
                <a:extLst>
                  <a:ext uri="{FF2B5EF4-FFF2-40B4-BE49-F238E27FC236}">
                    <a16:creationId xmlns:a16="http://schemas.microsoft.com/office/drawing/2014/main" id="{EAF50B82-5FE6-3A4B-816D-C6B56F92C4F7}"/>
                  </a:ext>
                </a:extLst>
              </p:cNvPr>
              <p:cNvSpPr txBox="1"/>
              <p:nvPr/>
            </p:nvSpPr>
            <p:spPr>
              <a:xfrm>
                <a:off x="4428432" y="1342152"/>
                <a:ext cx="1978776" cy="369332"/>
              </a:xfrm>
              <a:prstGeom prst="rect">
                <a:avLst/>
              </a:prstGeom>
              <a:noFill/>
            </p:spPr>
            <p:txBody>
              <a:bodyPr wrap="square" rtlCol="0">
                <a:spAutoFit/>
              </a:bodyPr>
              <a:lstStyle/>
              <a:p>
                <a:pPr algn="ctr"/>
                <a:r>
                  <a:rPr lang="en-US" dirty="0"/>
                  <a:t>Shopping online</a:t>
                </a:r>
              </a:p>
            </p:txBody>
          </p:sp>
          <p:grpSp>
            <p:nvGrpSpPr>
              <p:cNvPr id="48" name="Group 47">
                <a:extLst>
                  <a:ext uri="{FF2B5EF4-FFF2-40B4-BE49-F238E27FC236}">
                    <a16:creationId xmlns:a16="http://schemas.microsoft.com/office/drawing/2014/main" id="{257A2B96-CFA7-484C-95AC-305EBE161121}"/>
                  </a:ext>
                </a:extLst>
              </p:cNvPr>
              <p:cNvGrpSpPr/>
              <p:nvPr/>
            </p:nvGrpSpPr>
            <p:grpSpPr>
              <a:xfrm>
                <a:off x="2082556" y="1736408"/>
                <a:ext cx="6809984" cy="4491592"/>
                <a:chOff x="2082556" y="1690688"/>
                <a:chExt cx="6809984" cy="4491592"/>
              </a:xfrm>
            </p:grpSpPr>
            <p:grpSp>
              <p:nvGrpSpPr>
                <p:cNvPr id="40" name="Group 39">
                  <a:extLst>
                    <a:ext uri="{FF2B5EF4-FFF2-40B4-BE49-F238E27FC236}">
                      <a16:creationId xmlns:a16="http://schemas.microsoft.com/office/drawing/2014/main" id="{B5AA0BEB-B0BB-8644-9490-1348DC3B1CB2}"/>
                    </a:ext>
                  </a:extLst>
                </p:cNvPr>
                <p:cNvGrpSpPr/>
                <p:nvPr/>
              </p:nvGrpSpPr>
              <p:grpSpPr>
                <a:xfrm>
                  <a:off x="3458391" y="1690688"/>
                  <a:ext cx="4234543" cy="4491592"/>
                  <a:chOff x="2155371" y="1874044"/>
                  <a:chExt cx="4234543" cy="4491592"/>
                </a:xfrm>
              </p:grpSpPr>
              <p:sp>
                <p:nvSpPr>
                  <p:cNvPr id="4" name="Oval 3">
                    <a:extLst>
                      <a:ext uri="{FF2B5EF4-FFF2-40B4-BE49-F238E27FC236}">
                        <a16:creationId xmlns:a16="http://schemas.microsoft.com/office/drawing/2014/main" id="{36E05CC0-EC6D-CC4E-9A05-AF0ED32843BA}"/>
                      </a:ext>
                    </a:extLst>
                  </p:cNvPr>
                  <p:cNvSpPr/>
                  <p:nvPr/>
                </p:nvSpPr>
                <p:spPr>
                  <a:xfrm>
                    <a:off x="2460171" y="2421902"/>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BF77E8-B8DF-C64D-A0FF-DE261CDFF52C}"/>
                      </a:ext>
                    </a:extLst>
                  </p:cNvPr>
                  <p:cNvSpPr/>
                  <p:nvPr/>
                </p:nvSpPr>
                <p:spPr>
                  <a:xfrm>
                    <a:off x="21553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CF28DD7-9286-3644-8236-FE2DB5095B36}"/>
                      </a:ext>
                    </a:extLst>
                  </p:cNvPr>
                  <p:cNvSpPr/>
                  <p:nvPr/>
                </p:nvSpPr>
                <p:spPr>
                  <a:xfrm>
                    <a:off x="2579914"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B46836-63AA-D244-A84D-EE668AE23F24}"/>
                      </a:ext>
                    </a:extLst>
                  </p:cNvPr>
                  <p:cNvSpPr/>
                  <p:nvPr/>
                </p:nvSpPr>
                <p:spPr>
                  <a:xfrm>
                    <a:off x="3995057" y="1874044"/>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3998C33-2CB2-6647-A756-7F4F9BD083C2}"/>
                      </a:ext>
                    </a:extLst>
                  </p:cNvPr>
                  <p:cNvSpPr/>
                  <p:nvPr/>
                </p:nvSpPr>
                <p:spPr>
                  <a:xfrm>
                    <a:off x="5693228" y="2396389"/>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D9D3CF-E6F5-B940-B9EC-DF221CC6F541}"/>
                      </a:ext>
                    </a:extLst>
                  </p:cNvPr>
                  <p:cNvSpPr/>
                  <p:nvPr/>
                </p:nvSpPr>
                <p:spPr>
                  <a:xfrm>
                    <a:off x="6270171" y="35922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CB0959D-8DC0-1E49-BA9C-63F31E1DA1FF}"/>
                      </a:ext>
                    </a:extLst>
                  </p:cNvPr>
                  <p:cNvSpPr/>
                  <p:nvPr/>
                </p:nvSpPr>
                <p:spPr>
                  <a:xfrm>
                    <a:off x="4114800" y="5606143"/>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B3AA137-A601-2A41-8B9E-6E231EC5323A}"/>
                      </a:ext>
                    </a:extLst>
                  </p:cNvPr>
                  <p:cNvSpPr/>
                  <p:nvPr/>
                </p:nvSpPr>
                <p:spPr>
                  <a:xfrm>
                    <a:off x="5693228" y="5040086"/>
                    <a:ext cx="119743" cy="13062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99AB70B-9AC2-084A-8C8E-A30A92668595}"/>
                      </a:ext>
                    </a:extLst>
                  </p:cNvPr>
                  <p:cNvCxnSpPr>
                    <a:stCxn id="4" idx="6"/>
                    <a:endCxn id="9" idx="2"/>
                  </p:cNvCxnSpPr>
                  <p:nvPr/>
                </p:nvCxnSpPr>
                <p:spPr>
                  <a:xfrm>
                    <a:off x="2579914" y="2487216"/>
                    <a:ext cx="3690257" cy="1170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625651-04D8-484B-A9D5-70F14141E29C}"/>
                      </a:ext>
                    </a:extLst>
                  </p:cNvPr>
                  <p:cNvCxnSpPr>
                    <a:stCxn id="4" idx="5"/>
                    <a:endCxn id="10" idx="0"/>
                  </p:cNvCxnSpPr>
                  <p:nvPr/>
                </p:nvCxnSpPr>
                <p:spPr>
                  <a:xfrm>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73C0B82-D10E-0740-BCC7-E32DA6F8406F}"/>
                      </a:ext>
                    </a:extLst>
                  </p:cNvPr>
                  <p:cNvCxnSpPr>
                    <a:stCxn id="4" idx="5"/>
                    <a:endCxn id="6" idx="0"/>
                  </p:cNvCxnSpPr>
                  <p:nvPr/>
                </p:nvCxnSpPr>
                <p:spPr>
                  <a:xfrm>
                    <a:off x="2562378" y="2533400"/>
                    <a:ext cx="77408" cy="250668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AAAD1BC-24A4-0545-86CB-FE3A1DAF6669}"/>
                      </a:ext>
                    </a:extLst>
                  </p:cNvPr>
                  <p:cNvCxnSpPr>
                    <a:stCxn id="5" idx="6"/>
                    <a:endCxn id="8" idx="3"/>
                  </p:cNvCxnSpPr>
                  <p:nvPr/>
                </p:nvCxnSpPr>
                <p:spPr>
                  <a:xfrm flipV="1">
                    <a:off x="2275114" y="2507887"/>
                    <a:ext cx="3435650"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B72609-B387-B94C-9C9B-EBC7C94BA7E8}"/>
                      </a:ext>
                    </a:extLst>
                  </p:cNvPr>
                  <p:cNvCxnSpPr>
                    <a:stCxn id="5" idx="5"/>
                    <a:endCxn id="11" idx="2"/>
                  </p:cNvCxnSpPr>
                  <p:nvPr/>
                </p:nvCxnSpPr>
                <p:spPr>
                  <a:xfrm>
                    <a:off x="2257578" y="3703784"/>
                    <a:ext cx="3435650" cy="140161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C53C851-3362-DB4A-B880-236984F648CB}"/>
                      </a:ext>
                    </a:extLst>
                  </p:cNvPr>
                  <p:cNvCxnSpPr>
                    <a:stCxn id="6" idx="6"/>
                    <a:endCxn id="9" idx="2"/>
                  </p:cNvCxnSpPr>
                  <p:nvPr/>
                </p:nvCxnSpPr>
                <p:spPr>
                  <a:xfrm flipV="1">
                    <a:off x="2699657" y="3657600"/>
                    <a:ext cx="3570514" cy="14478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803AFE0-446F-A04A-8A73-823E2DCD4328}"/>
                      </a:ext>
                    </a:extLst>
                  </p:cNvPr>
                  <p:cNvCxnSpPr>
                    <a:stCxn id="6" idx="6"/>
                    <a:endCxn id="7" idx="3"/>
                  </p:cNvCxnSpPr>
                  <p:nvPr/>
                </p:nvCxnSpPr>
                <p:spPr>
                  <a:xfrm flipV="1">
                    <a:off x="2699657" y="1985542"/>
                    <a:ext cx="1312936" cy="311985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19F546-27D8-5B44-A5C6-03FE283E2C34}"/>
                      </a:ext>
                    </a:extLst>
                  </p:cNvPr>
                  <p:cNvCxnSpPr>
                    <a:stCxn id="10" idx="2"/>
                    <a:endCxn id="5" idx="4"/>
                  </p:cNvCxnSpPr>
                  <p:nvPr/>
                </p:nvCxnSpPr>
                <p:spPr>
                  <a:xfrm flipH="1" flipV="1">
                    <a:off x="2215243" y="3722914"/>
                    <a:ext cx="1899557"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E9A584D-1E66-9E47-A59F-B944DDEFBF4E}"/>
                      </a:ext>
                    </a:extLst>
                  </p:cNvPr>
                  <p:cNvCxnSpPr>
                    <a:stCxn id="10" idx="0"/>
                    <a:endCxn id="4" idx="5"/>
                  </p:cNvCxnSpPr>
                  <p:nvPr/>
                </p:nvCxnSpPr>
                <p:spPr>
                  <a:xfrm flipH="1" flipV="1">
                    <a:off x="2562378" y="2533400"/>
                    <a:ext cx="1612294" cy="30727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101ED9-02B5-3C42-933A-4B17B2675EDD}"/>
                      </a:ext>
                    </a:extLst>
                  </p:cNvPr>
                  <p:cNvCxnSpPr>
                    <a:stCxn id="11" idx="5"/>
                    <a:endCxn id="7" idx="3"/>
                  </p:cNvCxnSpPr>
                  <p:nvPr/>
                </p:nvCxnSpPr>
                <p:spPr>
                  <a:xfrm flipH="1" flipV="1">
                    <a:off x="4012593" y="1985542"/>
                    <a:ext cx="1782842" cy="316604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DFF462-B103-234E-81B0-43AEF6FA2C0A}"/>
                      </a:ext>
                    </a:extLst>
                  </p:cNvPr>
                  <p:cNvCxnSpPr>
                    <a:stCxn id="11" idx="6"/>
                    <a:endCxn id="8" idx="5"/>
                  </p:cNvCxnSpPr>
                  <p:nvPr/>
                </p:nvCxnSpPr>
                <p:spPr>
                  <a:xfrm flipH="1" flipV="1">
                    <a:off x="5795435" y="2507887"/>
                    <a:ext cx="17536" cy="25975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DF41853-FE18-1742-8A58-AF2EEF1F55D3}"/>
                      </a:ext>
                    </a:extLst>
                  </p:cNvPr>
                  <p:cNvCxnSpPr>
                    <a:stCxn id="9" idx="4"/>
                    <a:endCxn id="10" idx="6"/>
                  </p:cNvCxnSpPr>
                  <p:nvPr/>
                </p:nvCxnSpPr>
                <p:spPr>
                  <a:xfrm flipH="1">
                    <a:off x="4234543" y="3722914"/>
                    <a:ext cx="2095500" cy="194854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440B381-2B9E-D54C-AC23-DAAE675EE069}"/>
                      </a:ext>
                    </a:extLst>
                  </p:cNvPr>
                  <p:cNvCxnSpPr>
                    <a:stCxn id="9" idx="4"/>
                  </p:cNvCxnSpPr>
                  <p:nvPr/>
                </p:nvCxnSpPr>
                <p:spPr>
                  <a:xfrm flipH="1" flipV="1">
                    <a:off x="5791200" y="2573201"/>
                    <a:ext cx="538843" cy="11497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57D15565-E69E-6741-A05D-8BC0E7DEC735}"/>
                      </a:ext>
                    </a:extLst>
                  </p:cNvPr>
                  <p:cNvPicPr>
                    <a:picLocks noChangeAspect="1"/>
                  </p:cNvPicPr>
                  <p:nvPr/>
                </p:nvPicPr>
                <p:blipFill>
                  <a:blip r:embed="rId2"/>
                  <a:stretch>
                    <a:fillRect/>
                  </a:stretch>
                </p:blipFill>
                <p:spPr>
                  <a:xfrm>
                    <a:off x="3982786" y="3521902"/>
                    <a:ext cx="523437" cy="813707"/>
                  </a:xfrm>
                  <a:prstGeom prst="rect">
                    <a:avLst/>
                  </a:prstGeom>
                </p:spPr>
              </p:pic>
              <p:sp>
                <p:nvSpPr>
                  <p:cNvPr id="39" name="TextBox 38">
                    <a:extLst>
                      <a:ext uri="{FF2B5EF4-FFF2-40B4-BE49-F238E27FC236}">
                        <a16:creationId xmlns:a16="http://schemas.microsoft.com/office/drawing/2014/main" id="{28674760-C03B-E14B-A2A9-2991D8D2C053}"/>
                      </a:ext>
                    </a:extLst>
                  </p:cNvPr>
                  <p:cNvSpPr txBox="1"/>
                  <p:nvPr/>
                </p:nvSpPr>
                <p:spPr>
                  <a:xfrm>
                    <a:off x="3152666" y="5873193"/>
                    <a:ext cx="2183675" cy="492443"/>
                  </a:xfrm>
                  <a:prstGeom prst="rect">
                    <a:avLst/>
                  </a:prstGeom>
                  <a:noFill/>
                </p:spPr>
                <p:txBody>
                  <a:bodyPr wrap="square" rtlCol="0">
                    <a:spAutoFit/>
                  </a:bodyPr>
                  <a:lstStyle/>
                  <a:p>
                    <a:pPr algn="ctr"/>
                    <a:r>
                      <a:rPr lang="en-US" sz="2600" dirty="0"/>
                      <a:t>Agent’s Life</a:t>
                    </a:r>
                  </a:p>
                </p:txBody>
              </p:sp>
            </p:grpSp>
            <p:sp>
              <p:nvSpPr>
                <p:cNvPr id="41" name="TextBox 40">
                  <a:extLst>
                    <a:ext uri="{FF2B5EF4-FFF2-40B4-BE49-F238E27FC236}">
                      <a16:creationId xmlns:a16="http://schemas.microsoft.com/office/drawing/2014/main" id="{D9036A47-0AFF-334D-95C3-CABFFD0A9603}"/>
                    </a:ext>
                  </a:extLst>
                </p:cNvPr>
                <p:cNvSpPr txBox="1"/>
                <p:nvPr/>
              </p:nvSpPr>
              <p:spPr>
                <a:xfrm>
                  <a:off x="2505892" y="1847833"/>
                  <a:ext cx="1680635" cy="369332"/>
                </a:xfrm>
                <a:prstGeom prst="rect">
                  <a:avLst/>
                </a:prstGeom>
                <a:noFill/>
              </p:spPr>
              <p:txBody>
                <a:bodyPr wrap="square" rtlCol="0">
                  <a:spAutoFit/>
                </a:bodyPr>
                <a:lstStyle/>
                <a:p>
                  <a:pPr algn="ctr"/>
                  <a:r>
                    <a:rPr lang="en-US" dirty="0"/>
                    <a:t>Driving</a:t>
                  </a:r>
                </a:p>
              </p:txBody>
            </p:sp>
            <p:sp>
              <p:nvSpPr>
                <p:cNvPr id="42" name="TextBox 41">
                  <a:extLst>
                    <a:ext uri="{FF2B5EF4-FFF2-40B4-BE49-F238E27FC236}">
                      <a16:creationId xmlns:a16="http://schemas.microsoft.com/office/drawing/2014/main" id="{5B06AF99-F359-BC49-8F9E-1FDDEDD5EE37}"/>
                    </a:ext>
                  </a:extLst>
                </p:cNvPr>
                <p:cNvSpPr txBox="1"/>
                <p:nvPr/>
              </p:nvSpPr>
              <p:spPr>
                <a:xfrm>
                  <a:off x="2184763" y="3095347"/>
                  <a:ext cx="1458685" cy="369332"/>
                </a:xfrm>
                <a:prstGeom prst="rect">
                  <a:avLst/>
                </a:prstGeom>
                <a:noFill/>
              </p:spPr>
              <p:txBody>
                <a:bodyPr wrap="square" rtlCol="0">
                  <a:spAutoFit/>
                </a:bodyPr>
                <a:lstStyle/>
                <a:p>
                  <a:pPr algn="ctr"/>
                  <a:r>
                    <a:rPr lang="en-US" dirty="0"/>
                    <a:t>Eating lunch</a:t>
                  </a:r>
                </a:p>
              </p:txBody>
            </p:sp>
            <p:sp>
              <p:nvSpPr>
                <p:cNvPr id="43" name="TextBox 42">
                  <a:extLst>
                    <a:ext uri="{FF2B5EF4-FFF2-40B4-BE49-F238E27FC236}">
                      <a16:creationId xmlns:a16="http://schemas.microsoft.com/office/drawing/2014/main" id="{2F921A23-587C-A245-A5CB-34BB30CF3817}"/>
                    </a:ext>
                  </a:extLst>
                </p:cNvPr>
                <p:cNvSpPr txBox="1"/>
                <p:nvPr/>
              </p:nvSpPr>
              <p:spPr>
                <a:xfrm>
                  <a:off x="2082556" y="4666009"/>
                  <a:ext cx="1715707" cy="369332"/>
                </a:xfrm>
                <a:prstGeom prst="rect">
                  <a:avLst/>
                </a:prstGeom>
                <a:noFill/>
              </p:spPr>
              <p:txBody>
                <a:bodyPr wrap="square" rtlCol="0">
                  <a:spAutoFit/>
                </a:bodyPr>
                <a:lstStyle/>
                <a:p>
                  <a:pPr algn="ctr"/>
                  <a:r>
                    <a:rPr lang="en-US" dirty="0"/>
                    <a:t>Watching movie</a:t>
                  </a:r>
                </a:p>
              </p:txBody>
            </p:sp>
            <p:sp>
              <p:nvSpPr>
                <p:cNvPr id="44" name="TextBox 43">
                  <a:extLst>
                    <a:ext uri="{FF2B5EF4-FFF2-40B4-BE49-F238E27FC236}">
                      <a16:creationId xmlns:a16="http://schemas.microsoft.com/office/drawing/2014/main" id="{D56D2B97-CB80-7948-8CF4-E1AFCF2FB133}"/>
                    </a:ext>
                  </a:extLst>
                </p:cNvPr>
                <p:cNvSpPr txBox="1"/>
                <p:nvPr/>
              </p:nvSpPr>
              <p:spPr>
                <a:xfrm>
                  <a:off x="6855040" y="1836476"/>
                  <a:ext cx="1416350" cy="369332"/>
                </a:xfrm>
                <a:prstGeom prst="rect">
                  <a:avLst/>
                </a:prstGeom>
                <a:noFill/>
              </p:spPr>
              <p:txBody>
                <a:bodyPr wrap="square" rtlCol="0">
                  <a:spAutoFit/>
                </a:bodyPr>
                <a:lstStyle/>
                <a:p>
                  <a:pPr algn="ctr"/>
                  <a:r>
                    <a:rPr lang="en-US" dirty="0"/>
                    <a:t>Exercising</a:t>
                  </a:r>
                </a:p>
              </p:txBody>
            </p:sp>
            <p:sp>
              <p:nvSpPr>
                <p:cNvPr id="47" name="TextBox 46">
                  <a:extLst>
                    <a:ext uri="{FF2B5EF4-FFF2-40B4-BE49-F238E27FC236}">
                      <a16:creationId xmlns:a16="http://schemas.microsoft.com/office/drawing/2014/main" id="{24C1D13B-D274-D94C-B2FC-E6A2FEE0DBE6}"/>
                    </a:ext>
                  </a:extLst>
                </p:cNvPr>
                <p:cNvSpPr txBox="1"/>
                <p:nvPr/>
              </p:nvSpPr>
              <p:spPr>
                <a:xfrm>
                  <a:off x="7555774" y="3280013"/>
                  <a:ext cx="1336766" cy="369332"/>
                </a:xfrm>
                <a:prstGeom prst="rect">
                  <a:avLst/>
                </a:prstGeom>
                <a:noFill/>
              </p:spPr>
              <p:txBody>
                <a:bodyPr wrap="square" rtlCol="0">
                  <a:spAutoFit/>
                </a:bodyPr>
                <a:lstStyle/>
                <a:p>
                  <a:pPr algn="ctr"/>
                  <a:r>
                    <a:rPr lang="en-US" dirty="0"/>
                    <a:t>Studying</a:t>
                  </a:r>
                </a:p>
              </p:txBody>
            </p:sp>
          </p:grpSp>
        </p:grpSp>
        <p:sp>
          <p:nvSpPr>
            <p:cNvPr id="50" name="TextBox 49">
              <a:extLst>
                <a:ext uri="{FF2B5EF4-FFF2-40B4-BE49-F238E27FC236}">
                  <a16:creationId xmlns:a16="http://schemas.microsoft.com/office/drawing/2014/main" id="{A0D5356B-654C-A441-BF71-52861F1A3FC3}"/>
                </a:ext>
              </a:extLst>
            </p:cNvPr>
            <p:cNvSpPr txBox="1"/>
            <p:nvPr/>
          </p:nvSpPr>
          <p:spPr>
            <a:xfrm>
              <a:off x="6149340" y="5090705"/>
              <a:ext cx="1657350" cy="372835"/>
            </a:xfrm>
            <a:prstGeom prst="rect">
              <a:avLst/>
            </a:prstGeom>
            <a:noFill/>
          </p:spPr>
          <p:txBody>
            <a:bodyPr wrap="square" rtlCol="0">
              <a:spAutoFit/>
            </a:bodyPr>
            <a:lstStyle/>
            <a:p>
              <a:pPr algn="ctr"/>
              <a:r>
                <a:rPr lang="en-US" dirty="0"/>
                <a:t>Reading news</a:t>
              </a:r>
            </a:p>
          </p:txBody>
        </p:sp>
      </p:grpSp>
      <p:grpSp>
        <p:nvGrpSpPr>
          <p:cNvPr id="57" name="Group 56">
            <a:extLst>
              <a:ext uri="{FF2B5EF4-FFF2-40B4-BE49-F238E27FC236}">
                <a16:creationId xmlns:a16="http://schemas.microsoft.com/office/drawing/2014/main" id="{AECFD255-09A2-EF4C-9563-46EA4D44D26D}"/>
              </a:ext>
            </a:extLst>
          </p:cNvPr>
          <p:cNvGrpSpPr/>
          <p:nvPr/>
        </p:nvGrpSpPr>
        <p:grpSpPr>
          <a:xfrm>
            <a:off x="7804439" y="2968930"/>
            <a:ext cx="2743200" cy="1644689"/>
            <a:chOff x="8823960" y="1690688"/>
            <a:chExt cx="2743200" cy="1644689"/>
          </a:xfrm>
        </p:grpSpPr>
        <p:pic>
          <p:nvPicPr>
            <p:cNvPr id="53" name="Picture 52">
              <a:extLst>
                <a:ext uri="{FF2B5EF4-FFF2-40B4-BE49-F238E27FC236}">
                  <a16:creationId xmlns:a16="http://schemas.microsoft.com/office/drawing/2014/main" id="{AF1AE6A8-9802-ED4E-9092-C19BFBC160C7}"/>
                </a:ext>
              </a:extLst>
            </p:cNvPr>
            <p:cNvPicPr>
              <a:picLocks noChangeAspect="1"/>
            </p:cNvPicPr>
            <p:nvPr/>
          </p:nvPicPr>
          <p:blipFill>
            <a:blip r:embed="rId3"/>
            <a:stretch>
              <a:fillRect/>
            </a:stretch>
          </p:blipFill>
          <p:spPr>
            <a:xfrm>
              <a:off x="8996557" y="1711608"/>
              <a:ext cx="2415919" cy="1209571"/>
            </a:xfrm>
            <a:prstGeom prst="rect">
              <a:avLst/>
            </a:prstGeom>
          </p:spPr>
        </p:pic>
        <p:sp>
          <p:nvSpPr>
            <p:cNvPr id="54" name="TextBox 53">
              <a:extLst>
                <a:ext uri="{FF2B5EF4-FFF2-40B4-BE49-F238E27FC236}">
                  <a16:creationId xmlns:a16="http://schemas.microsoft.com/office/drawing/2014/main" id="{549FD7CF-05B4-B24E-BCAB-82362683EF16}"/>
                </a:ext>
              </a:extLst>
            </p:cNvPr>
            <p:cNvSpPr txBox="1"/>
            <p:nvPr/>
          </p:nvSpPr>
          <p:spPr>
            <a:xfrm>
              <a:off x="9230939" y="2812157"/>
              <a:ext cx="1947399" cy="523220"/>
            </a:xfrm>
            <a:prstGeom prst="rect">
              <a:avLst/>
            </a:prstGeom>
            <a:noFill/>
          </p:spPr>
          <p:txBody>
            <a:bodyPr wrap="square" rtlCol="0">
              <a:spAutoFit/>
            </a:bodyPr>
            <a:lstStyle/>
            <a:p>
              <a:pPr algn="ctr"/>
              <a:r>
                <a:rPr lang="en-US" sz="2800" dirty="0"/>
                <a:t>Online firm</a:t>
              </a:r>
            </a:p>
          </p:txBody>
        </p:sp>
        <p:sp>
          <p:nvSpPr>
            <p:cNvPr id="56" name="Rounded Rectangle 55">
              <a:extLst>
                <a:ext uri="{FF2B5EF4-FFF2-40B4-BE49-F238E27FC236}">
                  <a16:creationId xmlns:a16="http://schemas.microsoft.com/office/drawing/2014/main" id="{385A4F57-9C24-D04F-BA69-F625E7320F20}"/>
                </a:ext>
              </a:extLst>
            </p:cNvPr>
            <p:cNvSpPr/>
            <p:nvPr/>
          </p:nvSpPr>
          <p:spPr>
            <a:xfrm>
              <a:off x="8823960" y="1690688"/>
              <a:ext cx="2743200" cy="1644689"/>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Cloud Callout 57">
            <a:extLst>
              <a:ext uri="{FF2B5EF4-FFF2-40B4-BE49-F238E27FC236}">
                <a16:creationId xmlns:a16="http://schemas.microsoft.com/office/drawing/2014/main" id="{150B49CC-BAE2-5C41-A1A3-3E1A24634FE7}"/>
              </a:ext>
            </a:extLst>
          </p:cNvPr>
          <p:cNvSpPr/>
          <p:nvPr/>
        </p:nvSpPr>
        <p:spPr>
          <a:xfrm>
            <a:off x="8414012" y="365125"/>
            <a:ext cx="3473188" cy="2172807"/>
          </a:xfrm>
          <a:prstGeom prst="cloudCallout">
            <a:avLst/>
          </a:prstGeom>
          <a:solidFill>
            <a:srgbClr val="19F053">
              <a:alpha val="1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47F52F9-9524-F643-AFBC-362A80065F9A}"/>
              </a:ext>
            </a:extLst>
          </p:cNvPr>
          <p:cNvSpPr txBox="1"/>
          <p:nvPr/>
        </p:nvSpPr>
        <p:spPr>
          <a:xfrm>
            <a:off x="8971411" y="1048764"/>
            <a:ext cx="2358390" cy="830997"/>
          </a:xfrm>
          <a:prstGeom prst="rect">
            <a:avLst/>
          </a:prstGeom>
          <a:noFill/>
        </p:spPr>
        <p:txBody>
          <a:bodyPr wrap="square" rtlCol="0">
            <a:spAutoFit/>
          </a:bodyPr>
          <a:lstStyle/>
          <a:p>
            <a:pPr algn="ctr"/>
            <a:r>
              <a:rPr lang="en-US" sz="2400" dirty="0"/>
              <a:t>What platforms should I build?</a:t>
            </a:r>
          </a:p>
        </p:txBody>
      </p:sp>
    </p:spTree>
    <p:extLst>
      <p:ext uri="{BB962C8B-B14F-4D97-AF65-F5344CB8AC3E}">
        <p14:creationId xmlns:p14="http://schemas.microsoft.com/office/powerpoint/2010/main" val="2778090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4136</TotalTime>
  <Words>1218</Words>
  <Application>Microsoft Macintosh PowerPoint</Application>
  <PresentationFormat>Widescreen</PresentationFormat>
  <Paragraphs>208</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Wingdings</vt:lpstr>
      <vt:lpstr>Office Theme</vt:lpstr>
      <vt:lpstr>The Platform Design Problem</vt:lpstr>
      <vt:lpstr>The Data-Collection Problem</vt:lpstr>
      <vt:lpstr>The Data-Collection Problem</vt:lpstr>
      <vt:lpstr>Economics of the Online Firm</vt:lpstr>
      <vt:lpstr>Platform Design</vt:lpstr>
      <vt:lpstr>Formal Problem Statement</vt:lpstr>
      <vt:lpstr>Formal Problem Statement</vt:lpstr>
      <vt:lpstr>General Case</vt:lpstr>
      <vt:lpstr>Picture of the General Case</vt:lpstr>
      <vt:lpstr>Picture of the General Case</vt:lpstr>
      <vt:lpstr>Picture of the General Case</vt:lpstr>
      <vt:lpstr>Computational Tractability I: General Case</vt:lpstr>
      <vt:lpstr>Tractable “Flower” Case</vt:lpstr>
      <vt:lpstr>A More Tractable Case: The Flower</vt:lpstr>
      <vt:lpstr>A More Tractable Case: The Flower</vt:lpstr>
      <vt:lpstr>The Designer’s Dynamic Program</vt:lpstr>
      <vt:lpstr>The Designer’s Dynamic Program</vt:lpstr>
      <vt:lpstr>Extensions</vt:lpstr>
      <vt:lpstr>Multiple Agents</vt:lpstr>
      <vt:lpstr>Designer Competition</vt:lpstr>
      <vt:lpstr>Future Work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Platform Design Problem</dc:title>
  <dc:creator>K V</dc:creator>
  <cp:lastModifiedBy>K V</cp:lastModifiedBy>
  <cp:revision>32</cp:revision>
  <dcterms:created xsi:type="dcterms:W3CDTF">2021-07-18T18:25:42Z</dcterms:created>
  <dcterms:modified xsi:type="dcterms:W3CDTF">2021-11-01T05:22:46Z</dcterms:modified>
</cp:coreProperties>
</file>