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8" r:id="rId36"/>
    <p:sldId id="292" r:id="rId37"/>
    <p:sldId id="293" r:id="rId38"/>
    <p:sldId id="294" r:id="rId39"/>
    <p:sldId id="295" r:id="rId40"/>
    <p:sldId id="296" r:id="rId41"/>
    <p:sldId id="297" r:id="rId42"/>
    <p:sldId id="301" r:id="rId43"/>
    <p:sldId id="302" r:id="rId44"/>
    <p:sldId id="303"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8.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6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image" Target="../media/image6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5.png"/><Relationship Id="rId1" Type="http://schemas.openxmlformats.org/officeDocument/2006/relationships/image" Target="../media/image64.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image" Target="../media/image66.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5.png"/><Relationship Id="rId1" Type="http://schemas.openxmlformats.org/officeDocument/2006/relationships/image" Target="../media/image7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23620" y="800100"/>
            <a:ext cx="3865245" cy="1654175"/>
          </a:xfrm>
        </p:spPr>
        <p:txBody>
          <a:bodyPr/>
          <a:p>
            <a:r>
              <a:rPr lang="en-US"/>
              <a:t>Tailwind CSS -A </a:t>
            </a:r>
            <a:br>
              <a:rPr lang="en-US"/>
            </a:br>
            <a:r>
              <a:rPr lang="en-US"/>
              <a:t>utility-first CSS</a:t>
            </a:r>
            <a:endParaRPr lang="en-US"/>
          </a:p>
        </p:txBody>
      </p:sp>
      <p:sp>
        <p:nvSpPr>
          <p:cNvPr id="3" name="Subtitle 2"/>
          <p:cNvSpPr>
            <a:spLocks noGrp="1"/>
          </p:cNvSpPr>
          <p:nvPr>
            <p:ph type="subTitle" idx="1"/>
          </p:nvPr>
        </p:nvSpPr>
        <p:spPr>
          <a:xfrm>
            <a:off x="4455795" y="3216910"/>
            <a:ext cx="7280275" cy="1232535"/>
          </a:xfrm>
        </p:spPr>
        <p:txBody>
          <a:bodyPr/>
          <a:p>
            <a:r>
              <a:rPr lang="en-US"/>
              <a:t>A utility-first CSS framework for</a:t>
            </a:r>
            <a:endParaRPr lang="en-US"/>
          </a:p>
          <a:p>
            <a:r>
              <a:rPr lang="en-US"/>
              <a:t>rapidly building custom designs.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23080" y="321945"/>
            <a:ext cx="2494915" cy="582930"/>
          </a:xfrm>
        </p:spPr>
        <p:txBody>
          <a:bodyPr/>
          <a:p>
            <a:r>
              <a:rPr lang="en-US"/>
              <a:t>BENEFITS</a:t>
            </a:r>
            <a:endParaRPr lang="en-US"/>
          </a:p>
        </p:txBody>
      </p:sp>
      <p:sp>
        <p:nvSpPr>
          <p:cNvPr id="5" name="Text Box 4"/>
          <p:cNvSpPr txBox="1"/>
          <p:nvPr/>
        </p:nvSpPr>
        <p:spPr>
          <a:xfrm>
            <a:off x="628015" y="1724025"/>
            <a:ext cx="2649220" cy="337185"/>
          </a:xfrm>
          <a:prstGeom prst="rect">
            <a:avLst/>
          </a:prstGeom>
          <a:noFill/>
        </p:spPr>
        <p:txBody>
          <a:bodyPr wrap="square" rtlCol="0">
            <a:spAutoFit/>
          </a:bodyPr>
          <a:p>
            <a:r>
              <a:rPr lang="en-US" sz="1600" b="1"/>
              <a:t>Development Speed</a:t>
            </a:r>
            <a:endParaRPr lang="en-US" sz="1600" b="1"/>
          </a:p>
        </p:txBody>
      </p:sp>
      <p:sp>
        <p:nvSpPr>
          <p:cNvPr id="6" name="Text Box 5"/>
          <p:cNvSpPr txBox="1"/>
          <p:nvPr/>
        </p:nvSpPr>
        <p:spPr>
          <a:xfrm>
            <a:off x="628015" y="2265680"/>
            <a:ext cx="2648585" cy="1753235"/>
          </a:xfrm>
          <a:prstGeom prst="rect">
            <a:avLst/>
          </a:prstGeom>
          <a:noFill/>
        </p:spPr>
        <p:txBody>
          <a:bodyPr wrap="square" rtlCol="0">
            <a:spAutoFit/>
          </a:bodyPr>
          <a:p>
            <a:pPr algn="ctr"/>
            <a:r>
              <a:rPr lang="en-US" sz="1200"/>
              <a:t>Because you don’t need to </a:t>
            </a:r>
            <a:endParaRPr lang="en-US" sz="1200"/>
          </a:p>
          <a:p>
            <a:pPr algn="ctr"/>
            <a:r>
              <a:rPr lang="en-US" sz="1200"/>
              <a:t>name things, you don’t have </a:t>
            </a:r>
            <a:endParaRPr lang="en-US" sz="1200"/>
          </a:p>
          <a:p>
            <a:pPr algn="ctr"/>
            <a:r>
              <a:rPr lang="en-US" sz="1200"/>
              <a:t>to switch context as much, </a:t>
            </a:r>
            <a:endParaRPr lang="en-US" sz="1200"/>
          </a:p>
          <a:p>
            <a:pPr algn="ctr"/>
            <a:r>
              <a:rPr lang="en-US" sz="1200"/>
              <a:t>and you’re not fighting the </a:t>
            </a:r>
            <a:endParaRPr lang="en-US" sz="1200"/>
          </a:p>
          <a:p>
            <a:pPr algn="ctr"/>
            <a:r>
              <a:rPr lang="en-US" sz="1200"/>
              <a:t>framework to make </a:t>
            </a:r>
            <a:endParaRPr lang="en-US" sz="1200"/>
          </a:p>
          <a:p>
            <a:pPr algn="ctr"/>
            <a:r>
              <a:rPr lang="en-US" sz="1200"/>
              <a:t>customizations, prototyping </a:t>
            </a:r>
            <a:endParaRPr lang="en-US" sz="1200"/>
          </a:p>
          <a:p>
            <a:pPr algn="ctr"/>
            <a:r>
              <a:rPr lang="en-US" sz="1200"/>
              <a:t>and implementing custom </a:t>
            </a:r>
            <a:endParaRPr lang="en-US" sz="1200"/>
          </a:p>
          <a:p>
            <a:pPr algn="ctr"/>
            <a:r>
              <a:rPr lang="en-US" sz="1200"/>
              <a:t>designs is really fast using </a:t>
            </a:r>
            <a:endParaRPr lang="en-US" sz="1200"/>
          </a:p>
          <a:p>
            <a:pPr algn="ctr"/>
            <a:r>
              <a:rPr lang="en-US" sz="1200"/>
              <a:t>Tailwind. </a:t>
            </a:r>
            <a:endParaRPr lang="en-US" sz="1200"/>
          </a:p>
        </p:txBody>
      </p:sp>
      <p:sp>
        <p:nvSpPr>
          <p:cNvPr id="13" name="Text Box 12"/>
          <p:cNvSpPr txBox="1"/>
          <p:nvPr/>
        </p:nvSpPr>
        <p:spPr>
          <a:xfrm>
            <a:off x="3872230" y="3054350"/>
            <a:ext cx="3019425" cy="337185"/>
          </a:xfrm>
          <a:prstGeom prst="rect">
            <a:avLst/>
          </a:prstGeom>
          <a:noFill/>
        </p:spPr>
        <p:txBody>
          <a:bodyPr wrap="square" rtlCol="0">
            <a:spAutoFit/>
          </a:bodyPr>
          <a:p>
            <a:r>
              <a:rPr lang="en-US" sz="1600" b="1"/>
              <a:t>Responsive Everywhere</a:t>
            </a:r>
            <a:endParaRPr lang="en-US" sz="1600" b="1"/>
          </a:p>
        </p:txBody>
      </p:sp>
      <p:sp>
        <p:nvSpPr>
          <p:cNvPr id="15" name="Text Box 14"/>
          <p:cNvSpPr txBox="1"/>
          <p:nvPr/>
        </p:nvSpPr>
        <p:spPr>
          <a:xfrm>
            <a:off x="3872865" y="3599815"/>
            <a:ext cx="2945130" cy="1568450"/>
          </a:xfrm>
          <a:prstGeom prst="rect">
            <a:avLst/>
          </a:prstGeom>
          <a:noFill/>
        </p:spPr>
        <p:txBody>
          <a:bodyPr wrap="square" rtlCol="0">
            <a:spAutoFit/>
          </a:bodyPr>
          <a:p>
            <a:pPr algn="ctr"/>
            <a:r>
              <a:rPr lang="en-US" sz="1200"/>
              <a:t>All of Tailwind’s utilities are </a:t>
            </a:r>
            <a:endParaRPr lang="en-US" sz="1200"/>
          </a:p>
          <a:p>
            <a:pPr algn="ctr"/>
            <a:r>
              <a:rPr lang="en-US" sz="1200"/>
              <a:t>generated with responsive </a:t>
            </a:r>
            <a:endParaRPr lang="en-US" sz="1200"/>
          </a:p>
          <a:p>
            <a:pPr algn="ctr"/>
            <a:r>
              <a:rPr lang="en-US" sz="1200"/>
              <a:t>versions that you can use to </a:t>
            </a:r>
            <a:endParaRPr lang="en-US" sz="1200"/>
          </a:p>
          <a:p>
            <a:pPr algn="ctr"/>
            <a:r>
              <a:rPr lang="en-US" sz="1200"/>
              <a:t>make your site look different </a:t>
            </a:r>
            <a:endParaRPr lang="en-US" sz="1200"/>
          </a:p>
          <a:p>
            <a:pPr algn="ctr"/>
            <a:r>
              <a:rPr lang="en-US" sz="1200"/>
              <a:t>on mobile, tablet, and </a:t>
            </a:r>
            <a:endParaRPr lang="en-US" sz="1200"/>
          </a:p>
          <a:p>
            <a:pPr algn="ctr"/>
            <a:r>
              <a:rPr lang="en-US" sz="1200"/>
              <a:t>desktop screen sizes. On top </a:t>
            </a:r>
            <a:endParaRPr lang="en-US" sz="1200"/>
          </a:p>
          <a:p>
            <a:pPr algn="ctr"/>
            <a:r>
              <a:rPr lang="en-US" sz="1200"/>
              <a:t>of that, it offers the @screen </a:t>
            </a:r>
            <a:endParaRPr lang="en-US" sz="1200"/>
          </a:p>
          <a:p>
            <a:pPr algn="ctr"/>
            <a:r>
              <a:rPr lang="en-US" sz="1200"/>
              <a:t>and @responsive directives</a:t>
            </a:r>
            <a:endParaRPr lang="en-US" sz="1200"/>
          </a:p>
        </p:txBody>
      </p:sp>
      <p:sp>
        <p:nvSpPr>
          <p:cNvPr id="17" name="Text Box 16"/>
          <p:cNvSpPr txBox="1"/>
          <p:nvPr/>
        </p:nvSpPr>
        <p:spPr>
          <a:xfrm>
            <a:off x="7443470" y="4375150"/>
            <a:ext cx="3491230" cy="337185"/>
          </a:xfrm>
          <a:prstGeom prst="rect">
            <a:avLst/>
          </a:prstGeom>
          <a:noFill/>
        </p:spPr>
        <p:txBody>
          <a:bodyPr wrap="square" rtlCol="0">
            <a:spAutoFit/>
          </a:bodyPr>
          <a:p>
            <a:r>
              <a:rPr lang="en-US" sz="1600" b="1"/>
              <a:t>Small Size (after Purge CSS)</a:t>
            </a:r>
            <a:endParaRPr lang="en-US" sz="1600" b="1"/>
          </a:p>
        </p:txBody>
      </p:sp>
      <p:sp>
        <p:nvSpPr>
          <p:cNvPr id="18" name="Text Box 17"/>
          <p:cNvSpPr txBox="1"/>
          <p:nvPr/>
        </p:nvSpPr>
        <p:spPr>
          <a:xfrm>
            <a:off x="7443470" y="4961255"/>
            <a:ext cx="3491865" cy="1568450"/>
          </a:xfrm>
          <a:prstGeom prst="rect">
            <a:avLst/>
          </a:prstGeom>
          <a:noFill/>
        </p:spPr>
        <p:txBody>
          <a:bodyPr wrap="square" rtlCol="0">
            <a:spAutoFit/>
          </a:bodyPr>
          <a:p>
            <a:pPr algn="ctr"/>
            <a:r>
              <a:rPr lang="en-US" sz="1200"/>
              <a:t>Initially, when you see the </a:t>
            </a:r>
            <a:endParaRPr lang="en-US" sz="1200"/>
          </a:p>
          <a:p>
            <a:pPr algn="ctr"/>
            <a:r>
              <a:rPr lang="en-US" sz="1200"/>
              <a:t>CSS file outputted by </a:t>
            </a:r>
            <a:endParaRPr lang="en-US" sz="1200"/>
          </a:p>
          <a:p>
            <a:pPr algn="ctr"/>
            <a:r>
              <a:rPr lang="en-US" sz="1200"/>
              <a:t>Tailwind, you might be </a:t>
            </a:r>
            <a:endParaRPr lang="en-US" sz="1200"/>
          </a:p>
          <a:p>
            <a:pPr algn="ctr"/>
            <a:r>
              <a:rPr lang="en-US" sz="1200"/>
              <a:t>shocked at the large file size </a:t>
            </a:r>
            <a:endParaRPr lang="en-US" sz="1200"/>
          </a:p>
          <a:p>
            <a:pPr algn="ctr"/>
            <a:r>
              <a:rPr lang="en-US" sz="1200"/>
              <a:t>(477.6kb unminified). </a:t>
            </a:r>
            <a:endParaRPr lang="en-US" sz="1200"/>
          </a:p>
          <a:p>
            <a:pPr algn="ctr"/>
            <a:r>
              <a:rPr lang="en-US" sz="1200"/>
              <a:t>Thankfully, there are a few </a:t>
            </a:r>
            <a:endParaRPr lang="en-US" sz="1200"/>
          </a:p>
          <a:p>
            <a:pPr algn="ctr"/>
            <a:r>
              <a:rPr lang="en-US" sz="1200"/>
              <a:t>things that can help reduce </a:t>
            </a:r>
            <a:endParaRPr lang="en-US" sz="1200"/>
          </a:p>
          <a:p>
            <a:pPr algn="ctr"/>
            <a:r>
              <a:rPr lang="en-US" sz="1200"/>
              <a:t>the file size tremendously</a:t>
            </a:r>
            <a:endParaRPr lang="en-US" sz="1200"/>
          </a:p>
        </p:txBody>
      </p:sp>
      <p:pic>
        <p:nvPicPr>
          <p:cNvPr id="3" name="Picture 2"/>
          <p:cNvPicPr>
            <a:picLocks noChangeAspect="1"/>
          </p:cNvPicPr>
          <p:nvPr/>
        </p:nvPicPr>
        <p:blipFill>
          <a:blip r:embed="rId1"/>
          <a:stretch>
            <a:fillRect/>
          </a:stretch>
        </p:blipFill>
        <p:spPr>
          <a:xfrm>
            <a:off x="1693545" y="1036320"/>
            <a:ext cx="518795" cy="482600"/>
          </a:xfrm>
          <a:prstGeom prst="rect">
            <a:avLst/>
          </a:prstGeom>
        </p:spPr>
      </p:pic>
      <p:pic>
        <p:nvPicPr>
          <p:cNvPr id="8" name="Picture 7"/>
          <p:cNvPicPr>
            <a:picLocks noChangeAspect="1"/>
          </p:cNvPicPr>
          <p:nvPr/>
        </p:nvPicPr>
        <p:blipFill>
          <a:blip r:embed="rId2"/>
          <a:stretch>
            <a:fillRect/>
          </a:stretch>
        </p:blipFill>
        <p:spPr>
          <a:xfrm>
            <a:off x="5141595" y="2359025"/>
            <a:ext cx="479425" cy="487045"/>
          </a:xfrm>
          <a:prstGeom prst="rect">
            <a:avLst/>
          </a:prstGeom>
        </p:spPr>
      </p:pic>
      <p:pic>
        <p:nvPicPr>
          <p:cNvPr id="10" name="Picture 9"/>
          <p:cNvPicPr>
            <a:picLocks noChangeAspect="1"/>
          </p:cNvPicPr>
          <p:nvPr/>
        </p:nvPicPr>
        <p:blipFill>
          <a:blip r:embed="rId3"/>
          <a:stretch>
            <a:fillRect/>
          </a:stretch>
        </p:blipFill>
        <p:spPr>
          <a:xfrm>
            <a:off x="8923020" y="3599815"/>
            <a:ext cx="534670" cy="527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82800" y="1303655"/>
            <a:ext cx="2354580" cy="2168525"/>
          </a:xfrm>
        </p:spPr>
        <p:txBody>
          <a:bodyPr/>
          <a:p>
            <a:r>
              <a:rPr lang="en-US" altLang="en-US" sz="9600" b="1"/>
              <a:t>04</a:t>
            </a:r>
            <a:endParaRPr lang="en-US" altLang="en-US" sz="9600" b="1"/>
          </a:p>
        </p:txBody>
      </p:sp>
      <p:sp>
        <p:nvSpPr>
          <p:cNvPr id="3" name="Content Placeholder 2"/>
          <p:cNvSpPr>
            <a:spLocks noGrp="1"/>
          </p:cNvSpPr>
          <p:nvPr>
            <p:ph idx="1"/>
          </p:nvPr>
        </p:nvSpPr>
        <p:spPr>
          <a:xfrm>
            <a:off x="3670935" y="3472180"/>
            <a:ext cx="3503930" cy="568960"/>
          </a:xfrm>
        </p:spPr>
        <p:txBody>
          <a:bodyPr/>
          <a:p>
            <a:pPr marL="0" indent="0">
              <a:buNone/>
            </a:pPr>
            <a:r>
              <a:rPr lang="en-US" altLang="en-US" b="1"/>
              <a:t>INSTALLATION</a:t>
            </a:r>
            <a:endParaRPr lang="en-US" altLang="en-US" b="1"/>
          </a:p>
        </p:txBody>
      </p:sp>
      <p:sp>
        <p:nvSpPr>
          <p:cNvPr id="4" name="Text Box 3"/>
          <p:cNvSpPr txBox="1"/>
          <p:nvPr/>
        </p:nvSpPr>
        <p:spPr>
          <a:xfrm>
            <a:off x="6094095" y="4723130"/>
            <a:ext cx="3044190" cy="275590"/>
          </a:xfrm>
          <a:prstGeom prst="rect">
            <a:avLst/>
          </a:prstGeom>
          <a:noFill/>
        </p:spPr>
        <p:txBody>
          <a:bodyPr wrap="square" rtlCol="0">
            <a:spAutoFit/>
          </a:bodyPr>
          <a:p>
            <a:r>
              <a:rPr lang="en-US" sz="1200"/>
              <a:t>Installing TailwindCSS</a:t>
            </a:r>
            <a:endParaRPr 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171700"/>
            <a:ext cx="10972800" cy="2515235"/>
          </a:xfrm>
        </p:spPr>
        <p:txBody>
          <a:bodyPr/>
          <a:p>
            <a:endParaRPr lang="en-US"/>
          </a:p>
          <a:p>
            <a:r>
              <a:rPr lang="en-US" b="1"/>
              <a:t>Using Tailwind via CDN</a:t>
            </a:r>
            <a:endParaRPr lang="en-US" b="1"/>
          </a:p>
          <a:p>
            <a:endParaRPr lang="en-US" b="1"/>
          </a:p>
          <a:p>
            <a:r>
              <a:rPr lang="en-US" b="1"/>
              <a:t>Install Tailwind via npm</a:t>
            </a: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24510"/>
            <a:ext cx="10972800" cy="582613"/>
          </a:xfrm>
        </p:spPr>
        <p:txBody>
          <a:bodyPr/>
          <a:p>
            <a:r>
              <a:rPr lang="en-US" b="1">
                <a:sym typeface="+mn-ea"/>
              </a:rPr>
              <a:t>Using Tailwind via CDN</a:t>
            </a:r>
            <a:endParaRPr lang="en-US"/>
          </a:p>
        </p:txBody>
      </p:sp>
      <p:pic>
        <p:nvPicPr>
          <p:cNvPr id="4" name="Content Placeholder 3"/>
          <p:cNvPicPr>
            <a:picLocks noChangeAspect="1"/>
          </p:cNvPicPr>
          <p:nvPr>
            <p:ph idx="1"/>
          </p:nvPr>
        </p:nvPicPr>
        <p:blipFill>
          <a:blip r:embed="rId1"/>
          <a:stretch>
            <a:fillRect/>
          </a:stretch>
        </p:blipFill>
        <p:spPr>
          <a:xfrm>
            <a:off x="609600" y="1555750"/>
            <a:ext cx="9946005" cy="607695"/>
          </a:xfrm>
          <a:prstGeom prst="rect">
            <a:avLst/>
          </a:prstGeom>
        </p:spPr>
      </p:pic>
      <p:sp>
        <p:nvSpPr>
          <p:cNvPr id="7" name="Text Box 6"/>
          <p:cNvSpPr txBox="1"/>
          <p:nvPr/>
        </p:nvSpPr>
        <p:spPr>
          <a:xfrm>
            <a:off x="609600" y="2472055"/>
            <a:ext cx="10572115" cy="521970"/>
          </a:xfrm>
          <a:prstGeom prst="rect">
            <a:avLst/>
          </a:prstGeom>
          <a:noFill/>
        </p:spPr>
        <p:txBody>
          <a:bodyPr wrap="square" rtlCol="0">
            <a:spAutoFit/>
          </a:bodyPr>
          <a:p>
            <a:r>
              <a:rPr lang="en-US" sz="1400"/>
              <a:t>Before using the CDN build, please note that many of the features that make Tailwind CSS great are not available without incorporating Tailwind into your build process.</a:t>
            </a:r>
            <a:endParaRPr lang="en-US" sz="1400"/>
          </a:p>
        </p:txBody>
      </p:sp>
      <p:pic>
        <p:nvPicPr>
          <p:cNvPr id="8" name="Picture 7"/>
          <p:cNvPicPr>
            <a:picLocks noChangeAspect="1"/>
          </p:cNvPicPr>
          <p:nvPr/>
        </p:nvPicPr>
        <p:blipFill>
          <a:blip r:embed="rId2"/>
          <a:stretch>
            <a:fillRect/>
          </a:stretch>
        </p:blipFill>
        <p:spPr>
          <a:xfrm>
            <a:off x="1048385" y="3216275"/>
            <a:ext cx="330835" cy="342900"/>
          </a:xfrm>
          <a:prstGeom prst="rect">
            <a:avLst/>
          </a:prstGeom>
        </p:spPr>
      </p:pic>
      <p:sp>
        <p:nvSpPr>
          <p:cNvPr id="9" name="Text Box 8"/>
          <p:cNvSpPr txBox="1"/>
          <p:nvPr/>
        </p:nvSpPr>
        <p:spPr>
          <a:xfrm>
            <a:off x="1379220" y="3203575"/>
            <a:ext cx="5452745" cy="368300"/>
          </a:xfrm>
          <a:prstGeom prst="rect">
            <a:avLst/>
          </a:prstGeom>
          <a:noFill/>
        </p:spPr>
        <p:txBody>
          <a:bodyPr wrap="square" rtlCol="0">
            <a:spAutoFit/>
          </a:bodyPr>
          <a:p>
            <a:r>
              <a:rPr lang="en-US"/>
              <a:t>You can't customize Tailwind's default theme</a:t>
            </a:r>
            <a:r>
              <a:rPr lang="en-US" altLang="en-US"/>
              <a:t>.</a:t>
            </a:r>
            <a:endParaRPr lang="en-US" altLang="en-US"/>
          </a:p>
        </p:txBody>
      </p:sp>
      <p:pic>
        <p:nvPicPr>
          <p:cNvPr id="10" name="Picture 9"/>
          <p:cNvPicPr>
            <a:picLocks noChangeAspect="1"/>
          </p:cNvPicPr>
          <p:nvPr/>
        </p:nvPicPr>
        <p:blipFill>
          <a:blip r:embed="rId2"/>
          <a:stretch>
            <a:fillRect/>
          </a:stretch>
        </p:blipFill>
        <p:spPr>
          <a:xfrm>
            <a:off x="1048385" y="3712210"/>
            <a:ext cx="330835" cy="342900"/>
          </a:xfrm>
          <a:prstGeom prst="rect">
            <a:avLst/>
          </a:prstGeom>
        </p:spPr>
      </p:pic>
      <p:sp>
        <p:nvSpPr>
          <p:cNvPr id="11" name="Text Box 10"/>
          <p:cNvSpPr txBox="1"/>
          <p:nvPr/>
        </p:nvSpPr>
        <p:spPr>
          <a:xfrm>
            <a:off x="1379220" y="3699510"/>
            <a:ext cx="6979285" cy="368300"/>
          </a:xfrm>
          <a:prstGeom prst="rect">
            <a:avLst/>
          </a:prstGeom>
          <a:noFill/>
        </p:spPr>
        <p:txBody>
          <a:bodyPr wrap="square" rtlCol="0">
            <a:spAutoFit/>
          </a:bodyPr>
          <a:p>
            <a:r>
              <a:rPr lang="en-US"/>
              <a:t>You can't use any </a:t>
            </a:r>
            <a:r>
              <a:rPr lang="en-US">
                <a:solidFill>
                  <a:srgbClr val="002060"/>
                </a:solidFill>
              </a:rPr>
              <a:t>directives</a:t>
            </a:r>
            <a:r>
              <a:rPr lang="en-US"/>
              <a:t> like </a:t>
            </a:r>
            <a:r>
              <a:rPr lang="en-US">
                <a:solidFill>
                  <a:srgbClr val="7030A0"/>
                </a:solidFill>
              </a:rPr>
              <a:t>@apply</a:t>
            </a:r>
            <a:r>
              <a:rPr lang="en-US"/>
              <a:t>, </a:t>
            </a:r>
            <a:r>
              <a:rPr lang="en-US">
                <a:solidFill>
                  <a:srgbClr val="7030A0"/>
                </a:solidFill>
              </a:rPr>
              <a:t>@variants</a:t>
            </a:r>
            <a:r>
              <a:rPr lang="en-US"/>
              <a:t>, etc.</a:t>
            </a:r>
            <a:endParaRPr lang="en-US"/>
          </a:p>
        </p:txBody>
      </p:sp>
      <p:pic>
        <p:nvPicPr>
          <p:cNvPr id="12" name="Picture 11"/>
          <p:cNvPicPr>
            <a:picLocks noChangeAspect="1"/>
          </p:cNvPicPr>
          <p:nvPr/>
        </p:nvPicPr>
        <p:blipFill>
          <a:blip r:embed="rId2"/>
          <a:stretch>
            <a:fillRect/>
          </a:stretch>
        </p:blipFill>
        <p:spPr>
          <a:xfrm>
            <a:off x="1048385" y="4208145"/>
            <a:ext cx="330835" cy="342900"/>
          </a:xfrm>
          <a:prstGeom prst="rect">
            <a:avLst/>
          </a:prstGeom>
        </p:spPr>
      </p:pic>
      <p:sp>
        <p:nvSpPr>
          <p:cNvPr id="13" name="Text Box 12"/>
          <p:cNvSpPr txBox="1"/>
          <p:nvPr/>
        </p:nvSpPr>
        <p:spPr>
          <a:xfrm>
            <a:off x="1379220" y="4208145"/>
            <a:ext cx="6737985" cy="368300"/>
          </a:xfrm>
          <a:prstGeom prst="rect">
            <a:avLst/>
          </a:prstGeom>
          <a:noFill/>
        </p:spPr>
        <p:txBody>
          <a:bodyPr wrap="square" rtlCol="0">
            <a:spAutoFit/>
          </a:bodyPr>
          <a:p>
            <a:r>
              <a:rPr lang="en-US"/>
              <a:t>You can't enable additional variants like </a:t>
            </a:r>
            <a:r>
              <a:rPr lang="en-US">
                <a:solidFill>
                  <a:srgbClr val="00B0F0"/>
                </a:solidFill>
              </a:rPr>
              <a:t>group-focus</a:t>
            </a:r>
            <a:r>
              <a:rPr lang="en-US" altLang="en-US">
                <a:solidFill>
                  <a:srgbClr val="00B0F0"/>
                </a:solidFill>
              </a:rPr>
              <a:t>.</a:t>
            </a:r>
            <a:endParaRPr lang="en-US" altLang="en-US">
              <a:solidFill>
                <a:srgbClr val="00B0F0"/>
              </a:solidFill>
            </a:endParaRPr>
          </a:p>
        </p:txBody>
      </p:sp>
      <p:pic>
        <p:nvPicPr>
          <p:cNvPr id="14" name="Picture 13"/>
          <p:cNvPicPr>
            <a:picLocks noChangeAspect="1"/>
          </p:cNvPicPr>
          <p:nvPr/>
        </p:nvPicPr>
        <p:blipFill>
          <a:blip r:embed="rId2"/>
          <a:stretch>
            <a:fillRect/>
          </a:stretch>
        </p:blipFill>
        <p:spPr>
          <a:xfrm>
            <a:off x="1048385" y="4703445"/>
            <a:ext cx="330835" cy="342900"/>
          </a:xfrm>
          <a:prstGeom prst="rect">
            <a:avLst/>
          </a:prstGeom>
        </p:spPr>
      </p:pic>
      <p:sp>
        <p:nvSpPr>
          <p:cNvPr id="15" name="Text Box 14"/>
          <p:cNvSpPr txBox="1"/>
          <p:nvPr/>
        </p:nvSpPr>
        <p:spPr>
          <a:xfrm>
            <a:off x="1379220" y="4690745"/>
            <a:ext cx="6979285" cy="368300"/>
          </a:xfrm>
          <a:prstGeom prst="rect">
            <a:avLst/>
          </a:prstGeom>
          <a:noFill/>
        </p:spPr>
        <p:txBody>
          <a:bodyPr wrap="square" rtlCol="0">
            <a:spAutoFit/>
          </a:bodyPr>
          <a:p>
            <a:r>
              <a:rPr lang="en-US"/>
              <a:t>You can't install third-party plugins</a:t>
            </a:r>
            <a:r>
              <a:rPr lang="en-US" altLang="en-US"/>
              <a:t>.</a:t>
            </a:r>
            <a:endParaRPr lang="en-US" altLang="en-US"/>
          </a:p>
        </p:txBody>
      </p:sp>
      <p:pic>
        <p:nvPicPr>
          <p:cNvPr id="16" name="Picture 15"/>
          <p:cNvPicPr>
            <a:picLocks noChangeAspect="1"/>
          </p:cNvPicPr>
          <p:nvPr/>
        </p:nvPicPr>
        <p:blipFill>
          <a:blip r:embed="rId2"/>
          <a:stretch>
            <a:fillRect/>
          </a:stretch>
        </p:blipFill>
        <p:spPr>
          <a:xfrm>
            <a:off x="1048385" y="5179060"/>
            <a:ext cx="330835" cy="342900"/>
          </a:xfrm>
          <a:prstGeom prst="rect">
            <a:avLst/>
          </a:prstGeom>
        </p:spPr>
      </p:pic>
      <p:sp>
        <p:nvSpPr>
          <p:cNvPr id="17" name="Text Box 16"/>
          <p:cNvSpPr txBox="1"/>
          <p:nvPr/>
        </p:nvSpPr>
        <p:spPr>
          <a:xfrm>
            <a:off x="1379220" y="5166360"/>
            <a:ext cx="6979285" cy="368300"/>
          </a:xfrm>
          <a:prstGeom prst="rect">
            <a:avLst/>
          </a:prstGeom>
          <a:noFill/>
        </p:spPr>
        <p:txBody>
          <a:bodyPr wrap="square" rtlCol="0">
            <a:spAutoFit/>
          </a:bodyPr>
          <a:p>
            <a:r>
              <a:rPr lang="en-US"/>
              <a:t>You can't tree-shake unused styles</a:t>
            </a:r>
            <a:r>
              <a:rPr lang="en-US" altLang="en-US"/>
              <a:t>.</a:t>
            </a:r>
            <a:endParaRPr lang="en-US" altLang="en-US"/>
          </a:p>
        </p:txBody>
      </p:sp>
      <p:sp>
        <p:nvSpPr>
          <p:cNvPr id="18" name="Text Box 17"/>
          <p:cNvSpPr txBox="1"/>
          <p:nvPr/>
        </p:nvSpPr>
        <p:spPr>
          <a:xfrm>
            <a:off x="609600" y="5982970"/>
            <a:ext cx="10785475" cy="275590"/>
          </a:xfrm>
          <a:prstGeom prst="rect">
            <a:avLst/>
          </a:prstGeom>
          <a:noFill/>
        </p:spPr>
        <p:txBody>
          <a:bodyPr wrap="square" rtlCol="0">
            <a:spAutoFit/>
          </a:bodyPr>
          <a:p>
            <a:r>
              <a:rPr lang="en-US" sz="1200"/>
              <a:t>To pull in Tailwind for quick demos or just giving the framework a spin, grab the latest default configuration build via CDN:</a:t>
            </a:r>
            <a:endParaRPr 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37185"/>
            <a:ext cx="10972800" cy="664845"/>
          </a:xfrm>
        </p:spPr>
        <p:txBody>
          <a:bodyPr/>
          <a:p>
            <a:br>
              <a:rPr lang="en-US" b="1">
                <a:sym typeface="+mn-ea"/>
              </a:rPr>
            </a:br>
            <a:r>
              <a:rPr lang="en-US" b="1">
                <a:sym typeface="+mn-ea"/>
              </a:rPr>
              <a:t>Install Tailwind via npm</a:t>
            </a:r>
            <a:br>
              <a:rPr lang="en-US" b="1"/>
            </a:br>
            <a:endParaRPr lang="en-US"/>
          </a:p>
        </p:txBody>
      </p:sp>
      <p:sp>
        <p:nvSpPr>
          <p:cNvPr id="3" name="Content Placeholder 2"/>
          <p:cNvSpPr>
            <a:spLocks noGrp="1"/>
          </p:cNvSpPr>
          <p:nvPr>
            <p:ph idx="1"/>
          </p:nvPr>
        </p:nvSpPr>
        <p:spPr>
          <a:xfrm>
            <a:off x="645795" y="1771015"/>
            <a:ext cx="10972800" cy="4953000"/>
          </a:xfrm>
        </p:spPr>
        <p:txBody>
          <a:bodyPr/>
          <a:p>
            <a:r>
              <a:rPr lang="en-US" sz="1800"/>
              <a:t>Tailwind CSS requires Node.js 12.13.0 or higher.</a:t>
            </a:r>
            <a:endParaRPr lang="en-US" sz="1800"/>
          </a:p>
          <a:p>
            <a:r>
              <a:rPr lang="en-US" sz="1800"/>
              <a:t>autoprefixer.</a:t>
            </a:r>
            <a:endParaRPr lang="en-US" sz="1800"/>
          </a:p>
          <a:p>
            <a:r>
              <a:rPr lang="en-US" sz="1800"/>
              <a:t> PostCSS</a:t>
            </a:r>
            <a:r>
              <a:rPr lang="en-US" altLang="en-US" sz="1800"/>
              <a:t>.</a:t>
            </a:r>
            <a:endParaRPr lang="en-US" altLang="en-US" sz="1800"/>
          </a:p>
        </p:txBody>
      </p:sp>
      <p:sp>
        <p:nvSpPr>
          <p:cNvPr id="4" name="Text Box 3"/>
          <p:cNvSpPr txBox="1"/>
          <p:nvPr/>
        </p:nvSpPr>
        <p:spPr>
          <a:xfrm>
            <a:off x="645795" y="1252855"/>
            <a:ext cx="2681605" cy="368300"/>
          </a:xfrm>
          <a:prstGeom prst="rect">
            <a:avLst/>
          </a:prstGeom>
          <a:noFill/>
        </p:spPr>
        <p:txBody>
          <a:bodyPr wrap="square" rtlCol="0">
            <a:spAutoFit/>
          </a:bodyPr>
          <a:p>
            <a:r>
              <a:rPr lang="en-US" altLang="en-US" b="1"/>
              <a:t>REQUIRES</a:t>
            </a:r>
            <a:endParaRPr lang="en-US" altLang="en-US" b="1"/>
          </a:p>
        </p:txBody>
      </p:sp>
      <p:pic>
        <p:nvPicPr>
          <p:cNvPr id="5" name="Picture 4"/>
          <p:cNvPicPr>
            <a:picLocks noChangeAspect="1"/>
          </p:cNvPicPr>
          <p:nvPr/>
        </p:nvPicPr>
        <p:blipFill>
          <a:blip r:embed="rId1"/>
          <a:stretch>
            <a:fillRect/>
          </a:stretch>
        </p:blipFill>
        <p:spPr>
          <a:xfrm>
            <a:off x="645795" y="2856865"/>
            <a:ext cx="10804525" cy="547370"/>
          </a:xfrm>
          <a:prstGeom prst="rect">
            <a:avLst/>
          </a:prstGeom>
        </p:spPr>
      </p:pic>
      <p:sp>
        <p:nvSpPr>
          <p:cNvPr id="6" name="Text Box 5"/>
          <p:cNvSpPr txBox="1"/>
          <p:nvPr/>
        </p:nvSpPr>
        <p:spPr>
          <a:xfrm>
            <a:off x="645795" y="3611245"/>
            <a:ext cx="5129530" cy="645160"/>
          </a:xfrm>
          <a:prstGeom prst="rect">
            <a:avLst/>
          </a:prstGeom>
          <a:noFill/>
        </p:spPr>
        <p:txBody>
          <a:bodyPr wrap="square" rtlCol="0">
            <a:spAutoFit/>
          </a:bodyPr>
          <a:p>
            <a:endParaRPr lang="en-US"/>
          </a:p>
          <a:p>
            <a:r>
              <a:rPr lang="en-US" b="1"/>
              <a:t>Add Tailwind as a PostCSS plugin</a:t>
            </a:r>
            <a:endParaRPr lang="en-US" b="1"/>
          </a:p>
        </p:txBody>
      </p:sp>
      <p:pic>
        <p:nvPicPr>
          <p:cNvPr id="7" name="Picture 6"/>
          <p:cNvPicPr>
            <a:picLocks noChangeAspect="1"/>
          </p:cNvPicPr>
          <p:nvPr/>
        </p:nvPicPr>
        <p:blipFill>
          <a:blip r:embed="rId2"/>
          <a:stretch>
            <a:fillRect/>
          </a:stretch>
        </p:blipFill>
        <p:spPr>
          <a:xfrm>
            <a:off x="645795" y="4448810"/>
            <a:ext cx="10724515" cy="21539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Create your configuration file</a:t>
            </a:r>
            <a:endParaRPr lang="en-US" sz="3200" b="1"/>
          </a:p>
        </p:txBody>
      </p:sp>
      <p:sp>
        <p:nvSpPr>
          <p:cNvPr id="4" name="Text Box 3"/>
          <p:cNvSpPr txBox="1"/>
          <p:nvPr/>
        </p:nvSpPr>
        <p:spPr>
          <a:xfrm>
            <a:off x="747395" y="964565"/>
            <a:ext cx="9256395" cy="521970"/>
          </a:xfrm>
          <a:prstGeom prst="rect">
            <a:avLst/>
          </a:prstGeom>
          <a:noFill/>
        </p:spPr>
        <p:txBody>
          <a:bodyPr wrap="square" rtlCol="0">
            <a:spAutoFit/>
          </a:bodyPr>
          <a:p>
            <a:r>
              <a:rPr lang="en-US" sz="1400"/>
              <a:t>If you’d like to customize your Tailwind installation, generate a config file for your project using the Tailwind CLI utility included when you install the tailwindcss npm package:</a:t>
            </a:r>
            <a:endParaRPr lang="en-US" sz="1400"/>
          </a:p>
        </p:txBody>
      </p:sp>
      <p:pic>
        <p:nvPicPr>
          <p:cNvPr id="5" name="Picture 4"/>
          <p:cNvPicPr>
            <a:picLocks noChangeAspect="1"/>
          </p:cNvPicPr>
          <p:nvPr/>
        </p:nvPicPr>
        <p:blipFill>
          <a:blip r:embed="rId1"/>
          <a:stretch>
            <a:fillRect/>
          </a:stretch>
        </p:blipFill>
        <p:spPr>
          <a:xfrm>
            <a:off x="747395" y="1720850"/>
            <a:ext cx="9951085" cy="660400"/>
          </a:xfrm>
          <a:prstGeom prst="rect">
            <a:avLst/>
          </a:prstGeom>
        </p:spPr>
      </p:pic>
      <p:pic>
        <p:nvPicPr>
          <p:cNvPr id="6" name="Picture 5"/>
          <p:cNvPicPr>
            <a:picLocks noChangeAspect="1"/>
          </p:cNvPicPr>
          <p:nvPr/>
        </p:nvPicPr>
        <p:blipFill>
          <a:blip r:embed="rId2"/>
          <a:stretch>
            <a:fillRect/>
          </a:stretch>
        </p:blipFill>
        <p:spPr>
          <a:xfrm>
            <a:off x="747395" y="2924810"/>
            <a:ext cx="9951085" cy="24822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10820"/>
            <a:ext cx="10972800" cy="582613"/>
          </a:xfrm>
        </p:spPr>
        <p:txBody>
          <a:bodyPr/>
          <a:p>
            <a:r>
              <a:rPr lang="en-US" sz="3200" b="1"/>
              <a:t>Include Tailwind in your CSS</a:t>
            </a:r>
            <a:endParaRPr lang="en-US" sz="3200" b="1"/>
          </a:p>
        </p:txBody>
      </p:sp>
      <p:pic>
        <p:nvPicPr>
          <p:cNvPr id="4" name="Content Placeholder 3"/>
          <p:cNvPicPr>
            <a:picLocks noChangeAspect="1"/>
          </p:cNvPicPr>
          <p:nvPr>
            <p:ph idx="1"/>
          </p:nvPr>
        </p:nvPicPr>
        <p:blipFill>
          <a:blip r:embed="rId1"/>
          <a:stretch>
            <a:fillRect/>
          </a:stretch>
        </p:blipFill>
        <p:spPr>
          <a:xfrm>
            <a:off x="609600" y="1816100"/>
            <a:ext cx="9339580" cy="1424305"/>
          </a:xfrm>
          <a:prstGeom prst="rect">
            <a:avLst/>
          </a:prstGeom>
        </p:spPr>
      </p:pic>
      <p:sp>
        <p:nvSpPr>
          <p:cNvPr id="5" name="Text Box 4"/>
          <p:cNvSpPr txBox="1"/>
          <p:nvPr/>
        </p:nvSpPr>
        <p:spPr>
          <a:xfrm>
            <a:off x="609600" y="1045845"/>
            <a:ext cx="9151620" cy="521970"/>
          </a:xfrm>
          <a:prstGeom prst="rect">
            <a:avLst/>
          </a:prstGeom>
          <a:noFill/>
        </p:spPr>
        <p:txBody>
          <a:bodyPr wrap="square" rtlCol="0">
            <a:spAutoFit/>
          </a:bodyPr>
          <a:p>
            <a:r>
              <a:rPr lang="en-US" sz="1400"/>
              <a:t>Create a CSS file if you don’t already have one, and use the </a:t>
            </a:r>
            <a:r>
              <a:rPr lang="en-US" sz="1400">
                <a:solidFill>
                  <a:srgbClr val="7030A0"/>
                </a:solidFill>
              </a:rPr>
              <a:t>@tailwind</a:t>
            </a:r>
            <a:r>
              <a:rPr lang="en-US" sz="1400"/>
              <a:t> directive to inject Tailwind’s </a:t>
            </a:r>
            <a:r>
              <a:rPr lang="en-US" sz="1400">
                <a:solidFill>
                  <a:srgbClr val="00B0F0"/>
                </a:solidFill>
              </a:rPr>
              <a:t>base, components, and utilities </a:t>
            </a:r>
            <a:r>
              <a:rPr lang="en-US" sz="1400"/>
              <a:t>styles:</a:t>
            </a:r>
            <a:endParaRPr lang="en-US" sz="1400"/>
          </a:p>
        </p:txBody>
      </p:sp>
      <p:sp>
        <p:nvSpPr>
          <p:cNvPr id="6" name="Text Box 5"/>
          <p:cNvSpPr txBox="1"/>
          <p:nvPr/>
        </p:nvSpPr>
        <p:spPr>
          <a:xfrm>
            <a:off x="609600" y="3382645"/>
            <a:ext cx="5120005" cy="368300"/>
          </a:xfrm>
          <a:prstGeom prst="rect">
            <a:avLst/>
          </a:prstGeom>
          <a:noFill/>
        </p:spPr>
        <p:txBody>
          <a:bodyPr wrap="square" rtlCol="0">
            <a:spAutoFit/>
          </a:bodyPr>
          <a:p>
            <a:r>
              <a:rPr lang="en-US" b="1"/>
              <a:t>Building your CSS</a:t>
            </a:r>
            <a:endParaRPr lang="en-US" b="1"/>
          </a:p>
        </p:txBody>
      </p:sp>
      <p:pic>
        <p:nvPicPr>
          <p:cNvPr id="7" name="Picture 6"/>
          <p:cNvPicPr>
            <a:picLocks noChangeAspect="1"/>
          </p:cNvPicPr>
          <p:nvPr/>
        </p:nvPicPr>
        <p:blipFill>
          <a:blip r:embed="rId2"/>
          <a:stretch>
            <a:fillRect/>
          </a:stretch>
        </p:blipFill>
        <p:spPr>
          <a:xfrm>
            <a:off x="609600" y="3841115"/>
            <a:ext cx="9338945" cy="2693670"/>
          </a:xfrm>
          <a:prstGeom prst="rect">
            <a:avLst/>
          </a:prstGeom>
        </p:spPr>
      </p:pic>
      <p:pic>
        <p:nvPicPr>
          <p:cNvPr id="8" name="Picture 7"/>
          <p:cNvPicPr>
            <a:picLocks noChangeAspect="1"/>
          </p:cNvPicPr>
          <p:nvPr/>
        </p:nvPicPr>
        <p:blipFill>
          <a:blip r:embed="rId3"/>
          <a:stretch>
            <a:fillRect/>
          </a:stretch>
        </p:blipFill>
        <p:spPr>
          <a:xfrm>
            <a:off x="7683500" y="3932555"/>
            <a:ext cx="2176780" cy="12115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09600" y="1329690"/>
            <a:ext cx="9899650" cy="617220"/>
          </a:xfrm>
          <a:prstGeom prst="rect">
            <a:avLst/>
          </a:prstGeom>
        </p:spPr>
      </p:pic>
      <p:sp>
        <p:nvSpPr>
          <p:cNvPr id="6" name="Text Box 5"/>
          <p:cNvSpPr txBox="1"/>
          <p:nvPr/>
        </p:nvSpPr>
        <p:spPr>
          <a:xfrm>
            <a:off x="609600" y="2062480"/>
            <a:ext cx="9194800" cy="368300"/>
          </a:xfrm>
          <a:prstGeom prst="rect">
            <a:avLst/>
          </a:prstGeom>
          <a:noFill/>
        </p:spPr>
        <p:txBody>
          <a:bodyPr wrap="square" rtlCol="0">
            <a:spAutoFit/>
          </a:bodyPr>
          <a:p>
            <a:r>
              <a:rPr lang="en-US" altLang="en-US"/>
              <a:t>Through package.json compiler</a:t>
            </a:r>
            <a:endParaRPr lang="en-US" altLang="en-US"/>
          </a:p>
        </p:txBody>
      </p:sp>
      <p:pic>
        <p:nvPicPr>
          <p:cNvPr id="7" name="Picture 6"/>
          <p:cNvPicPr>
            <a:picLocks noChangeAspect="1"/>
          </p:cNvPicPr>
          <p:nvPr/>
        </p:nvPicPr>
        <p:blipFill>
          <a:blip r:embed="rId2"/>
          <a:stretch>
            <a:fillRect/>
          </a:stretch>
        </p:blipFill>
        <p:spPr>
          <a:xfrm>
            <a:off x="609600" y="2546985"/>
            <a:ext cx="5895975" cy="3543300"/>
          </a:xfrm>
          <a:prstGeom prst="rect">
            <a:avLst/>
          </a:prstGeom>
        </p:spPr>
      </p:pic>
      <p:pic>
        <p:nvPicPr>
          <p:cNvPr id="9" name="Picture 8"/>
          <p:cNvPicPr>
            <a:picLocks noChangeAspect="1"/>
          </p:cNvPicPr>
          <p:nvPr/>
        </p:nvPicPr>
        <p:blipFill>
          <a:blip r:embed="rId3"/>
          <a:stretch>
            <a:fillRect/>
          </a:stretch>
        </p:blipFill>
        <p:spPr>
          <a:xfrm>
            <a:off x="609600" y="6238875"/>
            <a:ext cx="6334125" cy="409575"/>
          </a:xfrm>
          <a:prstGeom prst="rect">
            <a:avLst/>
          </a:prstGeom>
        </p:spPr>
      </p:pic>
      <p:sp>
        <p:nvSpPr>
          <p:cNvPr id="10" name="Text Box 9"/>
          <p:cNvSpPr txBox="1"/>
          <p:nvPr/>
        </p:nvSpPr>
        <p:spPr>
          <a:xfrm>
            <a:off x="609600" y="706755"/>
            <a:ext cx="9194800" cy="368300"/>
          </a:xfrm>
          <a:prstGeom prst="rect">
            <a:avLst/>
          </a:prstGeom>
          <a:noFill/>
        </p:spPr>
        <p:txBody>
          <a:bodyPr wrap="square" rtlCol="0">
            <a:spAutoFit/>
          </a:bodyPr>
          <a:p>
            <a:r>
              <a:rPr lang="en-US" altLang="en-US"/>
              <a:t>Through Terminal Tailwind compiler</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Add style in your document</a:t>
            </a:r>
            <a:endParaRPr lang="en-US" altLang="en-US" b="1"/>
          </a:p>
        </p:txBody>
      </p:sp>
      <p:pic>
        <p:nvPicPr>
          <p:cNvPr id="4" name="Content Placeholder 3"/>
          <p:cNvPicPr>
            <a:picLocks noChangeAspect="1"/>
          </p:cNvPicPr>
          <p:nvPr>
            <p:ph idx="1"/>
          </p:nvPr>
        </p:nvPicPr>
        <p:blipFill>
          <a:blip r:embed="rId1"/>
          <a:stretch>
            <a:fillRect/>
          </a:stretch>
        </p:blipFill>
        <p:spPr>
          <a:xfrm>
            <a:off x="609600" y="1311910"/>
            <a:ext cx="11009630" cy="47250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82800" y="1303655"/>
            <a:ext cx="2354580" cy="2168525"/>
          </a:xfrm>
        </p:spPr>
        <p:txBody>
          <a:bodyPr/>
          <a:p>
            <a:r>
              <a:rPr lang="en-US" altLang="en-US" sz="9600" b="1"/>
              <a:t>05</a:t>
            </a:r>
            <a:endParaRPr lang="en-US" altLang="en-US" sz="9600" b="1"/>
          </a:p>
        </p:txBody>
      </p:sp>
      <p:sp>
        <p:nvSpPr>
          <p:cNvPr id="3" name="Content Placeholder 2"/>
          <p:cNvSpPr>
            <a:spLocks noGrp="1"/>
          </p:cNvSpPr>
          <p:nvPr>
            <p:ph idx="1"/>
          </p:nvPr>
        </p:nvSpPr>
        <p:spPr>
          <a:xfrm>
            <a:off x="3670935" y="3472180"/>
            <a:ext cx="5891530" cy="568960"/>
          </a:xfrm>
        </p:spPr>
        <p:txBody>
          <a:bodyPr/>
          <a:p>
            <a:pPr marL="0" indent="0">
              <a:buNone/>
            </a:pPr>
            <a:r>
              <a:rPr lang="en-US" altLang="en-US" b="1"/>
              <a:t>Tailwind classes</a:t>
            </a:r>
            <a:endParaRPr lang="en-US" altLang="en-US" b="1"/>
          </a:p>
        </p:txBody>
      </p:sp>
      <p:sp>
        <p:nvSpPr>
          <p:cNvPr id="4" name="Text Box 3"/>
          <p:cNvSpPr txBox="1"/>
          <p:nvPr/>
        </p:nvSpPr>
        <p:spPr>
          <a:xfrm>
            <a:off x="6104255" y="4723130"/>
            <a:ext cx="3044190" cy="275590"/>
          </a:xfrm>
          <a:prstGeom prst="rect">
            <a:avLst/>
          </a:prstGeom>
          <a:noFill/>
        </p:spPr>
        <p:txBody>
          <a:bodyPr wrap="square" rtlCol="0">
            <a:spAutoFit/>
          </a:bodyPr>
          <a:p>
            <a:r>
              <a:rPr lang="en-US" sz="1200"/>
              <a:t>Installing TailwindCSS</a:t>
            </a:r>
            <a:endParaRPr 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82800" y="1303655"/>
            <a:ext cx="2354580" cy="2168525"/>
          </a:xfrm>
        </p:spPr>
        <p:txBody>
          <a:bodyPr/>
          <a:p>
            <a:r>
              <a:rPr lang="en-US" altLang="en-US" sz="9600" b="1"/>
              <a:t>01</a:t>
            </a:r>
            <a:endParaRPr lang="en-US" altLang="en-US" sz="9600" b="1"/>
          </a:p>
        </p:txBody>
      </p:sp>
      <p:sp>
        <p:nvSpPr>
          <p:cNvPr id="3" name="Content Placeholder 2"/>
          <p:cNvSpPr>
            <a:spLocks noGrp="1"/>
          </p:cNvSpPr>
          <p:nvPr>
            <p:ph idx="1"/>
          </p:nvPr>
        </p:nvSpPr>
        <p:spPr>
          <a:xfrm>
            <a:off x="3620135" y="3472180"/>
            <a:ext cx="3898265" cy="568960"/>
          </a:xfrm>
        </p:spPr>
        <p:txBody>
          <a:bodyPr/>
          <a:p>
            <a:pPr marL="0" indent="0">
              <a:buNone/>
            </a:pPr>
            <a:r>
              <a:rPr lang="en-US" b="1"/>
              <a:t>INTRODUCTION</a:t>
            </a:r>
            <a:endParaRPr 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Background classes &amp; shades</a:t>
            </a:r>
            <a:endParaRPr lang="en-US"/>
          </a:p>
        </p:txBody>
      </p:sp>
      <p:sp>
        <p:nvSpPr>
          <p:cNvPr id="4" name="Text Box 3"/>
          <p:cNvSpPr txBox="1"/>
          <p:nvPr/>
        </p:nvSpPr>
        <p:spPr>
          <a:xfrm>
            <a:off x="609600" y="2006600"/>
            <a:ext cx="10147935" cy="1198880"/>
          </a:xfrm>
          <a:prstGeom prst="rect">
            <a:avLst/>
          </a:prstGeom>
          <a:noFill/>
        </p:spPr>
        <p:txBody>
          <a:bodyPr wrap="square" rtlCol="0">
            <a:spAutoFit/>
          </a:bodyPr>
          <a:p>
            <a:r>
              <a:rPr lang="en-US">
                <a:sym typeface="+mn-ea"/>
              </a:rPr>
              <a:t>.bg-</a:t>
            </a:r>
            <a:r>
              <a:rPr lang="en-US" altLang="en-US">
                <a:sym typeface="+mn-ea"/>
              </a:rPr>
              <a:t>[</a:t>
            </a:r>
            <a:r>
              <a:rPr lang="en-US">
                <a:sym typeface="+mn-ea"/>
              </a:rPr>
              <a:t> * </a:t>
            </a:r>
            <a:r>
              <a:rPr lang="en-US" altLang="en-US">
                <a:sym typeface="+mn-ea"/>
              </a:rPr>
              <a:t>]</a:t>
            </a:r>
            <a:r>
              <a:rPr lang="en-US">
                <a:sym typeface="+mn-ea"/>
              </a:rPr>
              <a:t>-{100-900} {}</a:t>
            </a:r>
            <a:endParaRPr lang="en-US">
              <a:sym typeface="+mn-ea"/>
            </a:endParaRPr>
          </a:p>
          <a:p>
            <a:endParaRPr lang="en-US">
              <a:sym typeface="+mn-ea"/>
            </a:endParaRPr>
          </a:p>
          <a:p>
            <a:r>
              <a:rPr lang="en-US">
                <a:sym typeface="+mn-ea"/>
              </a:rPr>
              <a:t> </a:t>
            </a:r>
            <a:r>
              <a:rPr lang="en-US" altLang="en-US">
                <a:sym typeface="+mn-ea"/>
              </a:rPr>
              <a:t>[ </a:t>
            </a:r>
            <a:r>
              <a:rPr lang="en-US">
                <a:sym typeface="+mn-ea"/>
              </a:rPr>
              <a:t>black, white, gray, red, orange,yellow, green, teal, indigo, blue,purple, pink </a:t>
            </a:r>
            <a:r>
              <a:rPr lang="en-US" altLang="en-US">
                <a:sym typeface="+mn-ea"/>
              </a:rPr>
              <a:t>]</a:t>
            </a:r>
            <a:endParaRPr lang="en-US"/>
          </a:p>
          <a:p>
            <a:endParaRPr lang="en-US"/>
          </a:p>
        </p:txBody>
      </p:sp>
      <p:sp>
        <p:nvSpPr>
          <p:cNvPr id="5" name="Text Box 4"/>
          <p:cNvSpPr txBox="1"/>
          <p:nvPr/>
        </p:nvSpPr>
        <p:spPr>
          <a:xfrm>
            <a:off x="609600" y="1256030"/>
            <a:ext cx="9410700" cy="521970"/>
          </a:xfrm>
          <a:prstGeom prst="rect">
            <a:avLst/>
          </a:prstGeom>
          <a:noFill/>
        </p:spPr>
        <p:txBody>
          <a:bodyPr wrap="square" rtlCol="0">
            <a:spAutoFit/>
          </a:bodyPr>
          <a:p>
            <a:r>
              <a:rPr lang="en-US" altLang="en-US" sz="1400"/>
              <a:t>this </a:t>
            </a:r>
            <a:r>
              <a:rPr lang="en-US" sz="1400"/>
              <a:t>is set of classes change the background color of an element using a scale of 100-900 for shades and a palette ofover 9 shades.</a:t>
            </a:r>
            <a:endParaRPr lang="en-US" sz="1400"/>
          </a:p>
        </p:txBody>
      </p:sp>
      <p:sp>
        <p:nvSpPr>
          <p:cNvPr id="6" name="Text Box 5"/>
          <p:cNvSpPr txBox="1"/>
          <p:nvPr/>
        </p:nvSpPr>
        <p:spPr>
          <a:xfrm>
            <a:off x="690880" y="3205480"/>
            <a:ext cx="10066655" cy="645160"/>
          </a:xfrm>
          <a:prstGeom prst="rect">
            <a:avLst/>
          </a:prstGeom>
          <a:noFill/>
        </p:spPr>
        <p:txBody>
          <a:bodyPr wrap="square" rtlCol="0">
            <a:spAutoFit/>
          </a:bodyPr>
          <a:p>
            <a:r>
              <a:rPr lang="en-US" altLang="en-US"/>
              <a:t>.</a:t>
            </a:r>
            <a:r>
              <a:rPr lang="en-US"/>
              <a:t>bg-gray-400	              --tw-bg-opacity: 1;</a:t>
            </a:r>
            <a:endParaRPr lang="en-US"/>
          </a:p>
          <a:p>
            <a:r>
              <a:rPr lang="en-US"/>
              <a:t>                                       background-color: rgba(156, 163, 175, var(--tw-bg-opacity));</a:t>
            </a:r>
            <a:endParaRPr lang="en-US"/>
          </a:p>
        </p:txBody>
      </p:sp>
      <p:sp>
        <p:nvSpPr>
          <p:cNvPr id="7" name="Text Box 6"/>
          <p:cNvSpPr txBox="1"/>
          <p:nvPr/>
        </p:nvSpPr>
        <p:spPr>
          <a:xfrm>
            <a:off x="739775" y="4404360"/>
            <a:ext cx="10603230" cy="645160"/>
          </a:xfrm>
          <a:prstGeom prst="rect">
            <a:avLst/>
          </a:prstGeom>
          <a:noFill/>
        </p:spPr>
        <p:txBody>
          <a:bodyPr wrap="square" rtlCol="0">
            <a:spAutoFit/>
          </a:bodyPr>
          <a:p>
            <a:r>
              <a:rPr lang="en-US" altLang="en-US"/>
              <a:t>.</a:t>
            </a:r>
            <a:r>
              <a:rPr lang="en-US"/>
              <a:t>bg-transparent	                                      background-color: transparent;	</a:t>
            </a:r>
            <a:endParaRPr lang="en-US"/>
          </a:p>
          <a:p>
            <a:r>
              <a:rPr lang="en-US" altLang="en-US"/>
              <a:t>.</a:t>
            </a:r>
            <a:r>
              <a:rPr lang="en-US"/>
              <a:t>bg-current	                                      background-color: currentColor;</a:t>
            </a:r>
            <a:endParaRPr lang="en-US"/>
          </a:p>
        </p:txBody>
      </p:sp>
      <p:sp>
        <p:nvSpPr>
          <p:cNvPr id="8" name="Text Box 7"/>
          <p:cNvSpPr txBox="1"/>
          <p:nvPr/>
        </p:nvSpPr>
        <p:spPr>
          <a:xfrm>
            <a:off x="690880" y="5926455"/>
            <a:ext cx="10808335" cy="368300"/>
          </a:xfrm>
          <a:prstGeom prst="rect">
            <a:avLst/>
          </a:prstGeom>
          <a:noFill/>
        </p:spPr>
        <p:txBody>
          <a:bodyPr wrap="square" rtlCol="0" anchor="t">
            <a:spAutoFit/>
          </a:bodyPr>
          <a:p>
            <a:r>
              <a:rPr lang="en-US">
                <a:sym typeface="+mn-ea"/>
              </a:rPr>
              <a:t>.</a:t>
            </a:r>
            <a:r>
              <a:rPr lang="en-US" altLang="en-US">
                <a:sym typeface="+mn-ea"/>
              </a:rPr>
              <a:t>text</a:t>
            </a:r>
            <a:r>
              <a:rPr lang="en-US">
                <a:sym typeface="+mn-ea"/>
              </a:rPr>
              <a:t>-</a:t>
            </a:r>
            <a:r>
              <a:rPr lang="en-US" altLang="en-US">
                <a:sym typeface="+mn-ea"/>
              </a:rPr>
              <a:t>[</a:t>
            </a:r>
            <a:r>
              <a:rPr lang="en-US">
                <a:sym typeface="+mn-ea"/>
              </a:rPr>
              <a:t> * </a:t>
            </a:r>
            <a:r>
              <a:rPr lang="en-US" altLang="en-US">
                <a:sym typeface="+mn-ea"/>
              </a:rPr>
              <a:t>]</a:t>
            </a:r>
            <a:r>
              <a:rPr lang="en-US">
                <a:sym typeface="+mn-ea"/>
              </a:rPr>
              <a:t>-{100-900} {}                          </a:t>
            </a:r>
            <a:r>
              <a:rPr lang="en-US" altLang="en-US">
                <a:sym typeface="+mn-ea"/>
              </a:rPr>
              <a:t>Same as text colors</a:t>
            </a:r>
            <a:endParaRPr lang="en-US" altLang="en-U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26135" y="806450"/>
            <a:ext cx="9187180" cy="5824855"/>
          </a:xfrm>
          <a:prstGeom prst="rect">
            <a:avLst/>
          </a:prstGeom>
        </p:spPr>
      </p:pic>
      <p:sp>
        <p:nvSpPr>
          <p:cNvPr id="5" name="Text Box 4"/>
          <p:cNvSpPr txBox="1"/>
          <p:nvPr/>
        </p:nvSpPr>
        <p:spPr>
          <a:xfrm>
            <a:off x="826135" y="438150"/>
            <a:ext cx="8321040" cy="368300"/>
          </a:xfrm>
          <a:prstGeom prst="rect">
            <a:avLst/>
          </a:prstGeom>
          <a:noFill/>
        </p:spPr>
        <p:txBody>
          <a:bodyPr wrap="square" rtlCol="0">
            <a:spAutoFit/>
          </a:bodyPr>
          <a:p>
            <a:r>
              <a:rPr lang="en-US" altLang="en-US" b="1"/>
              <a:t>Color shade</a:t>
            </a:r>
            <a:endParaRPr lang="en-US" alt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43865"/>
            <a:ext cx="10972800" cy="582613"/>
          </a:xfrm>
        </p:spPr>
        <p:txBody>
          <a:bodyPr/>
          <a:p>
            <a:r>
              <a:rPr lang="en-US"/>
              <a:t>Background Attachment</a:t>
            </a:r>
            <a:endParaRPr lang="en-US"/>
          </a:p>
        </p:txBody>
      </p:sp>
      <p:sp>
        <p:nvSpPr>
          <p:cNvPr id="4" name="Title 1"/>
          <p:cNvSpPr>
            <a:spLocks noGrp="1"/>
          </p:cNvSpPr>
          <p:nvPr/>
        </p:nvSpPr>
        <p:spPr>
          <a:xfrm>
            <a:off x="609600" y="347853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en-US"/>
              <a:t>Background Clip</a:t>
            </a:r>
            <a:endParaRPr lang="en-US"/>
          </a:p>
        </p:txBody>
      </p:sp>
      <p:graphicFrame>
        <p:nvGraphicFramePr>
          <p:cNvPr id="5" name="Table 4"/>
          <p:cNvGraphicFramePr/>
          <p:nvPr/>
        </p:nvGraphicFramePr>
        <p:xfrm>
          <a:off x="609600" y="4560570"/>
          <a:ext cx="8534400" cy="2560320"/>
        </p:xfrm>
        <a:graphic>
          <a:graphicData uri="http://schemas.openxmlformats.org/drawingml/2006/table">
            <a:tbl>
              <a:tblPr firstRow="1" bandRow="1">
                <a:tableStyleId>{5C22544A-7EE6-4342-B048-85BDC9FD1C3A}</a:tableStyleId>
              </a:tblPr>
              <a:tblGrid>
                <a:gridCol w="4267200"/>
                <a:gridCol w="4267200"/>
              </a:tblGrid>
              <a:tr h="365760">
                <a:tc>
                  <a:txBody>
                    <a:bodyPr/>
                    <a:p>
                      <a:pPr>
                        <a:buNone/>
                      </a:pPr>
                      <a:r>
                        <a:rPr lang="en-US" sz="1800">
                          <a:sym typeface="+mn-ea"/>
                        </a:rPr>
                        <a:t>Class</a:t>
                      </a:r>
                      <a:endParaRPr lang="en-US" altLang="en-US"/>
                    </a:p>
                  </a:txBody>
                  <a:tcPr/>
                </a:tc>
                <a:tc>
                  <a:txBody>
                    <a:bodyPr/>
                    <a:p>
                      <a:pPr>
                        <a:buNone/>
                      </a:pPr>
                      <a:r>
                        <a:rPr lang="en-US" sz="1800">
                          <a:sym typeface="+mn-ea"/>
                        </a:rPr>
                        <a:t>Properties</a:t>
                      </a:r>
                      <a:endParaRPr lang="en-US"/>
                    </a:p>
                  </a:txBody>
                  <a:tcPr/>
                </a:tc>
              </a:tr>
              <a:tr h="365760">
                <a:tc>
                  <a:txBody>
                    <a:bodyPr/>
                    <a:p>
                      <a:pPr>
                        <a:buNone/>
                      </a:pPr>
                      <a:r>
                        <a:rPr lang="en-US"/>
                        <a:t>bg-clip-border</a:t>
                      </a:r>
                      <a:endParaRPr lang="en-US"/>
                    </a:p>
                  </a:txBody>
                  <a:tcPr/>
                </a:tc>
                <a:tc>
                  <a:txBody>
                    <a:bodyPr/>
                    <a:p>
                      <a:pPr>
                        <a:buNone/>
                      </a:pPr>
                      <a:r>
                        <a:rPr lang="en-US"/>
                        <a:t>background-clip: border-box;</a:t>
                      </a:r>
                      <a:endParaRPr lang="en-US"/>
                    </a:p>
                  </a:txBody>
                  <a:tcPr/>
                </a:tc>
              </a:tr>
              <a:tr h="365760">
                <a:tc>
                  <a:txBody>
                    <a:bodyPr/>
                    <a:p>
                      <a:pPr>
                        <a:buNone/>
                      </a:pPr>
                      <a:r>
                        <a:rPr lang="en-US"/>
                        <a:t>bg-clip-padding</a:t>
                      </a:r>
                      <a:endParaRPr lang="en-US"/>
                    </a:p>
                  </a:txBody>
                  <a:tcPr/>
                </a:tc>
                <a:tc>
                  <a:txBody>
                    <a:bodyPr/>
                    <a:p>
                      <a:pPr>
                        <a:buNone/>
                      </a:pPr>
                      <a:r>
                        <a:rPr lang="en-US"/>
                        <a:t>background-clip: padding-box;</a:t>
                      </a:r>
                      <a:endParaRPr lang="en-US"/>
                    </a:p>
                  </a:txBody>
                  <a:tcPr/>
                </a:tc>
              </a:tr>
              <a:tr h="365760">
                <a:tc>
                  <a:txBody>
                    <a:bodyPr/>
                    <a:p>
                      <a:pPr>
                        <a:buNone/>
                      </a:pPr>
                      <a:r>
                        <a:rPr lang="en-US"/>
                        <a:t>bg-clip-content</a:t>
                      </a:r>
                      <a:endParaRPr lang="en-US"/>
                    </a:p>
                  </a:txBody>
                  <a:tcPr/>
                </a:tc>
                <a:tc>
                  <a:txBody>
                    <a:bodyPr/>
                    <a:p>
                      <a:pPr>
                        <a:buNone/>
                      </a:pPr>
                      <a:r>
                        <a:rPr lang="en-US"/>
                        <a:t>background-clip: content-box;</a:t>
                      </a:r>
                      <a:endParaRPr lang="en-US"/>
                    </a:p>
                  </a:txBody>
                  <a:tcPr/>
                </a:tc>
              </a:tr>
              <a:tr h="365760">
                <a:tc>
                  <a:txBody>
                    <a:bodyPr/>
                    <a:p>
                      <a:pPr>
                        <a:buNone/>
                      </a:pPr>
                      <a:r>
                        <a:rPr lang="en-US"/>
                        <a:t>bg-clip-text</a:t>
                      </a:r>
                      <a:endParaRPr lang="en-US"/>
                    </a:p>
                  </a:txBody>
                  <a:tcPr/>
                </a:tc>
                <a:tc>
                  <a:txBody>
                    <a:bodyPr/>
                    <a:p>
                      <a:pPr>
                        <a:buNone/>
                      </a:pPr>
                      <a:r>
                        <a:rPr lang="en-US"/>
                        <a:t>background-clip: text;</a:t>
                      </a:r>
                      <a:endParaRPr lang="en-US"/>
                    </a:p>
                  </a:txBody>
                  <a:tcPr/>
                </a:tc>
              </a:tr>
            </a:tbl>
          </a:graphicData>
        </a:graphic>
      </p:graphicFrame>
      <p:graphicFrame>
        <p:nvGraphicFramePr>
          <p:cNvPr id="9" name="Table 8"/>
          <p:cNvGraphicFramePr/>
          <p:nvPr/>
        </p:nvGraphicFramePr>
        <p:xfrm>
          <a:off x="609600" y="1525905"/>
          <a:ext cx="8534400" cy="2560320"/>
        </p:xfrm>
        <a:graphic>
          <a:graphicData uri="http://schemas.openxmlformats.org/drawingml/2006/table">
            <a:tbl>
              <a:tblPr firstRow="1" bandRow="1">
                <a:tableStyleId>{5C22544A-7EE6-4342-B048-85BDC9FD1C3A}</a:tableStyleId>
              </a:tblPr>
              <a:tblGrid>
                <a:gridCol w="4267200"/>
                <a:gridCol w="4267200"/>
              </a:tblGrid>
              <a:tr h="365760">
                <a:tc>
                  <a:txBody>
                    <a:bodyPr/>
                    <a:p>
                      <a:pPr>
                        <a:buNone/>
                      </a:pPr>
                      <a:r>
                        <a:rPr lang="en-US" sz="1800">
                          <a:sym typeface="+mn-ea"/>
                        </a:rPr>
                        <a:t>Class</a:t>
                      </a:r>
                      <a:endParaRPr lang="en-US" altLang="en-US"/>
                    </a:p>
                  </a:txBody>
                  <a:tcPr/>
                </a:tc>
                <a:tc>
                  <a:txBody>
                    <a:bodyPr/>
                    <a:p>
                      <a:pPr>
                        <a:buNone/>
                      </a:pPr>
                      <a:r>
                        <a:rPr lang="en-US" sz="1800">
                          <a:sym typeface="+mn-ea"/>
                        </a:rPr>
                        <a:t>Properties</a:t>
                      </a:r>
                      <a:endParaRPr lang="en-US"/>
                    </a:p>
                  </a:txBody>
                  <a:tcPr/>
                </a:tc>
              </a:tr>
              <a:tr h="365760">
                <a:tc>
                  <a:txBody>
                    <a:bodyPr/>
                    <a:p>
                      <a:pPr>
                        <a:buNone/>
                      </a:pPr>
                      <a:r>
                        <a:rPr lang="en-US" altLang="en-US" sz="1800">
                          <a:sym typeface="+mn-ea"/>
                        </a:rPr>
                        <a:t>b</a:t>
                      </a:r>
                      <a:r>
                        <a:rPr lang="en-US" sz="1800">
                          <a:sym typeface="+mn-ea"/>
                        </a:rPr>
                        <a:t>g-fixed</a:t>
                      </a:r>
                      <a:endParaRPr lang="en-US"/>
                    </a:p>
                  </a:txBody>
                  <a:tcPr/>
                </a:tc>
                <a:tc>
                  <a:txBody>
                    <a:bodyPr/>
                    <a:p>
                      <a:pPr>
                        <a:buNone/>
                      </a:pPr>
                      <a:r>
                        <a:rPr lang="en-US" sz="1800">
                          <a:sym typeface="+mn-ea"/>
                        </a:rPr>
                        <a:t> background-attachment: fixed;</a:t>
                      </a:r>
                      <a:endParaRPr lang="en-US"/>
                    </a:p>
                  </a:txBody>
                  <a:tcPr/>
                </a:tc>
              </a:tr>
              <a:tr h="365760">
                <a:tc>
                  <a:txBody>
                    <a:bodyPr/>
                    <a:p>
                      <a:pPr>
                        <a:buNone/>
                      </a:pPr>
                      <a:r>
                        <a:rPr lang="en-US" sz="1800">
                          <a:sym typeface="+mn-ea"/>
                        </a:rPr>
                        <a:t>bg-local</a:t>
                      </a:r>
                      <a:endParaRPr lang="en-US"/>
                    </a:p>
                  </a:txBody>
                  <a:tcPr/>
                </a:tc>
                <a:tc>
                  <a:txBody>
                    <a:bodyPr/>
                    <a:p>
                      <a:pPr>
                        <a:buNone/>
                      </a:pPr>
                      <a:r>
                        <a:rPr lang="en-US" sz="1800">
                          <a:sym typeface="+mn-ea"/>
                        </a:rPr>
                        <a:t> background-attachment: local;</a:t>
                      </a:r>
                      <a:endParaRPr lang="en-US"/>
                    </a:p>
                  </a:txBody>
                  <a:tcPr/>
                </a:tc>
              </a:tr>
              <a:tr h="365760">
                <a:tc>
                  <a:txBody>
                    <a:bodyPr/>
                    <a:p>
                      <a:pPr>
                        <a:buNone/>
                      </a:pPr>
                      <a:r>
                        <a:rPr lang="en-US" sz="1800">
                          <a:sym typeface="+mn-ea"/>
                        </a:rPr>
                        <a:t>bg-scroll</a:t>
                      </a:r>
                      <a:endParaRPr lang="en-US"/>
                    </a:p>
                  </a:txBody>
                  <a:tcPr/>
                </a:tc>
                <a:tc>
                  <a:txBody>
                    <a:bodyPr/>
                    <a:p>
                      <a:pPr>
                        <a:buNone/>
                      </a:pPr>
                      <a:r>
                        <a:rPr lang="en-US" sz="1800">
                          <a:sym typeface="+mn-ea"/>
                        </a:rPr>
                        <a:t> background-attachment: scroll;</a:t>
                      </a:r>
                      <a:endParaRPr lang="en-US"/>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Background Position</a:t>
            </a:r>
            <a:endParaRPr lang="en-US"/>
          </a:p>
        </p:txBody>
      </p:sp>
      <p:graphicFrame>
        <p:nvGraphicFramePr>
          <p:cNvPr id="4" name="Table 3"/>
          <p:cNvGraphicFramePr/>
          <p:nvPr/>
        </p:nvGraphicFramePr>
        <p:xfrm>
          <a:off x="609600" y="1373505"/>
          <a:ext cx="9960610" cy="4110355"/>
        </p:xfrm>
        <a:graphic>
          <a:graphicData uri="http://schemas.openxmlformats.org/drawingml/2006/table">
            <a:tbl>
              <a:tblPr firstRow="1" bandRow="1">
                <a:tableStyleId>{5C22544A-7EE6-4342-B048-85BDC9FD1C3A}</a:tableStyleId>
              </a:tblPr>
              <a:tblGrid>
                <a:gridCol w="4980305"/>
                <a:gridCol w="4980305"/>
              </a:tblGrid>
              <a:tr h="503555">
                <a:tc>
                  <a:txBody>
                    <a:bodyPr/>
                    <a:p>
                      <a:pPr>
                        <a:buNone/>
                      </a:pPr>
                      <a:r>
                        <a:rPr lang="en-US" altLang="en-US"/>
                        <a:t>Class</a:t>
                      </a:r>
                      <a:endParaRPr lang="en-US" altLang="en-US"/>
                    </a:p>
                  </a:txBody>
                  <a:tcPr/>
                </a:tc>
                <a:tc>
                  <a:txBody>
                    <a:bodyPr/>
                    <a:p>
                      <a:pPr>
                        <a:buNone/>
                      </a:pPr>
                      <a:r>
                        <a:rPr lang="en-US" sz="1800">
                          <a:sym typeface="+mn-ea"/>
                        </a:rPr>
                        <a:t>Properties</a:t>
                      </a:r>
                      <a:endParaRPr lang="en-US"/>
                    </a:p>
                  </a:txBody>
                  <a:tcPr/>
                </a:tc>
              </a:tr>
              <a:tr h="401320">
                <a:tc>
                  <a:txBody>
                    <a:bodyPr/>
                    <a:p>
                      <a:pPr>
                        <a:buNone/>
                      </a:pPr>
                      <a:r>
                        <a:rPr lang="en-US"/>
                        <a:t>bg-bottom</a:t>
                      </a:r>
                      <a:endParaRPr lang="en-US"/>
                    </a:p>
                  </a:txBody>
                  <a:tcPr/>
                </a:tc>
                <a:tc>
                  <a:txBody>
                    <a:bodyPr/>
                    <a:p>
                      <a:pPr>
                        <a:buNone/>
                      </a:pPr>
                      <a:r>
                        <a:rPr lang="en-US"/>
                        <a:t>background-position: bottom;</a:t>
                      </a:r>
                      <a:endParaRPr lang="en-US"/>
                    </a:p>
                  </a:txBody>
                  <a:tcPr/>
                </a:tc>
              </a:tr>
              <a:tr h="400685">
                <a:tc>
                  <a:txBody>
                    <a:bodyPr/>
                    <a:p>
                      <a:pPr>
                        <a:buNone/>
                      </a:pPr>
                      <a:r>
                        <a:rPr lang="en-US"/>
                        <a:t>bg-center</a:t>
                      </a:r>
                      <a:endParaRPr lang="en-US"/>
                    </a:p>
                  </a:txBody>
                  <a:tcPr/>
                </a:tc>
                <a:tc>
                  <a:txBody>
                    <a:bodyPr/>
                    <a:p>
                      <a:pPr>
                        <a:buNone/>
                      </a:pPr>
                      <a:r>
                        <a:rPr lang="en-US"/>
                        <a:t>background-position: center;</a:t>
                      </a:r>
                      <a:endParaRPr lang="en-US"/>
                    </a:p>
                  </a:txBody>
                  <a:tcPr/>
                </a:tc>
              </a:tr>
              <a:tr h="400685">
                <a:tc>
                  <a:txBody>
                    <a:bodyPr/>
                    <a:p>
                      <a:pPr>
                        <a:buNone/>
                      </a:pPr>
                      <a:r>
                        <a:rPr lang="en-US"/>
                        <a:t>bg-left</a:t>
                      </a:r>
                      <a:endParaRPr lang="en-US"/>
                    </a:p>
                  </a:txBody>
                  <a:tcPr/>
                </a:tc>
                <a:tc>
                  <a:txBody>
                    <a:bodyPr/>
                    <a:p>
                      <a:pPr>
                        <a:buNone/>
                      </a:pPr>
                      <a:r>
                        <a:rPr lang="en-US"/>
                        <a:t>background-position: left;</a:t>
                      </a:r>
                      <a:endParaRPr lang="en-US"/>
                    </a:p>
                  </a:txBody>
                  <a:tcPr/>
                </a:tc>
              </a:tr>
              <a:tr h="400685">
                <a:tc>
                  <a:txBody>
                    <a:bodyPr/>
                    <a:p>
                      <a:pPr>
                        <a:buNone/>
                      </a:pPr>
                      <a:r>
                        <a:rPr lang="en-US"/>
                        <a:t>bg-left-bottom</a:t>
                      </a:r>
                      <a:endParaRPr lang="en-US"/>
                    </a:p>
                  </a:txBody>
                  <a:tcPr/>
                </a:tc>
                <a:tc>
                  <a:txBody>
                    <a:bodyPr/>
                    <a:p>
                      <a:pPr>
                        <a:buNone/>
                      </a:pPr>
                      <a:r>
                        <a:rPr lang="en-US"/>
                        <a:t>background-position: left bottom;</a:t>
                      </a:r>
                      <a:endParaRPr lang="en-US"/>
                    </a:p>
                  </a:txBody>
                  <a:tcPr/>
                </a:tc>
              </a:tr>
              <a:tr h="400685">
                <a:tc>
                  <a:txBody>
                    <a:bodyPr/>
                    <a:p>
                      <a:pPr>
                        <a:buNone/>
                      </a:pPr>
                      <a:r>
                        <a:rPr lang="en-US"/>
                        <a:t>bg-left-top</a:t>
                      </a:r>
                      <a:endParaRPr lang="en-US"/>
                    </a:p>
                  </a:txBody>
                  <a:tcPr/>
                </a:tc>
                <a:tc>
                  <a:txBody>
                    <a:bodyPr/>
                    <a:p>
                      <a:pPr>
                        <a:buNone/>
                      </a:pPr>
                      <a:r>
                        <a:rPr lang="en-US"/>
                        <a:t>background-position: left top;</a:t>
                      </a:r>
                      <a:endParaRPr lang="en-US"/>
                    </a:p>
                  </a:txBody>
                  <a:tcPr/>
                </a:tc>
              </a:tr>
              <a:tr h="400685">
                <a:tc>
                  <a:txBody>
                    <a:bodyPr/>
                    <a:p>
                      <a:pPr>
                        <a:buNone/>
                      </a:pPr>
                      <a:r>
                        <a:rPr lang="en-US"/>
                        <a:t>bg-right</a:t>
                      </a:r>
                      <a:endParaRPr lang="en-US"/>
                    </a:p>
                  </a:txBody>
                  <a:tcPr/>
                </a:tc>
                <a:tc>
                  <a:txBody>
                    <a:bodyPr/>
                    <a:p>
                      <a:pPr>
                        <a:buNone/>
                      </a:pPr>
                      <a:r>
                        <a:rPr lang="en-US"/>
                        <a:t>background-position: right;</a:t>
                      </a:r>
                      <a:endParaRPr lang="en-US"/>
                    </a:p>
                  </a:txBody>
                  <a:tcPr/>
                </a:tc>
              </a:tr>
              <a:tr h="400685">
                <a:tc>
                  <a:txBody>
                    <a:bodyPr/>
                    <a:p>
                      <a:pPr>
                        <a:buNone/>
                      </a:pPr>
                      <a:r>
                        <a:rPr lang="en-US"/>
                        <a:t>bg-right-bottom</a:t>
                      </a:r>
                      <a:endParaRPr lang="en-US"/>
                    </a:p>
                  </a:txBody>
                  <a:tcPr/>
                </a:tc>
                <a:tc>
                  <a:txBody>
                    <a:bodyPr/>
                    <a:p>
                      <a:pPr>
                        <a:buNone/>
                      </a:pPr>
                      <a:r>
                        <a:rPr lang="en-US"/>
                        <a:t>background-position: right bottom;</a:t>
                      </a:r>
                      <a:endParaRPr lang="en-US"/>
                    </a:p>
                  </a:txBody>
                  <a:tcPr/>
                </a:tc>
              </a:tr>
              <a:tr h="400685">
                <a:tc>
                  <a:txBody>
                    <a:bodyPr/>
                    <a:p>
                      <a:pPr>
                        <a:buNone/>
                      </a:pPr>
                      <a:r>
                        <a:rPr lang="en-US"/>
                        <a:t>bg-right-top</a:t>
                      </a:r>
                      <a:endParaRPr lang="en-US"/>
                    </a:p>
                  </a:txBody>
                  <a:tcPr/>
                </a:tc>
                <a:tc>
                  <a:txBody>
                    <a:bodyPr/>
                    <a:p>
                      <a:pPr>
                        <a:buNone/>
                      </a:pPr>
                      <a:r>
                        <a:rPr lang="en-US"/>
                        <a:t>background-position: right top;</a:t>
                      </a:r>
                      <a:endParaRPr lang="en-US"/>
                    </a:p>
                  </a:txBody>
                  <a:tcPr/>
                </a:tc>
              </a:tr>
              <a:tr h="400685">
                <a:tc>
                  <a:txBody>
                    <a:bodyPr/>
                    <a:p>
                      <a:pPr>
                        <a:buNone/>
                      </a:pPr>
                      <a:r>
                        <a:rPr lang="en-US"/>
                        <a:t>bg-top</a:t>
                      </a:r>
                      <a:endParaRPr lang="en-US"/>
                    </a:p>
                  </a:txBody>
                  <a:tcPr/>
                </a:tc>
                <a:tc>
                  <a:txBody>
                    <a:bodyPr/>
                    <a:p>
                      <a:pPr>
                        <a:buNone/>
                      </a:pPr>
                      <a:r>
                        <a:rPr lang="en-US"/>
                        <a:t>background-position: top;</a:t>
                      </a:r>
                      <a:endParaRPr lang="en-US"/>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2585"/>
            <a:ext cx="10972800" cy="582613"/>
          </a:xfrm>
        </p:spPr>
        <p:txBody>
          <a:bodyPr/>
          <a:p>
            <a:r>
              <a:rPr lang="en-US"/>
              <a:t>Background Size</a:t>
            </a:r>
            <a:endParaRPr lang="en-US"/>
          </a:p>
        </p:txBody>
      </p:sp>
      <p:graphicFrame>
        <p:nvGraphicFramePr>
          <p:cNvPr id="4" name="Content Placeholder 3"/>
          <p:cNvGraphicFramePr/>
          <p:nvPr>
            <p:ph idx="1"/>
          </p:nvPr>
        </p:nvGraphicFramePr>
        <p:xfrm>
          <a:off x="609600" y="1132840"/>
          <a:ext cx="9709150" cy="1579880"/>
        </p:xfrm>
        <a:graphic>
          <a:graphicData uri="http://schemas.openxmlformats.org/drawingml/2006/table">
            <a:tbl>
              <a:tblPr firstRow="1" bandRow="1">
                <a:tableStyleId>{5C22544A-7EE6-4342-B048-85BDC9FD1C3A}</a:tableStyleId>
              </a:tblPr>
              <a:tblGrid>
                <a:gridCol w="4854575"/>
                <a:gridCol w="4854575"/>
              </a:tblGrid>
              <a:tr h="394970">
                <a:tc>
                  <a:txBody>
                    <a:bodyPr/>
                    <a:p>
                      <a:pPr>
                        <a:buNone/>
                      </a:pPr>
                      <a:r>
                        <a:rPr lang="en-US"/>
                        <a:t>Class</a:t>
                      </a:r>
                      <a:endParaRPr lang="en-US"/>
                    </a:p>
                  </a:txBody>
                  <a:tcPr/>
                </a:tc>
                <a:tc>
                  <a:txBody>
                    <a:bodyPr/>
                    <a:p>
                      <a:pPr>
                        <a:buNone/>
                      </a:pPr>
                      <a:r>
                        <a:rPr lang="en-US" sz="1800">
                          <a:sym typeface="+mn-ea"/>
                        </a:rPr>
                        <a:t>Properties</a:t>
                      </a:r>
                      <a:endParaRPr lang="en-US"/>
                    </a:p>
                  </a:txBody>
                  <a:tcPr/>
                </a:tc>
              </a:tr>
              <a:tr h="394970">
                <a:tc>
                  <a:txBody>
                    <a:bodyPr/>
                    <a:p>
                      <a:pPr>
                        <a:buNone/>
                      </a:pPr>
                      <a:r>
                        <a:rPr lang="en-US"/>
                        <a:t>bg-auto</a:t>
                      </a:r>
                      <a:endParaRPr lang="en-US"/>
                    </a:p>
                  </a:txBody>
                  <a:tcPr/>
                </a:tc>
                <a:tc>
                  <a:txBody>
                    <a:bodyPr/>
                    <a:p>
                      <a:pPr>
                        <a:buNone/>
                      </a:pPr>
                      <a:r>
                        <a:rPr lang="en-US"/>
                        <a:t>background-size: auto;</a:t>
                      </a:r>
                      <a:endParaRPr lang="en-US"/>
                    </a:p>
                  </a:txBody>
                  <a:tcPr/>
                </a:tc>
              </a:tr>
              <a:tr h="394970">
                <a:tc>
                  <a:txBody>
                    <a:bodyPr/>
                    <a:p>
                      <a:pPr>
                        <a:buNone/>
                      </a:pPr>
                      <a:r>
                        <a:rPr lang="en-US"/>
                        <a:t>bg-cover</a:t>
                      </a:r>
                      <a:endParaRPr lang="en-US"/>
                    </a:p>
                  </a:txBody>
                  <a:tcPr/>
                </a:tc>
                <a:tc>
                  <a:txBody>
                    <a:bodyPr/>
                    <a:p>
                      <a:pPr>
                        <a:buNone/>
                      </a:pPr>
                      <a:r>
                        <a:rPr lang="en-US"/>
                        <a:t>background-size: cover;</a:t>
                      </a:r>
                      <a:endParaRPr lang="en-US"/>
                    </a:p>
                  </a:txBody>
                  <a:tcPr/>
                </a:tc>
              </a:tr>
              <a:tr h="394970">
                <a:tc>
                  <a:txBody>
                    <a:bodyPr/>
                    <a:p>
                      <a:pPr>
                        <a:buNone/>
                      </a:pPr>
                      <a:r>
                        <a:rPr lang="en-US"/>
                        <a:t>bg-contain</a:t>
                      </a:r>
                      <a:endParaRPr lang="en-US"/>
                    </a:p>
                  </a:txBody>
                  <a:tcPr/>
                </a:tc>
                <a:tc>
                  <a:txBody>
                    <a:bodyPr/>
                    <a:p>
                      <a:pPr>
                        <a:buNone/>
                      </a:pPr>
                      <a:r>
                        <a:rPr lang="en-US"/>
                        <a:t>background-size: contain;</a:t>
                      </a:r>
                      <a:endParaRPr lang="en-US"/>
                    </a:p>
                  </a:txBody>
                  <a:tcPr/>
                </a:tc>
              </a:tr>
            </a:tbl>
          </a:graphicData>
        </a:graphic>
      </p:graphicFrame>
      <p:graphicFrame>
        <p:nvGraphicFramePr>
          <p:cNvPr id="5" name="Table 4"/>
          <p:cNvGraphicFramePr/>
          <p:nvPr/>
        </p:nvGraphicFramePr>
        <p:xfrm>
          <a:off x="609600" y="3862705"/>
          <a:ext cx="9709150" cy="2667000"/>
        </p:xfrm>
        <a:graphic>
          <a:graphicData uri="http://schemas.openxmlformats.org/drawingml/2006/table">
            <a:tbl>
              <a:tblPr firstRow="1" bandRow="1">
                <a:tableStyleId>{5C22544A-7EE6-4342-B048-85BDC9FD1C3A}</a:tableStyleId>
              </a:tblPr>
              <a:tblGrid>
                <a:gridCol w="4854575"/>
                <a:gridCol w="4854575"/>
              </a:tblGrid>
              <a:tr h="381000">
                <a:tc>
                  <a:txBody>
                    <a:bodyPr/>
                    <a:p>
                      <a:pPr>
                        <a:buNone/>
                      </a:pPr>
                      <a:r>
                        <a:rPr lang="en-US"/>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bg-repeat</a:t>
                      </a:r>
                      <a:endParaRPr lang="en-US"/>
                    </a:p>
                  </a:txBody>
                  <a:tcPr/>
                </a:tc>
                <a:tc>
                  <a:txBody>
                    <a:bodyPr/>
                    <a:p>
                      <a:pPr>
                        <a:buNone/>
                      </a:pPr>
                      <a:r>
                        <a:rPr lang="en-US"/>
                        <a:t>background-repeat: repeat;</a:t>
                      </a:r>
                      <a:endParaRPr lang="en-US"/>
                    </a:p>
                  </a:txBody>
                  <a:tcPr/>
                </a:tc>
              </a:tr>
              <a:tr h="381000">
                <a:tc>
                  <a:txBody>
                    <a:bodyPr/>
                    <a:p>
                      <a:pPr>
                        <a:buNone/>
                      </a:pPr>
                      <a:r>
                        <a:rPr lang="en-US"/>
                        <a:t>bg-no-repeat</a:t>
                      </a:r>
                      <a:endParaRPr lang="en-US"/>
                    </a:p>
                  </a:txBody>
                  <a:tcPr/>
                </a:tc>
                <a:tc>
                  <a:txBody>
                    <a:bodyPr/>
                    <a:p>
                      <a:pPr>
                        <a:buNone/>
                      </a:pPr>
                      <a:r>
                        <a:rPr lang="en-US"/>
                        <a:t>background-repeat: no-repeat;</a:t>
                      </a:r>
                      <a:endParaRPr lang="en-US"/>
                    </a:p>
                  </a:txBody>
                  <a:tcPr/>
                </a:tc>
              </a:tr>
              <a:tr h="381000">
                <a:tc>
                  <a:txBody>
                    <a:bodyPr/>
                    <a:p>
                      <a:pPr>
                        <a:buNone/>
                      </a:pPr>
                      <a:r>
                        <a:rPr lang="en-US"/>
                        <a:t>bg-repeat-x</a:t>
                      </a:r>
                      <a:endParaRPr lang="en-US"/>
                    </a:p>
                  </a:txBody>
                  <a:tcPr/>
                </a:tc>
                <a:tc>
                  <a:txBody>
                    <a:bodyPr/>
                    <a:p>
                      <a:pPr>
                        <a:buNone/>
                      </a:pPr>
                      <a:r>
                        <a:rPr lang="en-US"/>
                        <a:t>background-repeat: repeat-x;</a:t>
                      </a:r>
                      <a:endParaRPr lang="en-US"/>
                    </a:p>
                  </a:txBody>
                  <a:tcPr/>
                </a:tc>
              </a:tr>
              <a:tr h="381000">
                <a:tc>
                  <a:txBody>
                    <a:bodyPr/>
                    <a:p>
                      <a:pPr>
                        <a:buNone/>
                      </a:pPr>
                      <a:r>
                        <a:rPr lang="en-US"/>
                        <a:t>bg-repeat-y</a:t>
                      </a:r>
                      <a:endParaRPr lang="en-US"/>
                    </a:p>
                  </a:txBody>
                  <a:tcPr/>
                </a:tc>
                <a:tc>
                  <a:txBody>
                    <a:bodyPr/>
                    <a:p>
                      <a:pPr>
                        <a:buNone/>
                      </a:pPr>
                      <a:r>
                        <a:rPr lang="en-US"/>
                        <a:t>background-repeat: repeat-y;</a:t>
                      </a:r>
                      <a:endParaRPr lang="en-US"/>
                    </a:p>
                  </a:txBody>
                  <a:tcPr/>
                </a:tc>
              </a:tr>
              <a:tr h="381000">
                <a:tc>
                  <a:txBody>
                    <a:bodyPr/>
                    <a:p>
                      <a:pPr>
                        <a:buNone/>
                      </a:pPr>
                      <a:r>
                        <a:rPr lang="en-US"/>
                        <a:t>bg-repeat-round</a:t>
                      </a:r>
                      <a:endParaRPr lang="en-US"/>
                    </a:p>
                  </a:txBody>
                  <a:tcPr/>
                </a:tc>
                <a:tc>
                  <a:txBody>
                    <a:bodyPr/>
                    <a:p>
                      <a:pPr>
                        <a:buNone/>
                      </a:pPr>
                      <a:r>
                        <a:rPr lang="en-US"/>
                        <a:t>background-repeat: round;</a:t>
                      </a:r>
                      <a:endParaRPr lang="en-US"/>
                    </a:p>
                  </a:txBody>
                  <a:tcPr/>
                </a:tc>
              </a:tr>
              <a:tr h="381000">
                <a:tc>
                  <a:txBody>
                    <a:bodyPr/>
                    <a:p>
                      <a:pPr>
                        <a:buNone/>
                      </a:pPr>
                      <a:r>
                        <a:rPr lang="en-US"/>
                        <a:t>bg-repeat-space</a:t>
                      </a:r>
                      <a:endParaRPr lang="en-US"/>
                    </a:p>
                  </a:txBody>
                  <a:tcPr/>
                </a:tc>
                <a:tc>
                  <a:txBody>
                    <a:bodyPr/>
                    <a:p>
                      <a:pPr>
                        <a:buNone/>
                      </a:pPr>
                      <a:r>
                        <a:rPr lang="en-US"/>
                        <a:t>background-repeat: space;</a:t>
                      </a:r>
                      <a:endParaRPr lang="en-US"/>
                    </a:p>
                  </a:txBody>
                  <a:tcPr/>
                </a:tc>
              </a:tr>
            </a:tbl>
          </a:graphicData>
        </a:graphic>
      </p:graphicFrame>
      <p:sp>
        <p:nvSpPr>
          <p:cNvPr id="6" name="Title 1"/>
          <p:cNvSpPr>
            <a:spLocks noGrp="1"/>
          </p:cNvSpPr>
          <p:nvPr/>
        </p:nvSpPr>
        <p:spPr>
          <a:xfrm>
            <a:off x="609600" y="313753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en-US"/>
              <a:t>Background Repeat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18845"/>
            <a:ext cx="10972800" cy="582613"/>
          </a:xfrm>
        </p:spPr>
        <p:txBody>
          <a:bodyPr/>
          <a:p>
            <a:r>
              <a:rPr lang="en-US"/>
              <a:t>Background gradient</a:t>
            </a:r>
            <a:endParaRPr lang="en-US"/>
          </a:p>
        </p:txBody>
      </p:sp>
      <p:graphicFrame>
        <p:nvGraphicFramePr>
          <p:cNvPr id="4" name="Content Placeholder 3"/>
          <p:cNvGraphicFramePr/>
          <p:nvPr>
            <p:ph idx="1"/>
          </p:nvPr>
        </p:nvGraphicFramePr>
        <p:xfrm>
          <a:off x="609600" y="1993900"/>
          <a:ext cx="10972800" cy="4338320"/>
        </p:xfrm>
        <a:graphic>
          <a:graphicData uri="http://schemas.openxmlformats.org/drawingml/2006/table">
            <a:tbl>
              <a:tblPr firstRow="1" bandRow="1">
                <a:tableStyleId>{5C22544A-7EE6-4342-B048-85BDC9FD1C3A}</a:tableStyleId>
              </a:tblPr>
              <a:tblGrid>
                <a:gridCol w="2167890"/>
                <a:gridCol w="8804910"/>
              </a:tblGrid>
              <a:tr h="391160">
                <a:tc>
                  <a:txBody>
                    <a:bodyPr/>
                    <a:p>
                      <a:pPr>
                        <a:buNone/>
                      </a:pPr>
                      <a:r>
                        <a:rPr lang="en-US"/>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bg-none</a:t>
                      </a:r>
                      <a:endParaRPr lang="en-US"/>
                    </a:p>
                  </a:txBody>
                  <a:tcPr/>
                </a:tc>
                <a:tc>
                  <a:txBody>
                    <a:bodyPr/>
                    <a:p>
                      <a:pPr>
                        <a:buNone/>
                      </a:pPr>
                      <a:r>
                        <a:rPr lang="en-US"/>
                        <a:t>background-image: none;</a:t>
                      </a:r>
                      <a:endParaRPr lang="en-US"/>
                    </a:p>
                  </a:txBody>
                  <a:tcPr/>
                </a:tc>
              </a:tr>
              <a:tr h="381000">
                <a:tc>
                  <a:txBody>
                    <a:bodyPr/>
                    <a:p>
                      <a:pPr>
                        <a:buNone/>
                      </a:pPr>
                      <a:r>
                        <a:rPr lang="en-US"/>
                        <a:t>bg-gradient-to-t</a:t>
                      </a:r>
                      <a:endParaRPr lang="en-US"/>
                    </a:p>
                  </a:txBody>
                  <a:tcPr/>
                </a:tc>
                <a:tc>
                  <a:txBody>
                    <a:bodyPr/>
                    <a:p>
                      <a:pPr>
                        <a:buNone/>
                      </a:pPr>
                      <a:r>
                        <a:rPr lang="en-US"/>
                        <a:t>background-image: linear-gradient(to top, var(--tw-gradient-stops));</a:t>
                      </a:r>
                      <a:endParaRPr lang="en-US"/>
                    </a:p>
                  </a:txBody>
                  <a:tcPr/>
                </a:tc>
              </a:tr>
              <a:tr h="381000">
                <a:tc>
                  <a:txBody>
                    <a:bodyPr/>
                    <a:p>
                      <a:pPr>
                        <a:buNone/>
                      </a:pPr>
                      <a:r>
                        <a:rPr lang="en-US"/>
                        <a:t>bg-gradient-to-tr</a:t>
                      </a:r>
                      <a:endParaRPr lang="en-US"/>
                    </a:p>
                  </a:txBody>
                  <a:tcPr/>
                </a:tc>
                <a:tc>
                  <a:txBody>
                    <a:bodyPr/>
                    <a:p>
                      <a:pPr>
                        <a:buNone/>
                      </a:pPr>
                      <a:r>
                        <a:rPr lang="en-US"/>
                        <a:t>background-image: linear-gradient(to top right, var(--tw-gradient-stops));</a:t>
                      </a:r>
                      <a:endParaRPr lang="en-US"/>
                    </a:p>
                  </a:txBody>
                  <a:tcPr/>
                </a:tc>
              </a:tr>
              <a:tr h="381000">
                <a:tc>
                  <a:txBody>
                    <a:bodyPr/>
                    <a:p>
                      <a:pPr>
                        <a:buNone/>
                      </a:pPr>
                      <a:r>
                        <a:rPr lang="en-US"/>
                        <a:t>bg-gradient-to-r</a:t>
                      </a:r>
                      <a:endParaRPr lang="en-US"/>
                    </a:p>
                  </a:txBody>
                  <a:tcPr/>
                </a:tc>
                <a:tc>
                  <a:txBody>
                    <a:bodyPr/>
                    <a:p>
                      <a:pPr>
                        <a:buNone/>
                      </a:pPr>
                      <a:r>
                        <a:rPr lang="en-US"/>
                        <a:t>background-image: linear-gradient(to right, var(--tw-gradient-stops));</a:t>
                      </a:r>
                      <a:endParaRPr lang="en-US"/>
                    </a:p>
                  </a:txBody>
                  <a:tcPr/>
                </a:tc>
              </a:tr>
              <a:tr h="381000">
                <a:tc>
                  <a:txBody>
                    <a:bodyPr/>
                    <a:p>
                      <a:pPr>
                        <a:buNone/>
                      </a:pPr>
                      <a:r>
                        <a:rPr lang="en-US"/>
                        <a:t>bg-gradient-to-br</a:t>
                      </a:r>
                      <a:endParaRPr lang="en-US"/>
                    </a:p>
                  </a:txBody>
                  <a:tcPr/>
                </a:tc>
                <a:tc>
                  <a:txBody>
                    <a:bodyPr/>
                    <a:p>
                      <a:pPr>
                        <a:buNone/>
                      </a:pPr>
                      <a:r>
                        <a:rPr lang="en-US"/>
                        <a:t>background-image: linear-gradient(to bottom right, var(--tw-gradient-stops));</a:t>
                      </a:r>
                      <a:endParaRPr lang="en-US"/>
                    </a:p>
                  </a:txBody>
                  <a:tcPr/>
                </a:tc>
              </a:tr>
              <a:tr h="381000">
                <a:tc>
                  <a:txBody>
                    <a:bodyPr/>
                    <a:p>
                      <a:pPr>
                        <a:buNone/>
                      </a:pPr>
                      <a:r>
                        <a:rPr lang="en-US"/>
                        <a:t>bg-gradient-to-b</a:t>
                      </a:r>
                      <a:endParaRPr lang="en-US"/>
                    </a:p>
                  </a:txBody>
                  <a:tcPr/>
                </a:tc>
                <a:tc>
                  <a:txBody>
                    <a:bodyPr/>
                    <a:p>
                      <a:pPr>
                        <a:buNone/>
                      </a:pPr>
                      <a:r>
                        <a:rPr lang="en-US"/>
                        <a:t>background-image: linear-gradient(to bottom, var(--tw-gradient-stops));</a:t>
                      </a:r>
                      <a:endParaRPr lang="en-US"/>
                    </a:p>
                  </a:txBody>
                  <a:tcPr/>
                </a:tc>
              </a:tr>
              <a:tr h="381000">
                <a:tc>
                  <a:txBody>
                    <a:bodyPr/>
                    <a:p>
                      <a:pPr>
                        <a:buNone/>
                      </a:pPr>
                      <a:r>
                        <a:rPr lang="en-US"/>
                        <a:t>bg-gradient-to-bl</a:t>
                      </a:r>
                      <a:endParaRPr lang="en-US"/>
                    </a:p>
                  </a:txBody>
                  <a:tcPr/>
                </a:tc>
                <a:tc>
                  <a:txBody>
                    <a:bodyPr/>
                    <a:p>
                      <a:pPr>
                        <a:buNone/>
                      </a:pPr>
                      <a:r>
                        <a:rPr lang="en-US"/>
                        <a:t>background-image: linear-gradient(to bottom left, var(--tw-gradient-stops));</a:t>
                      </a:r>
                      <a:endParaRPr lang="en-US"/>
                    </a:p>
                  </a:txBody>
                  <a:tcPr/>
                </a:tc>
              </a:tr>
              <a:tr h="381000">
                <a:tc>
                  <a:txBody>
                    <a:bodyPr/>
                    <a:p>
                      <a:pPr>
                        <a:buNone/>
                      </a:pPr>
                      <a:r>
                        <a:rPr lang="en-US"/>
                        <a:t>bg-gradient-to-l</a:t>
                      </a:r>
                      <a:endParaRPr lang="en-US"/>
                    </a:p>
                  </a:txBody>
                  <a:tcPr/>
                </a:tc>
                <a:tc>
                  <a:txBody>
                    <a:bodyPr/>
                    <a:p>
                      <a:pPr>
                        <a:buNone/>
                      </a:pPr>
                      <a:r>
                        <a:rPr lang="en-US"/>
                        <a:t>background-image: linear-gradient(to left, var(--tw-gradient-stops));</a:t>
                      </a:r>
                      <a:endParaRPr lang="en-US"/>
                    </a:p>
                  </a:txBody>
                  <a:tcPr/>
                </a:tc>
              </a:tr>
              <a:tr h="381000">
                <a:tc>
                  <a:txBody>
                    <a:bodyPr/>
                    <a:p>
                      <a:pPr>
                        <a:buNone/>
                      </a:pPr>
                      <a:r>
                        <a:rPr lang="en-US"/>
                        <a:t>bg-gradient-to-tl</a:t>
                      </a:r>
                      <a:endParaRPr lang="en-US"/>
                    </a:p>
                  </a:txBody>
                  <a:tcPr/>
                </a:tc>
                <a:tc>
                  <a:txBody>
                    <a:bodyPr/>
                    <a:p>
                      <a:pPr>
                        <a:buNone/>
                      </a:pPr>
                      <a:r>
                        <a:rPr lang="en-US"/>
                        <a:t>background-image: linear-gradient(to top left, var(--tw-gradient-stops));</a:t>
                      </a:r>
                      <a:endParaRPr lang="en-US"/>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Gradient Color Stops</a:t>
            </a:r>
            <a:endParaRPr lang="en-US"/>
          </a:p>
        </p:txBody>
      </p:sp>
      <p:graphicFrame>
        <p:nvGraphicFramePr>
          <p:cNvPr id="6" name="Content Placeholder 5"/>
          <p:cNvGraphicFramePr/>
          <p:nvPr>
            <p:ph idx="1"/>
          </p:nvPr>
        </p:nvGraphicFramePr>
        <p:xfrm>
          <a:off x="609600" y="1720850"/>
          <a:ext cx="9951720" cy="1905000"/>
        </p:xfrm>
        <a:graphic>
          <a:graphicData uri="http://schemas.openxmlformats.org/drawingml/2006/table">
            <a:tbl>
              <a:tblPr firstRow="1" bandRow="1">
                <a:tableStyleId>{5C22544A-7EE6-4342-B048-85BDC9FD1C3A}</a:tableStyleId>
              </a:tblPr>
              <a:tblGrid>
                <a:gridCol w="2487930"/>
                <a:gridCol w="2487930"/>
                <a:gridCol w="2487930"/>
                <a:gridCol w="2487930"/>
              </a:tblGrid>
              <a:tr h="381000">
                <a:tc>
                  <a:txBody>
                    <a:bodyPr/>
                    <a:p>
                      <a:pPr>
                        <a:buNone/>
                      </a:pPr>
                      <a:endParaRPr lang="en-US" altLang="en-US"/>
                    </a:p>
                  </a:txBody>
                  <a:tcPr/>
                </a:tc>
                <a:tc>
                  <a:txBody>
                    <a:bodyPr/>
                    <a:p>
                      <a:pPr>
                        <a:buNone/>
                      </a:pPr>
                      <a:r>
                        <a:rPr lang="en-US" altLang="en-US"/>
                        <a:t>Start</a:t>
                      </a:r>
                      <a:endParaRPr lang="en-US" altLang="en-US"/>
                    </a:p>
                  </a:txBody>
                  <a:tcPr/>
                </a:tc>
                <a:tc>
                  <a:txBody>
                    <a:bodyPr/>
                    <a:p>
                      <a:pPr>
                        <a:buNone/>
                      </a:pPr>
                      <a:r>
                        <a:rPr lang="en-US" altLang="en-US"/>
                        <a:t>Center</a:t>
                      </a:r>
                      <a:endParaRPr lang="en-US" altLang="en-US"/>
                    </a:p>
                  </a:txBody>
                  <a:tcPr/>
                </a:tc>
                <a:tc>
                  <a:txBody>
                    <a:bodyPr/>
                    <a:p>
                      <a:pPr>
                        <a:buNone/>
                      </a:pPr>
                      <a:r>
                        <a:rPr lang="en-US" altLang="en-US"/>
                        <a:t>End</a:t>
                      </a:r>
                      <a:endParaRPr lang="en-US" altLang="en-US"/>
                    </a:p>
                  </a:txBody>
                  <a:tcPr/>
                </a:tc>
              </a:tr>
              <a:tr h="381000">
                <a:tc>
                  <a:txBody>
                    <a:bodyPr/>
                    <a:p>
                      <a:pPr>
                        <a:buNone/>
                      </a:pPr>
                      <a:r>
                        <a:rPr lang="en-US"/>
                        <a:t>bg-gradient-to-r</a:t>
                      </a:r>
                      <a:endParaRPr lang="en-US"/>
                    </a:p>
                  </a:txBody>
                  <a:tcPr/>
                </a:tc>
                <a:tc>
                  <a:txBody>
                    <a:bodyPr/>
                    <a:p>
                      <a:pPr>
                        <a:buNone/>
                      </a:pPr>
                      <a:r>
                        <a:rPr lang="en-US"/>
                        <a:t>from-transparent</a:t>
                      </a:r>
                      <a:endParaRPr lang="en-US"/>
                    </a:p>
                  </a:txBody>
                  <a:tcPr/>
                </a:tc>
                <a:tc>
                  <a:txBody>
                    <a:bodyPr/>
                    <a:p>
                      <a:pPr>
                        <a:buNone/>
                      </a:pPr>
                      <a:r>
                        <a:rPr lang="en-US"/>
                        <a:t>via-</a:t>
                      </a:r>
                      <a:r>
                        <a:rPr lang="en-US" altLang="en-US"/>
                        <a:t>blue</a:t>
                      </a:r>
                      <a:r>
                        <a:rPr lang="en-US"/>
                        <a:t>-700</a:t>
                      </a:r>
                      <a:endParaRPr lang="en-US"/>
                    </a:p>
                  </a:txBody>
                  <a:tcPr/>
                </a:tc>
                <a:tc>
                  <a:txBody>
                    <a:bodyPr/>
                    <a:p>
                      <a:pPr>
                        <a:buNone/>
                      </a:pPr>
                      <a:r>
                        <a:rPr lang="en-US"/>
                        <a:t>to-gray-200</a:t>
                      </a:r>
                      <a:endParaRPr lang="en-US"/>
                    </a:p>
                  </a:txBody>
                  <a:tcPr/>
                </a:tc>
              </a:tr>
              <a:tr h="381000">
                <a:tc>
                  <a:txBody>
                    <a:bodyPr/>
                    <a:p>
                      <a:pPr>
                        <a:buNone/>
                      </a:pPr>
                      <a:r>
                        <a:rPr lang="en-US" altLang="en-US"/>
                        <a:t>bg-gradient-to-br</a:t>
                      </a:r>
                      <a:endParaRPr lang="en-US" altLang="en-US"/>
                    </a:p>
                  </a:txBody>
                  <a:tcPr/>
                </a:tc>
                <a:tc>
                  <a:txBody>
                    <a:bodyPr/>
                    <a:p>
                      <a:pPr>
                        <a:buNone/>
                      </a:pPr>
                      <a:r>
                        <a:rPr lang="en-US"/>
                        <a:t>from-gray-50</a:t>
                      </a:r>
                      <a:r>
                        <a:rPr lang="en-US" altLang="en-US"/>
                        <a:t>0</a:t>
                      </a:r>
                      <a:endParaRPr lang="en-US" altLang="en-US"/>
                    </a:p>
                  </a:txBody>
                  <a:tcPr/>
                </a:tc>
                <a:tc>
                  <a:txBody>
                    <a:bodyPr/>
                    <a:p>
                      <a:pPr>
                        <a:buNone/>
                      </a:pPr>
                      <a:r>
                        <a:rPr lang="en-US"/>
                        <a:t>via-gray-700</a:t>
                      </a:r>
                      <a:endParaRPr lang="en-US"/>
                    </a:p>
                  </a:txBody>
                  <a:tcPr/>
                </a:tc>
                <a:tc>
                  <a:txBody>
                    <a:bodyPr/>
                    <a:p>
                      <a:pPr>
                        <a:buNone/>
                      </a:pPr>
                      <a:r>
                        <a:rPr lang="en-US"/>
                        <a:t>to-</a:t>
                      </a:r>
                      <a:r>
                        <a:rPr lang="en-US" altLang="en-US"/>
                        <a:t>red</a:t>
                      </a:r>
                      <a:r>
                        <a:rPr lang="en-US"/>
                        <a:t>-200</a:t>
                      </a:r>
                      <a:endParaRPr lang="en-US"/>
                    </a:p>
                  </a:txBody>
                  <a:tcPr/>
                </a:tc>
              </a:tr>
              <a:tr h="381000">
                <a:tc>
                  <a:txBody>
                    <a:bodyPr/>
                    <a:p>
                      <a:pPr>
                        <a:buNone/>
                      </a:pPr>
                      <a:r>
                        <a:rPr lang="en-US" altLang="en-US"/>
                        <a:t>bg-gradient-to-bl</a:t>
                      </a:r>
                      <a:endParaRPr lang="en-US" altLang="en-US"/>
                    </a:p>
                  </a:txBody>
                  <a:tcPr/>
                </a:tc>
                <a:tc>
                  <a:txBody>
                    <a:bodyPr/>
                    <a:p>
                      <a:pPr>
                        <a:buNone/>
                      </a:pPr>
                      <a:r>
                        <a:rPr lang="en-US" altLang="en-US"/>
                        <a:t>from-red-100</a:t>
                      </a:r>
                      <a:endParaRPr lang="en-US" altLang="en-US"/>
                    </a:p>
                  </a:txBody>
                  <a:tcPr/>
                </a:tc>
                <a:tc>
                  <a:txBody>
                    <a:bodyPr/>
                    <a:p>
                      <a:pPr>
                        <a:buNone/>
                      </a:pPr>
                      <a:r>
                        <a:rPr lang="en-US"/>
                        <a:t>via-</a:t>
                      </a:r>
                      <a:r>
                        <a:rPr lang="en-US" altLang="en-US"/>
                        <a:t>red</a:t>
                      </a:r>
                      <a:r>
                        <a:rPr lang="en-US"/>
                        <a:t>-</a:t>
                      </a:r>
                      <a:r>
                        <a:rPr lang="en-US" altLang="en-US"/>
                        <a:t>6</a:t>
                      </a:r>
                      <a:r>
                        <a:rPr lang="en-US"/>
                        <a:t>00</a:t>
                      </a:r>
                      <a:endParaRPr lang="en-US"/>
                    </a:p>
                  </a:txBody>
                  <a:tcPr/>
                </a:tc>
                <a:tc>
                  <a:txBody>
                    <a:bodyPr/>
                    <a:p>
                      <a:pPr>
                        <a:buNone/>
                      </a:pPr>
                      <a:r>
                        <a:rPr lang="en-US"/>
                        <a:t>to-</a:t>
                      </a:r>
                      <a:r>
                        <a:rPr lang="en-US" altLang="en-US"/>
                        <a:t>blue</a:t>
                      </a:r>
                      <a:r>
                        <a:rPr lang="en-US"/>
                        <a:t>-200</a:t>
                      </a:r>
                      <a:endParaRPr lang="en-US"/>
                    </a:p>
                  </a:txBody>
                  <a:tcPr/>
                </a:tc>
              </a:tr>
              <a:tr h="381000">
                <a:tc>
                  <a:txBody>
                    <a:bodyPr/>
                    <a:p>
                      <a:pPr>
                        <a:buNone/>
                      </a:pPr>
                      <a:r>
                        <a:rPr lang="en-US" altLang="en-US"/>
                        <a:t>bg-gradient-to-tr</a:t>
                      </a:r>
                      <a:endParaRPr lang="en-US" altLang="en-US"/>
                    </a:p>
                  </a:txBody>
                  <a:tcPr/>
                </a:tc>
                <a:tc>
                  <a:txBody>
                    <a:bodyPr/>
                    <a:p>
                      <a:pPr>
                        <a:buNone/>
                      </a:pPr>
                      <a:r>
                        <a:rPr lang="en-US" altLang="en-US"/>
                        <a:t>from-yellow-100</a:t>
                      </a:r>
                      <a:endParaRPr lang="en-US" altLang="en-US"/>
                    </a:p>
                  </a:txBody>
                  <a:tcPr/>
                </a:tc>
                <a:tc>
                  <a:txBody>
                    <a:bodyPr/>
                    <a:p>
                      <a:pPr>
                        <a:buNone/>
                      </a:pPr>
                      <a:r>
                        <a:rPr lang="en-US"/>
                        <a:t>via-</a:t>
                      </a:r>
                      <a:r>
                        <a:rPr lang="en-US" altLang="en-US"/>
                        <a:t>yellow</a:t>
                      </a:r>
                      <a:r>
                        <a:rPr lang="en-US"/>
                        <a:t>-</a:t>
                      </a:r>
                      <a:r>
                        <a:rPr lang="en-US" altLang="en-US"/>
                        <a:t>4</a:t>
                      </a:r>
                      <a:r>
                        <a:rPr lang="en-US"/>
                        <a:t>00</a:t>
                      </a:r>
                      <a:endParaRPr lang="en-US"/>
                    </a:p>
                  </a:txBody>
                  <a:tcPr/>
                </a:tc>
                <a:tc>
                  <a:txBody>
                    <a:bodyPr/>
                    <a:p>
                      <a:pPr>
                        <a:buNone/>
                      </a:pPr>
                      <a:r>
                        <a:rPr lang="en-US"/>
                        <a:t>to-</a:t>
                      </a:r>
                      <a:r>
                        <a:rPr lang="en-US" altLang="en-US"/>
                        <a:t>green</a:t>
                      </a:r>
                      <a:r>
                        <a:rPr lang="en-US"/>
                        <a:t>-200</a:t>
                      </a:r>
                      <a:endParaRPr lang="en-US"/>
                    </a:p>
                  </a:txBody>
                  <a:tcPr/>
                </a:tc>
              </a:tr>
            </a:tbl>
          </a:graphicData>
        </a:graphic>
      </p:graphicFrame>
      <p:pic>
        <p:nvPicPr>
          <p:cNvPr id="7" name="Picture 6"/>
          <p:cNvPicPr>
            <a:picLocks noChangeAspect="1"/>
          </p:cNvPicPr>
          <p:nvPr/>
        </p:nvPicPr>
        <p:blipFill>
          <a:blip r:embed="rId1"/>
          <a:stretch>
            <a:fillRect/>
          </a:stretch>
        </p:blipFill>
        <p:spPr>
          <a:xfrm>
            <a:off x="609600" y="3723005"/>
            <a:ext cx="9951085" cy="847725"/>
          </a:xfrm>
          <a:prstGeom prst="rect">
            <a:avLst/>
          </a:prstGeom>
        </p:spPr>
      </p:pic>
      <p:pic>
        <p:nvPicPr>
          <p:cNvPr id="8" name="Picture 7"/>
          <p:cNvPicPr>
            <a:picLocks noChangeAspect="1"/>
          </p:cNvPicPr>
          <p:nvPr/>
        </p:nvPicPr>
        <p:blipFill>
          <a:blip r:embed="rId2"/>
          <a:stretch>
            <a:fillRect/>
          </a:stretch>
        </p:blipFill>
        <p:spPr>
          <a:xfrm>
            <a:off x="609600" y="4944745"/>
            <a:ext cx="9952355" cy="7524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Tailwind's Numbering System</a:t>
            </a:r>
            <a:endParaRPr lang="en-US"/>
          </a:p>
        </p:txBody>
      </p:sp>
      <p:sp>
        <p:nvSpPr>
          <p:cNvPr id="4" name="Text Box 3"/>
          <p:cNvSpPr txBox="1"/>
          <p:nvPr/>
        </p:nvSpPr>
        <p:spPr>
          <a:xfrm>
            <a:off x="609600" y="773430"/>
            <a:ext cx="9540875" cy="1296670"/>
          </a:xfrm>
          <a:prstGeom prst="rect">
            <a:avLst/>
          </a:prstGeom>
          <a:noFill/>
        </p:spPr>
        <p:txBody>
          <a:bodyPr wrap="square" rtlCol="0">
            <a:spAutoFit/>
          </a:bodyPr>
          <a:p>
            <a:pPr>
              <a:lnSpc>
                <a:spcPct val="140000"/>
              </a:lnSpc>
            </a:pPr>
            <a:r>
              <a:rPr lang="en-US" sz="1400">
                <a:solidFill>
                  <a:schemeClr val="accent1">
                    <a:lumMod val="75000"/>
                  </a:schemeClr>
                </a:solidFill>
                <a:effectLst>
                  <a:outerShdw blurRad="38100" dist="19050" dir="2700000" algn="tl" rotWithShape="0">
                    <a:schemeClr val="dk1">
                      <a:alpha val="40000"/>
                    </a:schemeClr>
                  </a:outerShdw>
                </a:effectLst>
              </a:rPr>
              <a:t>All of the numbers in Tailwind are based around the rem unit of measurement. 1 rem is equal to the size</a:t>
            </a:r>
            <a:endParaRPr lang="en-US" sz="1400">
              <a:solidFill>
                <a:schemeClr val="accent1">
                  <a:lumMod val="75000"/>
                </a:schemeClr>
              </a:solidFill>
              <a:effectLst>
                <a:outerShdw blurRad="38100" dist="19050" dir="2700000" algn="tl" rotWithShape="0">
                  <a:schemeClr val="dk1">
                    <a:alpha val="40000"/>
                  </a:schemeClr>
                </a:outerShdw>
              </a:effectLst>
            </a:endParaRPr>
          </a:p>
          <a:p>
            <a:pPr>
              <a:lnSpc>
                <a:spcPct val="140000"/>
              </a:lnSpc>
            </a:pPr>
            <a:r>
              <a:rPr lang="en-US" sz="1400">
                <a:solidFill>
                  <a:schemeClr val="accent1">
                    <a:lumMod val="75000"/>
                  </a:schemeClr>
                </a:solidFill>
                <a:effectLst>
                  <a:outerShdw blurRad="38100" dist="19050" dir="2700000" algn="tl" rotWithShape="0">
                    <a:schemeClr val="dk1">
                      <a:alpha val="40000"/>
                    </a:schemeClr>
                  </a:outerShdw>
                </a:effectLst>
              </a:rPr>
              <a:t>of the base font of the document. As an example, if the base font size is 16px then 1 rem is equal to</a:t>
            </a:r>
            <a:endParaRPr lang="en-US" sz="1400">
              <a:solidFill>
                <a:schemeClr val="accent1">
                  <a:lumMod val="75000"/>
                </a:schemeClr>
              </a:solidFill>
              <a:effectLst>
                <a:outerShdw blurRad="38100" dist="19050" dir="2700000" algn="tl" rotWithShape="0">
                  <a:schemeClr val="dk1">
                    <a:alpha val="40000"/>
                  </a:schemeClr>
                </a:outerShdw>
              </a:effectLst>
            </a:endParaRPr>
          </a:p>
          <a:p>
            <a:pPr>
              <a:lnSpc>
                <a:spcPct val="140000"/>
              </a:lnSpc>
            </a:pPr>
            <a:r>
              <a:rPr lang="en-US" sz="1400">
                <a:solidFill>
                  <a:schemeClr val="accent1">
                    <a:lumMod val="75000"/>
                  </a:schemeClr>
                </a:solidFill>
                <a:effectLst>
                  <a:outerShdw blurRad="38100" dist="19050" dir="2700000" algn="tl" rotWithShape="0">
                    <a:schemeClr val="dk1">
                      <a:alpha val="40000"/>
                    </a:schemeClr>
                  </a:outerShdw>
                </a:effectLst>
              </a:rPr>
              <a:t>16px and we can deduce that 1.25 rem is equal to 20px . To help with these fractional numbers,</a:t>
            </a:r>
            <a:endParaRPr lang="en-US" sz="1400">
              <a:solidFill>
                <a:schemeClr val="accent1">
                  <a:lumMod val="75000"/>
                </a:schemeClr>
              </a:solidFill>
              <a:effectLst>
                <a:outerShdw blurRad="38100" dist="19050" dir="2700000" algn="tl" rotWithShape="0">
                  <a:schemeClr val="dk1">
                    <a:alpha val="40000"/>
                  </a:schemeClr>
                </a:outerShdw>
              </a:effectLst>
            </a:endParaRPr>
          </a:p>
          <a:p>
            <a:pPr>
              <a:lnSpc>
                <a:spcPct val="140000"/>
              </a:lnSpc>
            </a:pPr>
            <a:r>
              <a:rPr lang="en-US" sz="1400">
                <a:solidFill>
                  <a:schemeClr val="accent1">
                    <a:lumMod val="75000"/>
                  </a:schemeClr>
                </a:solidFill>
                <a:effectLst>
                  <a:outerShdw blurRad="38100" dist="19050" dir="2700000" algn="tl" rotWithShape="0">
                    <a:schemeClr val="dk1">
                      <a:alpha val="40000"/>
                    </a:schemeClr>
                  </a:outerShdw>
                </a:effectLst>
              </a:rPr>
              <a:t>Tailwind's numbered classes are multiplied by 4 to avoid having numbers with decimal places.</a:t>
            </a:r>
            <a:endParaRPr lang="en-US" sz="1400">
              <a:solidFill>
                <a:schemeClr val="accent1">
                  <a:lumMod val="75000"/>
                </a:schemeClr>
              </a:solidFill>
              <a:effectLst>
                <a:outerShdw blurRad="38100" dist="19050" dir="2700000" algn="tl" rotWithShape="0">
                  <a:schemeClr val="dk1">
                    <a:alpha val="40000"/>
                  </a:schemeClr>
                </a:outerShdw>
              </a:effectLst>
            </a:endParaRPr>
          </a:p>
        </p:txBody>
      </p:sp>
      <p:sp>
        <p:nvSpPr>
          <p:cNvPr id="5" name="Text Box 4"/>
          <p:cNvSpPr txBox="1"/>
          <p:nvPr/>
        </p:nvSpPr>
        <p:spPr>
          <a:xfrm>
            <a:off x="609600" y="2189480"/>
            <a:ext cx="8519160" cy="368300"/>
          </a:xfrm>
          <a:prstGeom prst="rect">
            <a:avLst/>
          </a:prstGeom>
          <a:noFill/>
        </p:spPr>
        <p:txBody>
          <a:bodyPr wrap="square" rtlCol="0">
            <a:spAutoFit/>
          </a:bodyPr>
          <a:p>
            <a:r>
              <a:rPr lang="en-US"/>
              <a:t>Assuming the base fontsize of the document is 16px</a:t>
            </a:r>
            <a:endParaRPr lang="en-US"/>
          </a:p>
        </p:txBody>
      </p:sp>
      <p:graphicFrame>
        <p:nvGraphicFramePr>
          <p:cNvPr id="6" name="Table 5"/>
          <p:cNvGraphicFramePr/>
          <p:nvPr/>
        </p:nvGraphicFramePr>
        <p:xfrm>
          <a:off x="609600" y="2689225"/>
          <a:ext cx="8534400" cy="3429000"/>
        </p:xfrm>
        <a:graphic>
          <a:graphicData uri="http://schemas.openxmlformats.org/drawingml/2006/table">
            <a:tbl>
              <a:tblPr firstRow="1" bandRow="1">
                <a:tableStyleId>{5C22544A-7EE6-4342-B048-85BDC9FD1C3A}</a:tableStyleId>
              </a:tblPr>
              <a:tblGrid>
                <a:gridCol w="2844800"/>
                <a:gridCol w="2844800"/>
                <a:gridCol w="2844800"/>
              </a:tblGrid>
              <a:tr h="381000">
                <a:tc>
                  <a:txBody>
                    <a:bodyPr/>
                    <a:p>
                      <a:pPr algn="ctr">
                        <a:buNone/>
                      </a:pPr>
                      <a:r>
                        <a:rPr lang="en-US"/>
                        <a:t>Pixels</a:t>
                      </a:r>
                      <a:endParaRPr lang="en-US"/>
                    </a:p>
                  </a:txBody>
                  <a:tcPr/>
                </a:tc>
                <a:tc>
                  <a:txBody>
                    <a:bodyPr/>
                    <a:p>
                      <a:pPr algn="ctr">
                        <a:buNone/>
                      </a:pPr>
                      <a:r>
                        <a:rPr lang="en-US" altLang="en-US"/>
                        <a:t>R</a:t>
                      </a:r>
                      <a:r>
                        <a:rPr lang="en-US"/>
                        <a:t>em </a:t>
                      </a:r>
                      <a:endParaRPr lang="en-US"/>
                    </a:p>
                  </a:txBody>
                  <a:tcPr/>
                </a:tc>
                <a:tc>
                  <a:txBody>
                    <a:bodyPr/>
                    <a:p>
                      <a:pPr algn="ctr">
                        <a:buNone/>
                      </a:pPr>
                      <a:r>
                        <a:rPr lang="en-US" sz="1800">
                          <a:sym typeface="+mn-ea"/>
                        </a:rPr>
                        <a:t>Tailwind</a:t>
                      </a:r>
                      <a:endParaRPr lang="en-US"/>
                    </a:p>
                  </a:txBody>
                  <a:tcPr/>
                </a:tc>
              </a:tr>
              <a:tr h="381000">
                <a:tc>
                  <a:txBody>
                    <a:bodyPr/>
                    <a:p>
                      <a:pPr algn="ctr">
                        <a:buNone/>
                      </a:pPr>
                      <a:r>
                        <a:rPr lang="en-US"/>
                        <a:t>0px </a:t>
                      </a:r>
                      <a:endParaRPr lang="en-US"/>
                    </a:p>
                  </a:txBody>
                  <a:tcPr/>
                </a:tc>
                <a:tc>
                  <a:txBody>
                    <a:bodyPr/>
                    <a:p>
                      <a:pPr algn="ctr">
                        <a:buNone/>
                      </a:pPr>
                      <a:r>
                        <a:rPr lang="en-US" sz="1800">
                          <a:sym typeface="+mn-ea"/>
                        </a:rPr>
                        <a:t>0rem</a:t>
                      </a:r>
                      <a:endParaRPr lang="en-US"/>
                    </a:p>
                  </a:txBody>
                  <a:tcPr/>
                </a:tc>
                <a:tc>
                  <a:txBody>
                    <a:bodyPr/>
                    <a:p>
                      <a:pPr algn="ctr">
                        <a:buNone/>
                      </a:pPr>
                      <a:r>
                        <a:rPr lang="en-US" sz="1800">
                          <a:sym typeface="+mn-ea"/>
                        </a:rPr>
                        <a:t> 0</a:t>
                      </a:r>
                      <a:endParaRPr lang="en-US"/>
                    </a:p>
                  </a:txBody>
                  <a:tcPr/>
                </a:tc>
              </a:tr>
              <a:tr h="381000">
                <a:tc>
                  <a:txBody>
                    <a:bodyPr/>
                    <a:p>
                      <a:pPr algn="ctr">
                        <a:buNone/>
                      </a:pPr>
                      <a:r>
                        <a:rPr lang="en-US"/>
                        <a:t>4px</a:t>
                      </a:r>
                      <a:endParaRPr lang="en-US"/>
                    </a:p>
                  </a:txBody>
                  <a:tcPr/>
                </a:tc>
                <a:tc>
                  <a:txBody>
                    <a:bodyPr/>
                    <a:p>
                      <a:pPr algn="ctr">
                        <a:buNone/>
                      </a:pPr>
                      <a:r>
                        <a:rPr lang="en-US" sz="1800">
                          <a:sym typeface="+mn-ea"/>
                        </a:rPr>
                        <a:t>0.25 rem </a:t>
                      </a:r>
                      <a:endParaRPr lang="en-US"/>
                    </a:p>
                  </a:txBody>
                  <a:tcPr/>
                </a:tc>
                <a:tc>
                  <a:txBody>
                    <a:bodyPr/>
                    <a:p>
                      <a:pPr algn="ctr">
                        <a:buNone/>
                      </a:pPr>
                      <a:r>
                        <a:rPr lang="en-US" sz="1800">
                          <a:sym typeface="+mn-ea"/>
                        </a:rPr>
                        <a:t>1</a:t>
                      </a:r>
                      <a:endParaRPr lang="en-US"/>
                    </a:p>
                  </a:txBody>
                  <a:tcPr/>
                </a:tc>
              </a:tr>
              <a:tr h="381000">
                <a:tc>
                  <a:txBody>
                    <a:bodyPr/>
                    <a:p>
                      <a:pPr algn="ctr">
                        <a:buNone/>
                      </a:pPr>
                      <a:r>
                        <a:rPr lang="en-US"/>
                        <a:t>8px </a:t>
                      </a:r>
                      <a:endParaRPr lang="en-US"/>
                    </a:p>
                  </a:txBody>
                  <a:tcPr/>
                </a:tc>
                <a:tc>
                  <a:txBody>
                    <a:bodyPr/>
                    <a:p>
                      <a:pPr algn="ctr">
                        <a:buNone/>
                      </a:pPr>
                      <a:r>
                        <a:rPr lang="en-US" sz="1800">
                          <a:sym typeface="+mn-ea"/>
                        </a:rPr>
                        <a:t> 0.5rem</a:t>
                      </a:r>
                      <a:endParaRPr lang="en-US"/>
                    </a:p>
                  </a:txBody>
                  <a:tcPr/>
                </a:tc>
                <a:tc>
                  <a:txBody>
                    <a:bodyPr/>
                    <a:p>
                      <a:pPr algn="ctr">
                        <a:buNone/>
                      </a:pPr>
                      <a:r>
                        <a:rPr lang="en-US" sz="1800">
                          <a:sym typeface="+mn-ea"/>
                        </a:rPr>
                        <a:t>2</a:t>
                      </a:r>
                      <a:endParaRPr lang="en-US"/>
                    </a:p>
                  </a:txBody>
                  <a:tcPr/>
                </a:tc>
              </a:tr>
              <a:tr h="381000">
                <a:tc>
                  <a:txBody>
                    <a:bodyPr/>
                    <a:p>
                      <a:pPr algn="ctr">
                        <a:buNone/>
                      </a:pPr>
                      <a:r>
                        <a:rPr lang="en-US" altLang="en-US"/>
                        <a:t>12px</a:t>
                      </a:r>
                      <a:endParaRPr lang="en-US" altLang="en-US"/>
                    </a:p>
                  </a:txBody>
                  <a:tcPr/>
                </a:tc>
                <a:tc>
                  <a:txBody>
                    <a:bodyPr/>
                    <a:p>
                      <a:pPr algn="ctr">
                        <a:buNone/>
                      </a:pPr>
                      <a:r>
                        <a:rPr lang="en-US" altLang="en-US"/>
                        <a:t>0.75rem</a:t>
                      </a:r>
                      <a:endParaRPr lang="en-US" altLang="en-US"/>
                    </a:p>
                  </a:txBody>
                  <a:tcPr/>
                </a:tc>
                <a:tc>
                  <a:txBody>
                    <a:bodyPr/>
                    <a:p>
                      <a:pPr algn="ctr">
                        <a:buNone/>
                      </a:pPr>
                      <a:r>
                        <a:rPr lang="en-US" altLang="en-US"/>
                        <a:t>3</a:t>
                      </a:r>
                      <a:endParaRPr lang="en-US" altLang="en-US"/>
                    </a:p>
                  </a:txBody>
                  <a:tcPr/>
                </a:tc>
              </a:tr>
              <a:tr h="381000">
                <a:tc>
                  <a:txBody>
                    <a:bodyPr/>
                    <a:p>
                      <a:pPr algn="ctr">
                        <a:buNone/>
                      </a:pPr>
                      <a:r>
                        <a:rPr lang="en-US" altLang="en-US"/>
                        <a:t>16px</a:t>
                      </a:r>
                      <a:endParaRPr lang="en-US" altLang="en-US"/>
                    </a:p>
                  </a:txBody>
                  <a:tcPr/>
                </a:tc>
                <a:tc>
                  <a:txBody>
                    <a:bodyPr/>
                    <a:p>
                      <a:pPr algn="ctr">
                        <a:buNone/>
                      </a:pPr>
                      <a:r>
                        <a:rPr lang="en-US" altLang="en-US"/>
                        <a:t>1rem</a:t>
                      </a:r>
                      <a:endParaRPr lang="en-US" altLang="en-US"/>
                    </a:p>
                  </a:txBody>
                  <a:tcPr/>
                </a:tc>
                <a:tc>
                  <a:txBody>
                    <a:bodyPr/>
                    <a:p>
                      <a:pPr algn="ctr">
                        <a:buNone/>
                      </a:pPr>
                      <a:r>
                        <a:rPr lang="en-US" altLang="en-US"/>
                        <a:t>4</a:t>
                      </a:r>
                      <a:endParaRPr lang="en-US" altLang="en-US"/>
                    </a:p>
                  </a:txBody>
                  <a:tcPr/>
                </a:tc>
              </a:tr>
              <a:tr h="381000">
                <a:tc>
                  <a:txBody>
                    <a:bodyPr/>
                    <a:p>
                      <a:pPr algn="ctr">
                        <a:buNone/>
                      </a:pPr>
                      <a:r>
                        <a:rPr lang="en-US" altLang="en-US"/>
                        <a:t>20px</a:t>
                      </a:r>
                      <a:endParaRPr lang="en-US" altLang="en-US"/>
                    </a:p>
                  </a:txBody>
                  <a:tcPr/>
                </a:tc>
                <a:tc>
                  <a:txBody>
                    <a:bodyPr/>
                    <a:p>
                      <a:pPr algn="ctr">
                        <a:buNone/>
                      </a:pPr>
                      <a:r>
                        <a:rPr lang="en-US" altLang="en-US"/>
                        <a:t>1.25rem</a:t>
                      </a:r>
                      <a:endParaRPr lang="en-US" altLang="en-US"/>
                    </a:p>
                  </a:txBody>
                  <a:tcPr/>
                </a:tc>
                <a:tc>
                  <a:txBody>
                    <a:bodyPr/>
                    <a:p>
                      <a:pPr algn="ctr">
                        <a:buNone/>
                      </a:pPr>
                      <a:r>
                        <a:rPr lang="en-US" altLang="en-US"/>
                        <a:t>5</a:t>
                      </a:r>
                      <a:endParaRPr lang="en-US" altLang="en-US"/>
                    </a:p>
                  </a:txBody>
                  <a:tcPr/>
                </a:tc>
              </a:tr>
              <a:tr h="381000">
                <a:tc>
                  <a:txBody>
                    <a:bodyPr/>
                    <a:p>
                      <a:pPr algn="ctr">
                        <a:buNone/>
                      </a:pPr>
                      <a:r>
                        <a:rPr lang="en-US" altLang="en-US"/>
                        <a:t>24px</a:t>
                      </a:r>
                      <a:endParaRPr lang="en-US" altLang="en-US"/>
                    </a:p>
                  </a:txBody>
                  <a:tcPr/>
                </a:tc>
                <a:tc>
                  <a:txBody>
                    <a:bodyPr/>
                    <a:p>
                      <a:pPr algn="ctr">
                        <a:buNone/>
                      </a:pPr>
                      <a:r>
                        <a:rPr lang="en-US" altLang="en-US"/>
                        <a:t>1.50rem</a:t>
                      </a:r>
                      <a:endParaRPr lang="en-US" altLang="en-US"/>
                    </a:p>
                  </a:txBody>
                  <a:tcPr/>
                </a:tc>
                <a:tc>
                  <a:txBody>
                    <a:bodyPr/>
                    <a:p>
                      <a:pPr algn="ctr">
                        <a:buNone/>
                      </a:pPr>
                      <a:r>
                        <a:rPr lang="en-US" altLang="en-US"/>
                        <a:t>6</a:t>
                      </a:r>
                      <a:endParaRPr lang="en-US" altLang="en-US"/>
                    </a:p>
                  </a:txBody>
                  <a:tcPr/>
                </a:tc>
              </a:tr>
              <a:tr h="381000">
                <a:tc>
                  <a:txBody>
                    <a:bodyPr/>
                    <a:p>
                      <a:pPr algn="ctr">
                        <a:buNone/>
                      </a:pPr>
                      <a:r>
                        <a:rPr lang="en-US" altLang="en-US"/>
                        <a:t>28px </a:t>
                      </a:r>
                      <a:endParaRPr lang="en-US" altLang="en-US"/>
                    </a:p>
                  </a:txBody>
                  <a:tcPr/>
                </a:tc>
                <a:tc>
                  <a:txBody>
                    <a:bodyPr/>
                    <a:p>
                      <a:pPr algn="ctr">
                        <a:buNone/>
                      </a:pPr>
                      <a:r>
                        <a:rPr lang="en-US" altLang="en-US"/>
                        <a:t>1.75rem</a:t>
                      </a:r>
                      <a:endParaRPr lang="en-US" altLang="en-US"/>
                    </a:p>
                  </a:txBody>
                  <a:tcPr/>
                </a:tc>
                <a:tc>
                  <a:txBody>
                    <a:bodyPr/>
                    <a:p>
                      <a:pPr algn="ctr">
                        <a:buNone/>
                      </a:pPr>
                      <a:r>
                        <a:rPr lang="en-US" altLang="en-US"/>
                        <a:t>7</a:t>
                      </a:r>
                      <a:endParaRPr lang="en-US" altLang="en-US"/>
                    </a:p>
                  </a:txBody>
                  <a:tcPr/>
                </a:tc>
              </a:tr>
            </a:tbl>
          </a:graphicData>
        </a:graphic>
      </p:graphicFrame>
      <p:sp>
        <p:nvSpPr>
          <p:cNvPr id="7" name="Text Box 6"/>
          <p:cNvSpPr txBox="1"/>
          <p:nvPr/>
        </p:nvSpPr>
        <p:spPr>
          <a:xfrm>
            <a:off x="609600" y="6397625"/>
            <a:ext cx="10147935" cy="368300"/>
          </a:xfrm>
          <a:prstGeom prst="rect">
            <a:avLst/>
          </a:prstGeom>
          <a:noFill/>
        </p:spPr>
        <p:txBody>
          <a:bodyPr wrap="square" rtlCol="0">
            <a:spAutoFit/>
          </a:bodyPr>
          <a:p>
            <a:r>
              <a:rPr lang="en-US"/>
              <a:t>Continues to all of the available default sizes 12, 16, 20, 24, 32, 40, 48, 56, 64</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00660"/>
            <a:ext cx="10972800" cy="582613"/>
          </a:xfrm>
        </p:spPr>
        <p:txBody>
          <a:bodyPr/>
          <a:p>
            <a:r>
              <a:rPr lang="en-US"/>
              <a:t>Display</a:t>
            </a:r>
            <a:endParaRPr lang="en-US"/>
          </a:p>
        </p:txBody>
      </p:sp>
      <p:sp>
        <p:nvSpPr>
          <p:cNvPr id="4" name="Text Box 3"/>
          <p:cNvSpPr txBox="1"/>
          <p:nvPr/>
        </p:nvSpPr>
        <p:spPr>
          <a:xfrm>
            <a:off x="609600" y="904240"/>
            <a:ext cx="8731885" cy="368300"/>
          </a:xfrm>
          <a:prstGeom prst="rect">
            <a:avLst/>
          </a:prstGeom>
          <a:noFill/>
        </p:spPr>
        <p:txBody>
          <a:bodyPr wrap="square" rtlCol="0">
            <a:spAutoFit/>
          </a:bodyPr>
          <a:p>
            <a:r>
              <a:rPr lang="en-US">
                <a:sym typeface="+mn-ea"/>
              </a:rPr>
              <a:t>Utilities for controlling the display box type of an element.</a:t>
            </a:r>
            <a:endParaRPr lang="en-US"/>
          </a:p>
        </p:txBody>
      </p:sp>
      <p:graphicFrame>
        <p:nvGraphicFramePr>
          <p:cNvPr id="5" name="Table 4"/>
          <p:cNvGraphicFramePr/>
          <p:nvPr/>
        </p:nvGraphicFramePr>
        <p:xfrm>
          <a:off x="624840" y="1464945"/>
          <a:ext cx="9738360" cy="2816225"/>
        </p:xfrm>
        <a:graphic>
          <a:graphicData uri="http://schemas.openxmlformats.org/drawingml/2006/table">
            <a:tbl>
              <a:tblPr firstRow="1" bandRow="1">
                <a:tableStyleId>{5C22544A-7EE6-4342-B048-85BDC9FD1C3A}</a:tableStyleId>
              </a:tblPr>
              <a:tblGrid>
                <a:gridCol w="4869180"/>
                <a:gridCol w="4869180"/>
              </a:tblGrid>
              <a:tr h="434340">
                <a:tc>
                  <a:txBody>
                    <a:bodyPr/>
                    <a:p>
                      <a:pPr>
                        <a:buNone/>
                      </a:pPr>
                      <a:r>
                        <a:rPr lang="en-US"/>
                        <a:t>Class</a:t>
                      </a:r>
                      <a:endParaRPr lang="en-US"/>
                    </a:p>
                  </a:txBody>
                  <a:tcPr/>
                </a:tc>
                <a:tc>
                  <a:txBody>
                    <a:bodyPr/>
                    <a:p>
                      <a:pPr>
                        <a:buNone/>
                      </a:pPr>
                      <a:r>
                        <a:rPr lang="en-US" sz="1800">
                          <a:sym typeface="+mn-ea"/>
                        </a:rPr>
                        <a:t>Properties</a:t>
                      </a:r>
                      <a:endParaRPr lang="en-US"/>
                    </a:p>
                  </a:txBody>
                  <a:tcPr/>
                </a:tc>
              </a:tr>
              <a:tr h="403225">
                <a:tc>
                  <a:txBody>
                    <a:bodyPr/>
                    <a:p>
                      <a:pPr>
                        <a:buNone/>
                      </a:pPr>
                      <a:r>
                        <a:rPr lang="en-US"/>
                        <a:t>block</a:t>
                      </a:r>
                      <a:endParaRPr lang="en-US"/>
                    </a:p>
                  </a:txBody>
                  <a:tcPr/>
                </a:tc>
                <a:tc>
                  <a:txBody>
                    <a:bodyPr/>
                    <a:p>
                      <a:pPr>
                        <a:buNone/>
                      </a:pPr>
                      <a:r>
                        <a:rPr lang="en-US"/>
                        <a:t>display: block;</a:t>
                      </a:r>
                      <a:endParaRPr lang="en-US"/>
                    </a:p>
                  </a:txBody>
                  <a:tcPr/>
                </a:tc>
              </a:tr>
              <a:tr h="403225">
                <a:tc>
                  <a:txBody>
                    <a:bodyPr/>
                    <a:p>
                      <a:pPr>
                        <a:buNone/>
                      </a:pPr>
                      <a:r>
                        <a:rPr lang="en-US"/>
                        <a:t>inline-block</a:t>
                      </a:r>
                      <a:endParaRPr lang="en-US"/>
                    </a:p>
                  </a:txBody>
                  <a:tcPr/>
                </a:tc>
                <a:tc>
                  <a:txBody>
                    <a:bodyPr/>
                    <a:p>
                      <a:pPr>
                        <a:buNone/>
                      </a:pPr>
                      <a:r>
                        <a:rPr lang="en-US"/>
                        <a:t>display: inline-block;</a:t>
                      </a:r>
                      <a:endParaRPr lang="en-US"/>
                    </a:p>
                  </a:txBody>
                  <a:tcPr/>
                </a:tc>
              </a:tr>
              <a:tr h="403225">
                <a:tc>
                  <a:txBody>
                    <a:bodyPr/>
                    <a:p>
                      <a:pPr>
                        <a:buNone/>
                      </a:pPr>
                      <a:r>
                        <a:rPr lang="en-US"/>
                        <a:t>inline</a:t>
                      </a:r>
                      <a:endParaRPr lang="en-US"/>
                    </a:p>
                  </a:txBody>
                  <a:tcPr/>
                </a:tc>
                <a:tc>
                  <a:txBody>
                    <a:bodyPr/>
                    <a:p>
                      <a:pPr>
                        <a:buNone/>
                      </a:pPr>
                      <a:r>
                        <a:rPr lang="en-US"/>
                        <a:t>display: inline;</a:t>
                      </a:r>
                      <a:endParaRPr lang="en-US"/>
                    </a:p>
                  </a:txBody>
                  <a:tcPr/>
                </a:tc>
              </a:tr>
              <a:tr h="403225">
                <a:tc>
                  <a:txBody>
                    <a:bodyPr/>
                    <a:p>
                      <a:pPr>
                        <a:buNone/>
                      </a:pPr>
                      <a:r>
                        <a:rPr lang="en-US"/>
                        <a:t>flex</a:t>
                      </a:r>
                      <a:endParaRPr lang="en-US"/>
                    </a:p>
                  </a:txBody>
                  <a:tcPr/>
                </a:tc>
                <a:tc>
                  <a:txBody>
                    <a:bodyPr/>
                    <a:p>
                      <a:pPr>
                        <a:buNone/>
                      </a:pPr>
                      <a:r>
                        <a:rPr lang="en-US"/>
                        <a:t>display: flex;</a:t>
                      </a:r>
                      <a:endParaRPr lang="en-US"/>
                    </a:p>
                  </a:txBody>
                  <a:tcPr/>
                </a:tc>
              </a:tr>
              <a:tr h="403225">
                <a:tc>
                  <a:txBody>
                    <a:bodyPr/>
                    <a:p>
                      <a:pPr>
                        <a:buNone/>
                      </a:pPr>
                      <a:r>
                        <a:rPr lang="en-US"/>
                        <a:t>inline-flex</a:t>
                      </a:r>
                      <a:endParaRPr lang="en-US"/>
                    </a:p>
                  </a:txBody>
                  <a:tcPr/>
                </a:tc>
                <a:tc>
                  <a:txBody>
                    <a:bodyPr/>
                    <a:p>
                      <a:pPr>
                        <a:buNone/>
                      </a:pPr>
                      <a:r>
                        <a:rPr lang="en-US"/>
                        <a:t>display: inline-flex;</a:t>
                      </a:r>
                      <a:endParaRPr lang="en-US"/>
                    </a:p>
                  </a:txBody>
                  <a:tcPr/>
                </a:tc>
              </a:tr>
              <a:tr h="160020">
                <a:tc>
                  <a:txBody>
                    <a:bodyPr/>
                    <a:p>
                      <a:pPr>
                        <a:buNone/>
                      </a:pPr>
                      <a:r>
                        <a:rPr lang="en-US"/>
                        <a:t>table</a:t>
                      </a:r>
                      <a:endParaRPr lang="en-US"/>
                    </a:p>
                  </a:txBody>
                  <a:tcPr/>
                </a:tc>
                <a:tc>
                  <a:txBody>
                    <a:bodyPr/>
                    <a:p>
                      <a:pPr>
                        <a:buNone/>
                      </a:pPr>
                      <a:r>
                        <a:rPr lang="en-US"/>
                        <a:t>display: table;</a:t>
                      </a:r>
                      <a:endParaRPr lang="en-US"/>
                    </a:p>
                  </a:txBody>
                  <a:tcPr/>
                </a:tc>
              </a:tr>
            </a:tbl>
          </a:graphicData>
        </a:graphic>
      </p:graphicFrame>
      <p:graphicFrame>
        <p:nvGraphicFramePr>
          <p:cNvPr id="6" name="Table 5"/>
          <p:cNvGraphicFramePr/>
          <p:nvPr/>
        </p:nvGraphicFramePr>
        <p:xfrm>
          <a:off x="624840" y="5019040"/>
          <a:ext cx="8534400" cy="2667000"/>
        </p:xfrm>
        <a:graphic>
          <a:graphicData uri="http://schemas.openxmlformats.org/drawingml/2006/table">
            <a:tbl>
              <a:tblPr firstRow="1" bandRow="1">
                <a:tableStyleId>{5C22544A-7EE6-4342-B048-85BDC9FD1C3A}</a:tableStyleId>
              </a:tblPr>
              <a:tblGrid>
                <a:gridCol w="4267200"/>
                <a:gridCol w="4267200"/>
              </a:tblGrid>
              <a:tr h="381000">
                <a:tc>
                  <a:txBody>
                    <a:bodyPr/>
                    <a:p>
                      <a:pPr>
                        <a:buNone/>
                      </a:pPr>
                      <a:r>
                        <a:rPr lang="en-US" sz="1800">
                          <a:sym typeface="+mn-ea"/>
                        </a:rPr>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float-right</a:t>
                      </a:r>
                      <a:endParaRPr lang="en-US"/>
                    </a:p>
                  </a:txBody>
                  <a:tcPr/>
                </a:tc>
                <a:tc>
                  <a:txBody>
                    <a:bodyPr/>
                    <a:p>
                      <a:pPr>
                        <a:buNone/>
                      </a:pPr>
                      <a:r>
                        <a:rPr lang="en-US"/>
                        <a:t>float: right;</a:t>
                      </a:r>
                      <a:endParaRPr lang="en-US"/>
                    </a:p>
                  </a:txBody>
                  <a:tcPr/>
                </a:tc>
              </a:tr>
              <a:tr h="381000">
                <a:tc>
                  <a:txBody>
                    <a:bodyPr/>
                    <a:p>
                      <a:pPr>
                        <a:buNone/>
                      </a:pPr>
                      <a:r>
                        <a:rPr lang="en-US"/>
                        <a:t>float-left</a:t>
                      </a:r>
                      <a:endParaRPr lang="en-US"/>
                    </a:p>
                  </a:txBody>
                  <a:tcPr/>
                </a:tc>
                <a:tc>
                  <a:txBody>
                    <a:bodyPr/>
                    <a:p>
                      <a:pPr>
                        <a:buNone/>
                      </a:pPr>
                      <a:r>
                        <a:rPr lang="en-US"/>
                        <a:t>float: left;</a:t>
                      </a:r>
                      <a:endParaRPr lang="en-US"/>
                    </a:p>
                  </a:txBody>
                  <a:tcPr/>
                </a:tc>
              </a:tr>
              <a:tr h="381000">
                <a:tc>
                  <a:txBody>
                    <a:bodyPr/>
                    <a:p>
                      <a:pPr>
                        <a:buNone/>
                      </a:pPr>
                      <a:r>
                        <a:rPr lang="en-US"/>
                        <a:t>float-none</a:t>
                      </a:r>
                      <a:endParaRPr lang="en-US"/>
                    </a:p>
                  </a:txBody>
                  <a:tcPr/>
                </a:tc>
                <a:tc>
                  <a:txBody>
                    <a:bodyPr/>
                    <a:p>
                      <a:pPr>
                        <a:buNone/>
                      </a:pPr>
                      <a:r>
                        <a:rPr lang="en-US"/>
                        <a:t>float: none;</a:t>
                      </a:r>
                      <a:endParaRPr lang="en-US"/>
                    </a:p>
                  </a:txBody>
                  <a:tcPr/>
                </a:tc>
              </a:tr>
            </a:tbl>
          </a:graphicData>
        </a:graphic>
      </p:graphicFrame>
      <p:sp>
        <p:nvSpPr>
          <p:cNvPr id="7" name="Text Box 6"/>
          <p:cNvSpPr txBox="1"/>
          <p:nvPr/>
        </p:nvSpPr>
        <p:spPr>
          <a:xfrm>
            <a:off x="609600" y="4465955"/>
            <a:ext cx="8185150" cy="368300"/>
          </a:xfrm>
          <a:prstGeom prst="rect">
            <a:avLst/>
          </a:prstGeom>
          <a:noFill/>
        </p:spPr>
        <p:txBody>
          <a:bodyPr wrap="square" rtlCol="0">
            <a:spAutoFit/>
          </a:bodyPr>
          <a:p>
            <a:r>
              <a:rPr lang="en-US" b="1"/>
              <a:t>Floats</a:t>
            </a:r>
            <a:endParaRPr 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Clear</a:t>
            </a:r>
            <a:endParaRPr lang="en-US"/>
          </a:p>
        </p:txBody>
      </p:sp>
      <p:graphicFrame>
        <p:nvGraphicFramePr>
          <p:cNvPr id="4" name="Table 3"/>
          <p:cNvGraphicFramePr/>
          <p:nvPr/>
        </p:nvGraphicFramePr>
        <p:xfrm>
          <a:off x="678815" y="2741295"/>
          <a:ext cx="9773920" cy="2232025"/>
        </p:xfrm>
        <a:graphic>
          <a:graphicData uri="http://schemas.openxmlformats.org/drawingml/2006/table">
            <a:tbl>
              <a:tblPr firstRow="1" bandRow="1">
                <a:tableStyleId>{5C22544A-7EE6-4342-B048-85BDC9FD1C3A}</a:tableStyleId>
              </a:tblPr>
              <a:tblGrid>
                <a:gridCol w="4886960"/>
                <a:gridCol w="4886960"/>
              </a:tblGrid>
              <a:tr h="446405">
                <a:tc>
                  <a:txBody>
                    <a:bodyPr/>
                    <a:p>
                      <a:pPr>
                        <a:buNone/>
                      </a:pPr>
                      <a:r>
                        <a:rPr lang="en-US"/>
                        <a:t>Class</a:t>
                      </a:r>
                      <a:endParaRPr lang="en-US"/>
                    </a:p>
                  </a:txBody>
                  <a:tcPr/>
                </a:tc>
                <a:tc>
                  <a:txBody>
                    <a:bodyPr/>
                    <a:p>
                      <a:pPr>
                        <a:buNone/>
                      </a:pPr>
                      <a:r>
                        <a:rPr lang="en-US" sz="1800">
                          <a:sym typeface="+mn-ea"/>
                        </a:rPr>
                        <a:t>Properties</a:t>
                      </a:r>
                      <a:endParaRPr lang="en-US"/>
                    </a:p>
                  </a:txBody>
                  <a:tcPr/>
                </a:tc>
              </a:tr>
              <a:tr h="446405">
                <a:tc>
                  <a:txBody>
                    <a:bodyPr/>
                    <a:p>
                      <a:pPr>
                        <a:buNone/>
                      </a:pPr>
                      <a:r>
                        <a:rPr lang="en-US"/>
                        <a:t>clear-left</a:t>
                      </a:r>
                      <a:endParaRPr lang="en-US"/>
                    </a:p>
                  </a:txBody>
                  <a:tcPr/>
                </a:tc>
                <a:tc>
                  <a:txBody>
                    <a:bodyPr/>
                    <a:p>
                      <a:pPr>
                        <a:buNone/>
                      </a:pPr>
                      <a:r>
                        <a:rPr lang="en-US"/>
                        <a:t>clear: left;</a:t>
                      </a:r>
                      <a:endParaRPr lang="en-US"/>
                    </a:p>
                  </a:txBody>
                  <a:tcPr/>
                </a:tc>
              </a:tr>
              <a:tr h="446405">
                <a:tc>
                  <a:txBody>
                    <a:bodyPr/>
                    <a:p>
                      <a:pPr>
                        <a:buNone/>
                      </a:pPr>
                      <a:r>
                        <a:rPr lang="en-US"/>
                        <a:t>clear-right</a:t>
                      </a:r>
                      <a:endParaRPr lang="en-US"/>
                    </a:p>
                  </a:txBody>
                  <a:tcPr/>
                </a:tc>
                <a:tc>
                  <a:txBody>
                    <a:bodyPr/>
                    <a:p>
                      <a:pPr>
                        <a:buNone/>
                      </a:pPr>
                      <a:r>
                        <a:rPr lang="en-US"/>
                        <a:t>clear: right;</a:t>
                      </a:r>
                      <a:endParaRPr lang="en-US"/>
                    </a:p>
                  </a:txBody>
                  <a:tcPr/>
                </a:tc>
              </a:tr>
              <a:tr h="446405">
                <a:tc>
                  <a:txBody>
                    <a:bodyPr/>
                    <a:p>
                      <a:pPr>
                        <a:buNone/>
                      </a:pPr>
                      <a:r>
                        <a:rPr lang="en-US"/>
                        <a:t>clear-both</a:t>
                      </a:r>
                      <a:endParaRPr lang="en-US"/>
                    </a:p>
                  </a:txBody>
                  <a:tcPr/>
                </a:tc>
                <a:tc>
                  <a:txBody>
                    <a:bodyPr/>
                    <a:p>
                      <a:pPr>
                        <a:buNone/>
                      </a:pPr>
                      <a:r>
                        <a:rPr lang="en-US"/>
                        <a:t>clear: both;</a:t>
                      </a:r>
                      <a:endParaRPr lang="en-US"/>
                    </a:p>
                  </a:txBody>
                  <a:tcPr/>
                </a:tc>
              </a:tr>
              <a:tr h="446405">
                <a:tc>
                  <a:txBody>
                    <a:bodyPr/>
                    <a:p>
                      <a:pPr>
                        <a:buNone/>
                      </a:pPr>
                      <a:r>
                        <a:rPr lang="en-US"/>
                        <a:t>clear-none</a:t>
                      </a:r>
                      <a:endParaRPr lang="en-US"/>
                    </a:p>
                  </a:txBody>
                  <a:tcPr/>
                </a:tc>
                <a:tc>
                  <a:txBody>
                    <a:bodyPr/>
                    <a:p>
                      <a:pPr>
                        <a:buNone/>
                      </a:pPr>
                      <a:r>
                        <a:rPr lang="en-US"/>
                        <a:t>clear: none;</a:t>
                      </a:r>
                      <a:endParaRPr lang="en-US"/>
                    </a:p>
                  </a:txBody>
                  <a:tcPr/>
                </a:tc>
              </a:tr>
            </a:tbl>
          </a:graphicData>
        </a:graphic>
      </p:graphicFrame>
      <p:sp>
        <p:nvSpPr>
          <p:cNvPr id="5" name="Text Box 4"/>
          <p:cNvSpPr txBox="1"/>
          <p:nvPr/>
        </p:nvSpPr>
        <p:spPr>
          <a:xfrm>
            <a:off x="678815" y="974725"/>
            <a:ext cx="9227185" cy="368300"/>
          </a:xfrm>
          <a:prstGeom prst="rect">
            <a:avLst/>
          </a:prstGeom>
          <a:noFill/>
        </p:spPr>
        <p:txBody>
          <a:bodyPr wrap="square" rtlCol="0">
            <a:spAutoFit/>
          </a:bodyPr>
          <a:p>
            <a:r>
              <a:rPr lang="en-US"/>
              <a:t>Utilities for controlling the wrapping of content around an element.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What is Tailwind Css</a:t>
            </a:r>
            <a:endParaRPr lang="en-US" altLang="en-US"/>
          </a:p>
        </p:txBody>
      </p:sp>
      <p:sp>
        <p:nvSpPr>
          <p:cNvPr id="3" name="Content Placeholder 2"/>
          <p:cNvSpPr>
            <a:spLocks noGrp="1"/>
          </p:cNvSpPr>
          <p:nvPr>
            <p:ph idx="1"/>
          </p:nvPr>
        </p:nvSpPr>
        <p:spPr/>
        <p:txBody>
          <a:bodyPr/>
          <a:p>
            <a:endParaRPr lang="en-US" sz="1800"/>
          </a:p>
          <a:p>
            <a:endParaRPr lang="en-US" sz="1800"/>
          </a:p>
          <a:p>
            <a:r>
              <a:rPr lang="en-US" sz="1800"/>
              <a:t>According to the official website, Tailwind CSS is a utility-first CSS framework for rapidly building custom designs. Some developers don't like it because it makes the HTML/JSX or any markup look busier. But I found it cool as I don't have to write any single CSS for a website it doesn't matter if it's a big as E-commerce or just a simple landing page.</a:t>
            </a:r>
            <a:endParaRPr lang="en-US" sz="1800"/>
          </a:p>
          <a:p>
            <a:endParaRPr lang="en-US" sz="1800"/>
          </a:p>
          <a:p>
            <a:r>
              <a:rPr lang="en-US" sz="1800"/>
              <a:t>With Tailwind CSS you have full control over your component not like Bootstrap. You will not get ready-made styles classes you have to create your own</a:t>
            </a:r>
            <a:endParaRPr 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Position</a:t>
            </a:r>
            <a:endParaRPr lang="en-US"/>
          </a:p>
        </p:txBody>
      </p:sp>
      <p:sp>
        <p:nvSpPr>
          <p:cNvPr id="4" name="Text Box 3"/>
          <p:cNvSpPr txBox="1"/>
          <p:nvPr/>
        </p:nvSpPr>
        <p:spPr>
          <a:xfrm>
            <a:off x="609600" y="1055370"/>
            <a:ext cx="9095740" cy="368300"/>
          </a:xfrm>
          <a:prstGeom prst="rect">
            <a:avLst/>
          </a:prstGeom>
          <a:noFill/>
        </p:spPr>
        <p:txBody>
          <a:bodyPr wrap="square" rtlCol="0">
            <a:spAutoFit/>
          </a:bodyPr>
          <a:p>
            <a:r>
              <a:rPr lang="en-US"/>
              <a:t>Utilities for controlling how an element is positioned in the DOM.</a:t>
            </a:r>
            <a:endParaRPr lang="en-US"/>
          </a:p>
        </p:txBody>
      </p:sp>
      <p:graphicFrame>
        <p:nvGraphicFramePr>
          <p:cNvPr id="5" name="Table 4"/>
          <p:cNvGraphicFramePr/>
          <p:nvPr/>
        </p:nvGraphicFramePr>
        <p:xfrm>
          <a:off x="609600" y="1981200"/>
          <a:ext cx="9753600" cy="2590800"/>
        </p:xfrm>
        <a:graphic>
          <a:graphicData uri="http://schemas.openxmlformats.org/drawingml/2006/table">
            <a:tbl>
              <a:tblPr firstRow="1" bandRow="1">
                <a:tableStyleId>{5C22544A-7EE6-4342-B048-85BDC9FD1C3A}</a:tableStyleId>
              </a:tblPr>
              <a:tblGrid>
                <a:gridCol w="4876800"/>
                <a:gridCol w="4876800"/>
              </a:tblGrid>
              <a:tr h="431800">
                <a:tc>
                  <a:txBody>
                    <a:bodyPr/>
                    <a:p>
                      <a:pPr>
                        <a:buNone/>
                      </a:pPr>
                      <a:r>
                        <a:rPr lang="en-US"/>
                        <a:t>Class</a:t>
                      </a:r>
                      <a:endParaRPr lang="en-US"/>
                    </a:p>
                  </a:txBody>
                  <a:tcPr/>
                </a:tc>
                <a:tc>
                  <a:txBody>
                    <a:bodyPr/>
                    <a:p>
                      <a:pPr>
                        <a:buNone/>
                      </a:pPr>
                      <a:r>
                        <a:rPr lang="en-US" sz="1800">
                          <a:sym typeface="+mn-ea"/>
                        </a:rPr>
                        <a:t>Properties</a:t>
                      </a:r>
                      <a:endParaRPr lang="en-US"/>
                    </a:p>
                  </a:txBody>
                  <a:tcPr/>
                </a:tc>
              </a:tr>
              <a:tr h="431800">
                <a:tc>
                  <a:txBody>
                    <a:bodyPr/>
                    <a:p>
                      <a:pPr>
                        <a:buNone/>
                      </a:pPr>
                      <a:r>
                        <a:rPr lang="en-US"/>
                        <a:t>static</a:t>
                      </a:r>
                      <a:endParaRPr lang="en-US"/>
                    </a:p>
                  </a:txBody>
                  <a:tcPr/>
                </a:tc>
                <a:tc>
                  <a:txBody>
                    <a:bodyPr/>
                    <a:p>
                      <a:pPr>
                        <a:buNone/>
                      </a:pPr>
                      <a:r>
                        <a:rPr lang="en-US"/>
                        <a:t>position: static;</a:t>
                      </a:r>
                      <a:endParaRPr lang="en-US"/>
                    </a:p>
                  </a:txBody>
                  <a:tcPr/>
                </a:tc>
              </a:tr>
              <a:tr h="431800">
                <a:tc>
                  <a:txBody>
                    <a:bodyPr/>
                    <a:p>
                      <a:pPr>
                        <a:buNone/>
                      </a:pPr>
                      <a:r>
                        <a:rPr lang="en-US"/>
                        <a:t>fixed</a:t>
                      </a:r>
                      <a:endParaRPr lang="en-US"/>
                    </a:p>
                  </a:txBody>
                  <a:tcPr/>
                </a:tc>
                <a:tc>
                  <a:txBody>
                    <a:bodyPr/>
                    <a:p>
                      <a:pPr>
                        <a:buNone/>
                      </a:pPr>
                      <a:r>
                        <a:rPr lang="en-US"/>
                        <a:t>position: fixed;</a:t>
                      </a:r>
                      <a:endParaRPr lang="en-US"/>
                    </a:p>
                  </a:txBody>
                  <a:tcPr/>
                </a:tc>
              </a:tr>
              <a:tr h="431800">
                <a:tc>
                  <a:txBody>
                    <a:bodyPr/>
                    <a:p>
                      <a:pPr>
                        <a:buNone/>
                      </a:pPr>
                      <a:r>
                        <a:rPr lang="en-US"/>
                        <a:t>absolute</a:t>
                      </a:r>
                      <a:endParaRPr lang="en-US"/>
                    </a:p>
                  </a:txBody>
                  <a:tcPr/>
                </a:tc>
                <a:tc>
                  <a:txBody>
                    <a:bodyPr/>
                    <a:p>
                      <a:pPr>
                        <a:buNone/>
                      </a:pPr>
                      <a:r>
                        <a:rPr lang="en-US"/>
                        <a:t>position: absolute;</a:t>
                      </a:r>
                      <a:endParaRPr lang="en-US"/>
                    </a:p>
                  </a:txBody>
                  <a:tcPr/>
                </a:tc>
              </a:tr>
              <a:tr h="431800">
                <a:tc>
                  <a:txBody>
                    <a:bodyPr/>
                    <a:p>
                      <a:pPr>
                        <a:buNone/>
                      </a:pPr>
                      <a:r>
                        <a:rPr lang="en-US"/>
                        <a:t>relative</a:t>
                      </a:r>
                      <a:endParaRPr lang="en-US"/>
                    </a:p>
                  </a:txBody>
                  <a:tcPr/>
                </a:tc>
                <a:tc>
                  <a:txBody>
                    <a:bodyPr/>
                    <a:p>
                      <a:pPr>
                        <a:buNone/>
                      </a:pPr>
                      <a:r>
                        <a:rPr lang="en-US"/>
                        <a:t>position: relative;</a:t>
                      </a:r>
                      <a:endParaRPr lang="en-US"/>
                    </a:p>
                  </a:txBody>
                  <a:tcPr/>
                </a:tc>
              </a:tr>
              <a:tr h="431800">
                <a:tc>
                  <a:txBody>
                    <a:bodyPr/>
                    <a:p>
                      <a:pPr>
                        <a:buNone/>
                      </a:pPr>
                      <a:r>
                        <a:rPr lang="en-US"/>
                        <a:t>sticky</a:t>
                      </a:r>
                      <a:endParaRPr lang="en-US"/>
                    </a:p>
                  </a:txBody>
                  <a:tcPr/>
                </a:tc>
                <a:tc>
                  <a:txBody>
                    <a:bodyPr/>
                    <a:p>
                      <a:pPr>
                        <a:buNone/>
                      </a:pPr>
                      <a:r>
                        <a:rPr lang="en-US"/>
                        <a:t>position: sticky;</a:t>
                      </a:r>
                      <a:endParaRPr lang="en-US"/>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 / Right / Bottom / Left</a:t>
            </a:r>
            <a:endParaRPr lang="en-US"/>
          </a:p>
        </p:txBody>
      </p:sp>
      <p:sp>
        <p:nvSpPr>
          <p:cNvPr id="4" name="Text Box 3"/>
          <p:cNvSpPr txBox="1"/>
          <p:nvPr/>
        </p:nvSpPr>
        <p:spPr>
          <a:xfrm>
            <a:off x="699135" y="995045"/>
            <a:ext cx="8812530" cy="368300"/>
          </a:xfrm>
          <a:prstGeom prst="rect">
            <a:avLst/>
          </a:prstGeom>
          <a:noFill/>
        </p:spPr>
        <p:txBody>
          <a:bodyPr wrap="square" rtlCol="0">
            <a:spAutoFit/>
          </a:bodyPr>
          <a:p>
            <a:r>
              <a:rPr lang="en-US"/>
              <a:t>Utilities for controlling the placement of positioned elements.</a:t>
            </a:r>
            <a:endParaRPr lang="en-US"/>
          </a:p>
        </p:txBody>
      </p:sp>
      <p:graphicFrame>
        <p:nvGraphicFramePr>
          <p:cNvPr id="5" name="Table 4"/>
          <p:cNvGraphicFramePr/>
          <p:nvPr/>
        </p:nvGraphicFramePr>
        <p:xfrm>
          <a:off x="699135" y="1468120"/>
          <a:ext cx="10041890" cy="4597400"/>
        </p:xfrm>
        <a:graphic>
          <a:graphicData uri="http://schemas.openxmlformats.org/drawingml/2006/table">
            <a:tbl>
              <a:tblPr firstRow="1" bandRow="1">
                <a:tableStyleId>{5C22544A-7EE6-4342-B048-85BDC9FD1C3A}</a:tableStyleId>
              </a:tblPr>
              <a:tblGrid>
                <a:gridCol w="5020945"/>
                <a:gridCol w="5020945"/>
              </a:tblGrid>
              <a:tr h="381635">
                <a:tc>
                  <a:txBody>
                    <a:bodyPr/>
                    <a:p>
                      <a:pPr>
                        <a:buNone/>
                      </a:pPr>
                      <a:r>
                        <a:rPr lang="en-US"/>
                        <a:t>Class</a:t>
                      </a:r>
                      <a:endParaRPr lang="en-US"/>
                    </a:p>
                  </a:txBody>
                  <a:tcPr/>
                </a:tc>
                <a:tc>
                  <a:txBody>
                    <a:bodyPr/>
                    <a:p>
                      <a:pPr>
                        <a:buNone/>
                      </a:pPr>
                      <a:r>
                        <a:rPr lang="en-US"/>
                        <a:t>Properties</a:t>
                      </a:r>
                      <a:endParaRPr lang="en-US"/>
                    </a:p>
                  </a:txBody>
                  <a:tcPr/>
                </a:tc>
              </a:tr>
              <a:tr h="1191260">
                <a:tc>
                  <a:txBody>
                    <a:bodyPr/>
                    <a:p>
                      <a:pPr>
                        <a:buNone/>
                      </a:pPr>
                      <a:r>
                        <a:rPr lang="en-US"/>
                        <a:t>inset-0</a:t>
                      </a:r>
                      <a:endParaRPr lang="en-US"/>
                    </a:p>
                  </a:txBody>
                  <a:tcPr/>
                </a:tc>
                <a:tc>
                  <a:txBody>
                    <a:bodyPr/>
                    <a:p>
                      <a:pPr>
                        <a:buNone/>
                      </a:pPr>
                      <a:r>
                        <a:rPr lang="en-US"/>
                        <a:t>top: 0px;</a:t>
                      </a:r>
                      <a:endParaRPr lang="en-US"/>
                    </a:p>
                    <a:p>
                      <a:pPr>
                        <a:buNone/>
                      </a:pPr>
                      <a:r>
                        <a:rPr lang="en-US"/>
                        <a:t>right: 0px;</a:t>
                      </a:r>
                      <a:endParaRPr lang="en-US"/>
                    </a:p>
                    <a:p>
                      <a:pPr>
                        <a:buNone/>
                      </a:pPr>
                      <a:r>
                        <a:rPr lang="en-US"/>
                        <a:t>bottom: 0px;</a:t>
                      </a:r>
                      <a:endParaRPr lang="en-US"/>
                    </a:p>
                    <a:p>
                      <a:pPr>
                        <a:buNone/>
                      </a:pPr>
                      <a:r>
                        <a:rPr lang="en-US"/>
                        <a:t>left: 0px;</a:t>
                      </a:r>
                      <a:endParaRPr lang="en-US"/>
                    </a:p>
                  </a:txBody>
                  <a:tcPr/>
                </a:tc>
              </a:tr>
              <a:tr h="1466850">
                <a:tc>
                  <a:txBody>
                    <a:bodyPr/>
                    <a:p>
                      <a:pPr>
                        <a:buNone/>
                      </a:pPr>
                      <a:r>
                        <a:rPr lang="en-US" altLang="en-US" sz="1800">
                          <a:sym typeface="+mn-ea"/>
                        </a:rPr>
                        <a:t>-</a:t>
                      </a:r>
                      <a:r>
                        <a:rPr lang="en-US" sz="1800">
                          <a:sym typeface="+mn-ea"/>
                        </a:rPr>
                        <a:t>inset-0</a:t>
                      </a:r>
                      <a:endParaRPr lang="en-US" sz="1800">
                        <a:sym typeface="+mn-ea"/>
                      </a:endParaRPr>
                    </a:p>
                    <a:p>
                      <a:pPr>
                        <a:buNone/>
                      </a:pPr>
                      <a:endParaRPr lang="en-US"/>
                    </a:p>
                  </a:txBody>
                  <a:tcPr/>
                </a:tc>
                <a:tc>
                  <a:txBody>
                    <a:bodyPr/>
                    <a:p>
                      <a:pPr>
                        <a:buNone/>
                      </a:pPr>
                      <a:r>
                        <a:rPr lang="en-US" sz="1800">
                          <a:sym typeface="+mn-ea"/>
                        </a:rPr>
                        <a:t>top:  </a:t>
                      </a:r>
                      <a:r>
                        <a:rPr lang="en-US" altLang="en-US" sz="1800">
                          <a:sym typeface="+mn-ea"/>
                        </a:rPr>
                        <a:t>-</a:t>
                      </a:r>
                      <a:r>
                        <a:rPr lang="en-US" sz="1800">
                          <a:sym typeface="+mn-ea"/>
                        </a:rPr>
                        <a:t>0px;</a:t>
                      </a:r>
                      <a:endParaRPr lang="en-US" sz="1800">
                        <a:sym typeface="+mn-ea"/>
                      </a:endParaRPr>
                    </a:p>
                    <a:p>
                      <a:pPr>
                        <a:buNone/>
                      </a:pPr>
                      <a:r>
                        <a:rPr lang="en-US" sz="1800">
                          <a:sym typeface="+mn-ea"/>
                        </a:rPr>
                        <a:t>right: </a:t>
                      </a:r>
                      <a:r>
                        <a:rPr lang="en-US" altLang="en-US" sz="1800">
                          <a:sym typeface="+mn-ea"/>
                        </a:rPr>
                        <a:t>-</a:t>
                      </a:r>
                      <a:r>
                        <a:rPr lang="en-US" sz="1800">
                          <a:sym typeface="+mn-ea"/>
                        </a:rPr>
                        <a:t>0px;</a:t>
                      </a:r>
                      <a:endParaRPr lang="en-US" sz="1800">
                        <a:sym typeface="+mn-ea"/>
                      </a:endParaRPr>
                    </a:p>
                    <a:p>
                      <a:pPr>
                        <a:buNone/>
                      </a:pPr>
                      <a:r>
                        <a:rPr lang="en-US" sz="1800">
                          <a:sym typeface="+mn-ea"/>
                        </a:rPr>
                        <a:t>bottom: </a:t>
                      </a:r>
                      <a:r>
                        <a:rPr lang="en-US" altLang="en-US" sz="1800">
                          <a:sym typeface="+mn-ea"/>
                        </a:rPr>
                        <a:t>-</a:t>
                      </a:r>
                      <a:r>
                        <a:rPr lang="en-US" sz="1800">
                          <a:sym typeface="+mn-ea"/>
                        </a:rPr>
                        <a:t>0px;</a:t>
                      </a:r>
                      <a:endParaRPr lang="en-US" sz="1800">
                        <a:sym typeface="+mn-ea"/>
                      </a:endParaRPr>
                    </a:p>
                    <a:p>
                      <a:pPr>
                        <a:buNone/>
                      </a:pPr>
                      <a:r>
                        <a:rPr lang="en-US" sz="1800">
                          <a:sym typeface="+mn-ea"/>
                        </a:rPr>
                        <a:t>left: </a:t>
                      </a:r>
                      <a:r>
                        <a:rPr lang="en-US" altLang="en-US" sz="1800">
                          <a:sym typeface="+mn-ea"/>
                        </a:rPr>
                        <a:t>-</a:t>
                      </a:r>
                      <a:r>
                        <a:rPr lang="en-US" sz="1800">
                          <a:sym typeface="+mn-ea"/>
                        </a:rPr>
                        <a:t>0px;</a:t>
                      </a:r>
                      <a:endParaRPr lang="en-US" sz="1800">
                        <a:sym typeface="+mn-ea"/>
                      </a:endParaRPr>
                    </a:p>
                    <a:p>
                      <a:pPr>
                        <a:buNone/>
                      </a:pPr>
                      <a:endParaRPr lang="en-US"/>
                    </a:p>
                  </a:txBody>
                  <a:tcPr/>
                </a:tc>
              </a:tr>
              <a:tr h="641350">
                <a:tc>
                  <a:txBody>
                    <a:bodyPr/>
                    <a:p>
                      <a:pPr>
                        <a:buNone/>
                      </a:pPr>
                      <a:r>
                        <a:rPr lang="en-US"/>
                        <a:t>inset-x-0</a:t>
                      </a:r>
                      <a:endParaRPr lang="en-US"/>
                    </a:p>
                  </a:txBody>
                  <a:tcPr/>
                </a:tc>
                <a:tc>
                  <a:txBody>
                    <a:bodyPr/>
                    <a:p>
                      <a:pPr>
                        <a:buNone/>
                      </a:pPr>
                      <a:r>
                        <a:rPr lang="en-US"/>
                        <a:t>left: 0px;</a:t>
                      </a:r>
                      <a:endParaRPr lang="en-US"/>
                    </a:p>
                    <a:p>
                      <a:pPr>
                        <a:buNone/>
                      </a:pPr>
                      <a:r>
                        <a:rPr lang="en-US"/>
                        <a:t>right: 0px;</a:t>
                      </a:r>
                      <a:endParaRPr lang="en-US"/>
                    </a:p>
                  </a:txBody>
                  <a:tcPr/>
                </a:tc>
              </a:tr>
              <a:tr h="916305">
                <a:tc>
                  <a:txBody>
                    <a:bodyPr/>
                    <a:p>
                      <a:pPr>
                        <a:buNone/>
                      </a:pPr>
                      <a:r>
                        <a:rPr lang="en-US"/>
                        <a:t>-inset-x-0</a:t>
                      </a:r>
                      <a:endParaRPr lang="en-US"/>
                    </a:p>
                  </a:txBody>
                  <a:tcPr/>
                </a:tc>
                <a:tc>
                  <a:txBody>
                    <a:bodyPr/>
                    <a:p>
                      <a:pPr>
                        <a:buNone/>
                      </a:pPr>
                      <a:r>
                        <a:rPr lang="en-US" sz="1800">
                          <a:sym typeface="+mn-ea"/>
                        </a:rPr>
                        <a:t>left: </a:t>
                      </a:r>
                      <a:r>
                        <a:rPr lang="en-US" altLang="en-US" sz="1800">
                          <a:sym typeface="+mn-ea"/>
                        </a:rPr>
                        <a:t>-</a:t>
                      </a:r>
                      <a:r>
                        <a:rPr lang="en-US" sz="1800">
                          <a:sym typeface="+mn-ea"/>
                        </a:rPr>
                        <a:t>0px;</a:t>
                      </a:r>
                      <a:endParaRPr lang="en-US" sz="1800">
                        <a:sym typeface="+mn-ea"/>
                      </a:endParaRPr>
                    </a:p>
                    <a:p>
                      <a:pPr>
                        <a:buNone/>
                      </a:pPr>
                      <a:r>
                        <a:rPr lang="en-US" sz="1800">
                          <a:sym typeface="+mn-ea"/>
                        </a:rPr>
                        <a:t>right: </a:t>
                      </a:r>
                      <a:r>
                        <a:rPr lang="en-US" altLang="en-US" sz="1800">
                          <a:sym typeface="+mn-ea"/>
                        </a:rPr>
                        <a:t>-</a:t>
                      </a:r>
                      <a:r>
                        <a:rPr lang="en-US" sz="1800">
                          <a:sym typeface="+mn-ea"/>
                        </a:rPr>
                        <a:t>0px;</a:t>
                      </a:r>
                      <a:endParaRPr lang="en-US" sz="1800">
                        <a:sym typeface="+mn-ea"/>
                      </a:endParaRPr>
                    </a:p>
                    <a:p>
                      <a:pPr>
                        <a:buNone/>
                      </a:pPr>
                      <a:endParaRPr lang="en-US"/>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 / Right / Bottom / Left</a:t>
            </a:r>
            <a:endParaRPr lang="en-US"/>
          </a:p>
        </p:txBody>
      </p:sp>
      <p:sp>
        <p:nvSpPr>
          <p:cNvPr id="4" name="Text Box 3"/>
          <p:cNvSpPr txBox="1"/>
          <p:nvPr/>
        </p:nvSpPr>
        <p:spPr>
          <a:xfrm>
            <a:off x="699135" y="995045"/>
            <a:ext cx="8812530" cy="368300"/>
          </a:xfrm>
          <a:prstGeom prst="rect">
            <a:avLst/>
          </a:prstGeom>
          <a:noFill/>
        </p:spPr>
        <p:txBody>
          <a:bodyPr wrap="square" rtlCol="0">
            <a:spAutoFit/>
          </a:bodyPr>
          <a:p>
            <a:r>
              <a:rPr lang="en-US"/>
              <a:t>Utilities for controlling the placement of positioned elements.</a:t>
            </a:r>
            <a:endParaRPr lang="en-US"/>
          </a:p>
        </p:txBody>
      </p:sp>
      <p:graphicFrame>
        <p:nvGraphicFramePr>
          <p:cNvPr id="5" name="Table 4"/>
          <p:cNvGraphicFramePr/>
          <p:nvPr/>
        </p:nvGraphicFramePr>
        <p:xfrm>
          <a:off x="699135" y="1468120"/>
          <a:ext cx="10041890" cy="3493770"/>
        </p:xfrm>
        <a:graphic>
          <a:graphicData uri="http://schemas.openxmlformats.org/drawingml/2006/table">
            <a:tbl>
              <a:tblPr firstRow="1" bandRow="1">
                <a:tableStyleId>{5C22544A-7EE6-4342-B048-85BDC9FD1C3A}</a:tableStyleId>
              </a:tblPr>
              <a:tblGrid>
                <a:gridCol w="5020945"/>
                <a:gridCol w="5020945"/>
              </a:tblGrid>
              <a:tr h="381635">
                <a:tc>
                  <a:txBody>
                    <a:bodyPr/>
                    <a:p>
                      <a:pPr>
                        <a:buNone/>
                      </a:pPr>
                      <a:r>
                        <a:rPr lang="en-US"/>
                        <a:t>Class</a:t>
                      </a:r>
                      <a:endParaRPr lang="en-US"/>
                    </a:p>
                  </a:txBody>
                  <a:tcPr/>
                </a:tc>
                <a:tc>
                  <a:txBody>
                    <a:bodyPr/>
                    <a:p>
                      <a:pPr>
                        <a:buNone/>
                      </a:pPr>
                      <a:r>
                        <a:rPr lang="en-US"/>
                        <a:t>Properties</a:t>
                      </a:r>
                      <a:endParaRPr lang="en-US"/>
                    </a:p>
                  </a:txBody>
                  <a:tcPr/>
                </a:tc>
              </a:tr>
              <a:tr h="493395">
                <a:tc>
                  <a:txBody>
                    <a:bodyPr/>
                    <a:p>
                      <a:pPr>
                        <a:buNone/>
                      </a:pPr>
                      <a:r>
                        <a:rPr lang="en-US" sz="1800">
                          <a:sym typeface="+mn-ea"/>
                        </a:rPr>
                        <a:t>inset-</a:t>
                      </a:r>
                      <a:r>
                        <a:rPr lang="en-US" altLang="en-US" sz="1800">
                          <a:sym typeface="+mn-ea"/>
                        </a:rPr>
                        <a:t>y</a:t>
                      </a:r>
                      <a:r>
                        <a:rPr lang="en-US" sz="1800">
                          <a:sym typeface="+mn-ea"/>
                        </a:rPr>
                        <a:t>-0</a:t>
                      </a:r>
                      <a:endParaRPr lang="en-US"/>
                    </a:p>
                  </a:txBody>
                  <a:tcPr/>
                </a:tc>
                <a:tc>
                  <a:txBody>
                    <a:bodyPr/>
                    <a:p>
                      <a:pPr>
                        <a:buNone/>
                      </a:pPr>
                      <a:r>
                        <a:rPr lang="en-US" sz="1800">
                          <a:sym typeface="+mn-ea"/>
                        </a:rPr>
                        <a:t>top: 0px;</a:t>
                      </a:r>
                      <a:endParaRPr lang="en-US" sz="1800">
                        <a:sym typeface="+mn-ea"/>
                      </a:endParaRPr>
                    </a:p>
                    <a:p>
                      <a:pPr>
                        <a:buNone/>
                      </a:pPr>
                      <a:r>
                        <a:rPr lang="en-US" sz="1800">
                          <a:sym typeface="+mn-ea"/>
                        </a:rPr>
                        <a:t>bottom: 0px;</a:t>
                      </a:r>
                      <a:endParaRPr lang="en-US" altLang="en-US"/>
                    </a:p>
                  </a:txBody>
                  <a:tcPr/>
                </a:tc>
              </a:tr>
              <a:tr h="742315">
                <a:tc>
                  <a:txBody>
                    <a:bodyPr/>
                    <a:p>
                      <a:pPr>
                        <a:buNone/>
                      </a:pPr>
                      <a:r>
                        <a:rPr lang="en-US" sz="1800">
                          <a:sym typeface="+mn-ea"/>
                        </a:rPr>
                        <a:t>-inset-</a:t>
                      </a:r>
                      <a:r>
                        <a:rPr lang="en-US" altLang="en-US" sz="1800">
                          <a:sym typeface="+mn-ea"/>
                        </a:rPr>
                        <a:t>y</a:t>
                      </a:r>
                      <a:r>
                        <a:rPr lang="en-US" sz="1800">
                          <a:sym typeface="+mn-ea"/>
                        </a:rPr>
                        <a:t>-0</a:t>
                      </a:r>
                      <a:endParaRPr lang="en-US"/>
                    </a:p>
                  </a:txBody>
                  <a:tcPr/>
                </a:tc>
                <a:tc>
                  <a:txBody>
                    <a:bodyPr/>
                    <a:p>
                      <a:pPr>
                        <a:buNone/>
                      </a:pPr>
                      <a:r>
                        <a:rPr lang="en-US" sz="1800">
                          <a:sym typeface="+mn-ea"/>
                        </a:rPr>
                        <a:t>top:  </a:t>
                      </a:r>
                      <a:r>
                        <a:rPr lang="en-US" altLang="en-US" sz="1800">
                          <a:sym typeface="+mn-ea"/>
                        </a:rPr>
                        <a:t>-</a:t>
                      </a:r>
                      <a:r>
                        <a:rPr lang="en-US" sz="1800">
                          <a:sym typeface="+mn-ea"/>
                        </a:rPr>
                        <a:t>0px;</a:t>
                      </a:r>
                      <a:endParaRPr lang="en-US" sz="1800">
                        <a:sym typeface="+mn-ea"/>
                      </a:endParaRPr>
                    </a:p>
                    <a:p>
                      <a:pPr>
                        <a:buNone/>
                      </a:pPr>
                      <a:r>
                        <a:rPr lang="en-US" sz="1800">
                          <a:sym typeface="+mn-ea"/>
                        </a:rPr>
                        <a:t>bottom: </a:t>
                      </a:r>
                      <a:r>
                        <a:rPr lang="en-US" altLang="en-US" sz="1800">
                          <a:sym typeface="+mn-ea"/>
                        </a:rPr>
                        <a:t>-</a:t>
                      </a:r>
                      <a:r>
                        <a:rPr lang="en-US" sz="1800">
                          <a:sym typeface="+mn-ea"/>
                        </a:rPr>
                        <a:t>0px;</a:t>
                      </a:r>
                      <a:endParaRPr lang="en-US"/>
                    </a:p>
                  </a:txBody>
                  <a:tcPr/>
                </a:tc>
              </a:tr>
              <a:tr h="641350">
                <a:tc>
                  <a:txBody>
                    <a:bodyPr/>
                    <a:p>
                      <a:pPr>
                        <a:buNone/>
                      </a:pPr>
                      <a:r>
                        <a:rPr lang="en-US" altLang="en-US"/>
                        <a:t>top-0</a:t>
                      </a:r>
                      <a:endParaRPr lang="en-US" altLang="en-US"/>
                    </a:p>
                    <a:p>
                      <a:pPr>
                        <a:buNone/>
                      </a:pPr>
                      <a:r>
                        <a:rPr lang="en-US" altLang="en-US"/>
                        <a:t>right-0</a:t>
                      </a:r>
                      <a:endParaRPr lang="en-US" altLang="en-US"/>
                    </a:p>
                    <a:p>
                      <a:pPr>
                        <a:buNone/>
                      </a:pPr>
                      <a:r>
                        <a:rPr lang="en-US" altLang="en-US"/>
                        <a:t>buttom-0</a:t>
                      </a:r>
                      <a:endParaRPr lang="en-US" altLang="en-US"/>
                    </a:p>
                    <a:p>
                      <a:pPr>
                        <a:buNone/>
                      </a:pPr>
                      <a:r>
                        <a:rPr lang="en-US" altLang="en-US"/>
                        <a:t>left-0</a:t>
                      </a:r>
                      <a:endParaRPr lang="en-US" altLang="en-US"/>
                    </a:p>
                  </a:txBody>
                  <a:tcPr/>
                </a:tc>
                <a:tc>
                  <a:txBody>
                    <a:bodyPr/>
                    <a:p>
                      <a:pPr>
                        <a:buNone/>
                      </a:pPr>
                      <a:r>
                        <a:rPr lang="en-US"/>
                        <a:t>left: 0px;</a:t>
                      </a:r>
                      <a:endParaRPr lang="en-US"/>
                    </a:p>
                    <a:p>
                      <a:pPr>
                        <a:buNone/>
                      </a:pPr>
                      <a:r>
                        <a:rPr lang="en-US"/>
                        <a:t>right: 0px;</a:t>
                      </a:r>
                      <a:endParaRPr lang="en-US"/>
                    </a:p>
                    <a:p>
                      <a:pPr>
                        <a:buNone/>
                      </a:pPr>
                      <a:r>
                        <a:rPr lang="en-US" sz="1800">
                          <a:sym typeface="+mn-ea"/>
                        </a:rPr>
                        <a:t>bottom: 0px;</a:t>
                      </a:r>
                      <a:endParaRPr lang="en-US" altLang="en-US" sz="1800"/>
                    </a:p>
                    <a:p>
                      <a:pPr>
                        <a:buNone/>
                      </a:pPr>
                      <a:r>
                        <a:rPr lang="en-US" sz="1800">
                          <a:sym typeface="+mn-ea"/>
                        </a:rPr>
                        <a:t>left: 0px;</a:t>
                      </a:r>
                      <a:endParaRPr lang="en-US"/>
                    </a:p>
                  </a:txBody>
                  <a:tcPr/>
                </a:tc>
              </a:tr>
              <a:tr h="916305">
                <a:tc>
                  <a:txBody>
                    <a:bodyPr/>
                    <a:p>
                      <a:pPr>
                        <a:buNone/>
                      </a:pPr>
                      <a:r>
                        <a:rPr lang="en-US" altLang="en-US" sz="1800">
                          <a:sym typeface="+mn-ea"/>
                        </a:rPr>
                        <a:t>-top-0</a:t>
                      </a:r>
                      <a:endParaRPr lang="en-US" altLang="en-US" sz="1800">
                        <a:sym typeface="+mn-ea"/>
                      </a:endParaRPr>
                    </a:p>
                    <a:p>
                      <a:pPr>
                        <a:buNone/>
                      </a:pPr>
                      <a:r>
                        <a:rPr lang="en-US" altLang="en-US" sz="1800">
                          <a:sym typeface="+mn-ea"/>
                        </a:rPr>
                        <a:t>-right-0</a:t>
                      </a:r>
                      <a:endParaRPr lang="en-US" altLang="en-US" sz="1800">
                        <a:sym typeface="+mn-ea"/>
                      </a:endParaRPr>
                    </a:p>
                    <a:p>
                      <a:pPr>
                        <a:buNone/>
                      </a:pPr>
                      <a:r>
                        <a:rPr lang="en-US" altLang="en-US" sz="1800">
                          <a:sym typeface="+mn-ea"/>
                        </a:rPr>
                        <a:t>-buttom-0</a:t>
                      </a:r>
                      <a:endParaRPr lang="en-US" altLang="en-US" sz="1800">
                        <a:sym typeface="+mn-ea"/>
                      </a:endParaRPr>
                    </a:p>
                    <a:p>
                      <a:pPr>
                        <a:buNone/>
                      </a:pPr>
                      <a:r>
                        <a:rPr lang="en-US" altLang="en-US" sz="1800">
                          <a:sym typeface="+mn-ea"/>
                        </a:rPr>
                        <a:t>-left-0</a:t>
                      </a:r>
                      <a:endParaRPr lang="en-US"/>
                    </a:p>
                  </a:txBody>
                  <a:tcPr/>
                </a:tc>
                <a:tc>
                  <a:txBody>
                    <a:bodyPr/>
                    <a:p>
                      <a:pPr>
                        <a:buNone/>
                      </a:pPr>
                      <a:r>
                        <a:rPr lang="en-US" sz="1800">
                          <a:sym typeface="+mn-ea"/>
                        </a:rPr>
                        <a:t>left: </a:t>
                      </a:r>
                      <a:r>
                        <a:rPr lang="en-US" altLang="en-US" sz="1800">
                          <a:sym typeface="+mn-ea"/>
                        </a:rPr>
                        <a:t>-</a:t>
                      </a:r>
                      <a:r>
                        <a:rPr lang="en-US" sz="1800">
                          <a:sym typeface="+mn-ea"/>
                        </a:rPr>
                        <a:t>0px;</a:t>
                      </a:r>
                      <a:endParaRPr lang="en-US" sz="1800"/>
                    </a:p>
                    <a:p>
                      <a:pPr>
                        <a:buNone/>
                      </a:pPr>
                      <a:r>
                        <a:rPr lang="en-US" sz="1800">
                          <a:sym typeface="+mn-ea"/>
                        </a:rPr>
                        <a:t>right: </a:t>
                      </a:r>
                      <a:r>
                        <a:rPr lang="en-US" altLang="en-US" sz="1800">
                          <a:sym typeface="+mn-ea"/>
                        </a:rPr>
                        <a:t>-</a:t>
                      </a:r>
                      <a:r>
                        <a:rPr lang="en-US" sz="1800">
                          <a:sym typeface="+mn-ea"/>
                        </a:rPr>
                        <a:t>0px;</a:t>
                      </a:r>
                      <a:endParaRPr lang="en-US" sz="1800"/>
                    </a:p>
                    <a:p>
                      <a:pPr>
                        <a:buNone/>
                      </a:pPr>
                      <a:r>
                        <a:rPr lang="en-US" sz="1800">
                          <a:sym typeface="+mn-ea"/>
                        </a:rPr>
                        <a:t>bottom: </a:t>
                      </a:r>
                      <a:r>
                        <a:rPr lang="en-US" altLang="en-US" sz="1800">
                          <a:sym typeface="+mn-ea"/>
                        </a:rPr>
                        <a:t>-</a:t>
                      </a:r>
                      <a:r>
                        <a:rPr lang="en-US" sz="1800">
                          <a:sym typeface="+mn-ea"/>
                        </a:rPr>
                        <a:t>0px;</a:t>
                      </a:r>
                      <a:endParaRPr lang="en-US" altLang="en-US" sz="1800"/>
                    </a:p>
                    <a:p>
                      <a:pPr>
                        <a:buNone/>
                      </a:pPr>
                      <a:r>
                        <a:rPr lang="en-US" sz="1800">
                          <a:sym typeface="+mn-ea"/>
                        </a:rPr>
                        <a:t>left: </a:t>
                      </a:r>
                      <a:r>
                        <a:rPr lang="en-US" altLang="en-US" sz="1800">
                          <a:sym typeface="+mn-ea"/>
                        </a:rPr>
                        <a:t>-</a:t>
                      </a:r>
                      <a:r>
                        <a:rPr lang="en-US" sz="1800">
                          <a:sym typeface="+mn-ea"/>
                        </a:rPr>
                        <a:t>0px;</a:t>
                      </a:r>
                      <a:endParaRPr lang="en-US"/>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Flex Direction</a:t>
            </a:r>
            <a:endParaRPr lang="en-US"/>
          </a:p>
        </p:txBody>
      </p:sp>
      <p:sp>
        <p:nvSpPr>
          <p:cNvPr id="4" name="Text Box 3"/>
          <p:cNvSpPr txBox="1"/>
          <p:nvPr/>
        </p:nvSpPr>
        <p:spPr>
          <a:xfrm>
            <a:off x="453390" y="964565"/>
            <a:ext cx="9268460" cy="368300"/>
          </a:xfrm>
          <a:prstGeom prst="rect">
            <a:avLst/>
          </a:prstGeom>
          <a:noFill/>
        </p:spPr>
        <p:txBody>
          <a:bodyPr wrap="square" rtlCol="0">
            <a:spAutoFit/>
          </a:bodyPr>
          <a:p>
            <a:r>
              <a:rPr lang="en-US"/>
              <a:t>Utilities for controlling the direction of flex items.</a:t>
            </a:r>
            <a:endParaRPr lang="en-US"/>
          </a:p>
        </p:txBody>
      </p:sp>
      <p:graphicFrame>
        <p:nvGraphicFramePr>
          <p:cNvPr id="5" name="Table 4"/>
          <p:cNvGraphicFramePr/>
          <p:nvPr/>
        </p:nvGraphicFramePr>
        <p:xfrm>
          <a:off x="609600" y="1631950"/>
          <a:ext cx="10204450" cy="1905000"/>
        </p:xfrm>
        <a:graphic>
          <a:graphicData uri="http://schemas.openxmlformats.org/drawingml/2006/table">
            <a:tbl>
              <a:tblPr firstRow="1" bandRow="1">
                <a:tableStyleId>{5C22544A-7EE6-4342-B048-85BDC9FD1C3A}</a:tableStyleId>
              </a:tblPr>
              <a:tblGrid>
                <a:gridCol w="5102225"/>
                <a:gridCol w="5102225"/>
              </a:tblGrid>
              <a:tr h="381000">
                <a:tc>
                  <a:txBody>
                    <a:bodyPr/>
                    <a:p>
                      <a:pPr>
                        <a:buNone/>
                      </a:pPr>
                      <a:r>
                        <a:rPr lang="en-US"/>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flex-row</a:t>
                      </a:r>
                      <a:endParaRPr lang="en-US"/>
                    </a:p>
                  </a:txBody>
                  <a:tcPr/>
                </a:tc>
                <a:tc>
                  <a:txBody>
                    <a:bodyPr/>
                    <a:p>
                      <a:pPr>
                        <a:buNone/>
                      </a:pPr>
                      <a:r>
                        <a:rPr lang="en-US"/>
                        <a:t>flex-direction: row;</a:t>
                      </a:r>
                      <a:endParaRPr lang="en-US"/>
                    </a:p>
                  </a:txBody>
                  <a:tcPr/>
                </a:tc>
              </a:tr>
              <a:tr h="381000">
                <a:tc>
                  <a:txBody>
                    <a:bodyPr/>
                    <a:p>
                      <a:pPr>
                        <a:buNone/>
                      </a:pPr>
                      <a:r>
                        <a:rPr lang="en-US"/>
                        <a:t>flex-row-reverse</a:t>
                      </a:r>
                      <a:endParaRPr lang="en-US"/>
                    </a:p>
                  </a:txBody>
                  <a:tcPr/>
                </a:tc>
                <a:tc>
                  <a:txBody>
                    <a:bodyPr/>
                    <a:p>
                      <a:pPr>
                        <a:buNone/>
                      </a:pPr>
                      <a:r>
                        <a:rPr lang="en-US"/>
                        <a:t>flex-direction: row-reverse;</a:t>
                      </a:r>
                      <a:endParaRPr lang="en-US"/>
                    </a:p>
                  </a:txBody>
                  <a:tcPr/>
                </a:tc>
              </a:tr>
              <a:tr h="381000">
                <a:tc>
                  <a:txBody>
                    <a:bodyPr/>
                    <a:p>
                      <a:pPr>
                        <a:buNone/>
                      </a:pPr>
                      <a:r>
                        <a:rPr lang="en-US"/>
                        <a:t>flex-col</a:t>
                      </a:r>
                      <a:endParaRPr lang="en-US"/>
                    </a:p>
                  </a:txBody>
                  <a:tcPr/>
                </a:tc>
                <a:tc>
                  <a:txBody>
                    <a:bodyPr/>
                    <a:p>
                      <a:pPr>
                        <a:buNone/>
                      </a:pPr>
                      <a:r>
                        <a:rPr lang="en-US"/>
                        <a:t>flex-direction: column;</a:t>
                      </a:r>
                      <a:endParaRPr lang="en-US"/>
                    </a:p>
                  </a:txBody>
                  <a:tcPr/>
                </a:tc>
              </a:tr>
              <a:tr h="381000">
                <a:tc>
                  <a:txBody>
                    <a:bodyPr/>
                    <a:p>
                      <a:pPr>
                        <a:buNone/>
                      </a:pPr>
                      <a:r>
                        <a:rPr lang="en-US"/>
                        <a:t>flex-col-reverse</a:t>
                      </a:r>
                      <a:endParaRPr lang="en-US"/>
                    </a:p>
                  </a:txBody>
                  <a:tcPr/>
                </a:tc>
                <a:tc>
                  <a:txBody>
                    <a:bodyPr/>
                    <a:p>
                      <a:pPr>
                        <a:buNone/>
                      </a:pPr>
                      <a:r>
                        <a:rPr lang="en-US"/>
                        <a:t>flex-direction: column-reverse;</a:t>
                      </a:r>
                      <a:endParaRPr lang="en-US"/>
                    </a:p>
                  </a:txBody>
                  <a:tcPr/>
                </a:tc>
              </a:tr>
            </a:tbl>
          </a:graphicData>
        </a:graphic>
      </p:graphicFrame>
      <p:sp>
        <p:nvSpPr>
          <p:cNvPr id="6" name="Text Box 5"/>
          <p:cNvSpPr txBox="1"/>
          <p:nvPr/>
        </p:nvSpPr>
        <p:spPr>
          <a:xfrm>
            <a:off x="625475" y="3706495"/>
            <a:ext cx="9966325" cy="368300"/>
          </a:xfrm>
          <a:prstGeom prst="rect">
            <a:avLst/>
          </a:prstGeom>
          <a:noFill/>
        </p:spPr>
        <p:txBody>
          <a:bodyPr wrap="square" rtlCol="0">
            <a:spAutoFit/>
          </a:bodyPr>
          <a:p>
            <a:r>
              <a:rPr lang="en-US" b="1"/>
              <a:t>Flex Wrap</a:t>
            </a:r>
            <a:endParaRPr lang="en-US" b="1"/>
          </a:p>
        </p:txBody>
      </p:sp>
      <p:graphicFrame>
        <p:nvGraphicFramePr>
          <p:cNvPr id="8" name="Table 7"/>
          <p:cNvGraphicFramePr/>
          <p:nvPr/>
        </p:nvGraphicFramePr>
        <p:xfrm>
          <a:off x="609600" y="4213225"/>
          <a:ext cx="10204450" cy="1524000"/>
        </p:xfrm>
        <a:graphic>
          <a:graphicData uri="http://schemas.openxmlformats.org/drawingml/2006/table">
            <a:tbl>
              <a:tblPr firstRow="1" bandRow="1">
                <a:tableStyleId>{5C22544A-7EE6-4342-B048-85BDC9FD1C3A}</a:tableStyleId>
              </a:tblPr>
              <a:tblGrid>
                <a:gridCol w="5102225"/>
                <a:gridCol w="5102225"/>
              </a:tblGrid>
              <a:tr h="381000">
                <a:tc>
                  <a:txBody>
                    <a:bodyPr/>
                    <a:p>
                      <a:pPr>
                        <a:buNone/>
                      </a:pPr>
                      <a:r>
                        <a:rPr lang="en-US" sz="1800">
                          <a:sym typeface="+mn-ea"/>
                        </a:rPr>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flex-wrap</a:t>
                      </a:r>
                      <a:endParaRPr lang="en-US"/>
                    </a:p>
                  </a:txBody>
                  <a:tcPr/>
                </a:tc>
                <a:tc>
                  <a:txBody>
                    <a:bodyPr/>
                    <a:p>
                      <a:pPr>
                        <a:buNone/>
                      </a:pPr>
                      <a:r>
                        <a:rPr lang="en-US"/>
                        <a:t>flex-wrap: wrap;</a:t>
                      </a:r>
                      <a:endParaRPr lang="en-US"/>
                    </a:p>
                  </a:txBody>
                  <a:tcPr/>
                </a:tc>
              </a:tr>
              <a:tr h="381000">
                <a:tc>
                  <a:txBody>
                    <a:bodyPr/>
                    <a:p>
                      <a:pPr>
                        <a:buNone/>
                      </a:pPr>
                      <a:r>
                        <a:rPr lang="en-US"/>
                        <a:t>flex-wrap-reverse</a:t>
                      </a:r>
                      <a:endParaRPr lang="en-US"/>
                    </a:p>
                  </a:txBody>
                  <a:tcPr/>
                </a:tc>
                <a:tc>
                  <a:txBody>
                    <a:bodyPr/>
                    <a:p>
                      <a:pPr>
                        <a:buNone/>
                      </a:pPr>
                      <a:r>
                        <a:rPr lang="en-US"/>
                        <a:t>flex-wrap: wrap-reverse;</a:t>
                      </a:r>
                      <a:endParaRPr lang="en-US"/>
                    </a:p>
                  </a:txBody>
                  <a:tcPr/>
                </a:tc>
              </a:tr>
              <a:tr h="381000">
                <a:tc>
                  <a:txBody>
                    <a:bodyPr/>
                    <a:p>
                      <a:pPr>
                        <a:buNone/>
                      </a:pPr>
                      <a:r>
                        <a:rPr lang="en-US"/>
                        <a:t>flex-nowrap</a:t>
                      </a:r>
                      <a:endParaRPr lang="en-US"/>
                    </a:p>
                  </a:txBody>
                  <a:tcPr/>
                </a:tc>
                <a:tc>
                  <a:txBody>
                    <a:bodyPr/>
                    <a:p>
                      <a:pPr>
                        <a:buNone/>
                      </a:pPr>
                      <a:r>
                        <a:rPr lang="en-US"/>
                        <a:t>flex-wrap: nowrap;</a:t>
                      </a:r>
                      <a:endParaRPr lang="en-US"/>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 name="Content Placeholder 3"/>
          <p:cNvGraphicFramePr/>
          <p:nvPr>
            <p:ph idx="1"/>
          </p:nvPr>
        </p:nvGraphicFramePr>
        <p:xfrm>
          <a:off x="609600" y="2095500"/>
          <a:ext cx="10972800" cy="2667000"/>
        </p:xfrm>
        <a:graphic>
          <a:graphicData uri="http://schemas.openxmlformats.org/drawingml/2006/table">
            <a:tbl>
              <a:tblPr firstRow="1" bandRow="1">
                <a:tableStyleId>{5C22544A-7EE6-4342-B048-85BDC9FD1C3A}</a:tableStyleId>
              </a:tblPr>
              <a:tblGrid>
                <a:gridCol w="5486400"/>
                <a:gridCol w="5486400"/>
              </a:tblGrid>
              <a:tr h="381000">
                <a:tc>
                  <a:txBody>
                    <a:bodyPr/>
                    <a:p>
                      <a:pPr>
                        <a:buNone/>
                      </a:pPr>
                      <a:r>
                        <a:rPr lang="en-US"/>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justify-start</a:t>
                      </a:r>
                      <a:endParaRPr lang="en-US"/>
                    </a:p>
                  </a:txBody>
                  <a:tcPr/>
                </a:tc>
                <a:tc>
                  <a:txBody>
                    <a:bodyPr/>
                    <a:p>
                      <a:pPr>
                        <a:buNone/>
                      </a:pPr>
                      <a:r>
                        <a:rPr lang="en-US"/>
                        <a:t>justify-content: flex-start;</a:t>
                      </a:r>
                      <a:endParaRPr lang="en-US"/>
                    </a:p>
                  </a:txBody>
                  <a:tcPr/>
                </a:tc>
              </a:tr>
              <a:tr h="381000">
                <a:tc>
                  <a:txBody>
                    <a:bodyPr/>
                    <a:p>
                      <a:pPr>
                        <a:buNone/>
                      </a:pPr>
                      <a:r>
                        <a:rPr lang="en-US"/>
                        <a:t>justify-end</a:t>
                      </a:r>
                      <a:endParaRPr lang="en-US"/>
                    </a:p>
                  </a:txBody>
                  <a:tcPr/>
                </a:tc>
                <a:tc>
                  <a:txBody>
                    <a:bodyPr/>
                    <a:p>
                      <a:pPr>
                        <a:buNone/>
                      </a:pPr>
                      <a:r>
                        <a:rPr lang="en-US"/>
                        <a:t>justify-content: flex-end;</a:t>
                      </a:r>
                      <a:endParaRPr lang="en-US"/>
                    </a:p>
                  </a:txBody>
                  <a:tcPr/>
                </a:tc>
              </a:tr>
              <a:tr h="381000">
                <a:tc>
                  <a:txBody>
                    <a:bodyPr/>
                    <a:p>
                      <a:pPr>
                        <a:buNone/>
                      </a:pPr>
                      <a:r>
                        <a:rPr lang="en-US"/>
                        <a:t>justify-center</a:t>
                      </a:r>
                      <a:endParaRPr lang="en-US"/>
                    </a:p>
                  </a:txBody>
                  <a:tcPr/>
                </a:tc>
                <a:tc>
                  <a:txBody>
                    <a:bodyPr/>
                    <a:p>
                      <a:pPr>
                        <a:buNone/>
                      </a:pPr>
                      <a:r>
                        <a:rPr lang="en-US"/>
                        <a:t>justify-content: center;</a:t>
                      </a:r>
                      <a:endParaRPr lang="en-US"/>
                    </a:p>
                  </a:txBody>
                  <a:tcPr/>
                </a:tc>
              </a:tr>
              <a:tr h="381000">
                <a:tc>
                  <a:txBody>
                    <a:bodyPr/>
                    <a:p>
                      <a:pPr>
                        <a:buNone/>
                      </a:pPr>
                      <a:r>
                        <a:rPr lang="en-US"/>
                        <a:t>justify-between</a:t>
                      </a:r>
                      <a:endParaRPr lang="en-US"/>
                    </a:p>
                  </a:txBody>
                  <a:tcPr/>
                </a:tc>
                <a:tc>
                  <a:txBody>
                    <a:bodyPr/>
                    <a:p>
                      <a:pPr>
                        <a:buNone/>
                      </a:pPr>
                      <a:r>
                        <a:rPr lang="en-US"/>
                        <a:t>justify-content: space-between;</a:t>
                      </a:r>
                      <a:endParaRPr lang="en-US"/>
                    </a:p>
                  </a:txBody>
                  <a:tcPr/>
                </a:tc>
              </a:tr>
              <a:tr h="381000">
                <a:tc>
                  <a:txBody>
                    <a:bodyPr/>
                    <a:p>
                      <a:pPr>
                        <a:buNone/>
                      </a:pPr>
                      <a:r>
                        <a:rPr lang="en-US"/>
                        <a:t>justify-around</a:t>
                      </a:r>
                      <a:endParaRPr lang="en-US"/>
                    </a:p>
                  </a:txBody>
                  <a:tcPr/>
                </a:tc>
                <a:tc>
                  <a:txBody>
                    <a:bodyPr/>
                    <a:p>
                      <a:pPr>
                        <a:buNone/>
                      </a:pPr>
                      <a:r>
                        <a:rPr lang="en-US"/>
                        <a:t>justify-content: space-around;</a:t>
                      </a:r>
                      <a:endParaRPr lang="en-US"/>
                    </a:p>
                  </a:txBody>
                  <a:tcPr/>
                </a:tc>
              </a:tr>
              <a:tr h="381000">
                <a:tc>
                  <a:txBody>
                    <a:bodyPr/>
                    <a:p>
                      <a:pPr>
                        <a:buNone/>
                      </a:pPr>
                      <a:r>
                        <a:rPr lang="en-US"/>
                        <a:t>justify-evenly</a:t>
                      </a:r>
                      <a:endParaRPr lang="en-US"/>
                    </a:p>
                  </a:txBody>
                  <a:tcPr/>
                </a:tc>
                <a:tc>
                  <a:txBody>
                    <a:bodyPr/>
                    <a:p>
                      <a:pPr>
                        <a:buNone/>
                      </a:pPr>
                      <a:r>
                        <a:rPr lang="en-US"/>
                        <a:t>justify-content: space-evenly;</a:t>
                      </a:r>
                      <a:endParaRPr lang="en-US"/>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42265" y="236220"/>
            <a:ext cx="9652635" cy="368300"/>
          </a:xfrm>
          <a:prstGeom prst="rect">
            <a:avLst/>
          </a:prstGeom>
          <a:noFill/>
        </p:spPr>
        <p:txBody>
          <a:bodyPr wrap="square" rtlCol="0">
            <a:spAutoFit/>
          </a:bodyPr>
          <a:p>
            <a:r>
              <a:rPr lang="en-US"/>
              <a:t>Flex</a:t>
            </a:r>
            <a:endParaRPr lang="en-US"/>
          </a:p>
        </p:txBody>
      </p:sp>
      <p:graphicFrame>
        <p:nvGraphicFramePr>
          <p:cNvPr id="5" name="Table 4"/>
          <p:cNvGraphicFramePr/>
          <p:nvPr/>
        </p:nvGraphicFramePr>
        <p:xfrm>
          <a:off x="342900" y="704215"/>
          <a:ext cx="9435465" cy="3429000"/>
        </p:xfrm>
        <a:graphic>
          <a:graphicData uri="http://schemas.openxmlformats.org/drawingml/2006/table">
            <a:tbl>
              <a:tblPr firstRow="1" bandRow="1">
                <a:tableStyleId>{5C22544A-7EE6-4342-B048-85BDC9FD1C3A}</a:tableStyleId>
              </a:tblPr>
              <a:tblGrid>
                <a:gridCol w="4267200"/>
                <a:gridCol w="5168265"/>
              </a:tblGrid>
              <a:tr h="381000">
                <a:tc>
                  <a:txBody>
                    <a:bodyPr/>
                    <a:p>
                      <a:pPr>
                        <a:buNone/>
                      </a:pPr>
                      <a:r>
                        <a:rPr lang="en-US"/>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flex-1</a:t>
                      </a:r>
                      <a:endParaRPr lang="en-US"/>
                    </a:p>
                  </a:txBody>
                  <a:tcPr/>
                </a:tc>
                <a:tc>
                  <a:txBody>
                    <a:bodyPr/>
                    <a:p>
                      <a:pPr>
                        <a:buNone/>
                      </a:pPr>
                      <a:r>
                        <a:rPr lang="en-US"/>
                        <a:t>flex: 1 1 0%;</a:t>
                      </a:r>
                      <a:endParaRPr lang="en-US"/>
                    </a:p>
                  </a:txBody>
                  <a:tcPr/>
                </a:tc>
              </a:tr>
              <a:tr h="381000">
                <a:tc>
                  <a:txBody>
                    <a:bodyPr/>
                    <a:p>
                      <a:pPr>
                        <a:buNone/>
                      </a:pPr>
                      <a:r>
                        <a:rPr lang="en-US"/>
                        <a:t>flex-auto</a:t>
                      </a:r>
                      <a:endParaRPr lang="en-US"/>
                    </a:p>
                  </a:txBody>
                  <a:tcPr/>
                </a:tc>
                <a:tc>
                  <a:txBody>
                    <a:bodyPr/>
                    <a:p>
                      <a:pPr>
                        <a:buNone/>
                      </a:pPr>
                      <a:r>
                        <a:rPr lang="en-US"/>
                        <a:t>flex: 1 1 auto;</a:t>
                      </a:r>
                      <a:endParaRPr lang="en-US"/>
                    </a:p>
                  </a:txBody>
                  <a:tcPr/>
                </a:tc>
              </a:tr>
              <a:tr h="381000">
                <a:tc>
                  <a:txBody>
                    <a:bodyPr/>
                    <a:p>
                      <a:pPr>
                        <a:buNone/>
                      </a:pPr>
                      <a:r>
                        <a:rPr lang="en-US"/>
                        <a:t>flex-initial</a:t>
                      </a:r>
                      <a:endParaRPr lang="en-US"/>
                    </a:p>
                  </a:txBody>
                  <a:tcPr/>
                </a:tc>
                <a:tc>
                  <a:txBody>
                    <a:bodyPr/>
                    <a:p>
                      <a:pPr>
                        <a:buNone/>
                      </a:pPr>
                      <a:r>
                        <a:rPr lang="en-US"/>
                        <a:t>flex: 0 1 auto;</a:t>
                      </a:r>
                      <a:endParaRPr lang="en-US"/>
                    </a:p>
                  </a:txBody>
                  <a:tcPr/>
                </a:tc>
              </a:tr>
              <a:tr h="381000">
                <a:tc>
                  <a:txBody>
                    <a:bodyPr/>
                    <a:p>
                      <a:pPr>
                        <a:buNone/>
                      </a:pPr>
                      <a:r>
                        <a:rPr lang="en-US"/>
                        <a:t>flex-none</a:t>
                      </a:r>
                      <a:endParaRPr lang="en-US"/>
                    </a:p>
                  </a:txBody>
                  <a:tcPr/>
                </a:tc>
                <a:tc>
                  <a:txBody>
                    <a:bodyPr/>
                    <a:p>
                      <a:pPr>
                        <a:buNone/>
                      </a:pPr>
                      <a:r>
                        <a:rPr lang="en-US"/>
                        <a:t>flex: none;</a:t>
                      </a:r>
                      <a:endParaRPr lang="en-US"/>
                    </a:p>
                  </a:txBody>
                  <a:tcPr/>
                </a:tc>
              </a:tr>
              <a:tr h="381000">
                <a:tc>
                  <a:txBody>
                    <a:bodyPr/>
                    <a:p>
                      <a:pPr>
                        <a:buNone/>
                      </a:pPr>
                      <a:r>
                        <a:rPr lang="en-US"/>
                        <a:t>flex-grow-0</a:t>
                      </a:r>
                      <a:endParaRPr lang="en-US"/>
                    </a:p>
                  </a:txBody>
                  <a:tcPr/>
                </a:tc>
                <a:tc>
                  <a:txBody>
                    <a:bodyPr/>
                    <a:p>
                      <a:pPr>
                        <a:buNone/>
                      </a:pPr>
                      <a:r>
                        <a:rPr lang="en-US"/>
                        <a:t>flex-grow: 0;</a:t>
                      </a:r>
                      <a:endParaRPr lang="en-US"/>
                    </a:p>
                  </a:txBody>
                  <a:tcPr/>
                </a:tc>
              </a:tr>
              <a:tr h="381000">
                <a:tc>
                  <a:txBody>
                    <a:bodyPr/>
                    <a:p>
                      <a:pPr>
                        <a:buNone/>
                      </a:pPr>
                      <a:r>
                        <a:rPr lang="en-US"/>
                        <a:t>flex-grow</a:t>
                      </a:r>
                      <a:endParaRPr lang="en-US"/>
                    </a:p>
                  </a:txBody>
                  <a:tcPr/>
                </a:tc>
                <a:tc>
                  <a:txBody>
                    <a:bodyPr/>
                    <a:p>
                      <a:pPr>
                        <a:buNone/>
                      </a:pPr>
                      <a:r>
                        <a:rPr lang="en-US"/>
                        <a:t>flex-grow: 1;</a:t>
                      </a:r>
                      <a:endParaRPr lang="en-US"/>
                    </a:p>
                  </a:txBody>
                  <a:tcPr/>
                </a:tc>
              </a:tr>
              <a:tr h="381000">
                <a:tc>
                  <a:txBody>
                    <a:bodyPr/>
                    <a:p>
                      <a:pPr>
                        <a:buNone/>
                      </a:pPr>
                      <a:r>
                        <a:rPr lang="en-US"/>
                        <a:t>flex-shrink-0</a:t>
                      </a:r>
                      <a:endParaRPr lang="en-US"/>
                    </a:p>
                  </a:txBody>
                  <a:tcPr/>
                </a:tc>
                <a:tc>
                  <a:txBody>
                    <a:bodyPr/>
                    <a:p>
                      <a:pPr>
                        <a:buNone/>
                      </a:pPr>
                      <a:r>
                        <a:rPr lang="en-US"/>
                        <a:t>flex-shrink: 0;</a:t>
                      </a:r>
                      <a:endParaRPr lang="en-US"/>
                    </a:p>
                  </a:txBody>
                  <a:tcPr/>
                </a:tc>
              </a:tr>
              <a:tr h="381000">
                <a:tc>
                  <a:txBody>
                    <a:bodyPr/>
                    <a:p>
                      <a:pPr>
                        <a:buNone/>
                      </a:pPr>
                      <a:r>
                        <a:rPr lang="en-US"/>
                        <a:t>flex-shrink</a:t>
                      </a:r>
                      <a:endParaRPr lang="en-US"/>
                    </a:p>
                  </a:txBody>
                  <a:tcPr/>
                </a:tc>
                <a:tc>
                  <a:txBody>
                    <a:bodyPr/>
                    <a:p>
                      <a:pPr>
                        <a:buNone/>
                      </a:pPr>
                      <a:r>
                        <a:rPr lang="en-US"/>
                        <a:t>flex-shrink: 1;</a:t>
                      </a:r>
                      <a:endParaRPr lang="en-US"/>
                    </a:p>
                  </a:txBody>
                  <a:tcPr/>
                </a:tc>
              </a:tr>
            </a:tbl>
          </a:graphicData>
        </a:graphic>
      </p:graphicFrame>
      <p:sp>
        <p:nvSpPr>
          <p:cNvPr id="6" name="Text Box 5"/>
          <p:cNvSpPr txBox="1"/>
          <p:nvPr/>
        </p:nvSpPr>
        <p:spPr>
          <a:xfrm>
            <a:off x="342265" y="4364355"/>
            <a:ext cx="8478520" cy="368300"/>
          </a:xfrm>
          <a:prstGeom prst="rect">
            <a:avLst/>
          </a:prstGeom>
          <a:noFill/>
        </p:spPr>
        <p:txBody>
          <a:bodyPr wrap="square" rtlCol="0">
            <a:spAutoFit/>
          </a:bodyPr>
          <a:p>
            <a:r>
              <a:rPr lang="en-US"/>
              <a:t>Order</a:t>
            </a:r>
            <a:endParaRPr lang="en-US"/>
          </a:p>
        </p:txBody>
      </p:sp>
      <p:graphicFrame>
        <p:nvGraphicFramePr>
          <p:cNvPr id="7" name="Table 6"/>
          <p:cNvGraphicFramePr/>
          <p:nvPr/>
        </p:nvGraphicFramePr>
        <p:xfrm>
          <a:off x="342900" y="4831080"/>
          <a:ext cx="9436100" cy="1894840"/>
        </p:xfrm>
        <a:graphic>
          <a:graphicData uri="http://schemas.openxmlformats.org/drawingml/2006/table">
            <a:tbl>
              <a:tblPr firstRow="1" bandRow="1">
                <a:tableStyleId>{5C22544A-7EE6-4342-B048-85BDC9FD1C3A}</a:tableStyleId>
              </a:tblPr>
              <a:tblGrid>
                <a:gridCol w="4718050"/>
                <a:gridCol w="4718050"/>
              </a:tblGrid>
              <a:tr h="381000">
                <a:tc>
                  <a:txBody>
                    <a:bodyPr/>
                    <a:p>
                      <a:pPr>
                        <a:buNone/>
                      </a:pPr>
                      <a:r>
                        <a:rPr lang="en-US"/>
                        <a:t>Class</a:t>
                      </a:r>
                      <a:endParaRPr lang="en-US"/>
                    </a:p>
                  </a:txBody>
                  <a:tcPr/>
                </a:tc>
                <a:tc>
                  <a:txBody>
                    <a:bodyPr/>
                    <a:p>
                      <a:pPr>
                        <a:buNone/>
                      </a:pPr>
                      <a:r>
                        <a:rPr lang="en-US" sz="1800">
                          <a:sym typeface="+mn-ea"/>
                        </a:rPr>
                        <a:t>Properties</a:t>
                      </a:r>
                      <a:endParaRPr lang="en-US"/>
                    </a:p>
                  </a:txBody>
                  <a:tcPr/>
                </a:tc>
              </a:tr>
              <a:tr h="370840">
                <a:tc>
                  <a:txBody>
                    <a:bodyPr/>
                    <a:p>
                      <a:pPr>
                        <a:buNone/>
                      </a:pPr>
                      <a:r>
                        <a:rPr lang="en-US"/>
                        <a:t>order-first</a:t>
                      </a:r>
                      <a:endParaRPr lang="en-US"/>
                    </a:p>
                  </a:txBody>
                  <a:tcPr/>
                </a:tc>
                <a:tc>
                  <a:txBody>
                    <a:bodyPr/>
                    <a:p>
                      <a:pPr>
                        <a:buNone/>
                      </a:pPr>
                      <a:r>
                        <a:rPr lang="en-US"/>
                        <a:t>order: -9999;</a:t>
                      </a:r>
                      <a:endParaRPr lang="en-US"/>
                    </a:p>
                  </a:txBody>
                  <a:tcPr/>
                </a:tc>
              </a:tr>
              <a:tr h="381000">
                <a:tc>
                  <a:txBody>
                    <a:bodyPr/>
                    <a:p>
                      <a:pPr>
                        <a:buNone/>
                      </a:pPr>
                      <a:r>
                        <a:rPr lang="en-US"/>
                        <a:t>order-last</a:t>
                      </a:r>
                      <a:endParaRPr lang="en-US"/>
                    </a:p>
                  </a:txBody>
                  <a:tcPr/>
                </a:tc>
                <a:tc>
                  <a:txBody>
                    <a:bodyPr/>
                    <a:p>
                      <a:pPr>
                        <a:buNone/>
                      </a:pPr>
                      <a:r>
                        <a:rPr lang="en-US"/>
                        <a:t>order: 9999;</a:t>
                      </a:r>
                      <a:endParaRPr lang="en-US"/>
                    </a:p>
                  </a:txBody>
                  <a:tcPr/>
                </a:tc>
              </a:tr>
              <a:tr h="381000">
                <a:tc>
                  <a:txBody>
                    <a:bodyPr/>
                    <a:p>
                      <a:pPr>
                        <a:buNone/>
                      </a:pPr>
                      <a:r>
                        <a:rPr lang="en-US"/>
                        <a:t>order-none</a:t>
                      </a:r>
                      <a:endParaRPr lang="en-US"/>
                    </a:p>
                  </a:txBody>
                  <a:tcPr/>
                </a:tc>
                <a:tc>
                  <a:txBody>
                    <a:bodyPr/>
                    <a:p>
                      <a:pPr>
                        <a:buNone/>
                      </a:pPr>
                      <a:r>
                        <a:rPr lang="en-US"/>
                        <a:t>order: 0;</a:t>
                      </a:r>
                      <a:endParaRPr lang="en-US"/>
                    </a:p>
                  </a:txBody>
                  <a:tcPr/>
                </a:tc>
              </a:tr>
              <a:tr h="381000">
                <a:tc>
                  <a:txBody>
                    <a:bodyPr/>
                    <a:p>
                      <a:pPr>
                        <a:buNone/>
                      </a:pPr>
                      <a:r>
                        <a:rPr lang="en-US"/>
                        <a:t>order-1</a:t>
                      </a:r>
                      <a:endParaRPr lang="en-US"/>
                    </a:p>
                  </a:txBody>
                  <a:tcPr/>
                </a:tc>
                <a:tc>
                  <a:txBody>
                    <a:bodyPr/>
                    <a:p>
                      <a:pPr>
                        <a:buNone/>
                      </a:pPr>
                      <a:r>
                        <a:rPr lang="en-US"/>
                        <a:t>order: 1;</a:t>
                      </a:r>
                      <a:endParaRPr lang="en-US"/>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Grid Template</a:t>
            </a:r>
            <a:endParaRPr lang="en-US"/>
          </a:p>
        </p:txBody>
      </p:sp>
      <p:sp>
        <p:nvSpPr>
          <p:cNvPr id="4" name="Text Box 3"/>
          <p:cNvSpPr txBox="1"/>
          <p:nvPr/>
        </p:nvSpPr>
        <p:spPr>
          <a:xfrm>
            <a:off x="506730" y="1430020"/>
            <a:ext cx="9216390" cy="645160"/>
          </a:xfrm>
          <a:prstGeom prst="rect">
            <a:avLst/>
          </a:prstGeom>
          <a:noFill/>
        </p:spPr>
        <p:txBody>
          <a:bodyPr wrap="square" rtlCol="0">
            <a:spAutoFit/>
          </a:bodyPr>
          <a:p>
            <a:r>
              <a:rPr lang="en-US"/>
              <a:t>Use the grid-cols-{n} utilities to create grids with n equally sized columns.</a:t>
            </a:r>
            <a:endParaRPr lang="en-US"/>
          </a:p>
          <a:p>
            <a:r>
              <a:rPr lang="en-US" altLang="en-US"/>
              <a:t>n=12</a:t>
            </a:r>
            <a:endParaRPr lang="en-US" altLang="en-US"/>
          </a:p>
        </p:txBody>
      </p:sp>
      <p:sp>
        <p:nvSpPr>
          <p:cNvPr id="5" name="Text Box 4"/>
          <p:cNvSpPr txBox="1"/>
          <p:nvPr/>
        </p:nvSpPr>
        <p:spPr>
          <a:xfrm>
            <a:off x="506730" y="979805"/>
            <a:ext cx="6061075" cy="368300"/>
          </a:xfrm>
          <a:prstGeom prst="rect">
            <a:avLst/>
          </a:prstGeom>
          <a:noFill/>
        </p:spPr>
        <p:txBody>
          <a:bodyPr wrap="square" rtlCol="0">
            <a:spAutoFit/>
          </a:bodyPr>
          <a:p>
            <a:r>
              <a:rPr lang="en-US" altLang="en-US"/>
              <a:t>first, need to class grid of parent element</a:t>
            </a:r>
            <a:endParaRPr lang="en-US" altLang="en-US"/>
          </a:p>
        </p:txBody>
      </p:sp>
      <p:pic>
        <p:nvPicPr>
          <p:cNvPr id="6" name="Picture 5"/>
          <p:cNvPicPr>
            <a:picLocks noChangeAspect="1"/>
          </p:cNvPicPr>
          <p:nvPr/>
        </p:nvPicPr>
        <p:blipFill>
          <a:blip r:embed="rId1"/>
          <a:stretch>
            <a:fillRect/>
          </a:stretch>
        </p:blipFill>
        <p:spPr>
          <a:xfrm>
            <a:off x="609600" y="2091690"/>
            <a:ext cx="9113520" cy="1491615"/>
          </a:xfrm>
          <a:prstGeom prst="rect">
            <a:avLst/>
          </a:prstGeom>
        </p:spPr>
      </p:pic>
      <p:pic>
        <p:nvPicPr>
          <p:cNvPr id="7" name="Picture 6"/>
          <p:cNvPicPr>
            <a:picLocks noChangeAspect="1"/>
          </p:cNvPicPr>
          <p:nvPr/>
        </p:nvPicPr>
        <p:blipFill>
          <a:blip r:embed="rId2"/>
          <a:stretch>
            <a:fillRect/>
          </a:stretch>
        </p:blipFill>
        <p:spPr>
          <a:xfrm>
            <a:off x="609600" y="3971925"/>
            <a:ext cx="9113520" cy="1171575"/>
          </a:xfrm>
          <a:prstGeom prst="rect">
            <a:avLst/>
          </a:prstGeom>
        </p:spPr>
      </p:pic>
      <p:pic>
        <p:nvPicPr>
          <p:cNvPr id="8" name="Picture 7"/>
          <p:cNvPicPr>
            <a:picLocks noChangeAspect="1"/>
          </p:cNvPicPr>
          <p:nvPr/>
        </p:nvPicPr>
        <p:blipFill>
          <a:blip r:embed="rId3"/>
          <a:stretch>
            <a:fillRect/>
          </a:stretch>
        </p:blipFill>
        <p:spPr>
          <a:xfrm>
            <a:off x="4029075" y="5450205"/>
            <a:ext cx="1899920" cy="8210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p:nvPr>
            <p:ph type="title"/>
          </p:nvPr>
        </p:nvSpPr>
        <p:spPr>
          <a:xfrm>
            <a:off x="609600" y="229870"/>
            <a:ext cx="10972800" cy="533400"/>
          </a:xfrm>
        </p:spPr>
        <p:txBody>
          <a:bodyPr/>
          <a:p>
            <a:r>
              <a:rPr lang="en-US"/>
              <a:t>Spanning columns</a:t>
            </a:r>
            <a:endParaRPr lang="en-US"/>
          </a:p>
        </p:txBody>
      </p:sp>
      <p:sp>
        <p:nvSpPr>
          <p:cNvPr id="10" name="Text Box 9"/>
          <p:cNvSpPr txBox="1"/>
          <p:nvPr/>
        </p:nvSpPr>
        <p:spPr>
          <a:xfrm>
            <a:off x="609600" y="1055370"/>
            <a:ext cx="8053705" cy="368300"/>
          </a:xfrm>
          <a:prstGeom prst="rect">
            <a:avLst/>
          </a:prstGeom>
          <a:noFill/>
        </p:spPr>
        <p:txBody>
          <a:bodyPr wrap="square" rtlCol="0">
            <a:spAutoFit/>
          </a:bodyPr>
          <a:p>
            <a:r>
              <a:rPr lang="en-US"/>
              <a:t>Use the col-span-{n} utilities to make an element span n columns.</a:t>
            </a:r>
            <a:endParaRPr lang="en-US"/>
          </a:p>
        </p:txBody>
      </p:sp>
      <p:pic>
        <p:nvPicPr>
          <p:cNvPr id="11" name="Picture 10"/>
          <p:cNvPicPr>
            <a:picLocks noChangeAspect="1"/>
          </p:cNvPicPr>
          <p:nvPr/>
        </p:nvPicPr>
        <p:blipFill>
          <a:blip r:embed="rId1"/>
          <a:stretch>
            <a:fillRect/>
          </a:stretch>
        </p:blipFill>
        <p:spPr>
          <a:xfrm>
            <a:off x="609600" y="1674495"/>
            <a:ext cx="9497695" cy="2294890"/>
          </a:xfrm>
          <a:prstGeom prst="rect">
            <a:avLst/>
          </a:prstGeom>
        </p:spPr>
      </p:pic>
      <p:pic>
        <p:nvPicPr>
          <p:cNvPr id="12" name="Picture 11"/>
          <p:cNvPicPr>
            <a:picLocks noChangeAspect="1"/>
          </p:cNvPicPr>
          <p:nvPr/>
        </p:nvPicPr>
        <p:blipFill>
          <a:blip r:embed="rId2"/>
          <a:stretch>
            <a:fillRect/>
          </a:stretch>
        </p:blipFill>
        <p:spPr>
          <a:xfrm>
            <a:off x="609600" y="4326890"/>
            <a:ext cx="9497695" cy="216916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Starting and ending lines</a:t>
            </a:r>
            <a:endParaRPr lang="en-US"/>
          </a:p>
        </p:txBody>
      </p:sp>
      <p:sp>
        <p:nvSpPr>
          <p:cNvPr id="4" name="Text Box 3"/>
          <p:cNvSpPr txBox="1"/>
          <p:nvPr/>
        </p:nvSpPr>
        <p:spPr>
          <a:xfrm>
            <a:off x="609600" y="1217295"/>
            <a:ext cx="9530715" cy="922020"/>
          </a:xfrm>
          <a:prstGeom prst="rect">
            <a:avLst/>
          </a:prstGeom>
          <a:noFill/>
        </p:spPr>
        <p:txBody>
          <a:bodyPr wrap="square" rtlCol="0">
            <a:spAutoFit/>
          </a:bodyPr>
          <a:p>
            <a:r>
              <a:rPr lang="en-US"/>
              <a:t>Use the col-start-{n} and col-end-{n} utilities to make an element start or end at the nth grid line. These can also be combined with the col-span-{n} utilities to span a specific number of columns.</a:t>
            </a:r>
            <a:endParaRPr lang="en-US"/>
          </a:p>
        </p:txBody>
      </p:sp>
      <p:sp>
        <p:nvSpPr>
          <p:cNvPr id="5" name="Text Box 4"/>
          <p:cNvSpPr txBox="1"/>
          <p:nvPr/>
        </p:nvSpPr>
        <p:spPr>
          <a:xfrm>
            <a:off x="678815" y="2269490"/>
            <a:ext cx="10421620" cy="645160"/>
          </a:xfrm>
          <a:prstGeom prst="rect">
            <a:avLst/>
          </a:prstGeom>
          <a:noFill/>
        </p:spPr>
        <p:txBody>
          <a:bodyPr wrap="square" rtlCol="0">
            <a:spAutoFit/>
          </a:bodyPr>
          <a:p>
            <a:r>
              <a:rPr lang="en-US"/>
              <a:t>Note that CSS grid lines start at 1, not 0, so a full-width element in a 6-column grid would start at line 1 and end at line 7.</a:t>
            </a:r>
            <a:endParaRPr lang="en-US"/>
          </a:p>
        </p:txBody>
      </p:sp>
      <p:pic>
        <p:nvPicPr>
          <p:cNvPr id="6" name="Picture 5"/>
          <p:cNvPicPr>
            <a:picLocks noChangeAspect="1"/>
          </p:cNvPicPr>
          <p:nvPr/>
        </p:nvPicPr>
        <p:blipFill>
          <a:blip r:embed="rId1"/>
          <a:stretch>
            <a:fillRect/>
          </a:stretch>
        </p:blipFill>
        <p:spPr>
          <a:xfrm>
            <a:off x="678815" y="3027045"/>
            <a:ext cx="9596755" cy="1581785"/>
          </a:xfrm>
          <a:prstGeom prst="rect">
            <a:avLst/>
          </a:prstGeom>
        </p:spPr>
      </p:pic>
      <p:pic>
        <p:nvPicPr>
          <p:cNvPr id="7" name="Picture 6"/>
          <p:cNvPicPr>
            <a:picLocks noChangeAspect="1"/>
          </p:cNvPicPr>
          <p:nvPr/>
        </p:nvPicPr>
        <p:blipFill>
          <a:blip r:embed="rId2"/>
          <a:stretch>
            <a:fillRect/>
          </a:stretch>
        </p:blipFill>
        <p:spPr>
          <a:xfrm>
            <a:off x="678815" y="4701540"/>
            <a:ext cx="9596755" cy="18135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Grid Flow</a:t>
            </a:r>
            <a:endParaRPr lang="en-US"/>
          </a:p>
        </p:txBody>
      </p:sp>
      <p:graphicFrame>
        <p:nvGraphicFramePr>
          <p:cNvPr id="4" name="Content Placeholder 3"/>
          <p:cNvGraphicFramePr/>
          <p:nvPr>
            <p:ph idx="1"/>
          </p:nvPr>
        </p:nvGraphicFramePr>
        <p:xfrm>
          <a:off x="609600" y="951865"/>
          <a:ext cx="10972800" cy="2286000"/>
        </p:xfrm>
        <a:graphic>
          <a:graphicData uri="http://schemas.openxmlformats.org/drawingml/2006/table">
            <a:tbl>
              <a:tblPr firstRow="1" bandRow="1">
                <a:tableStyleId>{5C22544A-7EE6-4342-B048-85BDC9FD1C3A}</a:tableStyleId>
              </a:tblPr>
              <a:tblGrid>
                <a:gridCol w="5486400"/>
                <a:gridCol w="5486400"/>
              </a:tblGrid>
              <a:tr h="381000">
                <a:tc>
                  <a:txBody>
                    <a:bodyPr/>
                    <a:p>
                      <a:pPr>
                        <a:buNone/>
                      </a:pPr>
                      <a:r>
                        <a:rPr lang="en-US"/>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grid-flow-row</a:t>
                      </a:r>
                      <a:endParaRPr lang="en-US"/>
                    </a:p>
                  </a:txBody>
                  <a:tcPr/>
                </a:tc>
                <a:tc>
                  <a:txBody>
                    <a:bodyPr/>
                    <a:p>
                      <a:pPr>
                        <a:buNone/>
                      </a:pPr>
                      <a:r>
                        <a:rPr lang="en-US"/>
                        <a:t>grid-auto-flow: row;</a:t>
                      </a:r>
                      <a:endParaRPr lang="en-US"/>
                    </a:p>
                  </a:txBody>
                  <a:tcPr/>
                </a:tc>
              </a:tr>
              <a:tr h="381000">
                <a:tc>
                  <a:txBody>
                    <a:bodyPr/>
                    <a:p>
                      <a:pPr>
                        <a:buNone/>
                      </a:pPr>
                      <a:r>
                        <a:rPr lang="en-US"/>
                        <a:t>grid-flow-col</a:t>
                      </a:r>
                      <a:endParaRPr lang="en-US"/>
                    </a:p>
                  </a:txBody>
                  <a:tcPr/>
                </a:tc>
                <a:tc>
                  <a:txBody>
                    <a:bodyPr/>
                    <a:p>
                      <a:pPr>
                        <a:buNone/>
                      </a:pPr>
                      <a:r>
                        <a:rPr lang="en-US"/>
                        <a:t>grid-auto-flow: column;</a:t>
                      </a:r>
                      <a:endParaRPr lang="en-US"/>
                    </a:p>
                  </a:txBody>
                  <a:tcPr/>
                </a:tc>
              </a:tr>
              <a:tr h="381000">
                <a:tc>
                  <a:txBody>
                    <a:bodyPr/>
                    <a:p>
                      <a:pPr>
                        <a:buNone/>
                      </a:pPr>
                      <a:r>
                        <a:rPr lang="en-US"/>
                        <a:t>grid-flow-row-dense</a:t>
                      </a:r>
                      <a:endParaRPr lang="en-US"/>
                    </a:p>
                  </a:txBody>
                  <a:tcPr/>
                </a:tc>
                <a:tc>
                  <a:txBody>
                    <a:bodyPr/>
                    <a:p>
                      <a:pPr>
                        <a:buNone/>
                      </a:pPr>
                      <a:r>
                        <a:rPr lang="en-US"/>
                        <a:t>grid-auto-flow: row dense;</a:t>
                      </a:r>
                      <a:endParaRPr lang="en-US"/>
                    </a:p>
                  </a:txBody>
                  <a:tcPr/>
                </a:tc>
              </a:tr>
              <a:tr h="381000">
                <a:tc>
                  <a:txBody>
                    <a:bodyPr/>
                    <a:p>
                      <a:pPr>
                        <a:buNone/>
                      </a:pPr>
                      <a:r>
                        <a:rPr lang="en-US"/>
                        <a:t>grid-flow-col-dense</a:t>
                      </a:r>
                      <a:endParaRPr lang="en-US"/>
                    </a:p>
                  </a:txBody>
                  <a:tcPr/>
                </a:tc>
                <a:tc>
                  <a:txBody>
                    <a:bodyPr/>
                    <a:p>
                      <a:pPr>
                        <a:buNone/>
                      </a:pPr>
                      <a:r>
                        <a:rPr lang="en-US"/>
                        <a:t>grid-auto-flow: column dense;</a:t>
                      </a:r>
                      <a:endParaRPr lang="en-US"/>
                    </a:p>
                  </a:txBody>
                  <a:tcPr/>
                </a:tc>
              </a:tr>
              <a:tr h="381000">
                <a:tc>
                  <a:txBody>
                    <a:bodyPr/>
                    <a:p>
                      <a:pPr>
                        <a:buNone/>
                      </a:pPr>
                      <a:endParaRPr lang="en-US"/>
                    </a:p>
                  </a:txBody>
                  <a:tcPr/>
                </a:tc>
                <a:tc>
                  <a:txBody>
                    <a:bodyPr/>
                    <a:p>
                      <a:pPr>
                        <a:buNone/>
                      </a:pPr>
                      <a:endParaRPr lang="en-US"/>
                    </a:p>
                  </a:txBody>
                  <a:tcPr/>
                </a:tc>
              </a:tr>
            </a:tbl>
          </a:graphicData>
        </a:graphic>
      </p:graphicFrame>
      <p:pic>
        <p:nvPicPr>
          <p:cNvPr id="5" name="Picture 4"/>
          <p:cNvPicPr>
            <a:picLocks noChangeAspect="1"/>
          </p:cNvPicPr>
          <p:nvPr/>
        </p:nvPicPr>
        <p:blipFill>
          <a:blip r:embed="rId1"/>
          <a:stretch>
            <a:fillRect/>
          </a:stretch>
        </p:blipFill>
        <p:spPr>
          <a:xfrm>
            <a:off x="609600" y="3502025"/>
            <a:ext cx="10972800" cy="1724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82800" y="1303655"/>
            <a:ext cx="2354580" cy="2168525"/>
          </a:xfrm>
        </p:spPr>
        <p:txBody>
          <a:bodyPr/>
          <a:p>
            <a:r>
              <a:rPr lang="en-US" altLang="en-US" sz="9600" b="1"/>
              <a:t>02</a:t>
            </a:r>
            <a:endParaRPr lang="en-US" altLang="en-US" sz="9600" b="1"/>
          </a:p>
        </p:txBody>
      </p:sp>
      <p:sp>
        <p:nvSpPr>
          <p:cNvPr id="3" name="Content Placeholder 2"/>
          <p:cNvSpPr>
            <a:spLocks noGrp="1"/>
          </p:cNvSpPr>
          <p:nvPr>
            <p:ph idx="1"/>
          </p:nvPr>
        </p:nvSpPr>
        <p:spPr>
          <a:xfrm>
            <a:off x="3620135" y="3472180"/>
            <a:ext cx="4921250" cy="568960"/>
          </a:xfrm>
        </p:spPr>
        <p:txBody>
          <a:bodyPr/>
          <a:p>
            <a:pPr marL="0" indent="0">
              <a:buNone/>
            </a:pPr>
            <a:r>
              <a:rPr lang="en-US" b="1"/>
              <a:t>CSS Frameworks vs </a:t>
            </a:r>
            <a:endParaRPr lang="en-US" b="1"/>
          </a:p>
          <a:p>
            <a:pPr marL="0" indent="0">
              <a:buNone/>
            </a:pPr>
            <a:r>
              <a:rPr lang="en-US" b="1"/>
              <a:t>Tailwind CSS</a:t>
            </a:r>
            <a:endParaRPr lang="en-US" b="1"/>
          </a:p>
        </p:txBody>
      </p:sp>
      <p:sp>
        <p:nvSpPr>
          <p:cNvPr id="4" name="Text Box 3"/>
          <p:cNvSpPr txBox="1"/>
          <p:nvPr/>
        </p:nvSpPr>
        <p:spPr>
          <a:xfrm>
            <a:off x="5800725" y="4732655"/>
            <a:ext cx="2740660" cy="275590"/>
          </a:xfrm>
          <a:prstGeom prst="rect">
            <a:avLst/>
          </a:prstGeom>
          <a:noFill/>
        </p:spPr>
        <p:txBody>
          <a:bodyPr wrap="square" rtlCol="0">
            <a:spAutoFit/>
          </a:bodyPr>
          <a:p>
            <a:r>
              <a:rPr lang="en-US" sz="1200"/>
              <a:t>1... 2.. 3.. Let’s Fight</a:t>
            </a:r>
            <a:endParaRPr 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Grid </a:t>
            </a:r>
            <a:r>
              <a:rPr lang="en-US"/>
              <a:t>Gap</a:t>
            </a:r>
            <a:endParaRPr lang="en-US"/>
          </a:p>
        </p:txBody>
      </p:sp>
      <p:sp>
        <p:nvSpPr>
          <p:cNvPr id="5" name="Text Box 4"/>
          <p:cNvSpPr txBox="1"/>
          <p:nvPr/>
        </p:nvSpPr>
        <p:spPr>
          <a:xfrm>
            <a:off x="524510" y="802640"/>
            <a:ext cx="9328785" cy="368300"/>
          </a:xfrm>
          <a:prstGeom prst="rect">
            <a:avLst/>
          </a:prstGeom>
          <a:noFill/>
        </p:spPr>
        <p:txBody>
          <a:bodyPr wrap="square" rtlCol="0">
            <a:spAutoFit/>
          </a:bodyPr>
          <a:p>
            <a:r>
              <a:rPr lang="en-US"/>
              <a:t>Utilities for controlling gutters between grid and flexbox items.</a:t>
            </a:r>
            <a:endParaRPr lang="en-US"/>
          </a:p>
        </p:txBody>
      </p:sp>
      <p:graphicFrame>
        <p:nvGraphicFramePr>
          <p:cNvPr id="6" name="Table 5"/>
          <p:cNvGraphicFramePr/>
          <p:nvPr/>
        </p:nvGraphicFramePr>
        <p:xfrm>
          <a:off x="609600" y="1431290"/>
          <a:ext cx="9546590" cy="1584325"/>
        </p:xfrm>
        <a:graphic>
          <a:graphicData uri="http://schemas.openxmlformats.org/drawingml/2006/table">
            <a:tbl>
              <a:tblPr firstRow="1" bandRow="1">
                <a:tableStyleId>{5C22544A-7EE6-4342-B048-85BDC9FD1C3A}</a:tableStyleId>
              </a:tblPr>
              <a:tblGrid>
                <a:gridCol w="4773295"/>
                <a:gridCol w="4773295"/>
              </a:tblGrid>
              <a:tr h="441325">
                <a:tc>
                  <a:txBody>
                    <a:bodyPr/>
                    <a:p>
                      <a:pPr>
                        <a:buNone/>
                      </a:pPr>
                      <a:r>
                        <a:rPr lang="en-US"/>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gap-0</a:t>
                      </a:r>
                      <a:endParaRPr lang="en-US"/>
                    </a:p>
                  </a:txBody>
                  <a:tcPr/>
                </a:tc>
                <a:tc>
                  <a:txBody>
                    <a:bodyPr/>
                    <a:p>
                      <a:pPr>
                        <a:buNone/>
                      </a:pPr>
                      <a:r>
                        <a:rPr lang="en-US"/>
                        <a:t>gap: 0px;</a:t>
                      </a:r>
                      <a:endParaRPr lang="en-US"/>
                    </a:p>
                  </a:txBody>
                  <a:tcPr/>
                </a:tc>
              </a:tr>
              <a:tr h="381000">
                <a:tc>
                  <a:txBody>
                    <a:bodyPr/>
                    <a:p>
                      <a:pPr>
                        <a:buNone/>
                      </a:pPr>
                      <a:r>
                        <a:rPr lang="en-US"/>
                        <a:t>gap-x-0</a:t>
                      </a:r>
                      <a:endParaRPr lang="en-US"/>
                    </a:p>
                  </a:txBody>
                  <a:tcPr/>
                </a:tc>
                <a:tc>
                  <a:txBody>
                    <a:bodyPr/>
                    <a:p>
                      <a:pPr>
                        <a:buNone/>
                      </a:pPr>
                      <a:r>
                        <a:rPr lang="en-US"/>
                        <a:t>column-gap: 0px;</a:t>
                      </a:r>
                      <a:endParaRPr lang="en-US"/>
                    </a:p>
                  </a:txBody>
                  <a:tcPr/>
                </a:tc>
              </a:tr>
              <a:tr h="381000">
                <a:tc>
                  <a:txBody>
                    <a:bodyPr/>
                    <a:p>
                      <a:pPr>
                        <a:buNone/>
                      </a:pPr>
                      <a:r>
                        <a:rPr lang="en-US"/>
                        <a:t>gap-y-0</a:t>
                      </a:r>
                      <a:endParaRPr lang="en-US"/>
                    </a:p>
                  </a:txBody>
                  <a:tcPr/>
                </a:tc>
                <a:tc>
                  <a:txBody>
                    <a:bodyPr/>
                    <a:p>
                      <a:pPr>
                        <a:buNone/>
                      </a:pPr>
                      <a:r>
                        <a:rPr lang="en-US"/>
                        <a:t>row-gap: 0px;</a:t>
                      </a:r>
                      <a:endParaRPr lang="en-US"/>
                    </a:p>
                  </a:txBody>
                  <a:tcPr/>
                </a:tc>
              </a:tr>
            </a:tbl>
          </a:graphicData>
        </a:graphic>
      </p:graphicFrame>
      <p:sp>
        <p:nvSpPr>
          <p:cNvPr id="7" name="Text Box 6"/>
          <p:cNvSpPr txBox="1"/>
          <p:nvPr/>
        </p:nvSpPr>
        <p:spPr>
          <a:xfrm>
            <a:off x="554990" y="3413125"/>
            <a:ext cx="11220450" cy="645160"/>
          </a:xfrm>
          <a:prstGeom prst="rect">
            <a:avLst/>
          </a:prstGeom>
          <a:noFill/>
        </p:spPr>
        <p:txBody>
          <a:bodyPr wrap="square" rtlCol="0">
            <a:spAutoFit/>
          </a:bodyPr>
          <a:p>
            <a:r>
              <a:rPr lang="en-US"/>
              <a:t>Use </a:t>
            </a:r>
            <a:r>
              <a:rPr lang="en-US">
                <a:solidFill>
                  <a:srgbClr val="7030A0"/>
                </a:solidFill>
              </a:rPr>
              <a:t>gap-{size}</a:t>
            </a:r>
            <a:r>
              <a:rPr lang="en-US"/>
              <a:t> to change the gap between both rows and columns in grid and flexbox layouts.</a:t>
            </a:r>
            <a:endParaRPr lang="en-US"/>
          </a:p>
          <a:p>
            <a:endParaRPr lang="en-US"/>
          </a:p>
        </p:txBody>
      </p:sp>
      <p:pic>
        <p:nvPicPr>
          <p:cNvPr id="8" name="Picture 7"/>
          <p:cNvPicPr>
            <a:picLocks noChangeAspect="1"/>
          </p:cNvPicPr>
          <p:nvPr/>
        </p:nvPicPr>
        <p:blipFill>
          <a:blip r:embed="rId1"/>
          <a:stretch>
            <a:fillRect/>
          </a:stretch>
        </p:blipFill>
        <p:spPr>
          <a:xfrm>
            <a:off x="609600" y="4058285"/>
            <a:ext cx="9684385" cy="19018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Padding</a:t>
            </a:r>
            <a:endParaRPr lang="en-US"/>
          </a:p>
        </p:txBody>
      </p:sp>
      <p:sp>
        <p:nvSpPr>
          <p:cNvPr id="4" name="Text Box 3"/>
          <p:cNvSpPr txBox="1"/>
          <p:nvPr/>
        </p:nvSpPr>
        <p:spPr>
          <a:xfrm>
            <a:off x="609600" y="964565"/>
            <a:ext cx="9632315" cy="645160"/>
          </a:xfrm>
          <a:prstGeom prst="rect">
            <a:avLst/>
          </a:prstGeom>
          <a:noFill/>
        </p:spPr>
        <p:txBody>
          <a:bodyPr wrap="square" rtlCol="0">
            <a:spAutoFit/>
          </a:bodyPr>
          <a:p>
            <a:r>
              <a:rPr lang="en-US"/>
              <a:t>Control the padding on one side of an element using the </a:t>
            </a:r>
            <a:r>
              <a:rPr lang="en-US">
                <a:solidFill>
                  <a:srgbClr val="7030A0"/>
                </a:solidFill>
              </a:rPr>
              <a:t>p{t|r|b|l</a:t>
            </a:r>
            <a:r>
              <a:rPr lang="en-US" altLang="en-US">
                <a:solidFill>
                  <a:srgbClr val="7030A0"/>
                </a:solidFill>
              </a:rPr>
              <a:t>|x|y</a:t>
            </a:r>
            <a:r>
              <a:rPr lang="en-US">
                <a:solidFill>
                  <a:srgbClr val="7030A0"/>
                </a:solidFill>
              </a:rPr>
              <a:t>}-{size}</a:t>
            </a:r>
            <a:r>
              <a:rPr lang="en-US"/>
              <a:t> utilities.</a:t>
            </a:r>
            <a:endParaRPr lang="en-US"/>
          </a:p>
        </p:txBody>
      </p:sp>
      <p:sp>
        <p:nvSpPr>
          <p:cNvPr id="5" name="Text Box 4"/>
          <p:cNvSpPr txBox="1"/>
          <p:nvPr/>
        </p:nvSpPr>
        <p:spPr>
          <a:xfrm>
            <a:off x="609600" y="1609725"/>
            <a:ext cx="9699625" cy="975995"/>
          </a:xfrm>
          <a:prstGeom prst="rect">
            <a:avLst/>
          </a:prstGeom>
          <a:noFill/>
        </p:spPr>
        <p:txBody>
          <a:bodyPr wrap="square" rtlCol="0" anchor="t">
            <a:spAutoFit/>
          </a:bodyPr>
          <a:p>
            <a:pPr>
              <a:lnSpc>
                <a:spcPct val="120000"/>
              </a:lnSpc>
            </a:pPr>
            <a:r>
              <a:rPr lang="en-US" sz="1600"/>
              <a:t>For example, pt-6 would add 1.5rem of padding to the top of an element, pr-4 would add 1rem of padding to the right of an element, pb-8 would add 2rem of padding to the bottom of an element, and pl-2 would add 0.5rem of padding to the left of an element.</a:t>
            </a:r>
            <a:endParaRPr lang="en-US" sz="1600"/>
          </a:p>
        </p:txBody>
      </p:sp>
      <p:pic>
        <p:nvPicPr>
          <p:cNvPr id="6" name="Picture 5"/>
          <p:cNvPicPr>
            <a:picLocks noChangeAspect="1"/>
          </p:cNvPicPr>
          <p:nvPr/>
        </p:nvPicPr>
        <p:blipFill>
          <a:blip r:embed="rId1"/>
          <a:stretch>
            <a:fillRect/>
          </a:stretch>
        </p:blipFill>
        <p:spPr>
          <a:xfrm>
            <a:off x="597535" y="2585720"/>
            <a:ext cx="9711690" cy="1310005"/>
          </a:xfrm>
          <a:prstGeom prst="rect">
            <a:avLst/>
          </a:prstGeom>
        </p:spPr>
      </p:pic>
      <p:pic>
        <p:nvPicPr>
          <p:cNvPr id="7" name="Picture 6"/>
          <p:cNvPicPr>
            <a:picLocks noChangeAspect="1"/>
          </p:cNvPicPr>
          <p:nvPr/>
        </p:nvPicPr>
        <p:blipFill>
          <a:blip r:embed="rId2"/>
          <a:stretch>
            <a:fillRect/>
          </a:stretch>
        </p:blipFill>
        <p:spPr>
          <a:xfrm>
            <a:off x="597535" y="4320540"/>
            <a:ext cx="9711055" cy="212471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Margin</a:t>
            </a:r>
            <a:endParaRPr lang="en-US"/>
          </a:p>
        </p:txBody>
      </p:sp>
      <p:sp>
        <p:nvSpPr>
          <p:cNvPr id="4" name="Text Box 3"/>
          <p:cNvSpPr txBox="1"/>
          <p:nvPr/>
        </p:nvSpPr>
        <p:spPr>
          <a:xfrm>
            <a:off x="609600" y="1021715"/>
            <a:ext cx="10278745" cy="368300"/>
          </a:xfrm>
          <a:prstGeom prst="rect">
            <a:avLst/>
          </a:prstGeom>
          <a:noFill/>
        </p:spPr>
        <p:txBody>
          <a:bodyPr wrap="square" rtlCol="0" anchor="t">
            <a:spAutoFit/>
          </a:bodyPr>
          <a:p>
            <a:r>
              <a:rPr lang="en-US"/>
              <a:t>Control the margin on one side of an element using the </a:t>
            </a:r>
            <a:r>
              <a:rPr lang="en-US">
                <a:solidFill>
                  <a:srgbClr val="7030A0"/>
                </a:solidFill>
              </a:rPr>
              <a:t>m{t|r|b|l</a:t>
            </a:r>
            <a:r>
              <a:rPr lang="en-US" altLang="en-US">
                <a:solidFill>
                  <a:srgbClr val="7030A0"/>
                </a:solidFill>
              </a:rPr>
              <a:t>|x|y</a:t>
            </a:r>
            <a:r>
              <a:rPr lang="en-US">
                <a:solidFill>
                  <a:srgbClr val="7030A0"/>
                </a:solidFill>
              </a:rPr>
              <a:t>}-{size}</a:t>
            </a:r>
            <a:r>
              <a:rPr lang="en-US"/>
              <a:t> utilities.</a:t>
            </a:r>
            <a:endParaRPr lang="en-US"/>
          </a:p>
        </p:txBody>
      </p:sp>
      <p:sp>
        <p:nvSpPr>
          <p:cNvPr id="5" name="Text Box 4"/>
          <p:cNvSpPr txBox="1"/>
          <p:nvPr/>
        </p:nvSpPr>
        <p:spPr>
          <a:xfrm>
            <a:off x="609600" y="1504315"/>
            <a:ext cx="9841230" cy="975995"/>
          </a:xfrm>
          <a:prstGeom prst="rect">
            <a:avLst/>
          </a:prstGeom>
          <a:noFill/>
        </p:spPr>
        <p:txBody>
          <a:bodyPr wrap="square" rtlCol="0" anchor="t">
            <a:spAutoFit/>
          </a:bodyPr>
          <a:p>
            <a:pPr>
              <a:lnSpc>
                <a:spcPct val="120000"/>
              </a:lnSpc>
            </a:pPr>
            <a:r>
              <a:rPr lang="en-US" sz="1600"/>
              <a:t>For example, mt-6 would add 1.5rem of margin to the top of an element, mr-4 would add 1rem of margin to the right of an element, mb-8 would add 2rem of margin to the bottom of an element, and ml-2 would add 0.5rem of margin to the left of an element.</a:t>
            </a:r>
            <a:endParaRPr lang="en-US" sz="1600"/>
          </a:p>
        </p:txBody>
      </p:sp>
      <p:pic>
        <p:nvPicPr>
          <p:cNvPr id="6" name="Picture 5"/>
          <p:cNvPicPr>
            <a:picLocks noChangeAspect="1"/>
          </p:cNvPicPr>
          <p:nvPr/>
        </p:nvPicPr>
        <p:blipFill>
          <a:blip r:embed="rId1"/>
          <a:stretch>
            <a:fillRect/>
          </a:stretch>
        </p:blipFill>
        <p:spPr>
          <a:xfrm>
            <a:off x="609600" y="2662555"/>
            <a:ext cx="9840595" cy="1258570"/>
          </a:xfrm>
          <a:prstGeom prst="rect">
            <a:avLst/>
          </a:prstGeom>
        </p:spPr>
      </p:pic>
      <p:pic>
        <p:nvPicPr>
          <p:cNvPr id="7" name="Picture 6"/>
          <p:cNvPicPr>
            <a:picLocks noChangeAspect="1"/>
          </p:cNvPicPr>
          <p:nvPr/>
        </p:nvPicPr>
        <p:blipFill>
          <a:blip r:embed="rId2"/>
          <a:stretch>
            <a:fillRect/>
          </a:stretch>
        </p:blipFill>
        <p:spPr>
          <a:xfrm>
            <a:off x="609600" y="4203700"/>
            <a:ext cx="9841865" cy="15367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82905"/>
            <a:ext cx="10972800" cy="582613"/>
          </a:xfrm>
        </p:spPr>
        <p:txBody>
          <a:bodyPr/>
          <a:p>
            <a:r>
              <a:rPr lang="en-US"/>
              <a:t>Add horizontal space between children</a:t>
            </a:r>
            <a:endParaRPr lang="en-US"/>
          </a:p>
        </p:txBody>
      </p:sp>
      <p:sp>
        <p:nvSpPr>
          <p:cNvPr id="4" name="Text Box 3"/>
          <p:cNvSpPr txBox="1"/>
          <p:nvPr/>
        </p:nvSpPr>
        <p:spPr>
          <a:xfrm>
            <a:off x="609600" y="1084580"/>
            <a:ext cx="10022840" cy="614045"/>
          </a:xfrm>
          <a:prstGeom prst="rect">
            <a:avLst/>
          </a:prstGeom>
          <a:noFill/>
        </p:spPr>
        <p:txBody>
          <a:bodyPr wrap="square" rtlCol="0" anchor="t">
            <a:spAutoFit/>
          </a:bodyPr>
          <a:p>
            <a:r>
              <a:rPr lang="en-US" sz="1600"/>
              <a:t>Control the horizontal space between elements using the</a:t>
            </a:r>
            <a:r>
              <a:rPr lang="en-US" sz="1600">
                <a:solidFill>
                  <a:srgbClr val="7030A0"/>
                </a:solidFill>
              </a:rPr>
              <a:t> space-x-{amount}</a:t>
            </a:r>
            <a:r>
              <a:rPr lang="en-US" sz="1600"/>
              <a:t> utilities.</a:t>
            </a:r>
            <a:endParaRPr lang="en-US"/>
          </a:p>
          <a:p>
            <a:endParaRPr lang="en-US"/>
          </a:p>
        </p:txBody>
      </p:sp>
      <p:pic>
        <p:nvPicPr>
          <p:cNvPr id="5" name="Picture 4"/>
          <p:cNvPicPr>
            <a:picLocks noChangeAspect="1"/>
          </p:cNvPicPr>
          <p:nvPr/>
        </p:nvPicPr>
        <p:blipFill>
          <a:blip r:embed="rId1"/>
          <a:stretch>
            <a:fillRect/>
          </a:stretch>
        </p:blipFill>
        <p:spPr>
          <a:xfrm>
            <a:off x="609600" y="1570990"/>
            <a:ext cx="5640705" cy="1196340"/>
          </a:xfrm>
          <a:prstGeom prst="rect">
            <a:avLst/>
          </a:prstGeom>
        </p:spPr>
      </p:pic>
      <p:pic>
        <p:nvPicPr>
          <p:cNvPr id="6" name="Picture 5"/>
          <p:cNvPicPr>
            <a:picLocks noChangeAspect="1"/>
          </p:cNvPicPr>
          <p:nvPr/>
        </p:nvPicPr>
        <p:blipFill>
          <a:blip r:embed="rId2"/>
          <a:stretch>
            <a:fillRect/>
          </a:stretch>
        </p:blipFill>
        <p:spPr>
          <a:xfrm>
            <a:off x="6922135" y="1570355"/>
            <a:ext cx="2690495" cy="1196975"/>
          </a:xfrm>
          <a:prstGeom prst="rect">
            <a:avLst/>
          </a:prstGeom>
        </p:spPr>
      </p:pic>
      <p:sp>
        <p:nvSpPr>
          <p:cNvPr id="7" name="Title 1"/>
          <p:cNvSpPr>
            <a:spLocks noGrp="1"/>
          </p:cNvSpPr>
          <p:nvPr/>
        </p:nvSpPr>
        <p:spPr>
          <a:xfrm>
            <a:off x="609600" y="341820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en-US"/>
              <a:t>Add vertical space between children</a:t>
            </a:r>
            <a:endParaRPr lang="en-US"/>
          </a:p>
        </p:txBody>
      </p:sp>
      <p:pic>
        <p:nvPicPr>
          <p:cNvPr id="8" name="Picture 7"/>
          <p:cNvPicPr>
            <a:picLocks noChangeAspect="1"/>
          </p:cNvPicPr>
          <p:nvPr/>
        </p:nvPicPr>
        <p:blipFill>
          <a:blip r:embed="rId3"/>
          <a:stretch>
            <a:fillRect/>
          </a:stretch>
        </p:blipFill>
        <p:spPr>
          <a:xfrm>
            <a:off x="609600" y="4711065"/>
            <a:ext cx="5640705" cy="1269365"/>
          </a:xfrm>
          <a:prstGeom prst="rect">
            <a:avLst/>
          </a:prstGeom>
        </p:spPr>
      </p:pic>
      <p:sp>
        <p:nvSpPr>
          <p:cNvPr id="9" name="Text Box 8"/>
          <p:cNvSpPr txBox="1"/>
          <p:nvPr/>
        </p:nvSpPr>
        <p:spPr>
          <a:xfrm>
            <a:off x="609600" y="4220845"/>
            <a:ext cx="9841230" cy="368300"/>
          </a:xfrm>
          <a:prstGeom prst="rect">
            <a:avLst/>
          </a:prstGeom>
          <a:noFill/>
        </p:spPr>
        <p:txBody>
          <a:bodyPr wrap="square" rtlCol="0" anchor="t">
            <a:spAutoFit/>
          </a:bodyPr>
          <a:p>
            <a:r>
              <a:rPr lang="en-US"/>
              <a:t>Control the vertical space between elements using the </a:t>
            </a:r>
            <a:r>
              <a:rPr lang="en-US">
                <a:solidFill>
                  <a:srgbClr val="7030A0"/>
                </a:solidFill>
              </a:rPr>
              <a:t>space-y-{amount}</a:t>
            </a:r>
            <a:r>
              <a:rPr lang="en-US"/>
              <a:t> utilities.</a:t>
            </a:r>
            <a:endParaRPr lang="en-US"/>
          </a:p>
        </p:txBody>
      </p:sp>
      <p:pic>
        <p:nvPicPr>
          <p:cNvPr id="10" name="Picture 9"/>
          <p:cNvPicPr>
            <a:picLocks noChangeAspect="1"/>
          </p:cNvPicPr>
          <p:nvPr/>
        </p:nvPicPr>
        <p:blipFill>
          <a:blip r:embed="rId4"/>
          <a:stretch>
            <a:fillRect/>
          </a:stretch>
        </p:blipFill>
        <p:spPr>
          <a:xfrm>
            <a:off x="6593205" y="4711065"/>
            <a:ext cx="3020060" cy="1270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        </a:t>
            </a:r>
            <a:r>
              <a:rPr lang="en-US"/>
              <a:t>Width                        </a:t>
            </a:r>
            <a:r>
              <a:rPr lang="en-US" altLang="en-US"/>
              <a:t>Height</a:t>
            </a:r>
            <a:endParaRPr lang="en-US" altLang="en-US"/>
          </a:p>
        </p:txBody>
      </p:sp>
      <p:graphicFrame>
        <p:nvGraphicFramePr>
          <p:cNvPr id="6" name="Table 5"/>
          <p:cNvGraphicFramePr/>
          <p:nvPr/>
        </p:nvGraphicFramePr>
        <p:xfrm>
          <a:off x="609600" y="969010"/>
          <a:ext cx="4001770" cy="5334000"/>
        </p:xfrm>
        <a:graphic>
          <a:graphicData uri="http://schemas.openxmlformats.org/drawingml/2006/table">
            <a:tbl>
              <a:tblPr firstRow="1" bandRow="1">
                <a:tableStyleId>{5C22544A-7EE6-4342-B048-85BDC9FD1C3A}</a:tableStyleId>
              </a:tblPr>
              <a:tblGrid>
                <a:gridCol w="1449705"/>
                <a:gridCol w="2552065"/>
              </a:tblGrid>
              <a:tr h="381000">
                <a:tc>
                  <a:txBody>
                    <a:bodyPr/>
                    <a:p>
                      <a:pPr>
                        <a:buNone/>
                      </a:pPr>
                      <a:r>
                        <a:rPr lang="en-US" altLang="en-US"/>
                        <a:t>class</a:t>
                      </a:r>
                      <a:endParaRPr lang="en-US" altLang="en-US"/>
                    </a:p>
                  </a:txBody>
                  <a:tcPr/>
                </a:tc>
                <a:tc>
                  <a:txBody>
                    <a:bodyPr/>
                    <a:p>
                      <a:pPr>
                        <a:buNone/>
                      </a:pPr>
                      <a:r>
                        <a:rPr lang="en-US" sz="1800">
                          <a:sym typeface="+mn-ea"/>
                        </a:rPr>
                        <a:t>Properties</a:t>
                      </a:r>
                      <a:endParaRPr lang="en-US"/>
                    </a:p>
                  </a:txBody>
                  <a:tcPr/>
                </a:tc>
              </a:tr>
              <a:tr h="381000">
                <a:tc>
                  <a:txBody>
                    <a:bodyPr/>
                    <a:p>
                      <a:pPr>
                        <a:buNone/>
                      </a:pPr>
                      <a:r>
                        <a:rPr lang="en-US"/>
                        <a:t>w-full</a:t>
                      </a:r>
                      <a:endParaRPr lang="en-US"/>
                    </a:p>
                  </a:txBody>
                  <a:tcPr/>
                </a:tc>
                <a:tc>
                  <a:txBody>
                    <a:bodyPr/>
                    <a:p>
                      <a:pPr>
                        <a:buNone/>
                      </a:pPr>
                      <a:r>
                        <a:rPr lang="en-US"/>
                        <a:t>width: 100%;</a:t>
                      </a:r>
                      <a:endParaRPr lang="en-US"/>
                    </a:p>
                  </a:txBody>
                  <a:tcPr/>
                </a:tc>
              </a:tr>
              <a:tr h="381000">
                <a:tc>
                  <a:txBody>
                    <a:bodyPr/>
                    <a:p>
                      <a:pPr>
                        <a:buNone/>
                      </a:pPr>
                      <a:r>
                        <a:rPr lang="en-US"/>
                        <a:t>w-screen</a:t>
                      </a:r>
                      <a:endParaRPr lang="en-US"/>
                    </a:p>
                  </a:txBody>
                  <a:tcPr/>
                </a:tc>
                <a:tc>
                  <a:txBody>
                    <a:bodyPr/>
                    <a:p>
                      <a:pPr>
                        <a:buNone/>
                      </a:pPr>
                      <a:r>
                        <a:rPr lang="en-US"/>
                        <a:t>width: 100vw;</a:t>
                      </a:r>
                      <a:endParaRPr lang="en-US"/>
                    </a:p>
                  </a:txBody>
                  <a:tcPr/>
                </a:tc>
              </a:tr>
              <a:tr h="381000">
                <a:tc>
                  <a:txBody>
                    <a:bodyPr/>
                    <a:p>
                      <a:pPr>
                        <a:buNone/>
                      </a:pPr>
                      <a:r>
                        <a:rPr lang="en-US"/>
                        <a:t>w-min</a:t>
                      </a:r>
                      <a:endParaRPr lang="en-US"/>
                    </a:p>
                  </a:txBody>
                  <a:tcPr/>
                </a:tc>
                <a:tc>
                  <a:txBody>
                    <a:bodyPr/>
                    <a:p>
                      <a:pPr>
                        <a:buNone/>
                      </a:pPr>
                      <a:r>
                        <a:rPr lang="en-US"/>
                        <a:t>width: min-content;</a:t>
                      </a:r>
                      <a:endParaRPr lang="en-US"/>
                    </a:p>
                  </a:txBody>
                  <a:tcPr/>
                </a:tc>
              </a:tr>
              <a:tr h="381000">
                <a:tc>
                  <a:txBody>
                    <a:bodyPr/>
                    <a:p>
                      <a:pPr>
                        <a:buNone/>
                      </a:pPr>
                      <a:r>
                        <a:rPr lang="en-US"/>
                        <a:t>w-max</a:t>
                      </a:r>
                      <a:endParaRPr lang="en-US"/>
                    </a:p>
                  </a:txBody>
                  <a:tcPr/>
                </a:tc>
                <a:tc>
                  <a:txBody>
                    <a:bodyPr/>
                    <a:p>
                      <a:pPr>
                        <a:buNone/>
                      </a:pPr>
                      <a:r>
                        <a:rPr lang="en-US"/>
                        <a:t>width: max-content;</a:t>
                      </a:r>
                      <a:endParaRPr lang="en-US"/>
                    </a:p>
                  </a:txBody>
                  <a:tcPr/>
                </a:tc>
              </a:tr>
              <a:tr h="381000">
                <a:tc>
                  <a:txBody>
                    <a:bodyPr/>
                    <a:p>
                      <a:pPr>
                        <a:buNone/>
                      </a:pPr>
                      <a:r>
                        <a:rPr lang="en-US"/>
                        <a:t>w-1/2</a:t>
                      </a:r>
                      <a:endParaRPr lang="en-US"/>
                    </a:p>
                  </a:txBody>
                  <a:tcPr/>
                </a:tc>
                <a:tc>
                  <a:txBody>
                    <a:bodyPr/>
                    <a:p>
                      <a:pPr>
                        <a:buNone/>
                      </a:pPr>
                      <a:r>
                        <a:rPr lang="en-US"/>
                        <a:t>width: 50%;</a:t>
                      </a:r>
                      <a:endParaRPr lang="en-US"/>
                    </a:p>
                  </a:txBody>
                  <a:tcPr/>
                </a:tc>
              </a:tr>
              <a:tr h="381000">
                <a:tc>
                  <a:txBody>
                    <a:bodyPr/>
                    <a:p>
                      <a:pPr>
                        <a:buNone/>
                      </a:pPr>
                      <a:r>
                        <a:rPr lang="en-US"/>
                        <a:t>w-1/3</a:t>
                      </a:r>
                      <a:endParaRPr lang="en-US"/>
                    </a:p>
                  </a:txBody>
                  <a:tcPr/>
                </a:tc>
                <a:tc>
                  <a:txBody>
                    <a:bodyPr/>
                    <a:p>
                      <a:pPr>
                        <a:buNone/>
                      </a:pPr>
                      <a:r>
                        <a:rPr lang="en-US"/>
                        <a:t>width: 33.333333%;</a:t>
                      </a:r>
                      <a:endParaRPr lang="en-US"/>
                    </a:p>
                  </a:txBody>
                  <a:tcPr/>
                </a:tc>
              </a:tr>
              <a:tr h="381000">
                <a:tc>
                  <a:txBody>
                    <a:bodyPr/>
                    <a:p>
                      <a:pPr>
                        <a:buNone/>
                      </a:pPr>
                      <a:r>
                        <a:rPr lang="en-US"/>
                        <a:t>w-2/3</a:t>
                      </a:r>
                      <a:endParaRPr lang="en-US"/>
                    </a:p>
                  </a:txBody>
                  <a:tcPr/>
                </a:tc>
                <a:tc>
                  <a:txBody>
                    <a:bodyPr/>
                    <a:p>
                      <a:pPr>
                        <a:buNone/>
                      </a:pPr>
                      <a:r>
                        <a:rPr lang="en-US"/>
                        <a:t>width: 66.666667%;</a:t>
                      </a:r>
                      <a:endParaRPr lang="en-US"/>
                    </a:p>
                  </a:txBody>
                  <a:tcPr/>
                </a:tc>
              </a:tr>
              <a:tr h="381000">
                <a:tc>
                  <a:txBody>
                    <a:bodyPr/>
                    <a:p>
                      <a:pPr>
                        <a:buNone/>
                      </a:pPr>
                      <a:r>
                        <a:rPr lang="en-US"/>
                        <a:t>w-1/4</a:t>
                      </a:r>
                      <a:endParaRPr lang="en-US"/>
                    </a:p>
                  </a:txBody>
                  <a:tcPr/>
                </a:tc>
                <a:tc>
                  <a:txBody>
                    <a:bodyPr/>
                    <a:p>
                      <a:pPr>
                        <a:buNone/>
                      </a:pPr>
                      <a:r>
                        <a:rPr lang="en-US"/>
                        <a:t>width: 25%;</a:t>
                      </a:r>
                      <a:endParaRPr lang="en-US"/>
                    </a:p>
                  </a:txBody>
                  <a:tcPr/>
                </a:tc>
              </a:tr>
              <a:tr h="381000">
                <a:tc>
                  <a:txBody>
                    <a:bodyPr/>
                    <a:p>
                      <a:pPr>
                        <a:buNone/>
                      </a:pPr>
                      <a:r>
                        <a:rPr lang="en-US"/>
                        <a:t>w-4</a:t>
                      </a:r>
                      <a:endParaRPr lang="en-US"/>
                    </a:p>
                  </a:txBody>
                  <a:tcPr/>
                </a:tc>
                <a:tc>
                  <a:txBody>
                    <a:bodyPr/>
                    <a:p>
                      <a:pPr>
                        <a:buNone/>
                      </a:pPr>
                      <a:r>
                        <a:rPr lang="en-US"/>
                        <a:t>width: 1rem;</a:t>
                      </a:r>
                      <a:endParaRPr lang="en-US"/>
                    </a:p>
                  </a:txBody>
                  <a:tcPr/>
                </a:tc>
              </a:tr>
              <a:tr h="381000">
                <a:tc>
                  <a:txBody>
                    <a:bodyPr/>
                    <a:p>
                      <a:pPr>
                        <a:buNone/>
                      </a:pPr>
                      <a:r>
                        <a:rPr lang="en-US"/>
                        <a:t>w-5</a:t>
                      </a:r>
                      <a:endParaRPr lang="en-US"/>
                    </a:p>
                  </a:txBody>
                  <a:tcPr/>
                </a:tc>
                <a:tc>
                  <a:txBody>
                    <a:bodyPr/>
                    <a:p>
                      <a:pPr>
                        <a:buNone/>
                      </a:pPr>
                      <a:r>
                        <a:rPr lang="en-US"/>
                        <a:t>width: 1.25rem;</a:t>
                      </a:r>
                      <a:endParaRPr lang="en-US"/>
                    </a:p>
                  </a:txBody>
                  <a:tcPr/>
                </a:tc>
              </a:tr>
              <a:tr h="381000">
                <a:tc>
                  <a:txBody>
                    <a:bodyPr/>
                    <a:p>
                      <a:pPr>
                        <a:buNone/>
                      </a:pPr>
                      <a:r>
                        <a:rPr lang="en-US"/>
                        <a:t>w-6</a:t>
                      </a:r>
                      <a:endParaRPr lang="en-US"/>
                    </a:p>
                  </a:txBody>
                  <a:tcPr/>
                </a:tc>
                <a:tc>
                  <a:txBody>
                    <a:bodyPr/>
                    <a:p>
                      <a:pPr>
                        <a:buNone/>
                      </a:pPr>
                      <a:r>
                        <a:rPr lang="en-US"/>
                        <a:t>width: 1.5rem;</a:t>
                      </a:r>
                      <a:endParaRPr lang="en-US"/>
                    </a:p>
                  </a:txBody>
                  <a:tcPr/>
                </a:tc>
              </a:tr>
              <a:tr h="381000">
                <a:tc>
                  <a:txBody>
                    <a:bodyPr/>
                    <a:p>
                      <a:pPr>
                        <a:buNone/>
                      </a:pPr>
                      <a:r>
                        <a:rPr lang="en-US"/>
                        <a:t>w-7</a:t>
                      </a:r>
                      <a:endParaRPr lang="en-US"/>
                    </a:p>
                  </a:txBody>
                  <a:tcPr/>
                </a:tc>
                <a:tc>
                  <a:txBody>
                    <a:bodyPr/>
                    <a:p>
                      <a:pPr>
                        <a:buNone/>
                      </a:pPr>
                      <a:r>
                        <a:rPr lang="en-US"/>
                        <a:t>width: 1.75rem;</a:t>
                      </a:r>
                      <a:endParaRPr lang="en-US"/>
                    </a:p>
                  </a:txBody>
                  <a:tcPr/>
                </a:tc>
              </a:tr>
              <a:tr h="381000">
                <a:tc>
                  <a:txBody>
                    <a:bodyPr/>
                    <a:p>
                      <a:pPr>
                        <a:buNone/>
                      </a:pPr>
                      <a:endParaRPr lang="en-US"/>
                    </a:p>
                  </a:txBody>
                  <a:tcPr/>
                </a:tc>
                <a:tc>
                  <a:txBody>
                    <a:bodyPr/>
                    <a:p>
                      <a:pPr>
                        <a:buNone/>
                      </a:pPr>
                      <a:endParaRPr lang="en-US"/>
                    </a:p>
                  </a:txBody>
                  <a:tcPr/>
                </a:tc>
              </a:tr>
            </a:tbl>
          </a:graphicData>
        </a:graphic>
      </p:graphicFrame>
      <p:graphicFrame>
        <p:nvGraphicFramePr>
          <p:cNvPr id="7" name="Table 6"/>
          <p:cNvGraphicFramePr/>
          <p:nvPr/>
        </p:nvGraphicFramePr>
        <p:xfrm>
          <a:off x="5233035" y="969010"/>
          <a:ext cx="4589145" cy="5334000"/>
        </p:xfrm>
        <a:graphic>
          <a:graphicData uri="http://schemas.openxmlformats.org/drawingml/2006/table">
            <a:tbl>
              <a:tblPr firstRow="1" bandRow="1">
                <a:tableStyleId>{5C22544A-7EE6-4342-B048-85BDC9FD1C3A}</a:tableStyleId>
              </a:tblPr>
              <a:tblGrid>
                <a:gridCol w="1703070"/>
                <a:gridCol w="2886075"/>
              </a:tblGrid>
              <a:tr h="381000">
                <a:tc>
                  <a:txBody>
                    <a:bodyPr/>
                    <a:p>
                      <a:pPr>
                        <a:buNone/>
                      </a:pPr>
                      <a:r>
                        <a:rPr lang="en-US" altLang="en-US"/>
                        <a:t>class</a:t>
                      </a:r>
                      <a:endParaRPr lang="en-US" altLang="en-US"/>
                    </a:p>
                  </a:txBody>
                  <a:tcPr/>
                </a:tc>
                <a:tc>
                  <a:txBody>
                    <a:bodyPr/>
                    <a:p>
                      <a:pPr>
                        <a:buNone/>
                      </a:pPr>
                      <a:r>
                        <a:rPr lang="en-US" sz="1800">
                          <a:sym typeface="+mn-ea"/>
                        </a:rPr>
                        <a:t>Properties</a:t>
                      </a:r>
                      <a:endParaRPr lang="en-US"/>
                    </a:p>
                  </a:txBody>
                  <a:tcPr/>
                </a:tc>
              </a:tr>
              <a:tr h="381000">
                <a:tc>
                  <a:txBody>
                    <a:bodyPr/>
                    <a:p>
                      <a:pPr>
                        <a:buNone/>
                      </a:pPr>
                      <a:r>
                        <a:rPr lang="en-US" altLang="en-US"/>
                        <a:t>h</a:t>
                      </a:r>
                      <a:r>
                        <a:rPr lang="en-US"/>
                        <a:t>-full</a:t>
                      </a:r>
                      <a:endParaRPr lang="en-US"/>
                    </a:p>
                  </a:txBody>
                  <a:tcPr/>
                </a:tc>
                <a:tc>
                  <a:txBody>
                    <a:bodyPr/>
                    <a:p>
                      <a:pPr>
                        <a:buNone/>
                      </a:pPr>
                      <a:r>
                        <a:rPr lang="en-US" altLang="en-US"/>
                        <a:t>height</a:t>
                      </a:r>
                      <a:r>
                        <a:rPr lang="en-US"/>
                        <a:t>: 100%;</a:t>
                      </a:r>
                      <a:endParaRPr lang="en-US"/>
                    </a:p>
                  </a:txBody>
                  <a:tcPr/>
                </a:tc>
              </a:tr>
              <a:tr h="381000">
                <a:tc>
                  <a:txBody>
                    <a:bodyPr/>
                    <a:p>
                      <a:pPr>
                        <a:buNone/>
                      </a:pPr>
                      <a:r>
                        <a:rPr lang="en-US" altLang="en-US"/>
                        <a:t>h</a:t>
                      </a:r>
                      <a:r>
                        <a:rPr lang="en-US"/>
                        <a:t>-screen</a:t>
                      </a:r>
                      <a:endParaRPr lang="en-US"/>
                    </a:p>
                  </a:txBody>
                  <a:tcPr/>
                </a:tc>
                <a:tc>
                  <a:txBody>
                    <a:bodyPr/>
                    <a:p>
                      <a:pPr>
                        <a:buNone/>
                      </a:pPr>
                      <a:r>
                        <a:rPr lang="en-US" altLang="en-US" sz="1800">
                          <a:sym typeface="+mn-ea"/>
                        </a:rPr>
                        <a:t>height</a:t>
                      </a:r>
                      <a:r>
                        <a:rPr lang="en-US"/>
                        <a:t>: 100v</a:t>
                      </a:r>
                      <a:r>
                        <a:rPr lang="en-US" altLang="en-US"/>
                        <a:t>h</a:t>
                      </a:r>
                      <a:r>
                        <a:rPr lang="en-US"/>
                        <a:t>;</a:t>
                      </a:r>
                      <a:endParaRPr lang="en-US"/>
                    </a:p>
                  </a:txBody>
                  <a:tcPr/>
                </a:tc>
              </a:tr>
              <a:tr h="381000">
                <a:tc>
                  <a:txBody>
                    <a:bodyPr/>
                    <a:p>
                      <a:pPr>
                        <a:buNone/>
                      </a:pPr>
                      <a:r>
                        <a:rPr lang="en-US" altLang="en-US"/>
                        <a:t>h</a:t>
                      </a:r>
                      <a:r>
                        <a:rPr lang="en-US"/>
                        <a:t>-min</a:t>
                      </a:r>
                      <a:endParaRPr lang="en-US"/>
                    </a:p>
                  </a:txBody>
                  <a:tcPr/>
                </a:tc>
                <a:tc>
                  <a:txBody>
                    <a:bodyPr/>
                    <a:p>
                      <a:pPr>
                        <a:buNone/>
                      </a:pPr>
                      <a:r>
                        <a:rPr lang="en-US" altLang="en-US" sz="1800">
                          <a:sym typeface="+mn-ea"/>
                        </a:rPr>
                        <a:t>height</a:t>
                      </a:r>
                      <a:r>
                        <a:rPr lang="en-US"/>
                        <a:t>: min-content;</a:t>
                      </a:r>
                      <a:endParaRPr lang="en-US"/>
                    </a:p>
                  </a:txBody>
                  <a:tcPr/>
                </a:tc>
              </a:tr>
              <a:tr h="381000">
                <a:tc>
                  <a:txBody>
                    <a:bodyPr/>
                    <a:p>
                      <a:pPr>
                        <a:buNone/>
                      </a:pPr>
                      <a:r>
                        <a:rPr lang="en-US" altLang="en-US"/>
                        <a:t>h</a:t>
                      </a:r>
                      <a:r>
                        <a:rPr lang="en-US"/>
                        <a:t>-max</a:t>
                      </a:r>
                      <a:endParaRPr lang="en-US"/>
                    </a:p>
                  </a:txBody>
                  <a:tcPr/>
                </a:tc>
                <a:tc>
                  <a:txBody>
                    <a:bodyPr/>
                    <a:p>
                      <a:pPr>
                        <a:buNone/>
                      </a:pPr>
                      <a:r>
                        <a:rPr lang="en-US" altLang="en-US" sz="1800">
                          <a:sym typeface="+mn-ea"/>
                        </a:rPr>
                        <a:t>height</a:t>
                      </a:r>
                      <a:r>
                        <a:rPr lang="en-US"/>
                        <a:t>: max-content;</a:t>
                      </a:r>
                      <a:endParaRPr lang="en-US"/>
                    </a:p>
                  </a:txBody>
                  <a:tcPr/>
                </a:tc>
              </a:tr>
              <a:tr h="381000">
                <a:tc>
                  <a:txBody>
                    <a:bodyPr/>
                    <a:p>
                      <a:pPr>
                        <a:buNone/>
                      </a:pPr>
                      <a:r>
                        <a:rPr lang="en-US" altLang="en-US"/>
                        <a:t>h</a:t>
                      </a:r>
                      <a:r>
                        <a:rPr lang="en-US"/>
                        <a:t>-1/2</a:t>
                      </a:r>
                      <a:endParaRPr lang="en-US"/>
                    </a:p>
                  </a:txBody>
                  <a:tcPr/>
                </a:tc>
                <a:tc>
                  <a:txBody>
                    <a:bodyPr/>
                    <a:p>
                      <a:pPr>
                        <a:buNone/>
                      </a:pPr>
                      <a:r>
                        <a:rPr lang="en-US" altLang="en-US" sz="1800">
                          <a:sym typeface="+mn-ea"/>
                        </a:rPr>
                        <a:t>height</a:t>
                      </a:r>
                      <a:r>
                        <a:rPr lang="en-US"/>
                        <a:t>: 50%;</a:t>
                      </a:r>
                      <a:endParaRPr lang="en-US"/>
                    </a:p>
                  </a:txBody>
                  <a:tcPr/>
                </a:tc>
              </a:tr>
              <a:tr h="381000">
                <a:tc>
                  <a:txBody>
                    <a:bodyPr/>
                    <a:p>
                      <a:pPr>
                        <a:buNone/>
                      </a:pPr>
                      <a:r>
                        <a:rPr lang="en-US" altLang="en-US"/>
                        <a:t>h</a:t>
                      </a:r>
                      <a:r>
                        <a:rPr lang="en-US"/>
                        <a:t>-1/3</a:t>
                      </a:r>
                      <a:endParaRPr lang="en-US"/>
                    </a:p>
                  </a:txBody>
                  <a:tcPr/>
                </a:tc>
                <a:tc>
                  <a:txBody>
                    <a:bodyPr/>
                    <a:p>
                      <a:pPr>
                        <a:buNone/>
                      </a:pPr>
                      <a:r>
                        <a:rPr lang="en-US" altLang="en-US" sz="1800">
                          <a:sym typeface="+mn-ea"/>
                        </a:rPr>
                        <a:t>height</a:t>
                      </a:r>
                      <a:r>
                        <a:rPr lang="en-US"/>
                        <a:t>: 33.333333%;</a:t>
                      </a:r>
                      <a:endParaRPr lang="en-US"/>
                    </a:p>
                  </a:txBody>
                  <a:tcPr/>
                </a:tc>
              </a:tr>
              <a:tr h="381000">
                <a:tc>
                  <a:txBody>
                    <a:bodyPr/>
                    <a:p>
                      <a:pPr>
                        <a:buNone/>
                      </a:pPr>
                      <a:r>
                        <a:rPr lang="en-US" altLang="en-US"/>
                        <a:t>h</a:t>
                      </a:r>
                      <a:r>
                        <a:rPr lang="en-US"/>
                        <a:t>-2/3</a:t>
                      </a:r>
                      <a:endParaRPr lang="en-US"/>
                    </a:p>
                  </a:txBody>
                  <a:tcPr/>
                </a:tc>
                <a:tc>
                  <a:txBody>
                    <a:bodyPr/>
                    <a:p>
                      <a:pPr>
                        <a:buNone/>
                      </a:pPr>
                      <a:r>
                        <a:rPr lang="en-US" altLang="en-US" sz="1800">
                          <a:sym typeface="+mn-ea"/>
                        </a:rPr>
                        <a:t>height</a:t>
                      </a:r>
                      <a:r>
                        <a:rPr lang="en-US"/>
                        <a:t>: 66.666667%;</a:t>
                      </a:r>
                      <a:endParaRPr lang="en-US"/>
                    </a:p>
                  </a:txBody>
                  <a:tcPr/>
                </a:tc>
              </a:tr>
              <a:tr h="381000">
                <a:tc>
                  <a:txBody>
                    <a:bodyPr/>
                    <a:p>
                      <a:pPr>
                        <a:buNone/>
                      </a:pPr>
                      <a:r>
                        <a:rPr lang="en-US" altLang="en-US"/>
                        <a:t>h</a:t>
                      </a:r>
                      <a:r>
                        <a:rPr lang="en-US"/>
                        <a:t>-1/4</a:t>
                      </a:r>
                      <a:endParaRPr lang="en-US"/>
                    </a:p>
                  </a:txBody>
                  <a:tcPr/>
                </a:tc>
                <a:tc>
                  <a:txBody>
                    <a:bodyPr/>
                    <a:p>
                      <a:pPr>
                        <a:buNone/>
                      </a:pPr>
                      <a:r>
                        <a:rPr lang="en-US" altLang="en-US" sz="1800">
                          <a:sym typeface="+mn-ea"/>
                        </a:rPr>
                        <a:t>height</a:t>
                      </a:r>
                      <a:r>
                        <a:rPr lang="en-US"/>
                        <a:t>: 25%;</a:t>
                      </a:r>
                      <a:endParaRPr lang="en-US"/>
                    </a:p>
                  </a:txBody>
                  <a:tcPr/>
                </a:tc>
              </a:tr>
              <a:tr h="381000">
                <a:tc>
                  <a:txBody>
                    <a:bodyPr/>
                    <a:p>
                      <a:pPr>
                        <a:buNone/>
                      </a:pPr>
                      <a:r>
                        <a:rPr lang="en-US" altLang="en-US"/>
                        <a:t>h</a:t>
                      </a:r>
                      <a:r>
                        <a:rPr lang="en-US"/>
                        <a:t>-4</a:t>
                      </a:r>
                      <a:endParaRPr lang="en-US"/>
                    </a:p>
                  </a:txBody>
                  <a:tcPr/>
                </a:tc>
                <a:tc>
                  <a:txBody>
                    <a:bodyPr/>
                    <a:p>
                      <a:pPr>
                        <a:buNone/>
                      </a:pPr>
                      <a:r>
                        <a:rPr lang="en-US" altLang="en-US" sz="1800">
                          <a:sym typeface="+mn-ea"/>
                        </a:rPr>
                        <a:t>height</a:t>
                      </a:r>
                      <a:r>
                        <a:rPr lang="en-US"/>
                        <a:t>: 1rem;</a:t>
                      </a:r>
                      <a:endParaRPr lang="en-US"/>
                    </a:p>
                  </a:txBody>
                  <a:tcPr/>
                </a:tc>
              </a:tr>
              <a:tr h="381000">
                <a:tc>
                  <a:txBody>
                    <a:bodyPr/>
                    <a:p>
                      <a:pPr>
                        <a:buNone/>
                      </a:pPr>
                      <a:r>
                        <a:rPr lang="en-US" altLang="en-US"/>
                        <a:t>h</a:t>
                      </a:r>
                      <a:r>
                        <a:rPr lang="en-US"/>
                        <a:t>-5</a:t>
                      </a:r>
                      <a:endParaRPr lang="en-US"/>
                    </a:p>
                  </a:txBody>
                  <a:tcPr/>
                </a:tc>
                <a:tc>
                  <a:txBody>
                    <a:bodyPr/>
                    <a:p>
                      <a:pPr>
                        <a:buNone/>
                      </a:pPr>
                      <a:r>
                        <a:rPr lang="en-US" altLang="en-US" sz="1800">
                          <a:sym typeface="+mn-ea"/>
                        </a:rPr>
                        <a:t>height</a:t>
                      </a:r>
                      <a:r>
                        <a:rPr lang="en-US"/>
                        <a:t>: 1.25rem;</a:t>
                      </a:r>
                      <a:endParaRPr lang="en-US"/>
                    </a:p>
                  </a:txBody>
                  <a:tcPr/>
                </a:tc>
              </a:tr>
              <a:tr h="381000">
                <a:tc>
                  <a:txBody>
                    <a:bodyPr/>
                    <a:p>
                      <a:pPr>
                        <a:buNone/>
                      </a:pPr>
                      <a:r>
                        <a:rPr lang="en-US" altLang="en-US"/>
                        <a:t>h</a:t>
                      </a:r>
                      <a:r>
                        <a:rPr lang="en-US"/>
                        <a:t>-6</a:t>
                      </a:r>
                      <a:endParaRPr lang="en-US"/>
                    </a:p>
                  </a:txBody>
                  <a:tcPr/>
                </a:tc>
                <a:tc>
                  <a:txBody>
                    <a:bodyPr/>
                    <a:p>
                      <a:pPr>
                        <a:buNone/>
                      </a:pPr>
                      <a:r>
                        <a:rPr lang="en-US" altLang="en-US" sz="1800">
                          <a:sym typeface="+mn-ea"/>
                        </a:rPr>
                        <a:t>height</a:t>
                      </a:r>
                      <a:r>
                        <a:rPr lang="en-US"/>
                        <a:t>: 1.5rem;</a:t>
                      </a:r>
                      <a:endParaRPr lang="en-US"/>
                    </a:p>
                  </a:txBody>
                  <a:tcPr/>
                </a:tc>
              </a:tr>
              <a:tr h="381000">
                <a:tc>
                  <a:txBody>
                    <a:bodyPr/>
                    <a:p>
                      <a:pPr>
                        <a:buNone/>
                      </a:pPr>
                      <a:r>
                        <a:rPr lang="en-US" altLang="en-US"/>
                        <a:t>h</a:t>
                      </a:r>
                      <a:r>
                        <a:rPr lang="en-US"/>
                        <a:t>-7</a:t>
                      </a:r>
                      <a:endParaRPr lang="en-US"/>
                    </a:p>
                  </a:txBody>
                  <a:tcPr/>
                </a:tc>
                <a:tc>
                  <a:txBody>
                    <a:bodyPr/>
                    <a:p>
                      <a:pPr>
                        <a:buNone/>
                      </a:pPr>
                      <a:r>
                        <a:rPr lang="en-US" altLang="en-US" sz="1800">
                          <a:sym typeface="+mn-ea"/>
                        </a:rPr>
                        <a:t>height</a:t>
                      </a:r>
                      <a:r>
                        <a:rPr lang="en-US"/>
                        <a:t>: 1.75rem;</a:t>
                      </a:r>
                      <a:endParaRPr lang="en-US"/>
                    </a:p>
                  </a:txBody>
                  <a:tcPr/>
                </a:tc>
              </a:tr>
              <a:tr h="381000">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09600" y="937895"/>
            <a:ext cx="3802380" cy="2851785"/>
          </a:xfrm>
          <a:prstGeom prst="rect">
            <a:avLst/>
          </a:prstGeom>
        </p:spPr>
      </p:pic>
      <p:pic>
        <p:nvPicPr>
          <p:cNvPr id="5" name="Picture 4"/>
          <p:cNvPicPr>
            <a:picLocks noChangeAspect="1"/>
          </p:cNvPicPr>
          <p:nvPr/>
        </p:nvPicPr>
        <p:blipFill>
          <a:blip r:embed="rId2"/>
          <a:stretch>
            <a:fillRect/>
          </a:stretch>
        </p:blipFill>
        <p:spPr>
          <a:xfrm>
            <a:off x="609600" y="3957320"/>
            <a:ext cx="2381250" cy="2343150"/>
          </a:xfrm>
          <a:prstGeom prst="rect">
            <a:avLst/>
          </a:prstGeom>
        </p:spPr>
      </p:pic>
      <p:pic>
        <p:nvPicPr>
          <p:cNvPr id="6" name="Picture 5"/>
          <p:cNvPicPr>
            <a:picLocks noChangeAspect="1"/>
          </p:cNvPicPr>
          <p:nvPr/>
        </p:nvPicPr>
        <p:blipFill>
          <a:blip r:embed="rId3"/>
          <a:stretch>
            <a:fillRect/>
          </a:stretch>
        </p:blipFill>
        <p:spPr>
          <a:xfrm>
            <a:off x="5360670" y="937895"/>
            <a:ext cx="3460750" cy="2851785"/>
          </a:xfrm>
          <a:prstGeom prst="rect">
            <a:avLst/>
          </a:prstGeom>
        </p:spPr>
      </p:pic>
      <p:pic>
        <p:nvPicPr>
          <p:cNvPr id="7" name="Picture 6"/>
          <p:cNvPicPr>
            <a:picLocks noChangeAspect="1"/>
          </p:cNvPicPr>
          <p:nvPr/>
        </p:nvPicPr>
        <p:blipFill>
          <a:blip r:embed="rId4"/>
          <a:stretch>
            <a:fillRect/>
          </a:stretch>
        </p:blipFill>
        <p:spPr>
          <a:xfrm>
            <a:off x="4624070" y="4399915"/>
            <a:ext cx="4933950" cy="14573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Font Family</a:t>
            </a:r>
            <a:endParaRPr lang="en-US"/>
          </a:p>
        </p:txBody>
      </p:sp>
      <p:graphicFrame>
        <p:nvGraphicFramePr>
          <p:cNvPr id="4" name="Content Placeholder 3"/>
          <p:cNvGraphicFramePr/>
          <p:nvPr>
            <p:ph idx="1"/>
          </p:nvPr>
        </p:nvGraphicFramePr>
        <p:xfrm>
          <a:off x="609600" y="1174750"/>
          <a:ext cx="10972800" cy="4053840"/>
        </p:xfrm>
        <a:graphic>
          <a:graphicData uri="http://schemas.openxmlformats.org/drawingml/2006/table">
            <a:tbl>
              <a:tblPr firstRow="1" bandRow="1">
                <a:tableStyleId>{5C22544A-7EE6-4342-B048-85BDC9FD1C3A}</a:tableStyleId>
              </a:tblPr>
              <a:tblGrid>
                <a:gridCol w="5486400"/>
                <a:gridCol w="5486400"/>
              </a:tblGrid>
              <a:tr h="381000">
                <a:tc>
                  <a:txBody>
                    <a:bodyPr/>
                    <a:p>
                      <a:pPr>
                        <a:buNone/>
                      </a:pPr>
                      <a:r>
                        <a:rPr lang="en-US" sz="1800">
                          <a:sym typeface="+mn-ea"/>
                        </a:rPr>
                        <a:t>Class</a:t>
                      </a:r>
                      <a:endParaRPr lang="en-US"/>
                    </a:p>
                  </a:txBody>
                  <a:tcPr/>
                </a:tc>
                <a:tc>
                  <a:txBody>
                    <a:bodyPr/>
                    <a:p>
                      <a:pPr>
                        <a:buNone/>
                      </a:pPr>
                      <a:r>
                        <a:rPr lang="en-US" sz="1800">
                          <a:sym typeface="+mn-ea"/>
                        </a:rPr>
                        <a:t>Properties</a:t>
                      </a:r>
                      <a:endParaRPr lang="en-US"/>
                    </a:p>
                  </a:txBody>
                  <a:tcPr/>
                </a:tc>
              </a:tr>
              <a:tr h="381000">
                <a:tc>
                  <a:txBody>
                    <a:bodyPr/>
                    <a:p>
                      <a:pPr>
                        <a:buNone/>
                      </a:pPr>
                      <a:endParaRPr lang="en-US"/>
                    </a:p>
                  </a:txBody>
                  <a:tcPr/>
                </a:tc>
                <a:tc>
                  <a:txBody>
                    <a:bodyPr/>
                    <a:p>
                      <a:pPr>
                        <a:buNone/>
                      </a:pPr>
                      <a:endParaRPr lang="en-US"/>
                    </a:p>
                  </a:txBody>
                  <a:tcPr/>
                </a:tc>
              </a:tr>
              <a:tr h="1443990">
                <a:tc>
                  <a:txBody>
                    <a:bodyPr/>
                    <a:p>
                      <a:pPr>
                        <a:buNone/>
                      </a:pPr>
                      <a:r>
                        <a:rPr lang="en-US"/>
                        <a:t>font-sans</a:t>
                      </a:r>
                      <a:endParaRPr lang="en-US"/>
                    </a:p>
                  </a:txBody>
                  <a:tcPr/>
                </a:tc>
                <a:tc>
                  <a:txBody>
                    <a:bodyPr/>
                    <a:p>
                      <a:pPr>
                        <a:buNone/>
                      </a:pPr>
                      <a:r>
                        <a:rPr lang="en-US"/>
                        <a:t>font-family: ui-sans-serif, system-ui, -apple-system, BlinkMacSystemFont, "Segoe UI", Roboto, "Helvetica Neue", Arial, "Noto Sans", sans-serif, "Apple Color Emoji", "Segoe UI Emoji", "Segoe UI Symbol", "Noto Color Emoji";</a:t>
                      </a:r>
                      <a:endParaRPr lang="en-US"/>
                    </a:p>
                  </a:txBody>
                  <a:tcPr/>
                </a:tc>
              </a:tr>
              <a:tr h="381000">
                <a:tc>
                  <a:txBody>
                    <a:bodyPr/>
                    <a:p>
                      <a:pPr>
                        <a:buNone/>
                      </a:pPr>
                      <a:r>
                        <a:rPr lang="en-US"/>
                        <a:t>font-serif</a:t>
                      </a:r>
                      <a:endParaRPr lang="en-US"/>
                    </a:p>
                  </a:txBody>
                  <a:tcPr/>
                </a:tc>
                <a:tc>
                  <a:txBody>
                    <a:bodyPr/>
                    <a:p>
                      <a:pPr>
                        <a:buNone/>
                      </a:pPr>
                      <a:r>
                        <a:rPr lang="en-US"/>
                        <a:t>font-family: ui-serif, Georgia, Cambria, "Times New Roman", Times, serif;</a:t>
                      </a:r>
                      <a:endParaRPr lang="en-US"/>
                    </a:p>
                  </a:txBody>
                  <a:tcPr/>
                </a:tc>
              </a:tr>
              <a:tr h="381000">
                <a:tc>
                  <a:txBody>
                    <a:bodyPr/>
                    <a:p>
                      <a:pPr>
                        <a:buNone/>
                      </a:pPr>
                      <a:r>
                        <a:rPr lang="en-US"/>
                        <a:t>font-mono</a:t>
                      </a:r>
                      <a:endParaRPr lang="en-US"/>
                    </a:p>
                  </a:txBody>
                  <a:tcPr/>
                </a:tc>
                <a:tc>
                  <a:txBody>
                    <a:bodyPr/>
                    <a:p>
                      <a:pPr>
                        <a:buNone/>
                      </a:pPr>
                      <a:r>
                        <a:rPr lang="en-US"/>
                        <a:t>font-family: ui-monospace, SFMono-Regular, Menlo, Monaco, Consolas, "Liberation Mono", "Co</a:t>
                      </a:r>
                      <a:endParaRPr lang="en-US"/>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Font Size</a:t>
            </a:r>
            <a:endParaRPr lang="en-US"/>
          </a:p>
        </p:txBody>
      </p:sp>
      <p:graphicFrame>
        <p:nvGraphicFramePr>
          <p:cNvPr id="7" name="Content Placeholder 6"/>
          <p:cNvGraphicFramePr/>
          <p:nvPr>
            <p:ph idx="1"/>
          </p:nvPr>
        </p:nvGraphicFramePr>
        <p:xfrm>
          <a:off x="609600" y="1174750"/>
          <a:ext cx="10972800" cy="1524000"/>
        </p:xfrm>
        <a:graphic>
          <a:graphicData uri="http://schemas.openxmlformats.org/drawingml/2006/table">
            <a:tbl>
              <a:tblPr firstRow="1" bandRow="1">
                <a:tableStyleId>{5C22544A-7EE6-4342-B048-85BDC9FD1C3A}</a:tableStyleId>
              </a:tblPr>
              <a:tblGrid>
                <a:gridCol w="5486400"/>
                <a:gridCol w="5486400"/>
              </a:tblGrid>
              <a:tr h="381000">
                <a:tc>
                  <a:txBody>
                    <a:bodyPr/>
                    <a:p>
                      <a:pPr>
                        <a:buNone/>
                      </a:pPr>
                      <a:r>
                        <a:rPr lang="en-US" sz="1800">
                          <a:sym typeface="+mn-ea"/>
                        </a:rPr>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text-xs </a:t>
                      </a:r>
                      <a:endParaRPr lang="en-US"/>
                    </a:p>
                    <a:p>
                      <a:pPr>
                        <a:buNone/>
                      </a:pPr>
                      <a:r>
                        <a:rPr lang="en-US"/>
                        <a:t>text-sm </a:t>
                      </a:r>
                      <a:endParaRPr lang="en-US"/>
                    </a:p>
                    <a:p>
                      <a:pPr>
                        <a:buNone/>
                      </a:pPr>
                      <a:r>
                        <a:rPr lang="en-US"/>
                        <a:t>text-base</a:t>
                      </a:r>
                      <a:endParaRPr lang="en-US"/>
                    </a:p>
                    <a:p>
                      <a:pPr>
                        <a:buNone/>
                      </a:pPr>
                      <a:r>
                        <a:rPr lang="en-US"/>
                        <a:t>text-lg</a:t>
                      </a:r>
                      <a:endParaRPr lang="en-US"/>
                    </a:p>
                    <a:p>
                      <a:pPr>
                        <a:buNone/>
                      </a:pPr>
                      <a:r>
                        <a:rPr lang="en-US"/>
                        <a:t>text-xl</a:t>
                      </a:r>
                      <a:endParaRPr lang="en-US"/>
                    </a:p>
                    <a:p>
                      <a:pPr>
                        <a:buNone/>
                      </a:pPr>
                      <a:r>
                        <a:rPr lang="en-US"/>
                        <a:t>text-2xl</a:t>
                      </a:r>
                      <a:endParaRPr lang="en-US"/>
                    </a:p>
                    <a:p>
                      <a:pPr>
                        <a:buNone/>
                      </a:pPr>
                      <a:r>
                        <a:rPr lang="en-US"/>
                        <a:t>text-3xl </a:t>
                      </a:r>
                      <a:endParaRPr lang="en-US"/>
                    </a:p>
                    <a:p>
                      <a:pPr>
                        <a:buNone/>
                      </a:pPr>
                      <a:r>
                        <a:rPr lang="en-US" altLang="en-US"/>
                        <a:t>//</a:t>
                      </a:r>
                      <a:endParaRPr lang="en-US" altLang="en-US"/>
                    </a:p>
                    <a:p>
                      <a:pPr>
                        <a:buNone/>
                      </a:pPr>
                      <a:r>
                        <a:rPr lang="en-US" altLang="en-US"/>
                        <a:t>//</a:t>
                      </a:r>
                      <a:endParaRPr lang="en-US" altLang="en-US"/>
                    </a:p>
                    <a:p>
                      <a:pPr>
                        <a:buNone/>
                      </a:pPr>
                      <a:r>
                        <a:rPr lang="en-US" altLang="en-US"/>
                        <a:t>text-9xl</a:t>
                      </a:r>
                      <a:endParaRPr lang="en-US" altLang="en-US"/>
                    </a:p>
                  </a:txBody>
                  <a:tcPr/>
                </a:tc>
                <a:tc>
                  <a:txBody>
                    <a:bodyPr/>
                    <a:p>
                      <a:pPr>
                        <a:buNone/>
                      </a:pPr>
                      <a:r>
                        <a:rPr lang="en-US"/>
                        <a:t>.75rem;</a:t>
                      </a:r>
                      <a:endParaRPr lang="en-US"/>
                    </a:p>
                    <a:p>
                      <a:pPr>
                        <a:buNone/>
                      </a:pPr>
                      <a:r>
                        <a:rPr lang="en-US"/>
                        <a:t>.875rem;</a:t>
                      </a:r>
                      <a:endParaRPr lang="en-US"/>
                    </a:p>
                    <a:p>
                      <a:pPr>
                        <a:buNone/>
                      </a:pPr>
                      <a:r>
                        <a:rPr lang="en-US"/>
                        <a:t> 1rem;</a:t>
                      </a:r>
                      <a:endParaRPr lang="en-US"/>
                    </a:p>
                    <a:p>
                      <a:pPr>
                        <a:buNone/>
                      </a:pPr>
                      <a:r>
                        <a:rPr lang="en-US"/>
                        <a:t> 1.125rem;</a:t>
                      </a:r>
                      <a:endParaRPr lang="en-US"/>
                    </a:p>
                    <a:p>
                      <a:pPr>
                        <a:buNone/>
                      </a:pPr>
                      <a:r>
                        <a:rPr lang="en-US"/>
                        <a:t> 1.25rem;</a:t>
                      </a:r>
                      <a:endParaRPr lang="en-US"/>
                    </a:p>
                    <a:p>
                      <a:pPr>
                        <a:buNone/>
                      </a:pPr>
                      <a:r>
                        <a:rPr lang="en-US"/>
                        <a:t> 1.5rem;</a:t>
                      </a:r>
                      <a:endParaRPr lang="en-US"/>
                    </a:p>
                    <a:p>
                      <a:pPr>
                        <a:buNone/>
                      </a:pPr>
                      <a:r>
                        <a:rPr lang="en-US"/>
                        <a:t> 1.875rem;</a:t>
                      </a:r>
                      <a:endParaRPr lang="en-US"/>
                    </a:p>
                    <a:p>
                      <a:pPr>
                        <a:buNone/>
                      </a:pPr>
                      <a:r>
                        <a:rPr lang="en-US"/>
                        <a:t> </a:t>
                      </a:r>
                      <a:r>
                        <a:rPr lang="en-US" altLang="en-US"/>
                        <a:t>//</a:t>
                      </a:r>
                      <a:endParaRPr lang="en-US" altLang="en-US"/>
                    </a:p>
                    <a:p>
                      <a:pPr>
                        <a:buNone/>
                      </a:pPr>
                      <a:r>
                        <a:rPr lang="en-US" altLang="en-US"/>
                        <a:t> //</a:t>
                      </a:r>
                      <a:endParaRPr lang="en-US" altLang="en-US"/>
                    </a:p>
                    <a:p>
                      <a:pPr>
                        <a:buNone/>
                      </a:pPr>
                      <a:r>
                        <a:rPr lang="en-US" altLang="en-US"/>
                        <a:t> 8rem</a:t>
                      </a:r>
                      <a:endParaRPr lang="en-US" altLang="en-US"/>
                    </a:p>
                  </a:txBody>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Font Weight</a:t>
            </a:r>
            <a:endParaRPr lang="en-US"/>
          </a:p>
        </p:txBody>
      </p:sp>
      <p:graphicFrame>
        <p:nvGraphicFramePr>
          <p:cNvPr id="4" name="Content Placeholder 3"/>
          <p:cNvGraphicFramePr/>
          <p:nvPr>
            <p:ph idx="1"/>
          </p:nvPr>
        </p:nvGraphicFramePr>
        <p:xfrm>
          <a:off x="609600" y="1174750"/>
          <a:ext cx="10972800" cy="2286000"/>
        </p:xfrm>
        <a:graphic>
          <a:graphicData uri="http://schemas.openxmlformats.org/drawingml/2006/table">
            <a:tbl>
              <a:tblPr firstRow="1" bandRow="1">
                <a:tableStyleId>{5C22544A-7EE6-4342-B048-85BDC9FD1C3A}</a:tableStyleId>
              </a:tblPr>
              <a:tblGrid>
                <a:gridCol w="5486400"/>
                <a:gridCol w="5486400"/>
              </a:tblGrid>
              <a:tr h="381000">
                <a:tc>
                  <a:txBody>
                    <a:bodyPr/>
                    <a:p>
                      <a:pPr>
                        <a:buNone/>
                      </a:pPr>
                      <a:r>
                        <a:rPr lang="en-US" sz="1800">
                          <a:sym typeface="+mn-ea"/>
                        </a:rPr>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font-thin</a:t>
                      </a:r>
                      <a:endParaRPr lang="en-US"/>
                    </a:p>
                  </a:txBody>
                  <a:tcPr/>
                </a:tc>
                <a:tc>
                  <a:txBody>
                    <a:bodyPr/>
                    <a:p>
                      <a:pPr>
                        <a:buNone/>
                      </a:pPr>
                      <a:r>
                        <a:rPr lang="en-US"/>
                        <a:t>font-weight: 100;</a:t>
                      </a:r>
                      <a:endParaRPr lang="en-US"/>
                    </a:p>
                  </a:txBody>
                  <a:tcPr/>
                </a:tc>
              </a:tr>
              <a:tr h="381000">
                <a:tc>
                  <a:txBody>
                    <a:bodyPr/>
                    <a:p>
                      <a:pPr>
                        <a:buNone/>
                      </a:pPr>
                      <a:r>
                        <a:rPr lang="en-US"/>
                        <a:t>font-extralight</a:t>
                      </a:r>
                      <a:endParaRPr lang="en-US"/>
                    </a:p>
                  </a:txBody>
                  <a:tcPr/>
                </a:tc>
                <a:tc>
                  <a:txBody>
                    <a:bodyPr/>
                    <a:p>
                      <a:pPr>
                        <a:buNone/>
                      </a:pPr>
                      <a:r>
                        <a:rPr lang="en-US"/>
                        <a:t>font-weight: 200;</a:t>
                      </a:r>
                      <a:endParaRPr lang="en-US"/>
                    </a:p>
                  </a:txBody>
                  <a:tcPr/>
                </a:tc>
              </a:tr>
              <a:tr h="381000">
                <a:tc>
                  <a:txBody>
                    <a:bodyPr/>
                    <a:p>
                      <a:pPr>
                        <a:buNone/>
                      </a:pPr>
                      <a:r>
                        <a:rPr lang="en-US"/>
                        <a:t>font-light</a:t>
                      </a:r>
                      <a:endParaRPr lang="en-US"/>
                    </a:p>
                  </a:txBody>
                  <a:tcPr/>
                </a:tc>
                <a:tc>
                  <a:txBody>
                    <a:bodyPr/>
                    <a:p>
                      <a:pPr>
                        <a:buNone/>
                      </a:pPr>
                      <a:r>
                        <a:rPr lang="en-US"/>
                        <a:t>font-weight: 300;</a:t>
                      </a:r>
                      <a:endParaRPr lang="en-US"/>
                    </a:p>
                  </a:txBody>
                  <a:tcPr/>
                </a:tc>
              </a:tr>
              <a:tr h="381000">
                <a:tc>
                  <a:txBody>
                    <a:bodyPr/>
                    <a:p>
                      <a:pPr>
                        <a:buNone/>
                      </a:pPr>
                      <a:r>
                        <a:rPr lang="en-US"/>
                        <a:t>font-normal</a:t>
                      </a:r>
                      <a:endParaRPr lang="en-US"/>
                    </a:p>
                  </a:txBody>
                  <a:tcPr/>
                </a:tc>
                <a:tc>
                  <a:txBody>
                    <a:bodyPr/>
                    <a:p>
                      <a:pPr>
                        <a:buNone/>
                      </a:pPr>
                      <a:r>
                        <a:rPr lang="en-US"/>
                        <a:t>font-weight: 400;</a:t>
                      </a:r>
                      <a:endParaRPr lang="en-US"/>
                    </a:p>
                  </a:txBody>
                  <a:tcPr/>
                </a:tc>
              </a:tr>
              <a:tr h="381000">
                <a:tc>
                  <a:txBody>
                    <a:bodyPr/>
                    <a:p>
                      <a:pPr>
                        <a:buNone/>
                      </a:pPr>
                      <a:r>
                        <a:rPr lang="en-US"/>
                        <a:t>font-medium</a:t>
                      </a:r>
                      <a:endParaRPr lang="en-US"/>
                    </a:p>
                  </a:txBody>
                  <a:tcPr/>
                </a:tc>
                <a:tc>
                  <a:txBody>
                    <a:bodyPr/>
                    <a:p>
                      <a:pPr>
                        <a:buNone/>
                      </a:pPr>
                      <a:r>
                        <a:rPr lang="en-US"/>
                        <a:t>font-weight: 500;</a:t>
                      </a:r>
                      <a:endParaRPr lang="en-US"/>
                    </a:p>
                  </a:txBody>
                  <a:tcPr/>
                </a:tc>
              </a:tr>
              <a:tr h="381000">
                <a:tc>
                  <a:txBody>
                    <a:bodyPr/>
                    <a:p>
                      <a:pPr>
                        <a:buNone/>
                      </a:pPr>
                      <a:r>
                        <a:rPr lang="en-US"/>
                        <a:t>font-semibold</a:t>
                      </a:r>
                      <a:endParaRPr lang="en-US"/>
                    </a:p>
                  </a:txBody>
                  <a:tcPr/>
                </a:tc>
                <a:tc>
                  <a:txBody>
                    <a:bodyPr/>
                    <a:p>
                      <a:pPr>
                        <a:buNone/>
                      </a:pPr>
                      <a:r>
                        <a:rPr lang="en-US"/>
                        <a:t>font-weight: 600;</a:t>
                      </a:r>
                      <a:endParaRPr lang="en-US"/>
                    </a:p>
                  </a:txBody>
                  <a:tcPr/>
                </a:tc>
              </a:tr>
              <a:tr h="381000">
                <a:tc>
                  <a:txBody>
                    <a:bodyPr/>
                    <a:p>
                      <a:pPr>
                        <a:buNone/>
                      </a:pPr>
                      <a:r>
                        <a:rPr lang="en-US"/>
                        <a:t>font-bold</a:t>
                      </a:r>
                      <a:endParaRPr lang="en-US"/>
                    </a:p>
                  </a:txBody>
                  <a:tcPr/>
                </a:tc>
                <a:tc>
                  <a:txBody>
                    <a:bodyPr/>
                    <a:p>
                      <a:pPr>
                        <a:buNone/>
                      </a:pPr>
                      <a:r>
                        <a:rPr lang="en-US"/>
                        <a:t>font-weight: 700;</a:t>
                      </a:r>
                      <a:endParaRPr lang="en-US"/>
                    </a:p>
                  </a:txBody>
                  <a:tcPr/>
                </a:tc>
              </a:tr>
              <a:tr h="381000">
                <a:tc>
                  <a:txBody>
                    <a:bodyPr/>
                    <a:p>
                      <a:pPr>
                        <a:buNone/>
                      </a:pPr>
                      <a:r>
                        <a:rPr lang="en-US"/>
                        <a:t>font-extrabold</a:t>
                      </a:r>
                      <a:endParaRPr lang="en-US"/>
                    </a:p>
                  </a:txBody>
                  <a:tcPr/>
                </a:tc>
                <a:tc>
                  <a:txBody>
                    <a:bodyPr/>
                    <a:p>
                      <a:pPr>
                        <a:buNone/>
                      </a:pPr>
                      <a:r>
                        <a:rPr lang="en-US"/>
                        <a:t>font-weight: 800;</a:t>
                      </a:r>
                      <a:endParaRPr lang="en-US"/>
                    </a:p>
                  </a:txBody>
                  <a:tcPr/>
                </a:tc>
              </a:tr>
              <a:tr h="381000">
                <a:tc>
                  <a:txBody>
                    <a:bodyPr/>
                    <a:p>
                      <a:pPr>
                        <a:buNone/>
                      </a:pPr>
                      <a:r>
                        <a:rPr lang="en-US"/>
                        <a:t>font-black</a:t>
                      </a:r>
                      <a:endParaRPr lang="en-US"/>
                    </a:p>
                  </a:txBody>
                  <a:tcPr/>
                </a:tc>
                <a:tc>
                  <a:txBody>
                    <a:bodyPr/>
                    <a:p>
                      <a:pPr>
                        <a:buNone/>
                      </a:pPr>
                      <a:r>
                        <a:rPr lang="en-US"/>
                        <a:t>font-weight: 900;</a:t>
                      </a:r>
                      <a:endParaRPr lang="en-US"/>
                    </a:p>
                  </a:txBody>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Letter Spacing</a:t>
            </a:r>
            <a:endParaRPr lang="en-US"/>
          </a:p>
        </p:txBody>
      </p:sp>
      <p:graphicFrame>
        <p:nvGraphicFramePr>
          <p:cNvPr id="4" name="Content Placeholder 3"/>
          <p:cNvGraphicFramePr/>
          <p:nvPr>
            <p:ph idx="1"/>
          </p:nvPr>
        </p:nvGraphicFramePr>
        <p:xfrm>
          <a:off x="609600" y="2590800"/>
          <a:ext cx="10972800" cy="1905000"/>
        </p:xfrm>
        <a:graphic>
          <a:graphicData uri="http://schemas.openxmlformats.org/drawingml/2006/table">
            <a:tbl>
              <a:tblPr firstRow="1" bandRow="1">
                <a:tableStyleId>{5C22544A-7EE6-4342-B048-85BDC9FD1C3A}</a:tableStyleId>
              </a:tblPr>
              <a:tblGrid>
                <a:gridCol w="5486400"/>
                <a:gridCol w="5486400"/>
              </a:tblGrid>
              <a:tr h="381000">
                <a:tc>
                  <a:txBody>
                    <a:bodyPr/>
                    <a:p>
                      <a:pPr>
                        <a:buNone/>
                      </a:pPr>
                      <a:r>
                        <a:rPr lang="en-US" sz="1800">
                          <a:sym typeface="+mn-ea"/>
                        </a:rPr>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tracking-tighter</a:t>
                      </a:r>
                      <a:endParaRPr lang="en-US"/>
                    </a:p>
                  </a:txBody>
                  <a:tcPr/>
                </a:tc>
                <a:tc>
                  <a:txBody>
                    <a:bodyPr/>
                    <a:p>
                      <a:pPr>
                        <a:buNone/>
                      </a:pPr>
                      <a:r>
                        <a:rPr lang="en-US"/>
                        <a:t>letter-spacing: -0.05em;</a:t>
                      </a:r>
                      <a:endParaRPr lang="en-US"/>
                    </a:p>
                  </a:txBody>
                  <a:tcPr/>
                </a:tc>
              </a:tr>
              <a:tr h="381000">
                <a:tc>
                  <a:txBody>
                    <a:bodyPr/>
                    <a:p>
                      <a:pPr>
                        <a:buNone/>
                      </a:pPr>
                      <a:r>
                        <a:rPr lang="en-US"/>
                        <a:t>tracking-tight</a:t>
                      </a:r>
                      <a:endParaRPr lang="en-US"/>
                    </a:p>
                  </a:txBody>
                  <a:tcPr/>
                </a:tc>
                <a:tc>
                  <a:txBody>
                    <a:bodyPr/>
                    <a:p>
                      <a:pPr>
                        <a:buNone/>
                      </a:pPr>
                      <a:r>
                        <a:rPr lang="en-US"/>
                        <a:t>letter-spacing: -0.025em;</a:t>
                      </a:r>
                      <a:endParaRPr lang="en-US"/>
                    </a:p>
                  </a:txBody>
                  <a:tcPr/>
                </a:tc>
              </a:tr>
              <a:tr h="381000">
                <a:tc>
                  <a:txBody>
                    <a:bodyPr/>
                    <a:p>
                      <a:pPr>
                        <a:buNone/>
                      </a:pPr>
                      <a:r>
                        <a:rPr lang="en-US"/>
                        <a:t>tracking-normal</a:t>
                      </a:r>
                      <a:endParaRPr lang="en-US"/>
                    </a:p>
                  </a:txBody>
                  <a:tcPr/>
                </a:tc>
                <a:tc>
                  <a:txBody>
                    <a:bodyPr/>
                    <a:p>
                      <a:pPr>
                        <a:buNone/>
                      </a:pPr>
                      <a:r>
                        <a:rPr lang="en-US"/>
                        <a:t>letter-spacing: 0em;</a:t>
                      </a:r>
                      <a:endParaRPr lang="en-US"/>
                    </a:p>
                  </a:txBody>
                  <a:tcPr/>
                </a:tc>
              </a:tr>
              <a:tr h="381000">
                <a:tc>
                  <a:txBody>
                    <a:bodyPr/>
                    <a:p>
                      <a:pPr>
                        <a:buNone/>
                      </a:pPr>
                      <a:r>
                        <a:rPr lang="en-US"/>
                        <a:t>tracking-wide</a:t>
                      </a:r>
                      <a:endParaRPr lang="en-US"/>
                    </a:p>
                  </a:txBody>
                  <a:tcPr/>
                </a:tc>
                <a:tc>
                  <a:txBody>
                    <a:bodyPr/>
                    <a:p>
                      <a:pPr>
                        <a:buNone/>
                      </a:pPr>
                      <a:r>
                        <a:rPr lang="en-US"/>
                        <a:t>letter-spacing: 0.025em;</a:t>
                      </a:r>
                      <a:endParaRPr lang="en-US"/>
                    </a:p>
                  </a:txBody>
                  <a:tcPr/>
                </a:tc>
              </a:tr>
              <a:tr h="381000">
                <a:tc>
                  <a:txBody>
                    <a:bodyPr/>
                    <a:p>
                      <a:pPr>
                        <a:buNone/>
                      </a:pPr>
                      <a:r>
                        <a:rPr lang="en-US"/>
                        <a:t>tracking-wider</a:t>
                      </a:r>
                      <a:endParaRPr lang="en-US"/>
                    </a:p>
                  </a:txBody>
                  <a:tcPr/>
                </a:tc>
                <a:tc>
                  <a:txBody>
                    <a:bodyPr/>
                    <a:p>
                      <a:pPr>
                        <a:buNone/>
                      </a:pPr>
                      <a:r>
                        <a:rPr lang="en-US"/>
                        <a:t>letter-spacing: 0.05em;</a:t>
                      </a:r>
                      <a:endParaRPr lang="en-US"/>
                    </a:p>
                  </a:txBody>
                  <a:tcPr/>
                </a:tc>
              </a:tr>
              <a:tr h="381000">
                <a:tc>
                  <a:txBody>
                    <a:bodyPr/>
                    <a:p>
                      <a:pPr>
                        <a:buNone/>
                      </a:pPr>
                      <a:r>
                        <a:rPr lang="en-US"/>
                        <a:t>tracking-widest</a:t>
                      </a:r>
                      <a:endParaRPr lang="en-US"/>
                    </a:p>
                  </a:txBody>
                  <a:tcPr/>
                </a:tc>
                <a:tc>
                  <a:txBody>
                    <a:bodyPr/>
                    <a:p>
                      <a:pPr>
                        <a:buNone/>
                      </a:pPr>
                      <a:r>
                        <a:rPr lang="en-US"/>
                        <a:t>letter-spacing: 0.1em;</a:t>
                      </a: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202055"/>
            <a:ext cx="10972800" cy="582613"/>
          </a:xfrm>
        </p:spPr>
        <p:txBody>
          <a:bodyPr/>
          <a:p>
            <a:r>
              <a:rPr lang="en-US" b="1"/>
              <a:t>Bootstrap</a:t>
            </a:r>
            <a:endParaRPr lang="en-US" b="1"/>
          </a:p>
        </p:txBody>
      </p:sp>
      <p:pic>
        <p:nvPicPr>
          <p:cNvPr id="4" name="Content Placeholder 3"/>
          <p:cNvPicPr>
            <a:picLocks noChangeAspect="1"/>
          </p:cNvPicPr>
          <p:nvPr>
            <p:ph idx="1"/>
          </p:nvPr>
        </p:nvPicPr>
        <p:blipFill>
          <a:blip r:embed="rId1"/>
          <a:stretch>
            <a:fillRect/>
          </a:stretch>
        </p:blipFill>
        <p:spPr>
          <a:xfrm>
            <a:off x="7134860" y="1599565"/>
            <a:ext cx="3595370" cy="4167505"/>
          </a:xfrm>
          <a:prstGeom prst="rect">
            <a:avLst/>
          </a:prstGeom>
        </p:spPr>
      </p:pic>
      <p:sp>
        <p:nvSpPr>
          <p:cNvPr id="5" name="Text Box 4"/>
          <p:cNvSpPr txBox="1"/>
          <p:nvPr/>
        </p:nvSpPr>
        <p:spPr>
          <a:xfrm>
            <a:off x="609600" y="3021965"/>
            <a:ext cx="7145020" cy="1322070"/>
          </a:xfrm>
          <a:prstGeom prst="rect">
            <a:avLst/>
          </a:prstGeom>
          <a:noFill/>
        </p:spPr>
        <p:txBody>
          <a:bodyPr wrap="square" rtlCol="0">
            <a:spAutoFit/>
          </a:bodyPr>
          <a:p>
            <a:r>
              <a:rPr lang="en-US" sz="1600"/>
              <a:t>Bootstrap is a free and open-source CSS framework </a:t>
            </a:r>
            <a:endParaRPr lang="en-US" sz="1600"/>
          </a:p>
          <a:p>
            <a:r>
              <a:rPr lang="en-US" sz="1600"/>
              <a:t>directed at responsive, mobile-first front-end web </a:t>
            </a:r>
            <a:endParaRPr lang="en-US" sz="1600"/>
          </a:p>
          <a:p>
            <a:r>
              <a:rPr lang="en-US" sz="1600"/>
              <a:t>development. It contains CSS- and JavaScript-based </a:t>
            </a:r>
            <a:endParaRPr lang="en-US" sz="1600"/>
          </a:p>
          <a:p>
            <a:r>
              <a:rPr lang="en-US" sz="1600"/>
              <a:t>design templates for typography, forms, buttons, </a:t>
            </a:r>
            <a:endParaRPr lang="en-US" sz="1600"/>
          </a:p>
          <a:p>
            <a:r>
              <a:rPr lang="en-US" sz="1600"/>
              <a:t>navigation, and other interface components.</a:t>
            </a:r>
            <a:endParaRPr lang="en-US" sz="1600"/>
          </a:p>
        </p:txBody>
      </p:sp>
      <p:sp>
        <p:nvSpPr>
          <p:cNvPr id="6" name="Text Box 5"/>
          <p:cNvSpPr txBox="1"/>
          <p:nvPr/>
        </p:nvSpPr>
        <p:spPr>
          <a:xfrm>
            <a:off x="609600" y="2127250"/>
            <a:ext cx="4239260" cy="583565"/>
          </a:xfrm>
          <a:prstGeom prst="rect">
            <a:avLst/>
          </a:prstGeom>
          <a:noFill/>
        </p:spPr>
        <p:txBody>
          <a:bodyPr wrap="square" rtlCol="0">
            <a:spAutoFit/>
          </a:bodyPr>
          <a:p>
            <a:r>
              <a:rPr lang="en-US" sz="3200"/>
              <a:t>Power of Bootstrap</a:t>
            </a:r>
            <a:endParaRPr lang="en-US" sz="3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Line Height</a:t>
            </a:r>
            <a:endParaRPr lang="en-US"/>
          </a:p>
        </p:txBody>
      </p:sp>
      <p:graphicFrame>
        <p:nvGraphicFramePr>
          <p:cNvPr id="4" name="Content Placeholder 3"/>
          <p:cNvGraphicFramePr/>
          <p:nvPr>
            <p:ph idx="1"/>
          </p:nvPr>
        </p:nvGraphicFramePr>
        <p:xfrm>
          <a:off x="609600" y="1524000"/>
          <a:ext cx="10972800" cy="3048000"/>
        </p:xfrm>
        <a:graphic>
          <a:graphicData uri="http://schemas.openxmlformats.org/drawingml/2006/table">
            <a:tbl>
              <a:tblPr firstRow="1" bandRow="1">
                <a:tableStyleId>{5C22544A-7EE6-4342-B048-85BDC9FD1C3A}</a:tableStyleId>
              </a:tblPr>
              <a:tblGrid>
                <a:gridCol w="5486400"/>
                <a:gridCol w="5486400"/>
              </a:tblGrid>
              <a:tr h="381000">
                <a:tc>
                  <a:txBody>
                    <a:bodyPr/>
                    <a:p>
                      <a:pPr>
                        <a:buNone/>
                      </a:pPr>
                      <a:r>
                        <a:rPr lang="en-US" sz="1800">
                          <a:sym typeface="+mn-ea"/>
                        </a:rPr>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leading-none</a:t>
                      </a:r>
                      <a:endParaRPr lang="en-US"/>
                    </a:p>
                  </a:txBody>
                  <a:tcPr/>
                </a:tc>
                <a:tc>
                  <a:txBody>
                    <a:bodyPr/>
                    <a:p>
                      <a:pPr>
                        <a:buNone/>
                      </a:pPr>
                      <a:r>
                        <a:rPr lang="en-US"/>
                        <a:t>line-height: 1;</a:t>
                      </a:r>
                      <a:endParaRPr lang="en-US"/>
                    </a:p>
                  </a:txBody>
                  <a:tcPr/>
                </a:tc>
              </a:tr>
              <a:tr h="381000">
                <a:tc>
                  <a:txBody>
                    <a:bodyPr/>
                    <a:p>
                      <a:pPr>
                        <a:buNone/>
                      </a:pPr>
                      <a:r>
                        <a:rPr lang="en-US"/>
                        <a:t>leading-tight</a:t>
                      </a:r>
                      <a:endParaRPr lang="en-US"/>
                    </a:p>
                  </a:txBody>
                  <a:tcPr/>
                </a:tc>
                <a:tc>
                  <a:txBody>
                    <a:bodyPr/>
                    <a:p>
                      <a:pPr>
                        <a:buNone/>
                      </a:pPr>
                      <a:r>
                        <a:rPr lang="en-US"/>
                        <a:t>line-height: 1.25;</a:t>
                      </a:r>
                      <a:endParaRPr lang="en-US"/>
                    </a:p>
                  </a:txBody>
                  <a:tcPr/>
                </a:tc>
              </a:tr>
              <a:tr h="381000">
                <a:tc>
                  <a:txBody>
                    <a:bodyPr/>
                    <a:p>
                      <a:pPr>
                        <a:buNone/>
                      </a:pPr>
                      <a:r>
                        <a:rPr lang="en-US"/>
                        <a:t>leading-snug</a:t>
                      </a:r>
                      <a:endParaRPr lang="en-US"/>
                    </a:p>
                  </a:txBody>
                  <a:tcPr/>
                </a:tc>
                <a:tc>
                  <a:txBody>
                    <a:bodyPr/>
                    <a:p>
                      <a:pPr>
                        <a:buNone/>
                      </a:pPr>
                      <a:r>
                        <a:rPr lang="en-US"/>
                        <a:t>line-height: 1.375;</a:t>
                      </a:r>
                      <a:endParaRPr lang="en-US"/>
                    </a:p>
                  </a:txBody>
                  <a:tcPr/>
                </a:tc>
              </a:tr>
              <a:tr h="381000">
                <a:tc>
                  <a:txBody>
                    <a:bodyPr/>
                    <a:p>
                      <a:pPr>
                        <a:buNone/>
                      </a:pPr>
                      <a:r>
                        <a:rPr lang="en-US"/>
                        <a:t>leading-normal</a:t>
                      </a:r>
                      <a:endParaRPr lang="en-US"/>
                    </a:p>
                  </a:txBody>
                  <a:tcPr/>
                </a:tc>
                <a:tc>
                  <a:txBody>
                    <a:bodyPr/>
                    <a:p>
                      <a:pPr>
                        <a:buNone/>
                      </a:pPr>
                      <a:r>
                        <a:rPr lang="en-US"/>
                        <a:t>line-height: 1.5;</a:t>
                      </a:r>
                      <a:endParaRPr lang="en-US"/>
                    </a:p>
                  </a:txBody>
                  <a:tcPr/>
                </a:tc>
              </a:tr>
              <a:tr h="381000">
                <a:tc>
                  <a:txBody>
                    <a:bodyPr/>
                    <a:p>
                      <a:pPr>
                        <a:buNone/>
                      </a:pPr>
                      <a:r>
                        <a:rPr lang="en-US"/>
                        <a:t>leading-relaxed</a:t>
                      </a:r>
                      <a:endParaRPr lang="en-US"/>
                    </a:p>
                  </a:txBody>
                  <a:tcPr/>
                </a:tc>
                <a:tc>
                  <a:txBody>
                    <a:bodyPr/>
                    <a:p>
                      <a:pPr>
                        <a:buNone/>
                      </a:pPr>
                      <a:r>
                        <a:rPr lang="en-US"/>
                        <a:t>line-height: 1.625;</a:t>
                      </a:r>
                      <a:endParaRPr lang="en-US"/>
                    </a:p>
                  </a:txBody>
                  <a:tcPr/>
                </a:tc>
              </a:tr>
              <a:tr h="381000">
                <a:tc>
                  <a:txBody>
                    <a:bodyPr/>
                    <a:p>
                      <a:pPr>
                        <a:buNone/>
                      </a:pPr>
                      <a:r>
                        <a:rPr lang="en-US"/>
                        <a:t>leading-loose</a:t>
                      </a:r>
                      <a:endParaRPr lang="en-US"/>
                    </a:p>
                  </a:txBody>
                  <a:tcPr/>
                </a:tc>
                <a:tc>
                  <a:txBody>
                    <a:bodyPr/>
                    <a:p>
                      <a:pPr>
                        <a:buNone/>
                      </a:pPr>
                      <a:r>
                        <a:rPr lang="en-US"/>
                        <a:t>line-height: 2;</a:t>
                      </a:r>
                      <a:endParaRPr lang="en-US"/>
                    </a:p>
                  </a:txBody>
                  <a:tcPr/>
                </a:tc>
              </a:tr>
              <a:tr h="381000">
                <a:tc>
                  <a:txBody>
                    <a:bodyPr/>
                    <a:p>
                      <a:pPr>
                        <a:buNone/>
                      </a:pPr>
                      <a:r>
                        <a:rPr lang="en-US"/>
                        <a:t>leading-3</a:t>
                      </a:r>
                      <a:endParaRPr lang="en-US"/>
                    </a:p>
                  </a:txBody>
                  <a:tcPr/>
                </a:tc>
                <a:tc>
                  <a:txBody>
                    <a:bodyPr/>
                    <a:p>
                      <a:pPr>
                        <a:buNone/>
                      </a:pPr>
                      <a:r>
                        <a:rPr lang="en-US"/>
                        <a:t>line-height: .75rem;</a:t>
                      </a:r>
                      <a:endParaRPr lang="en-US"/>
                    </a:p>
                  </a:txBody>
                  <a:tcPr/>
                </a:tc>
              </a:tr>
              <a:tr h="381000">
                <a:tc>
                  <a:txBody>
                    <a:bodyPr/>
                    <a:p>
                      <a:pPr>
                        <a:buNone/>
                      </a:pPr>
                      <a:r>
                        <a:rPr lang="en-US"/>
                        <a:t>leading-4</a:t>
                      </a:r>
                      <a:endParaRPr lang="en-US"/>
                    </a:p>
                  </a:txBody>
                  <a:tcPr/>
                </a:tc>
                <a:tc>
                  <a:txBody>
                    <a:bodyPr/>
                    <a:p>
                      <a:pPr>
                        <a:buNone/>
                      </a:pPr>
                      <a:r>
                        <a:rPr lang="en-US"/>
                        <a:t>line-height: 1rem;</a:t>
                      </a:r>
                      <a:endParaRPr lang="en-US"/>
                    </a:p>
                  </a:txBody>
                  <a:tcPr/>
                </a:tc>
              </a:tr>
              <a:tr h="381000">
                <a:tc>
                  <a:txBody>
                    <a:bodyPr/>
                    <a:p>
                      <a:pPr>
                        <a:buNone/>
                      </a:pPr>
                      <a:r>
                        <a:rPr lang="en-US"/>
                        <a:t>leading-5</a:t>
                      </a:r>
                      <a:endParaRPr lang="en-US"/>
                    </a:p>
                  </a:txBody>
                  <a:tcPr/>
                </a:tc>
                <a:tc>
                  <a:txBody>
                    <a:bodyPr/>
                    <a:p>
                      <a:pPr>
                        <a:buNone/>
                      </a:pPr>
                      <a:r>
                        <a:rPr lang="en-US"/>
                        <a:t>line-height: 1.25rem;</a:t>
                      </a:r>
                      <a:endParaRPr lang="en-US"/>
                    </a:p>
                  </a:txBody>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Outer shadow</a:t>
            </a:r>
            <a:endParaRPr lang="en-US"/>
          </a:p>
        </p:txBody>
      </p:sp>
      <p:sp>
        <p:nvSpPr>
          <p:cNvPr id="4" name="Text Box 3"/>
          <p:cNvSpPr txBox="1"/>
          <p:nvPr/>
        </p:nvSpPr>
        <p:spPr>
          <a:xfrm>
            <a:off x="737235" y="939165"/>
            <a:ext cx="9429115" cy="583565"/>
          </a:xfrm>
          <a:prstGeom prst="rect">
            <a:avLst/>
          </a:prstGeom>
          <a:noFill/>
        </p:spPr>
        <p:txBody>
          <a:bodyPr wrap="square" rtlCol="0">
            <a:spAutoFit/>
          </a:bodyPr>
          <a:p>
            <a:r>
              <a:rPr lang="en-US" sz="1600"/>
              <a:t>Use the </a:t>
            </a:r>
            <a:r>
              <a:rPr lang="en-US" sz="1600">
                <a:solidFill>
                  <a:srgbClr val="7030A0"/>
                </a:solidFill>
              </a:rPr>
              <a:t>shadow-sm, shadow, shadow-md, shadow-lg, shadow-xl, or shadow-2xl</a:t>
            </a:r>
            <a:r>
              <a:rPr lang="en-US" sz="1600"/>
              <a:t> utilities to apply different sized outer box shadows to an element.</a:t>
            </a:r>
            <a:endParaRPr lang="en-US" sz="1600"/>
          </a:p>
        </p:txBody>
      </p:sp>
      <p:pic>
        <p:nvPicPr>
          <p:cNvPr id="5" name="Picture 4"/>
          <p:cNvPicPr>
            <a:picLocks noChangeAspect="1"/>
          </p:cNvPicPr>
          <p:nvPr/>
        </p:nvPicPr>
        <p:blipFill>
          <a:blip r:embed="rId1"/>
          <a:stretch>
            <a:fillRect/>
          </a:stretch>
        </p:blipFill>
        <p:spPr>
          <a:xfrm>
            <a:off x="737235" y="1797050"/>
            <a:ext cx="8944610" cy="1766570"/>
          </a:xfrm>
          <a:prstGeom prst="rect">
            <a:avLst/>
          </a:prstGeom>
        </p:spPr>
      </p:pic>
      <p:pic>
        <p:nvPicPr>
          <p:cNvPr id="6" name="Picture 5"/>
          <p:cNvPicPr>
            <a:picLocks noChangeAspect="1"/>
          </p:cNvPicPr>
          <p:nvPr/>
        </p:nvPicPr>
        <p:blipFill>
          <a:blip r:embed="rId2"/>
          <a:stretch>
            <a:fillRect/>
          </a:stretch>
        </p:blipFill>
        <p:spPr>
          <a:xfrm>
            <a:off x="609600" y="3829050"/>
            <a:ext cx="9071610" cy="258381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Opacity</a:t>
            </a:r>
            <a:endParaRPr lang="en-US"/>
          </a:p>
        </p:txBody>
      </p:sp>
      <p:sp>
        <p:nvSpPr>
          <p:cNvPr id="4" name="Text Box 3"/>
          <p:cNvSpPr txBox="1"/>
          <p:nvPr/>
        </p:nvSpPr>
        <p:spPr>
          <a:xfrm>
            <a:off x="699135" y="853440"/>
            <a:ext cx="9611995" cy="368300"/>
          </a:xfrm>
          <a:prstGeom prst="rect">
            <a:avLst/>
          </a:prstGeom>
          <a:noFill/>
        </p:spPr>
        <p:txBody>
          <a:bodyPr wrap="square" rtlCol="0">
            <a:spAutoFit/>
          </a:bodyPr>
          <a:p>
            <a:r>
              <a:rPr lang="en-US" sz="1600"/>
              <a:t>Control the opacity of an element using the opacity-{amount} utilities</a:t>
            </a:r>
            <a:r>
              <a:rPr lang="en-US"/>
              <a:t>.</a:t>
            </a:r>
            <a:endParaRPr lang="en-US"/>
          </a:p>
        </p:txBody>
      </p:sp>
      <p:pic>
        <p:nvPicPr>
          <p:cNvPr id="5" name="Picture 4"/>
          <p:cNvPicPr>
            <a:picLocks noChangeAspect="1"/>
          </p:cNvPicPr>
          <p:nvPr/>
        </p:nvPicPr>
        <p:blipFill>
          <a:blip r:embed="rId1"/>
          <a:stretch>
            <a:fillRect/>
          </a:stretch>
        </p:blipFill>
        <p:spPr>
          <a:xfrm>
            <a:off x="699135" y="1529080"/>
            <a:ext cx="8572500" cy="1453515"/>
          </a:xfrm>
          <a:prstGeom prst="rect">
            <a:avLst/>
          </a:prstGeom>
        </p:spPr>
      </p:pic>
      <p:pic>
        <p:nvPicPr>
          <p:cNvPr id="6" name="Picture 5"/>
          <p:cNvPicPr>
            <a:picLocks noChangeAspect="1"/>
          </p:cNvPicPr>
          <p:nvPr/>
        </p:nvPicPr>
        <p:blipFill>
          <a:blip r:embed="rId2"/>
          <a:stretch>
            <a:fillRect/>
          </a:stretch>
        </p:blipFill>
        <p:spPr>
          <a:xfrm>
            <a:off x="699135" y="3420745"/>
            <a:ext cx="8573135" cy="127063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Transform</a:t>
            </a:r>
            <a:endParaRPr lang="en-US"/>
          </a:p>
        </p:txBody>
      </p:sp>
      <p:sp>
        <p:nvSpPr>
          <p:cNvPr id="4" name="Text Box 3"/>
          <p:cNvSpPr txBox="1"/>
          <p:nvPr/>
        </p:nvSpPr>
        <p:spPr>
          <a:xfrm>
            <a:off x="628015" y="934085"/>
            <a:ext cx="8832850" cy="368300"/>
          </a:xfrm>
          <a:prstGeom prst="rect">
            <a:avLst/>
          </a:prstGeom>
          <a:noFill/>
        </p:spPr>
        <p:txBody>
          <a:bodyPr wrap="square" rtlCol="0">
            <a:spAutoFit/>
          </a:bodyPr>
          <a:p>
            <a:r>
              <a:rPr lang="en-US"/>
              <a:t>To enable transformations you have to add the transform utility.</a:t>
            </a:r>
            <a:endParaRPr lang="en-US"/>
          </a:p>
        </p:txBody>
      </p:sp>
      <p:sp>
        <p:nvSpPr>
          <p:cNvPr id="5" name="Text Box 4"/>
          <p:cNvSpPr txBox="1"/>
          <p:nvPr/>
        </p:nvSpPr>
        <p:spPr>
          <a:xfrm>
            <a:off x="628015" y="1623060"/>
            <a:ext cx="8307070" cy="368300"/>
          </a:xfrm>
          <a:prstGeom prst="rect">
            <a:avLst/>
          </a:prstGeom>
          <a:noFill/>
        </p:spPr>
        <p:txBody>
          <a:bodyPr wrap="square" rtlCol="0">
            <a:spAutoFit/>
          </a:bodyPr>
          <a:p>
            <a:r>
              <a:rPr lang="en-US" b="1"/>
              <a:t>Scale</a:t>
            </a:r>
            <a:endParaRPr lang="en-US" b="1"/>
          </a:p>
        </p:txBody>
      </p:sp>
      <p:sp>
        <p:nvSpPr>
          <p:cNvPr id="6" name="Text Box 5"/>
          <p:cNvSpPr txBox="1"/>
          <p:nvPr/>
        </p:nvSpPr>
        <p:spPr>
          <a:xfrm>
            <a:off x="739775" y="2158365"/>
            <a:ext cx="10046970" cy="975995"/>
          </a:xfrm>
          <a:prstGeom prst="rect">
            <a:avLst/>
          </a:prstGeom>
          <a:noFill/>
        </p:spPr>
        <p:txBody>
          <a:bodyPr wrap="square" rtlCol="0">
            <a:spAutoFit/>
          </a:bodyPr>
          <a:p>
            <a:pPr>
              <a:lnSpc>
                <a:spcPct val="120000"/>
              </a:lnSpc>
            </a:pPr>
            <a:r>
              <a:rPr lang="en-US" sz="1600"/>
              <a:t>Control the scale of an element by first enabling transforms with the transform utility, then specifying the scale using the </a:t>
            </a:r>
            <a:r>
              <a:rPr lang="en-US" sz="1600">
                <a:solidFill>
                  <a:srgbClr val="7030A0"/>
                </a:solidFill>
              </a:rPr>
              <a:t>scale-{percentage}, scale-x-{percentage}, and scale-y-{percentage}</a:t>
            </a:r>
            <a:r>
              <a:rPr lang="en-US" sz="1600"/>
              <a:t> utilities.</a:t>
            </a:r>
            <a:endParaRPr lang="en-US" sz="1600"/>
          </a:p>
        </p:txBody>
      </p:sp>
      <p:pic>
        <p:nvPicPr>
          <p:cNvPr id="7" name="Picture 6"/>
          <p:cNvPicPr>
            <a:picLocks noChangeAspect="1"/>
          </p:cNvPicPr>
          <p:nvPr/>
        </p:nvPicPr>
        <p:blipFill>
          <a:blip r:embed="rId1"/>
          <a:stretch>
            <a:fillRect/>
          </a:stretch>
        </p:blipFill>
        <p:spPr>
          <a:xfrm>
            <a:off x="739775" y="3134360"/>
            <a:ext cx="8721725" cy="1471295"/>
          </a:xfrm>
          <a:prstGeom prst="rect">
            <a:avLst/>
          </a:prstGeom>
        </p:spPr>
      </p:pic>
      <p:pic>
        <p:nvPicPr>
          <p:cNvPr id="8" name="Picture 7"/>
          <p:cNvPicPr>
            <a:picLocks noChangeAspect="1"/>
          </p:cNvPicPr>
          <p:nvPr/>
        </p:nvPicPr>
        <p:blipFill>
          <a:blip r:embed="rId2"/>
          <a:stretch>
            <a:fillRect/>
          </a:stretch>
        </p:blipFill>
        <p:spPr>
          <a:xfrm>
            <a:off x="816610" y="4869815"/>
            <a:ext cx="8644890" cy="1448435"/>
          </a:xfrm>
          <a:prstGeom prst="rect">
            <a:avLst/>
          </a:prstGeom>
        </p:spPr>
      </p:pic>
      <p:sp>
        <p:nvSpPr>
          <p:cNvPr id="9" name="Text Box 8"/>
          <p:cNvSpPr txBox="1"/>
          <p:nvPr/>
        </p:nvSpPr>
        <p:spPr>
          <a:xfrm>
            <a:off x="5353050" y="3281680"/>
            <a:ext cx="1508125" cy="1198880"/>
          </a:xfrm>
          <a:prstGeom prst="rect">
            <a:avLst/>
          </a:prstGeom>
          <a:noFill/>
        </p:spPr>
        <p:txBody>
          <a:bodyPr wrap="square" rtlCol="0">
            <a:spAutoFit/>
          </a:bodyPr>
          <a:p>
            <a:r>
              <a:rPr lang="" altLang="en-US">
                <a:solidFill>
                  <a:schemeClr val="accent3"/>
                </a:solidFill>
              </a:rPr>
              <a:t>75=0.75</a:t>
            </a:r>
            <a:br>
              <a:rPr lang="" altLang="en-US">
                <a:solidFill>
                  <a:schemeClr val="accent3"/>
                </a:solidFill>
              </a:rPr>
            </a:br>
            <a:r>
              <a:rPr lang="" altLang="en-US">
                <a:solidFill>
                  <a:schemeClr val="accent3"/>
                </a:solidFill>
              </a:rPr>
              <a:t>100=1</a:t>
            </a:r>
            <a:endParaRPr lang="" altLang="en-US">
              <a:solidFill>
                <a:schemeClr val="accent3"/>
              </a:solidFill>
            </a:endParaRPr>
          </a:p>
          <a:p>
            <a:r>
              <a:rPr lang="" altLang="en-US">
                <a:solidFill>
                  <a:schemeClr val="accent3"/>
                </a:solidFill>
              </a:rPr>
              <a:t>125=1.25</a:t>
            </a:r>
            <a:endParaRPr lang="" altLang="en-US">
              <a:solidFill>
                <a:schemeClr val="accent3"/>
              </a:solidFill>
            </a:endParaRPr>
          </a:p>
          <a:p>
            <a:r>
              <a:rPr lang="" altLang="en-US">
                <a:solidFill>
                  <a:schemeClr val="accent3"/>
                </a:solidFill>
              </a:rPr>
              <a:t>150=1.5</a:t>
            </a:r>
            <a:endParaRPr lang="" altLang="en-US">
              <a:solidFill>
                <a:schemeClr val="accent3"/>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Rotate</a:t>
            </a:r>
            <a:endParaRPr lang="en-US"/>
          </a:p>
        </p:txBody>
      </p:sp>
      <p:sp>
        <p:nvSpPr>
          <p:cNvPr id="4" name="Text Box 3"/>
          <p:cNvSpPr txBox="1"/>
          <p:nvPr/>
        </p:nvSpPr>
        <p:spPr>
          <a:xfrm>
            <a:off x="678815" y="995045"/>
            <a:ext cx="9491345" cy="583565"/>
          </a:xfrm>
          <a:prstGeom prst="rect">
            <a:avLst/>
          </a:prstGeom>
          <a:noFill/>
        </p:spPr>
        <p:txBody>
          <a:bodyPr wrap="square" rtlCol="0">
            <a:spAutoFit/>
          </a:bodyPr>
          <a:p>
            <a:r>
              <a:rPr lang="en-US" sz="1600"/>
              <a:t>Rotate an element by first enabling transforms with the transform utility, then specifying the rotation angle using the </a:t>
            </a:r>
            <a:r>
              <a:rPr lang="en-US" sz="1600">
                <a:solidFill>
                  <a:srgbClr val="7030A0"/>
                </a:solidFill>
              </a:rPr>
              <a:t>rotate-{angle}</a:t>
            </a:r>
            <a:r>
              <a:rPr lang="en-US" sz="1600"/>
              <a:t> utilities.</a:t>
            </a:r>
            <a:endParaRPr lang="en-US" sz="1600"/>
          </a:p>
        </p:txBody>
      </p:sp>
      <p:pic>
        <p:nvPicPr>
          <p:cNvPr id="5" name="Picture 4"/>
          <p:cNvPicPr>
            <a:picLocks noChangeAspect="1"/>
          </p:cNvPicPr>
          <p:nvPr/>
        </p:nvPicPr>
        <p:blipFill>
          <a:blip r:embed="rId1"/>
          <a:stretch>
            <a:fillRect/>
          </a:stretch>
        </p:blipFill>
        <p:spPr>
          <a:xfrm>
            <a:off x="678815" y="2000250"/>
            <a:ext cx="8466455" cy="1269365"/>
          </a:xfrm>
          <a:prstGeom prst="rect">
            <a:avLst/>
          </a:prstGeom>
        </p:spPr>
      </p:pic>
      <p:pic>
        <p:nvPicPr>
          <p:cNvPr id="6" name="Picture 5"/>
          <p:cNvPicPr>
            <a:picLocks noChangeAspect="1"/>
          </p:cNvPicPr>
          <p:nvPr/>
        </p:nvPicPr>
        <p:blipFill>
          <a:blip r:embed="rId2"/>
          <a:stretch>
            <a:fillRect/>
          </a:stretch>
        </p:blipFill>
        <p:spPr>
          <a:xfrm>
            <a:off x="609600" y="3478530"/>
            <a:ext cx="8535035" cy="1459865"/>
          </a:xfrm>
          <a:prstGeom prst="rect">
            <a:avLst/>
          </a:prstGeom>
        </p:spPr>
      </p:pic>
      <p:sp>
        <p:nvSpPr>
          <p:cNvPr id="7" name="Text Box 6"/>
          <p:cNvSpPr txBox="1"/>
          <p:nvPr/>
        </p:nvSpPr>
        <p:spPr>
          <a:xfrm>
            <a:off x="716915" y="5173345"/>
            <a:ext cx="8478520" cy="368300"/>
          </a:xfrm>
          <a:prstGeom prst="rect">
            <a:avLst/>
          </a:prstGeom>
          <a:noFill/>
        </p:spPr>
        <p:txBody>
          <a:bodyPr wrap="square" rtlCol="0">
            <a:spAutoFit/>
          </a:bodyPr>
          <a:p>
            <a:r>
              <a:rPr lang="" altLang="en-US"/>
              <a:t>for negative value use -</a:t>
            </a:r>
            <a:r>
              <a:rPr lang="en-US">
                <a:solidFill>
                  <a:srgbClr val="7030A0"/>
                </a:solidFill>
                <a:sym typeface="+mn-ea"/>
              </a:rPr>
              <a:t>rotate-{angle}</a:t>
            </a:r>
            <a:endParaRPr lang=""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Translate</a:t>
            </a:r>
            <a:endParaRPr lang="en-US"/>
          </a:p>
        </p:txBody>
      </p:sp>
      <p:sp>
        <p:nvSpPr>
          <p:cNvPr id="4" name="Text Box 3"/>
          <p:cNvSpPr txBox="1"/>
          <p:nvPr/>
        </p:nvSpPr>
        <p:spPr>
          <a:xfrm>
            <a:off x="609600" y="993140"/>
            <a:ext cx="9915525" cy="975995"/>
          </a:xfrm>
          <a:prstGeom prst="rect">
            <a:avLst/>
          </a:prstGeom>
          <a:noFill/>
        </p:spPr>
        <p:txBody>
          <a:bodyPr wrap="square" rtlCol="0" anchor="t">
            <a:spAutoFit/>
          </a:bodyPr>
          <a:p>
            <a:pPr>
              <a:lnSpc>
                <a:spcPct val="120000"/>
              </a:lnSpc>
            </a:pPr>
            <a:r>
              <a:rPr lang="en-US" sz="1600"/>
              <a:t>Translate an element by first enabling transforms with the transform utility, then specifying the translate direction and distance using the </a:t>
            </a:r>
            <a:r>
              <a:rPr lang="en-US" sz="1600">
                <a:solidFill>
                  <a:srgbClr val="7030A0"/>
                </a:solidFill>
              </a:rPr>
              <a:t>translate-x-{amount} and translate-y-{amount} </a:t>
            </a:r>
            <a:r>
              <a:rPr lang="en-US" sz="1600"/>
              <a:t>utilities.</a:t>
            </a:r>
            <a:endParaRPr lang="en-US" sz="1600"/>
          </a:p>
        </p:txBody>
      </p:sp>
      <p:sp>
        <p:nvSpPr>
          <p:cNvPr id="5" name="Text Box 4"/>
          <p:cNvSpPr txBox="1"/>
          <p:nvPr/>
        </p:nvSpPr>
        <p:spPr>
          <a:xfrm>
            <a:off x="2367915" y="1847850"/>
            <a:ext cx="6637020" cy="583565"/>
          </a:xfrm>
          <a:prstGeom prst="rect">
            <a:avLst/>
          </a:prstGeom>
          <a:noFill/>
        </p:spPr>
        <p:txBody>
          <a:bodyPr wrap="square" rtlCol="0" anchor="t">
            <a:spAutoFit/>
          </a:bodyPr>
          <a:p>
            <a:r>
              <a:rPr lang="en-US" sz="1600">
                <a:solidFill>
                  <a:srgbClr val="7030A0"/>
                </a:solidFill>
              </a:rPr>
              <a:t>-translate-x-1/2	         --tw-translate-x: -50%;</a:t>
            </a:r>
            <a:endParaRPr lang="en-US" sz="1600">
              <a:solidFill>
                <a:srgbClr val="7030A0"/>
              </a:solidFill>
            </a:endParaRPr>
          </a:p>
          <a:p>
            <a:r>
              <a:rPr lang="en-US" sz="1600">
                <a:solidFill>
                  <a:srgbClr val="7030A0"/>
                </a:solidFill>
              </a:rPr>
              <a:t>-translate-x-1/3	         --tw-translate-x: -33.333333%;</a:t>
            </a:r>
            <a:endParaRPr lang="en-US" sz="1600">
              <a:solidFill>
                <a:srgbClr val="7030A0"/>
              </a:solidFill>
            </a:endParaRPr>
          </a:p>
        </p:txBody>
      </p:sp>
      <p:pic>
        <p:nvPicPr>
          <p:cNvPr id="6" name="Picture 5"/>
          <p:cNvPicPr>
            <a:picLocks noChangeAspect="1"/>
          </p:cNvPicPr>
          <p:nvPr/>
        </p:nvPicPr>
        <p:blipFill>
          <a:blip r:embed="rId1"/>
          <a:stretch>
            <a:fillRect/>
          </a:stretch>
        </p:blipFill>
        <p:spPr>
          <a:xfrm>
            <a:off x="609600" y="2935605"/>
            <a:ext cx="9916160" cy="1280795"/>
          </a:xfrm>
          <a:prstGeom prst="rect">
            <a:avLst/>
          </a:prstGeom>
        </p:spPr>
      </p:pic>
      <p:pic>
        <p:nvPicPr>
          <p:cNvPr id="7" name="Picture 6"/>
          <p:cNvPicPr>
            <a:picLocks noChangeAspect="1"/>
          </p:cNvPicPr>
          <p:nvPr/>
        </p:nvPicPr>
        <p:blipFill>
          <a:blip r:embed="rId2"/>
          <a:stretch>
            <a:fillRect/>
          </a:stretch>
        </p:blipFill>
        <p:spPr>
          <a:xfrm>
            <a:off x="609600" y="4377690"/>
            <a:ext cx="9914890" cy="181546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Skew</a:t>
            </a:r>
            <a:endParaRPr lang="en-US"/>
          </a:p>
        </p:txBody>
      </p:sp>
      <p:sp>
        <p:nvSpPr>
          <p:cNvPr id="4" name="Text Box 3"/>
          <p:cNvSpPr txBox="1"/>
          <p:nvPr/>
        </p:nvSpPr>
        <p:spPr>
          <a:xfrm>
            <a:off x="609600" y="939800"/>
            <a:ext cx="9349105" cy="977265"/>
          </a:xfrm>
          <a:prstGeom prst="rect">
            <a:avLst/>
          </a:prstGeom>
          <a:noFill/>
        </p:spPr>
        <p:txBody>
          <a:bodyPr wrap="square" rtlCol="0" anchor="t">
            <a:spAutoFit/>
          </a:bodyPr>
          <a:p>
            <a:pPr algn="dist">
              <a:lnSpc>
                <a:spcPct val="130000"/>
              </a:lnSpc>
            </a:pPr>
            <a:r>
              <a:rPr lang="en-US" sz="1600"/>
              <a:t>Skew an element by first enabling transforms with the transform utility, then specifying the skew angle using the </a:t>
            </a:r>
            <a:r>
              <a:rPr lang="en-US" sz="1600">
                <a:solidFill>
                  <a:srgbClr val="7030A0"/>
                </a:solidFill>
              </a:rPr>
              <a:t>skew-x-{amount}</a:t>
            </a:r>
            <a:r>
              <a:rPr lang="en-US" sz="1600"/>
              <a:t> and</a:t>
            </a:r>
            <a:r>
              <a:rPr lang="en-US" sz="1600">
                <a:solidFill>
                  <a:srgbClr val="7030A0"/>
                </a:solidFill>
              </a:rPr>
              <a:t> skew-y-{amount}</a:t>
            </a:r>
            <a:r>
              <a:rPr lang="en-US" sz="1600"/>
              <a:t> utilities.</a:t>
            </a:r>
            <a:endParaRPr lang="en-US" sz="1600"/>
          </a:p>
          <a:p>
            <a:endParaRPr lang="en-US" sz="1600"/>
          </a:p>
        </p:txBody>
      </p:sp>
      <p:pic>
        <p:nvPicPr>
          <p:cNvPr id="5" name="Picture 4"/>
          <p:cNvPicPr>
            <a:picLocks noChangeAspect="1"/>
          </p:cNvPicPr>
          <p:nvPr/>
        </p:nvPicPr>
        <p:blipFill>
          <a:blip r:embed="rId1"/>
          <a:stretch>
            <a:fillRect/>
          </a:stretch>
        </p:blipFill>
        <p:spPr>
          <a:xfrm>
            <a:off x="609600" y="1832610"/>
            <a:ext cx="8350250" cy="1219200"/>
          </a:xfrm>
          <a:prstGeom prst="rect">
            <a:avLst/>
          </a:prstGeom>
        </p:spPr>
      </p:pic>
      <p:pic>
        <p:nvPicPr>
          <p:cNvPr id="6" name="Picture 5"/>
          <p:cNvPicPr>
            <a:picLocks noChangeAspect="1"/>
          </p:cNvPicPr>
          <p:nvPr/>
        </p:nvPicPr>
        <p:blipFill>
          <a:blip r:embed="rId2"/>
          <a:stretch>
            <a:fillRect/>
          </a:stretch>
        </p:blipFill>
        <p:spPr>
          <a:xfrm>
            <a:off x="609600" y="3286760"/>
            <a:ext cx="8350250" cy="166116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Transform Origin</a:t>
            </a:r>
            <a:endParaRPr lang="en-US"/>
          </a:p>
        </p:txBody>
      </p:sp>
      <p:graphicFrame>
        <p:nvGraphicFramePr>
          <p:cNvPr id="5" name="Table 4"/>
          <p:cNvGraphicFramePr/>
          <p:nvPr/>
        </p:nvGraphicFramePr>
        <p:xfrm>
          <a:off x="609600" y="1303020"/>
          <a:ext cx="9536430" cy="3841750"/>
        </p:xfrm>
        <a:graphic>
          <a:graphicData uri="http://schemas.openxmlformats.org/drawingml/2006/table">
            <a:tbl>
              <a:tblPr firstRow="1" bandRow="1">
                <a:tableStyleId>{5C22544A-7EE6-4342-B048-85BDC9FD1C3A}</a:tableStyleId>
              </a:tblPr>
              <a:tblGrid>
                <a:gridCol w="4768215"/>
                <a:gridCol w="4768215"/>
              </a:tblGrid>
              <a:tr h="384175">
                <a:tc>
                  <a:txBody>
                    <a:bodyPr/>
                    <a:p>
                      <a:pPr>
                        <a:buNone/>
                      </a:pPr>
                      <a:r>
                        <a:rPr lang="en-US"/>
                        <a:t>Class</a:t>
                      </a:r>
                      <a:endParaRPr lang="en-US"/>
                    </a:p>
                  </a:txBody>
                  <a:tcPr/>
                </a:tc>
                <a:tc>
                  <a:txBody>
                    <a:bodyPr/>
                    <a:p>
                      <a:pPr>
                        <a:buNone/>
                      </a:pPr>
                      <a:r>
                        <a:rPr lang="en-US" sz="1800">
                          <a:sym typeface="+mn-ea"/>
                        </a:rPr>
                        <a:t>Properties</a:t>
                      </a:r>
                      <a:endParaRPr lang="en-US"/>
                    </a:p>
                  </a:txBody>
                  <a:tcPr/>
                </a:tc>
              </a:tr>
              <a:tr h="384175">
                <a:tc>
                  <a:txBody>
                    <a:bodyPr/>
                    <a:p>
                      <a:pPr>
                        <a:buNone/>
                      </a:pPr>
                      <a:r>
                        <a:rPr lang="en-US"/>
                        <a:t>origin-center</a:t>
                      </a:r>
                      <a:endParaRPr lang="en-US"/>
                    </a:p>
                  </a:txBody>
                  <a:tcPr/>
                </a:tc>
                <a:tc>
                  <a:txBody>
                    <a:bodyPr/>
                    <a:p>
                      <a:pPr>
                        <a:buNone/>
                      </a:pPr>
                      <a:r>
                        <a:rPr lang="en-US"/>
                        <a:t>transform-origin: center;</a:t>
                      </a:r>
                      <a:endParaRPr lang="en-US"/>
                    </a:p>
                  </a:txBody>
                  <a:tcPr/>
                </a:tc>
              </a:tr>
              <a:tr h="384175">
                <a:tc>
                  <a:txBody>
                    <a:bodyPr/>
                    <a:p>
                      <a:pPr>
                        <a:buNone/>
                      </a:pPr>
                      <a:r>
                        <a:rPr lang="en-US"/>
                        <a:t>origin-top</a:t>
                      </a:r>
                      <a:endParaRPr lang="en-US"/>
                    </a:p>
                  </a:txBody>
                  <a:tcPr/>
                </a:tc>
                <a:tc>
                  <a:txBody>
                    <a:bodyPr/>
                    <a:p>
                      <a:pPr>
                        <a:buNone/>
                      </a:pPr>
                      <a:r>
                        <a:rPr lang="en-US"/>
                        <a:t>transform-origin: top;</a:t>
                      </a:r>
                      <a:endParaRPr lang="en-US"/>
                    </a:p>
                  </a:txBody>
                  <a:tcPr/>
                </a:tc>
              </a:tr>
              <a:tr h="384175">
                <a:tc>
                  <a:txBody>
                    <a:bodyPr/>
                    <a:p>
                      <a:pPr>
                        <a:buNone/>
                      </a:pPr>
                      <a:r>
                        <a:rPr lang="en-US"/>
                        <a:t>origin-top-right</a:t>
                      </a:r>
                      <a:endParaRPr lang="en-US"/>
                    </a:p>
                  </a:txBody>
                  <a:tcPr/>
                </a:tc>
                <a:tc>
                  <a:txBody>
                    <a:bodyPr/>
                    <a:p>
                      <a:pPr>
                        <a:buNone/>
                      </a:pPr>
                      <a:r>
                        <a:rPr lang="en-US"/>
                        <a:t>transform-origin: top right;</a:t>
                      </a:r>
                      <a:endParaRPr lang="en-US"/>
                    </a:p>
                  </a:txBody>
                  <a:tcPr/>
                </a:tc>
              </a:tr>
              <a:tr h="384175">
                <a:tc>
                  <a:txBody>
                    <a:bodyPr/>
                    <a:p>
                      <a:pPr>
                        <a:buNone/>
                      </a:pPr>
                      <a:r>
                        <a:rPr lang="en-US"/>
                        <a:t>origin-right</a:t>
                      </a:r>
                      <a:endParaRPr lang="en-US"/>
                    </a:p>
                  </a:txBody>
                  <a:tcPr/>
                </a:tc>
                <a:tc>
                  <a:txBody>
                    <a:bodyPr/>
                    <a:p>
                      <a:pPr>
                        <a:buNone/>
                      </a:pPr>
                      <a:r>
                        <a:rPr lang="en-US"/>
                        <a:t>transform-origin: right;</a:t>
                      </a:r>
                      <a:endParaRPr lang="en-US"/>
                    </a:p>
                  </a:txBody>
                  <a:tcPr/>
                </a:tc>
              </a:tr>
              <a:tr h="384175">
                <a:tc>
                  <a:txBody>
                    <a:bodyPr/>
                    <a:p>
                      <a:pPr>
                        <a:buNone/>
                      </a:pPr>
                      <a:r>
                        <a:rPr lang="en-US"/>
                        <a:t>origin-bottom-right</a:t>
                      </a:r>
                      <a:endParaRPr lang="en-US"/>
                    </a:p>
                  </a:txBody>
                  <a:tcPr/>
                </a:tc>
                <a:tc>
                  <a:txBody>
                    <a:bodyPr/>
                    <a:p>
                      <a:pPr>
                        <a:buNone/>
                      </a:pPr>
                      <a:r>
                        <a:rPr lang="en-US"/>
                        <a:t>transform-origin: bottom right;</a:t>
                      </a:r>
                      <a:endParaRPr lang="en-US"/>
                    </a:p>
                  </a:txBody>
                  <a:tcPr/>
                </a:tc>
              </a:tr>
              <a:tr h="384175">
                <a:tc>
                  <a:txBody>
                    <a:bodyPr/>
                    <a:p>
                      <a:pPr>
                        <a:buNone/>
                      </a:pPr>
                      <a:r>
                        <a:rPr lang="en-US"/>
                        <a:t>origin-bottom</a:t>
                      </a:r>
                      <a:endParaRPr lang="en-US"/>
                    </a:p>
                  </a:txBody>
                  <a:tcPr/>
                </a:tc>
                <a:tc>
                  <a:txBody>
                    <a:bodyPr/>
                    <a:p>
                      <a:pPr>
                        <a:buNone/>
                      </a:pPr>
                      <a:r>
                        <a:rPr lang="en-US"/>
                        <a:t>transform-origin: bottom;</a:t>
                      </a:r>
                      <a:endParaRPr lang="en-US"/>
                    </a:p>
                  </a:txBody>
                  <a:tcPr/>
                </a:tc>
              </a:tr>
              <a:tr h="384175">
                <a:tc>
                  <a:txBody>
                    <a:bodyPr/>
                    <a:p>
                      <a:pPr>
                        <a:buNone/>
                      </a:pPr>
                      <a:r>
                        <a:rPr lang="en-US"/>
                        <a:t>origin-bottom-left</a:t>
                      </a:r>
                      <a:endParaRPr lang="en-US"/>
                    </a:p>
                  </a:txBody>
                  <a:tcPr/>
                </a:tc>
                <a:tc>
                  <a:txBody>
                    <a:bodyPr/>
                    <a:p>
                      <a:pPr>
                        <a:buNone/>
                      </a:pPr>
                      <a:r>
                        <a:rPr lang="en-US"/>
                        <a:t>transform-origin: bottom left;</a:t>
                      </a:r>
                      <a:endParaRPr lang="en-US"/>
                    </a:p>
                  </a:txBody>
                  <a:tcPr/>
                </a:tc>
              </a:tr>
              <a:tr h="384175">
                <a:tc>
                  <a:txBody>
                    <a:bodyPr/>
                    <a:p>
                      <a:pPr>
                        <a:buNone/>
                      </a:pPr>
                      <a:r>
                        <a:rPr lang="en-US"/>
                        <a:t>origin-left</a:t>
                      </a:r>
                      <a:endParaRPr lang="en-US"/>
                    </a:p>
                  </a:txBody>
                  <a:tcPr/>
                </a:tc>
                <a:tc>
                  <a:txBody>
                    <a:bodyPr/>
                    <a:p>
                      <a:pPr>
                        <a:buNone/>
                      </a:pPr>
                      <a:r>
                        <a:rPr lang="en-US"/>
                        <a:t>transform-origin: left;</a:t>
                      </a:r>
                      <a:endParaRPr lang="en-US"/>
                    </a:p>
                  </a:txBody>
                  <a:tcPr/>
                </a:tc>
              </a:tr>
              <a:tr h="384175">
                <a:tc>
                  <a:txBody>
                    <a:bodyPr/>
                    <a:p>
                      <a:pPr>
                        <a:buNone/>
                      </a:pPr>
                      <a:r>
                        <a:rPr lang="en-US"/>
                        <a:t>origin-top-left</a:t>
                      </a:r>
                      <a:endParaRPr lang="en-US"/>
                    </a:p>
                  </a:txBody>
                  <a:tcPr/>
                </a:tc>
                <a:tc>
                  <a:txBody>
                    <a:bodyPr/>
                    <a:p>
                      <a:pPr>
                        <a:buNone/>
                      </a:pPr>
                      <a:r>
                        <a:rPr lang="en-US"/>
                        <a:t>transform-origin: top left;</a:t>
                      </a:r>
                      <a:endParaRPr lang="en-US"/>
                    </a:p>
                  </a:txBody>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6575" y="474980"/>
            <a:ext cx="8671560" cy="368300"/>
          </a:xfrm>
          <a:prstGeom prst="rect">
            <a:avLst/>
          </a:prstGeom>
          <a:noFill/>
        </p:spPr>
        <p:txBody>
          <a:bodyPr wrap="square" rtlCol="0" anchor="t">
            <a:spAutoFit/>
          </a:bodyPr>
          <a:p>
            <a:r>
              <a:rPr lang="en-US"/>
              <a:t>Specify an element’s transform origin using the </a:t>
            </a:r>
            <a:r>
              <a:rPr lang="en-US">
                <a:solidFill>
                  <a:srgbClr val="7030A0"/>
                </a:solidFill>
              </a:rPr>
              <a:t>origin-{keyword}</a:t>
            </a:r>
            <a:r>
              <a:rPr lang="en-US"/>
              <a:t> utilities.</a:t>
            </a:r>
            <a:endParaRPr lang="en-US"/>
          </a:p>
        </p:txBody>
      </p:sp>
      <p:pic>
        <p:nvPicPr>
          <p:cNvPr id="5" name="Picture 4"/>
          <p:cNvPicPr>
            <a:picLocks noChangeAspect="1"/>
          </p:cNvPicPr>
          <p:nvPr/>
        </p:nvPicPr>
        <p:blipFill>
          <a:blip r:embed="rId1"/>
          <a:stretch>
            <a:fillRect/>
          </a:stretch>
        </p:blipFill>
        <p:spPr>
          <a:xfrm>
            <a:off x="536575" y="1355090"/>
            <a:ext cx="8224520" cy="1132205"/>
          </a:xfrm>
          <a:prstGeom prst="rect">
            <a:avLst/>
          </a:prstGeom>
        </p:spPr>
      </p:pic>
      <p:pic>
        <p:nvPicPr>
          <p:cNvPr id="6" name="Picture 5"/>
          <p:cNvPicPr>
            <a:picLocks noChangeAspect="1"/>
          </p:cNvPicPr>
          <p:nvPr/>
        </p:nvPicPr>
        <p:blipFill>
          <a:blip r:embed="rId2"/>
          <a:stretch>
            <a:fillRect/>
          </a:stretch>
        </p:blipFill>
        <p:spPr>
          <a:xfrm>
            <a:off x="536575" y="2995930"/>
            <a:ext cx="8223885" cy="151384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Transition Property</a:t>
            </a:r>
            <a:endParaRPr lang="en-US"/>
          </a:p>
        </p:txBody>
      </p:sp>
      <p:sp>
        <p:nvSpPr>
          <p:cNvPr id="4" name="Text Box 3"/>
          <p:cNvSpPr txBox="1"/>
          <p:nvPr/>
        </p:nvSpPr>
        <p:spPr>
          <a:xfrm>
            <a:off x="738505" y="943610"/>
            <a:ext cx="9054465" cy="810260"/>
          </a:xfrm>
          <a:prstGeom prst="rect">
            <a:avLst/>
          </a:prstGeom>
          <a:noFill/>
        </p:spPr>
        <p:txBody>
          <a:bodyPr wrap="square" rtlCol="0" anchor="t">
            <a:spAutoFit/>
          </a:bodyPr>
          <a:p>
            <a:pPr>
              <a:lnSpc>
                <a:spcPct val="130000"/>
              </a:lnSpc>
            </a:pPr>
            <a:r>
              <a:rPr lang="en-US"/>
              <a:t>Use the </a:t>
            </a:r>
            <a:r>
              <a:rPr lang="en-US">
                <a:solidFill>
                  <a:srgbClr val="7030A0"/>
                </a:solidFill>
              </a:rPr>
              <a:t>transition-{properties}</a:t>
            </a:r>
            <a:r>
              <a:rPr lang="en-US"/>
              <a:t> utilities to specify which properties should transition when they change.</a:t>
            </a:r>
            <a:endParaRPr lang="en-US"/>
          </a:p>
        </p:txBody>
      </p:sp>
      <p:sp>
        <p:nvSpPr>
          <p:cNvPr id="6" name="Text Box 5"/>
          <p:cNvSpPr txBox="1"/>
          <p:nvPr/>
        </p:nvSpPr>
        <p:spPr>
          <a:xfrm>
            <a:off x="738505" y="1878965"/>
            <a:ext cx="6864350" cy="368300"/>
          </a:xfrm>
          <a:prstGeom prst="rect">
            <a:avLst/>
          </a:prstGeom>
          <a:noFill/>
        </p:spPr>
        <p:txBody>
          <a:bodyPr wrap="none" rtlCol="0" anchor="t">
            <a:spAutoFit/>
          </a:bodyPr>
          <a:p>
            <a:pPr algn="l"/>
            <a:r>
              <a:rPr lang="en-US">
                <a:solidFill>
                  <a:srgbClr val="7030A0"/>
                </a:solidFill>
                <a:sym typeface="+mn-ea"/>
              </a:rPr>
              <a:t>properties</a:t>
            </a:r>
            <a:r>
              <a:rPr lang="" altLang="en-US">
                <a:solidFill>
                  <a:srgbClr val="7030A0"/>
                </a:solidFill>
                <a:sym typeface="+mn-ea"/>
              </a:rPr>
              <a:t>{ none, all, colors, opacity, shadow, transform }</a:t>
            </a:r>
            <a:endParaRPr lang="" altLang="en-US">
              <a:solidFill>
                <a:srgbClr val="7030A0"/>
              </a:solidFill>
              <a:sym typeface="+mn-ea"/>
            </a:endParaRPr>
          </a:p>
        </p:txBody>
      </p:sp>
      <p:sp>
        <p:nvSpPr>
          <p:cNvPr id="7" name="Text Box 6"/>
          <p:cNvSpPr txBox="1"/>
          <p:nvPr/>
        </p:nvSpPr>
        <p:spPr>
          <a:xfrm>
            <a:off x="737870" y="2552065"/>
            <a:ext cx="8813165" cy="700405"/>
          </a:xfrm>
          <a:prstGeom prst="rect">
            <a:avLst/>
          </a:prstGeom>
          <a:noFill/>
        </p:spPr>
        <p:txBody>
          <a:bodyPr wrap="square" rtlCol="0" anchor="t">
            <a:spAutoFit/>
          </a:bodyPr>
          <a:p>
            <a:pPr>
              <a:lnSpc>
                <a:spcPct val="110000"/>
              </a:lnSpc>
            </a:pPr>
            <a:r>
              <a:rPr lang="en-US">
                <a:solidFill>
                  <a:srgbClr val="7030A0"/>
                </a:solidFill>
              </a:rPr>
              <a:t>transition-timing-function: cubic-bezier(0.4, 0, 0.2, 1);</a:t>
            </a:r>
            <a:endParaRPr lang="en-US"/>
          </a:p>
          <a:p>
            <a:pPr>
              <a:lnSpc>
                <a:spcPct val="110000"/>
              </a:lnSpc>
            </a:pPr>
            <a:r>
              <a:rPr lang="en-US">
                <a:solidFill>
                  <a:srgbClr val="7030A0"/>
                </a:solidFill>
              </a:rPr>
              <a:t>transition-duration: 150ms;</a:t>
            </a:r>
            <a:endParaRPr lang="en-US">
              <a:solidFill>
                <a:srgbClr val="7030A0"/>
              </a:solidFill>
            </a:endParaRPr>
          </a:p>
        </p:txBody>
      </p:sp>
      <p:sp>
        <p:nvSpPr>
          <p:cNvPr id="8" name="Text Box 7"/>
          <p:cNvSpPr txBox="1"/>
          <p:nvPr/>
        </p:nvSpPr>
        <p:spPr>
          <a:xfrm>
            <a:off x="738505" y="3568700"/>
            <a:ext cx="6628130" cy="368300"/>
          </a:xfrm>
          <a:prstGeom prst="rect">
            <a:avLst/>
          </a:prstGeom>
          <a:noFill/>
        </p:spPr>
        <p:txBody>
          <a:bodyPr wrap="square" rtlCol="0" anchor="t">
            <a:spAutoFit/>
          </a:bodyPr>
          <a:p>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28970" y="1060450"/>
            <a:ext cx="3930650" cy="582930"/>
          </a:xfrm>
        </p:spPr>
        <p:txBody>
          <a:bodyPr/>
          <a:p>
            <a:r>
              <a:rPr lang="en-US" b="1"/>
              <a:t>Tailwind CSS</a:t>
            </a:r>
            <a:endParaRPr lang="en-US" b="1"/>
          </a:p>
        </p:txBody>
      </p:sp>
      <p:sp>
        <p:nvSpPr>
          <p:cNvPr id="5" name="Text Box 4"/>
          <p:cNvSpPr txBox="1"/>
          <p:nvPr/>
        </p:nvSpPr>
        <p:spPr>
          <a:xfrm>
            <a:off x="5728970" y="3011170"/>
            <a:ext cx="6234430" cy="1568450"/>
          </a:xfrm>
          <a:prstGeom prst="rect">
            <a:avLst/>
          </a:prstGeom>
          <a:noFill/>
        </p:spPr>
        <p:txBody>
          <a:bodyPr wrap="square" rtlCol="0">
            <a:spAutoFit/>
          </a:bodyPr>
          <a:p>
            <a:r>
              <a:rPr lang="en-US" sz="1600"/>
              <a:t>Tailwind is a utility-first CSS framework for rapidly </a:t>
            </a:r>
            <a:endParaRPr lang="en-US" sz="1600"/>
          </a:p>
          <a:p>
            <a:r>
              <a:rPr lang="en-US" sz="1600"/>
              <a:t>building custom user interfaces. The beauty about this </a:t>
            </a:r>
            <a:endParaRPr lang="en-US" sz="1600"/>
          </a:p>
          <a:p>
            <a:r>
              <a:rPr lang="en-US" sz="1600"/>
              <a:t>thing called tailwind is it doesn't impose design </a:t>
            </a:r>
            <a:endParaRPr lang="en-US" sz="1600"/>
          </a:p>
          <a:p>
            <a:r>
              <a:rPr lang="en-US" sz="1600"/>
              <a:t>specification or how your site should look like, you </a:t>
            </a:r>
            <a:endParaRPr lang="en-US" sz="1600"/>
          </a:p>
          <a:p>
            <a:r>
              <a:rPr lang="en-US" sz="1600"/>
              <a:t>simply bring tiny components together to construct a </a:t>
            </a:r>
            <a:endParaRPr lang="en-US" sz="1600"/>
          </a:p>
          <a:p>
            <a:r>
              <a:rPr lang="en-US" sz="1600"/>
              <a:t>user interface that are unique and is also Open Source</a:t>
            </a:r>
            <a:endParaRPr lang="en-US" sz="1600"/>
          </a:p>
        </p:txBody>
      </p:sp>
      <p:sp>
        <p:nvSpPr>
          <p:cNvPr id="6" name="Text Box 5"/>
          <p:cNvSpPr txBox="1"/>
          <p:nvPr/>
        </p:nvSpPr>
        <p:spPr>
          <a:xfrm>
            <a:off x="5728970" y="2040255"/>
            <a:ext cx="4653915" cy="583565"/>
          </a:xfrm>
          <a:prstGeom prst="rect">
            <a:avLst/>
          </a:prstGeom>
          <a:noFill/>
        </p:spPr>
        <p:txBody>
          <a:bodyPr wrap="square" rtlCol="0">
            <a:spAutoFit/>
          </a:bodyPr>
          <a:p>
            <a:r>
              <a:rPr lang="en-US" sz="3200"/>
              <a:t>Power of Tailwind CSS</a:t>
            </a:r>
            <a:endParaRPr lang="en-US" sz="3200"/>
          </a:p>
        </p:txBody>
      </p:sp>
      <p:pic>
        <p:nvPicPr>
          <p:cNvPr id="7" name="Content Placeholder 6"/>
          <p:cNvPicPr>
            <a:picLocks noChangeAspect="1"/>
          </p:cNvPicPr>
          <p:nvPr>
            <p:ph idx="1"/>
          </p:nvPr>
        </p:nvPicPr>
        <p:blipFill>
          <a:blip r:embed="rId1"/>
          <a:stretch>
            <a:fillRect/>
          </a:stretch>
        </p:blipFill>
        <p:spPr>
          <a:xfrm>
            <a:off x="444500" y="1749425"/>
            <a:ext cx="4885690" cy="335851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46760"/>
            <a:ext cx="10972800" cy="582613"/>
          </a:xfrm>
        </p:spPr>
        <p:txBody>
          <a:bodyPr/>
          <a:p>
            <a:r>
              <a:rPr lang="en-US" b="1">
                <a:sym typeface="+mn-ea"/>
              </a:rPr>
              <a:t>Transition Duration</a:t>
            </a:r>
            <a:br>
              <a:rPr lang="en-US" b="1"/>
            </a:br>
            <a:endParaRPr lang="en-US"/>
          </a:p>
        </p:txBody>
      </p:sp>
      <p:graphicFrame>
        <p:nvGraphicFramePr>
          <p:cNvPr id="9" name="Content Placeholder 8"/>
          <p:cNvGraphicFramePr/>
          <p:nvPr>
            <p:ph idx="1"/>
          </p:nvPr>
        </p:nvGraphicFramePr>
        <p:xfrm>
          <a:off x="437515" y="1852295"/>
          <a:ext cx="10972800" cy="3413760"/>
        </p:xfrm>
        <a:graphic>
          <a:graphicData uri="http://schemas.openxmlformats.org/drawingml/2006/table">
            <a:tbl>
              <a:tblPr firstRow="1" bandRow="1">
                <a:tableStyleId>{5C22544A-7EE6-4342-B048-85BDC9FD1C3A}</a:tableStyleId>
              </a:tblPr>
              <a:tblGrid>
                <a:gridCol w="5486400"/>
                <a:gridCol w="5486400"/>
              </a:tblGrid>
              <a:tr h="346710">
                <a:tc>
                  <a:txBody>
                    <a:bodyPr/>
                    <a:p>
                      <a:pPr>
                        <a:buNone/>
                      </a:pPr>
                      <a:r>
                        <a:rPr lang="en-US"/>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duration-75</a:t>
                      </a:r>
                      <a:endParaRPr lang="en-US"/>
                    </a:p>
                  </a:txBody>
                  <a:tcPr/>
                </a:tc>
                <a:tc>
                  <a:txBody>
                    <a:bodyPr/>
                    <a:p>
                      <a:pPr>
                        <a:buNone/>
                      </a:pPr>
                      <a:r>
                        <a:rPr lang="en-US"/>
                        <a:t>transition-duration: 75ms;</a:t>
                      </a:r>
                      <a:endParaRPr lang="en-US"/>
                    </a:p>
                  </a:txBody>
                  <a:tcPr/>
                </a:tc>
              </a:tr>
              <a:tr h="381000">
                <a:tc>
                  <a:txBody>
                    <a:bodyPr/>
                    <a:p>
                      <a:pPr>
                        <a:buNone/>
                      </a:pPr>
                      <a:r>
                        <a:rPr lang="en-US"/>
                        <a:t>duration-100</a:t>
                      </a:r>
                      <a:endParaRPr lang="en-US"/>
                    </a:p>
                  </a:txBody>
                  <a:tcPr/>
                </a:tc>
                <a:tc>
                  <a:txBody>
                    <a:bodyPr/>
                    <a:p>
                      <a:pPr>
                        <a:buNone/>
                      </a:pPr>
                      <a:r>
                        <a:rPr lang="en-US"/>
                        <a:t>transition-duration: 100ms;</a:t>
                      </a:r>
                      <a:endParaRPr lang="en-US"/>
                    </a:p>
                  </a:txBody>
                  <a:tcPr/>
                </a:tc>
              </a:tr>
              <a:tr h="381000">
                <a:tc>
                  <a:txBody>
                    <a:bodyPr/>
                    <a:p>
                      <a:pPr>
                        <a:buNone/>
                      </a:pPr>
                      <a:r>
                        <a:rPr lang="en-US"/>
                        <a:t>duration-150</a:t>
                      </a:r>
                      <a:endParaRPr lang="en-US"/>
                    </a:p>
                  </a:txBody>
                  <a:tcPr/>
                </a:tc>
                <a:tc>
                  <a:txBody>
                    <a:bodyPr/>
                    <a:p>
                      <a:pPr>
                        <a:buNone/>
                      </a:pPr>
                      <a:r>
                        <a:rPr lang="en-US"/>
                        <a:t>transition-duration: 150ms;</a:t>
                      </a:r>
                      <a:endParaRPr lang="en-US"/>
                    </a:p>
                  </a:txBody>
                  <a:tcPr/>
                </a:tc>
              </a:tr>
              <a:tr h="381000">
                <a:tc>
                  <a:txBody>
                    <a:bodyPr/>
                    <a:p>
                      <a:pPr>
                        <a:buNone/>
                      </a:pPr>
                      <a:r>
                        <a:rPr lang="en-US"/>
                        <a:t>duration-200</a:t>
                      </a:r>
                      <a:endParaRPr lang="en-US"/>
                    </a:p>
                  </a:txBody>
                  <a:tcPr/>
                </a:tc>
                <a:tc>
                  <a:txBody>
                    <a:bodyPr/>
                    <a:p>
                      <a:pPr>
                        <a:buNone/>
                      </a:pPr>
                      <a:r>
                        <a:rPr lang="en-US"/>
                        <a:t>transition-duration: 200ms;</a:t>
                      </a:r>
                      <a:endParaRPr lang="en-US"/>
                    </a:p>
                  </a:txBody>
                  <a:tcPr/>
                </a:tc>
              </a:tr>
              <a:tr h="381000">
                <a:tc>
                  <a:txBody>
                    <a:bodyPr/>
                    <a:p>
                      <a:pPr>
                        <a:buNone/>
                      </a:pPr>
                      <a:r>
                        <a:rPr lang="en-US"/>
                        <a:t>duration-300</a:t>
                      </a:r>
                      <a:endParaRPr lang="en-US"/>
                    </a:p>
                  </a:txBody>
                  <a:tcPr/>
                </a:tc>
                <a:tc>
                  <a:txBody>
                    <a:bodyPr/>
                    <a:p>
                      <a:pPr>
                        <a:buNone/>
                      </a:pPr>
                      <a:r>
                        <a:rPr lang="en-US"/>
                        <a:t>transition-duration: 300ms;</a:t>
                      </a:r>
                      <a:endParaRPr lang="en-US"/>
                    </a:p>
                  </a:txBody>
                  <a:tcPr/>
                </a:tc>
              </a:tr>
              <a:tr h="381000">
                <a:tc>
                  <a:txBody>
                    <a:bodyPr/>
                    <a:p>
                      <a:pPr>
                        <a:buNone/>
                      </a:pPr>
                      <a:r>
                        <a:rPr lang="en-US"/>
                        <a:t>duration-500</a:t>
                      </a:r>
                      <a:endParaRPr lang="en-US"/>
                    </a:p>
                  </a:txBody>
                  <a:tcPr/>
                </a:tc>
                <a:tc>
                  <a:txBody>
                    <a:bodyPr/>
                    <a:p>
                      <a:pPr>
                        <a:buNone/>
                      </a:pPr>
                      <a:r>
                        <a:rPr lang="en-US"/>
                        <a:t>transition-duration: 500ms;</a:t>
                      </a:r>
                      <a:endParaRPr lang="en-US"/>
                    </a:p>
                  </a:txBody>
                  <a:tcPr/>
                </a:tc>
              </a:tr>
              <a:tr h="381000">
                <a:tc>
                  <a:txBody>
                    <a:bodyPr/>
                    <a:p>
                      <a:pPr>
                        <a:buNone/>
                      </a:pPr>
                      <a:r>
                        <a:rPr lang="en-US"/>
                        <a:t>duration-700</a:t>
                      </a:r>
                      <a:endParaRPr lang="en-US"/>
                    </a:p>
                  </a:txBody>
                  <a:tcPr/>
                </a:tc>
                <a:tc>
                  <a:txBody>
                    <a:bodyPr/>
                    <a:p>
                      <a:pPr>
                        <a:buNone/>
                      </a:pPr>
                      <a:r>
                        <a:rPr lang="en-US"/>
                        <a:t>transition-duration: 700ms;</a:t>
                      </a:r>
                      <a:endParaRPr lang="en-US"/>
                    </a:p>
                  </a:txBody>
                  <a:tcPr/>
                </a:tc>
              </a:tr>
              <a:tr h="381000">
                <a:tc>
                  <a:txBody>
                    <a:bodyPr/>
                    <a:p>
                      <a:pPr>
                        <a:buNone/>
                      </a:pPr>
                      <a:r>
                        <a:rPr lang="en-US"/>
                        <a:t>duration-1000</a:t>
                      </a:r>
                      <a:endParaRPr lang="en-US"/>
                    </a:p>
                  </a:txBody>
                  <a:tcPr/>
                </a:tc>
                <a:tc>
                  <a:txBody>
                    <a:bodyPr/>
                    <a:p>
                      <a:pPr>
                        <a:buNone/>
                      </a:pPr>
                      <a:r>
                        <a:rPr lang="en-US"/>
                        <a:t>transition-duration: 1000ms;</a:t>
                      </a:r>
                      <a:endParaRPr lang="en-US"/>
                    </a:p>
                  </a:txBody>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Transition Timing Function</a:t>
            </a:r>
            <a:endParaRPr lang="en-US"/>
          </a:p>
        </p:txBody>
      </p:sp>
      <p:graphicFrame>
        <p:nvGraphicFramePr>
          <p:cNvPr id="4" name="Content Placeholder 3"/>
          <p:cNvGraphicFramePr/>
          <p:nvPr>
            <p:ph idx="1"/>
          </p:nvPr>
        </p:nvGraphicFramePr>
        <p:xfrm>
          <a:off x="609600" y="2090420"/>
          <a:ext cx="10972800" cy="1889760"/>
        </p:xfrm>
        <a:graphic>
          <a:graphicData uri="http://schemas.openxmlformats.org/drawingml/2006/table">
            <a:tbl>
              <a:tblPr firstRow="1" bandRow="1">
                <a:tableStyleId>{5C22544A-7EE6-4342-B048-85BDC9FD1C3A}</a:tableStyleId>
              </a:tblPr>
              <a:tblGrid>
                <a:gridCol w="1995805"/>
                <a:gridCol w="8976995"/>
              </a:tblGrid>
              <a:tr h="0">
                <a:tc>
                  <a:txBody>
                    <a:bodyPr/>
                    <a:p>
                      <a:pPr>
                        <a:buNone/>
                      </a:pPr>
                      <a:r>
                        <a:rPr lang="en-US"/>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ease-linear</a:t>
                      </a:r>
                      <a:endParaRPr lang="en-US"/>
                    </a:p>
                  </a:txBody>
                  <a:tcPr/>
                </a:tc>
                <a:tc>
                  <a:txBody>
                    <a:bodyPr/>
                    <a:p>
                      <a:pPr>
                        <a:buNone/>
                      </a:pPr>
                      <a:r>
                        <a:rPr lang="en-US"/>
                        <a:t>transition-timing-function: linear;</a:t>
                      </a:r>
                      <a:endParaRPr lang="en-US"/>
                    </a:p>
                  </a:txBody>
                  <a:tcPr/>
                </a:tc>
              </a:tr>
              <a:tr h="381000">
                <a:tc>
                  <a:txBody>
                    <a:bodyPr/>
                    <a:p>
                      <a:pPr>
                        <a:buNone/>
                      </a:pPr>
                      <a:r>
                        <a:rPr lang="en-US"/>
                        <a:t>ease-in</a:t>
                      </a:r>
                      <a:endParaRPr lang="en-US"/>
                    </a:p>
                  </a:txBody>
                  <a:tcPr/>
                </a:tc>
                <a:tc>
                  <a:txBody>
                    <a:bodyPr/>
                    <a:p>
                      <a:pPr>
                        <a:buNone/>
                      </a:pPr>
                      <a:r>
                        <a:rPr lang="en-US"/>
                        <a:t>transition-timing-function: cubic-bezier(0.4, 0, 1, 1);</a:t>
                      </a:r>
                      <a:endParaRPr lang="en-US"/>
                    </a:p>
                  </a:txBody>
                  <a:tcPr/>
                </a:tc>
              </a:tr>
              <a:tr h="381000">
                <a:tc>
                  <a:txBody>
                    <a:bodyPr/>
                    <a:p>
                      <a:pPr>
                        <a:buNone/>
                      </a:pPr>
                      <a:r>
                        <a:rPr lang="en-US"/>
                        <a:t>ease-out</a:t>
                      </a:r>
                      <a:endParaRPr lang="en-US"/>
                    </a:p>
                  </a:txBody>
                  <a:tcPr/>
                </a:tc>
                <a:tc>
                  <a:txBody>
                    <a:bodyPr/>
                    <a:p>
                      <a:pPr>
                        <a:buNone/>
                      </a:pPr>
                      <a:r>
                        <a:rPr lang="en-US"/>
                        <a:t>transition-timing-function: cubic-bezier(0, 0, 0.2, 1);</a:t>
                      </a:r>
                      <a:endParaRPr lang="en-US"/>
                    </a:p>
                  </a:txBody>
                  <a:tcPr/>
                </a:tc>
              </a:tr>
              <a:tr h="381000">
                <a:tc>
                  <a:txBody>
                    <a:bodyPr/>
                    <a:p>
                      <a:pPr>
                        <a:buNone/>
                      </a:pPr>
                      <a:r>
                        <a:rPr lang="en-US"/>
                        <a:t>ease-in-out</a:t>
                      </a:r>
                      <a:endParaRPr lang="en-US"/>
                    </a:p>
                  </a:txBody>
                  <a:tcPr/>
                </a:tc>
                <a:tc>
                  <a:txBody>
                    <a:bodyPr/>
                    <a:p>
                      <a:pPr>
                        <a:buNone/>
                      </a:pPr>
                      <a:r>
                        <a:rPr lang="en-US"/>
                        <a:t>transition-timing-function: cubic-bezier(0.4, 0, 0.2, 1);</a:t>
                      </a:r>
                      <a:endParaRPr lang="en-US"/>
                    </a:p>
                  </a:txBody>
                  <a:tcPr/>
                </a:tc>
              </a:tr>
            </a:tbl>
          </a:graphicData>
        </a:graphic>
      </p:graphicFrame>
      <p:sp>
        <p:nvSpPr>
          <p:cNvPr id="5" name="Text Box 4"/>
          <p:cNvSpPr txBox="1"/>
          <p:nvPr/>
        </p:nvSpPr>
        <p:spPr>
          <a:xfrm>
            <a:off x="609600" y="1028700"/>
            <a:ext cx="8681085" cy="368300"/>
          </a:xfrm>
          <a:prstGeom prst="rect">
            <a:avLst/>
          </a:prstGeom>
          <a:noFill/>
        </p:spPr>
        <p:txBody>
          <a:bodyPr wrap="square" rtlCol="0" anchor="t">
            <a:spAutoFit/>
          </a:bodyPr>
          <a:p>
            <a:r>
              <a:rPr lang="en-US"/>
              <a:t>Use the </a:t>
            </a:r>
            <a:r>
              <a:rPr lang="en-US">
                <a:solidFill>
                  <a:srgbClr val="7030A0"/>
                </a:solidFill>
              </a:rPr>
              <a:t>ease-{timing}</a:t>
            </a:r>
            <a:r>
              <a:rPr lang="en-US"/>
              <a:t> utilities to control an element’s easing curve.</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Transition Delay</a:t>
            </a:r>
            <a:endParaRPr lang="en-US"/>
          </a:p>
        </p:txBody>
      </p:sp>
      <p:graphicFrame>
        <p:nvGraphicFramePr>
          <p:cNvPr id="4" name="Table 3"/>
          <p:cNvGraphicFramePr/>
          <p:nvPr/>
        </p:nvGraphicFramePr>
        <p:xfrm>
          <a:off x="609600" y="1714500"/>
          <a:ext cx="8534400" cy="1905000"/>
        </p:xfrm>
        <a:graphic>
          <a:graphicData uri="http://schemas.openxmlformats.org/drawingml/2006/table">
            <a:tbl>
              <a:tblPr firstRow="1" bandRow="1">
                <a:tableStyleId>{5C22544A-7EE6-4342-B048-85BDC9FD1C3A}</a:tableStyleId>
              </a:tblPr>
              <a:tblGrid>
                <a:gridCol w="3720465"/>
                <a:gridCol w="4813935"/>
              </a:tblGrid>
              <a:tr h="381000">
                <a:tc>
                  <a:txBody>
                    <a:bodyPr/>
                    <a:p>
                      <a:pPr>
                        <a:buNone/>
                      </a:pPr>
                      <a:r>
                        <a:rPr lang="en-US" sz="1800">
                          <a:sym typeface="+mn-ea"/>
                        </a:rPr>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delay-75</a:t>
                      </a:r>
                      <a:endParaRPr lang="en-US"/>
                    </a:p>
                  </a:txBody>
                  <a:tcPr/>
                </a:tc>
                <a:tc>
                  <a:txBody>
                    <a:bodyPr/>
                    <a:p>
                      <a:pPr>
                        <a:buNone/>
                      </a:pPr>
                      <a:r>
                        <a:rPr lang="en-US"/>
                        <a:t>transition-delay: 75ms;</a:t>
                      </a:r>
                      <a:endParaRPr lang="en-US"/>
                    </a:p>
                  </a:txBody>
                  <a:tcPr/>
                </a:tc>
              </a:tr>
              <a:tr h="381000">
                <a:tc>
                  <a:txBody>
                    <a:bodyPr/>
                    <a:p>
                      <a:pPr>
                        <a:buNone/>
                      </a:pPr>
                      <a:r>
                        <a:rPr lang="en-US"/>
                        <a:t>delay-100</a:t>
                      </a:r>
                      <a:endParaRPr lang="en-US"/>
                    </a:p>
                  </a:txBody>
                  <a:tcPr/>
                </a:tc>
                <a:tc>
                  <a:txBody>
                    <a:bodyPr/>
                    <a:p>
                      <a:pPr>
                        <a:buNone/>
                      </a:pPr>
                      <a:r>
                        <a:rPr lang="en-US"/>
                        <a:t>transition-delay: 100ms;</a:t>
                      </a:r>
                      <a:endParaRPr lang="en-US"/>
                    </a:p>
                  </a:txBody>
                  <a:tcPr/>
                </a:tc>
              </a:tr>
              <a:tr h="381000">
                <a:tc>
                  <a:txBody>
                    <a:bodyPr/>
                    <a:p>
                      <a:pPr>
                        <a:buNone/>
                      </a:pPr>
                      <a:r>
                        <a:rPr lang="en-US"/>
                        <a:t>delay-150</a:t>
                      </a:r>
                      <a:endParaRPr lang="en-US"/>
                    </a:p>
                  </a:txBody>
                  <a:tcPr/>
                </a:tc>
                <a:tc>
                  <a:txBody>
                    <a:bodyPr/>
                    <a:p>
                      <a:pPr>
                        <a:buNone/>
                      </a:pPr>
                      <a:r>
                        <a:rPr lang="en-US"/>
                        <a:t>transition-delay: 150ms;</a:t>
                      </a:r>
                      <a:endParaRPr lang="en-US"/>
                    </a:p>
                  </a:txBody>
                  <a:tcPr/>
                </a:tc>
              </a:tr>
              <a:tr h="381000">
                <a:tc>
                  <a:txBody>
                    <a:bodyPr/>
                    <a:p>
                      <a:pPr>
                        <a:buNone/>
                      </a:pPr>
                      <a:r>
                        <a:rPr lang="en-US"/>
                        <a:t>delay-200</a:t>
                      </a:r>
                      <a:endParaRPr lang="en-US"/>
                    </a:p>
                  </a:txBody>
                  <a:tcPr/>
                </a:tc>
                <a:tc>
                  <a:txBody>
                    <a:bodyPr/>
                    <a:p>
                      <a:pPr>
                        <a:buNone/>
                      </a:pPr>
                      <a:r>
                        <a:rPr lang="en-US"/>
                        <a:t>transition-delay: 200ms;</a:t>
                      </a:r>
                      <a:endParaRPr lang="en-US"/>
                    </a:p>
                  </a:txBody>
                  <a:tcPr/>
                </a:tc>
              </a:tr>
              <a:tr h="381000">
                <a:tc>
                  <a:txBody>
                    <a:bodyPr/>
                    <a:p>
                      <a:pPr>
                        <a:buNone/>
                      </a:pPr>
                      <a:r>
                        <a:rPr lang="en-US"/>
                        <a:t>delay-300</a:t>
                      </a:r>
                      <a:endParaRPr lang="en-US"/>
                    </a:p>
                  </a:txBody>
                  <a:tcPr/>
                </a:tc>
                <a:tc>
                  <a:txBody>
                    <a:bodyPr/>
                    <a:p>
                      <a:pPr>
                        <a:buNone/>
                      </a:pPr>
                      <a:r>
                        <a:rPr lang="en-US"/>
                        <a:t>transition-delay: 300ms;</a:t>
                      </a:r>
                      <a:endParaRPr lang="en-US"/>
                    </a:p>
                  </a:txBody>
                  <a:tcPr/>
                </a:tc>
              </a:tr>
              <a:tr h="381000">
                <a:tc>
                  <a:txBody>
                    <a:bodyPr/>
                    <a:p>
                      <a:pPr>
                        <a:buNone/>
                      </a:pPr>
                      <a:r>
                        <a:rPr lang="en-US"/>
                        <a:t>delay-500</a:t>
                      </a:r>
                      <a:endParaRPr lang="en-US"/>
                    </a:p>
                  </a:txBody>
                  <a:tcPr/>
                </a:tc>
                <a:tc>
                  <a:txBody>
                    <a:bodyPr/>
                    <a:p>
                      <a:pPr>
                        <a:buNone/>
                      </a:pPr>
                      <a:r>
                        <a:rPr lang="en-US"/>
                        <a:t>transition-delay: 500ms;</a:t>
                      </a:r>
                      <a:endParaRPr lang="en-US"/>
                    </a:p>
                  </a:txBody>
                  <a:tcPr/>
                </a:tc>
              </a:tr>
              <a:tr h="381000">
                <a:tc>
                  <a:txBody>
                    <a:bodyPr/>
                    <a:p>
                      <a:pPr>
                        <a:buNone/>
                      </a:pPr>
                      <a:r>
                        <a:rPr lang="en-US"/>
                        <a:t>delay-700</a:t>
                      </a:r>
                      <a:endParaRPr lang="en-US"/>
                    </a:p>
                  </a:txBody>
                  <a:tcPr/>
                </a:tc>
                <a:tc>
                  <a:txBody>
                    <a:bodyPr/>
                    <a:p>
                      <a:pPr>
                        <a:buNone/>
                      </a:pPr>
                      <a:r>
                        <a:rPr lang="en-US"/>
                        <a:t>transition-delay: 700ms;</a:t>
                      </a:r>
                      <a:endParaRPr lang="en-US"/>
                    </a:p>
                  </a:txBody>
                  <a:tcPr/>
                </a:tc>
              </a:tr>
              <a:tr h="381000">
                <a:tc>
                  <a:txBody>
                    <a:bodyPr/>
                    <a:p>
                      <a:pPr>
                        <a:buNone/>
                      </a:pPr>
                      <a:r>
                        <a:rPr lang="en-US"/>
                        <a:t>delay-1000</a:t>
                      </a:r>
                      <a:endParaRPr lang="en-US"/>
                    </a:p>
                  </a:txBody>
                  <a:tcPr/>
                </a:tc>
                <a:tc>
                  <a:txBody>
                    <a:bodyPr/>
                    <a:p>
                      <a:pPr>
                        <a:buNone/>
                      </a:pPr>
                      <a:r>
                        <a:rPr lang="en-US"/>
                        <a:t>transition-delay: 1000m</a:t>
                      </a:r>
                      <a:endParaRPr lang="en-US"/>
                    </a:p>
                  </a:txBody>
                  <a:tcPr/>
                </a:tc>
              </a:tr>
            </a:tbl>
          </a:graphicData>
        </a:graphic>
      </p:graphicFrame>
      <p:sp>
        <p:nvSpPr>
          <p:cNvPr id="5" name="Text Box 4"/>
          <p:cNvSpPr txBox="1"/>
          <p:nvPr/>
        </p:nvSpPr>
        <p:spPr>
          <a:xfrm>
            <a:off x="609600" y="1157605"/>
            <a:ext cx="8903335" cy="368300"/>
          </a:xfrm>
          <a:prstGeom prst="rect">
            <a:avLst/>
          </a:prstGeom>
          <a:noFill/>
        </p:spPr>
        <p:txBody>
          <a:bodyPr wrap="square" rtlCol="0" anchor="t">
            <a:spAutoFit/>
          </a:bodyPr>
          <a:p>
            <a:r>
              <a:rPr lang="en-US"/>
              <a:t>Use the </a:t>
            </a:r>
            <a:r>
              <a:rPr lang="en-US">
                <a:solidFill>
                  <a:srgbClr val="7030A0"/>
                </a:solidFill>
              </a:rPr>
              <a:t>delay-{amount}</a:t>
            </a:r>
            <a:r>
              <a:rPr lang="en-US"/>
              <a:t> utilities to control an element’s transition-delay.</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Animation</a:t>
            </a:r>
            <a:endParaRPr lang="en-US"/>
          </a:p>
        </p:txBody>
      </p:sp>
      <p:graphicFrame>
        <p:nvGraphicFramePr>
          <p:cNvPr id="4" name="Table 3"/>
          <p:cNvGraphicFramePr/>
          <p:nvPr/>
        </p:nvGraphicFramePr>
        <p:xfrm>
          <a:off x="741045" y="885190"/>
          <a:ext cx="8534400" cy="5521960"/>
        </p:xfrm>
        <a:graphic>
          <a:graphicData uri="http://schemas.openxmlformats.org/drawingml/2006/table">
            <a:tbl>
              <a:tblPr firstRow="1" bandRow="1">
                <a:tableStyleId>{5C22544A-7EE6-4342-B048-85BDC9FD1C3A}</a:tableStyleId>
              </a:tblPr>
              <a:tblGrid>
                <a:gridCol w="1878965"/>
                <a:gridCol w="6655435"/>
              </a:tblGrid>
              <a:tr h="401320">
                <a:tc>
                  <a:txBody>
                    <a:bodyPr/>
                    <a:p>
                      <a:pPr>
                        <a:buNone/>
                      </a:pPr>
                      <a:r>
                        <a:rPr lang="en-US"/>
                        <a:t>Class</a:t>
                      </a:r>
                      <a:endParaRPr lang="en-US"/>
                    </a:p>
                  </a:txBody>
                  <a:tcPr/>
                </a:tc>
                <a:tc>
                  <a:txBody>
                    <a:bodyPr/>
                    <a:p>
                      <a:pPr>
                        <a:buNone/>
                      </a:pPr>
                      <a:r>
                        <a:rPr lang="en-US" sz="1800">
                          <a:sym typeface="+mn-ea"/>
                        </a:rPr>
                        <a:t>Properties</a:t>
                      </a:r>
                      <a:endParaRPr lang="en-US"/>
                    </a:p>
                  </a:txBody>
                  <a:tcPr/>
                </a:tc>
              </a:tr>
              <a:tr h="2804795">
                <a:tc>
                  <a:txBody>
                    <a:bodyPr/>
                    <a:p>
                      <a:pPr>
                        <a:buNone/>
                      </a:pPr>
                      <a:r>
                        <a:rPr lang="en-US"/>
                        <a:t>animate-spin</a:t>
                      </a:r>
                      <a:endParaRPr lang="en-US"/>
                    </a:p>
                  </a:txBody>
                  <a:tcPr/>
                </a:tc>
                <a:tc>
                  <a:txBody>
                    <a:bodyPr/>
                    <a:p>
                      <a:pPr>
                        <a:buNone/>
                      </a:pPr>
                      <a:r>
                        <a:rPr lang="en-US"/>
                        <a:t>animation: spin 1s linear infinite;</a:t>
                      </a:r>
                      <a:endParaRPr lang="en-US"/>
                    </a:p>
                    <a:p>
                      <a:pPr>
                        <a:buNone/>
                      </a:pPr>
                      <a:endParaRPr lang="en-US"/>
                    </a:p>
                    <a:p>
                      <a:pPr>
                        <a:buNone/>
                      </a:pPr>
                      <a:r>
                        <a:rPr lang="en-US"/>
                        <a:t>@keyframes spin {</a:t>
                      </a:r>
                      <a:endParaRPr lang="en-US"/>
                    </a:p>
                    <a:p>
                      <a:pPr>
                        <a:buNone/>
                      </a:pPr>
                      <a:r>
                        <a:rPr lang="en-US" altLang="zh-CN"/>
                        <a:t>  from {</a:t>
                      </a:r>
                      <a:endParaRPr lang="en-US" altLang="zh-CN"/>
                    </a:p>
                    <a:p>
                      <a:pPr>
                        <a:buNone/>
                      </a:pPr>
                      <a:r>
                        <a:rPr lang="en-US" altLang="zh-CN"/>
                        <a:t>    transform: rotate(0deg);</a:t>
                      </a:r>
                      <a:endParaRPr lang="en-US" altLang="zh-CN"/>
                    </a:p>
                    <a:p>
                      <a:pPr>
                        <a:buNone/>
                      </a:pPr>
                      <a:r>
                        <a:rPr lang="en-US" altLang="zh-CN"/>
                        <a:t>  }</a:t>
                      </a:r>
                      <a:endParaRPr lang="en-US" altLang="zh-CN"/>
                    </a:p>
                    <a:p>
                      <a:pPr>
                        <a:buNone/>
                      </a:pPr>
                      <a:r>
                        <a:rPr lang="en-US" altLang="zh-CN"/>
                        <a:t>  to {</a:t>
                      </a:r>
                      <a:endParaRPr lang="en-US" altLang="zh-CN"/>
                    </a:p>
                    <a:p>
                      <a:pPr>
                        <a:buNone/>
                      </a:pPr>
                      <a:r>
                        <a:rPr lang="en-US" altLang="zh-CN"/>
                        <a:t>    transform: rotate(360deg);</a:t>
                      </a:r>
                      <a:endParaRPr lang="en-US" altLang="zh-CN"/>
                    </a:p>
                    <a:p>
                      <a:pPr>
                        <a:buNone/>
                      </a:pPr>
                      <a:r>
                        <a:rPr lang="en-US" altLang="zh-CN"/>
                        <a:t>  }</a:t>
                      </a:r>
                      <a:endParaRPr lang="en-US" altLang="zh-CN"/>
                    </a:p>
                    <a:p>
                      <a:pPr>
                        <a:buNone/>
                      </a:pPr>
                      <a:r>
                        <a:rPr lang="en-US" altLang="zh-CN"/>
                        <a:t>}</a:t>
                      </a:r>
                      <a:endParaRPr lang="en-US"/>
                    </a:p>
                  </a:txBody>
                  <a:tcPr/>
                </a:tc>
              </a:tr>
              <a:tr h="762000">
                <a:tc>
                  <a:txBody>
                    <a:bodyPr/>
                    <a:p>
                      <a:pPr>
                        <a:buNone/>
                      </a:pPr>
                      <a:r>
                        <a:rPr lang="en-US"/>
                        <a:t>animate-ping</a:t>
                      </a:r>
                      <a:endParaRPr lang="en-US"/>
                    </a:p>
                  </a:txBody>
                  <a:tcPr/>
                </a:tc>
                <a:tc>
                  <a:txBody>
                    <a:bodyPr/>
                    <a:p>
                      <a:pPr>
                        <a:buNone/>
                      </a:pPr>
                      <a:r>
                        <a:rPr lang="en-US"/>
                        <a:t>animation: ping 1s cubic-bezier(0, 0, 0.2, 1) infinite;</a:t>
                      </a:r>
                      <a:endParaRPr lang="en-US"/>
                    </a:p>
                    <a:p>
                      <a:pPr>
                        <a:buNone/>
                      </a:pPr>
                      <a:endParaRPr lang="en-US"/>
                    </a:p>
                    <a:p>
                      <a:pPr>
                        <a:buNone/>
                      </a:pPr>
                      <a:r>
                        <a:rPr lang="en-US"/>
                        <a:t>@keyframes ping {</a:t>
                      </a:r>
                      <a:endParaRPr lang="en-US"/>
                    </a:p>
                    <a:p>
                      <a:pPr>
                        <a:buNone/>
                      </a:pPr>
                      <a:r>
                        <a:rPr lang="en-US"/>
                        <a:t>  75%, 100% {</a:t>
                      </a:r>
                      <a:endParaRPr lang="en-US"/>
                    </a:p>
                    <a:p>
                      <a:pPr>
                        <a:buNone/>
                      </a:pPr>
                      <a:r>
                        <a:rPr lang="en-US"/>
                        <a:t>    transform: scale(2);</a:t>
                      </a:r>
                      <a:endParaRPr lang="en-US"/>
                    </a:p>
                    <a:p>
                      <a:pPr>
                        <a:buNone/>
                      </a:pPr>
                      <a:r>
                        <a:rPr lang="en-US"/>
                        <a:t>    opacity: 0;</a:t>
                      </a:r>
                      <a:endParaRPr lang="en-US"/>
                    </a:p>
                    <a:p>
                      <a:pPr>
                        <a:buNone/>
                      </a:pPr>
                      <a:r>
                        <a:rPr lang="en-US"/>
                        <a:t>  }</a:t>
                      </a:r>
                      <a:endParaRPr lang="en-US"/>
                    </a:p>
                    <a:p>
                      <a:pPr>
                        <a:buNone/>
                      </a:pPr>
                      <a:r>
                        <a:rPr lang="en-US"/>
                        <a:t>}</a:t>
                      </a:r>
                      <a:endParaRPr lang="en-US"/>
                    </a:p>
                  </a:txBody>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285750" y="290830"/>
          <a:ext cx="10972800" cy="6276975"/>
        </p:xfrm>
        <a:graphic>
          <a:graphicData uri="http://schemas.openxmlformats.org/drawingml/2006/table">
            <a:tbl>
              <a:tblPr firstRow="1" bandRow="1">
                <a:tableStyleId>{5C22544A-7EE6-4342-B048-85BDC9FD1C3A}</a:tableStyleId>
              </a:tblPr>
              <a:tblGrid>
                <a:gridCol w="2936875"/>
                <a:gridCol w="8035925"/>
              </a:tblGrid>
              <a:tr h="390525">
                <a:tc>
                  <a:txBody>
                    <a:bodyPr/>
                    <a:p>
                      <a:pPr>
                        <a:buNone/>
                      </a:pPr>
                      <a:r>
                        <a:rPr lang="en-US"/>
                        <a:t>Class</a:t>
                      </a:r>
                      <a:endParaRPr lang="en-US"/>
                    </a:p>
                  </a:txBody>
                  <a:tcPr/>
                </a:tc>
                <a:tc>
                  <a:txBody>
                    <a:bodyPr/>
                    <a:p>
                      <a:pPr>
                        <a:buNone/>
                      </a:pPr>
                      <a:r>
                        <a:rPr lang="en-US" sz="1800">
                          <a:sym typeface="+mn-ea"/>
                        </a:rPr>
                        <a:t>Properties</a:t>
                      </a:r>
                      <a:endParaRPr lang="en-US"/>
                    </a:p>
                  </a:txBody>
                  <a:tcPr/>
                </a:tc>
              </a:tr>
              <a:tr h="2730500">
                <a:tc>
                  <a:txBody>
                    <a:bodyPr/>
                    <a:p>
                      <a:pPr>
                        <a:buNone/>
                      </a:pPr>
                      <a:r>
                        <a:rPr lang="en-US"/>
                        <a:t>animate-pulse</a:t>
                      </a:r>
                      <a:endParaRPr lang="en-US"/>
                    </a:p>
                  </a:txBody>
                  <a:tcPr/>
                </a:tc>
                <a:tc>
                  <a:txBody>
                    <a:bodyPr/>
                    <a:p>
                      <a:pPr>
                        <a:buNone/>
                      </a:pPr>
                      <a:r>
                        <a:rPr lang="en-US"/>
                        <a:t>animation: pulse 2s cubic-bezier(0.4, 0, 0.6, 1) infinite;</a:t>
                      </a:r>
                      <a:endParaRPr lang="en-US"/>
                    </a:p>
                    <a:p>
                      <a:pPr>
                        <a:buNone/>
                      </a:pPr>
                      <a:r>
                        <a:rPr lang="en-US"/>
                        <a:t>@keyframes pulse {</a:t>
                      </a:r>
                      <a:endParaRPr lang="en-US"/>
                    </a:p>
                    <a:p>
                      <a:pPr>
                        <a:buNone/>
                      </a:pPr>
                      <a:r>
                        <a:rPr lang="en-US"/>
                        <a:t>  0%, 100% {</a:t>
                      </a:r>
                      <a:endParaRPr lang="en-US"/>
                    </a:p>
                    <a:p>
                      <a:pPr>
                        <a:buNone/>
                      </a:pPr>
                      <a:r>
                        <a:rPr lang="en-US"/>
                        <a:t>    opacity: 1;</a:t>
                      </a:r>
                      <a:endParaRPr lang="en-US"/>
                    </a:p>
                    <a:p>
                      <a:pPr>
                        <a:buNone/>
                      </a:pPr>
                      <a:r>
                        <a:rPr lang="en-US"/>
                        <a:t>  }</a:t>
                      </a:r>
                      <a:endParaRPr lang="en-US"/>
                    </a:p>
                    <a:p>
                      <a:pPr>
                        <a:buNone/>
                      </a:pPr>
                      <a:r>
                        <a:rPr lang="en-US"/>
                        <a:t>  50% {</a:t>
                      </a:r>
                      <a:endParaRPr lang="en-US"/>
                    </a:p>
                    <a:p>
                      <a:pPr>
                        <a:buNone/>
                      </a:pPr>
                      <a:r>
                        <a:rPr lang="en-US"/>
                        <a:t>    opacity: .5;</a:t>
                      </a:r>
                      <a:endParaRPr lang="en-US"/>
                    </a:p>
                    <a:p>
                      <a:pPr>
                        <a:buNone/>
                      </a:pPr>
                      <a:r>
                        <a:rPr lang="en-US"/>
                        <a:t>  }</a:t>
                      </a:r>
                      <a:endParaRPr lang="en-US"/>
                    </a:p>
                    <a:p>
                      <a:pPr>
                        <a:buNone/>
                      </a:pPr>
                      <a:r>
                        <a:rPr lang="en-US"/>
                        <a:t>}</a:t>
                      </a:r>
                      <a:endParaRPr lang="en-US"/>
                    </a:p>
                  </a:txBody>
                  <a:tcPr/>
                </a:tc>
              </a:tr>
              <a:tr h="3155950">
                <a:tc>
                  <a:txBody>
                    <a:bodyPr/>
                    <a:p>
                      <a:pPr>
                        <a:buNone/>
                      </a:pPr>
                      <a:r>
                        <a:rPr lang="en-US"/>
                        <a:t>animate-bounce</a:t>
                      </a:r>
                      <a:endParaRPr lang="en-US"/>
                    </a:p>
                  </a:txBody>
                  <a:tcPr/>
                </a:tc>
                <a:tc>
                  <a:txBody>
                    <a:bodyPr/>
                    <a:p>
                      <a:pPr>
                        <a:buNone/>
                      </a:pPr>
                      <a:r>
                        <a:rPr lang="en-US"/>
                        <a:t>animation: bounce 1s infinite;</a:t>
                      </a:r>
                      <a:endParaRPr lang="en-US"/>
                    </a:p>
                    <a:p>
                      <a:pPr>
                        <a:buNone/>
                      </a:pPr>
                      <a:r>
                        <a:rPr lang="en-US"/>
                        <a:t>@keyframes bounce {</a:t>
                      </a:r>
                      <a:endParaRPr lang="en-US"/>
                    </a:p>
                    <a:p>
                      <a:pPr>
                        <a:buNone/>
                      </a:pPr>
                      <a:r>
                        <a:rPr lang="en-US"/>
                        <a:t>  0%, 100% {</a:t>
                      </a:r>
                      <a:endParaRPr lang="en-US"/>
                    </a:p>
                    <a:p>
                      <a:pPr>
                        <a:buNone/>
                      </a:pPr>
                      <a:r>
                        <a:rPr lang="en-US"/>
                        <a:t>    transform: translateY(-25%);</a:t>
                      </a:r>
                      <a:endParaRPr lang="en-US"/>
                    </a:p>
                    <a:p>
                      <a:pPr>
                        <a:buNone/>
                      </a:pPr>
                      <a:r>
                        <a:rPr lang="en-US"/>
                        <a:t>    animation-timing-function: cubic-bezier(0.8, 0, 1, 1);</a:t>
                      </a:r>
                      <a:endParaRPr lang="en-US"/>
                    </a:p>
                    <a:p>
                      <a:pPr>
                        <a:buNone/>
                      </a:pPr>
                      <a:r>
                        <a:rPr lang="en-US"/>
                        <a:t>  }</a:t>
                      </a:r>
                      <a:endParaRPr lang="en-US"/>
                    </a:p>
                    <a:p>
                      <a:pPr>
                        <a:buNone/>
                      </a:pPr>
                      <a:r>
                        <a:rPr lang="en-US"/>
                        <a:t>  50% {</a:t>
                      </a:r>
                      <a:endParaRPr lang="en-US"/>
                    </a:p>
                    <a:p>
                      <a:pPr>
                        <a:buNone/>
                      </a:pPr>
                      <a:r>
                        <a:rPr lang="en-US"/>
                        <a:t>    transform: translateY(0);</a:t>
                      </a:r>
                      <a:endParaRPr lang="en-US"/>
                    </a:p>
                    <a:p>
                      <a:pPr>
                        <a:buNone/>
                      </a:pPr>
                      <a:r>
                        <a:rPr lang="en-US"/>
                        <a:t>    animation-timing-function: cubic-bezier(0, 0, 0.2, 1);</a:t>
                      </a:r>
                      <a:endParaRPr lang="en-US"/>
                    </a:p>
                    <a:p>
                      <a:pPr>
                        <a:buNone/>
                      </a:pPr>
                      <a:r>
                        <a:rPr lang="en-US"/>
                        <a:t>  }</a:t>
                      </a:r>
                      <a:endParaRPr lang="en-US"/>
                    </a:p>
                    <a:p>
                      <a:pPr>
                        <a:buNone/>
                      </a:pPr>
                      <a:r>
                        <a:rPr lang="en-US"/>
                        <a:t>}}</a:t>
                      </a:r>
                      <a:endParaRPr lang="en-US"/>
                    </a:p>
                  </a:txBody>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SVG</a:t>
            </a:r>
            <a:endParaRPr lang="en-US"/>
          </a:p>
        </p:txBody>
      </p:sp>
      <p:sp>
        <p:nvSpPr>
          <p:cNvPr id="4" name="Text Box 3"/>
          <p:cNvSpPr txBox="1"/>
          <p:nvPr/>
        </p:nvSpPr>
        <p:spPr>
          <a:xfrm>
            <a:off x="375285" y="1075690"/>
            <a:ext cx="9510395" cy="730885"/>
          </a:xfrm>
          <a:prstGeom prst="rect">
            <a:avLst/>
          </a:prstGeom>
          <a:noFill/>
        </p:spPr>
        <p:txBody>
          <a:bodyPr wrap="square" rtlCol="0">
            <a:spAutoFit/>
          </a:bodyPr>
          <a:p>
            <a:pPr>
              <a:lnSpc>
                <a:spcPct val="130000"/>
              </a:lnSpc>
            </a:pPr>
            <a:r>
              <a:rPr lang="en-US" sz="1600"/>
              <a:t>Use </a:t>
            </a:r>
            <a:r>
              <a:rPr lang="en-US" sz="1600">
                <a:solidFill>
                  <a:srgbClr val="7030A0"/>
                </a:solidFill>
              </a:rPr>
              <a:t>fill-current</a:t>
            </a:r>
            <a:r>
              <a:rPr lang="en-US" sz="1600"/>
              <a:t> to set the fill color of an SVG to the current text color. This makes it easy to set an element’s fill color by combining this class with an existing text color utility.</a:t>
            </a:r>
            <a:endParaRPr lang="en-US" sz="1600"/>
          </a:p>
        </p:txBody>
      </p:sp>
      <p:pic>
        <p:nvPicPr>
          <p:cNvPr id="5" name="Picture 4"/>
          <p:cNvPicPr>
            <a:picLocks noChangeAspect="1"/>
          </p:cNvPicPr>
          <p:nvPr/>
        </p:nvPicPr>
        <p:blipFill>
          <a:blip r:embed="rId1"/>
          <a:stretch>
            <a:fillRect/>
          </a:stretch>
        </p:blipFill>
        <p:spPr>
          <a:xfrm>
            <a:off x="375285" y="2091690"/>
            <a:ext cx="9511030" cy="772160"/>
          </a:xfrm>
          <a:prstGeom prst="rect">
            <a:avLst/>
          </a:prstGeom>
        </p:spPr>
      </p:pic>
      <p:pic>
        <p:nvPicPr>
          <p:cNvPr id="6" name="Picture 5"/>
          <p:cNvPicPr>
            <a:picLocks noChangeAspect="1"/>
          </p:cNvPicPr>
          <p:nvPr/>
        </p:nvPicPr>
        <p:blipFill>
          <a:blip r:embed="rId2"/>
          <a:stretch>
            <a:fillRect/>
          </a:stretch>
        </p:blipFill>
        <p:spPr>
          <a:xfrm>
            <a:off x="375285" y="3114675"/>
            <a:ext cx="9511030" cy="1242695"/>
          </a:xfrm>
          <a:prstGeom prst="rect">
            <a:avLst/>
          </a:prstGeom>
        </p:spPr>
      </p:pic>
      <p:sp>
        <p:nvSpPr>
          <p:cNvPr id="7" name="Text Box 6"/>
          <p:cNvSpPr txBox="1"/>
          <p:nvPr/>
        </p:nvSpPr>
        <p:spPr>
          <a:xfrm>
            <a:off x="375285" y="4893310"/>
            <a:ext cx="9510395" cy="368300"/>
          </a:xfrm>
          <a:prstGeom prst="rect">
            <a:avLst/>
          </a:prstGeom>
          <a:noFill/>
        </p:spPr>
        <p:txBody>
          <a:bodyPr wrap="square" rtlCol="0" anchor="t">
            <a:spAutoFit/>
          </a:bodyPr>
          <a:p>
            <a:r>
              <a:rPr lang="en-US"/>
              <a:t>By default, only responsive variants are generated for fill utilities.</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Stroke</a:t>
            </a:r>
            <a:endParaRPr lang="en-US"/>
          </a:p>
        </p:txBody>
      </p:sp>
      <p:sp>
        <p:nvSpPr>
          <p:cNvPr id="4" name="Text Box 3"/>
          <p:cNvSpPr txBox="1"/>
          <p:nvPr/>
        </p:nvSpPr>
        <p:spPr>
          <a:xfrm>
            <a:off x="609600" y="1000125"/>
            <a:ext cx="9325610" cy="829945"/>
          </a:xfrm>
          <a:prstGeom prst="rect">
            <a:avLst/>
          </a:prstGeom>
          <a:noFill/>
        </p:spPr>
        <p:txBody>
          <a:bodyPr wrap="square" rtlCol="0" anchor="t">
            <a:spAutoFit/>
          </a:bodyPr>
          <a:p>
            <a:r>
              <a:rPr lang="en-US" sz="1600"/>
              <a:t>Use </a:t>
            </a:r>
            <a:r>
              <a:rPr lang="en-US" sz="1600">
                <a:solidFill>
                  <a:srgbClr val="7030A0"/>
                </a:solidFill>
              </a:rPr>
              <a:t>stroke-current</a:t>
            </a:r>
            <a:r>
              <a:rPr lang="en-US" sz="1600"/>
              <a:t> to set the stroke color of an SVG to the current text color. This makes it easy to set an element’s stroke color by combining this class with an existing text color utility.</a:t>
            </a:r>
            <a:endParaRPr lang="en-US" sz="1600"/>
          </a:p>
        </p:txBody>
      </p:sp>
      <p:pic>
        <p:nvPicPr>
          <p:cNvPr id="5" name="Picture 4"/>
          <p:cNvPicPr>
            <a:picLocks noChangeAspect="1"/>
          </p:cNvPicPr>
          <p:nvPr/>
        </p:nvPicPr>
        <p:blipFill>
          <a:blip r:embed="rId1"/>
          <a:stretch>
            <a:fillRect/>
          </a:stretch>
        </p:blipFill>
        <p:spPr>
          <a:xfrm>
            <a:off x="609600" y="1989455"/>
            <a:ext cx="9324975" cy="1096645"/>
          </a:xfrm>
          <a:prstGeom prst="rect">
            <a:avLst/>
          </a:prstGeom>
        </p:spPr>
      </p:pic>
      <p:pic>
        <p:nvPicPr>
          <p:cNvPr id="6" name="Picture 5"/>
          <p:cNvPicPr>
            <a:picLocks noChangeAspect="1"/>
          </p:cNvPicPr>
          <p:nvPr/>
        </p:nvPicPr>
        <p:blipFill>
          <a:blip r:embed="rId2"/>
          <a:stretch>
            <a:fillRect/>
          </a:stretch>
        </p:blipFill>
        <p:spPr>
          <a:xfrm>
            <a:off x="609600" y="3618865"/>
            <a:ext cx="9324975" cy="208915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Stroke Width</a:t>
            </a:r>
            <a:endParaRPr lang="en-US"/>
          </a:p>
        </p:txBody>
      </p:sp>
      <p:graphicFrame>
        <p:nvGraphicFramePr>
          <p:cNvPr id="4" name="Content Placeholder 3"/>
          <p:cNvGraphicFramePr/>
          <p:nvPr>
            <p:ph idx="1"/>
          </p:nvPr>
        </p:nvGraphicFramePr>
        <p:xfrm>
          <a:off x="609600" y="1083310"/>
          <a:ext cx="9446260" cy="1524000"/>
        </p:xfrm>
        <a:graphic>
          <a:graphicData uri="http://schemas.openxmlformats.org/drawingml/2006/table">
            <a:tbl>
              <a:tblPr firstRow="1" bandRow="1">
                <a:tableStyleId>{5C22544A-7EE6-4342-B048-85BDC9FD1C3A}</a:tableStyleId>
              </a:tblPr>
              <a:tblGrid>
                <a:gridCol w="4723130"/>
                <a:gridCol w="4723130"/>
              </a:tblGrid>
              <a:tr h="381000">
                <a:tc>
                  <a:txBody>
                    <a:bodyPr/>
                    <a:p>
                      <a:pPr>
                        <a:buNone/>
                      </a:pPr>
                      <a:r>
                        <a:rPr lang="en-US"/>
                        <a:t>Class</a:t>
                      </a:r>
                      <a:endParaRPr lang="en-US"/>
                    </a:p>
                  </a:txBody>
                  <a:tcPr/>
                </a:tc>
                <a:tc>
                  <a:txBody>
                    <a:bodyPr/>
                    <a:p>
                      <a:pPr>
                        <a:buNone/>
                      </a:pPr>
                      <a:r>
                        <a:rPr lang="en-US" sz="1800">
                          <a:sym typeface="+mn-ea"/>
                        </a:rPr>
                        <a:t>Properties</a:t>
                      </a:r>
                      <a:endParaRPr lang="en-US"/>
                    </a:p>
                  </a:txBody>
                  <a:tcPr/>
                </a:tc>
              </a:tr>
              <a:tr h="381000">
                <a:tc>
                  <a:txBody>
                    <a:bodyPr/>
                    <a:p>
                      <a:pPr>
                        <a:buNone/>
                      </a:pPr>
                      <a:r>
                        <a:rPr lang="en-US"/>
                        <a:t>stroke-0</a:t>
                      </a:r>
                      <a:endParaRPr lang="en-US"/>
                    </a:p>
                  </a:txBody>
                  <a:tcPr/>
                </a:tc>
                <a:tc>
                  <a:txBody>
                    <a:bodyPr/>
                    <a:p>
                      <a:pPr>
                        <a:buNone/>
                      </a:pPr>
                      <a:r>
                        <a:rPr lang="en-US"/>
                        <a:t>stroke-width: 0;</a:t>
                      </a:r>
                      <a:endParaRPr lang="en-US"/>
                    </a:p>
                  </a:txBody>
                  <a:tcPr/>
                </a:tc>
              </a:tr>
              <a:tr h="381000">
                <a:tc>
                  <a:txBody>
                    <a:bodyPr/>
                    <a:p>
                      <a:pPr>
                        <a:buNone/>
                      </a:pPr>
                      <a:r>
                        <a:rPr lang="en-US"/>
                        <a:t>stroke-1</a:t>
                      </a:r>
                      <a:endParaRPr lang="en-US"/>
                    </a:p>
                  </a:txBody>
                  <a:tcPr/>
                </a:tc>
                <a:tc>
                  <a:txBody>
                    <a:bodyPr/>
                    <a:p>
                      <a:pPr>
                        <a:buNone/>
                      </a:pPr>
                      <a:r>
                        <a:rPr lang="en-US"/>
                        <a:t>stroke-width: 1;</a:t>
                      </a:r>
                      <a:endParaRPr lang="en-US"/>
                    </a:p>
                  </a:txBody>
                  <a:tcPr/>
                </a:tc>
              </a:tr>
              <a:tr h="381000">
                <a:tc>
                  <a:txBody>
                    <a:bodyPr/>
                    <a:p>
                      <a:pPr>
                        <a:buNone/>
                      </a:pPr>
                      <a:r>
                        <a:rPr lang="en-US"/>
                        <a:t>stroke-2</a:t>
                      </a:r>
                      <a:endParaRPr lang="en-US"/>
                    </a:p>
                  </a:txBody>
                  <a:tcPr/>
                </a:tc>
                <a:tc>
                  <a:txBody>
                    <a:bodyPr/>
                    <a:p>
                      <a:pPr>
                        <a:buNone/>
                      </a:pPr>
                      <a:r>
                        <a:rPr lang="en-US"/>
                        <a:t>stroke-width: 2;</a:t>
                      </a:r>
                      <a:endParaRPr lang="en-US"/>
                    </a:p>
                  </a:txBody>
                  <a:tcPr/>
                </a:tc>
              </a:tr>
            </a:tbl>
          </a:graphicData>
        </a:graphic>
      </p:graphicFrame>
      <p:sp>
        <p:nvSpPr>
          <p:cNvPr id="5" name="Text Box 4"/>
          <p:cNvSpPr txBox="1"/>
          <p:nvPr/>
        </p:nvSpPr>
        <p:spPr>
          <a:xfrm>
            <a:off x="609600" y="2954020"/>
            <a:ext cx="9518015" cy="645160"/>
          </a:xfrm>
          <a:prstGeom prst="rect">
            <a:avLst/>
          </a:prstGeom>
          <a:noFill/>
        </p:spPr>
        <p:txBody>
          <a:bodyPr wrap="square" rtlCol="0" anchor="t">
            <a:spAutoFit/>
          </a:bodyPr>
          <a:p>
            <a:r>
              <a:rPr lang="en-US"/>
              <a:t>Use the </a:t>
            </a:r>
            <a:r>
              <a:rPr lang="en-US">
                <a:solidFill>
                  <a:srgbClr val="7030A0"/>
                </a:solidFill>
              </a:rPr>
              <a:t>stroke-{width}</a:t>
            </a:r>
            <a:r>
              <a:rPr lang="en-US"/>
              <a:t> utilities to set the stroke width of an SVG.</a:t>
            </a:r>
            <a:endParaRPr lang="en-US"/>
          </a:p>
          <a:p>
            <a:endParaRPr lang="en-US"/>
          </a:p>
        </p:txBody>
      </p:sp>
      <p:pic>
        <p:nvPicPr>
          <p:cNvPr id="6" name="Picture 5"/>
          <p:cNvPicPr>
            <a:picLocks noChangeAspect="1"/>
          </p:cNvPicPr>
          <p:nvPr/>
        </p:nvPicPr>
        <p:blipFill>
          <a:blip r:embed="rId1"/>
          <a:stretch>
            <a:fillRect/>
          </a:stretch>
        </p:blipFill>
        <p:spPr>
          <a:xfrm>
            <a:off x="609600" y="3599180"/>
            <a:ext cx="9445625" cy="826770"/>
          </a:xfrm>
          <a:prstGeom prst="rect">
            <a:avLst/>
          </a:prstGeom>
        </p:spPr>
      </p:pic>
      <p:pic>
        <p:nvPicPr>
          <p:cNvPr id="7" name="Picture 6"/>
          <p:cNvPicPr>
            <a:picLocks noChangeAspect="1"/>
          </p:cNvPicPr>
          <p:nvPr/>
        </p:nvPicPr>
        <p:blipFill>
          <a:blip r:embed="rId2"/>
          <a:stretch>
            <a:fillRect/>
          </a:stretch>
        </p:blipFill>
        <p:spPr>
          <a:xfrm>
            <a:off x="3319780" y="4699000"/>
            <a:ext cx="4491355" cy="187198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Hover</a:t>
            </a:r>
            <a:endParaRPr lang="en-US"/>
          </a:p>
        </p:txBody>
      </p:sp>
      <p:pic>
        <p:nvPicPr>
          <p:cNvPr id="4" name="Picture 3"/>
          <p:cNvPicPr>
            <a:picLocks noChangeAspect="1"/>
          </p:cNvPicPr>
          <p:nvPr/>
        </p:nvPicPr>
        <p:blipFill>
          <a:blip r:embed="rId1"/>
          <a:stretch>
            <a:fillRect/>
          </a:stretch>
        </p:blipFill>
        <p:spPr>
          <a:xfrm>
            <a:off x="609600" y="965835"/>
            <a:ext cx="9096375" cy="1080135"/>
          </a:xfrm>
          <a:prstGeom prst="rect">
            <a:avLst/>
          </a:prstGeom>
        </p:spPr>
      </p:pic>
      <p:sp>
        <p:nvSpPr>
          <p:cNvPr id="5" name="Text Box 4"/>
          <p:cNvSpPr txBox="1"/>
          <p:nvPr/>
        </p:nvSpPr>
        <p:spPr>
          <a:xfrm>
            <a:off x="609600" y="2366645"/>
            <a:ext cx="8809990" cy="368300"/>
          </a:xfrm>
          <a:prstGeom prst="rect">
            <a:avLst/>
          </a:prstGeom>
          <a:noFill/>
        </p:spPr>
        <p:txBody>
          <a:bodyPr wrap="square" rtlCol="0" anchor="t">
            <a:spAutoFit/>
          </a:bodyPr>
          <a:p>
            <a:r>
              <a:rPr lang="en-US"/>
              <a:t>By default, the </a:t>
            </a:r>
            <a:r>
              <a:rPr lang="en-US">
                <a:solidFill>
                  <a:srgbClr val="7030A0"/>
                </a:solidFill>
              </a:rPr>
              <a:t>hover</a:t>
            </a:r>
            <a:r>
              <a:rPr lang="en-US"/>
              <a:t> variant is enabled for the following core plugins:</a:t>
            </a:r>
            <a:endParaRPr lang="en-US"/>
          </a:p>
        </p:txBody>
      </p:sp>
      <p:sp>
        <p:nvSpPr>
          <p:cNvPr id="6" name="Text Box 5"/>
          <p:cNvSpPr txBox="1"/>
          <p:nvPr/>
        </p:nvSpPr>
        <p:spPr>
          <a:xfrm>
            <a:off x="1477010" y="3092450"/>
            <a:ext cx="2802890" cy="2693035"/>
          </a:xfrm>
          <a:prstGeom prst="rect">
            <a:avLst/>
          </a:prstGeom>
          <a:noFill/>
        </p:spPr>
        <p:txBody>
          <a:bodyPr wrap="square" rtlCol="0" anchor="t">
            <a:spAutoFit/>
          </a:bodyPr>
          <a:p>
            <a:pPr>
              <a:lnSpc>
                <a:spcPct val="120000"/>
              </a:lnSpc>
            </a:pPr>
            <a:r>
              <a:rPr lang="en-US">
                <a:solidFill>
                  <a:srgbClr val="7030A0"/>
                </a:solidFill>
              </a:rPr>
              <a:t>backgroundColor</a:t>
            </a:r>
            <a:endParaRPr lang="en-US">
              <a:solidFill>
                <a:srgbClr val="7030A0"/>
              </a:solidFill>
            </a:endParaRPr>
          </a:p>
          <a:p>
            <a:pPr>
              <a:lnSpc>
                <a:spcPct val="120000"/>
              </a:lnSpc>
            </a:pPr>
            <a:r>
              <a:rPr lang="en-US">
                <a:solidFill>
                  <a:srgbClr val="7030A0"/>
                </a:solidFill>
              </a:rPr>
              <a:t>backgroundOpacity</a:t>
            </a:r>
            <a:endParaRPr lang="en-US">
              <a:solidFill>
                <a:srgbClr val="7030A0"/>
              </a:solidFill>
            </a:endParaRPr>
          </a:p>
          <a:p>
            <a:pPr>
              <a:lnSpc>
                <a:spcPct val="120000"/>
              </a:lnSpc>
            </a:pPr>
            <a:r>
              <a:rPr lang="en-US">
                <a:solidFill>
                  <a:srgbClr val="7030A0"/>
                </a:solidFill>
              </a:rPr>
              <a:t>borderColor</a:t>
            </a:r>
            <a:endParaRPr lang="en-US">
              <a:solidFill>
                <a:srgbClr val="7030A0"/>
              </a:solidFill>
            </a:endParaRPr>
          </a:p>
          <a:p>
            <a:pPr>
              <a:lnSpc>
                <a:spcPct val="120000"/>
              </a:lnSpc>
            </a:pPr>
            <a:r>
              <a:rPr lang="en-US">
                <a:solidFill>
                  <a:srgbClr val="7030A0"/>
                </a:solidFill>
              </a:rPr>
              <a:t>borderOpacity</a:t>
            </a:r>
            <a:endParaRPr lang="en-US">
              <a:solidFill>
                <a:srgbClr val="7030A0"/>
              </a:solidFill>
            </a:endParaRPr>
          </a:p>
          <a:p>
            <a:pPr>
              <a:lnSpc>
                <a:spcPct val="120000"/>
              </a:lnSpc>
            </a:pPr>
            <a:r>
              <a:rPr lang="en-US">
                <a:solidFill>
                  <a:srgbClr val="7030A0"/>
                </a:solidFill>
              </a:rPr>
              <a:t>boxShadow</a:t>
            </a:r>
            <a:endParaRPr lang="en-US">
              <a:solidFill>
                <a:srgbClr val="7030A0"/>
              </a:solidFill>
            </a:endParaRPr>
          </a:p>
          <a:p>
            <a:pPr>
              <a:lnSpc>
                <a:spcPct val="120000"/>
              </a:lnSpc>
            </a:pPr>
            <a:r>
              <a:rPr lang="en-US">
                <a:solidFill>
                  <a:srgbClr val="7030A0"/>
                </a:solidFill>
              </a:rPr>
              <a:t>gradientColorStops</a:t>
            </a:r>
            <a:endParaRPr lang="en-US">
              <a:solidFill>
                <a:srgbClr val="7030A0"/>
              </a:solidFill>
            </a:endParaRPr>
          </a:p>
          <a:p>
            <a:pPr>
              <a:lnSpc>
                <a:spcPct val="120000"/>
              </a:lnSpc>
            </a:pPr>
            <a:r>
              <a:rPr lang="en-US">
                <a:solidFill>
                  <a:srgbClr val="7030A0"/>
                </a:solidFill>
              </a:rPr>
              <a:t>opacity</a:t>
            </a:r>
            <a:endParaRPr lang="en-US">
              <a:solidFill>
                <a:srgbClr val="7030A0"/>
              </a:solidFill>
            </a:endParaRPr>
          </a:p>
          <a:p>
            <a:endParaRPr lang="en-US">
              <a:solidFill>
                <a:srgbClr val="7030A0"/>
              </a:solidFill>
            </a:endParaRPr>
          </a:p>
        </p:txBody>
      </p:sp>
      <p:sp>
        <p:nvSpPr>
          <p:cNvPr id="7" name="Text Box 6"/>
          <p:cNvSpPr txBox="1"/>
          <p:nvPr/>
        </p:nvSpPr>
        <p:spPr>
          <a:xfrm>
            <a:off x="5463540" y="3011805"/>
            <a:ext cx="2540000" cy="2416175"/>
          </a:xfrm>
          <a:prstGeom prst="rect">
            <a:avLst/>
          </a:prstGeom>
          <a:noFill/>
        </p:spPr>
        <p:txBody>
          <a:bodyPr wrap="square" rtlCol="0" anchor="t">
            <a:spAutoFit/>
          </a:bodyPr>
          <a:p>
            <a:pPr>
              <a:lnSpc>
                <a:spcPct val="120000"/>
              </a:lnSpc>
            </a:pPr>
            <a:r>
              <a:rPr lang="en-US">
                <a:solidFill>
                  <a:srgbClr val="7030A0"/>
                </a:solidFill>
                <a:sym typeface="+mn-ea"/>
              </a:rPr>
              <a:t>rotate</a:t>
            </a:r>
            <a:endParaRPr lang="en-US">
              <a:solidFill>
                <a:srgbClr val="7030A0"/>
              </a:solidFill>
            </a:endParaRPr>
          </a:p>
          <a:p>
            <a:pPr>
              <a:lnSpc>
                <a:spcPct val="120000"/>
              </a:lnSpc>
            </a:pPr>
            <a:r>
              <a:rPr lang="en-US">
                <a:solidFill>
                  <a:srgbClr val="7030A0"/>
                </a:solidFill>
                <a:sym typeface="+mn-ea"/>
              </a:rPr>
              <a:t>scale</a:t>
            </a:r>
            <a:endParaRPr lang="en-US">
              <a:solidFill>
                <a:srgbClr val="7030A0"/>
              </a:solidFill>
            </a:endParaRPr>
          </a:p>
          <a:p>
            <a:pPr>
              <a:lnSpc>
                <a:spcPct val="120000"/>
              </a:lnSpc>
            </a:pPr>
            <a:r>
              <a:rPr lang="en-US">
                <a:solidFill>
                  <a:srgbClr val="7030A0"/>
                </a:solidFill>
                <a:sym typeface="+mn-ea"/>
              </a:rPr>
              <a:t>skew</a:t>
            </a:r>
            <a:endParaRPr lang="en-US">
              <a:solidFill>
                <a:srgbClr val="7030A0"/>
              </a:solidFill>
            </a:endParaRPr>
          </a:p>
          <a:p>
            <a:pPr>
              <a:lnSpc>
                <a:spcPct val="120000"/>
              </a:lnSpc>
            </a:pPr>
            <a:r>
              <a:rPr lang="en-US">
                <a:solidFill>
                  <a:srgbClr val="7030A0"/>
                </a:solidFill>
                <a:sym typeface="+mn-ea"/>
              </a:rPr>
              <a:t>textColor</a:t>
            </a:r>
            <a:endParaRPr lang="en-US">
              <a:solidFill>
                <a:srgbClr val="7030A0"/>
              </a:solidFill>
            </a:endParaRPr>
          </a:p>
          <a:p>
            <a:pPr>
              <a:lnSpc>
                <a:spcPct val="120000"/>
              </a:lnSpc>
            </a:pPr>
            <a:r>
              <a:rPr lang="en-US">
                <a:solidFill>
                  <a:srgbClr val="7030A0"/>
                </a:solidFill>
                <a:sym typeface="+mn-ea"/>
              </a:rPr>
              <a:t>textDecoration</a:t>
            </a:r>
            <a:endParaRPr lang="en-US">
              <a:solidFill>
                <a:srgbClr val="7030A0"/>
              </a:solidFill>
            </a:endParaRPr>
          </a:p>
          <a:p>
            <a:pPr>
              <a:lnSpc>
                <a:spcPct val="120000"/>
              </a:lnSpc>
            </a:pPr>
            <a:r>
              <a:rPr lang="en-US">
                <a:solidFill>
                  <a:srgbClr val="7030A0"/>
                </a:solidFill>
                <a:sym typeface="+mn-ea"/>
              </a:rPr>
              <a:t>textOpacity</a:t>
            </a:r>
            <a:endParaRPr lang="en-US">
              <a:solidFill>
                <a:srgbClr val="7030A0"/>
              </a:solidFill>
            </a:endParaRPr>
          </a:p>
          <a:p>
            <a:pPr>
              <a:lnSpc>
                <a:spcPct val="120000"/>
              </a:lnSpc>
            </a:pPr>
            <a:r>
              <a:rPr lang="en-US">
                <a:solidFill>
                  <a:srgbClr val="7030A0"/>
                </a:solidFill>
                <a:sym typeface="+mn-ea"/>
              </a:rPr>
              <a:t>translate</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39700"/>
            <a:ext cx="10972800" cy="582613"/>
          </a:xfrm>
        </p:spPr>
        <p:txBody>
          <a:bodyPr/>
          <a:p>
            <a:r>
              <a:rPr lang="en-US"/>
              <a:t>Focus</a:t>
            </a:r>
            <a:endParaRPr lang="en-US"/>
          </a:p>
        </p:txBody>
      </p:sp>
      <p:pic>
        <p:nvPicPr>
          <p:cNvPr id="4" name="Content Placeholder 3"/>
          <p:cNvPicPr>
            <a:picLocks noChangeAspect="1"/>
          </p:cNvPicPr>
          <p:nvPr>
            <p:ph idx="1"/>
          </p:nvPr>
        </p:nvPicPr>
        <p:blipFill>
          <a:blip r:embed="rId1"/>
          <a:stretch>
            <a:fillRect/>
          </a:stretch>
        </p:blipFill>
        <p:spPr>
          <a:xfrm>
            <a:off x="609600" y="942340"/>
            <a:ext cx="9110980" cy="894080"/>
          </a:xfrm>
          <a:prstGeom prst="rect">
            <a:avLst/>
          </a:prstGeom>
        </p:spPr>
      </p:pic>
      <p:sp>
        <p:nvSpPr>
          <p:cNvPr id="5" name="Text Box 4"/>
          <p:cNvSpPr txBox="1"/>
          <p:nvPr/>
        </p:nvSpPr>
        <p:spPr>
          <a:xfrm>
            <a:off x="1376045" y="2790825"/>
            <a:ext cx="2540000" cy="3692525"/>
          </a:xfrm>
          <a:prstGeom prst="rect">
            <a:avLst/>
          </a:prstGeom>
          <a:noFill/>
        </p:spPr>
        <p:txBody>
          <a:bodyPr wrap="square" rtlCol="0" anchor="t">
            <a:spAutoFit/>
          </a:bodyPr>
          <a:p>
            <a:r>
              <a:rPr lang="en-US">
                <a:solidFill>
                  <a:srgbClr val="7030A0"/>
                </a:solidFill>
              </a:rPr>
              <a:t>accessibility</a:t>
            </a:r>
            <a:endParaRPr lang="en-US">
              <a:solidFill>
                <a:srgbClr val="7030A0"/>
              </a:solidFill>
            </a:endParaRPr>
          </a:p>
          <a:p>
            <a:r>
              <a:rPr lang="en-US">
                <a:solidFill>
                  <a:srgbClr val="7030A0"/>
                </a:solidFill>
              </a:rPr>
              <a:t>backgroundColor</a:t>
            </a:r>
            <a:endParaRPr lang="en-US">
              <a:solidFill>
                <a:srgbClr val="7030A0"/>
              </a:solidFill>
            </a:endParaRPr>
          </a:p>
          <a:p>
            <a:r>
              <a:rPr lang="en-US">
                <a:solidFill>
                  <a:srgbClr val="7030A0"/>
                </a:solidFill>
              </a:rPr>
              <a:t>backgroundOpacity</a:t>
            </a:r>
            <a:endParaRPr lang="en-US">
              <a:solidFill>
                <a:srgbClr val="7030A0"/>
              </a:solidFill>
            </a:endParaRPr>
          </a:p>
          <a:p>
            <a:r>
              <a:rPr lang="en-US">
                <a:solidFill>
                  <a:srgbClr val="7030A0"/>
                </a:solidFill>
              </a:rPr>
              <a:t>borderColor</a:t>
            </a:r>
            <a:endParaRPr lang="en-US">
              <a:solidFill>
                <a:srgbClr val="7030A0"/>
              </a:solidFill>
            </a:endParaRPr>
          </a:p>
          <a:p>
            <a:r>
              <a:rPr lang="en-US">
                <a:solidFill>
                  <a:srgbClr val="7030A0"/>
                </a:solidFill>
              </a:rPr>
              <a:t>borderOpacity</a:t>
            </a:r>
            <a:endParaRPr lang="en-US">
              <a:solidFill>
                <a:srgbClr val="7030A0"/>
              </a:solidFill>
            </a:endParaRPr>
          </a:p>
          <a:p>
            <a:r>
              <a:rPr lang="en-US">
                <a:solidFill>
                  <a:srgbClr val="7030A0"/>
                </a:solidFill>
              </a:rPr>
              <a:t>boxShadow</a:t>
            </a:r>
            <a:endParaRPr lang="en-US">
              <a:solidFill>
                <a:srgbClr val="7030A0"/>
              </a:solidFill>
            </a:endParaRPr>
          </a:p>
          <a:p>
            <a:r>
              <a:rPr lang="en-US">
                <a:solidFill>
                  <a:srgbClr val="7030A0"/>
                </a:solidFill>
              </a:rPr>
              <a:t>gradientColorStops</a:t>
            </a:r>
            <a:endParaRPr lang="en-US">
              <a:solidFill>
                <a:srgbClr val="7030A0"/>
              </a:solidFill>
            </a:endParaRPr>
          </a:p>
          <a:p>
            <a:r>
              <a:rPr lang="en-US">
                <a:solidFill>
                  <a:srgbClr val="7030A0"/>
                </a:solidFill>
              </a:rPr>
              <a:t>opacity</a:t>
            </a:r>
            <a:endParaRPr lang="en-US">
              <a:solidFill>
                <a:srgbClr val="7030A0"/>
              </a:solidFill>
            </a:endParaRPr>
          </a:p>
          <a:p>
            <a:r>
              <a:rPr lang="en-US">
                <a:solidFill>
                  <a:srgbClr val="7030A0"/>
                </a:solidFill>
              </a:rPr>
              <a:t>outline</a:t>
            </a:r>
            <a:endParaRPr lang="en-US">
              <a:solidFill>
                <a:srgbClr val="7030A0"/>
              </a:solidFill>
            </a:endParaRPr>
          </a:p>
          <a:p>
            <a:r>
              <a:rPr lang="en-US">
                <a:solidFill>
                  <a:srgbClr val="7030A0"/>
                </a:solidFill>
              </a:rPr>
              <a:t>placeholderColor</a:t>
            </a:r>
            <a:endParaRPr lang="en-US">
              <a:solidFill>
                <a:srgbClr val="7030A0"/>
              </a:solidFill>
            </a:endParaRPr>
          </a:p>
          <a:p>
            <a:r>
              <a:rPr lang="en-US">
                <a:solidFill>
                  <a:srgbClr val="7030A0"/>
                </a:solidFill>
              </a:rPr>
              <a:t>placeholderOpacity</a:t>
            </a:r>
            <a:endParaRPr lang="en-US">
              <a:solidFill>
                <a:srgbClr val="7030A0"/>
              </a:solidFill>
            </a:endParaRPr>
          </a:p>
          <a:p>
            <a:r>
              <a:rPr lang="en-US">
                <a:solidFill>
                  <a:srgbClr val="7030A0"/>
                </a:solidFill>
              </a:rPr>
              <a:t>ringColor</a:t>
            </a:r>
            <a:endParaRPr lang="en-US">
              <a:solidFill>
                <a:srgbClr val="7030A0"/>
              </a:solidFill>
            </a:endParaRPr>
          </a:p>
          <a:p>
            <a:endParaRPr lang="en-US">
              <a:solidFill>
                <a:srgbClr val="7030A0"/>
              </a:solidFill>
            </a:endParaRPr>
          </a:p>
        </p:txBody>
      </p:sp>
      <p:sp>
        <p:nvSpPr>
          <p:cNvPr id="6" name="Text Box 5"/>
          <p:cNvSpPr txBox="1"/>
          <p:nvPr/>
        </p:nvSpPr>
        <p:spPr>
          <a:xfrm>
            <a:off x="4916805" y="2790825"/>
            <a:ext cx="2540000" cy="3415030"/>
          </a:xfrm>
          <a:prstGeom prst="rect">
            <a:avLst/>
          </a:prstGeom>
          <a:noFill/>
        </p:spPr>
        <p:txBody>
          <a:bodyPr wrap="square" rtlCol="0" anchor="t">
            <a:spAutoFit/>
          </a:bodyPr>
          <a:p>
            <a:r>
              <a:rPr lang="en-US">
                <a:solidFill>
                  <a:srgbClr val="7030A0"/>
                </a:solidFill>
                <a:sym typeface="+mn-ea"/>
              </a:rPr>
              <a:t>ringOffsetColor</a:t>
            </a:r>
            <a:endParaRPr lang="en-US">
              <a:solidFill>
                <a:srgbClr val="7030A0"/>
              </a:solidFill>
            </a:endParaRPr>
          </a:p>
          <a:p>
            <a:r>
              <a:rPr lang="en-US">
                <a:solidFill>
                  <a:srgbClr val="7030A0"/>
                </a:solidFill>
                <a:sym typeface="+mn-ea"/>
              </a:rPr>
              <a:t>ringOffsetWidth</a:t>
            </a:r>
            <a:endParaRPr lang="en-US">
              <a:solidFill>
                <a:srgbClr val="7030A0"/>
              </a:solidFill>
            </a:endParaRPr>
          </a:p>
          <a:p>
            <a:r>
              <a:rPr lang="en-US">
                <a:solidFill>
                  <a:srgbClr val="7030A0"/>
                </a:solidFill>
                <a:sym typeface="+mn-ea"/>
              </a:rPr>
              <a:t>ringOpacity</a:t>
            </a:r>
            <a:endParaRPr lang="en-US">
              <a:solidFill>
                <a:srgbClr val="7030A0"/>
              </a:solidFill>
            </a:endParaRPr>
          </a:p>
          <a:p>
            <a:r>
              <a:rPr lang="en-US">
                <a:solidFill>
                  <a:srgbClr val="7030A0"/>
                </a:solidFill>
                <a:sym typeface="+mn-ea"/>
              </a:rPr>
              <a:t>ringWidth</a:t>
            </a:r>
            <a:endParaRPr lang="en-US">
              <a:solidFill>
                <a:srgbClr val="7030A0"/>
              </a:solidFill>
            </a:endParaRPr>
          </a:p>
          <a:p>
            <a:r>
              <a:rPr lang="en-US">
                <a:solidFill>
                  <a:srgbClr val="7030A0"/>
                </a:solidFill>
                <a:sym typeface="+mn-ea"/>
              </a:rPr>
              <a:t>rotate</a:t>
            </a:r>
            <a:endParaRPr lang="en-US">
              <a:solidFill>
                <a:srgbClr val="7030A0"/>
              </a:solidFill>
            </a:endParaRPr>
          </a:p>
          <a:p>
            <a:r>
              <a:rPr lang="en-US">
                <a:solidFill>
                  <a:srgbClr val="7030A0"/>
                </a:solidFill>
                <a:sym typeface="+mn-ea"/>
              </a:rPr>
              <a:t>scale</a:t>
            </a:r>
            <a:endParaRPr lang="en-US">
              <a:solidFill>
                <a:srgbClr val="7030A0"/>
              </a:solidFill>
            </a:endParaRPr>
          </a:p>
          <a:p>
            <a:r>
              <a:rPr lang="en-US">
                <a:solidFill>
                  <a:srgbClr val="7030A0"/>
                </a:solidFill>
                <a:sym typeface="+mn-ea"/>
              </a:rPr>
              <a:t>skew</a:t>
            </a:r>
            <a:endParaRPr lang="en-US">
              <a:solidFill>
                <a:srgbClr val="7030A0"/>
              </a:solidFill>
            </a:endParaRPr>
          </a:p>
          <a:p>
            <a:r>
              <a:rPr lang="en-US">
                <a:solidFill>
                  <a:srgbClr val="7030A0"/>
                </a:solidFill>
                <a:sym typeface="+mn-ea"/>
              </a:rPr>
              <a:t>textColor</a:t>
            </a:r>
            <a:endParaRPr lang="en-US">
              <a:solidFill>
                <a:srgbClr val="7030A0"/>
              </a:solidFill>
            </a:endParaRPr>
          </a:p>
          <a:p>
            <a:r>
              <a:rPr lang="en-US">
                <a:solidFill>
                  <a:srgbClr val="7030A0"/>
                </a:solidFill>
                <a:sym typeface="+mn-ea"/>
              </a:rPr>
              <a:t>textDecoration</a:t>
            </a:r>
            <a:endParaRPr lang="en-US">
              <a:solidFill>
                <a:srgbClr val="7030A0"/>
              </a:solidFill>
            </a:endParaRPr>
          </a:p>
          <a:p>
            <a:r>
              <a:rPr lang="en-US">
                <a:solidFill>
                  <a:srgbClr val="7030A0"/>
                </a:solidFill>
                <a:sym typeface="+mn-ea"/>
              </a:rPr>
              <a:t>textOpacity</a:t>
            </a:r>
            <a:endParaRPr lang="en-US">
              <a:solidFill>
                <a:srgbClr val="7030A0"/>
              </a:solidFill>
            </a:endParaRPr>
          </a:p>
          <a:p>
            <a:r>
              <a:rPr lang="en-US">
                <a:solidFill>
                  <a:srgbClr val="7030A0"/>
                </a:solidFill>
                <a:sym typeface="+mn-ea"/>
              </a:rPr>
              <a:t>translate</a:t>
            </a:r>
            <a:endParaRPr lang="en-US">
              <a:solidFill>
                <a:srgbClr val="7030A0"/>
              </a:solidFill>
            </a:endParaRPr>
          </a:p>
          <a:p>
            <a:r>
              <a:rPr lang="en-US">
                <a:solidFill>
                  <a:srgbClr val="7030A0"/>
                </a:solidFill>
                <a:sym typeface="+mn-ea"/>
              </a:rPr>
              <a:t>zIndex</a:t>
            </a:r>
            <a:endParaRPr lang="en-US">
              <a:solidFill>
                <a:srgbClr val="7030A0"/>
              </a:solidFill>
              <a:sym typeface="+mn-ea"/>
            </a:endParaRPr>
          </a:p>
        </p:txBody>
      </p:sp>
      <p:sp>
        <p:nvSpPr>
          <p:cNvPr id="7" name="Text Box 6"/>
          <p:cNvSpPr txBox="1"/>
          <p:nvPr/>
        </p:nvSpPr>
        <p:spPr>
          <a:xfrm>
            <a:off x="609600" y="2035810"/>
            <a:ext cx="10582910" cy="645160"/>
          </a:xfrm>
          <a:prstGeom prst="rect">
            <a:avLst/>
          </a:prstGeom>
          <a:noFill/>
        </p:spPr>
        <p:txBody>
          <a:bodyPr wrap="square" rtlCol="0" anchor="t">
            <a:spAutoFit/>
          </a:bodyPr>
          <a:p>
            <a:r>
              <a:rPr lang="en-US"/>
              <a:t>By default, the </a:t>
            </a:r>
            <a:r>
              <a:rPr lang="en-US">
                <a:solidFill>
                  <a:srgbClr val="7030A0"/>
                </a:solidFill>
              </a:rPr>
              <a:t>focus</a:t>
            </a:r>
            <a:r>
              <a:rPr lang="en-US"/>
              <a:t> variant is enabled for the following core plugins:</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Stars on Github</a:t>
            </a:r>
            <a:endParaRPr lang="en-US" b="1"/>
          </a:p>
        </p:txBody>
      </p:sp>
      <p:sp>
        <p:nvSpPr>
          <p:cNvPr id="4" name="Rounded Rectangle 3"/>
          <p:cNvSpPr/>
          <p:nvPr/>
        </p:nvSpPr>
        <p:spPr>
          <a:xfrm>
            <a:off x="4318635" y="1591945"/>
            <a:ext cx="1951990" cy="106235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rPr>
              <a:t>  Bootstrap</a:t>
            </a:r>
            <a:endPar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5" name="Rounded Rectangle 4"/>
          <p:cNvSpPr/>
          <p:nvPr/>
        </p:nvSpPr>
        <p:spPr>
          <a:xfrm>
            <a:off x="5346065" y="3343275"/>
            <a:ext cx="1951990" cy="106235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rPr>
              <a:t>Tailwind CSS</a:t>
            </a:r>
            <a:endPar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6" name="Rounded Rectangle 5"/>
          <p:cNvSpPr/>
          <p:nvPr/>
        </p:nvSpPr>
        <p:spPr>
          <a:xfrm>
            <a:off x="6585585" y="5104130"/>
            <a:ext cx="1951990" cy="1062355"/>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rPr>
              <a:t>  Foundation</a:t>
            </a:r>
            <a:endPar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7" name="Text Box 6"/>
          <p:cNvSpPr txBox="1"/>
          <p:nvPr/>
        </p:nvSpPr>
        <p:spPr>
          <a:xfrm>
            <a:off x="1910715" y="1769745"/>
            <a:ext cx="1699895" cy="706755"/>
          </a:xfrm>
          <a:prstGeom prst="rect">
            <a:avLst/>
          </a:prstGeom>
          <a:noFill/>
        </p:spPr>
        <p:txBody>
          <a:bodyPr wrap="square" rtlCol="0">
            <a:spAutoFit/>
          </a:bodyPr>
          <a:p>
            <a:r>
              <a:rPr lang="en-US" sz="4000" b="1"/>
              <a:t>141K</a:t>
            </a:r>
            <a:endParaRPr lang="en-US" sz="4000" b="1"/>
          </a:p>
        </p:txBody>
      </p:sp>
      <p:sp>
        <p:nvSpPr>
          <p:cNvPr id="8" name="Text Box 7"/>
          <p:cNvSpPr txBox="1"/>
          <p:nvPr/>
        </p:nvSpPr>
        <p:spPr>
          <a:xfrm>
            <a:off x="2832735" y="3521075"/>
            <a:ext cx="2052955" cy="706755"/>
          </a:xfrm>
          <a:prstGeom prst="rect">
            <a:avLst/>
          </a:prstGeom>
          <a:noFill/>
        </p:spPr>
        <p:txBody>
          <a:bodyPr wrap="square" rtlCol="0">
            <a:spAutoFit/>
          </a:bodyPr>
          <a:p>
            <a:r>
              <a:rPr lang="en-US" sz="4000" b="1"/>
              <a:t>24.1K</a:t>
            </a:r>
            <a:endParaRPr lang="en-US" sz="4000" b="1"/>
          </a:p>
        </p:txBody>
      </p:sp>
      <p:sp>
        <p:nvSpPr>
          <p:cNvPr id="9" name="Text Box 8"/>
          <p:cNvSpPr txBox="1"/>
          <p:nvPr/>
        </p:nvSpPr>
        <p:spPr>
          <a:xfrm>
            <a:off x="4156710" y="5281930"/>
            <a:ext cx="1922145" cy="706755"/>
          </a:xfrm>
          <a:prstGeom prst="rect">
            <a:avLst/>
          </a:prstGeom>
          <a:noFill/>
        </p:spPr>
        <p:txBody>
          <a:bodyPr wrap="square" rtlCol="0">
            <a:spAutoFit/>
          </a:bodyPr>
          <a:p>
            <a:r>
              <a:rPr lang="en-US" sz="4000" b="1"/>
              <a:t>21.4K</a:t>
            </a:r>
            <a:endParaRPr lang="en-US" sz="4000" b="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Active</a:t>
            </a:r>
            <a:endParaRPr lang="en-US"/>
          </a:p>
        </p:txBody>
      </p:sp>
      <p:sp>
        <p:nvSpPr>
          <p:cNvPr id="4" name="Text Box 3"/>
          <p:cNvSpPr txBox="1"/>
          <p:nvPr/>
        </p:nvSpPr>
        <p:spPr>
          <a:xfrm>
            <a:off x="609600" y="1107440"/>
            <a:ext cx="9298940" cy="368300"/>
          </a:xfrm>
          <a:prstGeom prst="rect">
            <a:avLst/>
          </a:prstGeom>
          <a:noFill/>
        </p:spPr>
        <p:txBody>
          <a:bodyPr wrap="square" rtlCol="0" anchor="t">
            <a:spAutoFit/>
          </a:bodyPr>
          <a:p>
            <a:r>
              <a:rPr lang="en-US"/>
              <a:t>Add the </a:t>
            </a:r>
            <a:r>
              <a:rPr lang="en-US">
                <a:solidFill>
                  <a:srgbClr val="7030A0"/>
                </a:solidFill>
              </a:rPr>
              <a:t>active:</a:t>
            </a:r>
            <a:r>
              <a:rPr lang="en-US"/>
              <a:t> prefix to only apply a utility when an element is active.</a:t>
            </a:r>
            <a:endParaRPr lang="en-US"/>
          </a:p>
        </p:txBody>
      </p:sp>
      <p:pic>
        <p:nvPicPr>
          <p:cNvPr id="5" name="Picture 4"/>
          <p:cNvPicPr>
            <a:picLocks noChangeAspect="1"/>
          </p:cNvPicPr>
          <p:nvPr/>
        </p:nvPicPr>
        <p:blipFill>
          <a:blip r:embed="rId1"/>
          <a:stretch>
            <a:fillRect/>
          </a:stretch>
        </p:blipFill>
        <p:spPr>
          <a:xfrm>
            <a:off x="609600" y="1770380"/>
            <a:ext cx="9298940" cy="899795"/>
          </a:xfrm>
          <a:prstGeom prst="rect">
            <a:avLst/>
          </a:prstGeom>
        </p:spPr>
      </p:pic>
      <p:sp>
        <p:nvSpPr>
          <p:cNvPr id="6" name="Text Box 5"/>
          <p:cNvSpPr txBox="1"/>
          <p:nvPr/>
        </p:nvSpPr>
        <p:spPr>
          <a:xfrm>
            <a:off x="610235" y="2829560"/>
            <a:ext cx="9297670" cy="368300"/>
          </a:xfrm>
          <a:prstGeom prst="rect">
            <a:avLst/>
          </a:prstGeom>
          <a:noFill/>
        </p:spPr>
        <p:txBody>
          <a:bodyPr wrap="square" rtlCol="0" anchor="t">
            <a:spAutoFit/>
          </a:bodyPr>
          <a:p>
            <a:r>
              <a:rPr lang="en-US"/>
              <a:t>By default, the </a:t>
            </a:r>
            <a:r>
              <a:rPr lang="en-US">
                <a:solidFill>
                  <a:srgbClr val="7030A0"/>
                </a:solidFill>
              </a:rPr>
              <a:t>active </a:t>
            </a:r>
            <a:r>
              <a:rPr lang="en-US"/>
              <a:t>variant is not enabled for any core plugins.</a:t>
            </a:r>
            <a:endParaRPr lang="en-US"/>
          </a:p>
        </p:txBody>
      </p:sp>
      <p:sp>
        <p:nvSpPr>
          <p:cNvPr id="7" name="Text Box 6"/>
          <p:cNvSpPr txBox="1"/>
          <p:nvPr/>
        </p:nvSpPr>
        <p:spPr>
          <a:xfrm>
            <a:off x="608965" y="3634105"/>
            <a:ext cx="9298940" cy="922020"/>
          </a:xfrm>
          <a:prstGeom prst="rect">
            <a:avLst/>
          </a:prstGeom>
          <a:noFill/>
        </p:spPr>
        <p:txBody>
          <a:bodyPr wrap="square" rtlCol="0" anchor="t">
            <a:spAutoFit/>
          </a:bodyPr>
          <a:p>
            <a:r>
              <a:rPr lang="en-US"/>
              <a:t>You can control whether active variants are enabled for a plugin in the variants section of your </a:t>
            </a:r>
            <a:r>
              <a:rPr lang="en-US">
                <a:solidFill>
                  <a:srgbClr val="7030A0"/>
                </a:solidFill>
              </a:rPr>
              <a:t>tailwind.config.js</a:t>
            </a:r>
            <a:r>
              <a:rPr lang="en-US"/>
              <a:t> file:</a:t>
            </a:r>
            <a:endParaRPr lang="en-US"/>
          </a:p>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Group-hover</a:t>
            </a:r>
            <a:endParaRPr lang="en-US"/>
          </a:p>
        </p:txBody>
      </p:sp>
      <p:sp>
        <p:nvSpPr>
          <p:cNvPr id="4" name="Text Box 3"/>
          <p:cNvSpPr txBox="1"/>
          <p:nvPr/>
        </p:nvSpPr>
        <p:spPr>
          <a:xfrm>
            <a:off x="609600" y="1040130"/>
            <a:ext cx="9509760" cy="829945"/>
          </a:xfrm>
          <a:prstGeom prst="rect">
            <a:avLst/>
          </a:prstGeom>
          <a:noFill/>
        </p:spPr>
        <p:txBody>
          <a:bodyPr wrap="square" rtlCol="0" anchor="t">
            <a:spAutoFit/>
          </a:bodyPr>
          <a:p>
            <a:r>
              <a:rPr lang="en-US" sz="1600"/>
              <a:t>If you need to style a child element when hovering over a specific parent element, add the group class to the parent element and add the </a:t>
            </a:r>
            <a:r>
              <a:rPr lang="en-US" sz="1600">
                <a:solidFill>
                  <a:srgbClr val="7030A0"/>
                </a:solidFill>
              </a:rPr>
              <a:t>group-hover: </a:t>
            </a:r>
            <a:r>
              <a:rPr lang="en-US" sz="1600"/>
              <a:t>prefix to the utility on the child element.</a:t>
            </a:r>
            <a:endParaRPr lang="en-US" sz="1600"/>
          </a:p>
        </p:txBody>
      </p:sp>
      <p:pic>
        <p:nvPicPr>
          <p:cNvPr id="5" name="Picture 4"/>
          <p:cNvPicPr>
            <a:picLocks noChangeAspect="1"/>
          </p:cNvPicPr>
          <p:nvPr/>
        </p:nvPicPr>
        <p:blipFill>
          <a:blip r:embed="rId1"/>
          <a:stretch>
            <a:fillRect/>
          </a:stretch>
        </p:blipFill>
        <p:spPr>
          <a:xfrm>
            <a:off x="609600" y="2280285"/>
            <a:ext cx="9510395" cy="1182370"/>
          </a:xfrm>
          <a:prstGeom prst="rect">
            <a:avLst/>
          </a:prstGeom>
        </p:spPr>
      </p:pic>
      <p:sp>
        <p:nvSpPr>
          <p:cNvPr id="6" name="Text Box 5"/>
          <p:cNvSpPr txBox="1"/>
          <p:nvPr/>
        </p:nvSpPr>
        <p:spPr>
          <a:xfrm>
            <a:off x="609600" y="3572510"/>
            <a:ext cx="9189085" cy="3138170"/>
          </a:xfrm>
          <a:prstGeom prst="rect">
            <a:avLst/>
          </a:prstGeom>
          <a:noFill/>
        </p:spPr>
        <p:txBody>
          <a:bodyPr wrap="square" rtlCol="0" anchor="t">
            <a:spAutoFit/>
          </a:bodyPr>
          <a:p>
            <a:r>
              <a:rPr lang="en-US"/>
              <a:t>By default, the </a:t>
            </a:r>
            <a:r>
              <a:rPr lang="en-US">
                <a:solidFill>
                  <a:srgbClr val="7030A0"/>
                </a:solidFill>
              </a:rPr>
              <a:t>group-hover</a:t>
            </a:r>
            <a:r>
              <a:rPr lang="en-US"/>
              <a:t> variant is enabled for the following core plugins:</a:t>
            </a:r>
            <a:endParaRPr lang="en-US"/>
          </a:p>
          <a:p>
            <a:endParaRPr lang="en-US"/>
          </a:p>
          <a:p>
            <a:r>
              <a:rPr lang="en-US">
                <a:solidFill>
                  <a:srgbClr val="7030A0"/>
                </a:solidFill>
              </a:rPr>
              <a:t>backgroundColor</a:t>
            </a:r>
            <a:endParaRPr lang="en-US">
              <a:solidFill>
                <a:srgbClr val="7030A0"/>
              </a:solidFill>
            </a:endParaRPr>
          </a:p>
          <a:p>
            <a:r>
              <a:rPr lang="en-US">
                <a:solidFill>
                  <a:srgbClr val="7030A0"/>
                </a:solidFill>
              </a:rPr>
              <a:t>backgroundOpacity</a:t>
            </a:r>
            <a:endParaRPr lang="en-US">
              <a:solidFill>
                <a:srgbClr val="7030A0"/>
              </a:solidFill>
            </a:endParaRPr>
          </a:p>
          <a:p>
            <a:r>
              <a:rPr lang="en-US">
                <a:solidFill>
                  <a:srgbClr val="7030A0"/>
                </a:solidFill>
              </a:rPr>
              <a:t>borderColor</a:t>
            </a:r>
            <a:endParaRPr lang="en-US">
              <a:solidFill>
                <a:srgbClr val="7030A0"/>
              </a:solidFill>
            </a:endParaRPr>
          </a:p>
          <a:p>
            <a:r>
              <a:rPr lang="en-US">
                <a:solidFill>
                  <a:srgbClr val="7030A0"/>
                </a:solidFill>
              </a:rPr>
              <a:t>borderOpacity</a:t>
            </a:r>
            <a:endParaRPr lang="en-US">
              <a:solidFill>
                <a:srgbClr val="7030A0"/>
              </a:solidFill>
            </a:endParaRPr>
          </a:p>
          <a:p>
            <a:r>
              <a:rPr lang="en-US">
                <a:solidFill>
                  <a:srgbClr val="7030A0"/>
                </a:solidFill>
              </a:rPr>
              <a:t>boxShadow</a:t>
            </a:r>
            <a:endParaRPr lang="en-US">
              <a:solidFill>
                <a:srgbClr val="7030A0"/>
              </a:solidFill>
            </a:endParaRPr>
          </a:p>
          <a:p>
            <a:r>
              <a:rPr lang="en-US">
                <a:solidFill>
                  <a:srgbClr val="7030A0"/>
                </a:solidFill>
              </a:rPr>
              <a:t>opacity</a:t>
            </a:r>
            <a:endParaRPr lang="en-US">
              <a:solidFill>
                <a:srgbClr val="7030A0"/>
              </a:solidFill>
            </a:endParaRPr>
          </a:p>
          <a:p>
            <a:r>
              <a:rPr lang="en-US">
                <a:solidFill>
                  <a:srgbClr val="7030A0"/>
                </a:solidFill>
              </a:rPr>
              <a:t>textColor</a:t>
            </a:r>
            <a:endParaRPr lang="en-US">
              <a:solidFill>
                <a:srgbClr val="7030A0"/>
              </a:solidFill>
            </a:endParaRPr>
          </a:p>
          <a:p>
            <a:r>
              <a:rPr lang="en-US">
                <a:solidFill>
                  <a:srgbClr val="7030A0"/>
                </a:solidFill>
              </a:rPr>
              <a:t>textDecoration</a:t>
            </a:r>
            <a:endParaRPr lang="en-US">
              <a:solidFill>
                <a:srgbClr val="7030A0"/>
              </a:solidFill>
            </a:endParaRPr>
          </a:p>
          <a:p>
            <a:r>
              <a:rPr lang="en-US">
                <a:solidFill>
                  <a:srgbClr val="7030A0"/>
                </a:solidFill>
              </a:rPr>
              <a:t>textOpacity</a:t>
            </a:r>
            <a:endParaRPr lang="en-US">
              <a:solidFill>
                <a:srgbClr val="7030A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@apply</a:t>
            </a:r>
            <a:endParaRPr lang="en-US"/>
          </a:p>
        </p:txBody>
      </p:sp>
      <p:sp>
        <p:nvSpPr>
          <p:cNvPr id="4" name="Text Box 3"/>
          <p:cNvSpPr txBox="1"/>
          <p:nvPr/>
        </p:nvSpPr>
        <p:spPr>
          <a:xfrm>
            <a:off x="609600" y="1058545"/>
            <a:ext cx="9750425" cy="368300"/>
          </a:xfrm>
          <a:prstGeom prst="rect">
            <a:avLst/>
          </a:prstGeom>
          <a:noFill/>
        </p:spPr>
        <p:txBody>
          <a:bodyPr wrap="square" rtlCol="0" anchor="t">
            <a:spAutoFit/>
          </a:bodyPr>
          <a:p>
            <a:r>
              <a:rPr lang="en-US"/>
              <a:t>Use </a:t>
            </a:r>
            <a:r>
              <a:rPr lang="en-US">
                <a:solidFill>
                  <a:srgbClr val="7030A0"/>
                </a:solidFill>
              </a:rPr>
              <a:t>@apply</a:t>
            </a:r>
            <a:r>
              <a:rPr lang="en-US"/>
              <a:t> to inline any existing utility classes into your own custom CSS.</a:t>
            </a:r>
            <a:endParaRPr lang="en-US"/>
          </a:p>
        </p:txBody>
      </p:sp>
      <p:pic>
        <p:nvPicPr>
          <p:cNvPr id="5" name="Picture 4"/>
          <p:cNvPicPr>
            <a:picLocks noChangeAspect="1"/>
          </p:cNvPicPr>
          <p:nvPr/>
        </p:nvPicPr>
        <p:blipFill>
          <a:blip r:embed="rId1"/>
          <a:stretch>
            <a:fillRect/>
          </a:stretch>
        </p:blipFill>
        <p:spPr>
          <a:xfrm>
            <a:off x="609600" y="1755775"/>
            <a:ext cx="9518015" cy="417512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@layer</a:t>
            </a:r>
            <a:endParaRPr lang="en-US"/>
          </a:p>
        </p:txBody>
      </p:sp>
      <p:sp>
        <p:nvSpPr>
          <p:cNvPr id="4" name="Text Box 3"/>
          <p:cNvSpPr txBox="1"/>
          <p:nvPr/>
        </p:nvSpPr>
        <p:spPr>
          <a:xfrm>
            <a:off x="609600" y="1148715"/>
            <a:ext cx="10539730" cy="860425"/>
          </a:xfrm>
          <a:prstGeom prst="rect">
            <a:avLst/>
          </a:prstGeom>
          <a:noFill/>
        </p:spPr>
        <p:txBody>
          <a:bodyPr wrap="square" rtlCol="0" anchor="t">
            <a:spAutoFit/>
          </a:bodyPr>
          <a:p>
            <a:r>
              <a:rPr lang="en-US" sz="1600"/>
              <a:t>Use the </a:t>
            </a:r>
            <a:r>
              <a:rPr lang="en-US" sz="1600">
                <a:solidFill>
                  <a:srgbClr val="7030A0"/>
                </a:solidFill>
              </a:rPr>
              <a:t>@layer </a:t>
            </a:r>
            <a:r>
              <a:rPr lang="en-US" sz="1600"/>
              <a:t>directive to tell Tailwind which </a:t>
            </a:r>
            <a:r>
              <a:rPr lang="en-US" sz="1600">
                <a:solidFill>
                  <a:srgbClr val="7030A0"/>
                </a:solidFill>
              </a:rPr>
              <a:t>“bucket”</a:t>
            </a:r>
            <a:r>
              <a:rPr lang="en-US" sz="1600"/>
              <a:t> a set of custom styles belong to. Valid layers are a</a:t>
            </a:r>
            <a:r>
              <a:rPr lang="en-US" sz="1600">
                <a:solidFill>
                  <a:srgbClr val="7030A0"/>
                </a:solidFill>
              </a:rPr>
              <a:t> base, components, and utilities.</a:t>
            </a:r>
            <a:endParaRPr lang="en-US">
              <a:solidFill>
                <a:srgbClr val="7030A0"/>
              </a:solidFill>
            </a:endParaRPr>
          </a:p>
          <a:p>
            <a:endParaRPr lang="en-US">
              <a:solidFill>
                <a:srgbClr val="7030A0"/>
              </a:solidFill>
            </a:endParaRPr>
          </a:p>
        </p:txBody>
      </p:sp>
      <p:pic>
        <p:nvPicPr>
          <p:cNvPr id="5" name="Picture 4"/>
          <p:cNvPicPr>
            <a:picLocks noChangeAspect="1"/>
          </p:cNvPicPr>
          <p:nvPr/>
        </p:nvPicPr>
        <p:blipFill>
          <a:blip r:embed="rId1"/>
          <a:stretch>
            <a:fillRect/>
          </a:stretch>
        </p:blipFill>
        <p:spPr>
          <a:xfrm>
            <a:off x="3058160" y="2009140"/>
            <a:ext cx="6254115" cy="463613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@variants</a:t>
            </a:r>
            <a:endParaRPr lang="en-US"/>
          </a:p>
        </p:txBody>
      </p:sp>
      <p:sp>
        <p:nvSpPr>
          <p:cNvPr id="4" name="Text Box 3"/>
          <p:cNvSpPr txBox="1"/>
          <p:nvPr/>
        </p:nvSpPr>
        <p:spPr>
          <a:xfrm>
            <a:off x="609600" y="1294130"/>
            <a:ext cx="10175240" cy="583565"/>
          </a:xfrm>
          <a:prstGeom prst="rect">
            <a:avLst/>
          </a:prstGeom>
          <a:noFill/>
        </p:spPr>
        <p:txBody>
          <a:bodyPr wrap="square" rtlCol="0" anchor="t">
            <a:spAutoFit/>
          </a:bodyPr>
          <a:p>
            <a:r>
              <a:rPr lang="en-US" sz="1600"/>
              <a:t>You can generate</a:t>
            </a:r>
            <a:r>
              <a:rPr lang="en-US" sz="1600">
                <a:solidFill>
                  <a:srgbClr val="7030A0"/>
                </a:solidFill>
              </a:rPr>
              <a:t> responsive, hover, focus, active,</a:t>
            </a:r>
            <a:r>
              <a:rPr lang="en-US" sz="1600"/>
              <a:t> and other variants of your own utilities by wrapping their definitions in the </a:t>
            </a:r>
            <a:r>
              <a:rPr lang="en-US" sz="1600">
                <a:solidFill>
                  <a:srgbClr val="7030A0"/>
                </a:solidFill>
              </a:rPr>
              <a:t>@variants</a:t>
            </a:r>
            <a:r>
              <a:rPr lang="en-US" sz="1600"/>
              <a:t> directive.</a:t>
            </a:r>
            <a:endParaRPr lang="en-US" sz="1600"/>
          </a:p>
        </p:txBody>
      </p:sp>
      <p:pic>
        <p:nvPicPr>
          <p:cNvPr id="5" name="Picture 4"/>
          <p:cNvPicPr>
            <a:picLocks noChangeAspect="1"/>
          </p:cNvPicPr>
          <p:nvPr/>
        </p:nvPicPr>
        <p:blipFill>
          <a:blip r:embed="rId1"/>
          <a:stretch>
            <a:fillRect/>
          </a:stretch>
        </p:blipFill>
        <p:spPr>
          <a:xfrm>
            <a:off x="711200" y="2080260"/>
            <a:ext cx="5613400" cy="1590675"/>
          </a:xfrm>
          <a:prstGeom prst="rect">
            <a:avLst/>
          </a:prstGeom>
        </p:spPr>
      </p:pic>
      <p:pic>
        <p:nvPicPr>
          <p:cNvPr id="7" name="Picture 6"/>
          <p:cNvPicPr>
            <a:picLocks noChangeAspect="1"/>
          </p:cNvPicPr>
          <p:nvPr/>
        </p:nvPicPr>
        <p:blipFill>
          <a:blip r:embed="rId2"/>
          <a:stretch>
            <a:fillRect/>
          </a:stretch>
        </p:blipFill>
        <p:spPr>
          <a:xfrm>
            <a:off x="4523105" y="2660650"/>
            <a:ext cx="6038850" cy="376237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Responsive Design</a:t>
            </a:r>
            <a:endParaRPr lang="en-US"/>
          </a:p>
        </p:txBody>
      </p:sp>
      <p:graphicFrame>
        <p:nvGraphicFramePr>
          <p:cNvPr id="5" name="Table 4"/>
          <p:cNvGraphicFramePr/>
          <p:nvPr/>
        </p:nvGraphicFramePr>
        <p:xfrm>
          <a:off x="609600" y="1343660"/>
          <a:ext cx="8534400" cy="2545080"/>
        </p:xfrm>
        <a:graphic>
          <a:graphicData uri="http://schemas.openxmlformats.org/drawingml/2006/table">
            <a:tbl>
              <a:tblPr firstRow="1" bandRow="1">
                <a:tableStyleId>{5C22544A-7EE6-4342-B048-85BDC9FD1C3A}</a:tableStyleId>
              </a:tblPr>
              <a:tblGrid>
                <a:gridCol w="1893570"/>
                <a:gridCol w="1722120"/>
                <a:gridCol w="4918710"/>
              </a:tblGrid>
              <a:tr h="629920">
                <a:tc>
                  <a:txBody>
                    <a:bodyPr/>
                    <a:p>
                      <a:pPr>
                        <a:buNone/>
                      </a:pPr>
                      <a:r>
                        <a:rPr lang="en-US"/>
                        <a:t>Breakpoint prefix</a:t>
                      </a:r>
                      <a:endParaRPr lang="en-US"/>
                    </a:p>
                  </a:txBody>
                  <a:tcPr/>
                </a:tc>
                <a:tc>
                  <a:txBody>
                    <a:bodyPr/>
                    <a:p>
                      <a:pPr>
                        <a:buNone/>
                      </a:pPr>
                      <a:r>
                        <a:rPr lang="en-US"/>
                        <a:t>Minimum width</a:t>
                      </a:r>
                      <a:endParaRPr lang="en-US"/>
                    </a:p>
                  </a:txBody>
                  <a:tcPr/>
                </a:tc>
                <a:tc>
                  <a:txBody>
                    <a:bodyPr/>
                    <a:p>
                      <a:pPr>
                        <a:buNone/>
                      </a:pPr>
                      <a:r>
                        <a:rPr lang="en-US"/>
                        <a:t>CSS</a:t>
                      </a:r>
                      <a:endParaRPr lang="en-US"/>
                    </a:p>
                  </a:txBody>
                  <a:tcPr/>
                </a:tc>
              </a:tr>
              <a:tr h="381000">
                <a:tc>
                  <a:txBody>
                    <a:bodyPr/>
                    <a:p>
                      <a:pPr>
                        <a:buNone/>
                      </a:pPr>
                      <a:r>
                        <a:rPr lang="en-US"/>
                        <a:t>sm</a:t>
                      </a:r>
                      <a:endParaRPr lang="en-US"/>
                    </a:p>
                  </a:txBody>
                  <a:tcPr/>
                </a:tc>
                <a:tc>
                  <a:txBody>
                    <a:bodyPr/>
                    <a:p>
                      <a:pPr>
                        <a:buNone/>
                      </a:pPr>
                      <a:r>
                        <a:rPr lang="en-US"/>
                        <a:t>640px</a:t>
                      </a:r>
                      <a:endParaRPr lang="en-US"/>
                    </a:p>
                  </a:txBody>
                  <a:tcPr/>
                </a:tc>
                <a:tc>
                  <a:txBody>
                    <a:bodyPr/>
                    <a:p>
                      <a:pPr>
                        <a:buNone/>
                      </a:pPr>
                      <a:r>
                        <a:rPr lang="en-US"/>
                        <a:t>@media (min-width: 640px) { ... }</a:t>
                      </a:r>
                      <a:endParaRPr lang="en-US"/>
                    </a:p>
                  </a:txBody>
                  <a:tcPr/>
                </a:tc>
              </a:tr>
              <a:tr h="381000">
                <a:tc>
                  <a:txBody>
                    <a:bodyPr/>
                    <a:p>
                      <a:pPr>
                        <a:buNone/>
                      </a:pPr>
                      <a:r>
                        <a:rPr lang="en-US"/>
                        <a:t>md</a:t>
                      </a:r>
                      <a:endParaRPr lang="en-US"/>
                    </a:p>
                  </a:txBody>
                  <a:tcPr/>
                </a:tc>
                <a:tc>
                  <a:txBody>
                    <a:bodyPr/>
                    <a:p>
                      <a:pPr>
                        <a:buNone/>
                      </a:pPr>
                      <a:r>
                        <a:rPr lang="en-US"/>
                        <a:t>768px</a:t>
                      </a:r>
                      <a:endParaRPr lang="en-US"/>
                    </a:p>
                  </a:txBody>
                  <a:tcPr/>
                </a:tc>
                <a:tc>
                  <a:txBody>
                    <a:bodyPr/>
                    <a:p>
                      <a:pPr>
                        <a:buNone/>
                      </a:pPr>
                      <a:r>
                        <a:rPr lang="en-US"/>
                        <a:t>@media (min-width: 768px) { ... }</a:t>
                      </a:r>
                      <a:endParaRPr lang="en-US"/>
                    </a:p>
                  </a:txBody>
                  <a:tcPr/>
                </a:tc>
              </a:tr>
              <a:tr h="381000">
                <a:tc>
                  <a:txBody>
                    <a:bodyPr/>
                    <a:p>
                      <a:pPr>
                        <a:buNone/>
                      </a:pPr>
                      <a:r>
                        <a:rPr lang="en-US"/>
                        <a:t>lg</a:t>
                      </a:r>
                      <a:endParaRPr lang="en-US"/>
                    </a:p>
                  </a:txBody>
                  <a:tcPr/>
                </a:tc>
                <a:tc>
                  <a:txBody>
                    <a:bodyPr/>
                    <a:p>
                      <a:pPr>
                        <a:buNone/>
                      </a:pPr>
                      <a:r>
                        <a:rPr lang="en-US"/>
                        <a:t>1024px</a:t>
                      </a:r>
                      <a:endParaRPr lang="en-US"/>
                    </a:p>
                  </a:txBody>
                  <a:tcPr/>
                </a:tc>
                <a:tc>
                  <a:txBody>
                    <a:bodyPr/>
                    <a:p>
                      <a:pPr>
                        <a:buNone/>
                      </a:pPr>
                      <a:r>
                        <a:rPr lang="en-US"/>
                        <a:t>@media (min-width: 1024px) { ... }</a:t>
                      </a:r>
                      <a:endParaRPr lang="en-US"/>
                    </a:p>
                  </a:txBody>
                  <a:tcPr/>
                </a:tc>
              </a:tr>
              <a:tr h="381000">
                <a:tc>
                  <a:txBody>
                    <a:bodyPr/>
                    <a:p>
                      <a:pPr>
                        <a:buNone/>
                      </a:pPr>
                      <a:r>
                        <a:rPr lang="en-US"/>
                        <a:t>xl</a:t>
                      </a:r>
                      <a:endParaRPr lang="en-US"/>
                    </a:p>
                  </a:txBody>
                  <a:tcPr/>
                </a:tc>
                <a:tc>
                  <a:txBody>
                    <a:bodyPr/>
                    <a:p>
                      <a:pPr>
                        <a:buNone/>
                      </a:pPr>
                      <a:r>
                        <a:rPr lang="en-US"/>
                        <a:t>1280px</a:t>
                      </a:r>
                      <a:endParaRPr lang="en-US"/>
                    </a:p>
                  </a:txBody>
                  <a:tcPr/>
                </a:tc>
                <a:tc>
                  <a:txBody>
                    <a:bodyPr/>
                    <a:p>
                      <a:pPr>
                        <a:buNone/>
                      </a:pPr>
                      <a:r>
                        <a:rPr lang="en-US"/>
                        <a:t>@media (min-width: 1280px) { ... }</a:t>
                      </a:r>
                      <a:endParaRPr lang="en-US"/>
                    </a:p>
                  </a:txBody>
                  <a:tcPr/>
                </a:tc>
              </a:tr>
              <a:tr h="381000">
                <a:tc>
                  <a:txBody>
                    <a:bodyPr/>
                    <a:p>
                      <a:pPr>
                        <a:buNone/>
                      </a:pPr>
                      <a:r>
                        <a:rPr lang="en-US"/>
                        <a:t>2xl</a:t>
                      </a:r>
                      <a:endParaRPr lang="en-US"/>
                    </a:p>
                  </a:txBody>
                  <a:tcPr/>
                </a:tc>
                <a:tc>
                  <a:txBody>
                    <a:bodyPr/>
                    <a:p>
                      <a:pPr>
                        <a:buNone/>
                      </a:pPr>
                      <a:r>
                        <a:rPr lang="en-US"/>
                        <a:t>1536px</a:t>
                      </a:r>
                      <a:endParaRPr lang="en-US"/>
                    </a:p>
                  </a:txBody>
                  <a:tcPr/>
                </a:tc>
                <a:tc>
                  <a:txBody>
                    <a:bodyPr/>
                    <a:p>
                      <a:pPr>
                        <a:buNone/>
                      </a:pPr>
                      <a:r>
                        <a:rPr lang="en-US"/>
                        <a:t>@media (min-width: 1536px) { ... }</a:t>
                      </a:r>
                      <a:endParaRPr lang="en-US"/>
                    </a:p>
                  </a:txBody>
                  <a:tcPr/>
                </a:tc>
              </a:tr>
            </a:tbl>
          </a:graphicData>
        </a:graphic>
      </p:graphicFrame>
      <p:pic>
        <p:nvPicPr>
          <p:cNvPr id="6" name="Picture 5"/>
          <p:cNvPicPr>
            <a:picLocks noChangeAspect="1"/>
          </p:cNvPicPr>
          <p:nvPr/>
        </p:nvPicPr>
        <p:blipFill>
          <a:blip r:embed="rId1"/>
          <a:stretch>
            <a:fillRect/>
          </a:stretch>
        </p:blipFill>
        <p:spPr>
          <a:xfrm>
            <a:off x="609600" y="4364355"/>
            <a:ext cx="8534400" cy="106299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Customization</a:t>
            </a:r>
            <a:endParaRPr lang="" altLang="en-US"/>
          </a:p>
        </p:txBody>
      </p:sp>
      <p:pic>
        <p:nvPicPr>
          <p:cNvPr id="4" name="Picture 3"/>
          <p:cNvPicPr>
            <a:picLocks noChangeAspect="1"/>
          </p:cNvPicPr>
          <p:nvPr/>
        </p:nvPicPr>
        <p:blipFill>
          <a:blip r:embed="rId1"/>
          <a:stretch>
            <a:fillRect/>
          </a:stretch>
        </p:blipFill>
        <p:spPr>
          <a:xfrm>
            <a:off x="609600" y="773430"/>
            <a:ext cx="9199880" cy="581025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002030" y="796925"/>
            <a:ext cx="9277350" cy="5683250"/>
          </a:xfrm>
          <a:prstGeom prst="rect">
            <a:avLst/>
          </a:prstGeom>
        </p:spPr>
      </p:pic>
      <p:sp>
        <p:nvSpPr>
          <p:cNvPr id="5" name="Text Box 4"/>
          <p:cNvSpPr txBox="1"/>
          <p:nvPr/>
        </p:nvSpPr>
        <p:spPr>
          <a:xfrm>
            <a:off x="1002030" y="135255"/>
            <a:ext cx="7871460" cy="368300"/>
          </a:xfrm>
          <a:prstGeom prst="rect">
            <a:avLst/>
          </a:prstGeom>
          <a:noFill/>
        </p:spPr>
        <p:txBody>
          <a:bodyPr wrap="square" rtlCol="0">
            <a:spAutoFit/>
          </a:bodyPr>
          <a:p>
            <a:r>
              <a:rPr lang="en-US" b="1"/>
              <a:t>Breakpoints</a:t>
            </a:r>
            <a:endParaRPr lang="en-US"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Customizing Colors</a:t>
            </a:r>
            <a:endParaRPr lang="en-US"/>
          </a:p>
        </p:txBody>
      </p:sp>
      <p:pic>
        <p:nvPicPr>
          <p:cNvPr id="5" name="Picture 4"/>
          <p:cNvPicPr>
            <a:picLocks noChangeAspect="1"/>
          </p:cNvPicPr>
          <p:nvPr/>
        </p:nvPicPr>
        <p:blipFill>
          <a:blip r:embed="rId1"/>
          <a:stretch>
            <a:fillRect/>
          </a:stretch>
        </p:blipFill>
        <p:spPr>
          <a:xfrm>
            <a:off x="3159760" y="854075"/>
            <a:ext cx="4712970" cy="575119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spacing scale</a:t>
            </a:r>
            <a:endParaRPr lang="en-US"/>
          </a:p>
        </p:txBody>
      </p:sp>
      <p:pic>
        <p:nvPicPr>
          <p:cNvPr id="4" name="Picture 3"/>
          <p:cNvPicPr>
            <a:picLocks noChangeAspect="1"/>
          </p:cNvPicPr>
          <p:nvPr/>
        </p:nvPicPr>
        <p:blipFill>
          <a:blip r:embed="rId1"/>
          <a:stretch>
            <a:fillRect/>
          </a:stretch>
        </p:blipFill>
        <p:spPr>
          <a:xfrm>
            <a:off x="710565" y="1005205"/>
            <a:ext cx="9143365" cy="3692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82800" y="1303655"/>
            <a:ext cx="2354580" cy="2168525"/>
          </a:xfrm>
        </p:spPr>
        <p:txBody>
          <a:bodyPr/>
          <a:p>
            <a:r>
              <a:rPr lang="en-US" altLang="en-US" sz="9600" b="1"/>
              <a:t>03</a:t>
            </a:r>
            <a:endParaRPr lang="en-US" altLang="en-US" sz="9600" b="1"/>
          </a:p>
        </p:txBody>
      </p:sp>
      <p:sp>
        <p:nvSpPr>
          <p:cNvPr id="3" name="Content Placeholder 2"/>
          <p:cNvSpPr>
            <a:spLocks noGrp="1"/>
          </p:cNvSpPr>
          <p:nvPr>
            <p:ph idx="1"/>
          </p:nvPr>
        </p:nvSpPr>
        <p:spPr>
          <a:xfrm>
            <a:off x="3620135" y="3472180"/>
            <a:ext cx="2574290" cy="568960"/>
          </a:xfrm>
        </p:spPr>
        <p:txBody>
          <a:bodyPr/>
          <a:p>
            <a:pPr marL="0" indent="0">
              <a:buNone/>
            </a:pPr>
            <a:r>
              <a:rPr lang="en-US" b="1"/>
              <a:t>BENEFITS</a:t>
            </a:r>
            <a:endParaRPr lang="en-US" b="1"/>
          </a:p>
        </p:txBody>
      </p:sp>
      <p:sp>
        <p:nvSpPr>
          <p:cNvPr id="4" name="Text Box 3"/>
          <p:cNvSpPr txBox="1"/>
          <p:nvPr/>
        </p:nvSpPr>
        <p:spPr>
          <a:xfrm>
            <a:off x="5497195" y="4732655"/>
            <a:ext cx="3044190" cy="275590"/>
          </a:xfrm>
          <a:prstGeom prst="rect">
            <a:avLst/>
          </a:prstGeom>
          <a:noFill/>
        </p:spPr>
        <p:txBody>
          <a:bodyPr wrap="square" rtlCol="0">
            <a:spAutoFit/>
          </a:bodyPr>
          <a:p>
            <a:r>
              <a:rPr lang="en-US" sz="1200"/>
              <a:t>Let’s discuss power of Tailwind CSS</a:t>
            </a:r>
            <a:endParaRPr lang="en-US" sz="12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Configuring Variants</a:t>
            </a:r>
            <a:endParaRPr lang="en-US"/>
          </a:p>
        </p:txBody>
      </p:sp>
      <p:pic>
        <p:nvPicPr>
          <p:cNvPr id="4" name="Picture 3"/>
          <p:cNvPicPr>
            <a:picLocks noChangeAspect="1"/>
          </p:cNvPicPr>
          <p:nvPr/>
        </p:nvPicPr>
        <p:blipFill>
          <a:blip r:embed="rId1"/>
          <a:stretch>
            <a:fillRect/>
          </a:stretch>
        </p:blipFill>
        <p:spPr>
          <a:xfrm>
            <a:off x="850265" y="1502410"/>
            <a:ext cx="9339580" cy="355028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37535"/>
            <a:ext cx="10972800" cy="582613"/>
          </a:xfrm>
        </p:spPr>
        <p:txBody>
          <a:bodyPr/>
          <a:p>
            <a:r>
              <a:rPr lang="" altLang="en-US" b="1"/>
              <a:t>              </a:t>
            </a:r>
            <a:r>
              <a:rPr lang="" altLang="en-US" b="1">
                <a:ln w="6600">
                  <a:solidFill>
                    <a:schemeClr val="accent2"/>
                  </a:solidFill>
                  <a:prstDash val="solid"/>
                </a:ln>
                <a:solidFill>
                  <a:srgbClr val="FFFFFF"/>
                </a:solidFill>
                <a:effectLst>
                  <a:outerShdw dist="38100" dir="2700000" algn="tl" rotWithShape="0">
                    <a:schemeClr val="accent2"/>
                  </a:outerShdw>
                </a:effectLst>
              </a:rPr>
              <a:t>          THANK</a:t>
            </a:r>
            <a:r>
              <a:rPr lang="en-US" b="1">
                <a:ln w="6600">
                  <a:solidFill>
                    <a:schemeClr val="accent2"/>
                  </a:solidFill>
                  <a:prstDash val="solid"/>
                </a:ln>
                <a:solidFill>
                  <a:srgbClr val="FFFFFF"/>
                </a:solidFill>
                <a:effectLst>
                  <a:outerShdw dist="38100" dir="2700000" algn="tl" rotWithShape="0">
                    <a:schemeClr val="accent2"/>
                  </a:outerShdw>
                </a:effectLst>
              </a:rPr>
              <a:t> </a:t>
            </a:r>
            <a:r>
              <a:rPr lang="" altLang="en-US" b="1">
                <a:ln w="6600">
                  <a:solidFill>
                    <a:schemeClr val="accent2"/>
                  </a:solidFill>
                  <a:prstDash val="solid"/>
                </a:ln>
                <a:solidFill>
                  <a:srgbClr val="FFFFFF"/>
                </a:solidFill>
                <a:effectLst>
                  <a:outerShdw dist="38100" dir="2700000" algn="tl" rotWithShape="0">
                    <a:schemeClr val="accent2"/>
                  </a:outerShdw>
                </a:effectLst>
              </a:rPr>
              <a:t>YOU</a:t>
            </a:r>
            <a:endParaRPr lang="" altLang="en-US" b="1">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extension </a:t>
            </a:r>
            <a:endParaRPr lang="" altLang="en-US"/>
          </a:p>
        </p:txBody>
      </p:sp>
      <p:pic>
        <p:nvPicPr>
          <p:cNvPr id="4" name="Content Placeholder 3"/>
          <p:cNvPicPr>
            <a:picLocks noChangeAspect="1"/>
          </p:cNvPicPr>
          <p:nvPr>
            <p:ph idx="1"/>
          </p:nvPr>
        </p:nvPicPr>
        <p:blipFill>
          <a:blip r:embed="rId1"/>
          <a:stretch>
            <a:fillRect/>
          </a:stretch>
        </p:blipFill>
        <p:spPr>
          <a:xfrm>
            <a:off x="2476500" y="952500"/>
            <a:ext cx="5720715" cy="495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23080" y="321945"/>
            <a:ext cx="2494915" cy="582930"/>
          </a:xfrm>
        </p:spPr>
        <p:txBody>
          <a:bodyPr/>
          <a:p>
            <a:r>
              <a:rPr lang="en-US"/>
              <a:t>BENEFITS</a:t>
            </a:r>
            <a:endParaRPr lang="en-US"/>
          </a:p>
        </p:txBody>
      </p:sp>
      <p:pic>
        <p:nvPicPr>
          <p:cNvPr id="4" name="Content Placeholder 3"/>
          <p:cNvPicPr>
            <a:picLocks noChangeAspect="1"/>
          </p:cNvPicPr>
          <p:nvPr>
            <p:ph idx="1"/>
          </p:nvPr>
        </p:nvPicPr>
        <p:blipFill>
          <a:blip r:embed="rId1"/>
          <a:stretch>
            <a:fillRect/>
          </a:stretch>
        </p:blipFill>
        <p:spPr>
          <a:xfrm>
            <a:off x="1701800" y="994410"/>
            <a:ext cx="502285" cy="467360"/>
          </a:xfrm>
          <a:prstGeom prst="rect">
            <a:avLst/>
          </a:prstGeom>
        </p:spPr>
      </p:pic>
      <p:sp>
        <p:nvSpPr>
          <p:cNvPr id="5" name="Text Box 4"/>
          <p:cNvSpPr txBox="1"/>
          <p:nvPr/>
        </p:nvSpPr>
        <p:spPr>
          <a:xfrm>
            <a:off x="1022350" y="1720215"/>
            <a:ext cx="1861185" cy="337185"/>
          </a:xfrm>
          <a:prstGeom prst="rect">
            <a:avLst/>
          </a:prstGeom>
          <a:noFill/>
        </p:spPr>
        <p:txBody>
          <a:bodyPr wrap="square" rtlCol="0">
            <a:spAutoFit/>
          </a:bodyPr>
          <a:p>
            <a:r>
              <a:rPr lang="en-US" sz="1600" b="1"/>
              <a:t>Customization</a:t>
            </a:r>
            <a:endParaRPr lang="en-US" sz="1600" b="1"/>
          </a:p>
        </p:txBody>
      </p:sp>
      <p:sp>
        <p:nvSpPr>
          <p:cNvPr id="6" name="Text Box 5"/>
          <p:cNvSpPr txBox="1"/>
          <p:nvPr/>
        </p:nvSpPr>
        <p:spPr>
          <a:xfrm>
            <a:off x="709930" y="2265680"/>
            <a:ext cx="2486025" cy="1198880"/>
          </a:xfrm>
          <a:prstGeom prst="rect">
            <a:avLst/>
          </a:prstGeom>
          <a:noFill/>
        </p:spPr>
        <p:txBody>
          <a:bodyPr wrap="square" rtlCol="0">
            <a:spAutoFit/>
          </a:bodyPr>
          <a:p>
            <a:pPr algn="ctr"/>
            <a:r>
              <a:rPr lang="en-US" sz="1200"/>
              <a:t>It comes with a default </a:t>
            </a:r>
            <a:endParaRPr lang="en-US" sz="1200"/>
          </a:p>
          <a:p>
            <a:pPr algn="ctr"/>
            <a:r>
              <a:rPr lang="en-US" sz="1200"/>
              <a:t>configuration, but it’s </a:t>
            </a:r>
            <a:endParaRPr lang="en-US" sz="1200"/>
          </a:p>
          <a:p>
            <a:pPr algn="ctr"/>
            <a:r>
              <a:rPr lang="en-US" sz="1200"/>
              <a:t>straightforward to override </a:t>
            </a:r>
            <a:endParaRPr lang="en-US" sz="1200"/>
          </a:p>
          <a:p>
            <a:pPr algn="ctr"/>
            <a:r>
              <a:rPr lang="en-US" sz="1200"/>
              <a:t>the default configuration with </a:t>
            </a:r>
            <a:endParaRPr lang="en-US" sz="1200"/>
          </a:p>
          <a:p>
            <a:pPr algn="ctr"/>
            <a:r>
              <a:rPr lang="en-US" sz="1200"/>
              <a:t>a tailwind.config.js file in </a:t>
            </a:r>
            <a:endParaRPr lang="en-US" sz="1200"/>
          </a:p>
          <a:p>
            <a:pPr algn="ctr"/>
            <a:r>
              <a:rPr lang="en-US" sz="1200"/>
              <a:t>your project.</a:t>
            </a:r>
            <a:endParaRPr lang="en-US" sz="1200"/>
          </a:p>
        </p:txBody>
      </p:sp>
      <p:pic>
        <p:nvPicPr>
          <p:cNvPr id="12" name="Picture 11"/>
          <p:cNvPicPr>
            <a:picLocks noChangeAspect="1"/>
          </p:cNvPicPr>
          <p:nvPr/>
        </p:nvPicPr>
        <p:blipFill>
          <a:blip r:embed="rId2"/>
          <a:stretch>
            <a:fillRect/>
          </a:stretch>
        </p:blipFill>
        <p:spPr>
          <a:xfrm>
            <a:off x="5156835" y="2308860"/>
            <a:ext cx="450850" cy="487045"/>
          </a:xfrm>
          <a:prstGeom prst="rect">
            <a:avLst/>
          </a:prstGeom>
        </p:spPr>
      </p:pic>
      <p:sp>
        <p:nvSpPr>
          <p:cNvPr id="13" name="Text Box 12"/>
          <p:cNvSpPr txBox="1"/>
          <p:nvPr/>
        </p:nvSpPr>
        <p:spPr>
          <a:xfrm>
            <a:off x="4199255" y="3054350"/>
            <a:ext cx="2364740" cy="337185"/>
          </a:xfrm>
          <a:prstGeom prst="rect">
            <a:avLst/>
          </a:prstGeom>
          <a:noFill/>
        </p:spPr>
        <p:txBody>
          <a:bodyPr wrap="square" rtlCol="0">
            <a:spAutoFit/>
          </a:bodyPr>
          <a:p>
            <a:r>
              <a:rPr lang="en-US" sz="1600" b="1"/>
              <a:t>No Naming Things</a:t>
            </a:r>
            <a:endParaRPr lang="en-US" sz="1600" b="1"/>
          </a:p>
        </p:txBody>
      </p:sp>
      <p:sp>
        <p:nvSpPr>
          <p:cNvPr id="15" name="Text Box 14"/>
          <p:cNvSpPr txBox="1"/>
          <p:nvPr/>
        </p:nvSpPr>
        <p:spPr>
          <a:xfrm>
            <a:off x="4138930" y="3599815"/>
            <a:ext cx="2486025" cy="1198880"/>
          </a:xfrm>
          <a:prstGeom prst="rect">
            <a:avLst/>
          </a:prstGeom>
          <a:noFill/>
        </p:spPr>
        <p:txBody>
          <a:bodyPr wrap="square" rtlCol="0">
            <a:spAutoFit/>
          </a:bodyPr>
          <a:p>
            <a:pPr algn="ctr"/>
            <a:r>
              <a:rPr lang="en-US" sz="1200"/>
              <a:t>Tailwind provide utility </a:t>
            </a:r>
            <a:endParaRPr lang="en-US" sz="1200"/>
          </a:p>
          <a:p>
            <a:pPr algn="ctr"/>
            <a:r>
              <a:rPr lang="en-US" sz="1200"/>
              <a:t>classes that can be used 99% </a:t>
            </a:r>
            <a:endParaRPr lang="en-US" sz="1200"/>
          </a:p>
          <a:p>
            <a:pPr algn="ctr"/>
            <a:r>
              <a:rPr lang="en-US" sz="1200"/>
              <a:t>of the time. The only time </a:t>
            </a:r>
            <a:endParaRPr lang="en-US" sz="1200"/>
          </a:p>
          <a:p>
            <a:pPr algn="ctr"/>
            <a:r>
              <a:rPr lang="en-US" sz="1200"/>
              <a:t>you’ll have to name things is </a:t>
            </a:r>
            <a:endParaRPr lang="en-US" sz="1200"/>
          </a:p>
          <a:p>
            <a:pPr algn="ctr"/>
            <a:r>
              <a:rPr lang="en-US" sz="1200"/>
              <a:t>when you extract a </a:t>
            </a:r>
            <a:endParaRPr lang="en-US" sz="1200"/>
          </a:p>
          <a:p>
            <a:pPr algn="ctr"/>
            <a:r>
              <a:rPr lang="en-US" sz="1200"/>
              <a:t>component,</a:t>
            </a:r>
            <a:endParaRPr lang="en-US" sz="1200"/>
          </a:p>
        </p:txBody>
      </p:sp>
      <p:pic>
        <p:nvPicPr>
          <p:cNvPr id="16" name="Picture 15"/>
          <p:cNvPicPr>
            <a:picLocks noChangeAspect="1"/>
          </p:cNvPicPr>
          <p:nvPr/>
        </p:nvPicPr>
        <p:blipFill>
          <a:blip r:embed="rId3"/>
          <a:stretch>
            <a:fillRect/>
          </a:stretch>
        </p:blipFill>
        <p:spPr>
          <a:xfrm>
            <a:off x="8969375" y="3689985"/>
            <a:ext cx="440690" cy="467995"/>
          </a:xfrm>
          <a:prstGeom prst="rect">
            <a:avLst/>
          </a:prstGeom>
        </p:spPr>
      </p:pic>
      <p:sp>
        <p:nvSpPr>
          <p:cNvPr id="17" name="Text Box 16"/>
          <p:cNvSpPr txBox="1"/>
          <p:nvPr/>
        </p:nvSpPr>
        <p:spPr>
          <a:xfrm>
            <a:off x="7819390" y="4415790"/>
            <a:ext cx="2741295" cy="337185"/>
          </a:xfrm>
          <a:prstGeom prst="rect">
            <a:avLst/>
          </a:prstGeom>
          <a:noFill/>
        </p:spPr>
        <p:txBody>
          <a:bodyPr wrap="square" rtlCol="0">
            <a:spAutoFit/>
          </a:bodyPr>
          <a:p>
            <a:r>
              <a:rPr lang="en-US" sz="1600" b="1"/>
              <a:t>No Context Switching</a:t>
            </a:r>
            <a:endParaRPr lang="en-US" sz="1600" b="1"/>
          </a:p>
        </p:txBody>
      </p:sp>
      <p:sp>
        <p:nvSpPr>
          <p:cNvPr id="18" name="Text Box 17"/>
          <p:cNvSpPr txBox="1"/>
          <p:nvPr/>
        </p:nvSpPr>
        <p:spPr>
          <a:xfrm>
            <a:off x="7946390" y="4961255"/>
            <a:ext cx="2486025" cy="1014730"/>
          </a:xfrm>
          <a:prstGeom prst="rect">
            <a:avLst/>
          </a:prstGeom>
          <a:noFill/>
        </p:spPr>
        <p:txBody>
          <a:bodyPr wrap="square" rtlCol="0">
            <a:spAutoFit/>
          </a:bodyPr>
          <a:p>
            <a:pPr algn="ctr"/>
            <a:r>
              <a:rPr lang="en-US" sz="1200"/>
              <a:t>One of the reasons Tailwind </a:t>
            </a:r>
            <a:endParaRPr lang="en-US" sz="1200"/>
          </a:p>
          <a:p>
            <a:pPr algn="ctr"/>
            <a:r>
              <a:rPr lang="en-US" sz="1200"/>
              <a:t>is so much faster to use is </a:t>
            </a:r>
            <a:endParaRPr lang="en-US" sz="1200"/>
          </a:p>
          <a:p>
            <a:pPr algn="ctr"/>
            <a:r>
              <a:rPr lang="en-US" sz="1200"/>
              <a:t>you barely ever have to </a:t>
            </a:r>
            <a:endParaRPr lang="en-US" sz="1200"/>
          </a:p>
          <a:p>
            <a:pPr algn="ctr"/>
            <a:r>
              <a:rPr lang="en-US" sz="1200"/>
              <a:t>switch contexts.</a:t>
            </a:r>
            <a:endParaRPr lang="en-US" sz="1200"/>
          </a:p>
          <a:p>
            <a:pPr algn="ctr"/>
            <a:r>
              <a:rPr lang="en-US" sz="1200"/>
              <a:t>HTML -CSS</a:t>
            </a:r>
            <a:endParaRPr lang="en-US" sz="12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19818</Words>
  <Application>WPS Presentation</Application>
  <PresentationFormat>Widescreen</PresentationFormat>
  <Paragraphs>1563</Paragraphs>
  <Slides>82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82</vt:i4>
      </vt:variant>
    </vt:vector>
  </HeadingPairs>
  <TitlesOfParts>
    <vt:vector size="93" baseType="lpstr">
      <vt:lpstr>Arial</vt:lpstr>
      <vt:lpstr>SimSun</vt:lpstr>
      <vt:lpstr>Wingdings</vt:lpstr>
      <vt:lpstr>DejaVu Sans</vt:lpstr>
      <vt:lpstr>Droid Sans Fallback</vt:lpstr>
      <vt:lpstr>微软雅黑</vt:lpstr>
      <vt:lpstr>Arial Unicode MS</vt:lpstr>
      <vt:lpstr>Calibri</vt:lpstr>
      <vt:lpstr>Abyssinica SIL</vt:lpstr>
      <vt:lpstr>OpenSymbol</vt:lpstr>
      <vt:lpstr>Gear Drives</vt:lpstr>
      <vt:lpstr>Tailwind CSS -A  utility-first CSS</vt:lpstr>
      <vt:lpstr>01</vt:lpstr>
      <vt:lpstr>What is Tailwind Css</vt:lpstr>
      <vt:lpstr>02</vt:lpstr>
      <vt:lpstr>Bootstrap</vt:lpstr>
      <vt:lpstr>Tailwind CSS</vt:lpstr>
      <vt:lpstr>Stars on Github</vt:lpstr>
      <vt:lpstr>03</vt:lpstr>
      <vt:lpstr>BENEFITS</vt:lpstr>
      <vt:lpstr>BENEFITS</vt:lpstr>
      <vt:lpstr>04</vt:lpstr>
      <vt:lpstr>PowerPoint 演示文稿</vt:lpstr>
      <vt:lpstr>Using Tailwind via CDN</vt:lpstr>
      <vt:lpstr> Install Tailwind via npm </vt:lpstr>
      <vt:lpstr>Create your configuration file</vt:lpstr>
      <vt:lpstr>Include Tailwind in your CSS</vt:lpstr>
      <vt:lpstr>PowerPoint 演示文稿</vt:lpstr>
      <vt:lpstr>Add style in your document</vt:lpstr>
      <vt:lpstr>05</vt:lpstr>
      <vt:lpstr>Background classes &amp; shades</vt:lpstr>
      <vt:lpstr>PowerPoint 演示文稿</vt:lpstr>
      <vt:lpstr>Background Attachment</vt:lpstr>
      <vt:lpstr>Background Position</vt:lpstr>
      <vt:lpstr>Background Size</vt:lpstr>
      <vt:lpstr>Background gradient</vt:lpstr>
      <vt:lpstr>Gradient Color Stops</vt:lpstr>
      <vt:lpstr>Tailwind's Numbering System</vt:lpstr>
      <vt:lpstr>Display</vt:lpstr>
      <vt:lpstr>Clear</vt:lpstr>
      <vt:lpstr>Position</vt:lpstr>
      <vt:lpstr>Top / Right / Bottom / Left</vt:lpstr>
      <vt:lpstr>Top / Right / Bottom / Left</vt:lpstr>
      <vt:lpstr>Flex Direction</vt:lpstr>
      <vt:lpstr>PowerPoint 演示文稿</vt:lpstr>
      <vt:lpstr>PowerPoint 演示文稿</vt:lpstr>
      <vt:lpstr>Grid Template</vt:lpstr>
      <vt:lpstr>Spanning columns</vt:lpstr>
      <vt:lpstr>Starting and ending lines</vt:lpstr>
      <vt:lpstr>Grid Flow</vt:lpstr>
      <vt:lpstr>Grid Gap</vt:lpstr>
      <vt:lpstr>Padding</vt:lpstr>
      <vt:lpstr>Margin</vt:lpstr>
      <vt:lpstr>Add horizontal space between children</vt:lpstr>
      <vt:lpstr>        Width                        Height</vt:lpstr>
      <vt:lpstr>PowerPoint 演示文稿</vt:lpstr>
      <vt:lpstr>Font Family</vt:lpstr>
      <vt:lpstr>Font Size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Tailwind CSS -A  utility-first CSS</dc:title>
  <dc:creator>priya</dc:creator>
  <cp:lastModifiedBy>priya</cp:lastModifiedBy>
  <cp:revision>7</cp:revision>
  <dcterms:created xsi:type="dcterms:W3CDTF">2021-09-04T11:54:37Z</dcterms:created>
  <dcterms:modified xsi:type="dcterms:W3CDTF">2021-09-04T11:54:37Z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