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34615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48998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03005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83481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1057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25134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54462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61402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90737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78178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9104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377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3/23/2020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‹Nr.›</a:t>
            </a:fld>
            <a:endParaRPr lang="en-US"/>
          </a:p>
        </p:txBody>
      </p:sp>
    </p:spTree>
    <p:extLst>
      <p:ext uri="{BB962C8B-B14F-4D97-AF65-F5344CB8AC3E}">
        <p14:creationId xmlns:p14="http://schemas.microsoft.com/office/powerpoint/2010/main" val="2213680659"/>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EDA017-3077-4269-A263-1B3C19245081}"/>
              </a:ext>
            </a:extLst>
          </p:cNvPr>
          <p:cNvPicPr>
            <a:picLocks noChangeAspect="1"/>
          </p:cNvPicPr>
          <p:nvPr/>
        </p:nvPicPr>
        <p:blipFill rotWithShape="1">
          <a:blip r:embed="rId2"/>
          <a:srcRect r="-1" b="416"/>
          <a:stretch/>
        </p:blipFill>
        <p:spPr>
          <a:xfrm>
            <a:off x="-4614" y="-2434"/>
            <a:ext cx="12188932" cy="6857990"/>
          </a:xfrm>
          <a:prstGeom prst="rect">
            <a:avLst/>
          </a:prstGeom>
        </p:spPr>
      </p:pic>
      <p:sp>
        <p:nvSpPr>
          <p:cNvPr id="28" name="Rectangle 10">
            <a:extLst>
              <a:ext uri="{FF2B5EF4-FFF2-40B4-BE49-F238E27FC236}">
                <a16:creationId xmlns:a16="http://schemas.microsoft.com/office/drawing/2014/main" id="{1EF86BFA-9133-4F6B-98BE-1CBB87EB6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0229D63-1D56-4FA7-98F3-11850625A683}"/>
              </a:ext>
            </a:extLst>
          </p:cNvPr>
          <p:cNvSpPr>
            <a:spLocks noGrp="1"/>
          </p:cNvSpPr>
          <p:nvPr>
            <p:ph type="ctrTitle"/>
          </p:nvPr>
        </p:nvSpPr>
        <p:spPr>
          <a:xfrm>
            <a:off x="8411682" y="3613358"/>
            <a:ext cx="8943630" cy="1298448"/>
          </a:xfrm>
        </p:spPr>
        <p:txBody>
          <a:bodyPr anchor="b">
            <a:normAutofit/>
          </a:bodyPr>
          <a:lstStyle/>
          <a:p>
            <a:r>
              <a:rPr lang="en-US" sz="4400" dirty="0"/>
              <a:t>  Electrostatics</a:t>
            </a:r>
            <a:endParaRPr lang="de-DE" sz="4400" dirty="0"/>
          </a:p>
        </p:txBody>
      </p:sp>
      <p:sp>
        <p:nvSpPr>
          <p:cNvPr id="3" name="Untertitel 2">
            <a:extLst>
              <a:ext uri="{FF2B5EF4-FFF2-40B4-BE49-F238E27FC236}">
                <a16:creationId xmlns:a16="http://schemas.microsoft.com/office/drawing/2014/main" id="{FFC6B745-9643-42E0-B8E2-2ADC240E8244}"/>
              </a:ext>
            </a:extLst>
          </p:cNvPr>
          <p:cNvSpPr>
            <a:spLocks noGrp="1"/>
          </p:cNvSpPr>
          <p:nvPr>
            <p:ph type="subTitle" idx="1"/>
          </p:nvPr>
        </p:nvSpPr>
        <p:spPr>
          <a:xfrm>
            <a:off x="9467067" y="4925833"/>
            <a:ext cx="5147960" cy="646785"/>
          </a:xfrm>
        </p:spPr>
        <p:txBody>
          <a:bodyPr>
            <a:normAutofit/>
          </a:bodyPr>
          <a:lstStyle/>
          <a:p>
            <a:r>
              <a:rPr lang="en-US" sz="2000" dirty="0" err="1">
                <a:latin typeface="Times New Roman" panose="02020603050405020304" pitchFamily="18" charset="0"/>
                <a:cs typeface="Times New Roman" panose="02020603050405020304" pitchFamily="18" charset="0"/>
              </a:rPr>
              <a:t>Ejalo</a:t>
            </a:r>
            <a:r>
              <a:rPr lang="en-US" sz="2000" dirty="0">
                <a:latin typeface="Times New Roman" panose="02020603050405020304" pitchFamily="18" charset="0"/>
                <a:cs typeface="Times New Roman" panose="02020603050405020304" pitchFamily="18" charset="0"/>
              </a:rPr>
              <a:t> academy</a:t>
            </a: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3719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Electric field lines</a:t>
            </a:r>
            <a:endParaRPr lang="de-DE" dirty="0"/>
          </a:p>
        </p:txBody>
      </p:sp>
      <p:pic>
        <p:nvPicPr>
          <p:cNvPr id="3" name="Grafik 2">
            <a:extLst>
              <a:ext uri="{FF2B5EF4-FFF2-40B4-BE49-F238E27FC236}">
                <a16:creationId xmlns:a16="http://schemas.microsoft.com/office/drawing/2014/main" id="{2956A5CE-F2F1-47A1-BB0E-D61AE7393B36}"/>
              </a:ext>
            </a:extLst>
          </p:cNvPr>
          <p:cNvPicPr>
            <a:picLocks noChangeAspect="1"/>
          </p:cNvPicPr>
          <p:nvPr/>
        </p:nvPicPr>
        <p:blipFill>
          <a:blip r:embed="rId2"/>
          <a:stretch>
            <a:fillRect/>
          </a:stretch>
        </p:blipFill>
        <p:spPr>
          <a:xfrm>
            <a:off x="3615662" y="1664193"/>
            <a:ext cx="5457825" cy="4838700"/>
          </a:xfrm>
          <a:prstGeom prst="rect">
            <a:avLst/>
          </a:prstGeom>
        </p:spPr>
      </p:pic>
    </p:spTree>
    <p:extLst>
      <p:ext uri="{BB962C8B-B14F-4D97-AF65-F5344CB8AC3E}">
        <p14:creationId xmlns:p14="http://schemas.microsoft.com/office/powerpoint/2010/main" val="394028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Electric field lines</a:t>
            </a:r>
            <a:endParaRPr lang="de-DE" dirty="0"/>
          </a:p>
        </p:txBody>
      </p:sp>
      <p:pic>
        <p:nvPicPr>
          <p:cNvPr id="4" name="Grafik 3">
            <a:extLst>
              <a:ext uri="{FF2B5EF4-FFF2-40B4-BE49-F238E27FC236}">
                <a16:creationId xmlns:a16="http://schemas.microsoft.com/office/drawing/2014/main" id="{C840B778-87C2-40B0-827B-32E54857CBBA}"/>
              </a:ext>
            </a:extLst>
          </p:cNvPr>
          <p:cNvPicPr>
            <a:picLocks noChangeAspect="1"/>
          </p:cNvPicPr>
          <p:nvPr/>
        </p:nvPicPr>
        <p:blipFill>
          <a:blip r:embed="rId2"/>
          <a:stretch>
            <a:fillRect/>
          </a:stretch>
        </p:blipFill>
        <p:spPr>
          <a:xfrm>
            <a:off x="1470224" y="2047180"/>
            <a:ext cx="8505825" cy="4219575"/>
          </a:xfrm>
          <a:prstGeom prst="rect">
            <a:avLst/>
          </a:prstGeom>
        </p:spPr>
      </p:pic>
    </p:spTree>
    <p:extLst>
      <p:ext uri="{BB962C8B-B14F-4D97-AF65-F5344CB8AC3E}">
        <p14:creationId xmlns:p14="http://schemas.microsoft.com/office/powerpoint/2010/main" val="35754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Strength of Electric field</a:t>
            </a:r>
            <a:endParaRPr lang="de-DE" dirty="0"/>
          </a:p>
        </p:txBody>
      </p:sp>
      <p:pic>
        <p:nvPicPr>
          <p:cNvPr id="3" name="Grafik 2">
            <a:extLst>
              <a:ext uri="{FF2B5EF4-FFF2-40B4-BE49-F238E27FC236}">
                <a16:creationId xmlns:a16="http://schemas.microsoft.com/office/drawing/2014/main" id="{0BD6251E-412E-4987-A6AA-040F660E2424}"/>
              </a:ext>
            </a:extLst>
          </p:cNvPr>
          <p:cNvPicPr>
            <a:picLocks noChangeAspect="1"/>
          </p:cNvPicPr>
          <p:nvPr/>
        </p:nvPicPr>
        <p:blipFill>
          <a:blip r:embed="rId2"/>
          <a:stretch>
            <a:fillRect/>
          </a:stretch>
        </p:blipFill>
        <p:spPr>
          <a:xfrm>
            <a:off x="2034189" y="1497320"/>
            <a:ext cx="9544050" cy="5248275"/>
          </a:xfrm>
          <a:prstGeom prst="rect">
            <a:avLst/>
          </a:prstGeom>
        </p:spPr>
      </p:pic>
    </p:spTree>
    <p:extLst>
      <p:ext uri="{BB962C8B-B14F-4D97-AF65-F5344CB8AC3E}">
        <p14:creationId xmlns:p14="http://schemas.microsoft.com/office/powerpoint/2010/main" val="315184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Strength of Electric field</a:t>
            </a:r>
            <a:endParaRPr lang="de-DE" dirty="0"/>
          </a:p>
        </p:txBody>
      </p:sp>
      <p:pic>
        <p:nvPicPr>
          <p:cNvPr id="3" name="Grafik 2">
            <a:extLst>
              <a:ext uri="{FF2B5EF4-FFF2-40B4-BE49-F238E27FC236}">
                <a16:creationId xmlns:a16="http://schemas.microsoft.com/office/drawing/2014/main" id="{0BD6251E-412E-4987-A6AA-040F660E2424}"/>
              </a:ext>
            </a:extLst>
          </p:cNvPr>
          <p:cNvPicPr>
            <a:picLocks noChangeAspect="1"/>
          </p:cNvPicPr>
          <p:nvPr/>
        </p:nvPicPr>
        <p:blipFill>
          <a:blip r:embed="rId2"/>
          <a:stretch>
            <a:fillRect/>
          </a:stretch>
        </p:blipFill>
        <p:spPr>
          <a:xfrm>
            <a:off x="2034189" y="1497320"/>
            <a:ext cx="9544050" cy="5248275"/>
          </a:xfrm>
          <a:prstGeom prst="rect">
            <a:avLst/>
          </a:prstGeom>
        </p:spPr>
      </p:pic>
    </p:spTree>
    <p:extLst>
      <p:ext uri="{BB962C8B-B14F-4D97-AF65-F5344CB8AC3E}">
        <p14:creationId xmlns:p14="http://schemas.microsoft.com/office/powerpoint/2010/main" val="3949337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Electric potential energy and Potential</a:t>
            </a:r>
            <a:endParaRPr lang="de-DE" dirty="0"/>
          </a:p>
        </p:txBody>
      </p:sp>
      <p:pic>
        <p:nvPicPr>
          <p:cNvPr id="4" name="Grafik 3">
            <a:extLst>
              <a:ext uri="{FF2B5EF4-FFF2-40B4-BE49-F238E27FC236}">
                <a16:creationId xmlns:a16="http://schemas.microsoft.com/office/drawing/2014/main" id="{FD92DB04-B793-4911-B04D-B8CAFDB10F46}"/>
              </a:ext>
            </a:extLst>
          </p:cNvPr>
          <p:cNvPicPr>
            <a:picLocks noChangeAspect="1"/>
          </p:cNvPicPr>
          <p:nvPr/>
        </p:nvPicPr>
        <p:blipFill>
          <a:blip r:embed="rId2"/>
          <a:stretch>
            <a:fillRect/>
          </a:stretch>
        </p:blipFill>
        <p:spPr>
          <a:xfrm>
            <a:off x="1271587" y="2912569"/>
            <a:ext cx="9648825" cy="1743075"/>
          </a:xfrm>
          <a:prstGeom prst="rect">
            <a:avLst/>
          </a:prstGeom>
        </p:spPr>
      </p:pic>
    </p:spTree>
    <p:extLst>
      <p:ext uri="{BB962C8B-B14F-4D97-AF65-F5344CB8AC3E}">
        <p14:creationId xmlns:p14="http://schemas.microsoft.com/office/powerpoint/2010/main" val="533585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AAC3CE-B143-4481-9988-8C4FDAE451B0}"/>
              </a:ext>
            </a:extLst>
          </p:cNvPr>
          <p:cNvSpPr>
            <a:spLocks noGrp="1"/>
          </p:cNvSpPr>
          <p:nvPr>
            <p:ph type="title"/>
          </p:nvPr>
        </p:nvSpPr>
        <p:spPr/>
        <p:txBody>
          <a:bodyPr/>
          <a:lstStyle/>
          <a:p>
            <a:r>
              <a:rPr lang="en-US" dirty="0"/>
              <a:t>Example: Electric potential</a:t>
            </a:r>
            <a:endParaRPr lang="de-DE" dirty="0"/>
          </a:p>
        </p:txBody>
      </p:sp>
      <p:sp>
        <p:nvSpPr>
          <p:cNvPr id="3" name="Inhaltsplatzhalter 2">
            <a:extLst>
              <a:ext uri="{FF2B5EF4-FFF2-40B4-BE49-F238E27FC236}">
                <a16:creationId xmlns:a16="http://schemas.microsoft.com/office/drawing/2014/main" id="{4CDEE992-0A8B-41BF-B4FF-10267A7B9443}"/>
              </a:ext>
            </a:extLst>
          </p:cNvPr>
          <p:cNvSpPr>
            <a:spLocks noGrp="1"/>
          </p:cNvSpPr>
          <p:nvPr>
            <p:ph idx="1"/>
          </p:nvPr>
        </p:nvSpPr>
        <p:spPr>
          <a:xfrm>
            <a:off x="838200" y="2908325"/>
            <a:ext cx="10515600" cy="4160520"/>
          </a:xfrm>
        </p:spPr>
        <p:txBody>
          <a:bodyPr/>
          <a:lstStyle/>
          <a:p>
            <a:pPr marL="0" indent="0">
              <a:buNone/>
            </a:pPr>
            <a:r>
              <a:rPr lang="en-US" dirty="0">
                <a:latin typeface="Times New Roman" panose="02020603050405020304" pitchFamily="18" charset="0"/>
                <a:cs typeface="Times New Roman" panose="02020603050405020304" pitchFamily="18" charset="0"/>
              </a:rPr>
              <a:t>Question: What is the electric potential energy of a 7nC charge that is 2 cm from a 20nC? </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628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AAC3CE-B143-4481-9988-8C4FDAE451B0}"/>
              </a:ext>
            </a:extLst>
          </p:cNvPr>
          <p:cNvSpPr>
            <a:spLocks noGrp="1"/>
          </p:cNvSpPr>
          <p:nvPr>
            <p:ph type="title"/>
          </p:nvPr>
        </p:nvSpPr>
        <p:spPr/>
        <p:txBody>
          <a:bodyPr/>
          <a:lstStyle/>
          <a:p>
            <a:r>
              <a:rPr lang="en-US" dirty="0"/>
              <a:t>Electric potential</a:t>
            </a:r>
            <a:endParaRPr lang="de-DE" dirty="0"/>
          </a:p>
        </p:txBody>
      </p:sp>
      <p:sp>
        <p:nvSpPr>
          <p:cNvPr id="3" name="Inhaltsplatzhalter 2">
            <a:extLst>
              <a:ext uri="{FF2B5EF4-FFF2-40B4-BE49-F238E27FC236}">
                <a16:creationId xmlns:a16="http://schemas.microsoft.com/office/drawing/2014/main" id="{4CDEE992-0A8B-41BF-B4FF-10267A7B9443}"/>
              </a:ext>
            </a:extLst>
          </p:cNvPr>
          <p:cNvSpPr>
            <a:spLocks noGrp="1"/>
          </p:cNvSpPr>
          <p:nvPr>
            <p:ph idx="1"/>
          </p:nvPr>
        </p:nvSpPr>
        <p:spPr>
          <a:xfrm>
            <a:off x="1193307" y="1690688"/>
            <a:ext cx="10515600" cy="416052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electric potential at a point is the electrical potential energy per unit charge, i.e. the potential energy a positive test charge would have if it were placed at that point. </a:t>
            </a:r>
          </a:p>
          <a:p>
            <a:pPr marL="0" indent="0">
              <a:buNone/>
            </a:pPr>
            <a:endParaRPr lang="de-DE" sz="2400" dirty="0">
              <a:latin typeface="Times New Roman" panose="02020603050405020304" pitchFamily="18" charset="0"/>
              <a:cs typeface="Times New Roman" panose="02020603050405020304" pitchFamily="18" charset="0"/>
            </a:endParaRPr>
          </a:p>
        </p:txBody>
      </p:sp>
      <p:pic>
        <p:nvPicPr>
          <p:cNvPr id="4" name="Grafik 3">
            <a:extLst>
              <a:ext uri="{FF2B5EF4-FFF2-40B4-BE49-F238E27FC236}">
                <a16:creationId xmlns:a16="http://schemas.microsoft.com/office/drawing/2014/main" id="{F9143FFA-9ADC-4A07-A575-F0CFC9638144}"/>
              </a:ext>
            </a:extLst>
          </p:cNvPr>
          <p:cNvPicPr>
            <a:picLocks noChangeAspect="1"/>
          </p:cNvPicPr>
          <p:nvPr/>
        </p:nvPicPr>
        <p:blipFill>
          <a:blip r:embed="rId2"/>
          <a:stretch>
            <a:fillRect/>
          </a:stretch>
        </p:blipFill>
        <p:spPr>
          <a:xfrm>
            <a:off x="4394446" y="2527315"/>
            <a:ext cx="4402353" cy="4255879"/>
          </a:xfrm>
          <a:prstGeom prst="rect">
            <a:avLst/>
          </a:prstGeom>
        </p:spPr>
      </p:pic>
    </p:spTree>
    <p:extLst>
      <p:ext uri="{BB962C8B-B14F-4D97-AF65-F5344CB8AC3E}">
        <p14:creationId xmlns:p14="http://schemas.microsoft.com/office/powerpoint/2010/main" val="3537581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a:extLst>
              <a:ext uri="{FF2B5EF4-FFF2-40B4-BE49-F238E27FC236}">
                <a16:creationId xmlns:a16="http://schemas.microsoft.com/office/drawing/2014/main" id="{67C73034-7524-416E-88D0-2ADF9F2F49E1}"/>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8369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Force between charges – </a:t>
            </a:r>
            <a:r>
              <a:rPr lang="en-US" dirty="0" err="1"/>
              <a:t>Columb’s</a:t>
            </a:r>
            <a:r>
              <a:rPr lang="en-US" dirty="0"/>
              <a:t> law</a:t>
            </a:r>
            <a:endParaRPr lang="de-DE" dirty="0"/>
          </a:p>
        </p:txBody>
      </p:sp>
      <p:pic>
        <p:nvPicPr>
          <p:cNvPr id="5" name="Inhaltsplatzhalter 4">
            <a:extLst>
              <a:ext uri="{FF2B5EF4-FFF2-40B4-BE49-F238E27FC236}">
                <a16:creationId xmlns:a16="http://schemas.microsoft.com/office/drawing/2014/main" id="{D7A9BCBE-BD09-4AEE-B2CD-D6964451F360}"/>
              </a:ext>
            </a:extLst>
          </p:cNvPr>
          <p:cNvPicPr>
            <a:picLocks noGrp="1" noChangeAspect="1"/>
          </p:cNvPicPr>
          <p:nvPr>
            <p:ph idx="1"/>
          </p:nvPr>
        </p:nvPicPr>
        <p:blipFill>
          <a:blip r:embed="rId2"/>
          <a:stretch>
            <a:fillRect/>
          </a:stretch>
        </p:blipFill>
        <p:spPr>
          <a:xfrm>
            <a:off x="713913" y="2241412"/>
            <a:ext cx="10515600" cy="3239098"/>
          </a:xfrm>
          <a:prstGeom prst="rect">
            <a:avLst/>
          </a:prstGeom>
        </p:spPr>
      </p:pic>
    </p:spTree>
    <p:extLst>
      <p:ext uri="{BB962C8B-B14F-4D97-AF65-F5344CB8AC3E}">
        <p14:creationId xmlns:p14="http://schemas.microsoft.com/office/powerpoint/2010/main" val="362032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Exercise: </a:t>
            </a:r>
            <a:r>
              <a:rPr lang="en-US" dirty="0" err="1"/>
              <a:t>Columb’s</a:t>
            </a:r>
            <a:r>
              <a:rPr lang="en-US" dirty="0"/>
              <a:t> law</a:t>
            </a:r>
            <a:endParaRPr lang="de-DE" dirty="0"/>
          </a:p>
        </p:txBody>
      </p:sp>
      <p:sp>
        <p:nvSpPr>
          <p:cNvPr id="4" name="Inhaltsplatzhalter 3">
            <a:extLst>
              <a:ext uri="{FF2B5EF4-FFF2-40B4-BE49-F238E27FC236}">
                <a16:creationId xmlns:a16="http://schemas.microsoft.com/office/drawing/2014/main" id="{C951C027-0C13-4CA1-858C-6699A55A20AA}"/>
              </a:ext>
            </a:extLst>
          </p:cNvPr>
          <p:cNvSpPr>
            <a:spLocks noGrp="1"/>
          </p:cNvSpPr>
          <p:nvPr>
            <p:ph idx="1"/>
          </p:nvPr>
        </p:nvSpPr>
        <p:spPr>
          <a:xfrm>
            <a:off x="838200" y="2961590"/>
            <a:ext cx="10515600" cy="416052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Question: Two point-like charges carrying charges of +3 × 10−9C and −5 × 10−9C are 2 m apart. Determine the magnitude of the force between them and state whether it is attractive or repulsive. </a:t>
            </a:r>
            <a:endParaRPr lang="de-D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393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Exercise: </a:t>
            </a:r>
            <a:r>
              <a:rPr lang="en-US" dirty="0" err="1"/>
              <a:t>Columb’s</a:t>
            </a:r>
            <a:r>
              <a:rPr lang="en-US" dirty="0"/>
              <a:t> law</a:t>
            </a:r>
            <a:endParaRPr lang="de-DE" dirty="0"/>
          </a:p>
        </p:txBody>
      </p:sp>
      <p:sp>
        <p:nvSpPr>
          <p:cNvPr id="4" name="Inhaltsplatzhalter 3">
            <a:extLst>
              <a:ext uri="{FF2B5EF4-FFF2-40B4-BE49-F238E27FC236}">
                <a16:creationId xmlns:a16="http://schemas.microsoft.com/office/drawing/2014/main" id="{C951C027-0C13-4CA1-858C-6699A55A20AA}"/>
              </a:ext>
            </a:extLst>
          </p:cNvPr>
          <p:cNvSpPr>
            <a:spLocks noGrp="1"/>
          </p:cNvSpPr>
          <p:nvPr>
            <p:ph idx="1"/>
          </p:nvPr>
        </p:nvSpPr>
        <p:spPr>
          <a:xfrm>
            <a:off x="838200" y="2697480"/>
            <a:ext cx="10515600" cy="416052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Question: Three point charges are in a straight line. Their charges are Q1 = +2 × 10−9C, Q2 = +1 × 10−9C and Q3 = −3 × 10−9C. The distance between Q1 and Q2 is 2 × 10−2m and the distance between Q2 and Q3 is 4 × 10−2m. What is the net electrostatic force on Q2 from the other two charges? </a:t>
            </a:r>
            <a:endParaRPr lang="de-D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70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Electric field around charges</a:t>
            </a:r>
            <a:endParaRPr lang="de-DE" dirty="0"/>
          </a:p>
        </p:txBody>
      </p:sp>
      <p:sp>
        <p:nvSpPr>
          <p:cNvPr id="4" name="Inhaltsplatzhalter 3">
            <a:extLst>
              <a:ext uri="{FF2B5EF4-FFF2-40B4-BE49-F238E27FC236}">
                <a16:creationId xmlns:a16="http://schemas.microsoft.com/office/drawing/2014/main" id="{C951C027-0C13-4CA1-858C-6699A55A20AA}"/>
              </a:ext>
            </a:extLst>
          </p:cNvPr>
          <p:cNvSpPr>
            <a:spLocks noGrp="1"/>
          </p:cNvSpPr>
          <p:nvPr>
            <p:ph idx="1"/>
          </p:nvPr>
        </p:nvSpPr>
        <p:spPr>
          <a:xfrm>
            <a:off x="838200" y="2342373"/>
            <a:ext cx="10515600" cy="416052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We have learnt that objects that carry charge feel forces from all other charged objects. It is useful to determine what the effect of a charge would be at every point surrounding it. To do this we need some sort of reference. We know that the force that one charge feels due to another depends on both charges (Q1 and Q2). How then can we talk about forces if we only have one charge? The solution to this dilemma is to introduce a test charge. We then determine the force that would be exerted on it if we placed it at a certain location. If we do this for every point surrounding a charge we know what would happen if we put a test charge at any location. </a:t>
            </a:r>
            <a:endParaRPr lang="de-D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08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Electric field around charges</a:t>
            </a:r>
            <a:endParaRPr lang="de-DE" dirty="0"/>
          </a:p>
        </p:txBody>
      </p:sp>
      <p:sp>
        <p:nvSpPr>
          <p:cNvPr id="4" name="Inhaltsplatzhalter 3">
            <a:extLst>
              <a:ext uri="{FF2B5EF4-FFF2-40B4-BE49-F238E27FC236}">
                <a16:creationId xmlns:a16="http://schemas.microsoft.com/office/drawing/2014/main" id="{C951C027-0C13-4CA1-858C-6699A55A20AA}"/>
              </a:ext>
            </a:extLst>
          </p:cNvPr>
          <p:cNvSpPr>
            <a:spLocks noGrp="1"/>
          </p:cNvSpPr>
          <p:nvPr>
            <p:ph idx="1"/>
          </p:nvPr>
        </p:nvSpPr>
        <p:spPr>
          <a:xfrm>
            <a:off x="838200" y="2277491"/>
            <a:ext cx="10515600" cy="416052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map of what would happen at any point we call an electric field map. It is a map of the electric field due to a charge. It tells us how large the force on a test charge would be and in what direction the force would be. Our map consists of the lines that tell us how the test charge would move if it were placed there. </a:t>
            </a:r>
            <a:endParaRPr lang="de-D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606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Electric field around charges</a:t>
            </a:r>
            <a:endParaRPr lang="de-DE" dirty="0"/>
          </a:p>
        </p:txBody>
      </p:sp>
      <p:pic>
        <p:nvPicPr>
          <p:cNvPr id="3" name="Grafik 2">
            <a:extLst>
              <a:ext uri="{FF2B5EF4-FFF2-40B4-BE49-F238E27FC236}">
                <a16:creationId xmlns:a16="http://schemas.microsoft.com/office/drawing/2014/main" id="{FB6DA071-7956-49FA-9111-450A80051827}"/>
              </a:ext>
            </a:extLst>
          </p:cNvPr>
          <p:cNvPicPr>
            <a:picLocks noChangeAspect="1"/>
          </p:cNvPicPr>
          <p:nvPr/>
        </p:nvPicPr>
        <p:blipFill>
          <a:blip r:embed="rId2"/>
          <a:stretch>
            <a:fillRect/>
          </a:stretch>
        </p:blipFill>
        <p:spPr>
          <a:xfrm>
            <a:off x="789743" y="2941144"/>
            <a:ext cx="10896600" cy="1685925"/>
          </a:xfrm>
          <a:prstGeom prst="rect">
            <a:avLst/>
          </a:prstGeom>
        </p:spPr>
      </p:pic>
    </p:spTree>
    <p:extLst>
      <p:ext uri="{BB962C8B-B14F-4D97-AF65-F5344CB8AC3E}">
        <p14:creationId xmlns:p14="http://schemas.microsoft.com/office/powerpoint/2010/main" val="138024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Electric field lines</a:t>
            </a:r>
            <a:endParaRPr lang="de-DE" dirty="0"/>
          </a:p>
        </p:txBody>
      </p:sp>
      <p:pic>
        <p:nvPicPr>
          <p:cNvPr id="4" name="Grafik 3">
            <a:extLst>
              <a:ext uri="{FF2B5EF4-FFF2-40B4-BE49-F238E27FC236}">
                <a16:creationId xmlns:a16="http://schemas.microsoft.com/office/drawing/2014/main" id="{10D46128-7DF1-4AEE-A2CB-67900A2874C8}"/>
              </a:ext>
            </a:extLst>
          </p:cNvPr>
          <p:cNvPicPr>
            <a:picLocks noChangeAspect="1"/>
          </p:cNvPicPr>
          <p:nvPr/>
        </p:nvPicPr>
        <p:blipFill>
          <a:blip r:embed="rId2"/>
          <a:stretch>
            <a:fillRect/>
          </a:stretch>
        </p:blipFill>
        <p:spPr>
          <a:xfrm>
            <a:off x="3177419" y="1611390"/>
            <a:ext cx="5553075" cy="4895850"/>
          </a:xfrm>
          <a:prstGeom prst="rect">
            <a:avLst/>
          </a:prstGeom>
        </p:spPr>
      </p:pic>
    </p:spTree>
    <p:extLst>
      <p:ext uri="{BB962C8B-B14F-4D97-AF65-F5344CB8AC3E}">
        <p14:creationId xmlns:p14="http://schemas.microsoft.com/office/powerpoint/2010/main" val="225479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Electric field lines</a:t>
            </a:r>
            <a:endParaRPr lang="de-DE" dirty="0"/>
          </a:p>
        </p:txBody>
      </p:sp>
      <p:pic>
        <p:nvPicPr>
          <p:cNvPr id="3" name="Grafik 2">
            <a:extLst>
              <a:ext uri="{FF2B5EF4-FFF2-40B4-BE49-F238E27FC236}">
                <a16:creationId xmlns:a16="http://schemas.microsoft.com/office/drawing/2014/main" id="{2956A5CE-F2F1-47A1-BB0E-D61AE7393B36}"/>
              </a:ext>
            </a:extLst>
          </p:cNvPr>
          <p:cNvPicPr>
            <a:picLocks noChangeAspect="1"/>
          </p:cNvPicPr>
          <p:nvPr/>
        </p:nvPicPr>
        <p:blipFill>
          <a:blip r:embed="rId2"/>
          <a:stretch>
            <a:fillRect/>
          </a:stretch>
        </p:blipFill>
        <p:spPr>
          <a:xfrm>
            <a:off x="3615662" y="1664193"/>
            <a:ext cx="5457825" cy="4838700"/>
          </a:xfrm>
          <a:prstGeom prst="rect">
            <a:avLst/>
          </a:prstGeom>
        </p:spPr>
      </p:pic>
    </p:spTree>
    <p:extLst>
      <p:ext uri="{BB962C8B-B14F-4D97-AF65-F5344CB8AC3E}">
        <p14:creationId xmlns:p14="http://schemas.microsoft.com/office/powerpoint/2010/main" val="3279497011"/>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412434"/>
      </a:dk2>
      <a:lt2>
        <a:srgbClr val="E2E8E6"/>
      </a:lt2>
      <a:accent1>
        <a:srgbClr val="E72961"/>
      </a:accent1>
      <a:accent2>
        <a:srgbClr val="D5179F"/>
      </a:accent2>
      <a:accent3>
        <a:srgbClr val="CE29E7"/>
      </a:accent3>
      <a:accent4>
        <a:srgbClr val="7929D8"/>
      </a:accent4>
      <a:accent5>
        <a:srgbClr val="453EE9"/>
      </a:accent5>
      <a:accent6>
        <a:srgbClr val="175FD5"/>
      </a:accent6>
      <a:hlink>
        <a:srgbClr val="7B67CC"/>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0</TotalTime>
  <Words>450</Words>
  <Application>Microsoft Office PowerPoint</Application>
  <PresentationFormat>Breitbild</PresentationFormat>
  <Paragraphs>23</Paragraphs>
  <Slides>17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17</vt:i4>
      </vt:variant>
    </vt:vector>
  </HeadingPairs>
  <TitlesOfParts>
    <vt:vector size="22" baseType="lpstr">
      <vt:lpstr>Arial</vt:lpstr>
      <vt:lpstr>Century Gothic</vt:lpstr>
      <vt:lpstr>Elephant</vt:lpstr>
      <vt:lpstr>Times New Roman</vt:lpstr>
      <vt:lpstr>BrushVTI</vt:lpstr>
      <vt:lpstr>  Electrostatics</vt:lpstr>
      <vt:lpstr>Force between charges – Columb’s law</vt:lpstr>
      <vt:lpstr>Exercise: Columb’s law</vt:lpstr>
      <vt:lpstr>Exercise: Columb’s law</vt:lpstr>
      <vt:lpstr>Electric field around charges</vt:lpstr>
      <vt:lpstr>Electric field around charges</vt:lpstr>
      <vt:lpstr>Electric field around charges</vt:lpstr>
      <vt:lpstr>Electric field lines</vt:lpstr>
      <vt:lpstr>Electric field lines</vt:lpstr>
      <vt:lpstr>Electric field lines</vt:lpstr>
      <vt:lpstr>Electric field lines</vt:lpstr>
      <vt:lpstr>Strength of Electric field</vt:lpstr>
      <vt:lpstr>Strength of Electric field</vt:lpstr>
      <vt:lpstr>Electric potential energy and Potential</vt:lpstr>
      <vt:lpstr>Example: Electric potential</vt:lpstr>
      <vt:lpstr>Electric potential</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creator>Kiran Adhikari</dc:creator>
  <cp:lastModifiedBy>Kiran Adhikari</cp:lastModifiedBy>
  <cp:revision>46</cp:revision>
  <dcterms:created xsi:type="dcterms:W3CDTF">2020-03-20T13:07:05Z</dcterms:created>
  <dcterms:modified xsi:type="dcterms:W3CDTF">2020-03-23T22:41:40Z</dcterms:modified>
</cp:coreProperties>
</file>