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346152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48998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03005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83481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1057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25134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54462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61402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90737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78178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9104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3/20/2020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377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3/20/2020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‹Nr.›</a:t>
            </a:fld>
            <a:endParaRPr lang="en-US"/>
          </a:p>
        </p:txBody>
      </p:sp>
    </p:spTree>
    <p:extLst>
      <p:ext uri="{BB962C8B-B14F-4D97-AF65-F5344CB8AC3E}">
        <p14:creationId xmlns:p14="http://schemas.microsoft.com/office/powerpoint/2010/main" val="2213680659"/>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EDA017-3077-4269-A263-1B3C19245081}"/>
              </a:ext>
            </a:extLst>
          </p:cNvPr>
          <p:cNvPicPr>
            <a:picLocks noChangeAspect="1"/>
          </p:cNvPicPr>
          <p:nvPr/>
        </p:nvPicPr>
        <p:blipFill rotWithShape="1">
          <a:blip r:embed="rId2"/>
          <a:srcRect r="-1" b="416"/>
          <a:stretch/>
        </p:blipFill>
        <p:spPr>
          <a:xfrm>
            <a:off x="-4614" y="2229"/>
            <a:ext cx="12188932" cy="6857990"/>
          </a:xfrm>
          <a:prstGeom prst="rect">
            <a:avLst/>
          </a:prstGeom>
        </p:spPr>
      </p:pic>
      <p:sp>
        <p:nvSpPr>
          <p:cNvPr id="28" name="Rectangle 10">
            <a:extLst>
              <a:ext uri="{FF2B5EF4-FFF2-40B4-BE49-F238E27FC236}">
                <a16:creationId xmlns:a16="http://schemas.microsoft.com/office/drawing/2014/main" id="{1EF86BFA-9133-4F6B-98BE-1CBB87EB6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229D63-1D56-4FA7-98F3-11850625A683}"/>
              </a:ext>
            </a:extLst>
          </p:cNvPr>
          <p:cNvSpPr>
            <a:spLocks noGrp="1"/>
          </p:cNvSpPr>
          <p:nvPr>
            <p:ph type="ctrTitle"/>
          </p:nvPr>
        </p:nvSpPr>
        <p:spPr>
          <a:xfrm>
            <a:off x="4598634" y="3429000"/>
            <a:ext cx="7872097" cy="1308614"/>
          </a:xfrm>
        </p:spPr>
        <p:txBody>
          <a:bodyPr anchor="b">
            <a:normAutofit/>
          </a:bodyPr>
          <a:lstStyle/>
          <a:p>
            <a:r>
              <a:rPr lang="en-US" sz="4400" dirty="0"/>
              <a:t> Force, Momentum and Impulse</a:t>
            </a:r>
            <a:endParaRPr lang="de-DE" sz="4400" dirty="0"/>
          </a:p>
        </p:txBody>
      </p:sp>
      <p:sp>
        <p:nvSpPr>
          <p:cNvPr id="3" name="Untertitel 2">
            <a:extLst>
              <a:ext uri="{FF2B5EF4-FFF2-40B4-BE49-F238E27FC236}">
                <a16:creationId xmlns:a16="http://schemas.microsoft.com/office/drawing/2014/main" id="{FFC6B745-9643-42E0-B8E2-2ADC240E8244}"/>
              </a:ext>
            </a:extLst>
          </p:cNvPr>
          <p:cNvSpPr>
            <a:spLocks noGrp="1"/>
          </p:cNvSpPr>
          <p:nvPr>
            <p:ph type="subTitle" idx="1"/>
          </p:nvPr>
        </p:nvSpPr>
        <p:spPr>
          <a:xfrm>
            <a:off x="9467067" y="4925833"/>
            <a:ext cx="5147960" cy="646785"/>
          </a:xfrm>
        </p:spPr>
        <p:txBody>
          <a:bodyPr>
            <a:normAutofit/>
          </a:bodyPr>
          <a:lstStyle/>
          <a:p>
            <a:r>
              <a:rPr lang="en-US" sz="2000" dirty="0" err="1">
                <a:latin typeface="Times New Roman" panose="02020603050405020304" pitchFamily="18" charset="0"/>
                <a:cs typeface="Times New Roman" panose="02020603050405020304" pitchFamily="18" charset="0"/>
              </a:rPr>
              <a:t>Ejalo</a:t>
            </a:r>
            <a:r>
              <a:rPr lang="en-US" sz="2000" dirty="0">
                <a:latin typeface="Times New Roman" panose="02020603050405020304" pitchFamily="18" charset="0"/>
                <a:cs typeface="Times New Roman" panose="02020603050405020304" pitchFamily="18" charset="0"/>
              </a:rPr>
              <a:t> academy</a:t>
            </a:r>
            <a:endParaRPr lang="de-D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3719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60A98B-902B-49FA-8BB6-499C87093359}"/>
              </a:ext>
            </a:extLst>
          </p:cNvPr>
          <p:cNvSpPr>
            <a:spLocks noGrp="1"/>
          </p:cNvSpPr>
          <p:nvPr>
            <p:ph type="title"/>
          </p:nvPr>
        </p:nvSpPr>
        <p:spPr/>
        <p:txBody>
          <a:bodyPr/>
          <a:lstStyle/>
          <a:p>
            <a:r>
              <a:rPr lang="en-US" dirty="0"/>
              <a:t>System and External Forces</a:t>
            </a:r>
            <a:endParaRPr lang="de-DE" dirty="0"/>
          </a:p>
        </p:txBody>
      </p:sp>
      <p:pic>
        <p:nvPicPr>
          <p:cNvPr id="4" name="Inhaltsplatzhalter 3">
            <a:extLst>
              <a:ext uri="{FF2B5EF4-FFF2-40B4-BE49-F238E27FC236}">
                <a16:creationId xmlns:a16="http://schemas.microsoft.com/office/drawing/2014/main" id="{B2BECBC9-0129-47FB-9AA9-F471CF560D26}"/>
              </a:ext>
            </a:extLst>
          </p:cNvPr>
          <p:cNvPicPr>
            <a:picLocks noGrp="1" noChangeAspect="1"/>
          </p:cNvPicPr>
          <p:nvPr>
            <p:ph idx="1"/>
          </p:nvPr>
        </p:nvPicPr>
        <p:blipFill>
          <a:blip r:embed="rId2"/>
          <a:stretch>
            <a:fillRect/>
          </a:stretch>
        </p:blipFill>
        <p:spPr>
          <a:xfrm>
            <a:off x="1812894" y="2437437"/>
            <a:ext cx="7936993" cy="2489670"/>
          </a:xfrm>
          <a:prstGeom prst="rect">
            <a:avLst/>
          </a:prstGeom>
        </p:spPr>
      </p:pic>
    </p:spTree>
    <p:extLst>
      <p:ext uri="{BB962C8B-B14F-4D97-AF65-F5344CB8AC3E}">
        <p14:creationId xmlns:p14="http://schemas.microsoft.com/office/powerpoint/2010/main" val="397507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60A98B-902B-49FA-8BB6-499C87093359}"/>
              </a:ext>
            </a:extLst>
          </p:cNvPr>
          <p:cNvSpPr>
            <a:spLocks noGrp="1"/>
          </p:cNvSpPr>
          <p:nvPr>
            <p:ph type="title"/>
          </p:nvPr>
        </p:nvSpPr>
        <p:spPr/>
        <p:txBody>
          <a:bodyPr/>
          <a:lstStyle/>
          <a:p>
            <a:r>
              <a:rPr lang="en-US" dirty="0"/>
              <a:t>System and External Forces</a:t>
            </a:r>
            <a:endParaRPr lang="de-DE" dirty="0"/>
          </a:p>
        </p:txBody>
      </p:sp>
      <p:pic>
        <p:nvPicPr>
          <p:cNvPr id="4" name="Inhaltsplatzhalter 3">
            <a:extLst>
              <a:ext uri="{FF2B5EF4-FFF2-40B4-BE49-F238E27FC236}">
                <a16:creationId xmlns:a16="http://schemas.microsoft.com/office/drawing/2014/main" id="{B2BECBC9-0129-47FB-9AA9-F471CF560D26}"/>
              </a:ext>
            </a:extLst>
          </p:cNvPr>
          <p:cNvPicPr>
            <a:picLocks noGrp="1" noChangeAspect="1"/>
          </p:cNvPicPr>
          <p:nvPr>
            <p:ph idx="1"/>
          </p:nvPr>
        </p:nvPicPr>
        <p:blipFill>
          <a:blip r:embed="rId2"/>
          <a:stretch>
            <a:fillRect/>
          </a:stretch>
        </p:blipFill>
        <p:spPr>
          <a:xfrm>
            <a:off x="152770" y="3014486"/>
            <a:ext cx="5418137" cy="1699557"/>
          </a:xfrm>
          <a:prstGeom prst="rect">
            <a:avLst/>
          </a:prstGeom>
        </p:spPr>
      </p:pic>
      <p:sp>
        <p:nvSpPr>
          <p:cNvPr id="3" name="Textfeld 2">
            <a:extLst>
              <a:ext uri="{FF2B5EF4-FFF2-40B4-BE49-F238E27FC236}">
                <a16:creationId xmlns:a16="http://schemas.microsoft.com/office/drawing/2014/main" id="{16BA6A8D-B324-47AE-A112-9434BF58B69F}"/>
              </a:ext>
            </a:extLst>
          </p:cNvPr>
          <p:cNvSpPr txBox="1"/>
          <p:nvPr/>
        </p:nvSpPr>
        <p:spPr>
          <a:xfrm>
            <a:off x="5508762" y="2503501"/>
            <a:ext cx="6360681"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Following External forces will apply:</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force of the car pulling the unit (trailer A and B)</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force of friction between the wheels of the trailers and the road (opposite to the direction of motion)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force of the Earth pulling downwards on the system (gravity)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force of the road pushing upwards on the system</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94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60A98B-902B-49FA-8BB6-499C87093359}"/>
              </a:ext>
            </a:extLst>
          </p:cNvPr>
          <p:cNvSpPr>
            <a:spLocks noGrp="1"/>
          </p:cNvSpPr>
          <p:nvPr>
            <p:ph type="title"/>
          </p:nvPr>
        </p:nvSpPr>
        <p:spPr/>
        <p:txBody>
          <a:bodyPr/>
          <a:lstStyle/>
          <a:p>
            <a:r>
              <a:rPr lang="en-US" dirty="0"/>
              <a:t>System and External Forces</a:t>
            </a:r>
            <a:endParaRPr lang="de-DE" dirty="0"/>
          </a:p>
        </p:txBody>
      </p:sp>
      <p:pic>
        <p:nvPicPr>
          <p:cNvPr id="4" name="Inhaltsplatzhalter 3">
            <a:extLst>
              <a:ext uri="{FF2B5EF4-FFF2-40B4-BE49-F238E27FC236}">
                <a16:creationId xmlns:a16="http://schemas.microsoft.com/office/drawing/2014/main" id="{B2BECBC9-0129-47FB-9AA9-F471CF560D26}"/>
              </a:ext>
            </a:extLst>
          </p:cNvPr>
          <p:cNvPicPr>
            <a:picLocks noGrp="1" noChangeAspect="1"/>
          </p:cNvPicPr>
          <p:nvPr>
            <p:ph idx="1"/>
          </p:nvPr>
        </p:nvPicPr>
        <p:blipFill>
          <a:blip r:embed="rId2"/>
          <a:stretch>
            <a:fillRect/>
          </a:stretch>
        </p:blipFill>
        <p:spPr>
          <a:xfrm>
            <a:off x="152770" y="3014486"/>
            <a:ext cx="5418137" cy="1699557"/>
          </a:xfrm>
          <a:prstGeom prst="rect">
            <a:avLst/>
          </a:prstGeom>
        </p:spPr>
      </p:pic>
      <p:sp>
        <p:nvSpPr>
          <p:cNvPr id="3" name="Textfeld 2">
            <a:extLst>
              <a:ext uri="{FF2B5EF4-FFF2-40B4-BE49-F238E27FC236}">
                <a16:creationId xmlns:a16="http://schemas.microsoft.com/office/drawing/2014/main" id="{16BA6A8D-B324-47AE-A112-9434BF58B69F}"/>
              </a:ext>
            </a:extLst>
          </p:cNvPr>
          <p:cNvSpPr txBox="1"/>
          <p:nvPr/>
        </p:nvSpPr>
        <p:spPr>
          <a:xfrm>
            <a:off x="5570907" y="2848601"/>
            <a:ext cx="6192006"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Following forces will not apply:</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force of A pulling B</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force of B pulling A</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force of friction between the wheels of the car and the road (opposite to the direction of motion)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351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60A98B-902B-49FA-8BB6-499C87093359}"/>
              </a:ext>
            </a:extLst>
          </p:cNvPr>
          <p:cNvSpPr>
            <a:spLocks noGrp="1"/>
          </p:cNvSpPr>
          <p:nvPr>
            <p:ph type="title"/>
          </p:nvPr>
        </p:nvSpPr>
        <p:spPr/>
        <p:txBody>
          <a:bodyPr/>
          <a:lstStyle/>
          <a:p>
            <a:r>
              <a:rPr lang="en-US" dirty="0"/>
              <a:t>System and External Forces</a:t>
            </a:r>
            <a:endParaRPr lang="de-DE" dirty="0"/>
          </a:p>
        </p:txBody>
      </p:sp>
      <p:sp>
        <p:nvSpPr>
          <p:cNvPr id="3" name="Textfeld 2">
            <a:extLst>
              <a:ext uri="{FF2B5EF4-FFF2-40B4-BE49-F238E27FC236}">
                <a16:creationId xmlns:a16="http://schemas.microsoft.com/office/drawing/2014/main" id="{16BA6A8D-B324-47AE-A112-9434BF58B69F}"/>
              </a:ext>
            </a:extLst>
          </p:cNvPr>
          <p:cNvSpPr txBox="1"/>
          <p:nvPr/>
        </p:nvSpPr>
        <p:spPr>
          <a:xfrm>
            <a:off x="5570907" y="2848601"/>
            <a:ext cx="6192006"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Considering trailer A as a system, following external forces will apply: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force of the car pulling on A (towards the right)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force of B pulling on A (towards the left)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force of the Earth pulling downwards on the trailer (gravity)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force of the road pushing upwards on the trailer</a:t>
            </a:r>
          </a:p>
        </p:txBody>
      </p:sp>
      <p:sp>
        <p:nvSpPr>
          <p:cNvPr id="6" name="Inhaltsplatzhalter 5">
            <a:extLst>
              <a:ext uri="{FF2B5EF4-FFF2-40B4-BE49-F238E27FC236}">
                <a16:creationId xmlns:a16="http://schemas.microsoft.com/office/drawing/2014/main" id="{597E2268-31FD-419D-93E9-8331CBA200B6}"/>
              </a:ext>
            </a:extLst>
          </p:cNvPr>
          <p:cNvSpPr>
            <a:spLocks noGrp="1"/>
          </p:cNvSpPr>
          <p:nvPr>
            <p:ph idx="1"/>
          </p:nvPr>
        </p:nvSpPr>
        <p:spPr>
          <a:xfrm>
            <a:off x="838200" y="2011680"/>
            <a:ext cx="4417381" cy="4160520"/>
          </a:xfrm>
        </p:spPr>
        <p:txBody>
          <a:bodyPr/>
          <a:lstStyle/>
          <a:p>
            <a:pPr marL="0" indent="0">
              <a:buNone/>
            </a:pPr>
            <a:endParaRPr lang="de-DE" dirty="0"/>
          </a:p>
        </p:txBody>
      </p:sp>
      <p:pic>
        <p:nvPicPr>
          <p:cNvPr id="7" name="Grafik 6">
            <a:extLst>
              <a:ext uri="{FF2B5EF4-FFF2-40B4-BE49-F238E27FC236}">
                <a16:creationId xmlns:a16="http://schemas.microsoft.com/office/drawing/2014/main" id="{602A8B0C-8D7E-4C39-955E-5E2CACAFD949}"/>
              </a:ext>
            </a:extLst>
          </p:cNvPr>
          <p:cNvPicPr>
            <a:picLocks noChangeAspect="1"/>
          </p:cNvPicPr>
          <p:nvPr/>
        </p:nvPicPr>
        <p:blipFill>
          <a:blip r:embed="rId2"/>
          <a:stretch>
            <a:fillRect/>
          </a:stretch>
        </p:blipFill>
        <p:spPr>
          <a:xfrm>
            <a:off x="838200" y="2984839"/>
            <a:ext cx="4019550" cy="1314450"/>
          </a:xfrm>
          <a:prstGeom prst="rect">
            <a:avLst/>
          </a:prstGeom>
        </p:spPr>
      </p:pic>
    </p:spTree>
    <p:extLst>
      <p:ext uri="{BB962C8B-B14F-4D97-AF65-F5344CB8AC3E}">
        <p14:creationId xmlns:p14="http://schemas.microsoft.com/office/powerpoint/2010/main" val="853876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23B26C-45C1-478D-BB8C-E0A745881D18}"/>
              </a:ext>
            </a:extLst>
          </p:cNvPr>
          <p:cNvSpPr>
            <a:spLocks noGrp="1"/>
          </p:cNvSpPr>
          <p:nvPr>
            <p:ph type="title"/>
          </p:nvPr>
        </p:nvSpPr>
        <p:spPr/>
        <p:txBody>
          <a:bodyPr/>
          <a:lstStyle/>
          <a:p>
            <a:r>
              <a:rPr lang="en-US" dirty="0"/>
              <a:t>Force diagrams</a:t>
            </a:r>
            <a:endParaRPr lang="de-DE" dirty="0"/>
          </a:p>
        </p:txBody>
      </p:sp>
      <p:pic>
        <p:nvPicPr>
          <p:cNvPr id="4" name="Inhaltsplatzhalter 3">
            <a:extLst>
              <a:ext uri="{FF2B5EF4-FFF2-40B4-BE49-F238E27FC236}">
                <a16:creationId xmlns:a16="http://schemas.microsoft.com/office/drawing/2014/main" id="{2BC62D10-AAD7-4340-B019-387025FBBEB7}"/>
              </a:ext>
            </a:extLst>
          </p:cNvPr>
          <p:cNvPicPr>
            <a:picLocks noGrp="1" noChangeAspect="1"/>
          </p:cNvPicPr>
          <p:nvPr>
            <p:ph idx="1"/>
          </p:nvPr>
        </p:nvPicPr>
        <p:blipFill>
          <a:blip r:embed="rId2"/>
          <a:stretch>
            <a:fillRect/>
          </a:stretch>
        </p:blipFill>
        <p:spPr>
          <a:xfrm>
            <a:off x="1857745" y="2220626"/>
            <a:ext cx="7863304" cy="3282501"/>
          </a:xfrm>
          <a:prstGeom prst="rect">
            <a:avLst/>
          </a:prstGeom>
        </p:spPr>
      </p:pic>
    </p:spTree>
    <p:extLst>
      <p:ext uri="{BB962C8B-B14F-4D97-AF65-F5344CB8AC3E}">
        <p14:creationId xmlns:p14="http://schemas.microsoft.com/office/powerpoint/2010/main" val="140874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B3005-AB86-419E-9727-1D5B393AE18F}"/>
              </a:ext>
            </a:extLst>
          </p:cNvPr>
          <p:cNvSpPr>
            <a:spLocks noGrp="1"/>
          </p:cNvSpPr>
          <p:nvPr>
            <p:ph type="title"/>
          </p:nvPr>
        </p:nvSpPr>
        <p:spPr/>
        <p:txBody>
          <a:bodyPr/>
          <a:lstStyle/>
          <a:p>
            <a:r>
              <a:rPr lang="en-US" dirty="0"/>
              <a:t>Free Body Diagrams</a:t>
            </a:r>
            <a:endParaRPr lang="de-DE" dirty="0"/>
          </a:p>
        </p:txBody>
      </p:sp>
      <p:pic>
        <p:nvPicPr>
          <p:cNvPr id="4" name="Inhaltsplatzhalter 3">
            <a:extLst>
              <a:ext uri="{FF2B5EF4-FFF2-40B4-BE49-F238E27FC236}">
                <a16:creationId xmlns:a16="http://schemas.microsoft.com/office/drawing/2014/main" id="{3824CF54-F517-427C-9D04-84FD35CBAE9D}"/>
              </a:ext>
            </a:extLst>
          </p:cNvPr>
          <p:cNvPicPr>
            <a:picLocks noGrp="1" noChangeAspect="1"/>
          </p:cNvPicPr>
          <p:nvPr>
            <p:ph idx="1"/>
          </p:nvPr>
        </p:nvPicPr>
        <p:blipFill>
          <a:blip r:embed="rId2"/>
          <a:stretch>
            <a:fillRect/>
          </a:stretch>
        </p:blipFill>
        <p:spPr>
          <a:xfrm>
            <a:off x="1789128" y="2177017"/>
            <a:ext cx="7920209" cy="3016420"/>
          </a:xfrm>
          <a:prstGeom prst="rect">
            <a:avLst/>
          </a:prstGeom>
        </p:spPr>
      </p:pic>
    </p:spTree>
    <p:extLst>
      <p:ext uri="{BB962C8B-B14F-4D97-AF65-F5344CB8AC3E}">
        <p14:creationId xmlns:p14="http://schemas.microsoft.com/office/powerpoint/2010/main" val="15341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2850-2B6B-46AF-BA0E-0D83F43F6443}"/>
              </a:ext>
            </a:extLst>
          </p:cNvPr>
          <p:cNvSpPr>
            <a:spLocks noGrp="1"/>
          </p:cNvSpPr>
          <p:nvPr>
            <p:ph type="title"/>
          </p:nvPr>
        </p:nvSpPr>
        <p:spPr/>
        <p:txBody>
          <a:bodyPr/>
          <a:lstStyle/>
          <a:p>
            <a:r>
              <a:rPr lang="en-US" dirty="0"/>
              <a:t>Finding the Resultant Force</a:t>
            </a:r>
            <a:endParaRPr lang="de-DE" dirty="0"/>
          </a:p>
        </p:txBody>
      </p:sp>
      <p:pic>
        <p:nvPicPr>
          <p:cNvPr id="4" name="Inhaltsplatzhalter 3">
            <a:extLst>
              <a:ext uri="{FF2B5EF4-FFF2-40B4-BE49-F238E27FC236}">
                <a16:creationId xmlns:a16="http://schemas.microsoft.com/office/drawing/2014/main" id="{27DD550F-7596-4296-9951-8B6A0B45591D}"/>
              </a:ext>
            </a:extLst>
          </p:cNvPr>
          <p:cNvPicPr>
            <a:picLocks noGrp="1" noChangeAspect="1"/>
          </p:cNvPicPr>
          <p:nvPr>
            <p:ph idx="1"/>
          </p:nvPr>
        </p:nvPicPr>
        <p:blipFill>
          <a:blip r:embed="rId2"/>
          <a:stretch>
            <a:fillRect/>
          </a:stretch>
        </p:blipFill>
        <p:spPr>
          <a:xfrm>
            <a:off x="2122225" y="2607361"/>
            <a:ext cx="6991591" cy="1778208"/>
          </a:xfrm>
          <a:prstGeom prst="rect">
            <a:avLst/>
          </a:prstGeom>
        </p:spPr>
      </p:pic>
    </p:spTree>
    <p:extLst>
      <p:ext uri="{BB962C8B-B14F-4D97-AF65-F5344CB8AC3E}">
        <p14:creationId xmlns:p14="http://schemas.microsoft.com/office/powerpoint/2010/main" val="841518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4C2850-2B6B-46AF-BA0E-0D83F43F6443}"/>
              </a:ext>
            </a:extLst>
          </p:cNvPr>
          <p:cNvSpPr>
            <a:spLocks noGrp="1"/>
          </p:cNvSpPr>
          <p:nvPr>
            <p:ph type="title"/>
          </p:nvPr>
        </p:nvSpPr>
        <p:spPr/>
        <p:txBody>
          <a:bodyPr/>
          <a:lstStyle/>
          <a:p>
            <a:r>
              <a:rPr lang="en-US" dirty="0"/>
              <a:t>Finding the Resultant Force</a:t>
            </a:r>
            <a:endParaRPr lang="de-DE" dirty="0"/>
          </a:p>
        </p:txBody>
      </p:sp>
      <p:pic>
        <p:nvPicPr>
          <p:cNvPr id="4" name="Inhaltsplatzhalter 3">
            <a:extLst>
              <a:ext uri="{FF2B5EF4-FFF2-40B4-BE49-F238E27FC236}">
                <a16:creationId xmlns:a16="http://schemas.microsoft.com/office/drawing/2014/main" id="{27DD550F-7596-4296-9951-8B6A0B45591D}"/>
              </a:ext>
            </a:extLst>
          </p:cNvPr>
          <p:cNvPicPr>
            <a:picLocks noGrp="1" noChangeAspect="1"/>
          </p:cNvPicPr>
          <p:nvPr>
            <p:ph idx="1"/>
          </p:nvPr>
        </p:nvPicPr>
        <p:blipFill>
          <a:blip r:embed="rId2"/>
          <a:stretch>
            <a:fillRect/>
          </a:stretch>
        </p:blipFill>
        <p:spPr>
          <a:xfrm>
            <a:off x="838200" y="3195389"/>
            <a:ext cx="4967072" cy="1263302"/>
          </a:xfrm>
          <a:prstGeom prst="rect">
            <a:avLst/>
          </a:prstGeom>
        </p:spPr>
      </p:pic>
      <p:pic>
        <p:nvPicPr>
          <p:cNvPr id="3" name="Grafik 2">
            <a:extLst>
              <a:ext uri="{FF2B5EF4-FFF2-40B4-BE49-F238E27FC236}">
                <a16:creationId xmlns:a16="http://schemas.microsoft.com/office/drawing/2014/main" id="{8C93C0F9-8468-4759-AE66-16E6FFAED637}"/>
              </a:ext>
            </a:extLst>
          </p:cNvPr>
          <p:cNvPicPr>
            <a:picLocks noChangeAspect="1"/>
          </p:cNvPicPr>
          <p:nvPr/>
        </p:nvPicPr>
        <p:blipFill>
          <a:blip r:embed="rId3"/>
          <a:stretch>
            <a:fillRect/>
          </a:stretch>
        </p:blipFill>
        <p:spPr>
          <a:xfrm>
            <a:off x="6261508" y="3195389"/>
            <a:ext cx="4147110" cy="1414222"/>
          </a:xfrm>
          <a:prstGeom prst="rect">
            <a:avLst/>
          </a:prstGeom>
        </p:spPr>
      </p:pic>
    </p:spTree>
    <p:extLst>
      <p:ext uri="{BB962C8B-B14F-4D97-AF65-F5344CB8AC3E}">
        <p14:creationId xmlns:p14="http://schemas.microsoft.com/office/powerpoint/2010/main" val="201513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E6627-DFFE-4CE7-BF74-77910BBC43D4}"/>
              </a:ext>
            </a:extLst>
          </p:cNvPr>
          <p:cNvSpPr>
            <a:spLocks noGrp="1"/>
          </p:cNvSpPr>
          <p:nvPr>
            <p:ph type="title"/>
          </p:nvPr>
        </p:nvSpPr>
        <p:spPr/>
        <p:txBody>
          <a:bodyPr/>
          <a:lstStyle/>
          <a:p>
            <a:r>
              <a:rPr lang="en-US" dirty="0"/>
              <a:t>Exercise: Finding the resultant Force</a:t>
            </a:r>
            <a:endParaRPr lang="de-DE" dirty="0"/>
          </a:p>
        </p:txBody>
      </p:sp>
      <p:sp>
        <p:nvSpPr>
          <p:cNvPr id="3" name="Inhaltsplatzhalter 2">
            <a:extLst>
              <a:ext uri="{FF2B5EF4-FFF2-40B4-BE49-F238E27FC236}">
                <a16:creationId xmlns:a16="http://schemas.microsoft.com/office/drawing/2014/main" id="{A922A891-B3E7-4665-B747-9F9E90F5400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Question: A car (mass 1200 kg) applies a force of 2000 N on a trailer (mass 250 kg). A constant frictional force of 200 N is acting on the trailer, and 300 N is acting on the car. </a:t>
            </a:r>
          </a:p>
          <a:p>
            <a:pPr marL="514350" indent="-514350">
              <a:buAutoNum type="arabicPeriod"/>
            </a:pPr>
            <a:r>
              <a:rPr lang="en-US" dirty="0">
                <a:latin typeface="Times New Roman" panose="02020603050405020304" pitchFamily="18" charset="0"/>
                <a:cs typeface="Times New Roman" panose="02020603050405020304" pitchFamily="18" charset="0"/>
              </a:rPr>
              <a:t>Draw a force diagram of all the forces acting on the car.</a:t>
            </a:r>
          </a:p>
          <a:p>
            <a:pPr marL="514350" indent="-514350">
              <a:buAutoNum type="arabicPeriod"/>
            </a:pPr>
            <a:r>
              <a:rPr lang="en-US" dirty="0">
                <a:latin typeface="Times New Roman" panose="02020603050405020304" pitchFamily="18" charset="0"/>
                <a:cs typeface="Times New Roman" panose="02020603050405020304" pitchFamily="18" charset="0"/>
              </a:rPr>
              <a:t>Draw a free body diagram of all the horizontal forces acting on the trailer. </a:t>
            </a:r>
          </a:p>
          <a:p>
            <a:pPr marL="0" indent="0">
              <a:buNone/>
            </a:pPr>
            <a:r>
              <a:rPr lang="en-US" dirty="0">
                <a:latin typeface="Times New Roman" panose="02020603050405020304" pitchFamily="18" charset="0"/>
                <a:cs typeface="Times New Roman" panose="02020603050405020304" pitchFamily="18" charset="0"/>
              </a:rPr>
              <a:t>3.  Use the force diagram to determine the resultant force on the trailer.</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03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1BC7A5-7BC6-459B-BE53-E7E2F6B6B771}"/>
              </a:ext>
            </a:extLst>
          </p:cNvPr>
          <p:cNvSpPr>
            <a:spLocks noGrp="1"/>
          </p:cNvSpPr>
          <p:nvPr>
            <p:ph type="title"/>
          </p:nvPr>
        </p:nvSpPr>
        <p:spPr/>
        <p:txBody>
          <a:bodyPr/>
          <a:lstStyle/>
          <a:p>
            <a:r>
              <a:rPr lang="en-US" dirty="0"/>
              <a:t>Newton’s First Law</a:t>
            </a:r>
            <a:endParaRPr lang="de-DE" dirty="0"/>
          </a:p>
        </p:txBody>
      </p:sp>
      <p:pic>
        <p:nvPicPr>
          <p:cNvPr id="4" name="Inhaltsplatzhalter 3">
            <a:extLst>
              <a:ext uri="{FF2B5EF4-FFF2-40B4-BE49-F238E27FC236}">
                <a16:creationId xmlns:a16="http://schemas.microsoft.com/office/drawing/2014/main" id="{E98F1E9D-1FEE-46BA-81AB-C9B3AF2623F4}"/>
              </a:ext>
            </a:extLst>
          </p:cNvPr>
          <p:cNvPicPr>
            <a:picLocks noGrp="1" noChangeAspect="1"/>
          </p:cNvPicPr>
          <p:nvPr>
            <p:ph idx="1"/>
          </p:nvPr>
        </p:nvPicPr>
        <p:blipFill>
          <a:blip r:embed="rId2"/>
          <a:stretch>
            <a:fillRect/>
          </a:stretch>
        </p:blipFill>
        <p:spPr>
          <a:xfrm>
            <a:off x="720592" y="2793676"/>
            <a:ext cx="10397993" cy="1435216"/>
          </a:xfrm>
          <a:prstGeom prst="rect">
            <a:avLst/>
          </a:prstGeom>
        </p:spPr>
      </p:pic>
    </p:spTree>
    <p:extLst>
      <p:ext uri="{BB962C8B-B14F-4D97-AF65-F5344CB8AC3E}">
        <p14:creationId xmlns:p14="http://schemas.microsoft.com/office/powerpoint/2010/main" val="19923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Force</a:t>
            </a:r>
            <a:endParaRPr lang="de-DE" dirty="0"/>
          </a:p>
        </p:txBody>
      </p:sp>
      <p:sp>
        <p:nvSpPr>
          <p:cNvPr id="3" name="Inhaltsplatzhalter 2">
            <a:extLst>
              <a:ext uri="{FF2B5EF4-FFF2-40B4-BE49-F238E27FC236}">
                <a16:creationId xmlns:a16="http://schemas.microsoft.com/office/drawing/2014/main" id="{1D0D841A-5041-4CC3-808B-26D5B4849AB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620329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1BC7A5-7BC6-459B-BE53-E7E2F6B6B771}"/>
              </a:ext>
            </a:extLst>
          </p:cNvPr>
          <p:cNvSpPr>
            <a:spLocks noGrp="1"/>
          </p:cNvSpPr>
          <p:nvPr>
            <p:ph type="title"/>
          </p:nvPr>
        </p:nvSpPr>
        <p:spPr/>
        <p:txBody>
          <a:bodyPr/>
          <a:lstStyle/>
          <a:p>
            <a:r>
              <a:rPr lang="en-US" dirty="0"/>
              <a:t>Newton’s First Law</a:t>
            </a:r>
            <a:endParaRPr lang="de-DE" dirty="0"/>
          </a:p>
        </p:txBody>
      </p:sp>
      <p:pic>
        <p:nvPicPr>
          <p:cNvPr id="4" name="Inhaltsplatzhalter 3">
            <a:extLst>
              <a:ext uri="{FF2B5EF4-FFF2-40B4-BE49-F238E27FC236}">
                <a16:creationId xmlns:a16="http://schemas.microsoft.com/office/drawing/2014/main" id="{E98F1E9D-1FEE-46BA-81AB-C9B3AF2623F4}"/>
              </a:ext>
            </a:extLst>
          </p:cNvPr>
          <p:cNvPicPr>
            <a:picLocks noGrp="1" noChangeAspect="1"/>
          </p:cNvPicPr>
          <p:nvPr>
            <p:ph idx="1"/>
          </p:nvPr>
        </p:nvPicPr>
        <p:blipFill>
          <a:blip r:embed="rId2"/>
          <a:stretch>
            <a:fillRect/>
          </a:stretch>
        </p:blipFill>
        <p:spPr>
          <a:xfrm>
            <a:off x="551916" y="1951615"/>
            <a:ext cx="10397993" cy="1325563"/>
          </a:xfrm>
          <a:prstGeom prst="rect">
            <a:avLst/>
          </a:prstGeom>
        </p:spPr>
      </p:pic>
      <p:sp>
        <p:nvSpPr>
          <p:cNvPr id="3" name="Textfeld 2">
            <a:extLst>
              <a:ext uri="{FF2B5EF4-FFF2-40B4-BE49-F238E27FC236}">
                <a16:creationId xmlns:a16="http://schemas.microsoft.com/office/drawing/2014/main" id="{56F0205A-324A-49E7-8B21-0AB814D1B487}"/>
              </a:ext>
            </a:extLst>
          </p:cNvPr>
          <p:cNvSpPr txBox="1"/>
          <p:nvPr/>
        </p:nvSpPr>
        <p:spPr>
          <a:xfrm>
            <a:off x="665825" y="3808520"/>
            <a:ext cx="10182688"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Example:</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Rockets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Seat belts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101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7DECDF-27CA-49C4-B4A0-A95FCA03FEFA}"/>
              </a:ext>
            </a:extLst>
          </p:cNvPr>
          <p:cNvSpPr>
            <a:spLocks noGrp="1"/>
          </p:cNvSpPr>
          <p:nvPr>
            <p:ph type="title"/>
          </p:nvPr>
        </p:nvSpPr>
        <p:spPr/>
        <p:txBody>
          <a:bodyPr/>
          <a:lstStyle/>
          <a:p>
            <a:r>
              <a:rPr lang="en-US" dirty="0"/>
              <a:t>Exercise: Newton’s First Law</a:t>
            </a:r>
            <a:endParaRPr lang="de-DE" dirty="0"/>
          </a:p>
        </p:txBody>
      </p:sp>
      <p:sp>
        <p:nvSpPr>
          <p:cNvPr id="3" name="Inhaltsplatzhalter 2">
            <a:extLst>
              <a:ext uri="{FF2B5EF4-FFF2-40B4-BE49-F238E27FC236}">
                <a16:creationId xmlns:a16="http://schemas.microsoft.com/office/drawing/2014/main" id="{2C5005A9-9541-4DDA-B911-F7F8790BB9DA}"/>
              </a:ext>
            </a:extLst>
          </p:cNvPr>
          <p:cNvSpPr>
            <a:spLocks noGrp="1"/>
          </p:cNvSpPr>
          <p:nvPr>
            <p:ph idx="1"/>
          </p:nvPr>
        </p:nvSpPr>
        <p:spPr>
          <a:xfrm>
            <a:off x="909221" y="2697480"/>
            <a:ext cx="10515600" cy="4160520"/>
          </a:xfrm>
        </p:spPr>
        <p:txBody>
          <a:bodyPr/>
          <a:lstStyle/>
          <a:p>
            <a:pPr marL="0" indent="0">
              <a:buNone/>
            </a:pPr>
            <a:r>
              <a:rPr lang="en-US" dirty="0">
                <a:latin typeface="Times New Roman" panose="02020603050405020304" pitchFamily="18" charset="0"/>
                <a:cs typeface="Times New Roman" panose="02020603050405020304" pitchFamily="18" charset="0"/>
              </a:rPr>
              <a:t>Question: Why do passengers get thrown to the side when the car they are driving in goes around a corner?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509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4D322-9B9E-4B61-844D-36155E5375F6}"/>
              </a:ext>
            </a:extLst>
          </p:cNvPr>
          <p:cNvSpPr>
            <a:spLocks noGrp="1"/>
          </p:cNvSpPr>
          <p:nvPr>
            <p:ph type="title"/>
          </p:nvPr>
        </p:nvSpPr>
        <p:spPr/>
        <p:txBody>
          <a:bodyPr/>
          <a:lstStyle/>
          <a:p>
            <a:r>
              <a:rPr lang="en-US" dirty="0"/>
              <a:t>Newton’s Second Law of Motion ( F = ma)</a:t>
            </a:r>
            <a:endParaRPr lang="de-DE" dirty="0"/>
          </a:p>
        </p:txBody>
      </p:sp>
      <p:pic>
        <p:nvPicPr>
          <p:cNvPr id="4" name="Inhaltsplatzhalter 3">
            <a:extLst>
              <a:ext uri="{FF2B5EF4-FFF2-40B4-BE49-F238E27FC236}">
                <a16:creationId xmlns:a16="http://schemas.microsoft.com/office/drawing/2014/main" id="{D9DA9E56-EA61-424D-AFEB-CDF6F2AAFB74}"/>
              </a:ext>
            </a:extLst>
          </p:cNvPr>
          <p:cNvPicPr>
            <a:picLocks noGrp="1" noChangeAspect="1"/>
          </p:cNvPicPr>
          <p:nvPr>
            <p:ph idx="1"/>
          </p:nvPr>
        </p:nvPicPr>
        <p:blipFill>
          <a:blip r:embed="rId2"/>
          <a:stretch>
            <a:fillRect/>
          </a:stretch>
        </p:blipFill>
        <p:spPr>
          <a:xfrm>
            <a:off x="288847" y="2281287"/>
            <a:ext cx="10757895" cy="2295426"/>
          </a:xfrm>
          <a:prstGeom prst="rect">
            <a:avLst/>
          </a:prstGeom>
        </p:spPr>
      </p:pic>
    </p:spTree>
    <p:extLst>
      <p:ext uri="{BB962C8B-B14F-4D97-AF65-F5344CB8AC3E}">
        <p14:creationId xmlns:p14="http://schemas.microsoft.com/office/powerpoint/2010/main" val="3991916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4D322-9B9E-4B61-844D-36155E5375F6}"/>
              </a:ext>
            </a:extLst>
          </p:cNvPr>
          <p:cNvSpPr>
            <a:spLocks noGrp="1"/>
          </p:cNvSpPr>
          <p:nvPr>
            <p:ph type="title"/>
          </p:nvPr>
        </p:nvSpPr>
        <p:spPr/>
        <p:txBody>
          <a:bodyPr/>
          <a:lstStyle/>
          <a:p>
            <a:r>
              <a:rPr lang="en-US" dirty="0"/>
              <a:t>Exercise: Newton II – Box on a surface 1</a:t>
            </a:r>
            <a:endParaRPr lang="de-DE" dirty="0"/>
          </a:p>
        </p:txBody>
      </p:sp>
      <p:sp>
        <p:nvSpPr>
          <p:cNvPr id="5" name="Inhaltsplatzhalter 4">
            <a:extLst>
              <a:ext uri="{FF2B5EF4-FFF2-40B4-BE49-F238E27FC236}">
                <a16:creationId xmlns:a16="http://schemas.microsoft.com/office/drawing/2014/main" id="{B71C61B8-A61E-4281-88E9-FC3D2742FE59}"/>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Question: A 10 kg box is placed on a table. A horizontal force of 32 N is applied to the box. A frictional force of 7 N is present between the surface and the box. </a:t>
            </a:r>
          </a:p>
          <a:p>
            <a:pPr marL="514350" indent="-514350">
              <a:buAutoNum type="arabicPeriod"/>
            </a:pPr>
            <a:r>
              <a:rPr lang="en-US" sz="1800" dirty="0">
                <a:latin typeface="Times New Roman" panose="02020603050405020304" pitchFamily="18" charset="0"/>
                <a:cs typeface="Times New Roman" panose="02020603050405020304" pitchFamily="18" charset="0"/>
              </a:rPr>
              <a:t>Draw a force diagram indicating all the horizontal forces acting on the box. </a:t>
            </a:r>
          </a:p>
          <a:p>
            <a:pPr marL="0" indent="0">
              <a:buNone/>
            </a:pPr>
            <a:r>
              <a:rPr lang="en-US" sz="1800" dirty="0">
                <a:latin typeface="Times New Roman" panose="02020603050405020304" pitchFamily="18" charset="0"/>
                <a:cs typeface="Times New Roman" panose="02020603050405020304" pitchFamily="18" charset="0"/>
              </a:rPr>
              <a:t>2.      Calculate the acceleration of the box. </a:t>
            </a:r>
            <a:endParaRPr lang="de-DE" sz="1800" dirty="0">
              <a:latin typeface="Times New Roman" panose="02020603050405020304" pitchFamily="18" charset="0"/>
              <a:cs typeface="Times New Roman" panose="02020603050405020304" pitchFamily="18" charset="0"/>
            </a:endParaRPr>
          </a:p>
        </p:txBody>
      </p:sp>
      <p:pic>
        <p:nvPicPr>
          <p:cNvPr id="6" name="Grafik 5">
            <a:extLst>
              <a:ext uri="{FF2B5EF4-FFF2-40B4-BE49-F238E27FC236}">
                <a16:creationId xmlns:a16="http://schemas.microsoft.com/office/drawing/2014/main" id="{625D1C3B-7D55-47A0-AEBF-96E23FBD0B04}"/>
              </a:ext>
            </a:extLst>
          </p:cNvPr>
          <p:cNvPicPr>
            <a:picLocks noChangeAspect="1"/>
          </p:cNvPicPr>
          <p:nvPr/>
        </p:nvPicPr>
        <p:blipFill>
          <a:blip r:embed="rId2"/>
          <a:stretch>
            <a:fillRect/>
          </a:stretch>
        </p:blipFill>
        <p:spPr>
          <a:xfrm>
            <a:off x="3599340" y="3812219"/>
            <a:ext cx="3376604" cy="1754080"/>
          </a:xfrm>
          <a:prstGeom prst="rect">
            <a:avLst/>
          </a:prstGeom>
        </p:spPr>
      </p:pic>
    </p:spTree>
    <p:extLst>
      <p:ext uri="{BB962C8B-B14F-4D97-AF65-F5344CB8AC3E}">
        <p14:creationId xmlns:p14="http://schemas.microsoft.com/office/powerpoint/2010/main" val="1325309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84D322-9B9E-4B61-844D-36155E5375F6}"/>
              </a:ext>
            </a:extLst>
          </p:cNvPr>
          <p:cNvSpPr>
            <a:spLocks noGrp="1"/>
          </p:cNvSpPr>
          <p:nvPr>
            <p:ph type="title"/>
          </p:nvPr>
        </p:nvSpPr>
        <p:spPr/>
        <p:txBody>
          <a:bodyPr/>
          <a:lstStyle/>
          <a:p>
            <a:r>
              <a:rPr lang="en-US" dirty="0"/>
              <a:t>Exercise: Newton II – Man pulling a box</a:t>
            </a:r>
            <a:endParaRPr lang="de-DE" dirty="0"/>
          </a:p>
        </p:txBody>
      </p:sp>
      <p:sp>
        <p:nvSpPr>
          <p:cNvPr id="5" name="Inhaltsplatzhalter 4">
            <a:extLst>
              <a:ext uri="{FF2B5EF4-FFF2-40B4-BE49-F238E27FC236}">
                <a16:creationId xmlns:a16="http://schemas.microsoft.com/office/drawing/2014/main" id="{B71C61B8-A61E-4281-88E9-FC3D2742FE59}"/>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Question:  </a:t>
            </a:r>
            <a:r>
              <a:rPr lang="en-US" sz="1800" dirty="0">
                <a:latin typeface="Times New Roman" panose="02020603050405020304" pitchFamily="18" charset="0"/>
                <a:cs typeface="Times New Roman" panose="02020603050405020304" pitchFamily="18" charset="0"/>
              </a:rPr>
              <a:t>A man is pulling a 20 kg box with a rope that makes an angle of 60◦ with the horizontal. If he applies a force of 150 N and a frictional force of 15 N is present, calculate the acceleration of the box. </a:t>
            </a:r>
            <a:endParaRPr lang="de-DE" sz="1800" dirty="0">
              <a:latin typeface="Times New Roman" panose="02020603050405020304" pitchFamily="18" charset="0"/>
              <a:cs typeface="Times New Roman" panose="02020603050405020304" pitchFamily="18" charset="0"/>
            </a:endParaRPr>
          </a:p>
        </p:txBody>
      </p:sp>
      <p:pic>
        <p:nvPicPr>
          <p:cNvPr id="3" name="Grafik 2">
            <a:extLst>
              <a:ext uri="{FF2B5EF4-FFF2-40B4-BE49-F238E27FC236}">
                <a16:creationId xmlns:a16="http://schemas.microsoft.com/office/drawing/2014/main" id="{8D40B6B9-EE11-418D-8ED4-229FCB8D0B6F}"/>
              </a:ext>
            </a:extLst>
          </p:cNvPr>
          <p:cNvPicPr>
            <a:picLocks noChangeAspect="1"/>
          </p:cNvPicPr>
          <p:nvPr/>
        </p:nvPicPr>
        <p:blipFill>
          <a:blip r:embed="rId2"/>
          <a:stretch>
            <a:fillRect/>
          </a:stretch>
        </p:blipFill>
        <p:spPr>
          <a:xfrm>
            <a:off x="1203478" y="3137147"/>
            <a:ext cx="4220777" cy="2746048"/>
          </a:xfrm>
          <a:prstGeom prst="rect">
            <a:avLst/>
          </a:prstGeom>
        </p:spPr>
      </p:pic>
      <p:pic>
        <p:nvPicPr>
          <p:cNvPr id="4" name="Grafik 3">
            <a:extLst>
              <a:ext uri="{FF2B5EF4-FFF2-40B4-BE49-F238E27FC236}">
                <a16:creationId xmlns:a16="http://schemas.microsoft.com/office/drawing/2014/main" id="{6872A139-354E-40C3-BD0A-EF1806D4CEAD}"/>
              </a:ext>
            </a:extLst>
          </p:cNvPr>
          <p:cNvPicPr>
            <a:picLocks noChangeAspect="1"/>
          </p:cNvPicPr>
          <p:nvPr/>
        </p:nvPicPr>
        <p:blipFill>
          <a:blip r:embed="rId3"/>
          <a:stretch>
            <a:fillRect/>
          </a:stretch>
        </p:blipFill>
        <p:spPr>
          <a:xfrm>
            <a:off x="6035820" y="3429000"/>
            <a:ext cx="3810347" cy="1779003"/>
          </a:xfrm>
          <a:prstGeom prst="rect">
            <a:avLst/>
          </a:prstGeom>
        </p:spPr>
      </p:pic>
    </p:spTree>
    <p:extLst>
      <p:ext uri="{BB962C8B-B14F-4D97-AF65-F5344CB8AC3E}">
        <p14:creationId xmlns:p14="http://schemas.microsoft.com/office/powerpoint/2010/main" val="236564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3CFBEA-2EE5-4A48-87CF-75D53159D174}"/>
              </a:ext>
            </a:extLst>
          </p:cNvPr>
          <p:cNvSpPr>
            <a:spLocks noGrp="1"/>
          </p:cNvSpPr>
          <p:nvPr>
            <p:ph type="title"/>
          </p:nvPr>
        </p:nvSpPr>
        <p:spPr/>
        <p:txBody>
          <a:bodyPr/>
          <a:lstStyle/>
          <a:p>
            <a:r>
              <a:rPr lang="en-US" dirty="0"/>
              <a:t>Newton’s Third Law of Motion</a:t>
            </a:r>
            <a:endParaRPr lang="de-DE" dirty="0"/>
          </a:p>
        </p:txBody>
      </p:sp>
      <p:pic>
        <p:nvPicPr>
          <p:cNvPr id="4" name="Inhaltsplatzhalter 3">
            <a:extLst>
              <a:ext uri="{FF2B5EF4-FFF2-40B4-BE49-F238E27FC236}">
                <a16:creationId xmlns:a16="http://schemas.microsoft.com/office/drawing/2014/main" id="{15B2E941-1581-4012-992D-F7B973B52DF3}"/>
              </a:ext>
            </a:extLst>
          </p:cNvPr>
          <p:cNvPicPr>
            <a:picLocks noGrp="1" noChangeAspect="1"/>
          </p:cNvPicPr>
          <p:nvPr>
            <p:ph idx="1"/>
          </p:nvPr>
        </p:nvPicPr>
        <p:blipFill>
          <a:blip r:embed="rId2"/>
          <a:stretch>
            <a:fillRect/>
          </a:stretch>
        </p:blipFill>
        <p:spPr>
          <a:xfrm>
            <a:off x="500849" y="2496066"/>
            <a:ext cx="10321519" cy="1325563"/>
          </a:xfrm>
          <a:prstGeom prst="rect">
            <a:avLst/>
          </a:prstGeom>
        </p:spPr>
      </p:pic>
    </p:spTree>
    <p:extLst>
      <p:ext uri="{BB962C8B-B14F-4D97-AF65-F5344CB8AC3E}">
        <p14:creationId xmlns:p14="http://schemas.microsoft.com/office/powerpoint/2010/main" val="2593360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C2F064-5AC6-4869-898A-39B761A729F6}"/>
              </a:ext>
            </a:extLst>
          </p:cNvPr>
          <p:cNvSpPr>
            <a:spLocks noGrp="1"/>
          </p:cNvSpPr>
          <p:nvPr>
            <p:ph type="title"/>
          </p:nvPr>
        </p:nvSpPr>
        <p:spPr/>
        <p:txBody>
          <a:bodyPr/>
          <a:lstStyle/>
          <a:p>
            <a:r>
              <a:rPr lang="en-US" dirty="0"/>
              <a:t>Example: Newton III Seat Belt</a:t>
            </a:r>
            <a:endParaRPr lang="de-DE" dirty="0"/>
          </a:p>
        </p:txBody>
      </p:sp>
      <p:sp>
        <p:nvSpPr>
          <p:cNvPr id="3" name="Inhaltsplatzhalter 2">
            <a:extLst>
              <a:ext uri="{FF2B5EF4-FFF2-40B4-BE49-F238E27FC236}">
                <a16:creationId xmlns:a16="http://schemas.microsoft.com/office/drawing/2014/main" id="{30409A5E-F113-454D-A0C1-48A10C594DE3}"/>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Question: Ram is seated in the passenger seat of a car with the seat belt on. The car suddenly stops and he moves forwards until the seat belt stops him. Draw a labeled force diagram identifying two action-reaction pairs in this situation.</a:t>
            </a:r>
            <a:endParaRPr lang="de-DE" sz="1800" dirty="0">
              <a:latin typeface="Times New Roman" panose="02020603050405020304" pitchFamily="18" charset="0"/>
              <a:cs typeface="Times New Roman" panose="02020603050405020304" pitchFamily="18" charset="0"/>
            </a:endParaRPr>
          </a:p>
        </p:txBody>
      </p:sp>
      <p:pic>
        <p:nvPicPr>
          <p:cNvPr id="4" name="Grafik 3">
            <a:extLst>
              <a:ext uri="{FF2B5EF4-FFF2-40B4-BE49-F238E27FC236}">
                <a16:creationId xmlns:a16="http://schemas.microsoft.com/office/drawing/2014/main" id="{3C8406D7-2696-4C8C-932D-EA45DC3D58AE}"/>
              </a:ext>
            </a:extLst>
          </p:cNvPr>
          <p:cNvPicPr>
            <a:picLocks noChangeAspect="1"/>
          </p:cNvPicPr>
          <p:nvPr/>
        </p:nvPicPr>
        <p:blipFill>
          <a:blip r:embed="rId2"/>
          <a:stretch>
            <a:fillRect/>
          </a:stretch>
        </p:blipFill>
        <p:spPr>
          <a:xfrm>
            <a:off x="4451412" y="3507558"/>
            <a:ext cx="1848913" cy="1923366"/>
          </a:xfrm>
          <a:prstGeom prst="rect">
            <a:avLst/>
          </a:prstGeom>
        </p:spPr>
      </p:pic>
    </p:spTree>
    <p:extLst>
      <p:ext uri="{BB962C8B-B14F-4D97-AF65-F5344CB8AC3E}">
        <p14:creationId xmlns:p14="http://schemas.microsoft.com/office/powerpoint/2010/main" val="684942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C2F064-5AC6-4869-898A-39B761A729F6}"/>
              </a:ext>
            </a:extLst>
          </p:cNvPr>
          <p:cNvSpPr>
            <a:spLocks noGrp="1"/>
          </p:cNvSpPr>
          <p:nvPr>
            <p:ph type="title"/>
          </p:nvPr>
        </p:nvSpPr>
        <p:spPr/>
        <p:txBody>
          <a:bodyPr/>
          <a:lstStyle/>
          <a:p>
            <a:r>
              <a:rPr lang="en-US" dirty="0"/>
              <a:t>Example: Newton III Seat Belt</a:t>
            </a:r>
            <a:endParaRPr lang="de-DE" dirty="0"/>
          </a:p>
        </p:txBody>
      </p:sp>
      <p:sp>
        <p:nvSpPr>
          <p:cNvPr id="3" name="Inhaltsplatzhalter 2">
            <a:extLst>
              <a:ext uri="{FF2B5EF4-FFF2-40B4-BE49-F238E27FC236}">
                <a16:creationId xmlns:a16="http://schemas.microsoft.com/office/drawing/2014/main" id="{30409A5E-F113-454D-A0C1-48A10C594DE3}"/>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Question: Ram is seated in the passenger seat of a car with the seat belt on. The car suddenly stops and he moves forwards until the seat belt stops him. Draw a labeled force diagram identifying two action-reaction pairs in this situation.</a:t>
            </a:r>
            <a:endParaRPr lang="de-DE" sz="1800" dirty="0">
              <a:latin typeface="Times New Roman" panose="02020603050405020304" pitchFamily="18" charset="0"/>
              <a:cs typeface="Times New Roman" panose="02020603050405020304" pitchFamily="18" charset="0"/>
            </a:endParaRPr>
          </a:p>
        </p:txBody>
      </p:sp>
      <p:pic>
        <p:nvPicPr>
          <p:cNvPr id="5" name="Grafik 4">
            <a:extLst>
              <a:ext uri="{FF2B5EF4-FFF2-40B4-BE49-F238E27FC236}">
                <a16:creationId xmlns:a16="http://schemas.microsoft.com/office/drawing/2014/main" id="{D9802DA4-9BEE-4CCD-8C78-10FFA1BD3273}"/>
              </a:ext>
            </a:extLst>
          </p:cNvPr>
          <p:cNvPicPr>
            <a:picLocks noChangeAspect="1"/>
          </p:cNvPicPr>
          <p:nvPr/>
        </p:nvPicPr>
        <p:blipFill>
          <a:blip r:embed="rId2"/>
          <a:stretch>
            <a:fillRect/>
          </a:stretch>
        </p:blipFill>
        <p:spPr>
          <a:xfrm>
            <a:off x="1895983" y="3614599"/>
            <a:ext cx="1724025" cy="2114550"/>
          </a:xfrm>
          <a:prstGeom prst="rect">
            <a:avLst/>
          </a:prstGeom>
        </p:spPr>
      </p:pic>
      <p:sp>
        <p:nvSpPr>
          <p:cNvPr id="6" name="Textfeld 5">
            <a:extLst>
              <a:ext uri="{FF2B5EF4-FFF2-40B4-BE49-F238E27FC236}">
                <a16:creationId xmlns:a16="http://schemas.microsoft.com/office/drawing/2014/main" id="{4CAFDF22-482C-43F1-A859-EB4CFEC69D94}"/>
              </a:ext>
            </a:extLst>
          </p:cNvPr>
          <p:cNvSpPr txBox="1"/>
          <p:nvPr/>
        </p:nvSpPr>
        <p:spPr>
          <a:xfrm>
            <a:off x="4838329" y="3429000"/>
            <a:ext cx="5619565"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F1: The force of Ram on the seat belt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F2 : The force of the seat belt on Ram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F3: The force of Ram on the seat (downwards)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F4: The force of the seat on Ram (upwards)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886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8E3F01-5E9E-4D6D-BAEE-89157BFEB0E5}"/>
              </a:ext>
            </a:extLst>
          </p:cNvPr>
          <p:cNvSpPr>
            <a:spLocks noGrp="1"/>
          </p:cNvSpPr>
          <p:nvPr>
            <p:ph type="title"/>
          </p:nvPr>
        </p:nvSpPr>
        <p:spPr/>
        <p:txBody>
          <a:bodyPr/>
          <a:lstStyle/>
          <a:p>
            <a:r>
              <a:rPr lang="en-US" dirty="0"/>
              <a:t>Different Types of Forces</a:t>
            </a:r>
            <a:endParaRPr lang="de-DE" dirty="0"/>
          </a:p>
        </p:txBody>
      </p:sp>
      <p:sp>
        <p:nvSpPr>
          <p:cNvPr id="3" name="Inhaltsplatzhalter 2">
            <a:extLst>
              <a:ext uri="{FF2B5EF4-FFF2-40B4-BE49-F238E27FC236}">
                <a16:creationId xmlns:a16="http://schemas.microsoft.com/office/drawing/2014/main" id="{011809B3-0912-4DD8-95C8-13BCCEA4DCE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Tension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Tension is the magnitude of the force that exists in objects like ropes, chains and struts that are providing support. For example, there are tension forces in the ropes supporting a child’s swing hanging from a tree.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538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8E3F01-5E9E-4D6D-BAEE-89157BFEB0E5}"/>
              </a:ext>
            </a:extLst>
          </p:cNvPr>
          <p:cNvSpPr>
            <a:spLocks noGrp="1"/>
          </p:cNvSpPr>
          <p:nvPr>
            <p:ph type="title"/>
          </p:nvPr>
        </p:nvSpPr>
        <p:spPr/>
        <p:txBody>
          <a:bodyPr/>
          <a:lstStyle/>
          <a:p>
            <a:r>
              <a:rPr lang="en-US" dirty="0"/>
              <a:t>Different Types of Forces</a:t>
            </a:r>
            <a:endParaRPr lang="de-DE" dirty="0"/>
          </a:p>
        </p:txBody>
      </p:sp>
      <p:sp>
        <p:nvSpPr>
          <p:cNvPr id="3" name="Inhaltsplatzhalter 2">
            <a:extLst>
              <a:ext uri="{FF2B5EF4-FFF2-40B4-BE49-F238E27FC236}">
                <a16:creationId xmlns:a16="http://schemas.microsoft.com/office/drawing/2014/main" id="{011809B3-0912-4DD8-95C8-13BCCEA4DCE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Contact and non-contact Forces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Contact Forces: push or a pull, tension in a string, frictional forces and the normal</a:t>
            </a:r>
          </a:p>
          <a:p>
            <a:pPr marL="0" indent="0">
              <a:buNone/>
            </a:pPr>
            <a:r>
              <a:rPr lang="en-US" dirty="0">
                <a:latin typeface="Times New Roman" panose="02020603050405020304" pitchFamily="18" charset="0"/>
                <a:cs typeface="Times New Roman" panose="02020603050405020304" pitchFamily="18" charset="0"/>
              </a:rPr>
              <a:t>Non-contact Forces: magnetic forces, electrostatic forces and gravitational forces</a:t>
            </a:r>
          </a:p>
        </p:txBody>
      </p:sp>
    </p:spTree>
    <p:extLst>
      <p:ext uri="{BB962C8B-B14F-4D97-AF65-F5344CB8AC3E}">
        <p14:creationId xmlns:p14="http://schemas.microsoft.com/office/powerpoint/2010/main" val="386604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7F1CF0-2429-4CBA-9AD4-97098DF3DD0D}"/>
              </a:ext>
            </a:extLst>
          </p:cNvPr>
          <p:cNvSpPr>
            <a:spLocks noGrp="1"/>
          </p:cNvSpPr>
          <p:nvPr>
            <p:ph type="title"/>
          </p:nvPr>
        </p:nvSpPr>
        <p:spPr>
          <a:xfrm>
            <a:off x="975360" y="419989"/>
            <a:ext cx="10515600" cy="1325563"/>
          </a:xfrm>
        </p:spPr>
        <p:txBody>
          <a:bodyPr/>
          <a:lstStyle/>
          <a:p>
            <a:r>
              <a:rPr lang="en-US" dirty="0"/>
              <a:t>Force</a:t>
            </a:r>
            <a:endParaRPr lang="de-DE" dirty="0"/>
          </a:p>
        </p:txBody>
      </p:sp>
      <p:sp>
        <p:nvSpPr>
          <p:cNvPr id="3" name="Inhaltsplatzhalter 2">
            <a:extLst>
              <a:ext uri="{FF2B5EF4-FFF2-40B4-BE49-F238E27FC236}">
                <a16:creationId xmlns:a16="http://schemas.microsoft.com/office/drawing/2014/main" id="{1D0D841A-5041-4CC3-808B-26D5B4849AB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A force is anything that can cause a change to objects.</a:t>
            </a:r>
          </a:p>
          <a:p>
            <a:pPr marL="0" indent="0">
              <a:buNone/>
            </a:pPr>
            <a:r>
              <a:rPr lang="en-US" dirty="0">
                <a:latin typeface="Times New Roman" panose="02020603050405020304" pitchFamily="18" charset="0"/>
                <a:cs typeface="Times New Roman" panose="02020603050405020304" pitchFamily="18" charset="0"/>
              </a:rPr>
              <a:t> Forces can: </a:t>
            </a:r>
          </a:p>
          <a:p>
            <a:pPr marL="0" indent="0">
              <a:buNone/>
            </a:pPr>
            <a:r>
              <a:rPr lang="en-US" dirty="0">
                <a:latin typeface="Times New Roman" panose="02020603050405020304" pitchFamily="18" charset="0"/>
                <a:cs typeface="Times New Roman" panose="02020603050405020304" pitchFamily="18" charset="0"/>
              </a:rPr>
              <a:t>• change the shape of an object </a:t>
            </a:r>
          </a:p>
          <a:p>
            <a:pPr marL="0" indent="0">
              <a:buNone/>
            </a:pPr>
            <a:r>
              <a:rPr lang="en-US" dirty="0">
                <a:latin typeface="Times New Roman" panose="02020603050405020304" pitchFamily="18" charset="0"/>
                <a:cs typeface="Times New Roman" panose="02020603050405020304" pitchFamily="18" charset="0"/>
              </a:rPr>
              <a:t>• move or stop an object </a:t>
            </a:r>
          </a:p>
          <a:p>
            <a:pPr marL="0" indent="0">
              <a:buNone/>
            </a:pPr>
            <a:r>
              <a:rPr lang="en-US" dirty="0">
                <a:latin typeface="Times New Roman" panose="02020603050405020304" pitchFamily="18" charset="0"/>
                <a:cs typeface="Times New Roman" panose="02020603050405020304" pitchFamily="18" charset="0"/>
              </a:rPr>
              <a:t>• change the direction of a moving object.</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042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8E3F01-5E9E-4D6D-BAEE-89157BFEB0E5}"/>
              </a:ext>
            </a:extLst>
          </p:cNvPr>
          <p:cNvSpPr>
            <a:spLocks noGrp="1"/>
          </p:cNvSpPr>
          <p:nvPr>
            <p:ph type="title"/>
          </p:nvPr>
        </p:nvSpPr>
        <p:spPr/>
        <p:txBody>
          <a:bodyPr/>
          <a:lstStyle/>
          <a:p>
            <a:r>
              <a:rPr lang="en-US" dirty="0"/>
              <a:t>Different Types of Forces</a:t>
            </a:r>
            <a:endParaRPr lang="de-DE" dirty="0"/>
          </a:p>
        </p:txBody>
      </p:sp>
      <p:sp>
        <p:nvSpPr>
          <p:cNvPr id="3" name="Inhaltsplatzhalter 2">
            <a:extLst>
              <a:ext uri="{FF2B5EF4-FFF2-40B4-BE49-F238E27FC236}">
                <a16:creationId xmlns:a16="http://schemas.microsoft.com/office/drawing/2014/main" id="{011809B3-0912-4DD8-95C8-13BCCEA4DCE4}"/>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Normal force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 5 kg box is placed on a rough surface and a 10 N force is applied at an angle of 36,9◦ to the horizontal. The box does not move. The normal force (N or FN ) is the force between the box and the surface acting in the vertical direction. If this force is not present the box would fall through the surface because the force of gravity pulls it downwards. The normal force therefore acts upwards. We can calculate the normal force by considering all the forces in the vertical direction. All the forces in the vertical direction must add up to zero because there is no movement in the vertical direction. </a:t>
            </a:r>
          </a:p>
        </p:txBody>
      </p:sp>
    </p:spTree>
    <p:extLst>
      <p:ext uri="{BB962C8B-B14F-4D97-AF65-F5344CB8AC3E}">
        <p14:creationId xmlns:p14="http://schemas.microsoft.com/office/powerpoint/2010/main" val="1612460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8E3F01-5E9E-4D6D-BAEE-89157BFEB0E5}"/>
              </a:ext>
            </a:extLst>
          </p:cNvPr>
          <p:cNvSpPr>
            <a:spLocks noGrp="1"/>
          </p:cNvSpPr>
          <p:nvPr>
            <p:ph type="title"/>
          </p:nvPr>
        </p:nvSpPr>
        <p:spPr/>
        <p:txBody>
          <a:bodyPr/>
          <a:lstStyle/>
          <a:p>
            <a:r>
              <a:rPr lang="en-US" dirty="0"/>
              <a:t>Example: Forces on a slope</a:t>
            </a:r>
            <a:endParaRPr lang="de-DE" dirty="0"/>
          </a:p>
        </p:txBody>
      </p:sp>
      <p:sp>
        <p:nvSpPr>
          <p:cNvPr id="3" name="Inhaltsplatzhalter 2">
            <a:extLst>
              <a:ext uri="{FF2B5EF4-FFF2-40B4-BE49-F238E27FC236}">
                <a16:creationId xmlns:a16="http://schemas.microsoft.com/office/drawing/2014/main" id="{011809B3-0912-4DD8-95C8-13BCCEA4DCE4}"/>
              </a:ext>
            </a:extLst>
          </p:cNvPr>
          <p:cNvSpPr>
            <a:spLocks noGrp="1"/>
          </p:cNvSpPr>
          <p:nvPr>
            <p:ph idx="1"/>
          </p:nvPr>
        </p:nvSpPr>
        <p:spPr>
          <a:xfrm>
            <a:off x="838200" y="2697480"/>
            <a:ext cx="10515600" cy="4160520"/>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Question: A 50 kg crate is placed on a slope that makes an angle of 30◦ with the horizontal. The box does not slide down the slope. Calculate the magnitude and direction of the frictional force and the normal force present in this situation</a:t>
            </a:r>
          </a:p>
        </p:txBody>
      </p:sp>
    </p:spTree>
    <p:extLst>
      <p:ext uri="{BB962C8B-B14F-4D97-AF65-F5344CB8AC3E}">
        <p14:creationId xmlns:p14="http://schemas.microsoft.com/office/powerpoint/2010/main" val="256512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D9E243-8717-4DC3-A003-2598CC32E3E9}"/>
              </a:ext>
            </a:extLst>
          </p:cNvPr>
          <p:cNvSpPr>
            <a:spLocks noGrp="1"/>
          </p:cNvSpPr>
          <p:nvPr>
            <p:ph type="title"/>
          </p:nvPr>
        </p:nvSpPr>
        <p:spPr/>
        <p:txBody>
          <a:bodyPr/>
          <a:lstStyle/>
          <a:p>
            <a:r>
              <a:rPr lang="en-US" dirty="0"/>
              <a:t>Forces in equilibrium</a:t>
            </a:r>
            <a:endParaRPr lang="de-DE" dirty="0"/>
          </a:p>
        </p:txBody>
      </p:sp>
      <p:pic>
        <p:nvPicPr>
          <p:cNvPr id="4" name="Inhaltsplatzhalter 3">
            <a:extLst>
              <a:ext uri="{FF2B5EF4-FFF2-40B4-BE49-F238E27FC236}">
                <a16:creationId xmlns:a16="http://schemas.microsoft.com/office/drawing/2014/main" id="{C8BA27FA-C9C6-439D-874C-ABD91C4BF11A}"/>
              </a:ext>
            </a:extLst>
          </p:cNvPr>
          <p:cNvPicPr>
            <a:picLocks noGrp="1" noChangeAspect="1"/>
          </p:cNvPicPr>
          <p:nvPr>
            <p:ph idx="1"/>
          </p:nvPr>
        </p:nvPicPr>
        <p:blipFill>
          <a:blip r:embed="rId2"/>
          <a:stretch>
            <a:fillRect/>
          </a:stretch>
        </p:blipFill>
        <p:spPr>
          <a:xfrm>
            <a:off x="598503" y="1944633"/>
            <a:ext cx="10495524" cy="1484367"/>
          </a:xfrm>
          <a:prstGeom prst="rect">
            <a:avLst/>
          </a:prstGeom>
        </p:spPr>
      </p:pic>
    </p:spTree>
    <p:extLst>
      <p:ext uri="{BB962C8B-B14F-4D97-AF65-F5344CB8AC3E}">
        <p14:creationId xmlns:p14="http://schemas.microsoft.com/office/powerpoint/2010/main" val="1661677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D9E243-8717-4DC3-A003-2598CC32E3E9}"/>
              </a:ext>
            </a:extLst>
          </p:cNvPr>
          <p:cNvSpPr>
            <a:spLocks noGrp="1"/>
          </p:cNvSpPr>
          <p:nvPr>
            <p:ph type="title"/>
          </p:nvPr>
        </p:nvSpPr>
        <p:spPr/>
        <p:txBody>
          <a:bodyPr/>
          <a:lstStyle/>
          <a:p>
            <a:r>
              <a:rPr lang="en-US" dirty="0"/>
              <a:t>Forces in equilibrium</a:t>
            </a:r>
            <a:endParaRPr lang="de-DE" dirty="0"/>
          </a:p>
        </p:txBody>
      </p:sp>
      <p:pic>
        <p:nvPicPr>
          <p:cNvPr id="4" name="Inhaltsplatzhalter 3">
            <a:extLst>
              <a:ext uri="{FF2B5EF4-FFF2-40B4-BE49-F238E27FC236}">
                <a16:creationId xmlns:a16="http://schemas.microsoft.com/office/drawing/2014/main" id="{C8BA27FA-C9C6-439D-874C-ABD91C4BF11A}"/>
              </a:ext>
            </a:extLst>
          </p:cNvPr>
          <p:cNvPicPr>
            <a:picLocks noGrp="1" noChangeAspect="1"/>
          </p:cNvPicPr>
          <p:nvPr>
            <p:ph idx="1"/>
          </p:nvPr>
        </p:nvPicPr>
        <p:blipFill>
          <a:blip r:embed="rId2"/>
          <a:stretch>
            <a:fillRect/>
          </a:stretch>
        </p:blipFill>
        <p:spPr>
          <a:xfrm>
            <a:off x="598503" y="1944633"/>
            <a:ext cx="10495524" cy="1484367"/>
          </a:xfrm>
          <a:prstGeom prst="rect">
            <a:avLst/>
          </a:prstGeom>
        </p:spPr>
      </p:pic>
      <p:pic>
        <p:nvPicPr>
          <p:cNvPr id="3" name="Grafik 2">
            <a:extLst>
              <a:ext uri="{FF2B5EF4-FFF2-40B4-BE49-F238E27FC236}">
                <a16:creationId xmlns:a16="http://schemas.microsoft.com/office/drawing/2014/main" id="{A16A76E8-067F-4CA8-BDB0-C217451EC50D}"/>
              </a:ext>
            </a:extLst>
          </p:cNvPr>
          <p:cNvPicPr>
            <a:picLocks noChangeAspect="1"/>
          </p:cNvPicPr>
          <p:nvPr/>
        </p:nvPicPr>
        <p:blipFill>
          <a:blip r:embed="rId3"/>
          <a:stretch>
            <a:fillRect/>
          </a:stretch>
        </p:blipFill>
        <p:spPr>
          <a:xfrm>
            <a:off x="696156" y="4482958"/>
            <a:ext cx="10329909" cy="1506019"/>
          </a:xfrm>
          <a:prstGeom prst="rect">
            <a:avLst/>
          </a:prstGeom>
        </p:spPr>
      </p:pic>
    </p:spTree>
    <p:extLst>
      <p:ext uri="{BB962C8B-B14F-4D97-AF65-F5344CB8AC3E}">
        <p14:creationId xmlns:p14="http://schemas.microsoft.com/office/powerpoint/2010/main" val="2633120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DBDE67-6540-4DE8-917F-09D3057D08BB}"/>
              </a:ext>
            </a:extLst>
          </p:cNvPr>
          <p:cNvSpPr>
            <a:spLocks noGrp="1"/>
          </p:cNvSpPr>
          <p:nvPr>
            <p:ph type="title"/>
          </p:nvPr>
        </p:nvSpPr>
        <p:spPr/>
        <p:txBody>
          <a:bodyPr/>
          <a:lstStyle/>
          <a:p>
            <a:r>
              <a:rPr lang="en-US" dirty="0"/>
              <a:t>Forces in equilibrium</a:t>
            </a:r>
            <a:endParaRPr lang="de-DE" dirty="0"/>
          </a:p>
        </p:txBody>
      </p:sp>
      <p:pic>
        <p:nvPicPr>
          <p:cNvPr id="4" name="Inhaltsplatzhalter 3">
            <a:extLst>
              <a:ext uri="{FF2B5EF4-FFF2-40B4-BE49-F238E27FC236}">
                <a16:creationId xmlns:a16="http://schemas.microsoft.com/office/drawing/2014/main" id="{445C731D-CB56-4EBA-A488-1113AEA3388A}"/>
              </a:ext>
            </a:extLst>
          </p:cNvPr>
          <p:cNvPicPr>
            <a:picLocks noGrp="1" noChangeAspect="1"/>
          </p:cNvPicPr>
          <p:nvPr>
            <p:ph idx="1"/>
          </p:nvPr>
        </p:nvPicPr>
        <p:blipFill>
          <a:blip r:embed="rId2"/>
          <a:stretch>
            <a:fillRect/>
          </a:stretch>
        </p:blipFill>
        <p:spPr>
          <a:xfrm>
            <a:off x="594711" y="2696045"/>
            <a:ext cx="4825955" cy="2222184"/>
          </a:xfrm>
          <a:prstGeom prst="rect">
            <a:avLst/>
          </a:prstGeom>
        </p:spPr>
      </p:pic>
      <p:sp>
        <p:nvSpPr>
          <p:cNvPr id="5" name="Textfeld 4">
            <a:extLst>
              <a:ext uri="{FF2B5EF4-FFF2-40B4-BE49-F238E27FC236}">
                <a16:creationId xmlns:a16="http://schemas.microsoft.com/office/drawing/2014/main" id="{74DCD7EF-953A-4776-94A3-D6DEBED44AE9}"/>
              </a:ext>
            </a:extLst>
          </p:cNvPr>
          <p:cNvSpPr txBox="1"/>
          <p:nvPr/>
        </p:nvSpPr>
        <p:spPr>
          <a:xfrm>
            <a:off x="5805997" y="3345471"/>
            <a:ext cx="5078026" cy="94244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F1, F2 and F3 are in equilibrium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F3 is the equilibrant of F1 and F2</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F1 and F2 are kept in equilibrium by F3</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542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DBDE67-6540-4DE8-917F-09D3057D08BB}"/>
              </a:ext>
            </a:extLst>
          </p:cNvPr>
          <p:cNvSpPr>
            <a:spLocks noGrp="1"/>
          </p:cNvSpPr>
          <p:nvPr>
            <p:ph type="title"/>
          </p:nvPr>
        </p:nvSpPr>
        <p:spPr>
          <a:xfrm>
            <a:off x="744245" y="320737"/>
            <a:ext cx="10515600" cy="1325563"/>
          </a:xfrm>
        </p:spPr>
        <p:txBody>
          <a:bodyPr/>
          <a:lstStyle/>
          <a:p>
            <a:r>
              <a:rPr lang="en-US" dirty="0"/>
              <a:t>Example: Equilibrium</a:t>
            </a:r>
            <a:endParaRPr lang="de-DE" dirty="0"/>
          </a:p>
        </p:txBody>
      </p:sp>
      <p:sp>
        <p:nvSpPr>
          <p:cNvPr id="9" name="Textfeld 8">
            <a:extLst>
              <a:ext uri="{FF2B5EF4-FFF2-40B4-BE49-F238E27FC236}">
                <a16:creationId xmlns:a16="http://schemas.microsoft.com/office/drawing/2014/main" id="{D54E2EFE-AB5D-4314-AD8F-009BD268166A}"/>
              </a:ext>
            </a:extLst>
          </p:cNvPr>
          <p:cNvSpPr txBox="1"/>
          <p:nvPr/>
        </p:nvSpPr>
        <p:spPr>
          <a:xfrm>
            <a:off x="744245" y="2024110"/>
            <a:ext cx="10421645"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Question: A car engine of weight 2000 N is lifted by means of a chain and pulley system. The engine is initially suspended by the chain, hanging stationary. Then, the engine is pulled sideways by a mechanic, using a rope. The engine is held in such a position that the chain makes an angle of 30◦ with the vertical. In the questions that follow, the masses of the chain and the rope can be ignored.</a:t>
            </a:r>
            <a:endParaRPr lang="de-DE" dirty="0">
              <a:latin typeface="Times New Roman" panose="02020603050405020304" pitchFamily="18" charset="0"/>
              <a:cs typeface="Times New Roman" panose="02020603050405020304" pitchFamily="18" charset="0"/>
            </a:endParaRPr>
          </a:p>
        </p:txBody>
      </p:sp>
      <p:pic>
        <p:nvPicPr>
          <p:cNvPr id="10" name="Grafik 9">
            <a:extLst>
              <a:ext uri="{FF2B5EF4-FFF2-40B4-BE49-F238E27FC236}">
                <a16:creationId xmlns:a16="http://schemas.microsoft.com/office/drawing/2014/main" id="{D3D51349-8CDB-4F17-92A6-1CCFBE379B91}"/>
              </a:ext>
            </a:extLst>
          </p:cNvPr>
          <p:cNvPicPr>
            <a:picLocks noChangeAspect="1"/>
          </p:cNvPicPr>
          <p:nvPr/>
        </p:nvPicPr>
        <p:blipFill>
          <a:blip r:embed="rId2"/>
          <a:stretch>
            <a:fillRect/>
          </a:stretch>
        </p:blipFill>
        <p:spPr>
          <a:xfrm>
            <a:off x="926283" y="3675865"/>
            <a:ext cx="4657725" cy="2571750"/>
          </a:xfrm>
          <a:prstGeom prst="rect">
            <a:avLst/>
          </a:prstGeom>
        </p:spPr>
      </p:pic>
      <p:sp>
        <p:nvSpPr>
          <p:cNvPr id="11" name="Textfeld 10">
            <a:extLst>
              <a:ext uri="{FF2B5EF4-FFF2-40B4-BE49-F238E27FC236}">
                <a16:creationId xmlns:a16="http://schemas.microsoft.com/office/drawing/2014/main" id="{53911A0F-AF49-4257-8820-3F1608ADFE10}"/>
              </a:ext>
            </a:extLst>
          </p:cNvPr>
          <p:cNvSpPr txBox="1"/>
          <p:nvPr/>
        </p:nvSpPr>
        <p:spPr>
          <a:xfrm>
            <a:off x="6374167" y="3633562"/>
            <a:ext cx="4474346" cy="2862322"/>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Draw a free body representing the forces acting on the engine in the initial situation. </a:t>
            </a:r>
          </a:p>
          <a:p>
            <a:pPr marL="342900" indent="-342900">
              <a:buAutoNum type="arabicPeriod"/>
            </a:pPr>
            <a:r>
              <a:rPr lang="en-US" dirty="0">
                <a:latin typeface="Times New Roman" panose="02020603050405020304" pitchFamily="18" charset="0"/>
                <a:cs typeface="Times New Roman" panose="02020603050405020304" pitchFamily="18" charset="0"/>
              </a:rPr>
              <a:t>Determine the tension in the chain initially.</a:t>
            </a:r>
          </a:p>
          <a:p>
            <a:pPr marL="342900" indent="-342900">
              <a:buAutoNum type="arabicPeriod"/>
            </a:pPr>
            <a:r>
              <a:rPr lang="en-US" dirty="0">
                <a:latin typeface="Times New Roman" panose="02020603050405020304" pitchFamily="18" charset="0"/>
                <a:cs typeface="Times New Roman" panose="02020603050405020304" pitchFamily="18" charset="0"/>
              </a:rPr>
              <a:t>Draw a free body diagram representing the forces acting on the engine in the final situation. </a:t>
            </a:r>
          </a:p>
          <a:p>
            <a:pPr marL="342900" indent="-342900">
              <a:buAutoNum type="arabicPeriod"/>
            </a:pPr>
            <a:r>
              <a:rPr lang="en-US" dirty="0">
                <a:latin typeface="Times New Roman" panose="02020603050405020304" pitchFamily="18" charset="0"/>
                <a:cs typeface="Times New Roman" panose="02020603050405020304" pitchFamily="18" charset="0"/>
              </a:rPr>
              <a:t>Determine the magnitude of the applied force and the tension in the chain in the final situations.</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515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F2485-78CE-45CB-BD37-A838005DE6DD}"/>
              </a:ext>
            </a:extLst>
          </p:cNvPr>
          <p:cNvSpPr>
            <a:spLocks noGrp="1"/>
          </p:cNvSpPr>
          <p:nvPr>
            <p:ph type="title"/>
          </p:nvPr>
        </p:nvSpPr>
        <p:spPr/>
        <p:txBody>
          <a:bodyPr/>
          <a:lstStyle/>
          <a:p>
            <a:r>
              <a:rPr lang="en-US" dirty="0"/>
              <a:t>Force between Masses ( F = mg)</a:t>
            </a:r>
            <a:endParaRPr lang="de-DE" dirty="0"/>
          </a:p>
        </p:txBody>
      </p:sp>
      <p:pic>
        <p:nvPicPr>
          <p:cNvPr id="4" name="Inhaltsplatzhalter 3">
            <a:extLst>
              <a:ext uri="{FF2B5EF4-FFF2-40B4-BE49-F238E27FC236}">
                <a16:creationId xmlns:a16="http://schemas.microsoft.com/office/drawing/2014/main" id="{73A99384-C7F9-4559-AC0B-BFC63F7BD7A2}"/>
              </a:ext>
            </a:extLst>
          </p:cNvPr>
          <p:cNvPicPr>
            <a:picLocks noGrp="1" noChangeAspect="1"/>
          </p:cNvPicPr>
          <p:nvPr>
            <p:ph idx="1"/>
          </p:nvPr>
        </p:nvPicPr>
        <p:blipFill>
          <a:blip r:embed="rId2"/>
          <a:stretch>
            <a:fillRect/>
          </a:stretch>
        </p:blipFill>
        <p:spPr>
          <a:xfrm>
            <a:off x="747203" y="2381250"/>
            <a:ext cx="10400593" cy="1702478"/>
          </a:xfrm>
          <a:prstGeom prst="rect">
            <a:avLst/>
          </a:prstGeom>
        </p:spPr>
      </p:pic>
      <p:sp>
        <p:nvSpPr>
          <p:cNvPr id="5" name="Textfeld 4">
            <a:extLst>
              <a:ext uri="{FF2B5EF4-FFF2-40B4-BE49-F238E27FC236}">
                <a16:creationId xmlns:a16="http://schemas.microsoft.com/office/drawing/2014/main" id="{031D387B-FBE5-4313-AEE7-34C5AECA4FCD}"/>
              </a:ext>
            </a:extLst>
          </p:cNvPr>
          <p:cNvSpPr txBox="1"/>
          <p:nvPr/>
        </p:nvSpPr>
        <p:spPr>
          <a:xfrm>
            <a:off x="1225117" y="4518735"/>
            <a:ext cx="949910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magnitude of the attractive gravitational force between the two point masses, F is given by:</a:t>
            </a:r>
            <a:endParaRPr lang="de-DE" dirty="0">
              <a:latin typeface="Times New Roman" panose="02020603050405020304" pitchFamily="18" charset="0"/>
              <a:cs typeface="Times New Roman" panose="02020603050405020304" pitchFamily="18" charset="0"/>
            </a:endParaRPr>
          </a:p>
        </p:txBody>
      </p:sp>
      <p:pic>
        <p:nvPicPr>
          <p:cNvPr id="6" name="Grafik 5">
            <a:extLst>
              <a:ext uri="{FF2B5EF4-FFF2-40B4-BE49-F238E27FC236}">
                <a16:creationId xmlns:a16="http://schemas.microsoft.com/office/drawing/2014/main" id="{CC732400-848B-4483-BA1B-5E7B5557F74D}"/>
              </a:ext>
            </a:extLst>
          </p:cNvPr>
          <p:cNvPicPr>
            <a:picLocks noChangeAspect="1"/>
          </p:cNvPicPr>
          <p:nvPr/>
        </p:nvPicPr>
        <p:blipFill>
          <a:blip r:embed="rId3"/>
          <a:stretch>
            <a:fillRect/>
          </a:stretch>
        </p:blipFill>
        <p:spPr>
          <a:xfrm>
            <a:off x="2875255" y="5282725"/>
            <a:ext cx="1522081" cy="585416"/>
          </a:xfrm>
          <a:prstGeom prst="rect">
            <a:avLst/>
          </a:prstGeom>
        </p:spPr>
      </p:pic>
    </p:spTree>
    <p:extLst>
      <p:ext uri="{BB962C8B-B14F-4D97-AF65-F5344CB8AC3E}">
        <p14:creationId xmlns:p14="http://schemas.microsoft.com/office/powerpoint/2010/main" val="3629767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86653-EA0D-48A6-9302-9F1C0F6DD10F}"/>
              </a:ext>
            </a:extLst>
          </p:cNvPr>
          <p:cNvSpPr>
            <a:spLocks noGrp="1"/>
          </p:cNvSpPr>
          <p:nvPr>
            <p:ph type="title"/>
          </p:nvPr>
        </p:nvSpPr>
        <p:spPr/>
        <p:txBody>
          <a:bodyPr/>
          <a:lstStyle/>
          <a:p>
            <a:r>
              <a:rPr lang="en-US" dirty="0"/>
              <a:t>Momentum and Impulse</a:t>
            </a:r>
            <a:endParaRPr lang="de-DE" dirty="0"/>
          </a:p>
        </p:txBody>
      </p:sp>
      <p:pic>
        <p:nvPicPr>
          <p:cNvPr id="4" name="Inhaltsplatzhalter 3">
            <a:extLst>
              <a:ext uri="{FF2B5EF4-FFF2-40B4-BE49-F238E27FC236}">
                <a16:creationId xmlns:a16="http://schemas.microsoft.com/office/drawing/2014/main" id="{86750568-78E8-4F4D-ADC1-1DD47313F82D}"/>
              </a:ext>
            </a:extLst>
          </p:cNvPr>
          <p:cNvPicPr>
            <a:picLocks noGrp="1" noChangeAspect="1"/>
          </p:cNvPicPr>
          <p:nvPr>
            <p:ph idx="1"/>
          </p:nvPr>
        </p:nvPicPr>
        <p:blipFill>
          <a:blip r:embed="rId2"/>
          <a:stretch>
            <a:fillRect/>
          </a:stretch>
        </p:blipFill>
        <p:spPr>
          <a:xfrm>
            <a:off x="838200" y="2504944"/>
            <a:ext cx="10942197" cy="1401231"/>
          </a:xfrm>
          <a:prstGeom prst="rect">
            <a:avLst/>
          </a:prstGeom>
        </p:spPr>
      </p:pic>
      <p:sp>
        <p:nvSpPr>
          <p:cNvPr id="5" name="Textfeld 4">
            <a:extLst>
              <a:ext uri="{FF2B5EF4-FFF2-40B4-BE49-F238E27FC236}">
                <a16:creationId xmlns:a16="http://schemas.microsoft.com/office/drawing/2014/main" id="{5B00C54B-2130-457E-927C-EA57AC8D2678}"/>
              </a:ext>
            </a:extLst>
          </p:cNvPr>
          <p:cNvSpPr txBox="1"/>
          <p:nvPr/>
        </p:nvSpPr>
        <p:spPr>
          <a:xfrm>
            <a:off x="958788" y="4535765"/>
            <a:ext cx="891318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momentum (symbol p) of an object of mass m moving at velocity v is: p = m · v</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09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86653-EA0D-48A6-9302-9F1C0F6DD10F}"/>
              </a:ext>
            </a:extLst>
          </p:cNvPr>
          <p:cNvSpPr>
            <a:spLocks noGrp="1"/>
          </p:cNvSpPr>
          <p:nvPr>
            <p:ph type="title"/>
          </p:nvPr>
        </p:nvSpPr>
        <p:spPr/>
        <p:txBody>
          <a:bodyPr/>
          <a:lstStyle/>
          <a:p>
            <a:r>
              <a:rPr lang="en-US" dirty="0"/>
              <a:t>Momentum and Impulse</a:t>
            </a:r>
            <a:endParaRPr lang="de-DE" dirty="0"/>
          </a:p>
        </p:txBody>
      </p:sp>
      <p:sp>
        <p:nvSpPr>
          <p:cNvPr id="7" name="Textfeld 6">
            <a:extLst>
              <a:ext uri="{FF2B5EF4-FFF2-40B4-BE49-F238E27FC236}">
                <a16:creationId xmlns:a16="http://schemas.microsoft.com/office/drawing/2014/main" id="{BDF76A64-0BF6-4E47-8490-D6E156C9AEA5}"/>
              </a:ext>
            </a:extLst>
          </p:cNvPr>
          <p:cNvSpPr txBox="1"/>
          <p:nvPr/>
        </p:nvSpPr>
        <p:spPr>
          <a:xfrm>
            <a:off x="838200" y="2823099"/>
            <a:ext cx="1026258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Different objects can also have the same momentum, for example a car travelling slowly can have the same momentum as a motor cycle travelling relatively fast. We can easily demonstrate this. Consider a car of mass 1 000 kg with a velocity of 8 m/s(about 30 km/</a:t>
            </a:r>
            <a:r>
              <a:rPr lang="en-US" dirty="0" err="1">
                <a:latin typeface="Times New Roman" panose="02020603050405020304" pitchFamily="18" charset="0"/>
                <a:cs typeface="Times New Roman" panose="02020603050405020304" pitchFamily="18" charset="0"/>
              </a:rPr>
              <a:t>hr</a:t>
            </a:r>
            <a:r>
              <a:rPr lang="en-US" dirty="0">
                <a:latin typeface="Times New Roman" panose="02020603050405020304" pitchFamily="18" charset="0"/>
                <a:cs typeface="Times New Roman" panose="02020603050405020304" pitchFamily="18" charset="0"/>
              </a:rPr>
              <a:t>). The momentum of the car is therefore </a:t>
            </a:r>
            <a:endParaRPr lang="de-DE" dirty="0">
              <a:latin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B248415B-F10C-4F26-87AA-C09B8511FB73}"/>
              </a:ext>
            </a:extLst>
          </p:cNvPr>
          <p:cNvPicPr>
            <a:picLocks noChangeAspect="1"/>
          </p:cNvPicPr>
          <p:nvPr/>
        </p:nvPicPr>
        <p:blipFill>
          <a:blip r:embed="rId2"/>
          <a:stretch>
            <a:fillRect/>
          </a:stretch>
        </p:blipFill>
        <p:spPr>
          <a:xfrm>
            <a:off x="5761885" y="4237376"/>
            <a:ext cx="2352305" cy="865958"/>
          </a:xfrm>
          <a:prstGeom prst="rect">
            <a:avLst/>
          </a:prstGeom>
        </p:spPr>
      </p:pic>
    </p:spTree>
    <p:extLst>
      <p:ext uri="{BB962C8B-B14F-4D97-AF65-F5344CB8AC3E}">
        <p14:creationId xmlns:p14="http://schemas.microsoft.com/office/powerpoint/2010/main" val="4027013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86653-EA0D-48A6-9302-9F1C0F6DD10F}"/>
              </a:ext>
            </a:extLst>
          </p:cNvPr>
          <p:cNvSpPr>
            <a:spLocks noGrp="1"/>
          </p:cNvSpPr>
          <p:nvPr>
            <p:ph type="title"/>
          </p:nvPr>
        </p:nvSpPr>
        <p:spPr/>
        <p:txBody>
          <a:bodyPr/>
          <a:lstStyle/>
          <a:p>
            <a:r>
              <a:rPr lang="en-US" dirty="0"/>
              <a:t>Momentum and Impulse</a:t>
            </a:r>
            <a:endParaRPr lang="de-DE" dirty="0"/>
          </a:p>
        </p:txBody>
      </p:sp>
      <p:sp>
        <p:nvSpPr>
          <p:cNvPr id="7" name="Textfeld 6">
            <a:extLst>
              <a:ext uri="{FF2B5EF4-FFF2-40B4-BE49-F238E27FC236}">
                <a16:creationId xmlns:a16="http://schemas.microsoft.com/office/drawing/2014/main" id="{BDF76A64-0BF6-4E47-8490-D6E156C9AEA5}"/>
              </a:ext>
            </a:extLst>
          </p:cNvPr>
          <p:cNvSpPr txBox="1"/>
          <p:nvPr/>
        </p:nvSpPr>
        <p:spPr>
          <a:xfrm>
            <a:off x="838200" y="1690688"/>
            <a:ext cx="1026258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Different objects can also have the same momentum, for example a car travelling slowly can have the same momentum as a motor cycle travelling relatively fast. We can easily demonstrate this. Consider a car of mass 1 000 kg with a velocity of 8 m/s(about 30 km/</a:t>
            </a:r>
            <a:r>
              <a:rPr lang="en-US" dirty="0" err="1">
                <a:latin typeface="Times New Roman" panose="02020603050405020304" pitchFamily="18" charset="0"/>
                <a:cs typeface="Times New Roman" panose="02020603050405020304" pitchFamily="18" charset="0"/>
              </a:rPr>
              <a:t>hr</a:t>
            </a:r>
            <a:r>
              <a:rPr lang="en-US" dirty="0">
                <a:latin typeface="Times New Roman" panose="02020603050405020304" pitchFamily="18" charset="0"/>
                <a:cs typeface="Times New Roman" panose="02020603050405020304" pitchFamily="18" charset="0"/>
              </a:rPr>
              <a:t>). The momentum of the car is therefore </a:t>
            </a:r>
            <a:endParaRPr lang="de-DE" dirty="0">
              <a:latin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B248415B-F10C-4F26-87AA-C09B8511FB73}"/>
              </a:ext>
            </a:extLst>
          </p:cNvPr>
          <p:cNvPicPr>
            <a:picLocks noChangeAspect="1"/>
          </p:cNvPicPr>
          <p:nvPr/>
        </p:nvPicPr>
        <p:blipFill>
          <a:blip r:embed="rId2"/>
          <a:stretch>
            <a:fillRect/>
          </a:stretch>
        </p:blipFill>
        <p:spPr>
          <a:xfrm>
            <a:off x="838200" y="2781438"/>
            <a:ext cx="2352305" cy="865958"/>
          </a:xfrm>
          <a:prstGeom prst="rect">
            <a:avLst/>
          </a:prstGeom>
        </p:spPr>
      </p:pic>
      <p:sp>
        <p:nvSpPr>
          <p:cNvPr id="3" name="Textfeld 2">
            <a:extLst>
              <a:ext uri="{FF2B5EF4-FFF2-40B4-BE49-F238E27FC236}">
                <a16:creationId xmlns:a16="http://schemas.microsoft.com/office/drawing/2014/main" id="{9EBBEF8C-B2E3-4873-95A7-A282B582A147}"/>
              </a:ext>
            </a:extLst>
          </p:cNvPr>
          <p:cNvSpPr txBox="1"/>
          <p:nvPr/>
        </p:nvSpPr>
        <p:spPr>
          <a:xfrm>
            <a:off x="976544" y="3888419"/>
            <a:ext cx="992523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Now consider a motor cycle of mass 250 kg travelling at 32 m/s(about 115 km/</a:t>
            </a:r>
            <a:r>
              <a:rPr lang="en-US" dirty="0" err="1">
                <a:latin typeface="Times New Roman" panose="02020603050405020304" pitchFamily="18" charset="0"/>
                <a:cs typeface="Times New Roman" panose="02020603050405020304" pitchFamily="18" charset="0"/>
              </a:rPr>
              <a:t>hr</a:t>
            </a:r>
            <a:r>
              <a:rPr lang="en-US" dirty="0">
                <a:latin typeface="Times New Roman" panose="02020603050405020304" pitchFamily="18" charset="0"/>
                <a:cs typeface="Times New Roman" panose="02020603050405020304" pitchFamily="18" charset="0"/>
              </a:rPr>
              <a:t>). The momentum of the motor cycle is: </a:t>
            </a:r>
            <a:endParaRPr lang="de-DE" dirty="0">
              <a:latin typeface="Times New Roman" panose="02020603050405020304" pitchFamily="18" charset="0"/>
              <a:cs typeface="Times New Roman" panose="02020603050405020304" pitchFamily="18" charset="0"/>
            </a:endParaRPr>
          </a:p>
        </p:txBody>
      </p:sp>
      <p:pic>
        <p:nvPicPr>
          <p:cNvPr id="4" name="Grafik 3">
            <a:extLst>
              <a:ext uri="{FF2B5EF4-FFF2-40B4-BE49-F238E27FC236}">
                <a16:creationId xmlns:a16="http://schemas.microsoft.com/office/drawing/2014/main" id="{871897CB-B96A-4241-946E-6D79CC52A9DD}"/>
              </a:ext>
            </a:extLst>
          </p:cNvPr>
          <p:cNvPicPr>
            <a:picLocks noChangeAspect="1"/>
          </p:cNvPicPr>
          <p:nvPr/>
        </p:nvPicPr>
        <p:blipFill>
          <a:blip r:embed="rId3"/>
          <a:stretch>
            <a:fillRect/>
          </a:stretch>
        </p:blipFill>
        <p:spPr>
          <a:xfrm>
            <a:off x="976544" y="4921797"/>
            <a:ext cx="2200638" cy="887354"/>
          </a:xfrm>
          <a:prstGeom prst="rect">
            <a:avLst/>
          </a:prstGeom>
        </p:spPr>
      </p:pic>
    </p:spTree>
    <p:extLst>
      <p:ext uri="{BB962C8B-B14F-4D97-AF65-F5344CB8AC3E}">
        <p14:creationId xmlns:p14="http://schemas.microsoft.com/office/powerpoint/2010/main" val="152748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AE8B6-ECCA-4131-B7DD-3D14A9D63C70}"/>
              </a:ext>
            </a:extLst>
          </p:cNvPr>
          <p:cNvSpPr>
            <a:spLocks noGrp="1"/>
          </p:cNvSpPr>
          <p:nvPr>
            <p:ph type="title"/>
          </p:nvPr>
        </p:nvSpPr>
        <p:spPr/>
        <p:txBody>
          <a:bodyPr/>
          <a:lstStyle/>
          <a:p>
            <a:r>
              <a:rPr lang="en-US" dirty="0"/>
              <a:t>Examples</a:t>
            </a:r>
            <a:endParaRPr lang="de-DE" dirty="0"/>
          </a:p>
        </p:txBody>
      </p:sp>
      <p:sp>
        <p:nvSpPr>
          <p:cNvPr id="3" name="Inhaltsplatzhalter 2">
            <a:extLst>
              <a:ext uri="{FF2B5EF4-FFF2-40B4-BE49-F238E27FC236}">
                <a16:creationId xmlns:a16="http://schemas.microsoft.com/office/drawing/2014/main" id="{F928B9CF-02CC-45BB-8A45-5BF12A88212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Gravitational Forces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Gravity is the attractive force between two objects due to the mass of the objects. When you throw a ball in the air, its mass and the Earth’s mass attract each other, which leads to a force between them. The ball falls back towards the Earth, and the Earth accelerates towards the ball. The movement of the Earth towards the ball is, however, so small that you couldn’t possibly measure it.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385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86653-EA0D-48A6-9302-9F1C0F6DD10F}"/>
              </a:ext>
            </a:extLst>
          </p:cNvPr>
          <p:cNvSpPr>
            <a:spLocks noGrp="1"/>
          </p:cNvSpPr>
          <p:nvPr>
            <p:ph type="title"/>
          </p:nvPr>
        </p:nvSpPr>
        <p:spPr/>
        <p:txBody>
          <a:bodyPr/>
          <a:lstStyle/>
          <a:p>
            <a:r>
              <a:rPr lang="en-US" dirty="0"/>
              <a:t>Momentum and Impulse</a:t>
            </a:r>
            <a:endParaRPr lang="de-DE" dirty="0"/>
          </a:p>
        </p:txBody>
      </p:sp>
      <p:sp>
        <p:nvSpPr>
          <p:cNvPr id="7" name="Textfeld 6">
            <a:extLst>
              <a:ext uri="{FF2B5EF4-FFF2-40B4-BE49-F238E27FC236}">
                <a16:creationId xmlns:a16="http://schemas.microsoft.com/office/drawing/2014/main" id="{BDF76A64-0BF6-4E47-8490-D6E156C9AEA5}"/>
              </a:ext>
            </a:extLst>
          </p:cNvPr>
          <p:cNvSpPr txBox="1"/>
          <p:nvPr/>
        </p:nvSpPr>
        <p:spPr>
          <a:xfrm>
            <a:off x="838200" y="1690688"/>
            <a:ext cx="10262586"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Different objects can also have the same momentum, for example a car travelling slowly can have the same momentum as a motor cycle travelling relatively fast. We can easily demonstrate this.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Consider a car of mass 1 000 kg with a velocity of 8 m/s(about 30 km/</a:t>
            </a:r>
            <a:r>
              <a:rPr lang="en-US" dirty="0" err="1">
                <a:latin typeface="Times New Roman" panose="02020603050405020304" pitchFamily="18" charset="0"/>
                <a:cs typeface="Times New Roman" panose="02020603050405020304" pitchFamily="18" charset="0"/>
              </a:rPr>
              <a:t>hr</a:t>
            </a:r>
            <a:r>
              <a:rPr lang="en-US" dirty="0">
                <a:latin typeface="Times New Roman" panose="02020603050405020304" pitchFamily="18" charset="0"/>
                <a:cs typeface="Times New Roman" panose="02020603050405020304" pitchFamily="18" charset="0"/>
              </a:rPr>
              <a:t>). The momentum of the car is therefore </a:t>
            </a:r>
            <a:endParaRPr lang="de-DE" dirty="0">
              <a:latin typeface="Times New Roman" panose="02020603050405020304" pitchFamily="18" charset="0"/>
              <a:cs typeface="Times New Roman" panose="02020603050405020304" pitchFamily="18" charset="0"/>
            </a:endParaRPr>
          </a:p>
        </p:txBody>
      </p:sp>
      <p:pic>
        <p:nvPicPr>
          <p:cNvPr id="8" name="Grafik 7">
            <a:extLst>
              <a:ext uri="{FF2B5EF4-FFF2-40B4-BE49-F238E27FC236}">
                <a16:creationId xmlns:a16="http://schemas.microsoft.com/office/drawing/2014/main" id="{B248415B-F10C-4F26-87AA-C09B8511FB73}"/>
              </a:ext>
            </a:extLst>
          </p:cNvPr>
          <p:cNvPicPr>
            <a:picLocks noChangeAspect="1"/>
          </p:cNvPicPr>
          <p:nvPr/>
        </p:nvPicPr>
        <p:blipFill>
          <a:blip r:embed="rId2"/>
          <a:stretch>
            <a:fillRect/>
          </a:stretch>
        </p:blipFill>
        <p:spPr>
          <a:xfrm>
            <a:off x="2076863" y="2918371"/>
            <a:ext cx="2352305" cy="865958"/>
          </a:xfrm>
          <a:prstGeom prst="rect">
            <a:avLst/>
          </a:prstGeom>
        </p:spPr>
      </p:pic>
      <p:sp>
        <p:nvSpPr>
          <p:cNvPr id="3" name="Textfeld 2">
            <a:extLst>
              <a:ext uri="{FF2B5EF4-FFF2-40B4-BE49-F238E27FC236}">
                <a16:creationId xmlns:a16="http://schemas.microsoft.com/office/drawing/2014/main" id="{9EBBEF8C-B2E3-4873-95A7-A282B582A147}"/>
              </a:ext>
            </a:extLst>
          </p:cNvPr>
          <p:cNvSpPr txBox="1"/>
          <p:nvPr/>
        </p:nvSpPr>
        <p:spPr>
          <a:xfrm>
            <a:off x="976544" y="3888419"/>
            <a:ext cx="9925235" cy="923330"/>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Now consider a motor cycle of mass 250 kg travelling at 32 m/s(about 115 km/</a:t>
            </a:r>
            <a:r>
              <a:rPr lang="en-US" dirty="0" err="1">
                <a:latin typeface="Times New Roman" panose="02020603050405020304" pitchFamily="18" charset="0"/>
                <a:cs typeface="Times New Roman" panose="02020603050405020304" pitchFamily="18" charset="0"/>
              </a:rPr>
              <a:t>hr</a:t>
            </a:r>
            <a:r>
              <a:rPr lang="en-US" dirty="0">
                <a:latin typeface="Times New Roman" panose="02020603050405020304" pitchFamily="18" charset="0"/>
                <a:cs typeface="Times New Roman" panose="02020603050405020304" pitchFamily="18" charset="0"/>
              </a:rPr>
              <a:t>). The momentum of the motor cycle is: </a:t>
            </a:r>
            <a:endParaRPr lang="de-DE" dirty="0">
              <a:latin typeface="Times New Roman" panose="02020603050405020304" pitchFamily="18" charset="0"/>
              <a:cs typeface="Times New Roman" panose="02020603050405020304" pitchFamily="18" charset="0"/>
            </a:endParaRPr>
          </a:p>
        </p:txBody>
      </p:sp>
      <p:pic>
        <p:nvPicPr>
          <p:cNvPr id="4" name="Grafik 3">
            <a:extLst>
              <a:ext uri="{FF2B5EF4-FFF2-40B4-BE49-F238E27FC236}">
                <a16:creationId xmlns:a16="http://schemas.microsoft.com/office/drawing/2014/main" id="{871897CB-B96A-4241-946E-6D79CC52A9DD}"/>
              </a:ext>
            </a:extLst>
          </p:cNvPr>
          <p:cNvPicPr>
            <a:picLocks noChangeAspect="1"/>
          </p:cNvPicPr>
          <p:nvPr/>
        </p:nvPicPr>
        <p:blipFill>
          <a:blip r:embed="rId3"/>
          <a:stretch>
            <a:fillRect/>
          </a:stretch>
        </p:blipFill>
        <p:spPr>
          <a:xfrm>
            <a:off x="976544" y="4921797"/>
            <a:ext cx="2200638" cy="887354"/>
          </a:xfrm>
          <a:prstGeom prst="rect">
            <a:avLst/>
          </a:prstGeom>
        </p:spPr>
      </p:pic>
      <p:sp>
        <p:nvSpPr>
          <p:cNvPr id="5" name="Textfeld 4">
            <a:extLst>
              <a:ext uri="{FF2B5EF4-FFF2-40B4-BE49-F238E27FC236}">
                <a16:creationId xmlns:a16="http://schemas.microsoft.com/office/drawing/2014/main" id="{B0BA286F-8168-4742-A24C-8E9349546E49}"/>
              </a:ext>
            </a:extLst>
          </p:cNvPr>
          <p:cNvSpPr txBox="1"/>
          <p:nvPr/>
        </p:nvSpPr>
        <p:spPr>
          <a:xfrm>
            <a:off x="3648722" y="4814645"/>
            <a:ext cx="693715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Even though the motor cycle is considerably lighter than the car, the fact that the motor cycle is travelling much faster than the car means that the momentum of both vehicles is the same.</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80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CFA6E1-24A2-4BBB-89FA-6B15E401D2C0}"/>
              </a:ext>
            </a:extLst>
          </p:cNvPr>
          <p:cNvSpPr>
            <a:spLocks noGrp="1"/>
          </p:cNvSpPr>
          <p:nvPr>
            <p:ph type="title"/>
          </p:nvPr>
        </p:nvSpPr>
        <p:spPr/>
        <p:txBody>
          <a:bodyPr/>
          <a:lstStyle/>
          <a:p>
            <a:r>
              <a:rPr lang="en-US" dirty="0"/>
              <a:t>Vector Nature of Momentum</a:t>
            </a:r>
            <a:endParaRPr lang="de-DE" dirty="0"/>
          </a:p>
        </p:txBody>
      </p:sp>
      <p:sp>
        <p:nvSpPr>
          <p:cNvPr id="3" name="Inhaltsplatzhalter 2">
            <a:extLst>
              <a:ext uri="{FF2B5EF4-FFF2-40B4-BE49-F238E27FC236}">
                <a16:creationId xmlns:a16="http://schemas.microsoft.com/office/drawing/2014/main" id="{7A0EF557-29F5-4F47-8659-4470B164415E}"/>
              </a:ext>
            </a:extLst>
          </p:cNvPr>
          <p:cNvSpPr>
            <a:spLocks noGrp="1"/>
          </p:cNvSpPr>
          <p:nvPr>
            <p:ph idx="1"/>
          </p:nvPr>
        </p:nvSpPr>
        <p:spPr>
          <a:xfrm>
            <a:off x="838200" y="1851882"/>
            <a:ext cx="10515600" cy="1459489"/>
          </a:xfrm>
        </p:spPr>
        <p:txBody>
          <a:bodyPr/>
          <a:lstStyle/>
          <a:p>
            <a:pPr marL="0" indent="0">
              <a:buNone/>
            </a:pPr>
            <a:r>
              <a:rPr lang="en-US" dirty="0">
                <a:latin typeface="Times New Roman" panose="02020603050405020304" pitchFamily="18" charset="0"/>
                <a:cs typeface="Times New Roman" panose="02020603050405020304" pitchFamily="18" charset="0"/>
              </a:rPr>
              <a:t>Momentum is a vector quantity. Since momentum is a vector, the techniques of vector addition discussed in Chapter Vector must be used to calculate the total momentum of a system.</a:t>
            </a:r>
            <a:endParaRPr lang="de-DE" dirty="0">
              <a:latin typeface="Times New Roman" panose="02020603050405020304" pitchFamily="18" charset="0"/>
              <a:cs typeface="Times New Roman" panose="02020603050405020304" pitchFamily="18" charset="0"/>
            </a:endParaRPr>
          </a:p>
        </p:txBody>
      </p:sp>
      <p:pic>
        <p:nvPicPr>
          <p:cNvPr id="4" name="Grafik 3">
            <a:extLst>
              <a:ext uri="{FF2B5EF4-FFF2-40B4-BE49-F238E27FC236}">
                <a16:creationId xmlns:a16="http://schemas.microsoft.com/office/drawing/2014/main" id="{89D4914E-2FE1-4A9B-9915-11EDD4399FB9}"/>
              </a:ext>
            </a:extLst>
          </p:cNvPr>
          <p:cNvPicPr>
            <a:picLocks noChangeAspect="1"/>
          </p:cNvPicPr>
          <p:nvPr/>
        </p:nvPicPr>
        <p:blipFill>
          <a:blip r:embed="rId2"/>
          <a:stretch>
            <a:fillRect/>
          </a:stretch>
        </p:blipFill>
        <p:spPr>
          <a:xfrm>
            <a:off x="3445599" y="3878386"/>
            <a:ext cx="4124463" cy="1075355"/>
          </a:xfrm>
          <a:prstGeom prst="rect">
            <a:avLst/>
          </a:prstGeom>
        </p:spPr>
      </p:pic>
    </p:spTree>
    <p:extLst>
      <p:ext uri="{BB962C8B-B14F-4D97-AF65-F5344CB8AC3E}">
        <p14:creationId xmlns:p14="http://schemas.microsoft.com/office/powerpoint/2010/main" val="1567027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ADEEC-8273-401B-B84B-44125149C0A9}"/>
              </a:ext>
            </a:extLst>
          </p:cNvPr>
          <p:cNvSpPr>
            <a:spLocks noGrp="1"/>
          </p:cNvSpPr>
          <p:nvPr>
            <p:ph type="title"/>
          </p:nvPr>
        </p:nvSpPr>
        <p:spPr/>
        <p:txBody>
          <a:bodyPr/>
          <a:lstStyle/>
          <a:p>
            <a:r>
              <a:rPr lang="en-US" dirty="0"/>
              <a:t>Impulse</a:t>
            </a:r>
            <a:endParaRPr lang="de-DE" dirty="0"/>
          </a:p>
        </p:txBody>
      </p:sp>
      <p:sp>
        <p:nvSpPr>
          <p:cNvPr id="3" name="Inhaltsplatzhalter 2">
            <a:extLst>
              <a:ext uri="{FF2B5EF4-FFF2-40B4-BE49-F238E27FC236}">
                <a16:creationId xmlns:a16="http://schemas.microsoft.com/office/drawing/2014/main" id="{C1CBC78A-8A75-4939-82CA-B41578B2E355}"/>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Mathematically, Newton’s Second law can be stated as: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Impulse is the product of the net force and the time interval for which the force acts. Impulse is defined as: </a:t>
            </a:r>
            <a:endParaRPr lang="de-DE" dirty="0">
              <a:latin typeface="Times New Roman" panose="02020603050405020304" pitchFamily="18" charset="0"/>
              <a:cs typeface="Times New Roman" panose="02020603050405020304" pitchFamily="18" charset="0"/>
            </a:endParaRPr>
          </a:p>
        </p:txBody>
      </p:sp>
      <p:pic>
        <p:nvPicPr>
          <p:cNvPr id="4" name="Grafik 3">
            <a:extLst>
              <a:ext uri="{FF2B5EF4-FFF2-40B4-BE49-F238E27FC236}">
                <a16:creationId xmlns:a16="http://schemas.microsoft.com/office/drawing/2014/main" id="{8F1FBA76-B1D0-4A4F-862E-9B12F4F28882}"/>
              </a:ext>
            </a:extLst>
          </p:cNvPr>
          <p:cNvPicPr>
            <a:picLocks noChangeAspect="1"/>
          </p:cNvPicPr>
          <p:nvPr/>
        </p:nvPicPr>
        <p:blipFill>
          <a:blip r:embed="rId2"/>
          <a:stretch>
            <a:fillRect/>
          </a:stretch>
        </p:blipFill>
        <p:spPr>
          <a:xfrm>
            <a:off x="8934634" y="2093280"/>
            <a:ext cx="1366643" cy="525632"/>
          </a:xfrm>
          <a:prstGeom prst="rect">
            <a:avLst/>
          </a:prstGeom>
        </p:spPr>
      </p:pic>
      <p:pic>
        <p:nvPicPr>
          <p:cNvPr id="6" name="Grafik 5">
            <a:extLst>
              <a:ext uri="{FF2B5EF4-FFF2-40B4-BE49-F238E27FC236}">
                <a16:creationId xmlns:a16="http://schemas.microsoft.com/office/drawing/2014/main" id="{44FE3340-85AA-47B0-A011-4645490CACDF}"/>
              </a:ext>
            </a:extLst>
          </p:cNvPr>
          <p:cNvPicPr>
            <a:picLocks noChangeAspect="1"/>
          </p:cNvPicPr>
          <p:nvPr/>
        </p:nvPicPr>
        <p:blipFill>
          <a:blip r:embed="rId3"/>
          <a:stretch>
            <a:fillRect/>
          </a:stretch>
        </p:blipFill>
        <p:spPr>
          <a:xfrm>
            <a:off x="3863445" y="4228233"/>
            <a:ext cx="2232555" cy="459178"/>
          </a:xfrm>
          <a:prstGeom prst="rect">
            <a:avLst/>
          </a:prstGeom>
        </p:spPr>
      </p:pic>
    </p:spTree>
    <p:extLst>
      <p:ext uri="{BB962C8B-B14F-4D97-AF65-F5344CB8AC3E}">
        <p14:creationId xmlns:p14="http://schemas.microsoft.com/office/powerpoint/2010/main" val="495082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ADEEC-8273-401B-B84B-44125149C0A9}"/>
              </a:ext>
            </a:extLst>
          </p:cNvPr>
          <p:cNvSpPr>
            <a:spLocks noGrp="1"/>
          </p:cNvSpPr>
          <p:nvPr>
            <p:ph type="title"/>
          </p:nvPr>
        </p:nvSpPr>
        <p:spPr/>
        <p:txBody>
          <a:bodyPr/>
          <a:lstStyle/>
          <a:p>
            <a:r>
              <a:rPr lang="en-US" dirty="0"/>
              <a:t>Impulse</a:t>
            </a:r>
            <a:endParaRPr lang="de-DE" dirty="0"/>
          </a:p>
        </p:txBody>
      </p:sp>
      <p:pic>
        <p:nvPicPr>
          <p:cNvPr id="5" name="Inhaltsplatzhalter 4">
            <a:extLst>
              <a:ext uri="{FF2B5EF4-FFF2-40B4-BE49-F238E27FC236}">
                <a16:creationId xmlns:a16="http://schemas.microsoft.com/office/drawing/2014/main" id="{D1FF3370-6B38-4F49-B3DF-EC1D965614F5}"/>
              </a:ext>
            </a:extLst>
          </p:cNvPr>
          <p:cNvPicPr>
            <a:picLocks noGrp="1" noChangeAspect="1"/>
          </p:cNvPicPr>
          <p:nvPr>
            <p:ph idx="1"/>
          </p:nvPr>
        </p:nvPicPr>
        <p:blipFill>
          <a:blip r:embed="rId2"/>
          <a:stretch>
            <a:fillRect/>
          </a:stretch>
        </p:blipFill>
        <p:spPr>
          <a:xfrm>
            <a:off x="1072626" y="2222842"/>
            <a:ext cx="7225240" cy="2846307"/>
          </a:xfrm>
          <a:prstGeom prst="rect">
            <a:avLst/>
          </a:prstGeom>
        </p:spPr>
      </p:pic>
    </p:spTree>
    <p:extLst>
      <p:ext uri="{BB962C8B-B14F-4D97-AF65-F5344CB8AC3E}">
        <p14:creationId xmlns:p14="http://schemas.microsoft.com/office/powerpoint/2010/main" val="3110700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37728-3D45-479D-947B-612C91A891FB}"/>
              </a:ext>
            </a:extLst>
          </p:cNvPr>
          <p:cNvSpPr>
            <a:spLocks noGrp="1"/>
          </p:cNvSpPr>
          <p:nvPr>
            <p:ph type="title"/>
          </p:nvPr>
        </p:nvSpPr>
        <p:spPr/>
        <p:txBody>
          <a:bodyPr/>
          <a:lstStyle/>
          <a:p>
            <a:r>
              <a:rPr lang="en-US" dirty="0"/>
              <a:t>Exercise: Impulse and Change in Momentum</a:t>
            </a:r>
            <a:endParaRPr lang="de-DE" dirty="0"/>
          </a:p>
        </p:txBody>
      </p:sp>
      <p:sp>
        <p:nvSpPr>
          <p:cNvPr id="3" name="Inhaltsplatzhalter 2">
            <a:extLst>
              <a:ext uri="{FF2B5EF4-FFF2-40B4-BE49-F238E27FC236}">
                <a16:creationId xmlns:a16="http://schemas.microsoft.com/office/drawing/2014/main" id="{4942302C-D366-4E0C-AA11-D173ECC9F6AC}"/>
              </a:ext>
            </a:extLst>
          </p:cNvPr>
          <p:cNvSpPr>
            <a:spLocks noGrp="1"/>
          </p:cNvSpPr>
          <p:nvPr>
            <p:ph idx="1"/>
          </p:nvPr>
        </p:nvSpPr>
        <p:spPr>
          <a:xfrm>
            <a:off x="776056" y="2464442"/>
            <a:ext cx="10515600" cy="4160520"/>
          </a:xfrm>
        </p:spPr>
        <p:txBody>
          <a:bodyPr/>
          <a:lstStyle/>
          <a:p>
            <a:pPr marL="0" indent="0">
              <a:buNone/>
            </a:pPr>
            <a:r>
              <a:rPr lang="en-US" dirty="0">
                <a:latin typeface="Times New Roman" panose="02020603050405020304" pitchFamily="18" charset="0"/>
                <a:cs typeface="Times New Roman" panose="02020603050405020304" pitchFamily="18" charset="0"/>
              </a:rPr>
              <a:t>Question: A 150 N resultant force acts on a 300 kg trailer. Calculate how long it takes this force to change the trailer’s velocity from 2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−1 to 6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−1 in the same direction. Assume that the forces acts to the right.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490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CF54F-FA54-4538-ACF8-B2B22B54E7FB}"/>
              </a:ext>
            </a:extLst>
          </p:cNvPr>
          <p:cNvSpPr>
            <a:spLocks noGrp="1"/>
          </p:cNvSpPr>
          <p:nvPr>
            <p:ph type="title"/>
          </p:nvPr>
        </p:nvSpPr>
        <p:spPr/>
        <p:txBody>
          <a:bodyPr/>
          <a:lstStyle/>
          <a:p>
            <a:r>
              <a:rPr lang="en-US" dirty="0"/>
              <a:t>Conservation of Momentum</a:t>
            </a:r>
            <a:endParaRPr lang="de-DE" dirty="0"/>
          </a:p>
        </p:txBody>
      </p:sp>
      <p:pic>
        <p:nvPicPr>
          <p:cNvPr id="4" name="Inhaltsplatzhalter 3">
            <a:extLst>
              <a:ext uri="{FF2B5EF4-FFF2-40B4-BE49-F238E27FC236}">
                <a16:creationId xmlns:a16="http://schemas.microsoft.com/office/drawing/2014/main" id="{BC4AED07-9FB9-4D80-A7A7-BAEED61EC0DD}"/>
              </a:ext>
            </a:extLst>
          </p:cNvPr>
          <p:cNvPicPr>
            <a:picLocks noGrp="1" noChangeAspect="1"/>
          </p:cNvPicPr>
          <p:nvPr>
            <p:ph idx="1"/>
          </p:nvPr>
        </p:nvPicPr>
        <p:blipFill>
          <a:blip r:embed="rId2"/>
          <a:stretch>
            <a:fillRect/>
          </a:stretch>
        </p:blipFill>
        <p:spPr>
          <a:xfrm>
            <a:off x="486656" y="2161535"/>
            <a:ext cx="10867144" cy="1478309"/>
          </a:xfrm>
          <a:prstGeom prst="rect">
            <a:avLst/>
          </a:prstGeom>
        </p:spPr>
      </p:pic>
      <p:sp>
        <p:nvSpPr>
          <p:cNvPr id="5" name="Textfeld 4">
            <a:extLst>
              <a:ext uri="{FF2B5EF4-FFF2-40B4-BE49-F238E27FC236}">
                <a16:creationId xmlns:a16="http://schemas.microsoft.com/office/drawing/2014/main" id="{83D18817-52B9-479F-9E40-A0A961D1794A}"/>
              </a:ext>
            </a:extLst>
          </p:cNvPr>
          <p:cNvSpPr txBox="1"/>
          <p:nvPr/>
        </p:nvSpPr>
        <p:spPr>
          <a:xfrm>
            <a:off x="767179" y="4447713"/>
            <a:ext cx="1047565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means that in an isolated system the total momentum before a collision or explosion is equal to the total momentum after the collision or explosion.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118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CF54F-FA54-4538-ACF8-B2B22B54E7FB}"/>
              </a:ext>
            </a:extLst>
          </p:cNvPr>
          <p:cNvSpPr>
            <a:spLocks noGrp="1"/>
          </p:cNvSpPr>
          <p:nvPr>
            <p:ph type="title"/>
          </p:nvPr>
        </p:nvSpPr>
        <p:spPr/>
        <p:txBody>
          <a:bodyPr/>
          <a:lstStyle/>
          <a:p>
            <a:r>
              <a:rPr lang="en-US" dirty="0"/>
              <a:t>Conservation of Momentum</a:t>
            </a:r>
            <a:endParaRPr lang="de-DE" dirty="0"/>
          </a:p>
        </p:txBody>
      </p:sp>
      <p:pic>
        <p:nvPicPr>
          <p:cNvPr id="7" name="Grafik 6">
            <a:extLst>
              <a:ext uri="{FF2B5EF4-FFF2-40B4-BE49-F238E27FC236}">
                <a16:creationId xmlns:a16="http://schemas.microsoft.com/office/drawing/2014/main" id="{BF71B08F-62CB-4FA2-912A-CB35CBFAF158}"/>
              </a:ext>
            </a:extLst>
          </p:cNvPr>
          <p:cNvPicPr>
            <a:picLocks noChangeAspect="1"/>
          </p:cNvPicPr>
          <p:nvPr/>
        </p:nvPicPr>
        <p:blipFill>
          <a:blip r:embed="rId2"/>
          <a:stretch>
            <a:fillRect/>
          </a:stretch>
        </p:blipFill>
        <p:spPr>
          <a:xfrm>
            <a:off x="2531060" y="1840548"/>
            <a:ext cx="5022775" cy="1219120"/>
          </a:xfrm>
          <a:prstGeom prst="rect">
            <a:avLst/>
          </a:prstGeom>
        </p:spPr>
      </p:pic>
      <p:sp>
        <p:nvSpPr>
          <p:cNvPr id="8" name="Textfeld 7">
            <a:extLst>
              <a:ext uri="{FF2B5EF4-FFF2-40B4-BE49-F238E27FC236}">
                <a16:creationId xmlns:a16="http://schemas.microsoft.com/office/drawing/2014/main" id="{1480F463-9B50-4B27-A4F5-6C39C2DCA896}"/>
              </a:ext>
            </a:extLst>
          </p:cNvPr>
          <p:cNvSpPr txBox="1"/>
          <p:nvPr/>
        </p:nvSpPr>
        <p:spPr>
          <a:xfrm>
            <a:off x="3950749" y="2986830"/>
            <a:ext cx="260499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Before the collision</a:t>
            </a:r>
            <a:endParaRPr lang="de-DE" dirty="0">
              <a:latin typeface="Times New Roman" panose="02020603050405020304" pitchFamily="18" charset="0"/>
              <a:cs typeface="Times New Roman" panose="02020603050405020304" pitchFamily="18" charset="0"/>
            </a:endParaRPr>
          </a:p>
        </p:txBody>
      </p:sp>
      <p:sp>
        <p:nvSpPr>
          <p:cNvPr id="9" name="Textfeld 8">
            <a:extLst>
              <a:ext uri="{FF2B5EF4-FFF2-40B4-BE49-F238E27FC236}">
                <a16:creationId xmlns:a16="http://schemas.microsoft.com/office/drawing/2014/main" id="{DC12C89D-BEBC-4A73-A493-B132A8094699}"/>
              </a:ext>
            </a:extLst>
          </p:cNvPr>
          <p:cNvSpPr txBox="1"/>
          <p:nvPr/>
        </p:nvSpPr>
        <p:spPr>
          <a:xfrm>
            <a:off x="2814221" y="3561711"/>
            <a:ext cx="50227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total momentum of the system before the collision, p(initial) is:</a:t>
            </a:r>
            <a:endParaRPr lang="de-DE" dirty="0">
              <a:latin typeface="Times New Roman" panose="02020603050405020304" pitchFamily="18" charset="0"/>
              <a:cs typeface="Times New Roman" panose="02020603050405020304" pitchFamily="18" charset="0"/>
            </a:endParaRPr>
          </a:p>
        </p:txBody>
      </p:sp>
      <p:pic>
        <p:nvPicPr>
          <p:cNvPr id="10" name="Grafik 9">
            <a:extLst>
              <a:ext uri="{FF2B5EF4-FFF2-40B4-BE49-F238E27FC236}">
                <a16:creationId xmlns:a16="http://schemas.microsoft.com/office/drawing/2014/main" id="{92E5CDFD-DF09-46C9-BC7F-6F45D2741F70}"/>
              </a:ext>
            </a:extLst>
          </p:cNvPr>
          <p:cNvPicPr>
            <a:picLocks noChangeAspect="1"/>
          </p:cNvPicPr>
          <p:nvPr/>
        </p:nvPicPr>
        <p:blipFill>
          <a:blip r:embed="rId3"/>
          <a:stretch>
            <a:fillRect/>
          </a:stretch>
        </p:blipFill>
        <p:spPr>
          <a:xfrm>
            <a:off x="3874397" y="4560630"/>
            <a:ext cx="2336099" cy="368113"/>
          </a:xfrm>
          <a:prstGeom prst="rect">
            <a:avLst/>
          </a:prstGeom>
        </p:spPr>
      </p:pic>
    </p:spTree>
    <p:extLst>
      <p:ext uri="{BB962C8B-B14F-4D97-AF65-F5344CB8AC3E}">
        <p14:creationId xmlns:p14="http://schemas.microsoft.com/office/powerpoint/2010/main" val="1435792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CF54F-FA54-4538-ACF8-B2B22B54E7FB}"/>
              </a:ext>
            </a:extLst>
          </p:cNvPr>
          <p:cNvSpPr>
            <a:spLocks noGrp="1"/>
          </p:cNvSpPr>
          <p:nvPr>
            <p:ph type="title"/>
          </p:nvPr>
        </p:nvSpPr>
        <p:spPr/>
        <p:txBody>
          <a:bodyPr/>
          <a:lstStyle/>
          <a:p>
            <a:r>
              <a:rPr lang="en-US" dirty="0"/>
              <a:t>Conservation of Momentum</a:t>
            </a:r>
            <a:endParaRPr lang="de-DE" dirty="0"/>
          </a:p>
        </p:txBody>
      </p:sp>
      <p:pic>
        <p:nvPicPr>
          <p:cNvPr id="7" name="Grafik 6">
            <a:extLst>
              <a:ext uri="{FF2B5EF4-FFF2-40B4-BE49-F238E27FC236}">
                <a16:creationId xmlns:a16="http://schemas.microsoft.com/office/drawing/2014/main" id="{BF71B08F-62CB-4FA2-912A-CB35CBFAF158}"/>
              </a:ext>
            </a:extLst>
          </p:cNvPr>
          <p:cNvPicPr>
            <a:picLocks noChangeAspect="1"/>
          </p:cNvPicPr>
          <p:nvPr/>
        </p:nvPicPr>
        <p:blipFill>
          <a:blip r:embed="rId2"/>
          <a:stretch>
            <a:fillRect/>
          </a:stretch>
        </p:blipFill>
        <p:spPr>
          <a:xfrm>
            <a:off x="824283" y="1985719"/>
            <a:ext cx="5022775" cy="1219120"/>
          </a:xfrm>
          <a:prstGeom prst="rect">
            <a:avLst/>
          </a:prstGeom>
        </p:spPr>
      </p:pic>
      <p:sp>
        <p:nvSpPr>
          <p:cNvPr id="8" name="Textfeld 7">
            <a:extLst>
              <a:ext uri="{FF2B5EF4-FFF2-40B4-BE49-F238E27FC236}">
                <a16:creationId xmlns:a16="http://schemas.microsoft.com/office/drawing/2014/main" id="{1480F463-9B50-4B27-A4F5-6C39C2DCA896}"/>
              </a:ext>
            </a:extLst>
          </p:cNvPr>
          <p:cNvSpPr txBox="1"/>
          <p:nvPr/>
        </p:nvSpPr>
        <p:spPr>
          <a:xfrm>
            <a:off x="2033172" y="3059668"/>
            <a:ext cx="260499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Before the collision</a:t>
            </a:r>
            <a:endParaRPr lang="de-DE" dirty="0">
              <a:latin typeface="Times New Roman" panose="02020603050405020304" pitchFamily="18" charset="0"/>
              <a:cs typeface="Times New Roman" panose="02020603050405020304" pitchFamily="18" charset="0"/>
            </a:endParaRPr>
          </a:p>
        </p:txBody>
      </p:sp>
      <p:sp>
        <p:nvSpPr>
          <p:cNvPr id="9" name="Textfeld 8">
            <a:extLst>
              <a:ext uri="{FF2B5EF4-FFF2-40B4-BE49-F238E27FC236}">
                <a16:creationId xmlns:a16="http://schemas.microsoft.com/office/drawing/2014/main" id="{DC12C89D-BEBC-4A73-A493-B132A8094699}"/>
              </a:ext>
            </a:extLst>
          </p:cNvPr>
          <p:cNvSpPr txBox="1"/>
          <p:nvPr/>
        </p:nvSpPr>
        <p:spPr>
          <a:xfrm>
            <a:off x="932155" y="3746377"/>
            <a:ext cx="502277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total momentum of the system before the collision, p(initial) is:</a:t>
            </a:r>
            <a:endParaRPr lang="de-DE" dirty="0">
              <a:latin typeface="Times New Roman" panose="02020603050405020304" pitchFamily="18" charset="0"/>
              <a:cs typeface="Times New Roman" panose="02020603050405020304" pitchFamily="18" charset="0"/>
            </a:endParaRPr>
          </a:p>
        </p:txBody>
      </p:sp>
      <p:pic>
        <p:nvPicPr>
          <p:cNvPr id="10" name="Grafik 9">
            <a:extLst>
              <a:ext uri="{FF2B5EF4-FFF2-40B4-BE49-F238E27FC236}">
                <a16:creationId xmlns:a16="http://schemas.microsoft.com/office/drawing/2014/main" id="{92E5CDFD-DF09-46C9-BC7F-6F45D2741F70}"/>
              </a:ext>
            </a:extLst>
          </p:cNvPr>
          <p:cNvPicPr>
            <a:picLocks noChangeAspect="1"/>
          </p:cNvPicPr>
          <p:nvPr/>
        </p:nvPicPr>
        <p:blipFill>
          <a:blip r:embed="rId3"/>
          <a:stretch>
            <a:fillRect/>
          </a:stretch>
        </p:blipFill>
        <p:spPr>
          <a:xfrm>
            <a:off x="1818651" y="4710085"/>
            <a:ext cx="2336099" cy="368113"/>
          </a:xfrm>
          <a:prstGeom prst="rect">
            <a:avLst/>
          </a:prstGeom>
        </p:spPr>
      </p:pic>
      <p:pic>
        <p:nvPicPr>
          <p:cNvPr id="3" name="Grafik 2">
            <a:extLst>
              <a:ext uri="{FF2B5EF4-FFF2-40B4-BE49-F238E27FC236}">
                <a16:creationId xmlns:a16="http://schemas.microsoft.com/office/drawing/2014/main" id="{B0A505B8-B3CE-457C-A236-D7AAE366671C}"/>
              </a:ext>
            </a:extLst>
          </p:cNvPr>
          <p:cNvPicPr>
            <a:picLocks noChangeAspect="1"/>
          </p:cNvPicPr>
          <p:nvPr/>
        </p:nvPicPr>
        <p:blipFill>
          <a:blip r:embed="rId4"/>
          <a:stretch>
            <a:fillRect/>
          </a:stretch>
        </p:blipFill>
        <p:spPr>
          <a:xfrm>
            <a:off x="6700236" y="1990990"/>
            <a:ext cx="4015112" cy="1137615"/>
          </a:xfrm>
          <a:prstGeom prst="rect">
            <a:avLst/>
          </a:prstGeom>
        </p:spPr>
      </p:pic>
      <p:sp>
        <p:nvSpPr>
          <p:cNvPr id="4" name="Rechteck 3">
            <a:extLst>
              <a:ext uri="{FF2B5EF4-FFF2-40B4-BE49-F238E27FC236}">
                <a16:creationId xmlns:a16="http://schemas.microsoft.com/office/drawing/2014/main" id="{FCD7D095-BAE9-4FE1-B6E5-26AA91E97AE9}"/>
              </a:ext>
            </a:extLst>
          </p:cNvPr>
          <p:cNvSpPr/>
          <p:nvPr/>
        </p:nvSpPr>
        <p:spPr>
          <a:xfrm>
            <a:off x="7553835" y="3068546"/>
            <a:ext cx="180049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After the </a:t>
            </a:r>
            <a:r>
              <a:rPr lang="en-US" dirty="0" err="1">
                <a:latin typeface="Times New Roman" panose="02020603050405020304" pitchFamily="18" charset="0"/>
                <a:cs typeface="Times New Roman" panose="02020603050405020304" pitchFamily="18" charset="0"/>
              </a:rPr>
              <a:t>collison</a:t>
            </a:r>
            <a:endParaRPr lang="de-DE" dirty="0">
              <a:latin typeface="Times New Roman" panose="02020603050405020304" pitchFamily="18" charset="0"/>
              <a:cs typeface="Times New Roman" panose="02020603050405020304" pitchFamily="18" charset="0"/>
            </a:endParaRPr>
          </a:p>
        </p:txBody>
      </p:sp>
      <p:sp>
        <p:nvSpPr>
          <p:cNvPr id="5" name="Rechteck 4">
            <a:extLst>
              <a:ext uri="{FF2B5EF4-FFF2-40B4-BE49-F238E27FC236}">
                <a16:creationId xmlns:a16="http://schemas.microsoft.com/office/drawing/2014/main" id="{34AA7C7F-3738-4DCF-BA29-F117D5E48EC9}"/>
              </a:ext>
            </a:extLst>
          </p:cNvPr>
          <p:cNvSpPr/>
          <p:nvPr/>
        </p:nvSpPr>
        <p:spPr>
          <a:xfrm>
            <a:off x="6306328" y="3559830"/>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total momentum of the system before the collision, </a:t>
            </a:r>
          </a:p>
          <a:p>
            <a:r>
              <a:rPr lang="en-US" dirty="0">
                <a:latin typeface="Times New Roman" panose="02020603050405020304" pitchFamily="18" charset="0"/>
                <a:cs typeface="Times New Roman" panose="02020603050405020304" pitchFamily="18" charset="0"/>
              </a:rPr>
              <a:t>p(final) is:</a:t>
            </a:r>
            <a:endParaRPr lang="de-DE" dirty="0">
              <a:latin typeface="Times New Roman" panose="02020603050405020304" pitchFamily="18" charset="0"/>
              <a:cs typeface="Times New Roman" panose="02020603050405020304" pitchFamily="18" charset="0"/>
            </a:endParaRPr>
          </a:p>
        </p:txBody>
      </p:sp>
      <p:pic>
        <p:nvPicPr>
          <p:cNvPr id="6" name="Grafik 5">
            <a:extLst>
              <a:ext uri="{FF2B5EF4-FFF2-40B4-BE49-F238E27FC236}">
                <a16:creationId xmlns:a16="http://schemas.microsoft.com/office/drawing/2014/main" id="{088D3293-B6EA-4498-AB1D-BD8F7DA3406B}"/>
              </a:ext>
            </a:extLst>
          </p:cNvPr>
          <p:cNvPicPr>
            <a:picLocks noChangeAspect="1"/>
          </p:cNvPicPr>
          <p:nvPr/>
        </p:nvPicPr>
        <p:blipFill>
          <a:blip r:embed="rId5"/>
          <a:stretch>
            <a:fillRect/>
          </a:stretch>
        </p:blipFill>
        <p:spPr>
          <a:xfrm>
            <a:off x="7379464" y="4468928"/>
            <a:ext cx="2471854" cy="482313"/>
          </a:xfrm>
          <a:prstGeom prst="rect">
            <a:avLst/>
          </a:prstGeom>
        </p:spPr>
      </p:pic>
    </p:spTree>
    <p:extLst>
      <p:ext uri="{BB962C8B-B14F-4D97-AF65-F5344CB8AC3E}">
        <p14:creationId xmlns:p14="http://schemas.microsoft.com/office/powerpoint/2010/main" val="1086611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442A0-01B6-4DD5-9BE7-143843CE731B}"/>
              </a:ext>
            </a:extLst>
          </p:cNvPr>
          <p:cNvSpPr>
            <a:spLocks noGrp="1"/>
          </p:cNvSpPr>
          <p:nvPr>
            <p:ph type="title"/>
          </p:nvPr>
        </p:nvSpPr>
        <p:spPr/>
        <p:txBody>
          <a:bodyPr/>
          <a:lstStyle/>
          <a:p>
            <a:r>
              <a:rPr lang="en-US" dirty="0"/>
              <a:t>Conservation of momentum</a:t>
            </a:r>
            <a:endParaRPr lang="de-DE" dirty="0"/>
          </a:p>
        </p:txBody>
      </p:sp>
      <p:pic>
        <p:nvPicPr>
          <p:cNvPr id="4" name="Inhaltsplatzhalter 3">
            <a:extLst>
              <a:ext uri="{FF2B5EF4-FFF2-40B4-BE49-F238E27FC236}">
                <a16:creationId xmlns:a16="http://schemas.microsoft.com/office/drawing/2014/main" id="{ACFFB899-5387-42E4-BF52-7FE8AFDA10DC}"/>
              </a:ext>
            </a:extLst>
          </p:cNvPr>
          <p:cNvPicPr>
            <a:picLocks noGrp="1" noChangeAspect="1"/>
          </p:cNvPicPr>
          <p:nvPr>
            <p:ph idx="1"/>
          </p:nvPr>
        </p:nvPicPr>
        <p:blipFill>
          <a:blip r:embed="rId2"/>
          <a:stretch>
            <a:fillRect/>
          </a:stretch>
        </p:blipFill>
        <p:spPr>
          <a:xfrm>
            <a:off x="2938416" y="2169672"/>
            <a:ext cx="7090047" cy="3396627"/>
          </a:xfrm>
          <a:prstGeom prst="rect">
            <a:avLst/>
          </a:prstGeom>
        </p:spPr>
      </p:pic>
    </p:spTree>
    <p:extLst>
      <p:ext uri="{BB962C8B-B14F-4D97-AF65-F5344CB8AC3E}">
        <p14:creationId xmlns:p14="http://schemas.microsoft.com/office/powerpoint/2010/main" val="501508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4D636-EACA-4E01-A9C2-CBE9F3388743}"/>
              </a:ext>
            </a:extLst>
          </p:cNvPr>
          <p:cNvSpPr>
            <a:spLocks noGrp="1"/>
          </p:cNvSpPr>
          <p:nvPr>
            <p:ph type="title"/>
          </p:nvPr>
        </p:nvSpPr>
        <p:spPr/>
        <p:txBody>
          <a:bodyPr/>
          <a:lstStyle/>
          <a:p>
            <a:r>
              <a:rPr lang="en-US" dirty="0"/>
              <a:t>Exercise: Conservation of Momentum</a:t>
            </a:r>
            <a:endParaRPr lang="de-DE" dirty="0"/>
          </a:p>
        </p:txBody>
      </p:sp>
      <p:sp>
        <p:nvSpPr>
          <p:cNvPr id="3" name="Inhaltsplatzhalter 2">
            <a:extLst>
              <a:ext uri="{FF2B5EF4-FFF2-40B4-BE49-F238E27FC236}">
                <a16:creationId xmlns:a16="http://schemas.microsoft.com/office/drawing/2014/main" id="{6A0DA763-025B-45BC-A464-A83A685AA149}"/>
              </a:ext>
            </a:extLst>
          </p:cNvPr>
          <p:cNvSpPr>
            <a:spLocks noGrp="1"/>
          </p:cNvSpPr>
          <p:nvPr>
            <p:ph idx="1"/>
          </p:nvPr>
        </p:nvSpPr>
        <p:spPr>
          <a:xfrm>
            <a:off x="944733" y="2697480"/>
            <a:ext cx="10515600" cy="4160520"/>
          </a:xfrm>
        </p:spPr>
        <p:txBody>
          <a:bodyPr/>
          <a:lstStyle/>
          <a:p>
            <a:pPr marL="0" indent="0">
              <a:buNone/>
            </a:pPr>
            <a:r>
              <a:rPr lang="en-US" dirty="0">
                <a:latin typeface="Times New Roman" panose="02020603050405020304" pitchFamily="18" charset="0"/>
                <a:cs typeface="Times New Roman" panose="02020603050405020304" pitchFamily="18" charset="0"/>
              </a:rPr>
              <a:t>Question:  A toy car of mass 1 kg moves westwards with a speed of 2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−1 . It collides head-on with a toy train. The train has a mass of 1,5 kg and is moving at a speed of 1.5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−1 eastwards. If the car rebounds at 2.05 </a:t>
            </a:r>
            <a:r>
              <a:rPr lang="en-US"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−1 , calculate the velocity of the train</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03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AE8B6-ECCA-4131-B7DD-3D14A9D63C70}"/>
              </a:ext>
            </a:extLst>
          </p:cNvPr>
          <p:cNvSpPr>
            <a:spLocks noGrp="1"/>
          </p:cNvSpPr>
          <p:nvPr>
            <p:ph type="title"/>
          </p:nvPr>
        </p:nvSpPr>
        <p:spPr/>
        <p:txBody>
          <a:bodyPr/>
          <a:lstStyle/>
          <a:p>
            <a:r>
              <a:rPr lang="en-US" dirty="0"/>
              <a:t>Examples</a:t>
            </a:r>
            <a:endParaRPr lang="de-DE" dirty="0"/>
          </a:p>
        </p:txBody>
      </p:sp>
      <p:sp>
        <p:nvSpPr>
          <p:cNvPr id="3" name="Inhaltsplatzhalter 2">
            <a:extLst>
              <a:ext uri="{FF2B5EF4-FFF2-40B4-BE49-F238E27FC236}">
                <a16:creationId xmlns:a16="http://schemas.microsoft.com/office/drawing/2014/main" id="{F928B9CF-02CC-45BB-8A45-5BF12A88212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Electromagnetic Forces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Almost all of the forces that we experience in everyday life are electromagnetic in origin. They have this unusual name because long ago people thought that electric forces and magnetic forces were different things. After much work and experimentation, it has been </a:t>
            </a:r>
            <a:r>
              <a:rPr lang="en-US" dirty="0" err="1">
                <a:latin typeface="Times New Roman" panose="02020603050405020304" pitchFamily="18" charset="0"/>
                <a:cs typeface="Times New Roman" panose="02020603050405020304" pitchFamily="18" charset="0"/>
              </a:rPr>
              <a:t>realised</a:t>
            </a:r>
            <a:r>
              <a:rPr lang="en-US" dirty="0">
                <a:latin typeface="Times New Roman" panose="02020603050405020304" pitchFamily="18" charset="0"/>
                <a:cs typeface="Times New Roman" panose="02020603050405020304" pitchFamily="18" charset="0"/>
              </a:rPr>
              <a:t> that they are actually different manifestations of the same underlying theory.</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077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599EDC-508B-4B4C-B569-C622E9393056}"/>
              </a:ext>
            </a:extLst>
          </p:cNvPr>
          <p:cNvSpPr>
            <a:spLocks noGrp="1"/>
          </p:cNvSpPr>
          <p:nvPr>
            <p:ph type="title"/>
          </p:nvPr>
        </p:nvSpPr>
        <p:spPr>
          <a:xfrm>
            <a:off x="722790" y="0"/>
            <a:ext cx="10515600" cy="1325563"/>
          </a:xfrm>
        </p:spPr>
        <p:txBody>
          <a:bodyPr/>
          <a:lstStyle/>
          <a:p>
            <a:r>
              <a:rPr lang="en-US" dirty="0"/>
              <a:t>Summary</a:t>
            </a:r>
            <a:endParaRPr lang="de-DE" dirty="0"/>
          </a:p>
        </p:txBody>
      </p:sp>
      <p:sp>
        <p:nvSpPr>
          <p:cNvPr id="3" name="Inhaltsplatzhalter 2">
            <a:extLst>
              <a:ext uri="{FF2B5EF4-FFF2-40B4-BE49-F238E27FC236}">
                <a16:creationId xmlns:a16="http://schemas.microsoft.com/office/drawing/2014/main" id="{6092BFE5-681D-4356-879E-47226D38036A}"/>
              </a:ext>
            </a:extLst>
          </p:cNvPr>
          <p:cNvSpPr>
            <a:spLocks noGrp="1"/>
          </p:cNvSpPr>
          <p:nvPr>
            <p:ph idx="1"/>
          </p:nvPr>
        </p:nvSpPr>
        <p:spPr>
          <a:xfrm>
            <a:off x="722790" y="1690688"/>
            <a:ext cx="10515600" cy="4160520"/>
          </a:xfrm>
        </p:spPr>
        <p:txBody>
          <a:bodyPr/>
          <a:lstStyle/>
          <a:p>
            <a:r>
              <a:rPr lang="en-US" dirty="0">
                <a:latin typeface="Times New Roman" panose="02020603050405020304" pitchFamily="18" charset="0"/>
                <a:cs typeface="Times New Roman" panose="02020603050405020304" pitchFamily="18" charset="0"/>
              </a:rPr>
              <a:t>Newton’s First Law Every object will remain at rest or in uniform motion in a straight line unless it is made to change its state by the action of an unbalanced force. </a:t>
            </a:r>
          </a:p>
          <a:p>
            <a:pPr marL="0" indent="0">
              <a:buNone/>
            </a:pP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314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599EDC-508B-4B4C-B569-C622E9393056}"/>
              </a:ext>
            </a:extLst>
          </p:cNvPr>
          <p:cNvSpPr>
            <a:spLocks noGrp="1"/>
          </p:cNvSpPr>
          <p:nvPr>
            <p:ph type="title"/>
          </p:nvPr>
        </p:nvSpPr>
        <p:spPr>
          <a:xfrm>
            <a:off x="722790" y="0"/>
            <a:ext cx="10515600" cy="1325563"/>
          </a:xfrm>
        </p:spPr>
        <p:txBody>
          <a:bodyPr/>
          <a:lstStyle/>
          <a:p>
            <a:r>
              <a:rPr lang="en-US" dirty="0"/>
              <a:t>Summary</a:t>
            </a:r>
            <a:endParaRPr lang="de-DE" dirty="0"/>
          </a:p>
        </p:txBody>
      </p:sp>
      <p:sp>
        <p:nvSpPr>
          <p:cNvPr id="3" name="Inhaltsplatzhalter 2">
            <a:extLst>
              <a:ext uri="{FF2B5EF4-FFF2-40B4-BE49-F238E27FC236}">
                <a16:creationId xmlns:a16="http://schemas.microsoft.com/office/drawing/2014/main" id="{6092BFE5-681D-4356-879E-47226D38036A}"/>
              </a:ext>
            </a:extLst>
          </p:cNvPr>
          <p:cNvSpPr>
            <a:spLocks noGrp="1"/>
          </p:cNvSpPr>
          <p:nvPr>
            <p:ph idx="1"/>
          </p:nvPr>
        </p:nvSpPr>
        <p:spPr>
          <a:xfrm>
            <a:off x="722790" y="1690688"/>
            <a:ext cx="10515600" cy="4160520"/>
          </a:xfrm>
        </p:spPr>
        <p:txBody>
          <a:bodyPr/>
          <a:lstStyle/>
          <a:p>
            <a:r>
              <a:rPr lang="en-US" dirty="0">
                <a:latin typeface="Times New Roman" panose="02020603050405020304" pitchFamily="18" charset="0"/>
                <a:cs typeface="Times New Roman" panose="02020603050405020304" pitchFamily="18" charset="0"/>
              </a:rPr>
              <a:t>Newton’s First Law Every object will remain at rest or in uniform motion in a straight line unless it is made to change its state by the action of an unbalanced force.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Newton’s Second Law The resultant force acting on a body will cause the body to accelerate in the direction of the resultant force The acceleration of the body is directly proportional to the magnitude of the resultant force and inversely proportional to the mass of the object. </a:t>
            </a:r>
          </a:p>
          <a:p>
            <a:pPr marL="0" indent="0">
              <a:buNone/>
            </a:pP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200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599EDC-508B-4B4C-B569-C622E9393056}"/>
              </a:ext>
            </a:extLst>
          </p:cNvPr>
          <p:cNvSpPr>
            <a:spLocks noGrp="1"/>
          </p:cNvSpPr>
          <p:nvPr>
            <p:ph type="title"/>
          </p:nvPr>
        </p:nvSpPr>
        <p:spPr>
          <a:xfrm>
            <a:off x="722790" y="0"/>
            <a:ext cx="10515600" cy="1325563"/>
          </a:xfrm>
        </p:spPr>
        <p:txBody>
          <a:bodyPr/>
          <a:lstStyle/>
          <a:p>
            <a:r>
              <a:rPr lang="en-US" dirty="0"/>
              <a:t>Summary</a:t>
            </a:r>
            <a:endParaRPr lang="de-DE" dirty="0"/>
          </a:p>
        </p:txBody>
      </p:sp>
      <p:sp>
        <p:nvSpPr>
          <p:cNvPr id="3" name="Inhaltsplatzhalter 2">
            <a:extLst>
              <a:ext uri="{FF2B5EF4-FFF2-40B4-BE49-F238E27FC236}">
                <a16:creationId xmlns:a16="http://schemas.microsoft.com/office/drawing/2014/main" id="{6092BFE5-681D-4356-879E-47226D38036A}"/>
              </a:ext>
            </a:extLst>
          </p:cNvPr>
          <p:cNvSpPr>
            <a:spLocks noGrp="1"/>
          </p:cNvSpPr>
          <p:nvPr>
            <p:ph idx="1"/>
          </p:nvPr>
        </p:nvSpPr>
        <p:spPr>
          <a:xfrm>
            <a:off x="722790" y="1690688"/>
            <a:ext cx="10515600" cy="4160520"/>
          </a:xfrm>
        </p:spPr>
        <p:txBody>
          <a:bodyPr/>
          <a:lstStyle/>
          <a:p>
            <a:r>
              <a:rPr lang="en-US" dirty="0">
                <a:latin typeface="Times New Roman" panose="02020603050405020304" pitchFamily="18" charset="0"/>
                <a:cs typeface="Times New Roman" panose="02020603050405020304" pitchFamily="18" charset="0"/>
              </a:rPr>
              <a:t>Newton’s Third Law If body A exerts a force on body B then body B will exert an equal but opposite force on body A.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Newton’s Law of Universal Gravitation Every body in the universe exerts a force on every other body. The force is directly proportional to the product of the masses of the bodies and inversely proportional to the square of the distance between them.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741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599EDC-508B-4B4C-B569-C622E9393056}"/>
              </a:ext>
            </a:extLst>
          </p:cNvPr>
          <p:cNvSpPr>
            <a:spLocks noGrp="1"/>
          </p:cNvSpPr>
          <p:nvPr>
            <p:ph type="title"/>
          </p:nvPr>
        </p:nvSpPr>
        <p:spPr>
          <a:xfrm>
            <a:off x="722790" y="0"/>
            <a:ext cx="10515600" cy="1325563"/>
          </a:xfrm>
        </p:spPr>
        <p:txBody>
          <a:bodyPr/>
          <a:lstStyle/>
          <a:p>
            <a:r>
              <a:rPr lang="en-US" dirty="0"/>
              <a:t>Summary</a:t>
            </a:r>
            <a:endParaRPr lang="de-DE" dirty="0"/>
          </a:p>
        </p:txBody>
      </p:sp>
      <p:sp>
        <p:nvSpPr>
          <p:cNvPr id="3" name="Inhaltsplatzhalter 2">
            <a:extLst>
              <a:ext uri="{FF2B5EF4-FFF2-40B4-BE49-F238E27FC236}">
                <a16:creationId xmlns:a16="http://schemas.microsoft.com/office/drawing/2014/main" id="{6092BFE5-681D-4356-879E-47226D38036A}"/>
              </a:ext>
            </a:extLst>
          </p:cNvPr>
          <p:cNvSpPr>
            <a:spLocks noGrp="1"/>
          </p:cNvSpPr>
          <p:nvPr>
            <p:ph idx="1"/>
          </p:nvPr>
        </p:nvSpPr>
        <p:spPr>
          <a:xfrm>
            <a:off x="722790" y="1690688"/>
            <a:ext cx="10515600" cy="4160520"/>
          </a:xfrm>
        </p:spPr>
        <p:txBody>
          <a:bodyPr>
            <a:normAutofit/>
          </a:bodyPr>
          <a:lstStyle/>
          <a:p>
            <a:r>
              <a:rPr lang="en-US" dirty="0">
                <a:latin typeface="Times New Roman" panose="02020603050405020304" pitchFamily="18" charset="0"/>
                <a:cs typeface="Times New Roman" panose="02020603050405020304" pitchFamily="18" charset="0"/>
              </a:rPr>
              <a:t>Equilibrium Objects at rest or moving with constant velocity are in equilibrium and have a zero resultant force. </a:t>
            </a:r>
          </a:p>
          <a:p>
            <a:r>
              <a:rPr lang="en-US" dirty="0">
                <a:latin typeface="Times New Roman" panose="02020603050405020304" pitchFamily="18" charset="0"/>
                <a:cs typeface="Times New Roman" panose="02020603050405020304" pitchFamily="18" charset="0"/>
              </a:rPr>
              <a:t>Equilibrant The equilibrant of any number of forces is the single force required to produce equilibrium. </a:t>
            </a:r>
          </a:p>
          <a:p>
            <a:r>
              <a:rPr lang="en-US" dirty="0">
                <a:latin typeface="Times New Roman" panose="02020603050405020304" pitchFamily="18" charset="0"/>
                <a:cs typeface="Times New Roman" panose="02020603050405020304" pitchFamily="18" charset="0"/>
              </a:rPr>
              <a:t>Momentum The momentum of an object is defined as its mass multiplied by its velocity.</a:t>
            </a:r>
          </a:p>
          <a:p>
            <a:r>
              <a:rPr lang="en-US" dirty="0">
                <a:latin typeface="Times New Roman" panose="02020603050405020304" pitchFamily="18" charset="0"/>
                <a:cs typeface="Times New Roman" panose="02020603050405020304" pitchFamily="18" charset="0"/>
              </a:rPr>
              <a:t>Momentum of a System The total momentum of a system is the sum of the momenta of each of the objects in the system.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821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599EDC-508B-4B4C-B569-C622E9393056}"/>
              </a:ext>
            </a:extLst>
          </p:cNvPr>
          <p:cNvSpPr>
            <a:spLocks noGrp="1"/>
          </p:cNvSpPr>
          <p:nvPr>
            <p:ph type="title"/>
          </p:nvPr>
        </p:nvSpPr>
        <p:spPr>
          <a:xfrm>
            <a:off x="722790" y="0"/>
            <a:ext cx="10515600" cy="1325563"/>
          </a:xfrm>
        </p:spPr>
        <p:txBody>
          <a:bodyPr/>
          <a:lstStyle/>
          <a:p>
            <a:r>
              <a:rPr lang="en-US" dirty="0"/>
              <a:t>Summary</a:t>
            </a:r>
            <a:endParaRPr lang="de-DE" dirty="0"/>
          </a:p>
        </p:txBody>
      </p:sp>
      <p:sp>
        <p:nvSpPr>
          <p:cNvPr id="3" name="Inhaltsplatzhalter 2">
            <a:extLst>
              <a:ext uri="{FF2B5EF4-FFF2-40B4-BE49-F238E27FC236}">
                <a16:creationId xmlns:a16="http://schemas.microsoft.com/office/drawing/2014/main" id="{6092BFE5-681D-4356-879E-47226D38036A}"/>
              </a:ext>
            </a:extLst>
          </p:cNvPr>
          <p:cNvSpPr>
            <a:spLocks noGrp="1"/>
          </p:cNvSpPr>
          <p:nvPr>
            <p:ph idx="1"/>
          </p:nvPr>
        </p:nvSpPr>
        <p:spPr>
          <a:xfrm>
            <a:off x="722790" y="1690688"/>
            <a:ext cx="10515600" cy="4160520"/>
          </a:xfrm>
        </p:spPr>
        <p:txBody>
          <a:bodyPr>
            <a:normAutofit/>
          </a:bodyPr>
          <a:lstStyle/>
          <a:p>
            <a:r>
              <a:rPr lang="en-US" dirty="0">
                <a:latin typeface="Times New Roman" panose="02020603050405020304" pitchFamily="18" charset="0"/>
                <a:cs typeface="Times New Roman" panose="02020603050405020304" pitchFamily="18" charset="0"/>
              </a:rPr>
              <a:t>Principle of Conservation of Linear Momentum: ‘The total linear momentum of an isolated system is constant’ or ‘In an isolated system the total momentum before a collision (or explosion) is equal to the total momentum after the collision (or explosion)’.</a:t>
            </a:r>
          </a:p>
          <a:p>
            <a:r>
              <a:rPr lang="en-US" dirty="0">
                <a:latin typeface="Times New Roman" panose="02020603050405020304" pitchFamily="18" charset="0"/>
                <a:cs typeface="Times New Roman" panose="02020603050405020304" pitchFamily="18" charset="0"/>
              </a:rPr>
              <a:t>Law of Momentum: The applied resultant force acting on an object is equal to the rate of change of the object’s momentum and this force is in the direction of the change in momentum.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01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AE8B6-ECCA-4131-B7DD-3D14A9D63C70}"/>
              </a:ext>
            </a:extLst>
          </p:cNvPr>
          <p:cNvSpPr>
            <a:spLocks noGrp="1"/>
          </p:cNvSpPr>
          <p:nvPr>
            <p:ph type="title"/>
          </p:nvPr>
        </p:nvSpPr>
        <p:spPr/>
        <p:txBody>
          <a:bodyPr/>
          <a:lstStyle/>
          <a:p>
            <a:r>
              <a:rPr lang="en-US" dirty="0"/>
              <a:t>Examples</a:t>
            </a:r>
            <a:endParaRPr lang="de-DE" dirty="0"/>
          </a:p>
        </p:txBody>
      </p:sp>
      <p:sp>
        <p:nvSpPr>
          <p:cNvPr id="3" name="Inhaltsplatzhalter 2">
            <a:extLst>
              <a:ext uri="{FF2B5EF4-FFF2-40B4-BE49-F238E27FC236}">
                <a16:creationId xmlns:a16="http://schemas.microsoft.com/office/drawing/2014/main" id="{F928B9CF-02CC-45BB-8A45-5BF12A88212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Electromagnetic Forces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Almost all of the forces that we experience in everyday life are electromagnetic in origin. They have this unusual name because long ago people thought that electric forces and magnetic forces were different things. After much work and experimentation, it has been </a:t>
            </a:r>
            <a:r>
              <a:rPr lang="en-US" dirty="0" err="1">
                <a:latin typeface="Times New Roman" panose="02020603050405020304" pitchFamily="18" charset="0"/>
                <a:cs typeface="Times New Roman" panose="02020603050405020304" pitchFamily="18" charset="0"/>
              </a:rPr>
              <a:t>realised</a:t>
            </a:r>
            <a:r>
              <a:rPr lang="en-US" dirty="0">
                <a:latin typeface="Times New Roman" panose="02020603050405020304" pitchFamily="18" charset="0"/>
                <a:cs typeface="Times New Roman" panose="02020603050405020304" pitchFamily="18" charset="0"/>
              </a:rPr>
              <a:t> that they are actually different manifestations of the same underlying theory.</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59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AE8B6-ECCA-4131-B7DD-3D14A9D63C70}"/>
              </a:ext>
            </a:extLst>
          </p:cNvPr>
          <p:cNvSpPr>
            <a:spLocks noGrp="1"/>
          </p:cNvSpPr>
          <p:nvPr>
            <p:ph type="title"/>
          </p:nvPr>
        </p:nvSpPr>
        <p:spPr/>
        <p:txBody>
          <a:bodyPr/>
          <a:lstStyle/>
          <a:p>
            <a:r>
              <a:rPr lang="en-US" dirty="0"/>
              <a:t>Examples</a:t>
            </a:r>
            <a:endParaRPr lang="de-DE" dirty="0"/>
          </a:p>
        </p:txBody>
      </p:sp>
      <p:sp>
        <p:nvSpPr>
          <p:cNvPr id="3" name="Inhaltsplatzhalter 2">
            <a:extLst>
              <a:ext uri="{FF2B5EF4-FFF2-40B4-BE49-F238E27FC236}">
                <a16:creationId xmlns:a16="http://schemas.microsoft.com/office/drawing/2014/main" id="{F928B9CF-02CC-45BB-8A45-5BF12A882124}"/>
              </a:ext>
            </a:extLst>
          </p:cNvPr>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Electric or Electrostatic Forces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If we have objects carrying electrical charge, which are not moving, then we are dealing with electrostatic forces (Coulomb’s Law). This force is actually much stronger than gravity. This may seem strange, since gravity is obviously very powerful, and holding a balloon to the wall seems to be the most impressive thing electrostatic forces have done, but if we think about it: for gravity to be detectable, we need to have a very large mass nearby. But a balloon rubbed in someone’s hair can stick to a wall with a force so strong that it overcomes the force of gravity—with just the charges in the balloon and the wall!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60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AE8B6-ECCA-4131-B7DD-3D14A9D63C70}"/>
              </a:ext>
            </a:extLst>
          </p:cNvPr>
          <p:cNvSpPr>
            <a:spLocks noGrp="1"/>
          </p:cNvSpPr>
          <p:nvPr>
            <p:ph type="title"/>
          </p:nvPr>
        </p:nvSpPr>
        <p:spPr/>
        <p:txBody>
          <a:bodyPr/>
          <a:lstStyle/>
          <a:p>
            <a:r>
              <a:rPr lang="en-US" dirty="0"/>
              <a:t>Examples</a:t>
            </a:r>
            <a:endParaRPr lang="de-DE" dirty="0"/>
          </a:p>
        </p:txBody>
      </p:sp>
      <p:sp>
        <p:nvSpPr>
          <p:cNvPr id="3" name="Inhaltsplatzhalter 2">
            <a:extLst>
              <a:ext uri="{FF2B5EF4-FFF2-40B4-BE49-F238E27FC236}">
                <a16:creationId xmlns:a16="http://schemas.microsoft.com/office/drawing/2014/main" id="{F928B9CF-02CC-45BB-8A45-5BF12A882124}"/>
              </a:ext>
            </a:extLst>
          </p:cNvPr>
          <p:cNvSpPr>
            <a:spLocks noGrp="1"/>
          </p:cNvSpPr>
          <p:nvPr>
            <p:ph idx="1"/>
          </p:nvPr>
        </p:nvSpPr>
        <p:spPr>
          <a:xfrm>
            <a:off x="838200" y="1851882"/>
            <a:ext cx="10515600" cy="4160520"/>
          </a:xfrm>
        </p:spPr>
        <p:txBody>
          <a:bodyPr>
            <a:normAutofit/>
          </a:bodyPr>
          <a:lstStyle/>
          <a:p>
            <a:pPr algn="just"/>
            <a:r>
              <a:rPr lang="en-US" dirty="0">
                <a:latin typeface="Times New Roman" panose="02020603050405020304" pitchFamily="18" charset="0"/>
                <a:cs typeface="Times New Roman" panose="02020603050405020304" pitchFamily="18" charset="0"/>
              </a:rPr>
              <a:t>Magnetic Forces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The magnetic force is a different manifestation of the electromagnetic force. It stems from the interaction between moving charges as opposed to the fixed charges involved in Coulomb’s Law. Examples of the magnetic force in action include magnets, compasses, car engines and computer data storage. Magnets are also used in the wrecking industry to pick up cars and move them around sites.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67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AE8B6-ECCA-4131-B7DD-3D14A9D63C70}"/>
              </a:ext>
            </a:extLst>
          </p:cNvPr>
          <p:cNvSpPr>
            <a:spLocks noGrp="1"/>
          </p:cNvSpPr>
          <p:nvPr>
            <p:ph type="title"/>
          </p:nvPr>
        </p:nvSpPr>
        <p:spPr/>
        <p:txBody>
          <a:bodyPr/>
          <a:lstStyle/>
          <a:p>
            <a:r>
              <a:rPr lang="en-US" dirty="0"/>
              <a:t>Examples</a:t>
            </a:r>
            <a:endParaRPr lang="de-DE" dirty="0"/>
          </a:p>
        </p:txBody>
      </p:sp>
      <p:sp>
        <p:nvSpPr>
          <p:cNvPr id="3" name="Inhaltsplatzhalter 2">
            <a:extLst>
              <a:ext uri="{FF2B5EF4-FFF2-40B4-BE49-F238E27FC236}">
                <a16:creationId xmlns:a16="http://schemas.microsoft.com/office/drawing/2014/main" id="{F928B9CF-02CC-45BB-8A45-5BF12A882124}"/>
              </a:ext>
            </a:extLst>
          </p:cNvPr>
          <p:cNvSpPr>
            <a:spLocks noGrp="1"/>
          </p:cNvSpPr>
          <p:nvPr>
            <p:ph idx="1"/>
          </p:nvPr>
        </p:nvSpPr>
        <p:spPr>
          <a:xfrm>
            <a:off x="838200" y="1851882"/>
            <a:ext cx="10515600" cy="4160520"/>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Friction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According to Newton’s First Law (we will discuss this later in the chapter) an object moving without a force acting on it will keep on moving. Then why does a box sliding on a table stop? The answer is friction. Friction arises from the interaction between the molecules on the bottom of a box with the molecules on a table. This interaction is electromagnetic in origin, hence friction is just another view of the electromagnetic force. Later in this chapter we will discuss frictional forces a little more. </a:t>
            </a:r>
            <a:endParaRPr lang="de-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493218"/>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412434"/>
      </a:dk2>
      <a:lt2>
        <a:srgbClr val="E2E8E6"/>
      </a:lt2>
      <a:accent1>
        <a:srgbClr val="E72961"/>
      </a:accent1>
      <a:accent2>
        <a:srgbClr val="D5179F"/>
      </a:accent2>
      <a:accent3>
        <a:srgbClr val="CE29E7"/>
      </a:accent3>
      <a:accent4>
        <a:srgbClr val="7929D8"/>
      </a:accent4>
      <a:accent5>
        <a:srgbClr val="453EE9"/>
      </a:accent5>
      <a:accent6>
        <a:srgbClr val="175FD5"/>
      </a:accent6>
      <a:hlink>
        <a:srgbClr val="7B67CC"/>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2628</Words>
  <Application>Microsoft Office PowerPoint</Application>
  <PresentationFormat>Breitbild</PresentationFormat>
  <Paragraphs>174</Paragraphs>
  <Slides>54</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54</vt:i4>
      </vt:variant>
    </vt:vector>
  </HeadingPairs>
  <TitlesOfParts>
    <vt:vector size="59" baseType="lpstr">
      <vt:lpstr>Arial</vt:lpstr>
      <vt:lpstr>Century Gothic</vt:lpstr>
      <vt:lpstr>Elephant</vt:lpstr>
      <vt:lpstr>Times New Roman</vt:lpstr>
      <vt:lpstr>BrushVTI</vt:lpstr>
      <vt:lpstr> Force, Momentum and Impulse</vt:lpstr>
      <vt:lpstr>Force</vt:lpstr>
      <vt:lpstr>Force</vt:lpstr>
      <vt:lpstr>Examples</vt:lpstr>
      <vt:lpstr>Examples</vt:lpstr>
      <vt:lpstr>Examples</vt:lpstr>
      <vt:lpstr>Examples</vt:lpstr>
      <vt:lpstr>Examples</vt:lpstr>
      <vt:lpstr>Examples</vt:lpstr>
      <vt:lpstr>System and External Forces</vt:lpstr>
      <vt:lpstr>System and External Forces</vt:lpstr>
      <vt:lpstr>System and External Forces</vt:lpstr>
      <vt:lpstr>System and External Forces</vt:lpstr>
      <vt:lpstr>Force diagrams</vt:lpstr>
      <vt:lpstr>Free Body Diagrams</vt:lpstr>
      <vt:lpstr>Finding the Resultant Force</vt:lpstr>
      <vt:lpstr>Finding the Resultant Force</vt:lpstr>
      <vt:lpstr>Exercise: Finding the resultant Force</vt:lpstr>
      <vt:lpstr>Newton’s First Law</vt:lpstr>
      <vt:lpstr>Newton’s First Law</vt:lpstr>
      <vt:lpstr>Exercise: Newton’s First Law</vt:lpstr>
      <vt:lpstr>Newton’s Second Law of Motion ( F = ma)</vt:lpstr>
      <vt:lpstr>Exercise: Newton II – Box on a surface 1</vt:lpstr>
      <vt:lpstr>Exercise: Newton II – Man pulling a box</vt:lpstr>
      <vt:lpstr>Newton’s Third Law of Motion</vt:lpstr>
      <vt:lpstr>Example: Newton III Seat Belt</vt:lpstr>
      <vt:lpstr>Example: Newton III Seat Belt</vt:lpstr>
      <vt:lpstr>Different Types of Forces</vt:lpstr>
      <vt:lpstr>Different Types of Forces</vt:lpstr>
      <vt:lpstr>Different Types of Forces</vt:lpstr>
      <vt:lpstr>Example: Forces on a slope</vt:lpstr>
      <vt:lpstr>Forces in equilibrium</vt:lpstr>
      <vt:lpstr>Forces in equilibrium</vt:lpstr>
      <vt:lpstr>Forces in equilibrium</vt:lpstr>
      <vt:lpstr>Example: Equilibrium</vt:lpstr>
      <vt:lpstr>Force between Masses ( F = mg)</vt:lpstr>
      <vt:lpstr>Momentum and Impulse</vt:lpstr>
      <vt:lpstr>Momentum and Impulse</vt:lpstr>
      <vt:lpstr>Momentum and Impulse</vt:lpstr>
      <vt:lpstr>Momentum and Impulse</vt:lpstr>
      <vt:lpstr>Vector Nature of Momentum</vt:lpstr>
      <vt:lpstr>Impulse</vt:lpstr>
      <vt:lpstr>Impulse</vt:lpstr>
      <vt:lpstr>Exercise: Impulse and Change in Momentum</vt:lpstr>
      <vt:lpstr>Conservation of Momentum</vt:lpstr>
      <vt:lpstr>Conservation of Momentum</vt:lpstr>
      <vt:lpstr>Conservation of Momentum</vt:lpstr>
      <vt:lpstr>Conservation of momentum</vt:lpstr>
      <vt:lpstr>Exercise: Conservation of Momentum</vt:lpstr>
      <vt:lpstr>Summary</vt:lpstr>
      <vt:lpstr>Summary</vt:lpstr>
      <vt:lpstr>Summary</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Vectors</dc:title>
  <dc:creator>Kiran Adhikari</dc:creator>
  <cp:lastModifiedBy>Kiran Adhikari</cp:lastModifiedBy>
  <cp:revision>25</cp:revision>
  <dcterms:created xsi:type="dcterms:W3CDTF">2020-03-20T13:07:05Z</dcterms:created>
  <dcterms:modified xsi:type="dcterms:W3CDTF">2020-03-20T23:08:15Z</dcterms:modified>
</cp:coreProperties>
</file>