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34615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8998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03005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348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05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2513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54462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61402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90737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8178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104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377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2213680659"/>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EDA017-3077-4269-A263-1B3C19245081}"/>
              </a:ext>
            </a:extLst>
          </p:cNvPr>
          <p:cNvPicPr>
            <a:picLocks noChangeAspect="1"/>
          </p:cNvPicPr>
          <p:nvPr/>
        </p:nvPicPr>
        <p:blipFill rotWithShape="1">
          <a:blip r:embed="rId2"/>
          <a:srcRect r="-1" b="416"/>
          <a:stretch/>
        </p:blipFill>
        <p:spPr>
          <a:xfrm>
            <a:off x="-4614" y="10"/>
            <a:ext cx="12188932" cy="6857990"/>
          </a:xfrm>
          <a:prstGeom prst="rect">
            <a:avLst/>
          </a:prstGeom>
        </p:spPr>
      </p:pic>
      <p:sp>
        <p:nvSpPr>
          <p:cNvPr id="28" name="Rectangle 10">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229D63-1D56-4FA7-98F3-11850625A683}"/>
              </a:ext>
            </a:extLst>
          </p:cNvPr>
          <p:cNvSpPr>
            <a:spLocks noGrp="1"/>
          </p:cNvSpPr>
          <p:nvPr>
            <p:ph type="ctrTitle"/>
          </p:nvPr>
        </p:nvSpPr>
        <p:spPr>
          <a:xfrm>
            <a:off x="3318474" y="3426561"/>
            <a:ext cx="8943630" cy="1298448"/>
          </a:xfrm>
        </p:spPr>
        <p:txBody>
          <a:bodyPr anchor="b">
            <a:normAutofit/>
          </a:bodyPr>
          <a:lstStyle/>
          <a:p>
            <a:r>
              <a:rPr lang="en-US" sz="4400" dirty="0"/>
              <a:t>  Waves (Transverse and Longitudinal)</a:t>
            </a:r>
            <a:endParaRPr lang="de-DE" sz="4400" dirty="0"/>
          </a:p>
        </p:txBody>
      </p:sp>
      <p:sp>
        <p:nvSpPr>
          <p:cNvPr id="3" name="Untertitel 2">
            <a:extLst>
              <a:ext uri="{FF2B5EF4-FFF2-40B4-BE49-F238E27FC236}">
                <a16:creationId xmlns:a16="http://schemas.microsoft.com/office/drawing/2014/main" id="{FFC6B745-9643-42E0-B8E2-2ADC240E8244}"/>
              </a:ext>
            </a:extLst>
          </p:cNvPr>
          <p:cNvSpPr>
            <a:spLocks noGrp="1"/>
          </p:cNvSpPr>
          <p:nvPr>
            <p:ph type="subTitle" idx="1"/>
          </p:nvPr>
        </p:nvSpPr>
        <p:spPr>
          <a:xfrm>
            <a:off x="9467067" y="4925833"/>
            <a:ext cx="5147960" cy="646785"/>
          </a:xfrm>
        </p:spPr>
        <p:txBody>
          <a:bodyPr>
            <a:normAutofit/>
          </a:bodyPr>
          <a:lstStyle/>
          <a:p>
            <a:r>
              <a:rPr lang="en-US" sz="2000" dirty="0" err="1">
                <a:latin typeface="Times New Roman" panose="02020603050405020304" pitchFamily="18" charset="0"/>
                <a:cs typeface="Times New Roman" panose="02020603050405020304" pitchFamily="18" charset="0"/>
              </a:rPr>
              <a:t>Ejalo</a:t>
            </a:r>
            <a:r>
              <a:rPr lang="en-US" sz="2000" dirty="0">
                <a:latin typeface="Times New Roman" panose="02020603050405020304" pitchFamily="18" charset="0"/>
                <a:cs typeface="Times New Roman" panose="02020603050405020304" pitchFamily="18" charset="0"/>
              </a:rPr>
              <a:t> academy</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719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Waves</a:t>
            </a:r>
            <a:endParaRPr lang="de-DE" dirty="0"/>
          </a:p>
        </p:txBody>
      </p:sp>
      <p:pic>
        <p:nvPicPr>
          <p:cNvPr id="3" name="Grafik 2">
            <a:extLst>
              <a:ext uri="{FF2B5EF4-FFF2-40B4-BE49-F238E27FC236}">
                <a16:creationId xmlns:a16="http://schemas.microsoft.com/office/drawing/2014/main" id="{9C4D62E9-49E3-42DC-9306-E6E789661482}"/>
              </a:ext>
            </a:extLst>
          </p:cNvPr>
          <p:cNvPicPr>
            <a:picLocks noChangeAspect="1"/>
          </p:cNvPicPr>
          <p:nvPr/>
        </p:nvPicPr>
        <p:blipFill>
          <a:blip r:embed="rId2"/>
          <a:stretch>
            <a:fillRect/>
          </a:stretch>
        </p:blipFill>
        <p:spPr>
          <a:xfrm>
            <a:off x="949910" y="2087693"/>
            <a:ext cx="10292179" cy="1065507"/>
          </a:xfrm>
          <a:prstGeom prst="rect">
            <a:avLst/>
          </a:prstGeom>
        </p:spPr>
      </p:pic>
    </p:spTree>
    <p:extLst>
      <p:ext uri="{BB962C8B-B14F-4D97-AF65-F5344CB8AC3E}">
        <p14:creationId xmlns:p14="http://schemas.microsoft.com/office/powerpoint/2010/main" val="195685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Waves</a:t>
            </a:r>
            <a:endParaRPr lang="de-DE" dirty="0"/>
          </a:p>
        </p:txBody>
      </p:sp>
      <p:pic>
        <p:nvPicPr>
          <p:cNvPr id="3" name="Grafik 2">
            <a:extLst>
              <a:ext uri="{FF2B5EF4-FFF2-40B4-BE49-F238E27FC236}">
                <a16:creationId xmlns:a16="http://schemas.microsoft.com/office/drawing/2014/main" id="{9C4D62E9-49E3-42DC-9306-E6E789661482}"/>
              </a:ext>
            </a:extLst>
          </p:cNvPr>
          <p:cNvPicPr>
            <a:picLocks noChangeAspect="1"/>
          </p:cNvPicPr>
          <p:nvPr/>
        </p:nvPicPr>
        <p:blipFill>
          <a:blip r:embed="rId2"/>
          <a:stretch>
            <a:fillRect/>
          </a:stretch>
        </p:blipFill>
        <p:spPr>
          <a:xfrm>
            <a:off x="949910" y="2087693"/>
            <a:ext cx="10292179" cy="1065507"/>
          </a:xfrm>
          <a:prstGeom prst="rect">
            <a:avLst/>
          </a:prstGeom>
        </p:spPr>
      </p:pic>
      <p:pic>
        <p:nvPicPr>
          <p:cNvPr id="4" name="Grafik 3">
            <a:extLst>
              <a:ext uri="{FF2B5EF4-FFF2-40B4-BE49-F238E27FC236}">
                <a16:creationId xmlns:a16="http://schemas.microsoft.com/office/drawing/2014/main" id="{130545C0-89A0-4950-A02A-38F27F87FCF2}"/>
              </a:ext>
            </a:extLst>
          </p:cNvPr>
          <p:cNvPicPr>
            <a:picLocks noChangeAspect="1"/>
          </p:cNvPicPr>
          <p:nvPr/>
        </p:nvPicPr>
        <p:blipFill>
          <a:blip r:embed="rId3"/>
          <a:stretch>
            <a:fillRect/>
          </a:stretch>
        </p:blipFill>
        <p:spPr>
          <a:xfrm>
            <a:off x="1109709" y="4381134"/>
            <a:ext cx="10212279" cy="1427277"/>
          </a:xfrm>
          <a:prstGeom prst="rect">
            <a:avLst/>
          </a:prstGeom>
        </p:spPr>
      </p:pic>
    </p:spTree>
    <p:extLst>
      <p:ext uri="{BB962C8B-B14F-4D97-AF65-F5344CB8AC3E}">
        <p14:creationId xmlns:p14="http://schemas.microsoft.com/office/powerpoint/2010/main" val="382789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Wavelength of wave</a:t>
            </a:r>
            <a:endParaRPr lang="de-DE" dirty="0"/>
          </a:p>
        </p:txBody>
      </p:sp>
      <p:pic>
        <p:nvPicPr>
          <p:cNvPr id="5" name="Grafik 4">
            <a:extLst>
              <a:ext uri="{FF2B5EF4-FFF2-40B4-BE49-F238E27FC236}">
                <a16:creationId xmlns:a16="http://schemas.microsoft.com/office/drawing/2014/main" id="{87FA84FB-BCC1-43A3-9031-DFED178FA345}"/>
              </a:ext>
            </a:extLst>
          </p:cNvPr>
          <p:cNvPicPr>
            <a:picLocks noChangeAspect="1"/>
          </p:cNvPicPr>
          <p:nvPr/>
        </p:nvPicPr>
        <p:blipFill>
          <a:blip r:embed="rId2"/>
          <a:stretch>
            <a:fillRect/>
          </a:stretch>
        </p:blipFill>
        <p:spPr>
          <a:xfrm>
            <a:off x="957605" y="2076837"/>
            <a:ext cx="10762695" cy="1080331"/>
          </a:xfrm>
          <a:prstGeom prst="rect">
            <a:avLst/>
          </a:prstGeom>
        </p:spPr>
      </p:pic>
      <p:pic>
        <p:nvPicPr>
          <p:cNvPr id="6" name="Grafik 5">
            <a:extLst>
              <a:ext uri="{FF2B5EF4-FFF2-40B4-BE49-F238E27FC236}">
                <a16:creationId xmlns:a16="http://schemas.microsoft.com/office/drawing/2014/main" id="{E7EDD7A6-7395-4CD3-85CF-6D48F8E6E714}"/>
              </a:ext>
            </a:extLst>
          </p:cNvPr>
          <p:cNvPicPr>
            <a:picLocks noChangeAspect="1"/>
          </p:cNvPicPr>
          <p:nvPr/>
        </p:nvPicPr>
        <p:blipFill>
          <a:blip r:embed="rId3"/>
          <a:stretch>
            <a:fillRect/>
          </a:stretch>
        </p:blipFill>
        <p:spPr>
          <a:xfrm>
            <a:off x="3254914" y="3566377"/>
            <a:ext cx="5362575" cy="2581275"/>
          </a:xfrm>
          <a:prstGeom prst="rect">
            <a:avLst/>
          </a:prstGeom>
        </p:spPr>
      </p:pic>
    </p:spTree>
    <p:extLst>
      <p:ext uri="{BB962C8B-B14F-4D97-AF65-F5344CB8AC3E}">
        <p14:creationId xmlns:p14="http://schemas.microsoft.com/office/powerpoint/2010/main" val="192806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Wavelength of wave</a:t>
            </a:r>
            <a:endParaRPr lang="de-DE" dirty="0"/>
          </a:p>
        </p:txBody>
      </p:sp>
      <p:pic>
        <p:nvPicPr>
          <p:cNvPr id="5" name="Grafik 4">
            <a:extLst>
              <a:ext uri="{FF2B5EF4-FFF2-40B4-BE49-F238E27FC236}">
                <a16:creationId xmlns:a16="http://schemas.microsoft.com/office/drawing/2014/main" id="{87FA84FB-BCC1-43A3-9031-DFED178FA345}"/>
              </a:ext>
            </a:extLst>
          </p:cNvPr>
          <p:cNvPicPr>
            <a:picLocks noChangeAspect="1"/>
          </p:cNvPicPr>
          <p:nvPr/>
        </p:nvPicPr>
        <p:blipFill>
          <a:blip r:embed="rId2"/>
          <a:stretch>
            <a:fillRect/>
          </a:stretch>
        </p:blipFill>
        <p:spPr>
          <a:xfrm>
            <a:off x="957605" y="2076837"/>
            <a:ext cx="10762695" cy="1080331"/>
          </a:xfrm>
          <a:prstGeom prst="rect">
            <a:avLst/>
          </a:prstGeom>
        </p:spPr>
      </p:pic>
      <p:pic>
        <p:nvPicPr>
          <p:cNvPr id="6" name="Grafik 5">
            <a:extLst>
              <a:ext uri="{FF2B5EF4-FFF2-40B4-BE49-F238E27FC236}">
                <a16:creationId xmlns:a16="http://schemas.microsoft.com/office/drawing/2014/main" id="{E7EDD7A6-7395-4CD3-85CF-6D48F8E6E714}"/>
              </a:ext>
            </a:extLst>
          </p:cNvPr>
          <p:cNvPicPr>
            <a:picLocks noChangeAspect="1"/>
          </p:cNvPicPr>
          <p:nvPr/>
        </p:nvPicPr>
        <p:blipFill>
          <a:blip r:embed="rId3"/>
          <a:stretch>
            <a:fillRect/>
          </a:stretch>
        </p:blipFill>
        <p:spPr>
          <a:xfrm>
            <a:off x="3254914" y="3566377"/>
            <a:ext cx="5362575" cy="2581275"/>
          </a:xfrm>
          <a:prstGeom prst="rect">
            <a:avLst/>
          </a:prstGeom>
        </p:spPr>
      </p:pic>
    </p:spTree>
    <p:extLst>
      <p:ext uri="{BB962C8B-B14F-4D97-AF65-F5344CB8AC3E}">
        <p14:creationId xmlns:p14="http://schemas.microsoft.com/office/powerpoint/2010/main" val="41314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Period and Frequency</a:t>
            </a:r>
            <a:endParaRPr lang="de-DE" dirty="0"/>
          </a:p>
        </p:txBody>
      </p:sp>
      <p:pic>
        <p:nvPicPr>
          <p:cNvPr id="3" name="Grafik 2">
            <a:extLst>
              <a:ext uri="{FF2B5EF4-FFF2-40B4-BE49-F238E27FC236}">
                <a16:creationId xmlns:a16="http://schemas.microsoft.com/office/drawing/2014/main" id="{77E4230F-19E8-4C2C-9D9C-1593CCBD18BF}"/>
              </a:ext>
            </a:extLst>
          </p:cNvPr>
          <p:cNvPicPr>
            <a:picLocks noChangeAspect="1"/>
          </p:cNvPicPr>
          <p:nvPr/>
        </p:nvPicPr>
        <p:blipFill>
          <a:blip r:embed="rId2"/>
          <a:stretch>
            <a:fillRect/>
          </a:stretch>
        </p:blipFill>
        <p:spPr>
          <a:xfrm>
            <a:off x="957605" y="2421180"/>
            <a:ext cx="10008093" cy="1115315"/>
          </a:xfrm>
          <a:prstGeom prst="rect">
            <a:avLst/>
          </a:prstGeom>
        </p:spPr>
      </p:pic>
    </p:spTree>
    <p:extLst>
      <p:ext uri="{BB962C8B-B14F-4D97-AF65-F5344CB8AC3E}">
        <p14:creationId xmlns:p14="http://schemas.microsoft.com/office/powerpoint/2010/main" val="356302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Period and Frequency</a:t>
            </a:r>
            <a:endParaRPr lang="de-DE" dirty="0"/>
          </a:p>
        </p:txBody>
      </p:sp>
      <p:pic>
        <p:nvPicPr>
          <p:cNvPr id="3" name="Grafik 2">
            <a:extLst>
              <a:ext uri="{FF2B5EF4-FFF2-40B4-BE49-F238E27FC236}">
                <a16:creationId xmlns:a16="http://schemas.microsoft.com/office/drawing/2014/main" id="{77E4230F-19E8-4C2C-9D9C-1593CCBD18BF}"/>
              </a:ext>
            </a:extLst>
          </p:cNvPr>
          <p:cNvPicPr>
            <a:picLocks noChangeAspect="1"/>
          </p:cNvPicPr>
          <p:nvPr/>
        </p:nvPicPr>
        <p:blipFill>
          <a:blip r:embed="rId2"/>
          <a:stretch>
            <a:fillRect/>
          </a:stretch>
        </p:blipFill>
        <p:spPr>
          <a:xfrm>
            <a:off x="957605" y="1995052"/>
            <a:ext cx="10008093" cy="1115315"/>
          </a:xfrm>
          <a:prstGeom prst="rect">
            <a:avLst/>
          </a:prstGeom>
        </p:spPr>
      </p:pic>
      <p:pic>
        <p:nvPicPr>
          <p:cNvPr id="4" name="Grafik 3">
            <a:extLst>
              <a:ext uri="{FF2B5EF4-FFF2-40B4-BE49-F238E27FC236}">
                <a16:creationId xmlns:a16="http://schemas.microsoft.com/office/drawing/2014/main" id="{90220697-DA34-4E29-B62F-BCDD9437EDE1}"/>
              </a:ext>
            </a:extLst>
          </p:cNvPr>
          <p:cNvPicPr>
            <a:picLocks noChangeAspect="1"/>
          </p:cNvPicPr>
          <p:nvPr/>
        </p:nvPicPr>
        <p:blipFill>
          <a:blip r:embed="rId3"/>
          <a:stretch>
            <a:fillRect/>
          </a:stretch>
        </p:blipFill>
        <p:spPr>
          <a:xfrm>
            <a:off x="957605" y="3990341"/>
            <a:ext cx="10317412" cy="1197349"/>
          </a:xfrm>
          <a:prstGeom prst="rect">
            <a:avLst/>
          </a:prstGeom>
        </p:spPr>
      </p:pic>
      <p:pic>
        <p:nvPicPr>
          <p:cNvPr id="7" name="Grafik 6">
            <a:extLst>
              <a:ext uri="{FF2B5EF4-FFF2-40B4-BE49-F238E27FC236}">
                <a16:creationId xmlns:a16="http://schemas.microsoft.com/office/drawing/2014/main" id="{AD4F0457-8090-4117-B2C5-E652A7B6C8D0}"/>
              </a:ext>
            </a:extLst>
          </p:cNvPr>
          <p:cNvPicPr>
            <a:picLocks noChangeAspect="1"/>
          </p:cNvPicPr>
          <p:nvPr/>
        </p:nvPicPr>
        <p:blipFill>
          <a:blip r:embed="rId4"/>
          <a:stretch>
            <a:fillRect/>
          </a:stretch>
        </p:blipFill>
        <p:spPr>
          <a:xfrm>
            <a:off x="10035651" y="5187690"/>
            <a:ext cx="1104900" cy="809625"/>
          </a:xfrm>
          <a:prstGeom prst="rect">
            <a:avLst/>
          </a:prstGeom>
        </p:spPr>
      </p:pic>
    </p:spTree>
    <p:extLst>
      <p:ext uri="{BB962C8B-B14F-4D97-AF65-F5344CB8AC3E}">
        <p14:creationId xmlns:p14="http://schemas.microsoft.com/office/powerpoint/2010/main" val="296745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Period and Frequency</a:t>
            </a:r>
            <a:endParaRPr lang="de-DE" dirty="0"/>
          </a:p>
        </p:txBody>
      </p:sp>
      <p:pic>
        <p:nvPicPr>
          <p:cNvPr id="5" name="Grafik 4">
            <a:extLst>
              <a:ext uri="{FF2B5EF4-FFF2-40B4-BE49-F238E27FC236}">
                <a16:creationId xmlns:a16="http://schemas.microsoft.com/office/drawing/2014/main" id="{107372C3-7B5E-4A98-9E23-147554C24FB5}"/>
              </a:ext>
            </a:extLst>
          </p:cNvPr>
          <p:cNvPicPr>
            <a:picLocks noChangeAspect="1"/>
          </p:cNvPicPr>
          <p:nvPr/>
        </p:nvPicPr>
        <p:blipFill>
          <a:blip r:embed="rId2"/>
          <a:stretch>
            <a:fillRect/>
          </a:stretch>
        </p:blipFill>
        <p:spPr>
          <a:xfrm>
            <a:off x="314325" y="2091709"/>
            <a:ext cx="11563350" cy="3562350"/>
          </a:xfrm>
          <a:prstGeom prst="rect">
            <a:avLst/>
          </a:prstGeom>
        </p:spPr>
      </p:pic>
    </p:spTree>
    <p:extLst>
      <p:ext uri="{BB962C8B-B14F-4D97-AF65-F5344CB8AC3E}">
        <p14:creationId xmlns:p14="http://schemas.microsoft.com/office/powerpoint/2010/main" val="37018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Exercise: Period and Frequency</a:t>
            </a:r>
            <a:endParaRPr lang="de-DE" dirty="0"/>
          </a:p>
        </p:txBody>
      </p:sp>
      <p:sp>
        <p:nvSpPr>
          <p:cNvPr id="3" name="Textfeld 2">
            <a:extLst>
              <a:ext uri="{FF2B5EF4-FFF2-40B4-BE49-F238E27FC236}">
                <a16:creationId xmlns:a16="http://schemas.microsoft.com/office/drawing/2014/main" id="{A0BCA407-327E-44F6-A24B-5B1C6DDBF5AE}"/>
              </a:ext>
            </a:extLst>
          </p:cNvPr>
          <p:cNvSpPr txBox="1"/>
          <p:nvPr/>
        </p:nvSpPr>
        <p:spPr>
          <a:xfrm>
            <a:off x="957605" y="3136612"/>
            <a:ext cx="1008503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Question : What is the period of a wave of frequency 10 Hz?</a:t>
            </a:r>
            <a:endParaRPr lang="de-D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5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D2EE93-6CD2-4E7A-8EE3-5FDD1C8D71B0}"/>
              </a:ext>
            </a:extLst>
          </p:cNvPr>
          <p:cNvSpPr>
            <a:spLocks noGrp="1"/>
          </p:cNvSpPr>
          <p:nvPr>
            <p:ph type="title"/>
          </p:nvPr>
        </p:nvSpPr>
        <p:spPr/>
        <p:txBody>
          <a:bodyPr/>
          <a:lstStyle/>
          <a:p>
            <a:r>
              <a:rPr lang="en-US" dirty="0"/>
              <a:t>Speed of Transverse wave</a:t>
            </a:r>
            <a:endParaRPr lang="de-DE" dirty="0"/>
          </a:p>
        </p:txBody>
      </p:sp>
      <p:pic>
        <p:nvPicPr>
          <p:cNvPr id="4" name="Inhaltsplatzhalter 3">
            <a:extLst>
              <a:ext uri="{FF2B5EF4-FFF2-40B4-BE49-F238E27FC236}">
                <a16:creationId xmlns:a16="http://schemas.microsoft.com/office/drawing/2014/main" id="{F2C34BDD-FB88-4A71-AB97-BB9E2C07C6D7}"/>
              </a:ext>
            </a:extLst>
          </p:cNvPr>
          <p:cNvPicPr>
            <a:picLocks noGrp="1" noChangeAspect="1"/>
          </p:cNvPicPr>
          <p:nvPr>
            <p:ph idx="1"/>
          </p:nvPr>
        </p:nvPicPr>
        <p:blipFill>
          <a:blip r:embed="rId2"/>
          <a:stretch>
            <a:fillRect/>
          </a:stretch>
        </p:blipFill>
        <p:spPr>
          <a:xfrm>
            <a:off x="1802167" y="1473493"/>
            <a:ext cx="9135122" cy="5019382"/>
          </a:xfrm>
          <a:prstGeom prst="rect">
            <a:avLst/>
          </a:prstGeom>
        </p:spPr>
      </p:pic>
    </p:spTree>
    <p:extLst>
      <p:ext uri="{BB962C8B-B14F-4D97-AF65-F5344CB8AC3E}">
        <p14:creationId xmlns:p14="http://schemas.microsoft.com/office/powerpoint/2010/main" val="2851656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D2EE93-6CD2-4E7A-8EE3-5FDD1C8D71B0}"/>
              </a:ext>
            </a:extLst>
          </p:cNvPr>
          <p:cNvSpPr>
            <a:spLocks noGrp="1"/>
          </p:cNvSpPr>
          <p:nvPr>
            <p:ph type="title"/>
          </p:nvPr>
        </p:nvSpPr>
        <p:spPr>
          <a:xfrm>
            <a:off x="838200" y="530812"/>
            <a:ext cx="9921536" cy="623286"/>
          </a:xfrm>
        </p:spPr>
        <p:txBody>
          <a:bodyPr>
            <a:normAutofit/>
          </a:bodyPr>
          <a:lstStyle/>
          <a:p>
            <a:r>
              <a:rPr lang="en-US" sz="3600" dirty="0"/>
              <a:t>Exercise: Speed of a Transverse Wave </a:t>
            </a:r>
            <a:endParaRPr lang="de-DE" sz="3600" dirty="0"/>
          </a:p>
        </p:txBody>
      </p:sp>
      <p:sp>
        <p:nvSpPr>
          <p:cNvPr id="5" name="Inhaltsplatzhalter 4">
            <a:extLst>
              <a:ext uri="{FF2B5EF4-FFF2-40B4-BE49-F238E27FC236}">
                <a16:creationId xmlns:a16="http://schemas.microsoft.com/office/drawing/2014/main" id="{FC64CF5F-5868-4218-9A8E-747FCEA5C120}"/>
              </a:ext>
            </a:extLst>
          </p:cNvPr>
          <p:cNvSpPr>
            <a:spLocks noGrp="1"/>
          </p:cNvSpPr>
          <p:nvPr>
            <p:ph idx="1"/>
          </p:nvPr>
        </p:nvSpPr>
        <p:spPr>
          <a:xfrm>
            <a:off x="838200" y="2148396"/>
            <a:ext cx="10515600" cy="4281256"/>
          </a:xfrm>
        </p:spPr>
        <p:txBody>
          <a:bodyPr/>
          <a:lstStyle/>
          <a:p>
            <a:pPr marL="0" indent="0">
              <a:buNone/>
            </a:pPr>
            <a:r>
              <a:rPr lang="en-US" dirty="0">
                <a:latin typeface="Times New Roman" panose="02020603050405020304" pitchFamily="18" charset="0"/>
                <a:cs typeface="Times New Roman" panose="02020603050405020304" pitchFamily="18" charset="0"/>
              </a:rPr>
              <a:t>Question: When a particular string is vibrated at a frequency of 10 Hz, a transverse wave of wavelength 0,25 m is produced. Determine the speed of the wave as it travels along the string.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18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Medium</a:t>
            </a:r>
            <a:endParaRPr lang="de-DE" dirty="0"/>
          </a:p>
        </p:txBody>
      </p:sp>
      <p:pic>
        <p:nvPicPr>
          <p:cNvPr id="7" name="Inhaltsplatzhalter 6">
            <a:extLst>
              <a:ext uri="{FF2B5EF4-FFF2-40B4-BE49-F238E27FC236}">
                <a16:creationId xmlns:a16="http://schemas.microsoft.com/office/drawing/2014/main" id="{87012E6E-E4CB-4793-85DE-F6231246C9E1}"/>
              </a:ext>
            </a:extLst>
          </p:cNvPr>
          <p:cNvPicPr>
            <a:picLocks noGrp="1" noChangeAspect="1"/>
          </p:cNvPicPr>
          <p:nvPr>
            <p:ph idx="1"/>
          </p:nvPr>
        </p:nvPicPr>
        <p:blipFill>
          <a:blip r:embed="rId2"/>
          <a:stretch>
            <a:fillRect/>
          </a:stretch>
        </p:blipFill>
        <p:spPr>
          <a:xfrm>
            <a:off x="838200" y="2626804"/>
            <a:ext cx="10515600" cy="1067372"/>
          </a:xfrm>
          <a:prstGeom prst="rect">
            <a:avLst/>
          </a:prstGeom>
        </p:spPr>
      </p:pic>
    </p:spTree>
    <p:extLst>
      <p:ext uri="{BB962C8B-B14F-4D97-AF65-F5344CB8AC3E}">
        <p14:creationId xmlns:p14="http://schemas.microsoft.com/office/powerpoint/2010/main" val="3620329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Longitudinal Waves</a:t>
            </a:r>
            <a:endParaRPr lang="de-DE" dirty="0"/>
          </a:p>
        </p:txBody>
      </p:sp>
      <p:pic>
        <p:nvPicPr>
          <p:cNvPr id="4" name="Grafik 3">
            <a:extLst>
              <a:ext uri="{FF2B5EF4-FFF2-40B4-BE49-F238E27FC236}">
                <a16:creationId xmlns:a16="http://schemas.microsoft.com/office/drawing/2014/main" id="{0CCF2884-F38E-484E-BC64-FAB45A415DFB}"/>
              </a:ext>
            </a:extLst>
          </p:cNvPr>
          <p:cNvPicPr>
            <a:picLocks noChangeAspect="1"/>
          </p:cNvPicPr>
          <p:nvPr/>
        </p:nvPicPr>
        <p:blipFill>
          <a:blip r:embed="rId2"/>
          <a:stretch>
            <a:fillRect/>
          </a:stretch>
        </p:blipFill>
        <p:spPr>
          <a:xfrm>
            <a:off x="654844" y="2602639"/>
            <a:ext cx="10882312" cy="1437460"/>
          </a:xfrm>
          <a:prstGeom prst="rect">
            <a:avLst/>
          </a:prstGeom>
        </p:spPr>
      </p:pic>
    </p:spTree>
    <p:extLst>
      <p:ext uri="{BB962C8B-B14F-4D97-AF65-F5344CB8AC3E}">
        <p14:creationId xmlns:p14="http://schemas.microsoft.com/office/powerpoint/2010/main" val="357851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Longitudinal Waves</a:t>
            </a:r>
            <a:endParaRPr lang="de-DE" dirty="0"/>
          </a:p>
        </p:txBody>
      </p:sp>
      <p:pic>
        <p:nvPicPr>
          <p:cNvPr id="4" name="Grafik 3">
            <a:extLst>
              <a:ext uri="{FF2B5EF4-FFF2-40B4-BE49-F238E27FC236}">
                <a16:creationId xmlns:a16="http://schemas.microsoft.com/office/drawing/2014/main" id="{0CCF2884-F38E-484E-BC64-FAB45A415DFB}"/>
              </a:ext>
            </a:extLst>
          </p:cNvPr>
          <p:cNvPicPr>
            <a:picLocks noChangeAspect="1"/>
          </p:cNvPicPr>
          <p:nvPr/>
        </p:nvPicPr>
        <p:blipFill>
          <a:blip r:embed="rId2"/>
          <a:stretch>
            <a:fillRect/>
          </a:stretch>
        </p:blipFill>
        <p:spPr>
          <a:xfrm>
            <a:off x="731668" y="2371819"/>
            <a:ext cx="10882312" cy="1437460"/>
          </a:xfrm>
          <a:prstGeom prst="rect">
            <a:avLst/>
          </a:prstGeom>
        </p:spPr>
      </p:pic>
      <p:pic>
        <p:nvPicPr>
          <p:cNvPr id="5" name="Grafik 4">
            <a:extLst>
              <a:ext uri="{FF2B5EF4-FFF2-40B4-BE49-F238E27FC236}">
                <a16:creationId xmlns:a16="http://schemas.microsoft.com/office/drawing/2014/main" id="{434C80D0-2236-4E2B-B250-F4B75E07F62B}"/>
              </a:ext>
            </a:extLst>
          </p:cNvPr>
          <p:cNvPicPr>
            <a:picLocks noChangeAspect="1"/>
          </p:cNvPicPr>
          <p:nvPr/>
        </p:nvPicPr>
        <p:blipFill>
          <a:blip r:embed="rId3"/>
          <a:stretch>
            <a:fillRect/>
          </a:stretch>
        </p:blipFill>
        <p:spPr>
          <a:xfrm>
            <a:off x="2496890" y="4350936"/>
            <a:ext cx="7553325" cy="1476375"/>
          </a:xfrm>
          <a:prstGeom prst="rect">
            <a:avLst/>
          </a:prstGeom>
        </p:spPr>
      </p:pic>
    </p:spTree>
    <p:extLst>
      <p:ext uri="{BB962C8B-B14F-4D97-AF65-F5344CB8AC3E}">
        <p14:creationId xmlns:p14="http://schemas.microsoft.com/office/powerpoint/2010/main" val="2345313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Characteristics of Longitudinal Waves</a:t>
            </a:r>
            <a:endParaRPr lang="de-DE" dirty="0"/>
          </a:p>
        </p:txBody>
      </p:sp>
      <p:pic>
        <p:nvPicPr>
          <p:cNvPr id="3" name="Grafik 2">
            <a:extLst>
              <a:ext uri="{FF2B5EF4-FFF2-40B4-BE49-F238E27FC236}">
                <a16:creationId xmlns:a16="http://schemas.microsoft.com/office/drawing/2014/main" id="{4596EF20-4C77-48E5-899E-27ECB6065FC4}"/>
              </a:ext>
            </a:extLst>
          </p:cNvPr>
          <p:cNvPicPr>
            <a:picLocks noChangeAspect="1"/>
          </p:cNvPicPr>
          <p:nvPr/>
        </p:nvPicPr>
        <p:blipFill>
          <a:blip r:embed="rId2"/>
          <a:stretch>
            <a:fillRect/>
          </a:stretch>
        </p:blipFill>
        <p:spPr>
          <a:xfrm>
            <a:off x="655776" y="2343889"/>
            <a:ext cx="10880448" cy="2893936"/>
          </a:xfrm>
          <a:prstGeom prst="rect">
            <a:avLst/>
          </a:prstGeom>
        </p:spPr>
      </p:pic>
    </p:spTree>
    <p:extLst>
      <p:ext uri="{BB962C8B-B14F-4D97-AF65-F5344CB8AC3E}">
        <p14:creationId xmlns:p14="http://schemas.microsoft.com/office/powerpoint/2010/main" val="160100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Characteristics of Longitudinal Waves</a:t>
            </a:r>
            <a:endParaRPr lang="de-DE" dirty="0"/>
          </a:p>
        </p:txBody>
      </p:sp>
      <p:pic>
        <p:nvPicPr>
          <p:cNvPr id="4" name="Grafik 3">
            <a:extLst>
              <a:ext uri="{FF2B5EF4-FFF2-40B4-BE49-F238E27FC236}">
                <a16:creationId xmlns:a16="http://schemas.microsoft.com/office/drawing/2014/main" id="{459911A7-4EB5-4303-B0F5-82473858AB30}"/>
              </a:ext>
            </a:extLst>
          </p:cNvPr>
          <p:cNvPicPr>
            <a:picLocks noChangeAspect="1"/>
          </p:cNvPicPr>
          <p:nvPr/>
        </p:nvPicPr>
        <p:blipFill>
          <a:blip r:embed="rId2"/>
          <a:stretch>
            <a:fillRect/>
          </a:stretch>
        </p:blipFill>
        <p:spPr>
          <a:xfrm>
            <a:off x="1898619" y="2647996"/>
            <a:ext cx="7524750" cy="1952625"/>
          </a:xfrm>
          <a:prstGeom prst="rect">
            <a:avLst/>
          </a:prstGeom>
        </p:spPr>
      </p:pic>
    </p:spTree>
    <p:extLst>
      <p:ext uri="{BB962C8B-B14F-4D97-AF65-F5344CB8AC3E}">
        <p14:creationId xmlns:p14="http://schemas.microsoft.com/office/powerpoint/2010/main" val="223405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Characteristics of Longitudinal Waves</a:t>
            </a:r>
            <a:endParaRPr lang="de-DE" dirty="0"/>
          </a:p>
        </p:txBody>
      </p:sp>
      <p:pic>
        <p:nvPicPr>
          <p:cNvPr id="4" name="Grafik 3">
            <a:extLst>
              <a:ext uri="{FF2B5EF4-FFF2-40B4-BE49-F238E27FC236}">
                <a16:creationId xmlns:a16="http://schemas.microsoft.com/office/drawing/2014/main" id="{459911A7-4EB5-4303-B0F5-82473858AB30}"/>
              </a:ext>
            </a:extLst>
          </p:cNvPr>
          <p:cNvPicPr>
            <a:picLocks noChangeAspect="1"/>
          </p:cNvPicPr>
          <p:nvPr/>
        </p:nvPicPr>
        <p:blipFill>
          <a:blip r:embed="rId2"/>
          <a:stretch>
            <a:fillRect/>
          </a:stretch>
        </p:blipFill>
        <p:spPr>
          <a:xfrm>
            <a:off x="1898619" y="2647996"/>
            <a:ext cx="7524750" cy="1952625"/>
          </a:xfrm>
          <a:prstGeom prst="rect">
            <a:avLst/>
          </a:prstGeom>
        </p:spPr>
      </p:pic>
    </p:spTree>
    <p:extLst>
      <p:ext uri="{BB962C8B-B14F-4D97-AF65-F5344CB8AC3E}">
        <p14:creationId xmlns:p14="http://schemas.microsoft.com/office/powerpoint/2010/main" val="94876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Wavelength and Amplitude</a:t>
            </a:r>
            <a:endParaRPr lang="de-DE" dirty="0"/>
          </a:p>
        </p:txBody>
      </p:sp>
      <p:pic>
        <p:nvPicPr>
          <p:cNvPr id="3" name="Grafik 2">
            <a:extLst>
              <a:ext uri="{FF2B5EF4-FFF2-40B4-BE49-F238E27FC236}">
                <a16:creationId xmlns:a16="http://schemas.microsoft.com/office/drawing/2014/main" id="{DBFCF56C-151C-419C-95B6-7BBA37BD1DF7}"/>
              </a:ext>
            </a:extLst>
          </p:cNvPr>
          <p:cNvPicPr>
            <a:picLocks noChangeAspect="1"/>
          </p:cNvPicPr>
          <p:nvPr/>
        </p:nvPicPr>
        <p:blipFill>
          <a:blip r:embed="rId2"/>
          <a:stretch>
            <a:fillRect/>
          </a:stretch>
        </p:blipFill>
        <p:spPr>
          <a:xfrm>
            <a:off x="566738" y="2183407"/>
            <a:ext cx="10787062" cy="1384386"/>
          </a:xfrm>
          <a:prstGeom prst="rect">
            <a:avLst/>
          </a:prstGeom>
        </p:spPr>
      </p:pic>
    </p:spTree>
    <p:extLst>
      <p:ext uri="{BB962C8B-B14F-4D97-AF65-F5344CB8AC3E}">
        <p14:creationId xmlns:p14="http://schemas.microsoft.com/office/powerpoint/2010/main" val="1851072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Wavelength and Amplitude</a:t>
            </a:r>
            <a:endParaRPr lang="de-DE" dirty="0"/>
          </a:p>
        </p:txBody>
      </p:sp>
      <p:pic>
        <p:nvPicPr>
          <p:cNvPr id="3" name="Grafik 2">
            <a:extLst>
              <a:ext uri="{FF2B5EF4-FFF2-40B4-BE49-F238E27FC236}">
                <a16:creationId xmlns:a16="http://schemas.microsoft.com/office/drawing/2014/main" id="{DBFCF56C-151C-419C-95B6-7BBA37BD1DF7}"/>
              </a:ext>
            </a:extLst>
          </p:cNvPr>
          <p:cNvPicPr>
            <a:picLocks noChangeAspect="1"/>
          </p:cNvPicPr>
          <p:nvPr/>
        </p:nvPicPr>
        <p:blipFill>
          <a:blip r:embed="rId2"/>
          <a:stretch>
            <a:fillRect/>
          </a:stretch>
        </p:blipFill>
        <p:spPr>
          <a:xfrm>
            <a:off x="566738" y="2183407"/>
            <a:ext cx="10787062" cy="1384386"/>
          </a:xfrm>
          <a:prstGeom prst="rect">
            <a:avLst/>
          </a:prstGeom>
        </p:spPr>
      </p:pic>
      <p:pic>
        <p:nvPicPr>
          <p:cNvPr id="4" name="Grafik 3">
            <a:extLst>
              <a:ext uri="{FF2B5EF4-FFF2-40B4-BE49-F238E27FC236}">
                <a16:creationId xmlns:a16="http://schemas.microsoft.com/office/drawing/2014/main" id="{D671DF96-7D95-4970-A900-7DF1DF8B618E}"/>
              </a:ext>
            </a:extLst>
          </p:cNvPr>
          <p:cNvPicPr>
            <a:picLocks noChangeAspect="1"/>
          </p:cNvPicPr>
          <p:nvPr/>
        </p:nvPicPr>
        <p:blipFill>
          <a:blip r:embed="rId3"/>
          <a:stretch>
            <a:fillRect/>
          </a:stretch>
        </p:blipFill>
        <p:spPr>
          <a:xfrm>
            <a:off x="838200" y="4422143"/>
            <a:ext cx="10858500" cy="1209675"/>
          </a:xfrm>
          <a:prstGeom prst="rect">
            <a:avLst/>
          </a:prstGeom>
        </p:spPr>
      </p:pic>
    </p:spTree>
    <p:extLst>
      <p:ext uri="{BB962C8B-B14F-4D97-AF65-F5344CB8AC3E}">
        <p14:creationId xmlns:p14="http://schemas.microsoft.com/office/powerpoint/2010/main" val="295182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Wavelength and Amplitude</a:t>
            </a:r>
            <a:endParaRPr lang="de-DE" dirty="0"/>
          </a:p>
        </p:txBody>
      </p:sp>
      <p:pic>
        <p:nvPicPr>
          <p:cNvPr id="5" name="Grafik 4">
            <a:extLst>
              <a:ext uri="{FF2B5EF4-FFF2-40B4-BE49-F238E27FC236}">
                <a16:creationId xmlns:a16="http://schemas.microsoft.com/office/drawing/2014/main" id="{8C498C5E-30DB-4A6C-9A0B-D2614793E9CF}"/>
              </a:ext>
            </a:extLst>
          </p:cNvPr>
          <p:cNvPicPr>
            <a:picLocks noChangeAspect="1"/>
          </p:cNvPicPr>
          <p:nvPr/>
        </p:nvPicPr>
        <p:blipFill>
          <a:blip r:embed="rId2"/>
          <a:stretch>
            <a:fillRect/>
          </a:stretch>
        </p:blipFill>
        <p:spPr>
          <a:xfrm>
            <a:off x="2428875" y="2708197"/>
            <a:ext cx="7334250" cy="2009775"/>
          </a:xfrm>
          <a:prstGeom prst="rect">
            <a:avLst/>
          </a:prstGeom>
        </p:spPr>
      </p:pic>
      <p:sp>
        <p:nvSpPr>
          <p:cNvPr id="6" name="Textfeld 5">
            <a:extLst>
              <a:ext uri="{FF2B5EF4-FFF2-40B4-BE49-F238E27FC236}">
                <a16:creationId xmlns:a16="http://schemas.microsoft.com/office/drawing/2014/main" id="{66344E70-B8BA-4BB5-96F8-11D99B44AF4E}"/>
              </a:ext>
            </a:extLst>
          </p:cNvPr>
          <p:cNvSpPr txBox="1"/>
          <p:nvPr/>
        </p:nvSpPr>
        <p:spPr>
          <a:xfrm>
            <a:off x="4092606" y="4882718"/>
            <a:ext cx="67381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Wavelength of a longitudinal wave</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500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Wavelength and Amplitude</a:t>
            </a:r>
            <a:endParaRPr lang="de-DE" dirty="0"/>
          </a:p>
        </p:txBody>
      </p:sp>
      <p:pic>
        <p:nvPicPr>
          <p:cNvPr id="3" name="Grafik 2">
            <a:extLst>
              <a:ext uri="{FF2B5EF4-FFF2-40B4-BE49-F238E27FC236}">
                <a16:creationId xmlns:a16="http://schemas.microsoft.com/office/drawing/2014/main" id="{B853AD2F-B737-487F-A2E6-1F403B17A8B1}"/>
              </a:ext>
            </a:extLst>
          </p:cNvPr>
          <p:cNvPicPr>
            <a:picLocks noChangeAspect="1"/>
          </p:cNvPicPr>
          <p:nvPr/>
        </p:nvPicPr>
        <p:blipFill>
          <a:blip r:embed="rId2"/>
          <a:stretch>
            <a:fillRect/>
          </a:stretch>
        </p:blipFill>
        <p:spPr>
          <a:xfrm>
            <a:off x="638175" y="2247945"/>
            <a:ext cx="10915650" cy="2752725"/>
          </a:xfrm>
          <a:prstGeom prst="rect">
            <a:avLst/>
          </a:prstGeom>
        </p:spPr>
      </p:pic>
    </p:spTree>
    <p:extLst>
      <p:ext uri="{BB962C8B-B14F-4D97-AF65-F5344CB8AC3E}">
        <p14:creationId xmlns:p14="http://schemas.microsoft.com/office/powerpoint/2010/main" val="288899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Wavelength and Amplitude</a:t>
            </a:r>
            <a:endParaRPr lang="de-DE" dirty="0"/>
          </a:p>
        </p:txBody>
      </p:sp>
      <p:pic>
        <p:nvPicPr>
          <p:cNvPr id="3" name="Grafik 2">
            <a:extLst>
              <a:ext uri="{FF2B5EF4-FFF2-40B4-BE49-F238E27FC236}">
                <a16:creationId xmlns:a16="http://schemas.microsoft.com/office/drawing/2014/main" id="{B853AD2F-B737-487F-A2E6-1F403B17A8B1}"/>
              </a:ext>
            </a:extLst>
          </p:cNvPr>
          <p:cNvPicPr>
            <a:picLocks noChangeAspect="1"/>
          </p:cNvPicPr>
          <p:nvPr/>
        </p:nvPicPr>
        <p:blipFill>
          <a:blip r:embed="rId2"/>
          <a:stretch>
            <a:fillRect/>
          </a:stretch>
        </p:blipFill>
        <p:spPr>
          <a:xfrm>
            <a:off x="638175" y="2247945"/>
            <a:ext cx="10915650" cy="2752725"/>
          </a:xfrm>
          <a:prstGeom prst="rect">
            <a:avLst/>
          </a:prstGeom>
        </p:spPr>
      </p:pic>
      <p:pic>
        <p:nvPicPr>
          <p:cNvPr id="4" name="Grafik 3">
            <a:extLst>
              <a:ext uri="{FF2B5EF4-FFF2-40B4-BE49-F238E27FC236}">
                <a16:creationId xmlns:a16="http://schemas.microsoft.com/office/drawing/2014/main" id="{D160987F-50A0-4EE2-8BAB-E26DD9C1B65D}"/>
              </a:ext>
            </a:extLst>
          </p:cNvPr>
          <p:cNvPicPr>
            <a:picLocks noChangeAspect="1"/>
          </p:cNvPicPr>
          <p:nvPr/>
        </p:nvPicPr>
        <p:blipFill>
          <a:blip r:embed="rId3"/>
          <a:stretch>
            <a:fillRect/>
          </a:stretch>
        </p:blipFill>
        <p:spPr>
          <a:xfrm>
            <a:off x="10062284" y="4949623"/>
            <a:ext cx="1104900" cy="876300"/>
          </a:xfrm>
          <a:prstGeom prst="rect">
            <a:avLst/>
          </a:prstGeom>
        </p:spPr>
      </p:pic>
    </p:spTree>
    <p:extLst>
      <p:ext uri="{BB962C8B-B14F-4D97-AF65-F5344CB8AC3E}">
        <p14:creationId xmlns:p14="http://schemas.microsoft.com/office/powerpoint/2010/main" val="283851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Medium</a:t>
            </a:r>
            <a:endParaRPr lang="de-DE" dirty="0"/>
          </a:p>
        </p:txBody>
      </p:sp>
      <p:pic>
        <p:nvPicPr>
          <p:cNvPr id="7" name="Inhaltsplatzhalter 6">
            <a:extLst>
              <a:ext uri="{FF2B5EF4-FFF2-40B4-BE49-F238E27FC236}">
                <a16:creationId xmlns:a16="http://schemas.microsoft.com/office/drawing/2014/main" id="{87012E6E-E4CB-4793-85DE-F6231246C9E1}"/>
              </a:ext>
            </a:extLst>
          </p:cNvPr>
          <p:cNvPicPr>
            <a:picLocks noGrp="1" noChangeAspect="1"/>
          </p:cNvPicPr>
          <p:nvPr>
            <p:ph idx="1"/>
          </p:nvPr>
        </p:nvPicPr>
        <p:blipFill>
          <a:blip r:embed="rId2"/>
          <a:stretch>
            <a:fillRect/>
          </a:stretch>
        </p:blipFill>
        <p:spPr>
          <a:xfrm>
            <a:off x="719328" y="2023300"/>
            <a:ext cx="10515600" cy="1067372"/>
          </a:xfrm>
          <a:prstGeom prst="rect">
            <a:avLst/>
          </a:prstGeom>
        </p:spPr>
      </p:pic>
      <p:sp>
        <p:nvSpPr>
          <p:cNvPr id="3" name="Textfeld 2">
            <a:extLst>
              <a:ext uri="{FF2B5EF4-FFF2-40B4-BE49-F238E27FC236}">
                <a16:creationId xmlns:a16="http://schemas.microsoft.com/office/drawing/2014/main" id="{D49A5784-DCAF-43D8-A5D8-155E7756D832}"/>
              </a:ext>
            </a:extLst>
          </p:cNvPr>
          <p:cNvSpPr txBox="1"/>
          <p:nvPr/>
        </p:nvSpPr>
        <p:spPr>
          <a:xfrm>
            <a:off x="975360" y="3767329"/>
            <a:ext cx="100797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 carries the wave from one place to another. The medium does not create the wave and the medium is not the wave.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29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Speed of longitudinal waves</a:t>
            </a:r>
            <a:endParaRPr lang="de-DE" dirty="0"/>
          </a:p>
        </p:txBody>
      </p:sp>
      <p:pic>
        <p:nvPicPr>
          <p:cNvPr id="5" name="Grafik 4">
            <a:extLst>
              <a:ext uri="{FF2B5EF4-FFF2-40B4-BE49-F238E27FC236}">
                <a16:creationId xmlns:a16="http://schemas.microsoft.com/office/drawing/2014/main" id="{6F5EF5E6-3452-4246-B9CF-1E1056F35139}"/>
              </a:ext>
            </a:extLst>
          </p:cNvPr>
          <p:cNvPicPr>
            <a:picLocks noChangeAspect="1"/>
          </p:cNvPicPr>
          <p:nvPr/>
        </p:nvPicPr>
        <p:blipFill>
          <a:blip r:embed="rId2"/>
          <a:stretch>
            <a:fillRect/>
          </a:stretch>
        </p:blipFill>
        <p:spPr>
          <a:xfrm>
            <a:off x="2076171" y="2184277"/>
            <a:ext cx="7223033" cy="3382022"/>
          </a:xfrm>
          <a:prstGeom prst="rect">
            <a:avLst/>
          </a:prstGeom>
        </p:spPr>
      </p:pic>
    </p:spTree>
    <p:extLst>
      <p:ext uri="{BB962C8B-B14F-4D97-AF65-F5344CB8AC3E}">
        <p14:creationId xmlns:p14="http://schemas.microsoft.com/office/powerpoint/2010/main" val="31476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Example: Speed of longitudinal waves</a:t>
            </a:r>
            <a:endParaRPr lang="de-DE" dirty="0"/>
          </a:p>
        </p:txBody>
      </p:sp>
      <p:sp>
        <p:nvSpPr>
          <p:cNvPr id="3" name="Textfeld 2">
            <a:extLst>
              <a:ext uri="{FF2B5EF4-FFF2-40B4-BE49-F238E27FC236}">
                <a16:creationId xmlns:a16="http://schemas.microsoft.com/office/drawing/2014/main" id="{7D2A41E0-F8FA-41B8-8011-4D41EA9460A2}"/>
              </a:ext>
            </a:extLst>
          </p:cNvPr>
          <p:cNvSpPr txBox="1"/>
          <p:nvPr/>
        </p:nvSpPr>
        <p:spPr>
          <a:xfrm>
            <a:off x="1056442" y="2991774"/>
            <a:ext cx="942808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Question: The musical note A is a sound wave. The note has a frequency of 440 Hz and a wavelength of 0,784 m. Calculate the speed of the musical note. </a:t>
            </a:r>
            <a:endParaRPr lang="de-D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32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Example: Speed of longitudinal waves</a:t>
            </a:r>
            <a:endParaRPr lang="de-DE" dirty="0"/>
          </a:p>
        </p:txBody>
      </p:sp>
      <p:sp>
        <p:nvSpPr>
          <p:cNvPr id="3" name="Textfeld 2">
            <a:extLst>
              <a:ext uri="{FF2B5EF4-FFF2-40B4-BE49-F238E27FC236}">
                <a16:creationId xmlns:a16="http://schemas.microsoft.com/office/drawing/2014/main" id="{7D2A41E0-F8FA-41B8-8011-4D41EA9460A2}"/>
              </a:ext>
            </a:extLst>
          </p:cNvPr>
          <p:cNvSpPr txBox="1"/>
          <p:nvPr/>
        </p:nvSpPr>
        <p:spPr>
          <a:xfrm>
            <a:off x="1056442" y="2991774"/>
            <a:ext cx="942808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Question: The musical note A is a sound wave. The note has a frequency of 440 Hz and a wavelength of 0,784 m. Calculate the speed of the musical note. </a:t>
            </a:r>
            <a:endParaRPr lang="de-D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234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Sound waves</a:t>
            </a:r>
            <a:endParaRPr lang="de-DE" dirty="0"/>
          </a:p>
        </p:txBody>
      </p:sp>
      <p:sp>
        <p:nvSpPr>
          <p:cNvPr id="4" name="Textfeld 3">
            <a:extLst>
              <a:ext uri="{FF2B5EF4-FFF2-40B4-BE49-F238E27FC236}">
                <a16:creationId xmlns:a16="http://schemas.microsoft.com/office/drawing/2014/main" id="{4C45E8DC-1D89-42B5-B14C-BC053815684C}"/>
              </a:ext>
            </a:extLst>
          </p:cNvPr>
          <p:cNvSpPr txBox="1"/>
          <p:nvPr/>
        </p:nvSpPr>
        <p:spPr>
          <a:xfrm>
            <a:off x="949911" y="2767280"/>
            <a:ext cx="995186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Sound waves coming from a tuning fork cause the tuning fork to vibrate and push against the air particles in front of it. As the air particles are pushed together a compression is formed. The particles behind the compression move further apart causing a rarefaction. As the particles continue to push against each other, the sound wave travels through the air.</a:t>
            </a:r>
          </a:p>
        </p:txBody>
      </p:sp>
    </p:spTree>
    <p:extLst>
      <p:ext uri="{BB962C8B-B14F-4D97-AF65-F5344CB8AC3E}">
        <p14:creationId xmlns:p14="http://schemas.microsoft.com/office/powerpoint/2010/main" val="1880101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Sound waves</a:t>
            </a:r>
            <a:endParaRPr lang="de-DE" dirty="0"/>
          </a:p>
        </p:txBody>
      </p:sp>
      <p:sp>
        <p:nvSpPr>
          <p:cNvPr id="4" name="Textfeld 3">
            <a:extLst>
              <a:ext uri="{FF2B5EF4-FFF2-40B4-BE49-F238E27FC236}">
                <a16:creationId xmlns:a16="http://schemas.microsoft.com/office/drawing/2014/main" id="{4C45E8DC-1D89-42B5-B14C-BC053815684C}"/>
              </a:ext>
            </a:extLst>
          </p:cNvPr>
          <p:cNvSpPr txBox="1"/>
          <p:nvPr/>
        </p:nvSpPr>
        <p:spPr>
          <a:xfrm>
            <a:off x="949911" y="2400917"/>
            <a:ext cx="9951868"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Sound waves coming from a tuning fork cause the tuning fork to vibrate and push against the air particles in front of it. As the air particles are pushed together a compression is formed. The particles behind the compression move further apart causing a rarefaction. As the particles continue to push against each other, the sound wave travels through the air.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Due to this motion of the particles, there is a constant variation in the pressure in the air. Sound waves are therefore pressure waves. This means that in media where the particles are closer together, sound waves will travel quicker. </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427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Sound waves</a:t>
            </a:r>
            <a:endParaRPr lang="de-DE" dirty="0"/>
          </a:p>
        </p:txBody>
      </p:sp>
      <p:sp>
        <p:nvSpPr>
          <p:cNvPr id="4" name="Textfeld 3">
            <a:extLst>
              <a:ext uri="{FF2B5EF4-FFF2-40B4-BE49-F238E27FC236}">
                <a16:creationId xmlns:a16="http://schemas.microsoft.com/office/drawing/2014/main" id="{4C45E8DC-1D89-42B5-B14C-BC053815684C}"/>
              </a:ext>
            </a:extLst>
          </p:cNvPr>
          <p:cNvSpPr txBox="1"/>
          <p:nvPr/>
        </p:nvSpPr>
        <p:spPr>
          <a:xfrm>
            <a:off x="767179" y="2253539"/>
            <a:ext cx="1033878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Sound waves travel faster through liquids, like water, than through the air because water is denser than air (the particles are closer together). Sound waves travel faster in solids than in liquids. </a:t>
            </a:r>
            <a:endParaRPr lang="de-DE" sz="2000" dirty="0">
              <a:latin typeface="Times New Roman" panose="02020603050405020304" pitchFamily="18" charset="0"/>
              <a:cs typeface="Times New Roman" panose="02020603050405020304" pitchFamily="18" charset="0"/>
            </a:endParaRPr>
          </a:p>
        </p:txBody>
      </p:sp>
      <p:pic>
        <p:nvPicPr>
          <p:cNvPr id="3" name="Grafik 2">
            <a:extLst>
              <a:ext uri="{FF2B5EF4-FFF2-40B4-BE49-F238E27FC236}">
                <a16:creationId xmlns:a16="http://schemas.microsoft.com/office/drawing/2014/main" id="{0523D40A-B0C2-4E58-A399-368D9EC4E153}"/>
              </a:ext>
            </a:extLst>
          </p:cNvPr>
          <p:cNvPicPr>
            <a:picLocks noChangeAspect="1"/>
          </p:cNvPicPr>
          <p:nvPr/>
        </p:nvPicPr>
        <p:blipFill>
          <a:blip r:embed="rId2"/>
          <a:stretch>
            <a:fillRect/>
          </a:stretch>
        </p:blipFill>
        <p:spPr>
          <a:xfrm>
            <a:off x="2183722" y="3598139"/>
            <a:ext cx="7505700" cy="2076450"/>
          </a:xfrm>
          <a:prstGeom prst="rect">
            <a:avLst/>
          </a:prstGeom>
        </p:spPr>
      </p:pic>
    </p:spTree>
    <p:extLst>
      <p:ext uri="{BB962C8B-B14F-4D97-AF65-F5344CB8AC3E}">
        <p14:creationId xmlns:p14="http://schemas.microsoft.com/office/powerpoint/2010/main" val="414219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Sound waves</a:t>
            </a:r>
            <a:endParaRPr lang="de-DE" dirty="0"/>
          </a:p>
        </p:txBody>
      </p:sp>
      <p:sp>
        <p:nvSpPr>
          <p:cNvPr id="4" name="Textfeld 3">
            <a:extLst>
              <a:ext uri="{FF2B5EF4-FFF2-40B4-BE49-F238E27FC236}">
                <a16:creationId xmlns:a16="http://schemas.microsoft.com/office/drawing/2014/main" id="{4C45E8DC-1D89-42B5-B14C-BC053815684C}"/>
              </a:ext>
            </a:extLst>
          </p:cNvPr>
          <p:cNvSpPr txBox="1"/>
          <p:nvPr/>
        </p:nvSpPr>
        <p:spPr>
          <a:xfrm>
            <a:off x="767179" y="2253539"/>
            <a:ext cx="1033878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Sound waves travel faster through liquids, like water, than through the air because water is denser than air (the particles are closer together). Sound waves travel faster in solids than in liquids. </a:t>
            </a:r>
            <a:endParaRPr lang="de-DE" sz="2000" dirty="0">
              <a:latin typeface="Times New Roman" panose="02020603050405020304" pitchFamily="18" charset="0"/>
              <a:cs typeface="Times New Roman" panose="02020603050405020304" pitchFamily="18" charset="0"/>
            </a:endParaRPr>
          </a:p>
        </p:txBody>
      </p:sp>
      <p:pic>
        <p:nvPicPr>
          <p:cNvPr id="3" name="Grafik 2">
            <a:extLst>
              <a:ext uri="{FF2B5EF4-FFF2-40B4-BE49-F238E27FC236}">
                <a16:creationId xmlns:a16="http://schemas.microsoft.com/office/drawing/2014/main" id="{0523D40A-B0C2-4E58-A399-368D9EC4E153}"/>
              </a:ext>
            </a:extLst>
          </p:cNvPr>
          <p:cNvPicPr>
            <a:picLocks noChangeAspect="1"/>
          </p:cNvPicPr>
          <p:nvPr/>
        </p:nvPicPr>
        <p:blipFill>
          <a:blip r:embed="rId2"/>
          <a:stretch>
            <a:fillRect/>
          </a:stretch>
        </p:blipFill>
        <p:spPr>
          <a:xfrm>
            <a:off x="2183722" y="3598139"/>
            <a:ext cx="7505700" cy="2076450"/>
          </a:xfrm>
          <a:prstGeom prst="rect">
            <a:avLst/>
          </a:prstGeom>
        </p:spPr>
      </p:pic>
    </p:spTree>
    <p:extLst>
      <p:ext uri="{BB962C8B-B14F-4D97-AF65-F5344CB8AC3E}">
        <p14:creationId xmlns:p14="http://schemas.microsoft.com/office/powerpoint/2010/main" val="58694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F0F79-DCF0-4DE1-9FD8-EB0BC1FCE5B6}"/>
              </a:ext>
            </a:extLst>
          </p:cNvPr>
          <p:cNvSpPr>
            <a:spLocks noGrp="1"/>
          </p:cNvSpPr>
          <p:nvPr>
            <p:ph type="title"/>
          </p:nvPr>
        </p:nvSpPr>
        <p:spPr/>
        <p:txBody>
          <a:bodyPr/>
          <a:lstStyle/>
          <a:p>
            <a:r>
              <a:rPr lang="en-US" dirty="0"/>
              <a:t>Seismic waves</a:t>
            </a:r>
            <a:endParaRPr lang="de-DE" dirty="0"/>
          </a:p>
        </p:txBody>
      </p:sp>
      <p:sp>
        <p:nvSpPr>
          <p:cNvPr id="4" name="Textfeld 3">
            <a:extLst>
              <a:ext uri="{FF2B5EF4-FFF2-40B4-BE49-F238E27FC236}">
                <a16:creationId xmlns:a16="http://schemas.microsoft.com/office/drawing/2014/main" id="{4C45E8DC-1D89-42B5-B14C-BC053815684C}"/>
              </a:ext>
            </a:extLst>
          </p:cNvPr>
          <p:cNvSpPr txBox="1"/>
          <p:nvPr/>
        </p:nvSpPr>
        <p:spPr>
          <a:xfrm>
            <a:off x="767179" y="2253539"/>
            <a:ext cx="10338786" cy="1631216"/>
          </a:xfrm>
          <a:prstGeom prst="rect">
            <a:avLst/>
          </a:prstGeom>
          <a:noFill/>
        </p:spPr>
        <p:txBody>
          <a:bodyPr wrap="square" rtlCol="0">
            <a:spAutoFit/>
          </a:bodyPr>
          <a:lstStyle/>
          <a:p>
            <a:r>
              <a:rPr lang="en-US" sz="2000" dirty="0"/>
              <a:t>Seismic waves are waves from vibrations in the Earth (core, mantle, oceans). Seismic waves also occur on other planets, for example the moon and can be natural (due to earthquakes, volcanic eruptions or meteor strikes) or man-made (due to explosions or anything that hits the earth hard). </a:t>
            </a:r>
            <a:r>
              <a:rPr lang="en-US" sz="2000"/>
              <a:t>Seismic P-waves (P for pressure) are longitudinal waves which can travel through solid and liquid. </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65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Medium</a:t>
            </a:r>
            <a:endParaRPr lang="de-DE" dirty="0"/>
          </a:p>
        </p:txBody>
      </p:sp>
      <p:pic>
        <p:nvPicPr>
          <p:cNvPr id="7" name="Inhaltsplatzhalter 6">
            <a:extLst>
              <a:ext uri="{FF2B5EF4-FFF2-40B4-BE49-F238E27FC236}">
                <a16:creationId xmlns:a16="http://schemas.microsoft.com/office/drawing/2014/main" id="{87012E6E-E4CB-4793-85DE-F6231246C9E1}"/>
              </a:ext>
            </a:extLst>
          </p:cNvPr>
          <p:cNvPicPr>
            <a:picLocks noGrp="1" noChangeAspect="1"/>
          </p:cNvPicPr>
          <p:nvPr>
            <p:ph idx="1"/>
          </p:nvPr>
        </p:nvPicPr>
        <p:blipFill>
          <a:blip r:embed="rId2"/>
          <a:stretch>
            <a:fillRect/>
          </a:stretch>
        </p:blipFill>
        <p:spPr>
          <a:xfrm>
            <a:off x="719328" y="2023300"/>
            <a:ext cx="10515600" cy="1067372"/>
          </a:xfrm>
          <a:prstGeom prst="rect">
            <a:avLst/>
          </a:prstGeom>
        </p:spPr>
      </p:pic>
      <p:sp>
        <p:nvSpPr>
          <p:cNvPr id="3" name="Textfeld 2">
            <a:extLst>
              <a:ext uri="{FF2B5EF4-FFF2-40B4-BE49-F238E27FC236}">
                <a16:creationId xmlns:a16="http://schemas.microsoft.com/office/drawing/2014/main" id="{D49A5784-DCAF-43D8-A5D8-155E7756D832}"/>
              </a:ext>
            </a:extLst>
          </p:cNvPr>
          <p:cNvSpPr txBox="1"/>
          <p:nvPr/>
        </p:nvSpPr>
        <p:spPr>
          <a:xfrm>
            <a:off x="975360" y="3767329"/>
            <a:ext cx="100797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Medium carries the wave from one place to another. The medium does not create the wave and the medium is not the wave.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Air is a medium for sound waves, water is a medium for water waves and rock is a medium for earthquakes (which are also a type of wave). Air, water and rock are therefore examples of media (media is the plural of medium).</a:t>
            </a:r>
          </a:p>
          <a:p>
            <a:pPr marL="285750" indent="-285750">
              <a:buFont typeface="Arial" panose="020B0604020202020204" pitchFamily="34" charset="0"/>
              <a:buChar char="•"/>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58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Amplitude</a:t>
            </a:r>
            <a:endParaRPr lang="de-DE" dirty="0"/>
          </a:p>
        </p:txBody>
      </p:sp>
      <p:pic>
        <p:nvPicPr>
          <p:cNvPr id="6" name="Grafik 5">
            <a:extLst>
              <a:ext uri="{FF2B5EF4-FFF2-40B4-BE49-F238E27FC236}">
                <a16:creationId xmlns:a16="http://schemas.microsoft.com/office/drawing/2014/main" id="{BE6A65E5-D7F0-4834-B757-2092C411A361}"/>
              </a:ext>
            </a:extLst>
          </p:cNvPr>
          <p:cNvPicPr>
            <a:picLocks noChangeAspect="1"/>
          </p:cNvPicPr>
          <p:nvPr/>
        </p:nvPicPr>
        <p:blipFill>
          <a:blip r:embed="rId2"/>
          <a:stretch>
            <a:fillRect/>
          </a:stretch>
        </p:blipFill>
        <p:spPr>
          <a:xfrm>
            <a:off x="137160" y="1717021"/>
            <a:ext cx="11667744" cy="1122067"/>
          </a:xfrm>
          <a:prstGeom prst="rect">
            <a:avLst/>
          </a:prstGeom>
        </p:spPr>
      </p:pic>
      <p:pic>
        <p:nvPicPr>
          <p:cNvPr id="8" name="Grafik 7">
            <a:extLst>
              <a:ext uri="{FF2B5EF4-FFF2-40B4-BE49-F238E27FC236}">
                <a16:creationId xmlns:a16="http://schemas.microsoft.com/office/drawing/2014/main" id="{81F3E35F-9970-4605-B99E-E4DA8A3BA0BD}"/>
              </a:ext>
            </a:extLst>
          </p:cNvPr>
          <p:cNvPicPr>
            <a:picLocks noChangeAspect="1"/>
          </p:cNvPicPr>
          <p:nvPr/>
        </p:nvPicPr>
        <p:blipFill>
          <a:blip r:embed="rId3"/>
          <a:stretch>
            <a:fillRect/>
          </a:stretch>
        </p:blipFill>
        <p:spPr>
          <a:xfrm>
            <a:off x="2557462" y="3042584"/>
            <a:ext cx="7077075" cy="2743200"/>
          </a:xfrm>
          <a:prstGeom prst="rect">
            <a:avLst/>
          </a:prstGeom>
        </p:spPr>
      </p:pic>
    </p:spTree>
    <p:extLst>
      <p:ext uri="{BB962C8B-B14F-4D97-AF65-F5344CB8AC3E}">
        <p14:creationId xmlns:p14="http://schemas.microsoft.com/office/powerpoint/2010/main" val="319430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Superposition of Pulses</a:t>
            </a:r>
            <a:endParaRPr lang="de-DE" dirty="0"/>
          </a:p>
        </p:txBody>
      </p:sp>
      <p:sp>
        <p:nvSpPr>
          <p:cNvPr id="3" name="Textfeld 2">
            <a:extLst>
              <a:ext uri="{FF2B5EF4-FFF2-40B4-BE49-F238E27FC236}">
                <a16:creationId xmlns:a16="http://schemas.microsoft.com/office/drawing/2014/main" id="{4C961A69-F0E0-4180-A009-48821F4CBD07}"/>
              </a:ext>
            </a:extLst>
          </p:cNvPr>
          <p:cNvSpPr txBox="1"/>
          <p:nvPr/>
        </p:nvSpPr>
        <p:spPr>
          <a:xfrm>
            <a:off x="1074198" y="2796465"/>
            <a:ext cx="9712171"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Two or more pulses can pass through the same medium at that same time. The resulting pulse is obtained by using the principle of superposition. The principle of superposition states that the effect of the pulses is the sum of their individual effects</a:t>
            </a:r>
            <a:endParaRPr lang="de-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13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Constructive Interface</a:t>
            </a:r>
            <a:endParaRPr lang="de-DE" dirty="0"/>
          </a:p>
        </p:txBody>
      </p:sp>
      <p:pic>
        <p:nvPicPr>
          <p:cNvPr id="4" name="Grafik 3">
            <a:extLst>
              <a:ext uri="{FF2B5EF4-FFF2-40B4-BE49-F238E27FC236}">
                <a16:creationId xmlns:a16="http://schemas.microsoft.com/office/drawing/2014/main" id="{2CB13568-A4A0-4A64-B96D-64422FF1F395}"/>
              </a:ext>
            </a:extLst>
          </p:cNvPr>
          <p:cNvPicPr>
            <a:picLocks noChangeAspect="1"/>
          </p:cNvPicPr>
          <p:nvPr/>
        </p:nvPicPr>
        <p:blipFill>
          <a:blip r:embed="rId2"/>
          <a:stretch>
            <a:fillRect/>
          </a:stretch>
        </p:blipFill>
        <p:spPr>
          <a:xfrm>
            <a:off x="505473" y="1745552"/>
            <a:ext cx="11233210" cy="1240632"/>
          </a:xfrm>
          <a:prstGeom prst="rect">
            <a:avLst/>
          </a:prstGeom>
        </p:spPr>
      </p:pic>
      <p:pic>
        <p:nvPicPr>
          <p:cNvPr id="5" name="Grafik 4">
            <a:extLst>
              <a:ext uri="{FF2B5EF4-FFF2-40B4-BE49-F238E27FC236}">
                <a16:creationId xmlns:a16="http://schemas.microsoft.com/office/drawing/2014/main" id="{61222DCC-4B94-424A-BF16-441CB1B66D45}"/>
              </a:ext>
            </a:extLst>
          </p:cNvPr>
          <p:cNvPicPr>
            <a:picLocks noChangeAspect="1"/>
          </p:cNvPicPr>
          <p:nvPr/>
        </p:nvPicPr>
        <p:blipFill>
          <a:blip r:embed="rId3"/>
          <a:stretch>
            <a:fillRect/>
          </a:stretch>
        </p:blipFill>
        <p:spPr>
          <a:xfrm>
            <a:off x="3852908" y="2915266"/>
            <a:ext cx="5225433" cy="3689889"/>
          </a:xfrm>
          <a:prstGeom prst="rect">
            <a:avLst/>
          </a:prstGeom>
        </p:spPr>
      </p:pic>
    </p:spTree>
    <p:extLst>
      <p:ext uri="{BB962C8B-B14F-4D97-AF65-F5344CB8AC3E}">
        <p14:creationId xmlns:p14="http://schemas.microsoft.com/office/powerpoint/2010/main" val="314996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Deconstructive Interface</a:t>
            </a:r>
            <a:endParaRPr lang="de-DE" dirty="0"/>
          </a:p>
        </p:txBody>
      </p:sp>
      <p:pic>
        <p:nvPicPr>
          <p:cNvPr id="3" name="Grafik 2">
            <a:extLst>
              <a:ext uri="{FF2B5EF4-FFF2-40B4-BE49-F238E27FC236}">
                <a16:creationId xmlns:a16="http://schemas.microsoft.com/office/drawing/2014/main" id="{92896DB6-B6C4-4178-82CA-5B1C4940EAA9}"/>
              </a:ext>
            </a:extLst>
          </p:cNvPr>
          <p:cNvPicPr>
            <a:picLocks noChangeAspect="1"/>
          </p:cNvPicPr>
          <p:nvPr/>
        </p:nvPicPr>
        <p:blipFill>
          <a:blip r:embed="rId2"/>
          <a:stretch>
            <a:fillRect/>
          </a:stretch>
        </p:blipFill>
        <p:spPr>
          <a:xfrm>
            <a:off x="406746" y="2902223"/>
            <a:ext cx="11066459" cy="1053554"/>
          </a:xfrm>
          <a:prstGeom prst="rect">
            <a:avLst/>
          </a:prstGeom>
        </p:spPr>
      </p:pic>
    </p:spTree>
    <p:extLst>
      <p:ext uri="{BB962C8B-B14F-4D97-AF65-F5344CB8AC3E}">
        <p14:creationId xmlns:p14="http://schemas.microsoft.com/office/powerpoint/2010/main" val="374410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57605" y="342065"/>
            <a:ext cx="10515600" cy="1325563"/>
          </a:xfrm>
        </p:spPr>
        <p:txBody>
          <a:bodyPr/>
          <a:lstStyle/>
          <a:p>
            <a:r>
              <a:rPr lang="en-US" dirty="0"/>
              <a:t>Deconstructive Interface</a:t>
            </a:r>
            <a:endParaRPr lang="de-DE" dirty="0"/>
          </a:p>
        </p:txBody>
      </p:sp>
      <p:pic>
        <p:nvPicPr>
          <p:cNvPr id="4" name="Grafik 3">
            <a:extLst>
              <a:ext uri="{FF2B5EF4-FFF2-40B4-BE49-F238E27FC236}">
                <a16:creationId xmlns:a16="http://schemas.microsoft.com/office/drawing/2014/main" id="{868FF7DE-9300-4961-9C02-4FF13FF5232E}"/>
              </a:ext>
            </a:extLst>
          </p:cNvPr>
          <p:cNvPicPr>
            <a:picLocks noChangeAspect="1"/>
          </p:cNvPicPr>
          <p:nvPr/>
        </p:nvPicPr>
        <p:blipFill>
          <a:blip r:embed="rId2"/>
          <a:stretch>
            <a:fillRect/>
          </a:stretch>
        </p:blipFill>
        <p:spPr>
          <a:xfrm>
            <a:off x="2801413" y="1525017"/>
            <a:ext cx="6429375" cy="5086350"/>
          </a:xfrm>
          <a:prstGeom prst="rect">
            <a:avLst/>
          </a:prstGeom>
        </p:spPr>
      </p:pic>
    </p:spTree>
    <p:extLst>
      <p:ext uri="{BB962C8B-B14F-4D97-AF65-F5344CB8AC3E}">
        <p14:creationId xmlns:p14="http://schemas.microsoft.com/office/powerpoint/2010/main" val="1620543493"/>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412434"/>
      </a:dk2>
      <a:lt2>
        <a:srgbClr val="E2E8E6"/>
      </a:lt2>
      <a:accent1>
        <a:srgbClr val="E72961"/>
      </a:accent1>
      <a:accent2>
        <a:srgbClr val="D5179F"/>
      </a:accent2>
      <a:accent3>
        <a:srgbClr val="CE29E7"/>
      </a:accent3>
      <a:accent4>
        <a:srgbClr val="7929D8"/>
      </a:accent4>
      <a:accent5>
        <a:srgbClr val="453EE9"/>
      </a:accent5>
      <a:accent6>
        <a:srgbClr val="175FD5"/>
      </a:accent6>
      <a:hlink>
        <a:srgbClr val="7B67C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Breitbild</PresentationFormat>
  <Paragraphs>56</Paragraphs>
  <Slides>37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37</vt:i4>
      </vt:variant>
    </vt:vector>
  </HeadingPairs>
  <TitlesOfParts>
    <vt:vector size="42" baseType="lpstr">
      <vt:lpstr>Arial</vt:lpstr>
      <vt:lpstr>Century Gothic</vt:lpstr>
      <vt:lpstr>Elephant</vt:lpstr>
      <vt:lpstr>Times New Roman</vt:lpstr>
      <vt:lpstr>BrushVTI</vt:lpstr>
      <vt:lpstr>  Waves (Transverse and Longitudinal)</vt:lpstr>
      <vt:lpstr>Medium</vt:lpstr>
      <vt:lpstr>Medium</vt:lpstr>
      <vt:lpstr>Medium</vt:lpstr>
      <vt:lpstr>Amplitude</vt:lpstr>
      <vt:lpstr>Superposition of Pulses</vt:lpstr>
      <vt:lpstr>Constructive Interface</vt:lpstr>
      <vt:lpstr>Deconstructive Interface</vt:lpstr>
      <vt:lpstr>Deconstructive Interface</vt:lpstr>
      <vt:lpstr>Waves</vt:lpstr>
      <vt:lpstr>Waves</vt:lpstr>
      <vt:lpstr>Wavelength of wave</vt:lpstr>
      <vt:lpstr>Wavelength of wave</vt:lpstr>
      <vt:lpstr>Period and Frequency</vt:lpstr>
      <vt:lpstr>Period and Frequency</vt:lpstr>
      <vt:lpstr>Period and Frequency</vt:lpstr>
      <vt:lpstr>Exercise: Period and Frequency</vt:lpstr>
      <vt:lpstr>Speed of Transverse wave</vt:lpstr>
      <vt:lpstr>Exercise: Speed of a Transverse Wave </vt:lpstr>
      <vt:lpstr>Longitudinal Waves</vt:lpstr>
      <vt:lpstr>Longitudinal Waves</vt:lpstr>
      <vt:lpstr>Characteristics of Longitudinal Waves</vt:lpstr>
      <vt:lpstr>Characteristics of Longitudinal Waves</vt:lpstr>
      <vt:lpstr>Characteristics of Longitudinal Waves</vt:lpstr>
      <vt:lpstr>Wavelength and Amplitude</vt:lpstr>
      <vt:lpstr>Wavelength and Amplitude</vt:lpstr>
      <vt:lpstr>Wavelength and Amplitude</vt:lpstr>
      <vt:lpstr>Wavelength and Amplitude</vt:lpstr>
      <vt:lpstr>Wavelength and Amplitude</vt:lpstr>
      <vt:lpstr>Speed of longitudinal waves</vt:lpstr>
      <vt:lpstr>Example: Speed of longitudinal waves</vt:lpstr>
      <vt:lpstr>Example: Speed of longitudinal waves</vt:lpstr>
      <vt:lpstr>Sound waves</vt:lpstr>
      <vt:lpstr>Sound waves</vt:lpstr>
      <vt:lpstr>Sound waves</vt:lpstr>
      <vt:lpstr>Sound waves</vt:lpstr>
      <vt:lpstr>Seismic waves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Kiran Adhikari</dc:creator>
  <cp:lastModifiedBy>Kiran Adhikari</cp:lastModifiedBy>
  <cp:revision>39</cp:revision>
  <dcterms:created xsi:type="dcterms:W3CDTF">2020-03-20T13:07:05Z</dcterms:created>
  <dcterms:modified xsi:type="dcterms:W3CDTF">2020-03-23T21:35:32Z</dcterms:modified>
</cp:coreProperties>
</file>