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>
        <p:scale>
          <a:sx n="127" d="100"/>
          <a:sy n="127" d="100"/>
        </p:scale>
        <p:origin x="26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inyichang/Desktop/programming/github_projects/CS_courses/Data%20Structures%20and%20Object-oriented%20Programming/NCTU/HW2/exec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02312646466815"/>
          <c:y val="6.8344904142132248E-2"/>
          <c:w val="0.79752119096278407"/>
          <c:h val="0.73707547917239802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Quick sort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工作表1!$A$2:$A$9</c:f>
              <c:numCache>
                <c:formatCode>General</c:formatCode>
                <c:ptCount val="8"/>
                <c:pt idx="0">
                  <c:v>100</c:v>
                </c:pt>
                <c:pt idx="1">
                  <c:v>200</c:v>
                </c:pt>
                <c:pt idx="2">
                  <c:v>400</c:v>
                </c:pt>
                <c:pt idx="3">
                  <c:v>800</c:v>
                </c:pt>
                <c:pt idx="4">
                  <c:v>1600</c:v>
                </c:pt>
                <c:pt idx="5">
                  <c:v>3200</c:v>
                </c:pt>
                <c:pt idx="6">
                  <c:v>6400</c:v>
                </c:pt>
                <c:pt idx="7">
                  <c:v>12800</c:v>
                </c:pt>
              </c:numCache>
            </c:numRef>
          </c:xVal>
          <c:yVal>
            <c:numRef>
              <c:f>工作表1!$B$2:$B$9</c:f>
              <c:numCache>
                <c:formatCode>General</c:formatCode>
                <c:ptCount val="8"/>
                <c:pt idx="0">
                  <c:v>13.57</c:v>
                </c:pt>
                <c:pt idx="1">
                  <c:v>28.36</c:v>
                </c:pt>
                <c:pt idx="2">
                  <c:v>60.87</c:v>
                </c:pt>
                <c:pt idx="3">
                  <c:v>105.7</c:v>
                </c:pt>
                <c:pt idx="4">
                  <c:v>214.05</c:v>
                </c:pt>
                <c:pt idx="5">
                  <c:v>454.66</c:v>
                </c:pt>
                <c:pt idx="6">
                  <c:v>948.42</c:v>
                </c:pt>
                <c:pt idx="7">
                  <c:v>2021.42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D3-284B-944C-1236795A42E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Merge sort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工作表1!$A$2:$A$9</c:f>
              <c:numCache>
                <c:formatCode>General</c:formatCode>
                <c:ptCount val="8"/>
                <c:pt idx="0">
                  <c:v>100</c:v>
                </c:pt>
                <c:pt idx="1">
                  <c:v>200</c:v>
                </c:pt>
                <c:pt idx="2">
                  <c:v>400</c:v>
                </c:pt>
                <c:pt idx="3">
                  <c:v>800</c:v>
                </c:pt>
                <c:pt idx="4">
                  <c:v>1600</c:v>
                </c:pt>
                <c:pt idx="5">
                  <c:v>3200</c:v>
                </c:pt>
                <c:pt idx="6">
                  <c:v>6400</c:v>
                </c:pt>
                <c:pt idx="7">
                  <c:v>12800</c:v>
                </c:pt>
              </c:numCache>
            </c:numRef>
          </c:xVal>
          <c:yVal>
            <c:numRef>
              <c:f>工作表1!$C$2:$C$9</c:f>
              <c:numCache>
                <c:formatCode>General</c:formatCode>
                <c:ptCount val="8"/>
                <c:pt idx="0">
                  <c:v>18.09</c:v>
                </c:pt>
                <c:pt idx="1">
                  <c:v>40.01</c:v>
                </c:pt>
                <c:pt idx="2">
                  <c:v>86.45</c:v>
                </c:pt>
                <c:pt idx="3">
                  <c:v>153.54</c:v>
                </c:pt>
                <c:pt idx="4">
                  <c:v>316.83999999999997</c:v>
                </c:pt>
                <c:pt idx="5">
                  <c:v>669.03</c:v>
                </c:pt>
                <c:pt idx="6">
                  <c:v>1419.59</c:v>
                </c:pt>
                <c:pt idx="7">
                  <c:v>3057.78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D3-284B-944C-1236795A42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0952976"/>
        <c:axId val="1020972736"/>
      </c:scatterChart>
      <c:valAx>
        <c:axId val="1020952976"/>
        <c:scaling>
          <c:orientation val="minMax"/>
          <c:max val="130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/>
                  <a:t>Input</a:t>
                </a:r>
                <a:r>
                  <a:rPr lang="en-US" altLang="zh-TW" sz="1200" baseline="0"/>
                  <a:t> array size (#)</a:t>
                </a:r>
                <a:endParaRPr lang="zh-TW" alt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0972736"/>
        <c:crosses val="autoZero"/>
        <c:crossBetween val="midCat"/>
      </c:valAx>
      <c:valAx>
        <c:axId val="102097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dirty="0"/>
                  <a:t>Average execution</a:t>
                </a:r>
                <a:r>
                  <a:rPr lang="en-US" altLang="zh-TW" sz="1200" baseline="0" dirty="0"/>
                  <a:t> time (µs)</a:t>
                </a:r>
                <a:endParaRPr lang="zh-TW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0952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6385683053805742"/>
          <c:y val="0.22217414654382811"/>
          <c:w val="0.25256816865849163"/>
          <c:h val="0.1671055358916285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AD686-E6AE-7F48-BF8F-892B7C164BF4}" type="datetimeFigureOut">
              <a:rPr kumimoji="1" lang="zh-TW" altLang="en-US" smtClean="0"/>
              <a:t>2021/6/12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01CC6-372E-6746-9874-196557F1DB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476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01CC6-372E-6746-9874-196557F1DB0E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56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3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4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437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039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172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30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2021/6/12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23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2021/6/12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6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2021/6/12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10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51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57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5F0A-ED25-2B44-8E50-65012C9869D1}" type="datetimeFigureOut">
              <a:rPr kumimoji="1" lang="zh-TW" altLang="en-US" smtClean="0"/>
              <a:t>2021/6/12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15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914B374-202D-DB41-88E7-49F2312A1D09}"/>
              </a:ext>
            </a:extLst>
          </p:cNvPr>
          <p:cNvGrpSpPr/>
          <p:nvPr/>
        </p:nvGrpSpPr>
        <p:grpSpPr>
          <a:xfrm>
            <a:off x="529234" y="142047"/>
            <a:ext cx="5799532" cy="4339650"/>
            <a:chOff x="633018" y="142047"/>
            <a:chExt cx="5799532" cy="433965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63952CA-08DC-CA43-97E8-87B062086EB1}"/>
                </a:ext>
              </a:extLst>
            </p:cNvPr>
            <p:cNvSpPr txBox="1"/>
            <p:nvPr/>
          </p:nvSpPr>
          <p:spPr>
            <a:xfrm>
              <a:off x="633018" y="142047"/>
              <a:ext cx="3444276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1200" dirty="0"/>
                <a:t>void quicksort(vector&lt;int&gt; &amp;array, int left, int right) {</a:t>
              </a:r>
            </a:p>
            <a:p>
              <a:pPr lvl="1"/>
              <a:r>
                <a:rPr lang="en" altLang="zh-TW" sz="1200" dirty="0"/>
                <a:t>if (left &gt;= right)</a:t>
              </a:r>
            </a:p>
            <a:p>
              <a:pPr lvl="1"/>
              <a:r>
                <a:rPr lang="en" altLang="zh-TW" sz="1200" dirty="0"/>
                <a:t>	return;</a:t>
              </a:r>
            </a:p>
            <a:p>
              <a:pPr lvl="1"/>
              <a:endParaRPr lang="en" altLang="zh-TW" sz="1200" dirty="0"/>
            </a:p>
            <a:p>
              <a:pPr lvl="1"/>
              <a:r>
                <a:rPr lang="en" altLang="zh-TW" sz="1200" dirty="0"/>
                <a:t>int i = left, j = right;</a:t>
              </a:r>
            </a:p>
            <a:p>
              <a:pPr lvl="1"/>
              <a:r>
                <a:rPr lang="en" altLang="zh-TW" sz="1200" dirty="0"/>
                <a:t>int pivot = array[(i + j) / 2];</a:t>
              </a:r>
            </a:p>
            <a:p>
              <a:pPr lvl="1"/>
              <a:br>
                <a:rPr lang="en" altLang="zh-TW" sz="1200" dirty="0"/>
              </a:br>
              <a:r>
                <a:rPr lang="en" altLang="zh-TW" sz="1200" dirty="0"/>
                <a:t>while (i &lt;= j) {</a:t>
              </a:r>
            </a:p>
            <a:p>
              <a:pPr lvl="2"/>
              <a:r>
                <a:rPr lang="en" altLang="zh-TW" sz="1200" dirty="0"/>
                <a:t>while (i &lt;= j &amp;&amp; array[i] &lt; pivot)</a:t>
              </a:r>
            </a:p>
            <a:p>
              <a:pPr lvl="2"/>
              <a:r>
                <a:rPr lang="en" altLang="zh-TW" sz="1200" dirty="0"/>
                <a:t>	i++;</a:t>
              </a:r>
            </a:p>
            <a:p>
              <a:pPr lvl="2"/>
              <a:r>
                <a:rPr lang="en" altLang="zh-TW" sz="1200" dirty="0"/>
                <a:t>while (i &lt;= j &amp;&amp; array[j] &gt; pivot)</a:t>
              </a:r>
            </a:p>
            <a:p>
              <a:pPr lvl="2"/>
              <a:r>
                <a:rPr lang="en" altLang="zh-TW" sz="1200" dirty="0"/>
                <a:t>	j--;</a:t>
              </a:r>
            </a:p>
            <a:p>
              <a:pPr lvl="2"/>
              <a:r>
                <a:rPr lang="en" altLang="zh-TW" sz="1200" dirty="0"/>
                <a:t>if (i &lt;= j) {</a:t>
              </a:r>
            </a:p>
            <a:p>
              <a:pPr lvl="3"/>
              <a:r>
                <a:rPr lang="en" altLang="zh-TW" sz="1200" dirty="0"/>
                <a:t>int temp = array[i];</a:t>
              </a:r>
            </a:p>
            <a:p>
              <a:pPr lvl="3"/>
              <a:r>
                <a:rPr lang="en" altLang="zh-TW" sz="1200" dirty="0"/>
                <a:t>array[i] = array[j];</a:t>
              </a:r>
            </a:p>
            <a:p>
              <a:pPr lvl="3"/>
              <a:r>
                <a:rPr lang="en" altLang="zh-TW" sz="1200" dirty="0"/>
                <a:t>array[j] = temp;</a:t>
              </a:r>
            </a:p>
            <a:p>
              <a:pPr lvl="3"/>
              <a:r>
                <a:rPr lang="en" altLang="zh-TW" sz="1200" dirty="0"/>
                <a:t>i++; j--;</a:t>
              </a:r>
            </a:p>
            <a:p>
              <a:pPr lvl="2"/>
              <a:r>
                <a:rPr lang="en" altLang="zh-TW" sz="1200" dirty="0"/>
                <a:t>}</a:t>
              </a:r>
            </a:p>
            <a:p>
              <a:pPr lvl="1"/>
              <a:r>
                <a:rPr lang="en" altLang="zh-TW" sz="1200" dirty="0"/>
                <a:t>}</a:t>
              </a:r>
            </a:p>
            <a:p>
              <a:pPr lvl="1"/>
              <a:br>
                <a:rPr lang="en" altLang="zh-TW" sz="1200" dirty="0"/>
              </a:br>
              <a:r>
                <a:rPr lang="en" altLang="zh-TW" sz="1200" dirty="0"/>
                <a:t>quicksort(array, left, j);</a:t>
              </a:r>
            </a:p>
            <a:p>
              <a:pPr lvl="1"/>
              <a:r>
                <a:rPr lang="en" altLang="zh-TW" sz="1200" dirty="0"/>
                <a:t>quicksort(array, i, right);</a:t>
              </a:r>
            </a:p>
            <a:p>
              <a:r>
                <a:rPr lang="en" altLang="zh-TW" sz="1200" dirty="0"/>
                <a:t>}</a:t>
              </a:r>
              <a:endParaRPr lang="zh-TW" altLang="en-US" sz="12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4C451D3-9A62-3D46-B1CB-E1D826A75C47}"/>
                </a:ext>
              </a:extLst>
            </p:cNvPr>
            <p:cNvSpPr/>
            <p:nvPr/>
          </p:nvSpPr>
          <p:spPr>
            <a:xfrm>
              <a:off x="1117600" y="365125"/>
              <a:ext cx="1117600" cy="3873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3EF662D-E845-8847-953D-34AD9DA88D42}"/>
                </a:ext>
              </a:extLst>
            </p:cNvPr>
            <p:cNvSpPr/>
            <p:nvPr/>
          </p:nvSpPr>
          <p:spPr>
            <a:xfrm>
              <a:off x="1117600" y="923925"/>
              <a:ext cx="1714500" cy="3873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F93655-600D-B445-BC03-5FB05981D79A}"/>
                </a:ext>
              </a:extLst>
            </p:cNvPr>
            <p:cNvSpPr/>
            <p:nvPr/>
          </p:nvSpPr>
          <p:spPr>
            <a:xfrm>
              <a:off x="1117600" y="1463675"/>
              <a:ext cx="2495550" cy="22288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CDD546-40F6-D446-ADE8-8B285B687B9D}"/>
                </a:ext>
              </a:extLst>
            </p:cNvPr>
            <p:cNvSpPr/>
            <p:nvPr/>
          </p:nvSpPr>
          <p:spPr>
            <a:xfrm>
              <a:off x="1117600" y="3813175"/>
              <a:ext cx="17145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5B49F4-D7F6-5443-820A-8CC3A2550F2D}"/>
                </a:ext>
              </a:extLst>
            </p:cNvPr>
            <p:cNvSpPr txBox="1"/>
            <p:nvPr/>
          </p:nvSpPr>
          <p:spPr>
            <a:xfrm>
              <a:off x="4181538" y="409575"/>
              <a:ext cx="1733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Exit of recursive function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4B81C03-B0A4-4444-BA31-5C49CBE25EB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235200" y="558800"/>
              <a:ext cx="194633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87D3240F-BAF5-AA44-86D7-5595174EDB8C}"/>
                </a:ext>
              </a:extLst>
            </p:cNvPr>
            <p:cNvCxnSpPr>
              <a:cxnSpLocks/>
            </p:cNvCxnSpPr>
            <p:nvPr/>
          </p:nvCxnSpPr>
          <p:spPr>
            <a:xfrm>
              <a:off x="2832100" y="1127125"/>
              <a:ext cx="134943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DC7382A-B5D2-F44B-A58E-3EF8A60BFD01}"/>
                </a:ext>
              </a:extLst>
            </p:cNvPr>
            <p:cNvSpPr txBox="1"/>
            <p:nvPr/>
          </p:nvSpPr>
          <p:spPr>
            <a:xfrm>
              <a:off x="4181538" y="988625"/>
              <a:ext cx="9126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Select pivot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91F5986-8BA0-A945-9EDA-6FA7193E92DE}"/>
                </a:ext>
              </a:extLst>
            </p:cNvPr>
            <p:cNvCxnSpPr>
              <a:cxnSpLocks/>
            </p:cNvCxnSpPr>
            <p:nvPr/>
          </p:nvCxnSpPr>
          <p:spPr>
            <a:xfrm>
              <a:off x="3613150" y="2584450"/>
              <a:ext cx="56838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3764A0A-C7BC-8A46-8379-A754F77945EF}"/>
                </a:ext>
              </a:extLst>
            </p:cNvPr>
            <p:cNvSpPr txBox="1"/>
            <p:nvPr/>
          </p:nvSpPr>
          <p:spPr>
            <a:xfrm>
              <a:off x="4181538" y="2439600"/>
              <a:ext cx="2251012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Partition array into two subarrays</a:t>
              </a: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A5E109-7167-934C-A9D2-DD4460CBFB36}"/>
                </a:ext>
              </a:extLst>
            </p:cNvPr>
            <p:cNvCxnSpPr>
              <a:cxnSpLocks/>
            </p:cNvCxnSpPr>
            <p:nvPr/>
          </p:nvCxnSpPr>
          <p:spPr>
            <a:xfrm>
              <a:off x="2832100" y="4051300"/>
              <a:ext cx="134943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4C2556A-E74E-C74E-AF30-DF92DC14BFB5}"/>
                </a:ext>
              </a:extLst>
            </p:cNvPr>
            <p:cNvSpPr txBox="1"/>
            <p:nvPr/>
          </p:nvSpPr>
          <p:spPr>
            <a:xfrm>
              <a:off x="4181538" y="3903275"/>
              <a:ext cx="2251012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Sort two subarray recursively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1F21000-7615-2144-BAAC-BBDE373EC621}"/>
              </a:ext>
            </a:extLst>
          </p:cNvPr>
          <p:cNvGrpSpPr/>
          <p:nvPr/>
        </p:nvGrpSpPr>
        <p:grpSpPr>
          <a:xfrm>
            <a:off x="487386" y="4866501"/>
            <a:ext cx="5883228" cy="4524315"/>
            <a:chOff x="120552" y="4866501"/>
            <a:chExt cx="5883228" cy="452431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206BB4C-971F-2542-BDAE-875A331A17DB}"/>
                </a:ext>
              </a:extLst>
            </p:cNvPr>
            <p:cNvSpPr txBox="1"/>
            <p:nvPr/>
          </p:nvSpPr>
          <p:spPr>
            <a:xfrm>
              <a:off x="120552" y="4866501"/>
              <a:ext cx="4769960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1200" dirty="0"/>
                <a:t>void mergesort(vector&lt;int&gt; &amp;array, vector&lt;int&gt; &amp;temp, int left, int right) {</a:t>
              </a:r>
            </a:p>
            <a:p>
              <a:pPr lvl="1"/>
              <a:r>
                <a:rPr lang="en" altLang="zh-TW" sz="1200" dirty="0"/>
                <a:t>if (left &gt;= right)</a:t>
              </a:r>
            </a:p>
            <a:p>
              <a:pPr lvl="1"/>
              <a:r>
                <a:rPr lang="en" altLang="zh-TW" sz="1200" dirty="0"/>
                <a:t>	return;</a:t>
              </a:r>
            </a:p>
            <a:p>
              <a:pPr lvl="1"/>
              <a:endParaRPr lang="en" altLang="zh-TW" sz="1200" dirty="0"/>
            </a:p>
            <a:p>
              <a:pPr lvl="1"/>
              <a:r>
                <a:rPr lang="en" altLang="zh-TW" sz="1200" dirty="0"/>
                <a:t>int mid = (left + right) / 2;</a:t>
              </a:r>
            </a:p>
            <a:p>
              <a:pPr lvl="1"/>
              <a:r>
                <a:rPr lang="en" altLang="zh-TW" sz="1200" dirty="0"/>
                <a:t>mergesort(array, temp, left, mid);</a:t>
              </a:r>
            </a:p>
            <a:p>
              <a:pPr lvl="1"/>
              <a:r>
                <a:rPr lang="en" altLang="zh-TW" sz="1200" dirty="0"/>
                <a:t>mergesort(array, temp, mid + 1, right);</a:t>
              </a:r>
            </a:p>
            <a:p>
              <a:pPr lvl="1"/>
              <a:br>
                <a:rPr lang="en" altLang="zh-TW" sz="1200" dirty="0"/>
              </a:br>
              <a:r>
                <a:rPr lang="en" altLang="zh-TW" sz="1200" dirty="0"/>
                <a:t>int i = left, j = mid + 1;</a:t>
              </a:r>
            </a:p>
            <a:p>
              <a:pPr lvl="1"/>
              <a:r>
                <a:rPr lang="en" altLang="zh-TW" sz="1200" dirty="0"/>
                <a:t>int index = left;</a:t>
              </a:r>
            </a:p>
            <a:p>
              <a:pPr lvl="1"/>
              <a:r>
                <a:rPr lang="en" altLang="zh-TW" sz="1200" dirty="0"/>
                <a:t>while (i &lt;= mid &amp;&amp; j &lt;= right) {</a:t>
              </a:r>
            </a:p>
            <a:p>
              <a:pPr lvl="2"/>
              <a:r>
                <a:rPr lang="en" altLang="zh-TW" sz="1200" dirty="0"/>
                <a:t>if (array[i] &lt;= array[j])</a:t>
              </a:r>
            </a:p>
            <a:p>
              <a:pPr lvl="2"/>
              <a:r>
                <a:rPr lang="en" altLang="zh-TW" sz="1200" dirty="0"/>
                <a:t>	temp[index++] = array[i++];</a:t>
              </a:r>
            </a:p>
            <a:p>
              <a:pPr lvl="2"/>
              <a:r>
                <a:rPr lang="en" altLang="zh-TW" sz="1200" dirty="0"/>
                <a:t>else</a:t>
              </a:r>
            </a:p>
            <a:p>
              <a:pPr lvl="2"/>
              <a:r>
                <a:rPr lang="en" altLang="zh-TW" sz="1200" dirty="0"/>
                <a:t>	temp[index++] = array[j++];</a:t>
              </a:r>
            </a:p>
            <a:p>
              <a:pPr lvl="1"/>
              <a:r>
                <a:rPr lang="en" altLang="zh-TW" sz="1200" dirty="0"/>
                <a:t>}</a:t>
              </a:r>
            </a:p>
            <a:p>
              <a:pPr lvl="1"/>
              <a:r>
                <a:rPr lang="en" altLang="zh-TW" sz="1200" dirty="0"/>
                <a:t>while (i &lt;= mid)</a:t>
              </a:r>
            </a:p>
            <a:p>
              <a:pPr lvl="1"/>
              <a:r>
                <a:rPr lang="en" altLang="zh-TW" sz="1200" dirty="0"/>
                <a:t>	temp[index++] = array[i++];</a:t>
              </a:r>
            </a:p>
            <a:p>
              <a:pPr lvl="1"/>
              <a:r>
                <a:rPr lang="en" altLang="zh-TW" sz="1200" dirty="0"/>
                <a:t>while (j &lt;= right)</a:t>
              </a:r>
            </a:p>
            <a:p>
              <a:pPr lvl="1"/>
              <a:r>
                <a:rPr lang="en" altLang="zh-TW" sz="1200" dirty="0"/>
                <a:t>	temp[index++] = array[j++];</a:t>
              </a:r>
            </a:p>
            <a:p>
              <a:pPr lvl="1"/>
              <a:endParaRPr lang="en" altLang="zh-TW" sz="1200" dirty="0"/>
            </a:p>
            <a:p>
              <a:pPr lvl="1"/>
              <a:r>
                <a:rPr lang="en" altLang="zh-TW" sz="1200" dirty="0"/>
                <a:t>for (int k = left; k &lt;= right; k++)</a:t>
              </a:r>
            </a:p>
            <a:p>
              <a:pPr lvl="1"/>
              <a:r>
                <a:rPr lang="en" altLang="zh-TW" sz="1200" dirty="0"/>
                <a:t>	array[k] = temp[k];</a:t>
              </a:r>
            </a:p>
            <a:p>
              <a:r>
                <a:rPr lang="en" altLang="zh-TW" sz="1200" dirty="0"/>
                <a:t>}</a:t>
              </a:r>
              <a:endParaRPr lang="zh-TW" altLang="en-US" sz="12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9DB1A-655C-284B-B56C-B5F87DA3F9C3}"/>
                </a:ext>
              </a:extLst>
            </p:cNvPr>
            <p:cNvSpPr/>
            <p:nvPr/>
          </p:nvSpPr>
          <p:spPr>
            <a:xfrm>
              <a:off x="569308" y="5085299"/>
              <a:ext cx="1117600" cy="3873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B8DCFD0-F3E2-C141-B9E1-18ADA0BE69AA}"/>
                </a:ext>
              </a:extLst>
            </p:cNvPr>
            <p:cNvSpPr txBox="1"/>
            <p:nvPr/>
          </p:nvSpPr>
          <p:spPr>
            <a:xfrm>
              <a:off x="4008490" y="5129749"/>
              <a:ext cx="1733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Exit of recursive function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639FB6A-73B8-314C-9C8B-6E1637C861CC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1686908" y="5278974"/>
              <a:ext cx="2321582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0F887D8-BED1-4C45-8732-D7CF713618D8}"/>
                </a:ext>
              </a:extLst>
            </p:cNvPr>
            <p:cNvSpPr/>
            <p:nvPr/>
          </p:nvSpPr>
          <p:spPr>
            <a:xfrm>
              <a:off x="569308" y="5587717"/>
              <a:ext cx="2515536" cy="66998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B0FF47ED-43B1-6C4A-831D-FD0EAD3A761D}"/>
                </a:ext>
              </a:extLst>
            </p:cNvPr>
            <p:cNvCxnSpPr>
              <a:cxnSpLocks/>
            </p:cNvCxnSpPr>
            <p:nvPr/>
          </p:nvCxnSpPr>
          <p:spPr>
            <a:xfrm>
              <a:off x="3084844" y="5912020"/>
              <a:ext cx="923646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5186583-0866-144A-8090-27437ECF67C7}"/>
                </a:ext>
              </a:extLst>
            </p:cNvPr>
            <p:cNvSpPr txBox="1"/>
            <p:nvPr/>
          </p:nvSpPr>
          <p:spPr>
            <a:xfrm>
              <a:off x="4008490" y="5773520"/>
              <a:ext cx="1995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Sort two subarray recursively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BADA3A-0FC9-6642-AF3D-8A00C326676F}"/>
                </a:ext>
              </a:extLst>
            </p:cNvPr>
            <p:cNvSpPr/>
            <p:nvPr/>
          </p:nvSpPr>
          <p:spPr>
            <a:xfrm>
              <a:off x="569307" y="6329915"/>
              <a:ext cx="2776793" cy="280403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D75E9D11-D37A-9C40-827B-03B6079F1DD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100" y="7760916"/>
              <a:ext cx="66239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8B4F992C-B9DA-EE4B-9EF8-1AA1F1B97C5E}"/>
                </a:ext>
              </a:extLst>
            </p:cNvPr>
            <p:cNvSpPr txBox="1"/>
            <p:nvPr/>
          </p:nvSpPr>
          <p:spPr>
            <a:xfrm>
              <a:off x="4008490" y="7530083"/>
              <a:ext cx="19388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Merge two sorted subarrays</a:t>
              </a:r>
              <a:br>
                <a:rPr kumimoji="1" lang="en-US" altLang="zh-TW" sz="1200" dirty="0">
                  <a:solidFill>
                    <a:srgbClr val="0432FF"/>
                  </a:solidFill>
                </a:rPr>
              </a:br>
              <a:r>
                <a:rPr kumimoji="1" lang="en-US" altLang="zh-TW" sz="1200" dirty="0">
                  <a:solidFill>
                    <a:srgbClr val="0432FF"/>
                  </a:solidFill>
                </a:rPr>
                <a:t>into one sorted array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3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25F082-E3A2-8942-BC52-D7075BA7D282}"/>
              </a:ext>
            </a:extLst>
          </p:cNvPr>
          <p:cNvSpPr/>
          <p:nvPr/>
        </p:nvSpPr>
        <p:spPr>
          <a:xfrm>
            <a:off x="262470" y="31170"/>
            <a:ext cx="391159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Vertex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</a:t>
            </a:r>
            <a:r>
              <a:rPr lang="en" altLang="zh-TW" sz="1200" dirty="0">
                <a:solidFill>
                  <a:srgbClr val="FF0000"/>
                </a:solidFill>
              </a:rPr>
              <a:t>index</a:t>
            </a:r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, weight;</a:t>
            </a:r>
          </a:p>
          <a:p>
            <a:r>
              <a:rPr lang="en" altLang="zh-TW" sz="1200" dirty="0">
                <a:solidFill>
                  <a:srgbClr val="FF0000"/>
                </a:solidFill>
              </a:rPr>
              <a:t>    Vertex* parent;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Vertex (int i): index(i), weight(INT_MAX), parent(nullptr)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rgbClr val="FF0000"/>
                </a:solidFill>
              </a:rPr>
              <a:t>vector&lt;Vertex&gt; vertices;</a:t>
            </a:r>
          </a:p>
          <a:p>
            <a:r>
              <a:rPr lang="en" altLang="zh-TW" sz="1200" dirty="0">
                <a:solidFill>
                  <a:srgbClr val="FF0000"/>
                </a:solidFill>
              </a:rPr>
              <a:t>for (int I = 0; i &lt; numberOfVertex; i++)</a:t>
            </a:r>
          </a:p>
          <a:p>
            <a:r>
              <a:rPr lang="en" altLang="zh-TW" sz="1200" dirty="0">
                <a:solidFill>
                  <a:srgbClr val="FF0000"/>
                </a:solidFill>
              </a:rPr>
              <a:t>    vertices.push_back(Vertex(i));</a:t>
            </a:r>
          </a:p>
          <a:p>
            <a:endParaRPr lang="en" altLang="zh-TW" sz="1200" dirty="0"/>
          </a:p>
          <a:p>
            <a:r>
              <a:rPr lang="en" altLang="zh-TW" sz="1200" dirty="0"/>
              <a:t>for (iPair&amp; edge : edges[v1]) {</a:t>
            </a:r>
          </a:p>
          <a:p>
            <a:r>
              <a:rPr lang="en" altLang="zh-TW" sz="1200" dirty="0"/>
              <a:t>    v2 = edge.first; cost = edge.second;</a:t>
            </a:r>
          </a:p>
          <a:p>
            <a:r>
              <a:rPr lang="en" altLang="zh-TW" sz="1200" dirty="0"/>
              <a:t>    if (vertices[v1] + cost &lt; vertices[v2]) {</a:t>
            </a:r>
          </a:p>
          <a:p>
            <a:r>
              <a:rPr lang="en" altLang="zh-TW" sz="1200" dirty="0"/>
              <a:t>            vertices[v2].weight = vertices[v1].weight + cost;</a:t>
            </a:r>
          </a:p>
          <a:p>
            <a:r>
              <a:rPr lang="en" altLang="zh-TW" sz="1200" dirty="0">
                <a:solidFill>
                  <a:srgbClr val="FF0000"/>
                </a:solidFill>
              </a:rPr>
              <a:t>            vertices[v2].parent = &amp;vertices[v1];</a:t>
            </a:r>
          </a:p>
          <a:p>
            <a:r>
              <a:rPr lang="en" altLang="zh-TW" sz="1200" dirty="0"/>
              <a:t>            pq.push(make_pair(vertices[v2].weight, v2));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  <a:endParaRPr lang="en" altLang="zh-TW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011CAC-3089-FA40-AFD7-7A1B39E96256}"/>
              </a:ext>
            </a:extLst>
          </p:cNvPr>
          <p:cNvSpPr/>
          <p:nvPr/>
        </p:nvSpPr>
        <p:spPr>
          <a:xfrm>
            <a:off x="262470" y="3383340"/>
            <a:ext cx="37549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/>
              <a:t>for (vector&lt;int&gt;&amp; edge : edges) {</a:t>
            </a:r>
          </a:p>
          <a:p>
            <a:r>
              <a:rPr lang="en" altLang="zh-TW" sz="1200" dirty="0"/>
              <a:t>    v1 = edge[0]; v2 = edge[1]; cost = edge[2];</a:t>
            </a:r>
          </a:p>
          <a:p>
            <a:r>
              <a:rPr lang="en" altLang="zh-TW" sz="1200" dirty="0"/>
              <a:t>    if (vertices[v1].weight != INT_MAX &amp;&amp; </a:t>
            </a:r>
            <a:br>
              <a:rPr lang="en" altLang="zh-TW" sz="1200" dirty="0"/>
            </a:br>
            <a:r>
              <a:rPr lang="en" altLang="zh-TW" sz="1200" dirty="0"/>
              <a:t>         vertices[v1].weight + cost &lt; vertices[v2].weight) {</a:t>
            </a:r>
          </a:p>
          <a:p>
            <a:r>
              <a:rPr lang="en" altLang="zh-TW" sz="1200" dirty="0"/>
              <a:t>         vertices[v2].weight = vertices[v1].weight + cost;</a:t>
            </a:r>
          </a:p>
          <a:p>
            <a:r>
              <a:rPr lang="en" altLang="zh-TW" sz="1200" dirty="0">
                <a:solidFill>
                  <a:srgbClr val="FF0000"/>
                </a:solidFill>
              </a:rPr>
              <a:t>         vertices[v2].parent = &amp;vertices[v1];</a:t>
            </a:r>
            <a:endParaRPr lang="en" altLang="zh-TW" sz="1200" dirty="0"/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6974E6-6B9C-C449-B32F-08130DBAE754}"/>
              </a:ext>
            </a:extLst>
          </p:cNvPr>
          <p:cNvSpPr/>
          <p:nvPr/>
        </p:nvSpPr>
        <p:spPr>
          <a:xfrm>
            <a:off x="4250265" y="1646997"/>
            <a:ext cx="2345265" cy="2308324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200" dirty="0">
                <a:solidFill>
                  <a:srgbClr val="0432FF"/>
                </a:solidFill>
              </a:rPr>
              <a:t>stack&lt;int&gt; stk;</a:t>
            </a:r>
          </a:p>
          <a:p>
            <a:r>
              <a:rPr lang="en" altLang="zh-TW" sz="1200" dirty="0">
                <a:solidFill>
                  <a:srgbClr val="0432FF"/>
                </a:solidFill>
              </a:rPr>
              <a:t>Vertex* cur = &amp;vertices[endVertex];</a:t>
            </a:r>
          </a:p>
          <a:p>
            <a:endParaRPr lang="en" altLang="zh-TW" sz="1200" dirty="0">
              <a:solidFill>
                <a:srgbClr val="0432FF"/>
              </a:solidFill>
            </a:endParaRPr>
          </a:p>
          <a:p>
            <a:r>
              <a:rPr lang="en" altLang="zh-TW" sz="1200" dirty="0">
                <a:solidFill>
                  <a:srgbClr val="0432FF"/>
                </a:solidFill>
              </a:rPr>
              <a:t>while (!cur) {</a:t>
            </a:r>
          </a:p>
          <a:p>
            <a:r>
              <a:rPr lang="en" altLang="zh-TW" sz="1200" dirty="0">
                <a:solidFill>
                  <a:srgbClr val="0432FF"/>
                </a:solidFill>
              </a:rPr>
              <a:t>    stk.push(cur-&gt;index);</a:t>
            </a:r>
          </a:p>
          <a:p>
            <a:r>
              <a:rPr lang="en" altLang="zh-TW" sz="1200" dirty="0">
                <a:solidFill>
                  <a:srgbClr val="0432FF"/>
                </a:solidFill>
              </a:rPr>
              <a:t>    cur = cur-&gt;parent;</a:t>
            </a:r>
          </a:p>
          <a:p>
            <a:r>
              <a:rPr lang="en" altLang="zh-TW" sz="1200" dirty="0">
                <a:solidFill>
                  <a:srgbClr val="0432FF"/>
                </a:solidFill>
              </a:rPr>
              <a:t>}</a:t>
            </a:r>
          </a:p>
          <a:p>
            <a:endParaRPr lang="en" altLang="zh-TW" sz="1200" dirty="0">
              <a:solidFill>
                <a:srgbClr val="0432FF"/>
              </a:solidFill>
            </a:endParaRPr>
          </a:p>
          <a:p>
            <a:r>
              <a:rPr lang="en" altLang="zh-TW" sz="1200" dirty="0">
                <a:solidFill>
                  <a:srgbClr val="0432FF"/>
                </a:solidFill>
              </a:rPr>
              <a:t>while (!stk.empty()) {</a:t>
            </a:r>
          </a:p>
          <a:p>
            <a:r>
              <a:rPr lang="en" altLang="zh-TW" sz="1200" dirty="0">
                <a:solidFill>
                  <a:srgbClr val="0432FF"/>
                </a:solidFill>
              </a:rPr>
              <a:t>    cout &lt;&lt; stk.top() &lt;&lt; </a:t>
            </a:r>
            <a:r>
              <a:rPr lang="en" altLang="zh-TW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’ ;</a:t>
            </a:r>
          </a:p>
          <a:p>
            <a:r>
              <a:rPr lang="en" altLang="zh-TW" sz="1200" dirty="0">
                <a:solidFill>
                  <a:srgbClr val="0432FF"/>
                </a:solidFill>
                <a:cs typeface="Arial" panose="020B0604020202020204" pitchFamily="34" charset="0"/>
              </a:rPr>
              <a:t>    stk.pop();</a:t>
            </a:r>
          </a:p>
          <a:p>
            <a:r>
              <a:rPr lang="en" altLang="zh-TW" sz="1200" dirty="0">
                <a:solidFill>
                  <a:srgbClr val="0432FF"/>
                </a:solidFill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3BD531-9E78-5C4B-9FDF-7AA585E2085B}"/>
              </a:ext>
            </a:extLst>
          </p:cNvPr>
          <p:cNvSpPr/>
          <p:nvPr/>
        </p:nvSpPr>
        <p:spPr>
          <a:xfrm>
            <a:off x="262470" y="1646997"/>
            <a:ext cx="3598333" cy="1615827"/>
          </a:xfrm>
          <a:prstGeom prst="rect">
            <a:avLst/>
          </a:prstGeom>
          <a:noFill/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A6586F-BEC5-0248-8E29-13552A28AA31}"/>
              </a:ext>
            </a:extLst>
          </p:cNvPr>
          <p:cNvSpPr/>
          <p:nvPr/>
        </p:nvSpPr>
        <p:spPr>
          <a:xfrm>
            <a:off x="262470" y="3383340"/>
            <a:ext cx="3598333" cy="1615827"/>
          </a:xfrm>
          <a:prstGeom prst="rect">
            <a:avLst/>
          </a:prstGeom>
          <a:noFill/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6C4952-C6F8-5D41-B295-BD66C55CDB34}"/>
              </a:ext>
            </a:extLst>
          </p:cNvPr>
          <p:cNvSpPr txBox="1"/>
          <p:nvPr/>
        </p:nvSpPr>
        <p:spPr>
          <a:xfrm>
            <a:off x="2415862" y="2941452"/>
            <a:ext cx="1400704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sz="1200" dirty="0"/>
              <a:t>Dijkstra’s Algorithm</a:t>
            </a:r>
            <a:endParaRPr kumimoji="1" lang="zh-TW" altLang="en-US" sz="12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DB058F-6BCA-054C-B852-54BB8DB1D0DC}"/>
              </a:ext>
            </a:extLst>
          </p:cNvPr>
          <p:cNvSpPr txBox="1"/>
          <p:nvPr/>
        </p:nvSpPr>
        <p:spPr>
          <a:xfrm>
            <a:off x="2139953" y="4671321"/>
            <a:ext cx="1676613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sz="1200" dirty="0"/>
              <a:t>Bellman-Ford Algorithm</a:t>
            </a:r>
            <a:endParaRPr kumimoji="1" lang="zh-TW" altLang="en-US" sz="1200" b="1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4E618E6B-E009-7D46-AF33-B9BEE786C766}"/>
              </a:ext>
            </a:extLst>
          </p:cNvPr>
          <p:cNvCxnSpPr/>
          <p:nvPr/>
        </p:nvCxnSpPr>
        <p:spPr>
          <a:xfrm>
            <a:off x="3860803" y="2331453"/>
            <a:ext cx="389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80298AE7-7952-BF4E-9933-48D1A0B3AA1C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3860803" y="2801159"/>
            <a:ext cx="389462" cy="13900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8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E26ADE0F-3BE5-474B-8A10-2445F1FE52F3}"/>
              </a:ext>
            </a:extLst>
          </p:cNvPr>
          <p:cNvGrpSpPr/>
          <p:nvPr/>
        </p:nvGrpSpPr>
        <p:grpSpPr>
          <a:xfrm>
            <a:off x="2121327" y="138642"/>
            <a:ext cx="2615347" cy="1358140"/>
            <a:chOff x="212530" y="483199"/>
            <a:chExt cx="2615347" cy="135814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423B2E3-EF12-2D44-B1B5-AFA2E9FBC8F3}"/>
                </a:ext>
              </a:extLst>
            </p:cNvPr>
            <p:cNvGrpSpPr/>
            <p:nvPr/>
          </p:nvGrpSpPr>
          <p:grpSpPr>
            <a:xfrm>
              <a:off x="212530" y="1125041"/>
              <a:ext cx="2615347" cy="153748"/>
              <a:chOff x="493614" y="1051965"/>
              <a:chExt cx="2903017" cy="15374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80A218D-F3D7-6147-9504-6E58D9DCF90D}"/>
                  </a:ext>
                </a:extLst>
              </p:cNvPr>
              <p:cNvSpPr/>
              <p:nvPr/>
            </p:nvSpPr>
            <p:spPr>
              <a:xfrm>
                <a:off x="493614" y="1051965"/>
                <a:ext cx="728283" cy="153748"/>
              </a:xfrm>
              <a:prstGeom prst="rect">
                <a:avLst/>
              </a:prstGeom>
              <a:solidFill>
                <a:srgbClr val="04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A969190-0003-8443-804D-3801DA57E983}"/>
                  </a:ext>
                </a:extLst>
              </p:cNvPr>
              <p:cNvSpPr/>
              <p:nvPr/>
            </p:nvSpPr>
            <p:spPr>
              <a:xfrm>
                <a:off x="1221897" y="1051965"/>
                <a:ext cx="1446451" cy="15374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3F763DD-F166-9140-807D-4962A812A2CA}"/>
                  </a:ext>
                </a:extLst>
              </p:cNvPr>
              <p:cNvSpPr/>
              <p:nvPr/>
            </p:nvSpPr>
            <p:spPr>
              <a:xfrm>
                <a:off x="2668348" y="1051965"/>
                <a:ext cx="728283" cy="153748"/>
              </a:xfrm>
              <a:prstGeom prst="rect">
                <a:avLst/>
              </a:prstGeom>
              <a:solidFill>
                <a:srgbClr val="04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C1EDFFA-8FE9-C34B-A9E2-251E6304D51A}"/>
                </a:ext>
              </a:extLst>
            </p:cNvPr>
            <p:cNvSpPr txBox="1"/>
            <p:nvPr/>
          </p:nvSpPr>
          <p:spPr>
            <a:xfrm>
              <a:off x="363278" y="483199"/>
              <a:ext cx="2313850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All array elements sorted by rank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4E856CB-0E7D-474A-834B-4594514E3453}"/>
                </a:ext>
              </a:extLst>
            </p:cNvPr>
            <p:cNvSpPr txBox="1"/>
            <p:nvPr/>
          </p:nvSpPr>
          <p:spPr>
            <a:xfrm>
              <a:off x="296612" y="784242"/>
              <a:ext cx="505367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n/4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E9621C3-7FE7-9541-BAF1-C1D08340167E}"/>
                </a:ext>
              </a:extLst>
            </p:cNvPr>
            <p:cNvSpPr txBox="1"/>
            <p:nvPr/>
          </p:nvSpPr>
          <p:spPr>
            <a:xfrm>
              <a:off x="1267519" y="784242"/>
              <a:ext cx="505367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n/2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394E241-0C71-D144-806F-0D279003DCA2}"/>
                </a:ext>
              </a:extLst>
            </p:cNvPr>
            <p:cNvSpPr txBox="1"/>
            <p:nvPr/>
          </p:nvSpPr>
          <p:spPr>
            <a:xfrm>
              <a:off x="2247135" y="784242"/>
              <a:ext cx="505367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n/4</a:t>
              </a: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ACE73FEF-2BE8-844E-A005-90B647C35D57}"/>
                </a:ext>
              </a:extLst>
            </p:cNvPr>
            <p:cNvCxnSpPr>
              <a:cxnSpLocks/>
            </p:cNvCxnSpPr>
            <p:nvPr/>
          </p:nvCxnSpPr>
          <p:spPr>
            <a:xfrm>
              <a:off x="868645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DA5BB00B-7503-724E-A435-34652350A874}"/>
                </a:ext>
              </a:extLst>
            </p:cNvPr>
            <p:cNvCxnSpPr>
              <a:cxnSpLocks/>
            </p:cNvCxnSpPr>
            <p:nvPr/>
          </p:nvCxnSpPr>
          <p:spPr>
            <a:xfrm>
              <a:off x="2171762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BA93B7B-6A87-C240-948A-DC51D29D1437}"/>
                </a:ext>
              </a:extLst>
            </p:cNvPr>
            <p:cNvCxnSpPr>
              <a:cxnSpLocks/>
            </p:cNvCxnSpPr>
            <p:nvPr/>
          </p:nvCxnSpPr>
          <p:spPr>
            <a:xfrm>
              <a:off x="212530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7AD081C-80B3-A249-9837-2AAB93739EB4}"/>
                </a:ext>
              </a:extLst>
            </p:cNvPr>
            <p:cNvCxnSpPr>
              <a:cxnSpLocks/>
            </p:cNvCxnSpPr>
            <p:nvPr/>
          </p:nvCxnSpPr>
          <p:spPr>
            <a:xfrm>
              <a:off x="2827877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916D771-98EA-FD41-8EE8-F81F2023391F}"/>
                </a:ext>
              </a:extLst>
            </p:cNvPr>
            <p:cNvSpPr txBox="1"/>
            <p:nvPr/>
          </p:nvSpPr>
          <p:spPr>
            <a:xfrm>
              <a:off x="400501" y="1377218"/>
              <a:ext cx="936288" cy="464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25th percentile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10B5E81-8A08-3440-95B8-F0524DF0BD50}"/>
                </a:ext>
              </a:extLst>
            </p:cNvPr>
            <p:cNvSpPr txBox="1"/>
            <p:nvPr/>
          </p:nvSpPr>
          <p:spPr>
            <a:xfrm>
              <a:off x="1703618" y="1377218"/>
              <a:ext cx="936288" cy="464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75th percentile</a:t>
              </a:r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F4306580-8DA3-9E40-BE0C-51C03C9B43E4}"/>
                </a:ext>
              </a:extLst>
            </p:cNvPr>
            <p:cNvCxnSpPr/>
            <p:nvPr/>
          </p:nvCxnSpPr>
          <p:spPr>
            <a:xfrm>
              <a:off x="212530" y="1061241"/>
              <a:ext cx="65611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C884AD3C-7756-A744-8823-2522779A2C90}"/>
                </a:ext>
              </a:extLst>
            </p:cNvPr>
            <p:cNvCxnSpPr>
              <a:cxnSpLocks/>
            </p:cNvCxnSpPr>
            <p:nvPr/>
          </p:nvCxnSpPr>
          <p:spPr>
            <a:xfrm>
              <a:off x="864087" y="1061241"/>
              <a:ext cx="130767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4F1710F-A990-3F4B-B9D4-547E871A8936}"/>
                </a:ext>
              </a:extLst>
            </p:cNvPr>
            <p:cNvCxnSpPr/>
            <p:nvPr/>
          </p:nvCxnSpPr>
          <p:spPr>
            <a:xfrm>
              <a:off x="2171762" y="1061241"/>
              <a:ext cx="65611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B5E5B3-FCAF-7C42-B18B-07CCF685ED2C}"/>
              </a:ext>
            </a:extLst>
          </p:cNvPr>
          <p:cNvSpPr txBox="1"/>
          <p:nvPr/>
        </p:nvSpPr>
        <p:spPr>
          <a:xfrm>
            <a:off x="2413205" y="1669268"/>
            <a:ext cx="936288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Subarray size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AD1178F-7F81-9C4C-AED8-CBFDB69F07C6}"/>
              </a:ext>
            </a:extLst>
          </p:cNvPr>
          <p:cNvSpPr txBox="1"/>
          <p:nvPr/>
        </p:nvSpPr>
        <p:spPr>
          <a:xfrm>
            <a:off x="5248808" y="1669268"/>
            <a:ext cx="1561732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Total partitioning time for all subarrays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E303CE6-A63F-AF44-9BA8-5BFCFEB9D765}"/>
              </a:ext>
            </a:extLst>
          </p:cNvPr>
          <p:cNvSpPr txBox="1"/>
          <p:nvPr/>
        </p:nvSpPr>
        <p:spPr>
          <a:xfrm>
            <a:off x="2739669" y="2178810"/>
            <a:ext cx="23661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73390CA-6545-4A44-A31A-7C6D3A25F3AA}"/>
              </a:ext>
            </a:extLst>
          </p:cNvPr>
          <p:cNvSpPr txBox="1"/>
          <p:nvPr/>
        </p:nvSpPr>
        <p:spPr>
          <a:xfrm>
            <a:off x="3560303" y="2691060"/>
            <a:ext cx="55490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3n/4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0222D77-1816-9B40-9158-7E03FB225C68}"/>
              </a:ext>
            </a:extLst>
          </p:cNvPr>
          <p:cNvSpPr txBox="1"/>
          <p:nvPr/>
        </p:nvSpPr>
        <p:spPr>
          <a:xfrm>
            <a:off x="1658520" y="2691060"/>
            <a:ext cx="55490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A99028C-AEC6-AA4C-8CBF-BF55C1B0A303}"/>
              </a:ext>
            </a:extLst>
          </p:cNvPr>
          <p:cNvSpPr txBox="1"/>
          <p:nvPr/>
        </p:nvSpPr>
        <p:spPr>
          <a:xfrm>
            <a:off x="3051591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3n/16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715133F-D634-0C47-8E9A-60BDC42EC334}"/>
              </a:ext>
            </a:extLst>
          </p:cNvPr>
          <p:cNvSpPr txBox="1"/>
          <p:nvPr/>
        </p:nvSpPr>
        <p:spPr>
          <a:xfrm>
            <a:off x="4008238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9n/16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B04A1C1-E45C-0244-A415-CBB26B54F436}"/>
              </a:ext>
            </a:extLst>
          </p:cNvPr>
          <p:cNvSpPr txBox="1"/>
          <p:nvPr/>
        </p:nvSpPr>
        <p:spPr>
          <a:xfrm>
            <a:off x="1138299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n/16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515F30-1C97-EB4D-A30C-A5014FC4942D}"/>
              </a:ext>
            </a:extLst>
          </p:cNvPr>
          <p:cNvSpPr txBox="1"/>
          <p:nvPr/>
        </p:nvSpPr>
        <p:spPr>
          <a:xfrm>
            <a:off x="2094945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3n/16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E38D03D-E07A-884A-BA2B-A5ED320464A3}"/>
              </a:ext>
            </a:extLst>
          </p:cNvPr>
          <p:cNvSpPr txBox="1"/>
          <p:nvPr/>
        </p:nvSpPr>
        <p:spPr>
          <a:xfrm>
            <a:off x="3810843" y="3711231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9n/64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AA39AEE-A7E5-804E-B88B-1501C64EC894}"/>
              </a:ext>
            </a:extLst>
          </p:cNvPr>
          <p:cNvSpPr txBox="1"/>
          <p:nvPr/>
        </p:nvSpPr>
        <p:spPr>
          <a:xfrm>
            <a:off x="4562370" y="3711231"/>
            <a:ext cx="65611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27n/64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9E7397A-F28B-4D4A-AD15-C3B16F8F340A}"/>
              </a:ext>
            </a:extLst>
          </p:cNvPr>
          <p:cNvSpPr txBox="1"/>
          <p:nvPr/>
        </p:nvSpPr>
        <p:spPr>
          <a:xfrm>
            <a:off x="965812" y="3711231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54D5975-F236-DE48-B344-94E0ACFE7310}"/>
              </a:ext>
            </a:extLst>
          </p:cNvPr>
          <p:cNvSpPr txBox="1"/>
          <p:nvPr/>
        </p:nvSpPr>
        <p:spPr>
          <a:xfrm>
            <a:off x="5294521" y="4709229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E12011F-F23B-0D4B-9D95-6F8BDF4891AA}"/>
              </a:ext>
            </a:extLst>
          </p:cNvPr>
          <p:cNvCxnSpPr>
            <a:cxnSpLocks/>
          </p:cNvCxnSpPr>
          <p:nvPr/>
        </p:nvCxnSpPr>
        <p:spPr>
          <a:xfrm flipH="1">
            <a:off x="2090168" y="2400431"/>
            <a:ext cx="649502" cy="294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7C6BB69-71C1-D242-8F96-D59C4F9B9359}"/>
              </a:ext>
            </a:extLst>
          </p:cNvPr>
          <p:cNvCxnSpPr>
            <a:cxnSpLocks/>
          </p:cNvCxnSpPr>
          <p:nvPr/>
        </p:nvCxnSpPr>
        <p:spPr>
          <a:xfrm>
            <a:off x="2976283" y="2400431"/>
            <a:ext cx="748888" cy="294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383A2AC-5C31-0D41-96C6-34D007F63EC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1449999" y="2917914"/>
            <a:ext cx="340168" cy="2678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6BCF87AB-6DB1-2F4A-B5A9-4CD48936FE6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069855" y="2912121"/>
            <a:ext cx="336790" cy="273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29A3DFC-6D60-3E4B-9FE4-8E05739E1AE1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363291" y="2912121"/>
            <a:ext cx="361880" cy="273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51A94FC-9B51-1643-9C56-240113BBECB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968481" y="2912121"/>
            <a:ext cx="351457" cy="273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C98A749-E487-AF4B-B9BF-D88ADFFD7D9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077182" y="3407365"/>
            <a:ext cx="246298" cy="30386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F29302F-9045-BB44-9D54-1B4E5AAED7C9}"/>
              </a:ext>
            </a:extLst>
          </p:cNvPr>
          <p:cNvCxnSpPr>
            <a:cxnSpLocks/>
          </p:cNvCxnSpPr>
          <p:nvPr/>
        </p:nvCxnSpPr>
        <p:spPr>
          <a:xfrm>
            <a:off x="4474000" y="3406805"/>
            <a:ext cx="371636" cy="3049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7512B1C-81AB-2147-9BD8-8452CB32601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122543" y="3406805"/>
            <a:ext cx="90131" cy="304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BC61D93-516C-0C43-A7E3-8642561F0E5C}"/>
              </a:ext>
            </a:extLst>
          </p:cNvPr>
          <p:cNvCxnSpPr>
            <a:cxnSpLocks/>
          </p:cNvCxnSpPr>
          <p:nvPr/>
        </p:nvCxnSpPr>
        <p:spPr>
          <a:xfrm>
            <a:off x="1580919" y="3412598"/>
            <a:ext cx="223286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D46E0E7-3524-1F41-93C1-56DE99B245AA}"/>
              </a:ext>
            </a:extLst>
          </p:cNvPr>
          <p:cNvCxnSpPr>
            <a:cxnSpLocks/>
          </p:cNvCxnSpPr>
          <p:nvPr/>
        </p:nvCxnSpPr>
        <p:spPr>
          <a:xfrm>
            <a:off x="2533164" y="3412598"/>
            <a:ext cx="232519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52B219D0-000C-5C44-8564-335ED7DB0E0F}"/>
              </a:ext>
            </a:extLst>
          </p:cNvPr>
          <p:cNvCxnSpPr>
            <a:cxnSpLocks/>
          </p:cNvCxnSpPr>
          <p:nvPr/>
        </p:nvCxnSpPr>
        <p:spPr>
          <a:xfrm flipH="1">
            <a:off x="2090169" y="3412598"/>
            <a:ext cx="187732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B517333-15E0-504E-BA41-EB07355CE363}"/>
              </a:ext>
            </a:extLst>
          </p:cNvPr>
          <p:cNvCxnSpPr>
            <a:cxnSpLocks/>
          </p:cNvCxnSpPr>
          <p:nvPr/>
        </p:nvCxnSpPr>
        <p:spPr>
          <a:xfrm>
            <a:off x="3510905" y="3412598"/>
            <a:ext cx="187732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1944278-19E2-584B-AADD-6A6BBB56D34B}"/>
              </a:ext>
            </a:extLst>
          </p:cNvPr>
          <p:cNvCxnSpPr>
            <a:cxnSpLocks/>
          </p:cNvCxnSpPr>
          <p:nvPr/>
        </p:nvCxnSpPr>
        <p:spPr>
          <a:xfrm flipH="1">
            <a:off x="3023123" y="3407365"/>
            <a:ext cx="207715" cy="30386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0E49ADB-ABF3-C547-9A07-BB9B6F0DE20F}"/>
              </a:ext>
            </a:extLst>
          </p:cNvPr>
          <p:cNvCxnSpPr>
            <a:cxnSpLocks/>
          </p:cNvCxnSpPr>
          <p:nvPr/>
        </p:nvCxnSpPr>
        <p:spPr>
          <a:xfrm>
            <a:off x="4218213" y="3932292"/>
            <a:ext cx="216030" cy="401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5BF3DE0-C63E-7647-B91E-249B4F15B694}"/>
              </a:ext>
            </a:extLst>
          </p:cNvPr>
          <p:cNvCxnSpPr>
            <a:cxnSpLocks/>
          </p:cNvCxnSpPr>
          <p:nvPr/>
        </p:nvCxnSpPr>
        <p:spPr>
          <a:xfrm flipH="1">
            <a:off x="3876227" y="3932292"/>
            <a:ext cx="163006" cy="39572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9C2E35E-D22F-4A48-8F20-6DA5E6065F2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970217" y="3932292"/>
            <a:ext cx="435674" cy="77693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98201B0F-CE6A-6C4A-8ED8-C711EF6210D2}"/>
              </a:ext>
            </a:extLst>
          </p:cNvPr>
          <p:cNvCxnSpPr>
            <a:cxnSpLocks/>
          </p:cNvCxnSpPr>
          <p:nvPr/>
        </p:nvCxnSpPr>
        <p:spPr>
          <a:xfrm flipH="1">
            <a:off x="4743247" y="3932292"/>
            <a:ext cx="87899" cy="401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4EE2C82-0AFF-A942-9947-6C1C75C4FB3A}"/>
              </a:ext>
            </a:extLst>
          </p:cNvPr>
          <p:cNvSpPr txBox="1"/>
          <p:nvPr/>
        </p:nvSpPr>
        <p:spPr>
          <a:xfrm>
            <a:off x="5841565" y="2178809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F1E2FD1-A604-D24C-8711-53E78EA48867}"/>
              </a:ext>
            </a:extLst>
          </p:cNvPr>
          <p:cNvSpPr txBox="1"/>
          <p:nvPr/>
        </p:nvSpPr>
        <p:spPr>
          <a:xfrm>
            <a:off x="5841565" y="2684893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786CB63-EEC4-3C4E-BB35-BBB05E4C9280}"/>
              </a:ext>
            </a:extLst>
          </p:cNvPr>
          <p:cNvSpPr txBox="1"/>
          <p:nvPr/>
        </p:nvSpPr>
        <p:spPr>
          <a:xfrm>
            <a:off x="5841565" y="3190977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30FECF5-1A25-2B4B-AFB2-DD4745DD319C}"/>
              </a:ext>
            </a:extLst>
          </p:cNvPr>
          <p:cNvSpPr txBox="1"/>
          <p:nvPr/>
        </p:nvSpPr>
        <p:spPr>
          <a:xfrm>
            <a:off x="5841565" y="3697061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CA38DFB-955E-F240-BCB3-6C66958BE4F0}"/>
              </a:ext>
            </a:extLst>
          </p:cNvPr>
          <p:cNvSpPr txBox="1"/>
          <p:nvPr/>
        </p:nvSpPr>
        <p:spPr>
          <a:xfrm>
            <a:off x="5841565" y="4203145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&lt; cn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9EA07F7-C99E-CD47-B94C-32CD46953CC7}"/>
              </a:ext>
            </a:extLst>
          </p:cNvPr>
          <p:cNvSpPr txBox="1"/>
          <p:nvPr/>
        </p:nvSpPr>
        <p:spPr>
          <a:xfrm>
            <a:off x="5841565" y="4709229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&lt; cn</a:t>
            </a:r>
          </a:p>
        </p:txBody>
      </p: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98D97EF7-EBAD-A547-B67F-CA08A27BE87C}"/>
              </a:ext>
            </a:extLst>
          </p:cNvPr>
          <p:cNvCxnSpPr>
            <a:cxnSpLocks/>
          </p:cNvCxnSpPr>
          <p:nvPr/>
        </p:nvCxnSpPr>
        <p:spPr>
          <a:xfrm>
            <a:off x="6073608" y="3952054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D41022EE-74F8-FE4B-8801-4E1899EE91E2}"/>
              </a:ext>
            </a:extLst>
          </p:cNvPr>
          <p:cNvCxnSpPr>
            <a:cxnSpLocks/>
          </p:cNvCxnSpPr>
          <p:nvPr/>
        </p:nvCxnSpPr>
        <p:spPr>
          <a:xfrm>
            <a:off x="6073608" y="4458138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1FAD6E1-CD03-E34A-955A-D090180977A8}"/>
              </a:ext>
            </a:extLst>
          </p:cNvPr>
          <p:cNvSpPr txBox="1"/>
          <p:nvPr/>
        </p:nvSpPr>
        <p:spPr>
          <a:xfrm>
            <a:off x="531283" y="2762573"/>
            <a:ext cx="502592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09051"/>
                </a:solidFill>
              </a:rPr>
              <a:t>log</a:t>
            </a:r>
            <a:r>
              <a:rPr kumimoji="1" lang="en-US" altLang="zh-TW" sz="1200" baseline="-25000" dirty="0">
                <a:solidFill>
                  <a:srgbClr val="009051"/>
                </a:solidFill>
              </a:rPr>
              <a:t>4</a:t>
            </a:r>
            <a:r>
              <a:rPr kumimoji="1" lang="en-US" altLang="zh-TW" sz="1200" dirty="0">
                <a:solidFill>
                  <a:srgbClr val="009051"/>
                </a:solidFill>
              </a:rPr>
              <a:t>n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E0DE7B73-22A6-1A48-8DD8-536EE8E9AE8D}"/>
              </a:ext>
            </a:extLst>
          </p:cNvPr>
          <p:cNvSpPr txBox="1"/>
          <p:nvPr/>
        </p:nvSpPr>
        <p:spPr>
          <a:xfrm>
            <a:off x="71143" y="3401825"/>
            <a:ext cx="59408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09051"/>
                </a:solidFill>
              </a:rPr>
              <a:t>log</a:t>
            </a:r>
            <a:r>
              <a:rPr kumimoji="1" lang="en-US" altLang="zh-TW" sz="1200" baseline="-25000" dirty="0">
                <a:solidFill>
                  <a:srgbClr val="009051"/>
                </a:solidFill>
              </a:rPr>
              <a:t>4/3</a:t>
            </a:r>
            <a:r>
              <a:rPr kumimoji="1" lang="en-US" altLang="zh-TW" sz="1200" dirty="0">
                <a:solidFill>
                  <a:srgbClr val="009051"/>
                </a:solidFill>
              </a:rPr>
              <a:t>n</a:t>
            </a:r>
          </a:p>
        </p:txBody>
      </p: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69B15234-E26D-D945-A80D-05CFB3046D2E}"/>
              </a:ext>
            </a:extLst>
          </p:cNvPr>
          <p:cNvCxnSpPr>
            <a:cxnSpLocks/>
          </p:cNvCxnSpPr>
          <p:nvPr/>
        </p:nvCxnSpPr>
        <p:spPr>
          <a:xfrm flipV="1">
            <a:off x="782579" y="2181894"/>
            <a:ext cx="0" cy="616894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A1A91A7B-C708-3B4B-93A3-21CAB3341B53}"/>
              </a:ext>
            </a:extLst>
          </p:cNvPr>
          <p:cNvCxnSpPr>
            <a:cxnSpLocks/>
          </p:cNvCxnSpPr>
          <p:nvPr/>
        </p:nvCxnSpPr>
        <p:spPr>
          <a:xfrm>
            <a:off x="782579" y="3046129"/>
            <a:ext cx="0" cy="775912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箭頭接點 108">
            <a:extLst>
              <a:ext uri="{FF2B5EF4-FFF2-40B4-BE49-F238E27FC236}">
                <a16:creationId xmlns:a16="http://schemas.microsoft.com/office/drawing/2014/main" id="{5A63FA4D-4006-9544-B7FC-5F10178EB307}"/>
              </a:ext>
            </a:extLst>
          </p:cNvPr>
          <p:cNvCxnSpPr>
            <a:cxnSpLocks/>
          </p:cNvCxnSpPr>
          <p:nvPr/>
        </p:nvCxnSpPr>
        <p:spPr>
          <a:xfrm flipV="1">
            <a:off x="364398" y="2181894"/>
            <a:ext cx="0" cy="1266313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2AEEAE5A-E38B-F544-9CA2-D4D21DCEF685}"/>
              </a:ext>
            </a:extLst>
          </p:cNvPr>
          <p:cNvCxnSpPr>
            <a:cxnSpLocks/>
          </p:cNvCxnSpPr>
          <p:nvPr/>
        </p:nvCxnSpPr>
        <p:spPr>
          <a:xfrm>
            <a:off x="364398" y="3664537"/>
            <a:ext cx="0" cy="1266313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3D1F976C-F499-1C41-BA4F-A581A14B2A28}"/>
              </a:ext>
            </a:extLst>
          </p:cNvPr>
          <p:cNvSpPr txBox="1"/>
          <p:nvPr/>
        </p:nvSpPr>
        <p:spPr>
          <a:xfrm>
            <a:off x="2565187" y="5492186"/>
            <a:ext cx="936288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Subarray size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6D1CC86C-2288-F346-9705-598DC84F728C}"/>
              </a:ext>
            </a:extLst>
          </p:cNvPr>
          <p:cNvSpPr txBox="1"/>
          <p:nvPr/>
        </p:nvSpPr>
        <p:spPr>
          <a:xfrm>
            <a:off x="5248808" y="5492186"/>
            <a:ext cx="1561732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Total merging time for all subarrays</a:t>
            </a: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F67B19A-5001-E445-9338-5141C8022A61}"/>
              </a:ext>
            </a:extLst>
          </p:cNvPr>
          <p:cNvSpPr txBox="1"/>
          <p:nvPr/>
        </p:nvSpPr>
        <p:spPr>
          <a:xfrm>
            <a:off x="2910622" y="6001728"/>
            <a:ext cx="23661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1C260C68-D245-8B4C-8011-0B6C1566C1DD}"/>
              </a:ext>
            </a:extLst>
          </p:cNvPr>
          <p:cNvSpPr txBox="1"/>
          <p:nvPr/>
        </p:nvSpPr>
        <p:spPr>
          <a:xfrm>
            <a:off x="4152980" y="6513978"/>
            <a:ext cx="40295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n/2</a:t>
            </a: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E3EE9812-A8D4-8F4B-B4E1-D312B307CF73}"/>
              </a:ext>
            </a:extLst>
          </p:cNvPr>
          <p:cNvSpPr txBox="1"/>
          <p:nvPr/>
        </p:nvSpPr>
        <p:spPr>
          <a:xfrm>
            <a:off x="1531753" y="6513978"/>
            <a:ext cx="40295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n/2</a:t>
            </a: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E30A4964-9666-7D44-B812-5530D8A6CD72}"/>
              </a:ext>
            </a:extLst>
          </p:cNvPr>
          <p:cNvSpPr txBox="1"/>
          <p:nvPr/>
        </p:nvSpPr>
        <p:spPr>
          <a:xfrm>
            <a:off x="3484940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A21E7A2-4B1E-AF45-9D67-309293C21CB0}"/>
              </a:ext>
            </a:extLst>
          </p:cNvPr>
          <p:cNvSpPr txBox="1"/>
          <p:nvPr/>
        </p:nvSpPr>
        <p:spPr>
          <a:xfrm>
            <a:off x="4775969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2047AAAD-F015-814B-A289-F397A3C15867}"/>
              </a:ext>
            </a:extLst>
          </p:cNvPr>
          <p:cNvSpPr txBox="1"/>
          <p:nvPr/>
        </p:nvSpPr>
        <p:spPr>
          <a:xfrm>
            <a:off x="902882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E9F08B0-0C56-194A-809E-C763796CF96C}"/>
              </a:ext>
            </a:extLst>
          </p:cNvPr>
          <p:cNvSpPr txBox="1"/>
          <p:nvPr/>
        </p:nvSpPr>
        <p:spPr>
          <a:xfrm>
            <a:off x="2193911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2FD9D39C-7F79-C942-BC4F-6CC27FCA6C3D}"/>
              </a:ext>
            </a:extLst>
          </p:cNvPr>
          <p:cNvSpPr txBox="1"/>
          <p:nvPr/>
        </p:nvSpPr>
        <p:spPr>
          <a:xfrm>
            <a:off x="4465930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5C3EA6A-2523-BF4B-AC32-BA4842AEC1EC}"/>
              </a:ext>
            </a:extLst>
          </p:cNvPr>
          <p:cNvSpPr txBox="1"/>
          <p:nvPr/>
        </p:nvSpPr>
        <p:spPr>
          <a:xfrm>
            <a:off x="5103247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380D462A-4A9A-7448-9575-079EA545856C}"/>
              </a:ext>
            </a:extLst>
          </p:cNvPr>
          <p:cNvSpPr txBox="1"/>
          <p:nvPr/>
        </p:nvSpPr>
        <p:spPr>
          <a:xfrm>
            <a:off x="537660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1485C40B-E378-D54A-9E09-1D0C57238A5E}"/>
              </a:ext>
            </a:extLst>
          </p:cNvPr>
          <p:cNvSpPr txBox="1"/>
          <p:nvPr/>
        </p:nvSpPr>
        <p:spPr>
          <a:xfrm>
            <a:off x="5874695" y="6001727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310C4ADB-5745-6643-A34B-655D62E6B241}"/>
              </a:ext>
            </a:extLst>
          </p:cNvPr>
          <p:cNvSpPr txBox="1"/>
          <p:nvPr/>
        </p:nvSpPr>
        <p:spPr>
          <a:xfrm>
            <a:off x="5517822" y="6507811"/>
            <a:ext cx="116445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2 * cn/2 = cn</a:t>
            </a:r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4118F9EE-1976-4B4A-A910-A805F4B35492}"/>
              </a:ext>
            </a:extLst>
          </p:cNvPr>
          <p:cNvCxnSpPr>
            <a:cxnSpLocks/>
          </p:cNvCxnSpPr>
          <p:nvPr/>
        </p:nvCxnSpPr>
        <p:spPr>
          <a:xfrm>
            <a:off x="6093486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B7568EDE-4965-6E4A-842B-E7CF55C5B3B3}"/>
              </a:ext>
            </a:extLst>
          </p:cNvPr>
          <p:cNvSpPr txBox="1"/>
          <p:nvPr/>
        </p:nvSpPr>
        <p:spPr>
          <a:xfrm>
            <a:off x="71143" y="6954223"/>
            <a:ext cx="59408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09051"/>
                </a:solidFill>
              </a:rPr>
              <a:t>log</a:t>
            </a:r>
            <a:r>
              <a:rPr kumimoji="1" lang="en-US" altLang="zh-TW" sz="1200" baseline="-25000" dirty="0">
                <a:solidFill>
                  <a:srgbClr val="009051"/>
                </a:solidFill>
              </a:rPr>
              <a:t>2</a:t>
            </a:r>
            <a:r>
              <a:rPr kumimoji="1" lang="en-US" altLang="zh-TW" sz="1200" dirty="0">
                <a:solidFill>
                  <a:srgbClr val="009051"/>
                </a:solidFill>
              </a:rPr>
              <a:t>n</a:t>
            </a:r>
          </a:p>
        </p:txBody>
      </p:sp>
      <p:cxnSp>
        <p:nvCxnSpPr>
          <p:cNvPr id="155" name="直線箭頭接點 154">
            <a:extLst>
              <a:ext uri="{FF2B5EF4-FFF2-40B4-BE49-F238E27FC236}">
                <a16:creationId xmlns:a16="http://schemas.microsoft.com/office/drawing/2014/main" id="{0A1D3165-B7B9-384E-80E8-8585185AE775}"/>
              </a:ext>
            </a:extLst>
          </p:cNvPr>
          <p:cNvCxnSpPr>
            <a:cxnSpLocks/>
          </p:cNvCxnSpPr>
          <p:nvPr/>
        </p:nvCxnSpPr>
        <p:spPr>
          <a:xfrm flipV="1">
            <a:off x="368183" y="6112537"/>
            <a:ext cx="0" cy="865994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箭頭接點 155">
            <a:extLst>
              <a:ext uri="{FF2B5EF4-FFF2-40B4-BE49-F238E27FC236}">
                <a16:creationId xmlns:a16="http://schemas.microsoft.com/office/drawing/2014/main" id="{14F11329-B309-454B-9CFB-2416AE7C3BEB}"/>
              </a:ext>
            </a:extLst>
          </p:cNvPr>
          <p:cNvCxnSpPr>
            <a:cxnSpLocks/>
          </p:cNvCxnSpPr>
          <p:nvPr/>
        </p:nvCxnSpPr>
        <p:spPr>
          <a:xfrm>
            <a:off x="364398" y="7175844"/>
            <a:ext cx="0" cy="1257532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3AC5362C-A8A5-DE40-A397-CB57343C7B50}"/>
              </a:ext>
            </a:extLst>
          </p:cNvPr>
          <p:cNvSpPr txBox="1"/>
          <p:nvPr/>
        </p:nvSpPr>
        <p:spPr>
          <a:xfrm>
            <a:off x="2510529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0C6C0B09-1D1B-9145-8E03-8E6E56ED6DBC}"/>
              </a:ext>
            </a:extLst>
          </p:cNvPr>
          <p:cNvSpPr txBox="1"/>
          <p:nvPr/>
        </p:nvSpPr>
        <p:spPr>
          <a:xfrm>
            <a:off x="3147848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32922AEF-B79F-D04D-9AF7-728311D43D69}"/>
              </a:ext>
            </a:extLst>
          </p:cNvPr>
          <p:cNvSpPr txBox="1"/>
          <p:nvPr/>
        </p:nvSpPr>
        <p:spPr>
          <a:xfrm>
            <a:off x="1214169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173662CA-CF2A-FA49-A7D2-3AB6D02FA229}"/>
              </a:ext>
            </a:extLst>
          </p:cNvPr>
          <p:cNvSpPr txBox="1"/>
          <p:nvPr/>
        </p:nvSpPr>
        <p:spPr>
          <a:xfrm>
            <a:off x="1851488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320E2A43-99E7-6E45-A565-038213EA8780}"/>
              </a:ext>
            </a:extLst>
          </p:cNvPr>
          <p:cNvSpPr txBox="1"/>
          <p:nvPr/>
        </p:nvSpPr>
        <p:spPr>
          <a:xfrm>
            <a:off x="3806889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947B3226-DF91-0747-B0B5-9523D5EA3A0B}"/>
              </a:ext>
            </a:extLst>
          </p:cNvPr>
          <p:cNvSpPr txBox="1"/>
          <p:nvPr/>
        </p:nvSpPr>
        <p:spPr>
          <a:xfrm>
            <a:off x="576850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6285460F-846A-AF4E-B87D-FEECB9901F3E}"/>
              </a:ext>
            </a:extLst>
          </p:cNvPr>
          <p:cNvSpPr txBox="1"/>
          <p:nvPr/>
        </p:nvSpPr>
        <p:spPr>
          <a:xfrm>
            <a:off x="5093345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3D1C5302-8854-9C4F-8A41-315529A53994}"/>
              </a:ext>
            </a:extLst>
          </p:cNvPr>
          <p:cNvSpPr txBox="1"/>
          <p:nvPr/>
        </p:nvSpPr>
        <p:spPr>
          <a:xfrm>
            <a:off x="4698311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B4418754-0B39-FC42-A085-192D17813D61}"/>
              </a:ext>
            </a:extLst>
          </p:cNvPr>
          <p:cNvSpPr txBox="1"/>
          <p:nvPr/>
        </p:nvSpPr>
        <p:spPr>
          <a:xfrm>
            <a:off x="441505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71AD8E3-D092-464D-AB2B-7858D84CF37D}"/>
              </a:ext>
            </a:extLst>
          </p:cNvPr>
          <p:cNvSpPr txBox="1"/>
          <p:nvPr/>
        </p:nvSpPr>
        <p:spPr>
          <a:xfrm>
            <a:off x="4066039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DC934130-9EF7-1145-9BE3-470D941FA4C3}"/>
              </a:ext>
            </a:extLst>
          </p:cNvPr>
          <p:cNvSpPr txBox="1"/>
          <p:nvPr/>
        </p:nvSpPr>
        <p:spPr>
          <a:xfrm>
            <a:off x="3782781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0AE9B7F5-5C73-6A44-8520-F6EF002AA058}"/>
              </a:ext>
            </a:extLst>
          </p:cNvPr>
          <p:cNvSpPr txBox="1"/>
          <p:nvPr/>
        </p:nvSpPr>
        <p:spPr>
          <a:xfrm>
            <a:off x="3396525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E0C30A2B-B1AA-AD4B-A1C5-14621D007788}"/>
              </a:ext>
            </a:extLst>
          </p:cNvPr>
          <p:cNvSpPr txBox="1"/>
          <p:nvPr/>
        </p:nvSpPr>
        <p:spPr>
          <a:xfrm>
            <a:off x="2467959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62BADFF4-0A20-7847-B317-399C869E122C}"/>
              </a:ext>
            </a:extLst>
          </p:cNvPr>
          <p:cNvSpPr txBox="1"/>
          <p:nvPr/>
        </p:nvSpPr>
        <p:spPr>
          <a:xfrm>
            <a:off x="2103106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157531BD-C8B7-194A-9B69-7F071F375AFB}"/>
              </a:ext>
            </a:extLst>
          </p:cNvPr>
          <p:cNvSpPr txBox="1"/>
          <p:nvPr/>
        </p:nvSpPr>
        <p:spPr>
          <a:xfrm>
            <a:off x="1819848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3CC9EBF9-9066-C047-B311-34CEB98F2BD0}"/>
              </a:ext>
            </a:extLst>
          </p:cNvPr>
          <p:cNvSpPr txBox="1"/>
          <p:nvPr/>
        </p:nvSpPr>
        <p:spPr>
          <a:xfrm>
            <a:off x="144358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30C39E65-7D2A-4E4E-96BD-C7ED6C71FF21}"/>
              </a:ext>
            </a:extLst>
          </p:cNvPr>
          <p:cNvSpPr txBox="1"/>
          <p:nvPr/>
        </p:nvSpPr>
        <p:spPr>
          <a:xfrm>
            <a:off x="1160325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99D890D6-40B4-F74F-9444-10D4C79894B2}"/>
              </a:ext>
            </a:extLst>
          </p:cNvPr>
          <p:cNvSpPr txBox="1"/>
          <p:nvPr/>
        </p:nvSpPr>
        <p:spPr>
          <a:xfrm>
            <a:off x="814541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71944D63-6EE5-034C-BF22-DBBD6C0B15FA}"/>
              </a:ext>
            </a:extLst>
          </p:cNvPr>
          <p:cNvSpPr txBox="1"/>
          <p:nvPr/>
        </p:nvSpPr>
        <p:spPr>
          <a:xfrm>
            <a:off x="53128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07223342-2B86-8042-B7C9-402F27ED9887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3147236" y="6223348"/>
            <a:ext cx="1207221" cy="290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9DD07C42-1123-9748-85D6-4948ABE9EF86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733230" y="6223347"/>
            <a:ext cx="1173324" cy="290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59E82A42-FD4F-3446-B7CA-2DB1F686E587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4553064" y="6733978"/>
            <a:ext cx="427339" cy="274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A7228885-8FEC-2B42-8DBF-2B32CEA89C19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3689374" y="6727694"/>
            <a:ext cx="467990" cy="280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D84C2C52-4AE6-6E41-AD76-5886B7F2A62E}"/>
              </a:ext>
            </a:extLst>
          </p:cNvPr>
          <p:cNvCxnSpPr>
            <a:cxnSpLocks/>
          </p:cNvCxnSpPr>
          <p:nvPr/>
        </p:nvCxnSpPr>
        <p:spPr>
          <a:xfrm>
            <a:off x="1934707" y="6733978"/>
            <a:ext cx="427339" cy="274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E19D0224-77E1-3246-8922-6F664F6D23D2}"/>
              </a:ext>
            </a:extLst>
          </p:cNvPr>
          <p:cNvCxnSpPr>
            <a:cxnSpLocks/>
          </p:cNvCxnSpPr>
          <p:nvPr/>
        </p:nvCxnSpPr>
        <p:spPr>
          <a:xfrm flipH="1">
            <a:off x="1071017" y="6727694"/>
            <a:ext cx="467990" cy="280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82943E5B-C401-3444-97B0-E8C3F5146FE3}"/>
              </a:ext>
            </a:extLst>
          </p:cNvPr>
          <p:cNvSpPr txBox="1"/>
          <p:nvPr/>
        </p:nvSpPr>
        <p:spPr>
          <a:xfrm>
            <a:off x="5517822" y="7009656"/>
            <a:ext cx="116445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4 * cn/4 = cn</a:t>
            </a: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594D0401-F34D-5244-8687-83612F93D6A1}"/>
              </a:ext>
            </a:extLst>
          </p:cNvPr>
          <p:cNvSpPr txBox="1"/>
          <p:nvPr/>
        </p:nvSpPr>
        <p:spPr>
          <a:xfrm>
            <a:off x="5517822" y="7534149"/>
            <a:ext cx="116445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8 * cn/8 = cn</a:t>
            </a:r>
          </a:p>
        </p:txBody>
      </p: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16348E61-9BBE-B94D-91AA-AF0131969E13}"/>
              </a:ext>
            </a:extLst>
          </p:cNvPr>
          <p:cNvCxnSpPr>
            <a:cxnSpLocks/>
            <a:endCxn id="167" idx="0"/>
          </p:cNvCxnSpPr>
          <p:nvPr/>
        </p:nvCxnSpPr>
        <p:spPr>
          <a:xfrm flipH="1">
            <a:off x="783826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025F6F55-AE63-084C-87D6-8C6A5BADB979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1313546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656DD01C-6875-D749-B7F0-B680F4EE8A7E}"/>
              </a:ext>
            </a:extLst>
          </p:cNvPr>
          <p:cNvCxnSpPr>
            <a:cxnSpLocks/>
          </p:cNvCxnSpPr>
          <p:nvPr/>
        </p:nvCxnSpPr>
        <p:spPr>
          <a:xfrm flipH="1">
            <a:off x="2075621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8E96B83C-DD6C-714E-B0FC-D71DAA6BE4E2}"/>
              </a:ext>
            </a:extLst>
          </p:cNvPr>
          <p:cNvCxnSpPr>
            <a:cxnSpLocks/>
          </p:cNvCxnSpPr>
          <p:nvPr/>
        </p:nvCxnSpPr>
        <p:spPr>
          <a:xfrm>
            <a:off x="2605341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BDDEA013-4980-9449-83D3-E633B2DD136A}"/>
              </a:ext>
            </a:extLst>
          </p:cNvPr>
          <p:cNvCxnSpPr>
            <a:cxnSpLocks/>
          </p:cNvCxnSpPr>
          <p:nvPr/>
        </p:nvCxnSpPr>
        <p:spPr>
          <a:xfrm flipH="1">
            <a:off x="3368430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BE82A9A1-FB80-9D40-BC96-D0ABF7244CF4}"/>
              </a:ext>
            </a:extLst>
          </p:cNvPr>
          <p:cNvCxnSpPr>
            <a:cxnSpLocks/>
          </p:cNvCxnSpPr>
          <p:nvPr/>
        </p:nvCxnSpPr>
        <p:spPr>
          <a:xfrm>
            <a:off x="3898150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16482D5E-6E22-4444-91CD-AD25D6DE4B33}"/>
              </a:ext>
            </a:extLst>
          </p:cNvPr>
          <p:cNvCxnSpPr>
            <a:cxnSpLocks/>
          </p:cNvCxnSpPr>
          <p:nvPr/>
        </p:nvCxnSpPr>
        <p:spPr>
          <a:xfrm flipH="1">
            <a:off x="4665808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F4671C5B-E95F-6A40-A80F-36B9DD522A1E}"/>
              </a:ext>
            </a:extLst>
          </p:cNvPr>
          <p:cNvCxnSpPr>
            <a:cxnSpLocks/>
          </p:cNvCxnSpPr>
          <p:nvPr/>
        </p:nvCxnSpPr>
        <p:spPr>
          <a:xfrm>
            <a:off x="5195528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D1A043EF-A90F-7A49-83A6-BFD8CF542BB2}"/>
              </a:ext>
            </a:extLst>
          </p:cNvPr>
          <p:cNvCxnSpPr>
            <a:cxnSpLocks/>
          </p:cNvCxnSpPr>
          <p:nvPr/>
        </p:nvCxnSpPr>
        <p:spPr>
          <a:xfrm>
            <a:off x="548824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>
            <a:extLst>
              <a:ext uri="{FF2B5EF4-FFF2-40B4-BE49-F238E27FC236}">
                <a16:creationId xmlns:a16="http://schemas.microsoft.com/office/drawing/2014/main" id="{3D496D55-1B2C-5444-A71F-796FD51B33F0}"/>
              </a:ext>
            </a:extLst>
          </p:cNvPr>
          <p:cNvCxnSpPr>
            <a:cxnSpLocks/>
          </p:cNvCxnSpPr>
          <p:nvPr/>
        </p:nvCxnSpPr>
        <p:spPr>
          <a:xfrm>
            <a:off x="5218484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AB086369-017C-9042-BC2B-21D7255930CF}"/>
              </a:ext>
            </a:extLst>
          </p:cNvPr>
          <p:cNvCxnSpPr>
            <a:cxnSpLocks/>
          </p:cNvCxnSpPr>
          <p:nvPr/>
        </p:nvCxnSpPr>
        <p:spPr>
          <a:xfrm>
            <a:off x="4818462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id="{0C433F53-9415-E54C-AF46-37E443C2DA18}"/>
              </a:ext>
            </a:extLst>
          </p:cNvPr>
          <p:cNvCxnSpPr>
            <a:cxnSpLocks/>
          </p:cNvCxnSpPr>
          <p:nvPr/>
        </p:nvCxnSpPr>
        <p:spPr>
          <a:xfrm>
            <a:off x="454870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id="{7F291EEA-F6BD-4542-A760-034A4A15B51E}"/>
              </a:ext>
            </a:extLst>
          </p:cNvPr>
          <p:cNvCxnSpPr>
            <a:cxnSpLocks/>
          </p:cNvCxnSpPr>
          <p:nvPr/>
        </p:nvCxnSpPr>
        <p:spPr>
          <a:xfrm>
            <a:off x="4181387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>
            <a:extLst>
              <a:ext uri="{FF2B5EF4-FFF2-40B4-BE49-F238E27FC236}">
                <a16:creationId xmlns:a16="http://schemas.microsoft.com/office/drawing/2014/main" id="{496553CC-8CF5-9343-A890-3CAAC810604E}"/>
              </a:ext>
            </a:extLst>
          </p:cNvPr>
          <p:cNvCxnSpPr>
            <a:cxnSpLocks/>
          </p:cNvCxnSpPr>
          <p:nvPr/>
        </p:nvCxnSpPr>
        <p:spPr>
          <a:xfrm>
            <a:off x="3911628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>
            <a:extLst>
              <a:ext uri="{FF2B5EF4-FFF2-40B4-BE49-F238E27FC236}">
                <a16:creationId xmlns:a16="http://schemas.microsoft.com/office/drawing/2014/main" id="{72E72DB6-E116-D040-8714-F35137DBF64A}"/>
              </a:ext>
            </a:extLst>
          </p:cNvPr>
          <p:cNvCxnSpPr>
            <a:cxnSpLocks/>
          </p:cNvCxnSpPr>
          <p:nvPr/>
        </p:nvCxnSpPr>
        <p:spPr>
          <a:xfrm>
            <a:off x="3511606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>
            <a:extLst>
              <a:ext uri="{FF2B5EF4-FFF2-40B4-BE49-F238E27FC236}">
                <a16:creationId xmlns:a16="http://schemas.microsoft.com/office/drawing/2014/main" id="{D7416C3F-B984-0141-86F3-EB788ECEED25}"/>
              </a:ext>
            </a:extLst>
          </p:cNvPr>
          <p:cNvCxnSpPr>
            <a:cxnSpLocks/>
          </p:cNvCxnSpPr>
          <p:nvPr/>
        </p:nvCxnSpPr>
        <p:spPr>
          <a:xfrm>
            <a:off x="2595478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>
            <a:extLst>
              <a:ext uri="{FF2B5EF4-FFF2-40B4-BE49-F238E27FC236}">
                <a16:creationId xmlns:a16="http://schemas.microsoft.com/office/drawing/2014/main" id="{5D4BA75B-34D5-BD48-A67E-057C9F87F9F7}"/>
              </a:ext>
            </a:extLst>
          </p:cNvPr>
          <p:cNvCxnSpPr>
            <a:cxnSpLocks/>
          </p:cNvCxnSpPr>
          <p:nvPr/>
        </p:nvCxnSpPr>
        <p:spPr>
          <a:xfrm>
            <a:off x="2241838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>
            <a:extLst>
              <a:ext uri="{FF2B5EF4-FFF2-40B4-BE49-F238E27FC236}">
                <a16:creationId xmlns:a16="http://schemas.microsoft.com/office/drawing/2014/main" id="{A5845BC6-A3BA-544D-B2F9-65067B57C51D}"/>
              </a:ext>
            </a:extLst>
          </p:cNvPr>
          <p:cNvCxnSpPr>
            <a:cxnSpLocks/>
          </p:cNvCxnSpPr>
          <p:nvPr/>
        </p:nvCxnSpPr>
        <p:spPr>
          <a:xfrm>
            <a:off x="1972079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>
            <a:extLst>
              <a:ext uri="{FF2B5EF4-FFF2-40B4-BE49-F238E27FC236}">
                <a16:creationId xmlns:a16="http://schemas.microsoft.com/office/drawing/2014/main" id="{DB2AE05F-A9DE-4341-9890-B6C17564909B}"/>
              </a:ext>
            </a:extLst>
          </p:cNvPr>
          <p:cNvCxnSpPr>
            <a:cxnSpLocks/>
          </p:cNvCxnSpPr>
          <p:nvPr/>
        </p:nvCxnSpPr>
        <p:spPr>
          <a:xfrm>
            <a:off x="160476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>
            <a:extLst>
              <a:ext uri="{FF2B5EF4-FFF2-40B4-BE49-F238E27FC236}">
                <a16:creationId xmlns:a16="http://schemas.microsoft.com/office/drawing/2014/main" id="{6E04FF54-3568-704F-A9DE-EDC480C88CFF}"/>
              </a:ext>
            </a:extLst>
          </p:cNvPr>
          <p:cNvCxnSpPr>
            <a:cxnSpLocks/>
          </p:cNvCxnSpPr>
          <p:nvPr/>
        </p:nvCxnSpPr>
        <p:spPr>
          <a:xfrm>
            <a:off x="1335004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>
            <a:extLst>
              <a:ext uri="{FF2B5EF4-FFF2-40B4-BE49-F238E27FC236}">
                <a16:creationId xmlns:a16="http://schemas.microsoft.com/office/drawing/2014/main" id="{EDC9F3DD-1CBD-0C4D-ABA2-29C8279C88D8}"/>
              </a:ext>
            </a:extLst>
          </p:cNvPr>
          <p:cNvCxnSpPr>
            <a:cxnSpLocks/>
          </p:cNvCxnSpPr>
          <p:nvPr/>
        </p:nvCxnSpPr>
        <p:spPr>
          <a:xfrm>
            <a:off x="934982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>
            <a:extLst>
              <a:ext uri="{FF2B5EF4-FFF2-40B4-BE49-F238E27FC236}">
                <a16:creationId xmlns:a16="http://schemas.microsoft.com/office/drawing/2014/main" id="{C25592E5-78AD-0142-980F-C730C65D7243}"/>
              </a:ext>
            </a:extLst>
          </p:cNvPr>
          <p:cNvCxnSpPr>
            <a:cxnSpLocks/>
          </p:cNvCxnSpPr>
          <p:nvPr/>
        </p:nvCxnSpPr>
        <p:spPr>
          <a:xfrm>
            <a:off x="66522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>
            <a:extLst>
              <a:ext uri="{FF2B5EF4-FFF2-40B4-BE49-F238E27FC236}">
                <a16:creationId xmlns:a16="http://schemas.microsoft.com/office/drawing/2014/main" id="{BF7770CD-9C44-FE46-A2BF-18A84F33B65A}"/>
              </a:ext>
            </a:extLst>
          </p:cNvPr>
          <p:cNvCxnSpPr>
            <a:cxnSpLocks/>
          </p:cNvCxnSpPr>
          <p:nvPr/>
        </p:nvCxnSpPr>
        <p:spPr>
          <a:xfrm rot="5400000">
            <a:off x="3042667" y="8307831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左大括弧 247">
            <a:extLst>
              <a:ext uri="{FF2B5EF4-FFF2-40B4-BE49-F238E27FC236}">
                <a16:creationId xmlns:a16="http://schemas.microsoft.com/office/drawing/2014/main" id="{BABD5005-D5EE-1840-A27B-785EC97E1E92}"/>
              </a:ext>
            </a:extLst>
          </p:cNvPr>
          <p:cNvSpPr/>
          <p:nvPr/>
        </p:nvSpPr>
        <p:spPr>
          <a:xfrm rot="16200000">
            <a:off x="2945551" y="6249538"/>
            <a:ext cx="221622" cy="4863775"/>
          </a:xfrm>
          <a:prstGeom prst="leftBrace">
            <a:avLst>
              <a:gd name="adj1" fmla="val 2788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C97D7E87-B9AE-5A49-84FF-F4A2EAB2788D}"/>
              </a:ext>
            </a:extLst>
          </p:cNvPr>
          <p:cNvSpPr txBox="1"/>
          <p:nvPr/>
        </p:nvSpPr>
        <p:spPr>
          <a:xfrm>
            <a:off x="2938502" y="8733056"/>
            <a:ext cx="23661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4390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879F1BB0-92BA-924F-B550-F98E33B414E9}"/>
              </a:ext>
            </a:extLst>
          </p:cNvPr>
          <p:cNvGrpSpPr/>
          <p:nvPr/>
        </p:nvGrpSpPr>
        <p:grpSpPr>
          <a:xfrm>
            <a:off x="159864" y="356219"/>
            <a:ext cx="2508522" cy="276999"/>
            <a:chOff x="1730788" y="435681"/>
            <a:chExt cx="3065475" cy="2769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CE4F5E-0671-8C4D-A7A8-9B3662796EE7}"/>
                </a:ext>
              </a:extLst>
            </p:cNvPr>
            <p:cNvSpPr/>
            <p:nvPr/>
          </p:nvSpPr>
          <p:spPr>
            <a:xfrm>
              <a:off x="1730788" y="435681"/>
              <a:ext cx="43792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EB4813E-54CD-E64F-A59C-50B75027AE5B}"/>
                </a:ext>
              </a:extLst>
            </p:cNvPr>
            <p:cNvSpPr/>
            <p:nvPr/>
          </p:nvSpPr>
          <p:spPr>
            <a:xfrm>
              <a:off x="2168713" y="435681"/>
              <a:ext cx="43792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DD3BF1E-0816-D54A-9574-DC8727D1904E}"/>
                </a:ext>
              </a:extLst>
            </p:cNvPr>
            <p:cNvSpPr/>
            <p:nvPr/>
          </p:nvSpPr>
          <p:spPr>
            <a:xfrm>
              <a:off x="2606638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3D1B4-E422-CD46-BA48-88CD5A94E287}"/>
                </a:ext>
              </a:extLst>
            </p:cNvPr>
            <p:cNvSpPr/>
            <p:nvPr/>
          </p:nvSpPr>
          <p:spPr>
            <a:xfrm>
              <a:off x="3044563" y="435681"/>
              <a:ext cx="43792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C4561C9-7F3A-7C49-99F2-59A0AE6898FE}"/>
                </a:ext>
              </a:extLst>
            </p:cNvPr>
            <p:cNvSpPr/>
            <p:nvPr/>
          </p:nvSpPr>
          <p:spPr>
            <a:xfrm>
              <a:off x="3482488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C2BC848-D969-1441-A031-DA0CF59B836F}"/>
                </a:ext>
              </a:extLst>
            </p:cNvPr>
            <p:cNvSpPr/>
            <p:nvPr/>
          </p:nvSpPr>
          <p:spPr>
            <a:xfrm>
              <a:off x="3920413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FCB9CEE-E6AE-8E4D-B4ED-19E6CF47230A}"/>
                </a:ext>
              </a:extLst>
            </p:cNvPr>
            <p:cNvSpPr/>
            <p:nvPr/>
          </p:nvSpPr>
          <p:spPr>
            <a:xfrm>
              <a:off x="4358338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B1C2A6-E8C0-174C-9651-28327951699D}"/>
              </a:ext>
            </a:extLst>
          </p:cNvPr>
          <p:cNvSpPr txBox="1"/>
          <p:nvPr/>
        </p:nvSpPr>
        <p:spPr>
          <a:xfrm>
            <a:off x="4011772" y="-15414"/>
            <a:ext cx="2428614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2: Sort by suit, C &lt; D &lt; H &lt; S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B714F4E-9471-E54A-8F76-2571878875C7}"/>
              </a:ext>
            </a:extLst>
          </p:cNvPr>
          <p:cNvSpPr txBox="1"/>
          <p:nvPr/>
        </p:nvSpPr>
        <p:spPr>
          <a:xfrm>
            <a:off x="4528416" y="648592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H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B1CAC4D-5792-2448-BEFA-3BF612150B31}"/>
              </a:ext>
            </a:extLst>
          </p:cNvPr>
          <p:cNvSpPr txBox="1"/>
          <p:nvPr/>
        </p:nvSpPr>
        <p:spPr>
          <a:xfrm>
            <a:off x="700690" y="-15414"/>
            <a:ext cx="1865179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1: Sort by number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36B7663-BA95-2E41-9659-F49555FB7C63}"/>
              </a:ext>
            </a:extLst>
          </p:cNvPr>
          <p:cNvSpPr/>
          <p:nvPr/>
        </p:nvSpPr>
        <p:spPr>
          <a:xfrm>
            <a:off x="2326114" y="113456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D8FC84C-518D-BB41-ABA5-B9C5CBE93711}"/>
              </a:ext>
            </a:extLst>
          </p:cNvPr>
          <p:cNvSpPr/>
          <p:nvPr/>
        </p:nvSpPr>
        <p:spPr>
          <a:xfrm>
            <a:off x="518224" y="1134567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6A5A032-A9D0-1D4B-9875-F3E9DCD02A86}"/>
              </a:ext>
            </a:extLst>
          </p:cNvPr>
          <p:cNvSpPr/>
          <p:nvPr/>
        </p:nvSpPr>
        <p:spPr>
          <a:xfrm>
            <a:off x="1609393" y="113456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FFFA6B4-2268-D94D-B9F8-C8FD2CECE74C}"/>
              </a:ext>
            </a:extLst>
          </p:cNvPr>
          <p:cNvSpPr/>
          <p:nvPr/>
        </p:nvSpPr>
        <p:spPr>
          <a:xfrm>
            <a:off x="876584" y="113456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3D575AA-3179-1643-A4E5-C76C302933D3}"/>
              </a:ext>
            </a:extLst>
          </p:cNvPr>
          <p:cNvSpPr/>
          <p:nvPr/>
        </p:nvSpPr>
        <p:spPr>
          <a:xfrm>
            <a:off x="1967754" y="113456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12DA467-9364-7E4C-B114-147EC5658448}"/>
              </a:ext>
            </a:extLst>
          </p:cNvPr>
          <p:cNvSpPr/>
          <p:nvPr/>
        </p:nvSpPr>
        <p:spPr>
          <a:xfrm>
            <a:off x="159864" y="113456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6BE0270-87C2-C648-9F04-CFFC770E2397}"/>
              </a:ext>
            </a:extLst>
          </p:cNvPr>
          <p:cNvSpPr/>
          <p:nvPr/>
        </p:nvSpPr>
        <p:spPr>
          <a:xfrm>
            <a:off x="2684475" y="113456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3BE35EFD-5D57-0E49-B3D5-1DD5A557511B}"/>
              </a:ext>
            </a:extLst>
          </p:cNvPr>
          <p:cNvSpPr txBox="1"/>
          <p:nvPr/>
        </p:nvSpPr>
        <p:spPr>
          <a:xfrm>
            <a:off x="918808" y="648592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5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A89B230F-239F-A942-BEDB-02E9E1A3CA57}"/>
              </a:ext>
            </a:extLst>
          </p:cNvPr>
          <p:cNvSpPr txBox="1"/>
          <p:nvPr/>
        </p:nvSpPr>
        <p:spPr>
          <a:xfrm>
            <a:off x="205991" y="1422411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3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479DB75-8524-F543-AD0A-18CF41E586CC}"/>
              </a:ext>
            </a:extLst>
          </p:cNvPr>
          <p:cNvSpPr/>
          <p:nvPr/>
        </p:nvSpPr>
        <p:spPr>
          <a:xfrm>
            <a:off x="159864" y="191631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9E3BCFA-C869-6142-A317-0A19BD134DCB}"/>
              </a:ext>
            </a:extLst>
          </p:cNvPr>
          <p:cNvSpPr/>
          <p:nvPr/>
        </p:nvSpPr>
        <p:spPr>
          <a:xfrm>
            <a:off x="1019998" y="191631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0B90A78-7C19-5145-9B11-5E041F035DBA}"/>
              </a:ext>
            </a:extLst>
          </p:cNvPr>
          <p:cNvSpPr/>
          <p:nvPr/>
        </p:nvSpPr>
        <p:spPr>
          <a:xfrm>
            <a:off x="661638" y="191631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E32EB596-69F8-C449-A0AA-DA70E9F7EF18}"/>
              </a:ext>
            </a:extLst>
          </p:cNvPr>
          <p:cNvSpPr txBox="1"/>
          <p:nvPr/>
        </p:nvSpPr>
        <p:spPr>
          <a:xfrm>
            <a:off x="528585" y="2193314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4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9904BB3-0DE7-0443-9C0E-05442CF06FF2}"/>
              </a:ext>
            </a:extLst>
          </p:cNvPr>
          <p:cNvSpPr/>
          <p:nvPr/>
        </p:nvSpPr>
        <p:spPr>
          <a:xfrm>
            <a:off x="1024406" y="2640627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A0D9543-B427-3845-A218-AB9B12A132AE}"/>
              </a:ext>
            </a:extLst>
          </p:cNvPr>
          <p:cNvSpPr/>
          <p:nvPr/>
        </p:nvSpPr>
        <p:spPr>
          <a:xfrm>
            <a:off x="558638" y="264062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C52AFFC6-683A-AA41-A7FF-DFE0C89F6504}"/>
              </a:ext>
            </a:extLst>
          </p:cNvPr>
          <p:cNvSpPr txBox="1"/>
          <p:nvPr/>
        </p:nvSpPr>
        <p:spPr>
          <a:xfrm>
            <a:off x="1834700" y="1405785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7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E638E13-2755-F949-B573-1EBC04F064AE}"/>
              </a:ext>
            </a:extLst>
          </p:cNvPr>
          <p:cNvSpPr/>
          <p:nvPr/>
        </p:nvSpPr>
        <p:spPr>
          <a:xfrm>
            <a:off x="1609393" y="190117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CEB1B3A-9502-AF48-B975-2C7D0E8F1B23}"/>
              </a:ext>
            </a:extLst>
          </p:cNvPr>
          <p:cNvSpPr/>
          <p:nvPr/>
        </p:nvSpPr>
        <p:spPr>
          <a:xfrm>
            <a:off x="2549187" y="190117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6272FEB-556B-A443-BDC0-D42D38604EED}"/>
              </a:ext>
            </a:extLst>
          </p:cNvPr>
          <p:cNvSpPr/>
          <p:nvPr/>
        </p:nvSpPr>
        <p:spPr>
          <a:xfrm>
            <a:off x="1967754" y="190117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A3A7534-436E-064A-B348-21B42171E447}"/>
              </a:ext>
            </a:extLst>
          </p:cNvPr>
          <p:cNvSpPr/>
          <p:nvPr/>
        </p:nvSpPr>
        <p:spPr>
          <a:xfrm>
            <a:off x="2907547" y="190117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64672E6-4156-754E-A0A5-2BAF098E08B1}"/>
              </a:ext>
            </a:extLst>
          </p:cNvPr>
          <p:cNvSpPr txBox="1"/>
          <p:nvPr/>
        </p:nvSpPr>
        <p:spPr>
          <a:xfrm>
            <a:off x="2416134" y="2192807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7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A2F910D-981E-114F-BCAB-23818AB12DB4}"/>
              </a:ext>
            </a:extLst>
          </p:cNvPr>
          <p:cNvSpPr/>
          <p:nvPr/>
        </p:nvSpPr>
        <p:spPr>
          <a:xfrm>
            <a:off x="2540929" y="263631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C6C845C-EEEB-0E4B-A927-D803A56B50F0}"/>
              </a:ext>
            </a:extLst>
          </p:cNvPr>
          <p:cNvSpPr/>
          <p:nvPr/>
        </p:nvSpPr>
        <p:spPr>
          <a:xfrm>
            <a:off x="3015968" y="263631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77C1C497-5486-3749-89E8-AEB2C7EDA68B}"/>
              </a:ext>
            </a:extLst>
          </p:cNvPr>
          <p:cNvSpPr txBox="1"/>
          <p:nvPr/>
        </p:nvSpPr>
        <p:spPr>
          <a:xfrm>
            <a:off x="1477180" y="2192807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6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A2CEF26-2AC1-3B4C-927E-A1D712457D91}"/>
              </a:ext>
            </a:extLst>
          </p:cNvPr>
          <p:cNvSpPr/>
          <p:nvPr/>
        </p:nvSpPr>
        <p:spPr>
          <a:xfrm>
            <a:off x="1609393" y="263953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E16A70D-9262-F043-9891-F7F1D9ACC04B}"/>
              </a:ext>
            </a:extLst>
          </p:cNvPr>
          <p:cNvSpPr/>
          <p:nvPr/>
        </p:nvSpPr>
        <p:spPr>
          <a:xfrm>
            <a:off x="2070698" y="263953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33957FBA-0CE6-3E49-9B37-BC8BEDB98AD9}"/>
              </a:ext>
            </a:extLst>
          </p:cNvPr>
          <p:cNvSpPr/>
          <p:nvPr/>
        </p:nvSpPr>
        <p:spPr>
          <a:xfrm>
            <a:off x="3717990" y="35621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C2F62E4-F77A-2C45-9719-C69CA70F92C9}"/>
              </a:ext>
            </a:extLst>
          </p:cNvPr>
          <p:cNvSpPr/>
          <p:nvPr/>
        </p:nvSpPr>
        <p:spPr>
          <a:xfrm>
            <a:off x="4436162" y="35621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0C61894-27C1-5D44-987F-2B879C711C64}"/>
              </a:ext>
            </a:extLst>
          </p:cNvPr>
          <p:cNvSpPr/>
          <p:nvPr/>
        </p:nvSpPr>
        <p:spPr>
          <a:xfrm>
            <a:off x="407780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6893A05-7AE0-694A-A2B6-C99FF12C6FE9}"/>
              </a:ext>
            </a:extLst>
          </p:cNvPr>
          <p:cNvSpPr/>
          <p:nvPr/>
        </p:nvSpPr>
        <p:spPr>
          <a:xfrm>
            <a:off x="551124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5CDD983-4C2C-D74D-95E7-7767C2B30397}"/>
              </a:ext>
            </a:extLst>
          </p:cNvPr>
          <p:cNvSpPr/>
          <p:nvPr/>
        </p:nvSpPr>
        <p:spPr>
          <a:xfrm>
            <a:off x="586960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5286543-7511-6C4A-8691-93A314BC7369}"/>
              </a:ext>
            </a:extLst>
          </p:cNvPr>
          <p:cNvSpPr/>
          <p:nvPr/>
        </p:nvSpPr>
        <p:spPr>
          <a:xfrm>
            <a:off x="4794522" y="35621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89F58BB-ABFF-C643-BD93-A0210DF7576D}"/>
              </a:ext>
            </a:extLst>
          </p:cNvPr>
          <p:cNvSpPr/>
          <p:nvPr/>
        </p:nvSpPr>
        <p:spPr>
          <a:xfrm>
            <a:off x="515288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F0B9A91-7442-874E-B2D5-7ED6FC8A6F55}"/>
              </a:ext>
            </a:extLst>
          </p:cNvPr>
          <p:cNvSpPr/>
          <p:nvPr/>
        </p:nvSpPr>
        <p:spPr>
          <a:xfrm>
            <a:off x="3717990" y="112878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AC2FC5D-786E-B845-87D8-6C8D60BC5270}"/>
              </a:ext>
            </a:extLst>
          </p:cNvPr>
          <p:cNvSpPr/>
          <p:nvPr/>
        </p:nvSpPr>
        <p:spPr>
          <a:xfrm>
            <a:off x="4436162" y="112878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B065EF6-4203-8349-B191-1C9811A006AF}"/>
              </a:ext>
            </a:extLst>
          </p:cNvPr>
          <p:cNvSpPr/>
          <p:nvPr/>
        </p:nvSpPr>
        <p:spPr>
          <a:xfrm>
            <a:off x="4077802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25B275B-E953-934A-895C-8EEB097F2247}"/>
              </a:ext>
            </a:extLst>
          </p:cNvPr>
          <p:cNvSpPr/>
          <p:nvPr/>
        </p:nvSpPr>
        <p:spPr>
          <a:xfrm>
            <a:off x="4793070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4319AC2-E813-4444-B306-FB5F6CD15B84}"/>
              </a:ext>
            </a:extLst>
          </p:cNvPr>
          <p:cNvSpPr/>
          <p:nvPr/>
        </p:nvSpPr>
        <p:spPr>
          <a:xfrm>
            <a:off x="6227962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2A3EF8ED-3C24-3B45-9E0A-64A6A0697703}"/>
              </a:ext>
            </a:extLst>
          </p:cNvPr>
          <p:cNvSpPr/>
          <p:nvPr/>
        </p:nvSpPr>
        <p:spPr>
          <a:xfrm>
            <a:off x="5868152" y="112878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E32A900-3513-A54C-9FCE-8E17C655DA32}"/>
              </a:ext>
            </a:extLst>
          </p:cNvPr>
          <p:cNvSpPr/>
          <p:nvPr/>
        </p:nvSpPr>
        <p:spPr>
          <a:xfrm>
            <a:off x="5511242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6EB33FA2-7609-8946-9621-35AE334FDCFB}"/>
              </a:ext>
            </a:extLst>
          </p:cNvPr>
          <p:cNvSpPr txBox="1"/>
          <p:nvPr/>
        </p:nvSpPr>
        <p:spPr>
          <a:xfrm>
            <a:off x="3943296" y="1405784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C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9F2BDEE-3A5F-4348-876B-E0A97A5952F1}"/>
              </a:ext>
            </a:extLst>
          </p:cNvPr>
          <p:cNvSpPr/>
          <p:nvPr/>
        </p:nvSpPr>
        <p:spPr>
          <a:xfrm>
            <a:off x="4919002" y="189895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BF8B622-F277-1E4B-8D06-065A0FDA4883}"/>
              </a:ext>
            </a:extLst>
          </p:cNvPr>
          <p:cNvSpPr/>
          <p:nvPr/>
        </p:nvSpPr>
        <p:spPr>
          <a:xfrm>
            <a:off x="4562094" y="189895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6C4CE5B-CF91-5742-8264-C02D4D0F3022}"/>
              </a:ext>
            </a:extLst>
          </p:cNvPr>
          <p:cNvSpPr/>
          <p:nvPr/>
        </p:nvSpPr>
        <p:spPr>
          <a:xfrm>
            <a:off x="4083318" y="189895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F969104-CB46-D544-BFCE-25057906BAD5}"/>
              </a:ext>
            </a:extLst>
          </p:cNvPr>
          <p:cNvSpPr/>
          <p:nvPr/>
        </p:nvSpPr>
        <p:spPr>
          <a:xfrm>
            <a:off x="3624079" y="189895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4A26ECE5-1C0B-494B-A473-79235532D343}"/>
              </a:ext>
            </a:extLst>
          </p:cNvPr>
          <p:cNvSpPr txBox="1"/>
          <p:nvPr/>
        </p:nvSpPr>
        <p:spPr>
          <a:xfrm>
            <a:off x="4425128" y="2195850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D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B24E89B-5559-6C48-9B62-3CE9B7357649}"/>
              </a:ext>
            </a:extLst>
          </p:cNvPr>
          <p:cNvSpPr/>
          <p:nvPr/>
        </p:nvSpPr>
        <p:spPr>
          <a:xfrm>
            <a:off x="4506482" y="263604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2D172E0-03BB-2245-9067-2C9B8ED762EB}"/>
              </a:ext>
            </a:extLst>
          </p:cNvPr>
          <p:cNvSpPr/>
          <p:nvPr/>
        </p:nvSpPr>
        <p:spPr>
          <a:xfrm>
            <a:off x="4972250" y="263604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D54608AF-90C4-3E4F-B9B9-9D4BB470CA2C}"/>
              </a:ext>
            </a:extLst>
          </p:cNvPr>
          <p:cNvSpPr txBox="1"/>
          <p:nvPr/>
        </p:nvSpPr>
        <p:spPr>
          <a:xfrm>
            <a:off x="5600799" y="1405784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H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9E6F44D-2DE6-8F4A-8F34-D89C7FD80830}"/>
              </a:ext>
            </a:extLst>
          </p:cNvPr>
          <p:cNvSpPr/>
          <p:nvPr/>
        </p:nvSpPr>
        <p:spPr>
          <a:xfrm>
            <a:off x="6376473" y="189895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B02A8C31-DD13-7F43-8420-25E34DE72B21}"/>
              </a:ext>
            </a:extLst>
          </p:cNvPr>
          <p:cNvSpPr/>
          <p:nvPr/>
        </p:nvSpPr>
        <p:spPr>
          <a:xfrm>
            <a:off x="5511242" y="189895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5595C3D-4146-2943-A20A-A23BD270FF54}"/>
              </a:ext>
            </a:extLst>
          </p:cNvPr>
          <p:cNvSpPr/>
          <p:nvPr/>
        </p:nvSpPr>
        <p:spPr>
          <a:xfrm>
            <a:off x="6016663" y="1898952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F37C10F2-83B7-7445-B9A9-B3682999EB16}"/>
              </a:ext>
            </a:extLst>
          </p:cNvPr>
          <p:cNvSpPr txBox="1"/>
          <p:nvPr/>
        </p:nvSpPr>
        <p:spPr>
          <a:xfrm>
            <a:off x="5891208" y="2175951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S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7D488AE-0B57-B54F-985A-27084C01C67E}"/>
              </a:ext>
            </a:extLst>
          </p:cNvPr>
          <p:cNvSpPr/>
          <p:nvPr/>
        </p:nvSpPr>
        <p:spPr>
          <a:xfrm>
            <a:off x="5913057" y="263604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912B6C7-0BD4-7E46-905A-7C3AEE7A7A11}"/>
              </a:ext>
            </a:extLst>
          </p:cNvPr>
          <p:cNvSpPr/>
          <p:nvPr/>
        </p:nvSpPr>
        <p:spPr>
          <a:xfrm>
            <a:off x="6375023" y="263604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3E04AC0F-247B-094E-A323-E68B4C8348A6}"/>
              </a:ext>
            </a:extLst>
          </p:cNvPr>
          <p:cNvSpPr/>
          <p:nvPr/>
        </p:nvSpPr>
        <p:spPr>
          <a:xfrm>
            <a:off x="747622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BCD6D7D-CA99-7A40-A2BF-31B9F7B9F6AD}"/>
              </a:ext>
            </a:extLst>
          </p:cNvPr>
          <p:cNvSpPr/>
          <p:nvPr/>
        </p:nvSpPr>
        <p:spPr>
          <a:xfrm>
            <a:off x="1465794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03DC2FC-DE4F-AB4A-BB3C-E354A9F44054}"/>
              </a:ext>
            </a:extLst>
          </p:cNvPr>
          <p:cNvSpPr/>
          <p:nvPr/>
        </p:nvSpPr>
        <p:spPr>
          <a:xfrm>
            <a:off x="110743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404E0210-89ED-6C48-9546-2EF3EBA35E13}"/>
              </a:ext>
            </a:extLst>
          </p:cNvPr>
          <p:cNvSpPr/>
          <p:nvPr/>
        </p:nvSpPr>
        <p:spPr>
          <a:xfrm>
            <a:off x="254087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C464D7F-F846-FE43-8982-4A3490167AD2}"/>
              </a:ext>
            </a:extLst>
          </p:cNvPr>
          <p:cNvSpPr/>
          <p:nvPr/>
        </p:nvSpPr>
        <p:spPr>
          <a:xfrm>
            <a:off x="289923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4DC8432-51D3-884B-86AC-6BEA18212300}"/>
              </a:ext>
            </a:extLst>
          </p:cNvPr>
          <p:cNvSpPr/>
          <p:nvPr/>
        </p:nvSpPr>
        <p:spPr>
          <a:xfrm>
            <a:off x="1824154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25027FB5-683A-7B43-91CA-F3582AE1B49A}"/>
              </a:ext>
            </a:extLst>
          </p:cNvPr>
          <p:cNvSpPr/>
          <p:nvPr/>
        </p:nvSpPr>
        <p:spPr>
          <a:xfrm>
            <a:off x="218251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CC1902C1-139C-B345-B846-39105BA8D957}"/>
              </a:ext>
            </a:extLst>
          </p:cNvPr>
          <p:cNvSpPr txBox="1"/>
          <p:nvPr/>
        </p:nvSpPr>
        <p:spPr>
          <a:xfrm>
            <a:off x="50353" y="3269191"/>
            <a:ext cx="711007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Result: 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4D530E60-F933-4C4A-8E53-11D8922719EB}"/>
              </a:ext>
            </a:extLst>
          </p:cNvPr>
          <p:cNvSpPr/>
          <p:nvPr/>
        </p:nvSpPr>
        <p:spPr>
          <a:xfrm>
            <a:off x="4479809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7F1AFFD-DD01-7C4E-8B66-9A327ABFC8E4}"/>
              </a:ext>
            </a:extLst>
          </p:cNvPr>
          <p:cNvSpPr/>
          <p:nvPr/>
        </p:nvSpPr>
        <p:spPr>
          <a:xfrm>
            <a:off x="4121449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1DE82E1-062B-7242-A3F6-184275802AE9}"/>
              </a:ext>
            </a:extLst>
          </p:cNvPr>
          <p:cNvSpPr/>
          <p:nvPr/>
        </p:nvSpPr>
        <p:spPr>
          <a:xfrm>
            <a:off x="4838073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2880D354-2B02-7641-92FF-B6D49886E733}"/>
              </a:ext>
            </a:extLst>
          </p:cNvPr>
          <p:cNvSpPr/>
          <p:nvPr/>
        </p:nvSpPr>
        <p:spPr>
          <a:xfrm>
            <a:off x="5196433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1A9977F2-FFC6-054E-BF19-CE053625C3C3}"/>
              </a:ext>
            </a:extLst>
          </p:cNvPr>
          <p:cNvSpPr/>
          <p:nvPr/>
        </p:nvSpPr>
        <p:spPr>
          <a:xfrm>
            <a:off x="5554697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79DE77B-DF00-9E4E-AC53-05411DAE37AE}"/>
              </a:ext>
            </a:extLst>
          </p:cNvPr>
          <p:cNvSpPr/>
          <p:nvPr/>
        </p:nvSpPr>
        <p:spPr>
          <a:xfrm>
            <a:off x="5913057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5ADFC08-446D-4E47-9257-6202FA89BBE5}"/>
              </a:ext>
            </a:extLst>
          </p:cNvPr>
          <p:cNvSpPr/>
          <p:nvPr/>
        </p:nvSpPr>
        <p:spPr>
          <a:xfrm>
            <a:off x="6271321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F5B74476-3F06-CD44-9042-DC471A4F8771}"/>
              </a:ext>
            </a:extLst>
          </p:cNvPr>
          <p:cNvSpPr txBox="1"/>
          <p:nvPr/>
        </p:nvSpPr>
        <p:spPr>
          <a:xfrm>
            <a:off x="3462520" y="3269191"/>
            <a:ext cx="711007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Result: </a:t>
            </a:r>
          </a:p>
        </p:txBody>
      </p: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C12B68F2-6998-C34C-902B-913E2AA17C89}"/>
              </a:ext>
            </a:extLst>
          </p:cNvPr>
          <p:cNvCxnSpPr>
            <a:cxnSpLocks/>
          </p:cNvCxnSpPr>
          <p:nvPr/>
        </p:nvCxnSpPr>
        <p:spPr>
          <a:xfrm>
            <a:off x="3495504" y="0"/>
            <a:ext cx="0" cy="358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291D4480-ABEB-1748-9DDE-909588495B11}"/>
              </a:ext>
            </a:extLst>
          </p:cNvPr>
          <p:cNvCxnSpPr/>
          <p:nvPr/>
        </p:nvCxnSpPr>
        <p:spPr>
          <a:xfrm>
            <a:off x="1644974" y="870213"/>
            <a:ext cx="537540" cy="180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04D8489-EF6E-7E40-945B-DCC2D0262EAD}"/>
              </a:ext>
            </a:extLst>
          </p:cNvPr>
          <p:cNvCxnSpPr/>
          <p:nvPr/>
        </p:nvCxnSpPr>
        <p:spPr>
          <a:xfrm flipH="1">
            <a:off x="761360" y="870213"/>
            <a:ext cx="495842" cy="162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269CBD6C-AC2F-5D46-AA91-EB8265FE5B23}"/>
              </a:ext>
            </a:extLst>
          </p:cNvPr>
          <p:cNvCxnSpPr/>
          <p:nvPr/>
        </p:nvCxnSpPr>
        <p:spPr>
          <a:xfrm>
            <a:off x="837566" y="1644032"/>
            <a:ext cx="196404" cy="197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E8005E12-1FC6-D54C-AE19-74369DC24EC1}"/>
              </a:ext>
            </a:extLst>
          </p:cNvPr>
          <p:cNvCxnSpPr/>
          <p:nvPr/>
        </p:nvCxnSpPr>
        <p:spPr>
          <a:xfrm flipH="1">
            <a:off x="339044" y="1644032"/>
            <a:ext cx="219594" cy="197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83427BA2-E51B-654C-8DE3-614C72C13537}"/>
              </a:ext>
            </a:extLst>
          </p:cNvPr>
          <p:cNvCxnSpPr/>
          <p:nvPr/>
        </p:nvCxnSpPr>
        <p:spPr>
          <a:xfrm flipH="1">
            <a:off x="1967753" y="1627405"/>
            <a:ext cx="214761" cy="214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BCA9F079-D405-674D-8774-607B7111C0A7}"/>
              </a:ext>
            </a:extLst>
          </p:cNvPr>
          <p:cNvCxnSpPr/>
          <p:nvPr/>
        </p:nvCxnSpPr>
        <p:spPr>
          <a:xfrm>
            <a:off x="2489206" y="1627405"/>
            <a:ext cx="410028" cy="2251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A89BD49D-F8D2-BB48-93B1-D608665D2FD5}"/>
              </a:ext>
            </a:extLst>
          </p:cNvPr>
          <p:cNvCxnSpPr>
            <a:cxnSpLocks/>
          </p:cNvCxnSpPr>
          <p:nvPr/>
        </p:nvCxnSpPr>
        <p:spPr>
          <a:xfrm flipH="1">
            <a:off x="747622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0C47A2CA-2AC6-7B4D-8AE5-D6162FF8FAB5}"/>
              </a:ext>
            </a:extLst>
          </p:cNvPr>
          <p:cNvCxnSpPr>
            <a:cxnSpLocks/>
          </p:cNvCxnSpPr>
          <p:nvPr/>
        </p:nvCxnSpPr>
        <p:spPr>
          <a:xfrm>
            <a:off x="1098537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D435BB61-722A-E849-8A90-B2CD0B351857}"/>
              </a:ext>
            </a:extLst>
          </p:cNvPr>
          <p:cNvCxnSpPr>
            <a:cxnSpLocks/>
          </p:cNvCxnSpPr>
          <p:nvPr/>
        </p:nvCxnSpPr>
        <p:spPr>
          <a:xfrm flipH="1">
            <a:off x="1771160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4A35041D-1837-2445-AD46-6FC11A52CD66}"/>
              </a:ext>
            </a:extLst>
          </p:cNvPr>
          <p:cNvCxnSpPr>
            <a:cxnSpLocks/>
          </p:cNvCxnSpPr>
          <p:nvPr/>
        </p:nvCxnSpPr>
        <p:spPr>
          <a:xfrm>
            <a:off x="2122075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4C222829-85D8-2E42-9C33-48E796515EDF}"/>
              </a:ext>
            </a:extLst>
          </p:cNvPr>
          <p:cNvCxnSpPr>
            <a:cxnSpLocks/>
          </p:cNvCxnSpPr>
          <p:nvPr/>
        </p:nvCxnSpPr>
        <p:spPr>
          <a:xfrm flipH="1">
            <a:off x="2697455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D18399A6-1D2B-EC4D-9BCD-F1DCBFB10D20}"/>
              </a:ext>
            </a:extLst>
          </p:cNvPr>
          <p:cNvCxnSpPr>
            <a:cxnSpLocks/>
          </p:cNvCxnSpPr>
          <p:nvPr/>
        </p:nvCxnSpPr>
        <p:spPr>
          <a:xfrm>
            <a:off x="3048370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5C50623E-0331-2742-BA91-2213F50B6C88}"/>
              </a:ext>
            </a:extLst>
          </p:cNvPr>
          <p:cNvCxnSpPr>
            <a:cxnSpLocks/>
          </p:cNvCxnSpPr>
          <p:nvPr/>
        </p:nvCxnSpPr>
        <p:spPr>
          <a:xfrm flipH="1">
            <a:off x="4693095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ED4D3C41-B157-674C-B614-7E9655184A0B}"/>
              </a:ext>
            </a:extLst>
          </p:cNvPr>
          <p:cNvCxnSpPr>
            <a:cxnSpLocks/>
          </p:cNvCxnSpPr>
          <p:nvPr/>
        </p:nvCxnSpPr>
        <p:spPr>
          <a:xfrm>
            <a:off x="4980869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C7ADA09D-9F7B-3E43-9B82-E13969EAE7FD}"/>
              </a:ext>
            </a:extLst>
          </p:cNvPr>
          <p:cNvCxnSpPr>
            <a:cxnSpLocks/>
          </p:cNvCxnSpPr>
          <p:nvPr/>
        </p:nvCxnSpPr>
        <p:spPr>
          <a:xfrm flipH="1">
            <a:off x="6127644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1FA92E05-DA07-4944-B036-6ACF8A228F46}"/>
              </a:ext>
            </a:extLst>
          </p:cNvPr>
          <p:cNvCxnSpPr>
            <a:cxnSpLocks/>
          </p:cNvCxnSpPr>
          <p:nvPr/>
        </p:nvCxnSpPr>
        <p:spPr>
          <a:xfrm>
            <a:off x="6417879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DF3D33F7-4A3D-084C-8FD4-0DC1B80949C4}"/>
              </a:ext>
            </a:extLst>
          </p:cNvPr>
          <p:cNvCxnSpPr>
            <a:cxnSpLocks/>
          </p:cNvCxnSpPr>
          <p:nvPr/>
        </p:nvCxnSpPr>
        <p:spPr>
          <a:xfrm flipH="1">
            <a:off x="3866799" y="1644993"/>
            <a:ext cx="347426" cy="177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4E21E2A9-0CF0-3744-BE4B-155E4AA4FF94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4289373" y="1627405"/>
            <a:ext cx="145336" cy="194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58D70EF5-0FFA-234D-AB59-5549F489B5E7}"/>
              </a:ext>
            </a:extLst>
          </p:cNvPr>
          <p:cNvCxnSpPr>
            <a:cxnSpLocks/>
          </p:cNvCxnSpPr>
          <p:nvPr/>
        </p:nvCxnSpPr>
        <p:spPr>
          <a:xfrm>
            <a:off x="4528416" y="1648587"/>
            <a:ext cx="397706" cy="203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3BB2A8B2-BBC9-3445-9B1B-93197B73B05D}"/>
              </a:ext>
            </a:extLst>
          </p:cNvPr>
          <p:cNvCxnSpPr/>
          <p:nvPr/>
        </p:nvCxnSpPr>
        <p:spPr>
          <a:xfrm flipH="1">
            <a:off x="5690422" y="1627405"/>
            <a:ext cx="272846" cy="194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39696BDC-FFBB-8F4A-BEF6-D48664587FAD}"/>
              </a:ext>
            </a:extLst>
          </p:cNvPr>
          <p:cNvCxnSpPr>
            <a:stCxn id="153" idx="2"/>
          </p:cNvCxnSpPr>
          <p:nvPr/>
        </p:nvCxnSpPr>
        <p:spPr>
          <a:xfrm>
            <a:off x="6092212" y="1627405"/>
            <a:ext cx="282811" cy="220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0656AB96-C783-974C-A343-F4A22C26D9F3}"/>
              </a:ext>
            </a:extLst>
          </p:cNvPr>
          <p:cNvCxnSpPr/>
          <p:nvPr/>
        </p:nvCxnSpPr>
        <p:spPr>
          <a:xfrm flipH="1">
            <a:off x="4454969" y="854512"/>
            <a:ext cx="442402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99CA18F9-5278-E741-A7C3-5B4EE9EE338B}"/>
              </a:ext>
            </a:extLst>
          </p:cNvPr>
          <p:cNvCxnSpPr/>
          <p:nvPr/>
        </p:nvCxnSpPr>
        <p:spPr>
          <a:xfrm>
            <a:off x="5146615" y="837339"/>
            <a:ext cx="900717" cy="212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8D8BD3-6354-5342-B459-9257210732FD}"/>
              </a:ext>
            </a:extLst>
          </p:cNvPr>
          <p:cNvGrpSpPr/>
          <p:nvPr/>
        </p:nvGrpSpPr>
        <p:grpSpPr>
          <a:xfrm>
            <a:off x="350580" y="4641255"/>
            <a:ext cx="2508522" cy="276999"/>
            <a:chOff x="379018" y="4641255"/>
            <a:chExt cx="2508522" cy="276999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3215A089-811D-A74E-A75C-402268E67131}"/>
                </a:ext>
              </a:extLst>
            </p:cNvPr>
            <p:cNvSpPr/>
            <p:nvPr/>
          </p:nvSpPr>
          <p:spPr>
            <a:xfrm>
              <a:off x="379018" y="4641255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EE35423-8369-5F4D-AB4B-F284EDA1A4E2}"/>
                </a:ext>
              </a:extLst>
            </p:cNvPr>
            <p:cNvSpPr/>
            <p:nvPr/>
          </p:nvSpPr>
          <p:spPr>
            <a:xfrm>
              <a:off x="737378" y="4641255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E60033AA-0518-3548-BAF4-A11C188023B7}"/>
                </a:ext>
              </a:extLst>
            </p:cNvPr>
            <p:cNvSpPr/>
            <p:nvPr/>
          </p:nvSpPr>
          <p:spPr>
            <a:xfrm>
              <a:off x="1095739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78F528D0-33F6-0948-A702-7D904DB21804}"/>
                </a:ext>
              </a:extLst>
            </p:cNvPr>
            <p:cNvSpPr/>
            <p:nvPr/>
          </p:nvSpPr>
          <p:spPr>
            <a:xfrm>
              <a:off x="1454099" y="4641255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0DCF1409-A328-A044-88AF-F9B8C2284E05}"/>
                </a:ext>
              </a:extLst>
            </p:cNvPr>
            <p:cNvSpPr/>
            <p:nvPr/>
          </p:nvSpPr>
          <p:spPr>
            <a:xfrm>
              <a:off x="1812459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E8CAC61B-A5A6-AF4A-8A4A-BA4629D4C531}"/>
                </a:ext>
              </a:extLst>
            </p:cNvPr>
            <p:cNvSpPr/>
            <p:nvPr/>
          </p:nvSpPr>
          <p:spPr>
            <a:xfrm>
              <a:off x="2170819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157E3CF-4C9B-B94A-9D9E-01E5AD554A93}"/>
                </a:ext>
              </a:extLst>
            </p:cNvPr>
            <p:cNvSpPr/>
            <p:nvPr/>
          </p:nvSpPr>
          <p:spPr>
            <a:xfrm>
              <a:off x="2529180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A7F2CE96-A37C-C344-B8C3-8FB067ADE2B8}"/>
              </a:ext>
            </a:extLst>
          </p:cNvPr>
          <p:cNvSpPr txBox="1"/>
          <p:nvPr/>
        </p:nvSpPr>
        <p:spPr>
          <a:xfrm>
            <a:off x="760200" y="4235125"/>
            <a:ext cx="1609334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1: Sort by number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3385EA7-3FC6-6D49-B05D-1794AF327B0B}"/>
              </a:ext>
            </a:extLst>
          </p:cNvPr>
          <p:cNvGrpSpPr/>
          <p:nvPr/>
        </p:nvGrpSpPr>
        <p:grpSpPr>
          <a:xfrm>
            <a:off x="143402" y="5225458"/>
            <a:ext cx="3075928" cy="277002"/>
            <a:chOff x="171840" y="5168999"/>
            <a:chExt cx="3075928" cy="277002"/>
          </a:xfrm>
        </p:grpSpPr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CD7C89A7-C2D6-844C-B573-955D4CA31FF9}"/>
                </a:ext>
              </a:extLst>
            </p:cNvPr>
            <p:cNvSpPr/>
            <p:nvPr/>
          </p:nvSpPr>
          <p:spPr>
            <a:xfrm>
              <a:off x="530200" y="5169002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D1C2CEBB-B967-5C4B-B2D4-E468DF6ABA5B}"/>
                </a:ext>
              </a:extLst>
            </p:cNvPr>
            <p:cNvSpPr/>
            <p:nvPr/>
          </p:nvSpPr>
          <p:spPr>
            <a:xfrm>
              <a:off x="171840" y="5169002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A056020A-257D-C54E-9CA9-FE6F36250E1B}"/>
                </a:ext>
              </a:extLst>
            </p:cNvPr>
            <p:cNvSpPr/>
            <p:nvPr/>
          </p:nvSpPr>
          <p:spPr>
            <a:xfrm>
              <a:off x="1087094" y="5169002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7C5D3CD2-C70D-1747-BE12-7E8DFEFD2648}"/>
                </a:ext>
              </a:extLst>
            </p:cNvPr>
            <p:cNvSpPr/>
            <p:nvPr/>
          </p:nvSpPr>
          <p:spPr>
            <a:xfrm>
              <a:off x="1448577" y="5169001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466F4FE-3DFD-124A-B3CF-FE320ACC76D9}"/>
                </a:ext>
              </a:extLst>
            </p:cNvPr>
            <p:cNvSpPr/>
            <p:nvPr/>
          </p:nvSpPr>
          <p:spPr>
            <a:xfrm>
              <a:off x="1990914" y="5169000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99869D71-8C80-4C45-9A70-E04CB8622CFC}"/>
                </a:ext>
              </a:extLst>
            </p:cNvPr>
            <p:cNvSpPr/>
            <p:nvPr/>
          </p:nvSpPr>
          <p:spPr>
            <a:xfrm>
              <a:off x="2352397" y="5169000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96327DD6-27F6-D34B-9206-07BCB7D91940}"/>
                </a:ext>
              </a:extLst>
            </p:cNvPr>
            <p:cNvSpPr/>
            <p:nvPr/>
          </p:nvSpPr>
          <p:spPr>
            <a:xfrm>
              <a:off x="2889408" y="5168999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F4D9FCF-5DBE-1E4A-BBF7-53CAABCA8059}"/>
              </a:ext>
            </a:extLst>
          </p:cNvPr>
          <p:cNvGrpSpPr/>
          <p:nvPr/>
        </p:nvGrpSpPr>
        <p:grpSpPr>
          <a:xfrm>
            <a:off x="233349" y="5809664"/>
            <a:ext cx="2863627" cy="288174"/>
            <a:chOff x="261787" y="5673760"/>
            <a:chExt cx="2863627" cy="288174"/>
          </a:xfrm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3367FF4-8635-BE4B-B7EF-7D6497D9BC0A}"/>
                </a:ext>
              </a:extLst>
            </p:cNvPr>
            <p:cNvSpPr/>
            <p:nvPr/>
          </p:nvSpPr>
          <p:spPr>
            <a:xfrm>
              <a:off x="980115" y="5673760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CFB4602F-F400-DB45-8DFE-E1C8679A292A}"/>
                </a:ext>
              </a:extLst>
            </p:cNvPr>
            <p:cNvSpPr/>
            <p:nvPr/>
          </p:nvSpPr>
          <p:spPr>
            <a:xfrm>
              <a:off x="261787" y="5673761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3F0811C1-45B9-D445-89A1-D51A7189F366}"/>
                </a:ext>
              </a:extLst>
            </p:cNvPr>
            <p:cNvSpPr/>
            <p:nvPr/>
          </p:nvSpPr>
          <p:spPr>
            <a:xfrm>
              <a:off x="621755" y="5673761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B4A4E5B5-1A2F-4043-A091-06D196C5961A}"/>
                </a:ext>
              </a:extLst>
            </p:cNvPr>
            <p:cNvSpPr/>
            <p:nvPr/>
          </p:nvSpPr>
          <p:spPr>
            <a:xfrm>
              <a:off x="1337931" y="5673760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30AB7E82-C3DD-064F-AA8D-714E34BCBB63}"/>
                </a:ext>
              </a:extLst>
            </p:cNvPr>
            <p:cNvSpPr/>
            <p:nvPr/>
          </p:nvSpPr>
          <p:spPr>
            <a:xfrm>
              <a:off x="2054651" y="568493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5C0F2A4B-1671-294E-94CA-AE856809BA08}"/>
                </a:ext>
              </a:extLst>
            </p:cNvPr>
            <p:cNvSpPr/>
            <p:nvPr/>
          </p:nvSpPr>
          <p:spPr>
            <a:xfrm>
              <a:off x="2408694" y="568493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7446C0A1-BE48-3641-B2C8-AECC87343CCC}"/>
                </a:ext>
              </a:extLst>
            </p:cNvPr>
            <p:cNvSpPr/>
            <p:nvPr/>
          </p:nvSpPr>
          <p:spPr>
            <a:xfrm>
              <a:off x="2767054" y="5684934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7" name="矩形 246">
            <a:extLst>
              <a:ext uri="{FF2B5EF4-FFF2-40B4-BE49-F238E27FC236}">
                <a16:creationId xmlns:a16="http://schemas.microsoft.com/office/drawing/2014/main" id="{D0B50E54-4728-FD4B-83AC-8B9AD1358F1E}"/>
              </a:ext>
            </a:extLst>
          </p:cNvPr>
          <p:cNvSpPr/>
          <p:nvPr/>
        </p:nvSpPr>
        <p:spPr>
          <a:xfrm>
            <a:off x="355227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12E22297-B3BB-0C4A-BC9E-6170E9612AC8}"/>
              </a:ext>
            </a:extLst>
          </p:cNvPr>
          <p:cNvSpPr/>
          <p:nvPr/>
        </p:nvSpPr>
        <p:spPr>
          <a:xfrm>
            <a:off x="713587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399E518C-D279-8B41-92E2-7824BF2404FC}"/>
              </a:ext>
            </a:extLst>
          </p:cNvPr>
          <p:cNvSpPr/>
          <p:nvPr/>
        </p:nvSpPr>
        <p:spPr>
          <a:xfrm>
            <a:off x="1073011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91475D41-2197-F24E-8F1D-F50F3B931728}"/>
              </a:ext>
            </a:extLst>
          </p:cNvPr>
          <p:cNvSpPr/>
          <p:nvPr/>
        </p:nvSpPr>
        <p:spPr>
          <a:xfrm>
            <a:off x="1431371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3B48F5A-3622-8646-9CF9-D8F3E7976AE9}"/>
              </a:ext>
            </a:extLst>
          </p:cNvPr>
          <p:cNvSpPr/>
          <p:nvPr/>
        </p:nvSpPr>
        <p:spPr>
          <a:xfrm>
            <a:off x="1790150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FFE29B5-AF43-0B4D-AB14-8F3AD96E0C91}"/>
              </a:ext>
            </a:extLst>
          </p:cNvPr>
          <p:cNvSpPr/>
          <p:nvPr/>
        </p:nvSpPr>
        <p:spPr>
          <a:xfrm>
            <a:off x="2148929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EEE771B1-9D6A-3A4A-BD0F-232975675CBC}"/>
              </a:ext>
            </a:extLst>
          </p:cNvPr>
          <p:cNvSpPr/>
          <p:nvPr/>
        </p:nvSpPr>
        <p:spPr>
          <a:xfrm>
            <a:off x="2507289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B3858D1-FF3D-1C47-916E-CFDD3D5AF193}"/>
              </a:ext>
            </a:extLst>
          </p:cNvPr>
          <p:cNvSpPr txBox="1"/>
          <p:nvPr/>
        </p:nvSpPr>
        <p:spPr>
          <a:xfrm>
            <a:off x="3924113" y="4229572"/>
            <a:ext cx="2428614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2: Sort by suit, C &lt; D &lt; H &lt; S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98AE783F-354F-E645-85C5-6CD3B86FEB40}"/>
              </a:ext>
            </a:extLst>
          </p:cNvPr>
          <p:cNvSpPr/>
          <p:nvPr/>
        </p:nvSpPr>
        <p:spPr>
          <a:xfrm>
            <a:off x="3900867" y="462770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1F6457BF-63AF-5F43-B733-C41335193F81}"/>
              </a:ext>
            </a:extLst>
          </p:cNvPr>
          <p:cNvSpPr/>
          <p:nvPr/>
        </p:nvSpPr>
        <p:spPr>
          <a:xfrm>
            <a:off x="4259227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0DA40BF-C8E5-D149-9776-6F1B27BA1704}"/>
              </a:ext>
            </a:extLst>
          </p:cNvPr>
          <p:cNvSpPr/>
          <p:nvPr/>
        </p:nvSpPr>
        <p:spPr>
          <a:xfrm>
            <a:off x="4618651" y="462770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F5A4E2E5-42C7-B348-A51C-CDFFF4222103}"/>
              </a:ext>
            </a:extLst>
          </p:cNvPr>
          <p:cNvSpPr/>
          <p:nvPr/>
        </p:nvSpPr>
        <p:spPr>
          <a:xfrm>
            <a:off x="4977011" y="462770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F392F4B7-99A2-324E-9419-A360B111133C}"/>
              </a:ext>
            </a:extLst>
          </p:cNvPr>
          <p:cNvSpPr/>
          <p:nvPr/>
        </p:nvSpPr>
        <p:spPr>
          <a:xfrm>
            <a:off x="5335790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8229DC9-56BF-FB4B-90F5-26A8ACE2C257}"/>
              </a:ext>
            </a:extLst>
          </p:cNvPr>
          <p:cNvSpPr/>
          <p:nvPr/>
        </p:nvSpPr>
        <p:spPr>
          <a:xfrm>
            <a:off x="5694569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D1C2D684-5AA6-F24B-A25D-E199080E6878}"/>
              </a:ext>
            </a:extLst>
          </p:cNvPr>
          <p:cNvSpPr/>
          <p:nvPr/>
        </p:nvSpPr>
        <p:spPr>
          <a:xfrm>
            <a:off x="6052929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5196418-0388-E34F-B9AC-22C16A52D870}"/>
              </a:ext>
            </a:extLst>
          </p:cNvPr>
          <p:cNvSpPr/>
          <p:nvPr/>
        </p:nvSpPr>
        <p:spPr>
          <a:xfrm>
            <a:off x="3700651" y="522796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52A6C6E1-0318-7842-A22F-F58781F34053}"/>
              </a:ext>
            </a:extLst>
          </p:cNvPr>
          <p:cNvSpPr/>
          <p:nvPr/>
        </p:nvSpPr>
        <p:spPr>
          <a:xfrm>
            <a:off x="4059769" y="522796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0600BF60-040E-284D-AE7C-906B10E4423A}"/>
              </a:ext>
            </a:extLst>
          </p:cNvPr>
          <p:cNvSpPr/>
          <p:nvPr/>
        </p:nvSpPr>
        <p:spPr>
          <a:xfrm>
            <a:off x="4618651" y="522796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A769516F-6B2E-B245-B30F-088331EE8930}"/>
              </a:ext>
            </a:extLst>
          </p:cNvPr>
          <p:cNvSpPr/>
          <p:nvPr/>
        </p:nvSpPr>
        <p:spPr>
          <a:xfrm>
            <a:off x="4977011" y="522796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38CC4F4F-9F7E-6C4A-8F80-9B70C68907BF}"/>
              </a:ext>
            </a:extLst>
          </p:cNvPr>
          <p:cNvSpPr/>
          <p:nvPr/>
        </p:nvSpPr>
        <p:spPr>
          <a:xfrm>
            <a:off x="5516830" y="522630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FB001119-C512-5546-B01C-DA74B5E75828}"/>
              </a:ext>
            </a:extLst>
          </p:cNvPr>
          <p:cNvSpPr/>
          <p:nvPr/>
        </p:nvSpPr>
        <p:spPr>
          <a:xfrm>
            <a:off x="5875609" y="522630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AC67BEE2-AE2B-8E48-9DAF-B9FDC23F49D3}"/>
              </a:ext>
            </a:extLst>
          </p:cNvPr>
          <p:cNvSpPr/>
          <p:nvPr/>
        </p:nvSpPr>
        <p:spPr>
          <a:xfrm>
            <a:off x="6413093" y="522630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6CF28CB1-A294-C142-9EA0-09572C77B245}"/>
              </a:ext>
            </a:extLst>
          </p:cNvPr>
          <p:cNvSpPr/>
          <p:nvPr/>
        </p:nvSpPr>
        <p:spPr>
          <a:xfrm>
            <a:off x="3789004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F2B6291D-9327-594E-9B09-CAA4463C9D39}"/>
              </a:ext>
            </a:extLst>
          </p:cNvPr>
          <p:cNvSpPr/>
          <p:nvPr/>
        </p:nvSpPr>
        <p:spPr>
          <a:xfrm>
            <a:off x="4148122" y="580966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52CDBEB-D15A-224D-A254-A353A085F11D}"/>
              </a:ext>
            </a:extLst>
          </p:cNvPr>
          <p:cNvSpPr/>
          <p:nvPr/>
        </p:nvSpPr>
        <p:spPr>
          <a:xfrm>
            <a:off x="4506482" y="580966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492EAA5F-4F97-C84A-8F88-CAA9646F1B68}"/>
              </a:ext>
            </a:extLst>
          </p:cNvPr>
          <p:cNvSpPr/>
          <p:nvPr/>
        </p:nvSpPr>
        <p:spPr>
          <a:xfrm>
            <a:off x="4864842" y="580966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61731CFE-2BB8-B243-BF8B-BC67716348FC}"/>
              </a:ext>
            </a:extLst>
          </p:cNvPr>
          <p:cNvSpPr/>
          <p:nvPr/>
        </p:nvSpPr>
        <p:spPr>
          <a:xfrm>
            <a:off x="5597406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F36497B0-734F-AA4F-8F32-AF4FD9FA0AB9}"/>
              </a:ext>
            </a:extLst>
          </p:cNvPr>
          <p:cNvSpPr/>
          <p:nvPr/>
        </p:nvSpPr>
        <p:spPr>
          <a:xfrm>
            <a:off x="5956185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CA08C765-DE46-F643-BCAB-9E0F0EFA1871}"/>
              </a:ext>
            </a:extLst>
          </p:cNvPr>
          <p:cNvSpPr/>
          <p:nvPr/>
        </p:nvSpPr>
        <p:spPr>
          <a:xfrm>
            <a:off x="6314545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2FC43042-DCF3-154D-8C88-A81CF9084B84}"/>
              </a:ext>
            </a:extLst>
          </p:cNvPr>
          <p:cNvSpPr/>
          <p:nvPr/>
        </p:nvSpPr>
        <p:spPr>
          <a:xfrm>
            <a:off x="3904138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0C984CC9-DD93-7C4B-81E6-EBB1020E68A0}"/>
              </a:ext>
            </a:extLst>
          </p:cNvPr>
          <p:cNvSpPr/>
          <p:nvPr/>
        </p:nvSpPr>
        <p:spPr>
          <a:xfrm>
            <a:off x="4262498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DD3CDA3E-6ADE-7D4E-BA9A-B3EC95E16DE6}"/>
              </a:ext>
            </a:extLst>
          </p:cNvPr>
          <p:cNvSpPr/>
          <p:nvPr/>
        </p:nvSpPr>
        <p:spPr>
          <a:xfrm>
            <a:off x="4620858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FCFBC4EC-0D88-8B4C-BE5B-0B9179A41B13}"/>
              </a:ext>
            </a:extLst>
          </p:cNvPr>
          <p:cNvSpPr/>
          <p:nvPr/>
        </p:nvSpPr>
        <p:spPr>
          <a:xfrm>
            <a:off x="4979218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C4D77E70-7850-4C41-8CCC-2217F1D17687}"/>
              </a:ext>
            </a:extLst>
          </p:cNvPr>
          <p:cNvSpPr/>
          <p:nvPr/>
        </p:nvSpPr>
        <p:spPr>
          <a:xfrm>
            <a:off x="5332062" y="640654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3C4CD403-64D6-BA47-8F5C-E8BE78491D5B}"/>
              </a:ext>
            </a:extLst>
          </p:cNvPr>
          <p:cNvSpPr/>
          <p:nvPr/>
        </p:nvSpPr>
        <p:spPr>
          <a:xfrm>
            <a:off x="5688972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74443E3-B9AF-8341-AA2B-BCE3D95BE907}"/>
              </a:ext>
            </a:extLst>
          </p:cNvPr>
          <p:cNvSpPr/>
          <p:nvPr/>
        </p:nvSpPr>
        <p:spPr>
          <a:xfrm>
            <a:off x="6047332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" name="直線接點 286">
            <a:extLst>
              <a:ext uri="{FF2B5EF4-FFF2-40B4-BE49-F238E27FC236}">
                <a16:creationId xmlns:a16="http://schemas.microsoft.com/office/drawing/2014/main" id="{E12BF011-2700-F345-8ADF-2A65A547AC3D}"/>
              </a:ext>
            </a:extLst>
          </p:cNvPr>
          <p:cNvCxnSpPr>
            <a:cxnSpLocks/>
          </p:cNvCxnSpPr>
          <p:nvPr/>
        </p:nvCxnSpPr>
        <p:spPr>
          <a:xfrm>
            <a:off x="3462520" y="4360460"/>
            <a:ext cx="0" cy="232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D803793-8F18-014B-9F6D-A12CA625246D}"/>
              </a:ext>
            </a:extLst>
          </p:cNvPr>
          <p:cNvCxnSpPr/>
          <p:nvPr/>
        </p:nvCxnSpPr>
        <p:spPr>
          <a:xfrm flipH="1">
            <a:off x="518224" y="4953000"/>
            <a:ext cx="10361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E7E96F1-4938-2645-871D-040BE390C075}"/>
              </a:ext>
            </a:extLst>
          </p:cNvPr>
          <p:cNvCxnSpPr/>
          <p:nvPr/>
        </p:nvCxnSpPr>
        <p:spPr>
          <a:xfrm flipH="1">
            <a:off x="528585" y="4953000"/>
            <a:ext cx="347999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B1ADDB-2A9D-B94D-9F28-186ACA0F700E}"/>
              </a:ext>
            </a:extLst>
          </p:cNvPr>
          <p:cNvCxnSpPr>
            <a:cxnSpLocks/>
          </p:cNvCxnSpPr>
          <p:nvPr/>
        </p:nvCxnSpPr>
        <p:spPr>
          <a:xfrm>
            <a:off x="1236730" y="4953000"/>
            <a:ext cx="174169" cy="205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619FC7E-9D41-0647-BF06-CFC8AFA23828}"/>
              </a:ext>
            </a:extLst>
          </p:cNvPr>
          <p:cNvCxnSpPr>
            <a:cxnSpLocks/>
          </p:cNvCxnSpPr>
          <p:nvPr/>
        </p:nvCxnSpPr>
        <p:spPr>
          <a:xfrm flipH="1">
            <a:off x="1410899" y="4953000"/>
            <a:ext cx="178022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>
            <a:extLst>
              <a:ext uri="{FF2B5EF4-FFF2-40B4-BE49-F238E27FC236}">
                <a16:creationId xmlns:a16="http://schemas.microsoft.com/office/drawing/2014/main" id="{005AB184-8C59-FE4E-A795-488601D3D220}"/>
              </a:ext>
            </a:extLst>
          </p:cNvPr>
          <p:cNvCxnSpPr>
            <a:cxnSpLocks/>
          </p:cNvCxnSpPr>
          <p:nvPr/>
        </p:nvCxnSpPr>
        <p:spPr>
          <a:xfrm>
            <a:off x="1977256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>
            <a:extLst>
              <a:ext uri="{FF2B5EF4-FFF2-40B4-BE49-F238E27FC236}">
                <a16:creationId xmlns:a16="http://schemas.microsoft.com/office/drawing/2014/main" id="{9A012BA1-EFD1-FD4A-A341-43D3233747A3}"/>
              </a:ext>
            </a:extLst>
          </p:cNvPr>
          <p:cNvCxnSpPr>
            <a:cxnSpLocks/>
          </p:cNvCxnSpPr>
          <p:nvPr/>
        </p:nvCxnSpPr>
        <p:spPr>
          <a:xfrm flipH="1">
            <a:off x="2326114" y="4953000"/>
            <a:ext cx="3333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>
            <a:extLst>
              <a:ext uri="{FF2B5EF4-FFF2-40B4-BE49-F238E27FC236}">
                <a16:creationId xmlns:a16="http://schemas.microsoft.com/office/drawing/2014/main" id="{E7D481F9-8FBE-C94D-BA6B-EFC8B19379BF}"/>
              </a:ext>
            </a:extLst>
          </p:cNvPr>
          <p:cNvCxnSpPr>
            <a:cxnSpLocks/>
          </p:cNvCxnSpPr>
          <p:nvPr/>
        </p:nvCxnSpPr>
        <p:spPr>
          <a:xfrm>
            <a:off x="2658973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AFBF6BA-CD1C-1547-AB1F-88835030DCBB}"/>
              </a:ext>
            </a:extLst>
          </p:cNvPr>
          <p:cNvCxnSpPr/>
          <p:nvPr/>
        </p:nvCxnSpPr>
        <p:spPr>
          <a:xfrm>
            <a:off x="518224" y="5561463"/>
            <a:ext cx="417544" cy="184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CF7C387-3C2E-464D-AE9C-CB94452222F9}"/>
              </a:ext>
            </a:extLst>
          </p:cNvPr>
          <p:cNvCxnSpPr/>
          <p:nvPr/>
        </p:nvCxnSpPr>
        <p:spPr>
          <a:xfrm flipH="1">
            <a:off x="935768" y="5561463"/>
            <a:ext cx="495603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>
            <a:extLst>
              <a:ext uri="{FF2B5EF4-FFF2-40B4-BE49-F238E27FC236}">
                <a16:creationId xmlns:a16="http://schemas.microsoft.com/office/drawing/2014/main" id="{9FE772DB-B38B-634A-A89B-872875C563B9}"/>
              </a:ext>
            </a:extLst>
          </p:cNvPr>
          <p:cNvCxnSpPr>
            <a:cxnSpLocks/>
          </p:cNvCxnSpPr>
          <p:nvPr/>
        </p:nvCxnSpPr>
        <p:spPr>
          <a:xfrm>
            <a:off x="2287821" y="5554639"/>
            <a:ext cx="261366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>
            <a:extLst>
              <a:ext uri="{FF2B5EF4-FFF2-40B4-BE49-F238E27FC236}">
                <a16:creationId xmlns:a16="http://schemas.microsoft.com/office/drawing/2014/main" id="{30EFD620-6EFE-E345-B843-40C131A7646B}"/>
              </a:ext>
            </a:extLst>
          </p:cNvPr>
          <p:cNvCxnSpPr>
            <a:cxnSpLocks/>
          </p:cNvCxnSpPr>
          <p:nvPr/>
        </p:nvCxnSpPr>
        <p:spPr>
          <a:xfrm flipH="1">
            <a:off x="2549188" y="5561463"/>
            <a:ext cx="495602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F590C7E-DEDA-E44E-B070-7EE3371A7166}"/>
              </a:ext>
            </a:extLst>
          </p:cNvPr>
          <p:cNvCxnSpPr/>
          <p:nvPr/>
        </p:nvCxnSpPr>
        <p:spPr>
          <a:xfrm>
            <a:off x="916998" y="6148316"/>
            <a:ext cx="692395" cy="191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BC9DE24-1616-C340-A6D7-7A4DB920A56F}"/>
              </a:ext>
            </a:extLst>
          </p:cNvPr>
          <p:cNvCxnSpPr/>
          <p:nvPr/>
        </p:nvCxnSpPr>
        <p:spPr>
          <a:xfrm flipH="1">
            <a:off x="1609393" y="6161964"/>
            <a:ext cx="956476" cy="177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>
            <a:extLst>
              <a:ext uri="{FF2B5EF4-FFF2-40B4-BE49-F238E27FC236}">
                <a16:creationId xmlns:a16="http://schemas.microsoft.com/office/drawing/2014/main" id="{8D966550-D1FE-6845-AADD-4095B31C9F6F}"/>
              </a:ext>
            </a:extLst>
          </p:cNvPr>
          <p:cNvCxnSpPr/>
          <p:nvPr/>
        </p:nvCxnSpPr>
        <p:spPr>
          <a:xfrm flipH="1">
            <a:off x="4059845" y="4953000"/>
            <a:ext cx="10361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>
            <a:extLst>
              <a:ext uri="{FF2B5EF4-FFF2-40B4-BE49-F238E27FC236}">
                <a16:creationId xmlns:a16="http://schemas.microsoft.com/office/drawing/2014/main" id="{8BBF95D5-021D-4A46-A779-854F9D72CEDB}"/>
              </a:ext>
            </a:extLst>
          </p:cNvPr>
          <p:cNvCxnSpPr/>
          <p:nvPr/>
        </p:nvCxnSpPr>
        <p:spPr>
          <a:xfrm flipH="1">
            <a:off x="4070206" y="4953000"/>
            <a:ext cx="347999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>
            <a:extLst>
              <a:ext uri="{FF2B5EF4-FFF2-40B4-BE49-F238E27FC236}">
                <a16:creationId xmlns:a16="http://schemas.microsoft.com/office/drawing/2014/main" id="{53F5FE16-CB51-D848-971C-D8EE963DD19B}"/>
              </a:ext>
            </a:extLst>
          </p:cNvPr>
          <p:cNvCxnSpPr>
            <a:cxnSpLocks/>
          </p:cNvCxnSpPr>
          <p:nvPr/>
        </p:nvCxnSpPr>
        <p:spPr>
          <a:xfrm>
            <a:off x="4778351" y="4953000"/>
            <a:ext cx="174169" cy="205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>
            <a:extLst>
              <a:ext uri="{FF2B5EF4-FFF2-40B4-BE49-F238E27FC236}">
                <a16:creationId xmlns:a16="http://schemas.microsoft.com/office/drawing/2014/main" id="{2D5A24B3-60D8-0C4A-B8B9-2699128503B0}"/>
              </a:ext>
            </a:extLst>
          </p:cNvPr>
          <p:cNvCxnSpPr>
            <a:cxnSpLocks/>
          </p:cNvCxnSpPr>
          <p:nvPr/>
        </p:nvCxnSpPr>
        <p:spPr>
          <a:xfrm flipH="1">
            <a:off x="4952520" y="4953000"/>
            <a:ext cx="178022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>
            <a:extLst>
              <a:ext uri="{FF2B5EF4-FFF2-40B4-BE49-F238E27FC236}">
                <a16:creationId xmlns:a16="http://schemas.microsoft.com/office/drawing/2014/main" id="{02A73679-BD89-EF47-8DFE-FBB0BFC27EEE}"/>
              </a:ext>
            </a:extLst>
          </p:cNvPr>
          <p:cNvCxnSpPr>
            <a:cxnSpLocks/>
          </p:cNvCxnSpPr>
          <p:nvPr/>
        </p:nvCxnSpPr>
        <p:spPr>
          <a:xfrm>
            <a:off x="5518877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>
            <a:extLst>
              <a:ext uri="{FF2B5EF4-FFF2-40B4-BE49-F238E27FC236}">
                <a16:creationId xmlns:a16="http://schemas.microsoft.com/office/drawing/2014/main" id="{2A46F361-3E12-684A-9F20-7C84BC456D98}"/>
              </a:ext>
            </a:extLst>
          </p:cNvPr>
          <p:cNvCxnSpPr>
            <a:cxnSpLocks/>
          </p:cNvCxnSpPr>
          <p:nvPr/>
        </p:nvCxnSpPr>
        <p:spPr>
          <a:xfrm flipH="1">
            <a:off x="5867735" y="4953000"/>
            <a:ext cx="3333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>
            <a:extLst>
              <a:ext uri="{FF2B5EF4-FFF2-40B4-BE49-F238E27FC236}">
                <a16:creationId xmlns:a16="http://schemas.microsoft.com/office/drawing/2014/main" id="{57609499-7D3D-2141-957D-55241D9C44B1}"/>
              </a:ext>
            </a:extLst>
          </p:cNvPr>
          <p:cNvCxnSpPr>
            <a:cxnSpLocks/>
          </p:cNvCxnSpPr>
          <p:nvPr/>
        </p:nvCxnSpPr>
        <p:spPr>
          <a:xfrm>
            <a:off x="6200594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>
            <a:extLst>
              <a:ext uri="{FF2B5EF4-FFF2-40B4-BE49-F238E27FC236}">
                <a16:creationId xmlns:a16="http://schemas.microsoft.com/office/drawing/2014/main" id="{9960DF6B-D9D0-8741-B65E-9D0C5DFBC6E1}"/>
              </a:ext>
            </a:extLst>
          </p:cNvPr>
          <p:cNvCxnSpPr/>
          <p:nvPr/>
        </p:nvCxnSpPr>
        <p:spPr>
          <a:xfrm>
            <a:off x="4069715" y="5561463"/>
            <a:ext cx="417544" cy="184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>
            <a:extLst>
              <a:ext uri="{FF2B5EF4-FFF2-40B4-BE49-F238E27FC236}">
                <a16:creationId xmlns:a16="http://schemas.microsoft.com/office/drawing/2014/main" id="{1D0BEA23-E877-F04C-A1D9-07DF764BC46E}"/>
              </a:ext>
            </a:extLst>
          </p:cNvPr>
          <p:cNvCxnSpPr/>
          <p:nvPr/>
        </p:nvCxnSpPr>
        <p:spPr>
          <a:xfrm flipH="1">
            <a:off x="4487259" y="5561463"/>
            <a:ext cx="495603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>
            <a:extLst>
              <a:ext uri="{FF2B5EF4-FFF2-40B4-BE49-F238E27FC236}">
                <a16:creationId xmlns:a16="http://schemas.microsoft.com/office/drawing/2014/main" id="{0808ADB1-6B52-8540-8350-40049A9CF51B}"/>
              </a:ext>
            </a:extLst>
          </p:cNvPr>
          <p:cNvCxnSpPr>
            <a:cxnSpLocks/>
          </p:cNvCxnSpPr>
          <p:nvPr/>
        </p:nvCxnSpPr>
        <p:spPr>
          <a:xfrm>
            <a:off x="5839312" y="5554639"/>
            <a:ext cx="261366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>
            <a:extLst>
              <a:ext uri="{FF2B5EF4-FFF2-40B4-BE49-F238E27FC236}">
                <a16:creationId xmlns:a16="http://schemas.microsoft.com/office/drawing/2014/main" id="{38AA4C8A-D106-034F-8C4A-7B2197B5FB4F}"/>
              </a:ext>
            </a:extLst>
          </p:cNvPr>
          <p:cNvCxnSpPr>
            <a:cxnSpLocks/>
          </p:cNvCxnSpPr>
          <p:nvPr/>
        </p:nvCxnSpPr>
        <p:spPr>
          <a:xfrm flipH="1">
            <a:off x="6100679" y="5561463"/>
            <a:ext cx="495602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>
            <a:extLst>
              <a:ext uri="{FF2B5EF4-FFF2-40B4-BE49-F238E27FC236}">
                <a16:creationId xmlns:a16="http://schemas.microsoft.com/office/drawing/2014/main" id="{B0967B07-DE20-9348-9808-FBC6772BE6CB}"/>
              </a:ext>
            </a:extLst>
          </p:cNvPr>
          <p:cNvCxnSpPr/>
          <p:nvPr/>
        </p:nvCxnSpPr>
        <p:spPr>
          <a:xfrm>
            <a:off x="4504038" y="6148316"/>
            <a:ext cx="692395" cy="191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>
            <a:extLst>
              <a:ext uri="{FF2B5EF4-FFF2-40B4-BE49-F238E27FC236}">
                <a16:creationId xmlns:a16="http://schemas.microsoft.com/office/drawing/2014/main" id="{E9E98E64-FB02-9D42-AC3C-843F745DFC11}"/>
              </a:ext>
            </a:extLst>
          </p:cNvPr>
          <p:cNvCxnSpPr/>
          <p:nvPr/>
        </p:nvCxnSpPr>
        <p:spPr>
          <a:xfrm flipH="1">
            <a:off x="5196433" y="6161964"/>
            <a:ext cx="956476" cy="177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1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910EC046-7F2B-AB47-88A0-E4F34035D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079736"/>
              </p:ext>
            </p:extLst>
          </p:nvPr>
        </p:nvGraphicFramePr>
        <p:xfrm>
          <a:off x="0" y="0"/>
          <a:ext cx="4823208" cy="277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2AA72F3-AD28-D943-9CAF-F5F2D6F1E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57472"/>
              </p:ext>
            </p:extLst>
          </p:nvPr>
        </p:nvGraphicFramePr>
        <p:xfrm>
          <a:off x="4702420" y="274236"/>
          <a:ext cx="2060121" cy="1924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657">
                  <a:extLst>
                    <a:ext uri="{9D8B030D-6E8A-4147-A177-3AD203B41FA5}">
                      <a16:colId xmlns:a16="http://schemas.microsoft.com/office/drawing/2014/main" val="1563128313"/>
                    </a:ext>
                  </a:extLst>
                </a:gridCol>
                <a:gridCol w="762443">
                  <a:extLst>
                    <a:ext uri="{9D8B030D-6E8A-4147-A177-3AD203B41FA5}">
                      <a16:colId xmlns:a16="http://schemas.microsoft.com/office/drawing/2014/main" val="3036771335"/>
                    </a:ext>
                  </a:extLst>
                </a:gridCol>
                <a:gridCol w="809021">
                  <a:extLst>
                    <a:ext uri="{9D8B030D-6E8A-4147-A177-3AD203B41FA5}">
                      <a16:colId xmlns:a16="http://schemas.microsoft.com/office/drawing/2014/main" val="144139435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b"/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Avg. execution time (</a:t>
                      </a:r>
                      <a:r>
                        <a:rPr lang="en-US" altLang="zh-TW" sz="1200" baseline="0" dirty="0"/>
                        <a:t>µs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39619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n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>
                          <a:effectLst/>
                        </a:rPr>
                        <a:t>Quick sort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200" u="none" strike="noStrike" dirty="0">
                          <a:effectLst/>
                        </a:rPr>
                        <a:t>Merge sort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15799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13.57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18.09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15904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28.36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40.01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9812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60.87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86.45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5781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105.7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153.54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71039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214.05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316.84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7081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454.66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669.03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5011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948.42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1419.59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45456"/>
                  </a:ext>
                </a:extLst>
              </a:tr>
              <a:tr h="896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12800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2021.42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3057.78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42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38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E920922-45BE-C046-9234-E8CB0729847E}"/>
              </a:ext>
            </a:extLst>
          </p:cNvPr>
          <p:cNvSpPr txBox="1"/>
          <p:nvPr/>
        </p:nvSpPr>
        <p:spPr>
          <a:xfrm>
            <a:off x="57165" y="50017"/>
            <a:ext cx="480317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Vertex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index, weight;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bool visited;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Vertex* parent;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Vertex (int i): index(i), weight(INT_MAX), visited(false), parent(nullptr)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typedef pair&lt;int, int&gt; iPair;</a:t>
            </a:r>
          </a:p>
          <a:p>
            <a:endParaRPr lang="en" altLang="zh-TW" sz="1200" dirty="0"/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vector&lt;vector&lt;iPair&gt;&gt; edges;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vector&lt;Vertex&gt; vertices;</a:t>
            </a:r>
          </a:p>
          <a:p>
            <a:endParaRPr lang="en" altLang="zh-TW" sz="1200" dirty="0"/>
          </a:p>
          <a:p>
            <a:r>
              <a:rPr lang="en" altLang="zh-TW" sz="1200" dirty="0"/>
              <a:t>priority_queue&lt;iPair, vector&lt;iPair&gt;, greater&lt;iPair&gt;&gt; pq;</a:t>
            </a:r>
          </a:p>
          <a:p>
            <a:r>
              <a:rPr lang="en" altLang="zh-TW" sz="1200" dirty="0"/>
              <a:t>vertices[0].weight = 0;</a:t>
            </a:r>
          </a:p>
          <a:p>
            <a:r>
              <a:rPr lang="en" altLang="zh-TW" sz="1200" dirty="0"/>
              <a:t>pq.push(make_pair(vertices[0].weight, 0)); </a:t>
            </a:r>
          </a:p>
          <a:p>
            <a:endParaRPr lang="en" altLang="zh-TW" sz="1200" dirty="0"/>
          </a:p>
          <a:p>
            <a:r>
              <a:rPr lang="en" altLang="zh-TW" sz="1200" dirty="0"/>
              <a:t>while (!pq.empty()) {</a:t>
            </a:r>
          </a:p>
          <a:p>
            <a:r>
              <a:rPr lang="en" altLang="zh-TW" sz="1200" dirty="0"/>
              <a:t>    v1 = pq.top().second;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en-US" altLang="zh-TW" sz="1200" dirty="0"/>
              <a:t>    </a:t>
            </a:r>
            <a:r>
              <a:rPr lang="en" altLang="zh-TW" sz="1200" dirty="0"/>
              <a:t>pq.pop();</a:t>
            </a:r>
          </a:p>
          <a:p>
            <a:endParaRPr lang="en" altLang="zh-TW" sz="1200" dirty="0"/>
          </a:p>
          <a:p>
            <a:r>
              <a:rPr lang="en" altLang="zh-TW" sz="1200" dirty="0"/>
              <a:t>    if (vertices[v1].visited)</a:t>
            </a:r>
            <a:r>
              <a:rPr lang="zh-TW" altLang="en-US" sz="1200" dirty="0"/>
              <a:t> </a:t>
            </a:r>
            <a:r>
              <a:rPr lang="en" altLang="zh-TW" sz="1200" dirty="0"/>
              <a:t>continue;</a:t>
            </a:r>
          </a:p>
          <a:p>
            <a:r>
              <a:rPr lang="en" altLang="zh-TW" sz="1200" dirty="0"/>
              <a:t>    vertices[v1].visited = true;</a:t>
            </a:r>
          </a:p>
          <a:p>
            <a:endParaRPr lang="en" altLang="zh-TW" sz="1200" dirty="0"/>
          </a:p>
          <a:p>
            <a:r>
              <a:rPr lang="en" altLang="zh-TW" sz="1200" dirty="0"/>
              <a:t>    for (iPair &amp;edge : edges[v1]) {</a:t>
            </a:r>
          </a:p>
          <a:p>
            <a:r>
              <a:rPr lang="en" altLang="zh-TW" sz="1200" dirty="0"/>
              <a:t>        v2 = edge.first;</a:t>
            </a:r>
            <a:r>
              <a:rPr lang="zh-TW" altLang="en-US" sz="1200" dirty="0"/>
              <a:t> </a:t>
            </a:r>
            <a:r>
              <a:rPr lang="en" altLang="zh-TW" sz="1200" dirty="0"/>
              <a:t>cost = edge.second;</a:t>
            </a:r>
          </a:p>
          <a:p>
            <a:r>
              <a:rPr lang="en" altLang="zh-TW" sz="1200" dirty="0"/>
              <a:t>        if (!vertices[v2].visited &amp;&amp; vertices[v2].weight &gt; cost) {</a:t>
            </a:r>
          </a:p>
          <a:p>
            <a:r>
              <a:rPr lang="en" altLang="zh-TW" sz="1200" dirty="0"/>
              <a:t>            vertices[v2].weight = cost;</a:t>
            </a:r>
          </a:p>
          <a:p>
            <a:r>
              <a:rPr lang="en" altLang="zh-TW" sz="1200" dirty="0"/>
              <a:t>            vertices[v2].parent = &amp;vertices[v1];</a:t>
            </a:r>
          </a:p>
          <a:p>
            <a:r>
              <a:rPr lang="en" altLang="zh-TW" sz="1200" dirty="0"/>
              <a:t>            pq.push(make_pair(vertices[v2].weight, v2));</a:t>
            </a:r>
          </a:p>
          <a:p>
            <a:pPr marL="6350" lvl="1"/>
            <a:r>
              <a:rPr lang="en" altLang="zh-TW" sz="1200" dirty="0"/>
              <a:t>        }</a:t>
            </a:r>
          </a:p>
          <a:p>
            <a:pPr marL="6350" lvl="1"/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3827B9B-7D6E-9C49-A340-91D06CEA46F9}"/>
              </a:ext>
            </a:extLst>
          </p:cNvPr>
          <p:cNvCxnSpPr>
            <a:cxnSpLocks/>
          </p:cNvCxnSpPr>
          <p:nvPr/>
        </p:nvCxnSpPr>
        <p:spPr>
          <a:xfrm>
            <a:off x="2044426" y="1663834"/>
            <a:ext cx="173977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DC43F9-F320-0E45-938D-DB5E74468EA9}"/>
              </a:ext>
            </a:extLst>
          </p:cNvPr>
          <p:cNvSpPr txBox="1"/>
          <p:nvPr/>
        </p:nvSpPr>
        <p:spPr>
          <a:xfrm>
            <a:off x="3745624" y="1519477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Input graph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8876300-9E12-7C41-BCC8-C4CB50E86070}"/>
              </a:ext>
            </a:extLst>
          </p:cNvPr>
          <p:cNvCxnSpPr>
            <a:cxnSpLocks/>
          </p:cNvCxnSpPr>
          <p:nvPr/>
        </p:nvCxnSpPr>
        <p:spPr>
          <a:xfrm>
            <a:off x="3612913" y="2206117"/>
            <a:ext cx="496957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B9F401-5A6D-9E4F-8F30-3A08F1F6C10B}"/>
              </a:ext>
            </a:extLst>
          </p:cNvPr>
          <p:cNvSpPr txBox="1"/>
          <p:nvPr/>
        </p:nvSpPr>
        <p:spPr>
          <a:xfrm>
            <a:off x="4109870" y="2067617"/>
            <a:ext cx="17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Create min priority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955A57D-5ABC-4A47-BB36-1D7A5BA190BE}"/>
              </a:ext>
            </a:extLst>
          </p:cNvPr>
          <p:cNvCxnSpPr>
            <a:cxnSpLocks/>
          </p:cNvCxnSpPr>
          <p:nvPr/>
        </p:nvCxnSpPr>
        <p:spPr>
          <a:xfrm>
            <a:off x="2995848" y="2455371"/>
            <a:ext cx="371751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中括弧 16">
            <a:extLst>
              <a:ext uri="{FF2B5EF4-FFF2-40B4-BE49-F238E27FC236}">
                <a16:creationId xmlns:a16="http://schemas.microsoft.com/office/drawing/2014/main" id="{04B0FAAA-2D4F-624C-B178-71F8639A0B57}"/>
              </a:ext>
            </a:extLst>
          </p:cNvPr>
          <p:cNvSpPr/>
          <p:nvPr/>
        </p:nvSpPr>
        <p:spPr>
          <a:xfrm>
            <a:off x="2798353" y="2333531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0016E21-8E5C-1541-B51F-6C6A7CF679DD}"/>
              </a:ext>
            </a:extLst>
          </p:cNvPr>
          <p:cNvSpPr txBox="1"/>
          <p:nvPr/>
        </p:nvSpPr>
        <p:spPr>
          <a:xfrm>
            <a:off x="3344468" y="2312712"/>
            <a:ext cx="259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Set vertex 0 as start vertex, weight = 0 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&amp; push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421D688-6CB5-684C-80CC-44222A723C39}"/>
              </a:ext>
            </a:extLst>
          </p:cNvPr>
          <p:cNvCxnSpPr>
            <a:cxnSpLocks/>
          </p:cNvCxnSpPr>
          <p:nvPr/>
        </p:nvCxnSpPr>
        <p:spPr>
          <a:xfrm>
            <a:off x="1866586" y="3224991"/>
            <a:ext cx="1686273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中括弧 21">
            <a:extLst>
              <a:ext uri="{FF2B5EF4-FFF2-40B4-BE49-F238E27FC236}">
                <a16:creationId xmlns:a16="http://schemas.microsoft.com/office/drawing/2014/main" id="{6126A5D8-E48B-6542-93B9-357E71D44CEB}"/>
              </a:ext>
            </a:extLst>
          </p:cNvPr>
          <p:cNvSpPr/>
          <p:nvPr/>
        </p:nvSpPr>
        <p:spPr>
          <a:xfrm>
            <a:off x="1669091" y="3103151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6E79AF-8CEE-EA45-A25B-A6235021AE9B}"/>
              </a:ext>
            </a:extLst>
          </p:cNvPr>
          <p:cNvSpPr txBox="1"/>
          <p:nvPr/>
        </p:nvSpPr>
        <p:spPr>
          <a:xfrm>
            <a:off x="3596026" y="3086491"/>
            <a:ext cx="1888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Pop min vertex from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040788F-A9EC-C142-BD9F-3CAE8D204407}"/>
              </a:ext>
            </a:extLst>
          </p:cNvPr>
          <p:cNvCxnSpPr>
            <a:cxnSpLocks/>
          </p:cNvCxnSpPr>
          <p:nvPr/>
        </p:nvCxnSpPr>
        <p:spPr>
          <a:xfrm>
            <a:off x="1513824" y="2935645"/>
            <a:ext cx="4221094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58AB863-57A1-034E-A854-42F43B776950}"/>
              </a:ext>
            </a:extLst>
          </p:cNvPr>
          <p:cNvSpPr txBox="1"/>
          <p:nvPr/>
        </p:nvSpPr>
        <p:spPr>
          <a:xfrm>
            <a:off x="5805320" y="279362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6442E36-6410-0B41-84AC-0223116BDD1B}"/>
              </a:ext>
            </a:extLst>
          </p:cNvPr>
          <p:cNvCxnSpPr>
            <a:cxnSpLocks/>
          </p:cNvCxnSpPr>
          <p:nvPr/>
        </p:nvCxnSpPr>
        <p:spPr>
          <a:xfrm>
            <a:off x="2499046" y="3750771"/>
            <a:ext cx="49680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中括弧 29">
            <a:extLst>
              <a:ext uri="{FF2B5EF4-FFF2-40B4-BE49-F238E27FC236}">
                <a16:creationId xmlns:a16="http://schemas.microsoft.com/office/drawing/2014/main" id="{5A86B22D-3FFD-B841-92D7-A399F1F3679B}"/>
              </a:ext>
            </a:extLst>
          </p:cNvPr>
          <p:cNvSpPr/>
          <p:nvPr/>
        </p:nvSpPr>
        <p:spPr>
          <a:xfrm>
            <a:off x="2301551" y="3628931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DD6ECEB-DE09-204F-B766-244F72D6E7FF}"/>
              </a:ext>
            </a:extLst>
          </p:cNvPr>
          <p:cNvSpPr txBox="1"/>
          <p:nvPr/>
        </p:nvSpPr>
        <p:spPr>
          <a:xfrm>
            <a:off x="2984538" y="3525352"/>
            <a:ext cx="258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current vertex is visited or not,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visited: Pass, unvisited: mark as visited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83FCB61-6355-E14A-849E-3C06F1E81329}"/>
              </a:ext>
            </a:extLst>
          </p:cNvPr>
          <p:cNvSpPr txBox="1"/>
          <p:nvPr/>
        </p:nvSpPr>
        <p:spPr>
          <a:xfrm>
            <a:off x="5821125" y="20582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5506080-0E56-214B-9C7A-C7B9A0677A5D}"/>
              </a:ext>
            </a:extLst>
          </p:cNvPr>
          <p:cNvSpPr txBox="1"/>
          <p:nvPr/>
        </p:nvSpPr>
        <p:spPr>
          <a:xfrm>
            <a:off x="5821125" y="240504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9BD57EE-2D5C-5A49-86F3-71395FADC7B7}"/>
              </a:ext>
            </a:extLst>
          </p:cNvPr>
          <p:cNvSpPr txBox="1"/>
          <p:nvPr/>
        </p:nvSpPr>
        <p:spPr>
          <a:xfrm>
            <a:off x="5401216" y="309007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O(logV)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441B69F-723B-214E-A5DC-B6718BCCB6B6}"/>
              </a:ext>
            </a:extLst>
          </p:cNvPr>
          <p:cNvSpPr txBox="1"/>
          <p:nvPr/>
        </p:nvSpPr>
        <p:spPr>
          <a:xfrm>
            <a:off x="3690483" y="4084327"/>
            <a:ext cx="1820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Get every adjacent vertex 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of current vertex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3" name="右中括弧 42">
            <a:extLst>
              <a:ext uri="{FF2B5EF4-FFF2-40B4-BE49-F238E27FC236}">
                <a16:creationId xmlns:a16="http://schemas.microsoft.com/office/drawing/2014/main" id="{F5A98B32-68A6-A64F-ACAC-BA50A58ACD5F}"/>
              </a:ext>
            </a:extLst>
          </p:cNvPr>
          <p:cNvSpPr/>
          <p:nvPr/>
        </p:nvSpPr>
        <p:spPr>
          <a:xfrm>
            <a:off x="2610974" y="4214311"/>
            <a:ext cx="197495" cy="209841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D2805C1-9020-854B-81DB-E4B02DD435CC}"/>
              </a:ext>
            </a:extLst>
          </p:cNvPr>
          <p:cNvSpPr txBox="1"/>
          <p:nvPr/>
        </p:nvSpPr>
        <p:spPr>
          <a:xfrm>
            <a:off x="5401216" y="361227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DD9E919-5FFF-7C48-B7D6-8E9EB5D5F80C}"/>
              </a:ext>
            </a:extLst>
          </p:cNvPr>
          <p:cNvSpPr txBox="1"/>
          <p:nvPr/>
        </p:nvSpPr>
        <p:spPr>
          <a:xfrm>
            <a:off x="5467326" y="414529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9" name="右中括弧 48">
            <a:extLst>
              <a:ext uri="{FF2B5EF4-FFF2-40B4-BE49-F238E27FC236}">
                <a16:creationId xmlns:a16="http://schemas.microsoft.com/office/drawing/2014/main" id="{39517C73-AA30-DD4D-A596-E3945D174B8E}"/>
              </a:ext>
            </a:extLst>
          </p:cNvPr>
          <p:cNvSpPr/>
          <p:nvPr/>
        </p:nvSpPr>
        <p:spPr>
          <a:xfrm>
            <a:off x="3367599" y="4773730"/>
            <a:ext cx="197495" cy="380775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2834B28-8239-F345-BE67-4DEB4A5EEFC4}"/>
              </a:ext>
            </a:extLst>
          </p:cNvPr>
          <p:cNvSpPr txBox="1"/>
          <p:nvPr/>
        </p:nvSpPr>
        <p:spPr>
          <a:xfrm>
            <a:off x="3530371" y="4725652"/>
            <a:ext cx="163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Update adjacent vertex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&amp; push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6FDF36B-6DF1-4B43-8707-419CFCD20D9D}"/>
              </a:ext>
            </a:extLst>
          </p:cNvPr>
          <p:cNvSpPr txBox="1"/>
          <p:nvPr/>
        </p:nvSpPr>
        <p:spPr>
          <a:xfrm>
            <a:off x="4867959" y="4916121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 + logV)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831F36E5-BBBA-C245-A518-10C477CF4CF5}"/>
              </a:ext>
            </a:extLst>
          </p:cNvPr>
          <p:cNvCxnSpPr>
            <a:cxnSpLocks/>
          </p:cNvCxnSpPr>
          <p:nvPr/>
        </p:nvCxnSpPr>
        <p:spPr>
          <a:xfrm>
            <a:off x="3855868" y="4588971"/>
            <a:ext cx="13913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79F29B1-A2F9-6A4C-9DAB-9DE962BBFB54}"/>
              </a:ext>
            </a:extLst>
          </p:cNvPr>
          <p:cNvSpPr txBox="1"/>
          <p:nvPr/>
        </p:nvSpPr>
        <p:spPr>
          <a:xfrm>
            <a:off x="5302374" y="443822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05AD535-4BC7-E442-95CF-BBF5D52DC746}"/>
              </a:ext>
            </a:extLst>
          </p:cNvPr>
          <p:cNvCxnSpPr>
            <a:cxnSpLocks/>
          </p:cNvCxnSpPr>
          <p:nvPr/>
        </p:nvCxnSpPr>
        <p:spPr>
          <a:xfrm>
            <a:off x="2811928" y="4322271"/>
            <a:ext cx="9722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中括弧 62">
            <a:extLst>
              <a:ext uri="{FF2B5EF4-FFF2-40B4-BE49-F238E27FC236}">
                <a16:creationId xmlns:a16="http://schemas.microsoft.com/office/drawing/2014/main" id="{8D50DFB4-D1C3-ED4D-B4F3-681B37EF1E46}"/>
              </a:ext>
            </a:extLst>
          </p:cNvPr>
          <p:cNvSpPr/>
          <p:nvPr/>
        </p:nvSpPr>
        <p:spPr>
          <a:xfrm>
            <a:off x="5689273" y="4585806"/>
            <a:ext cx="116047" cy="464830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91CA14E-B37E-AD44-B399-14D89C4108B8}"/>
              </a:ext>
            </a:extLst>
          </p:cNvPr>
          <p:cNvSpPr txBox="1"/>
          <p:nvPr/>
        </p:nvSpPr>
        <p:spPr>
          <a:xfrm rot="5400000">
            <a:off x="5590958" y="468143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65" name="右中括弧 64">
            <a:extLst>
              <a:ext uri="{FF2B5EF4-FFF2-40B4-BE49-F238E27FC236}">
                <a16:creationId xmlns:a16="http://schemas.microsoft.com/office/drawing/2014/main" id="{CAD6DDA9-2967-A34D-936E-4E5B15690C38}"/>
              </a:ext>
            </a:extLst>
          </p:cNvPr>
          <p:cNvSpPr/>
          <p:nvPr/>
        </p:nvSpPr>
        <p:spPr>
          <a:xfrm>
            <a:off x="5994375" y="4290414"/>
            <a:ext cx="150408" cy="522159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D6FCBDA-4E2A-7041-BE51-DE179F4C69C3}"/>
              </a:ext>
            </a:extLst>
          </p:cNvPr>
          <p:cNvSpPr txBox="1"/>
          <p:nvPr/>
        </p:nvSpPr>
        <p:spPr>
          <a:xfrm rot="5400000">
            <a:off x="5886325" y="4407492"/>
            <a:ext cx="76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67" name="右中括弧 66">
            <a:extLst>
              <a:ext uri="{FF2B5EF4-FFF2-40B4-BE49-F238E27FC236}">
                <a16:creationId xmlns:a16="http://schemas.microsoft.com/office/drawing/2014/main" id="{6DF060D2-3F42-9D44-BD1F-9E1173B86A34}"/>
              </a:ext>
            </a:extLst>
          </p:cNvPr>
          <p:cNvSpPr/>
          <p:nvPr/>
        </p:nvSpPr>
        <p:spPr>
          <a:xfrm>
            <a:off x="6363970" y="2932121"/>
            <a:ext cx="150408" cy="1613871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3416070-1870-CC43-98AA-012595D3D9FE}"/>
              </a:ext>
            </a:extLst>
          </p:cNvPr>
          <p:cNvSpPr txBox="1"/>
          <p:nvPr/>
        </p:nvSpPr>
        <p:spPr>
          <a:xfrm rot="5400000">
            <a:off x="5866585" y="3631979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</a:t>
            </a:r>
            <a:r>
              <a:rPr kumimoji="1" lang="en-US" altLang="zh-TW" sz="1200" b="1" baseline="30000" dirty="0">
                <a:solidFill>
                  <a:srgbClr val="7030A0"/>
                </a:solidFill>
              </a:rPr>
              <a:t>2</a:t>
            </a:r>
            <a:r>
              <a:rPr kumimoji="1" lang="en-US" altLang="zh-TW" sz="1200" b="1" dirty="0">
                <a:solidFill>
                  <a:srgbClr val="7030A0"/>
                </a:solidFill>
              </a:rPr>
              <a:t>logV)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1200" b="1" dirty="0">
                <a:solidFill>
                  <a:srgbClr val="7030A0"/>
                </a:solidFill>
              </a:rPr>
              <a:t>O(ElogV)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014042A8-BFBD-A44F-B62F-62B7FE4599A3}"/>
              </a:ext>
            </a:extLst>
          </p:cNvPr>
          <p:cNvCxnSpPr>
            <a:cxnSpLocks/>
          </p:cNvCxnSpPr>
          <p:nvPr/>
        </p:nvCxnSpPr>
        <p:spPr>
          <a:xfrm>
            <a:off x="1723292" y="1851403"/>
            <a:ext cx="1621176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072AD41-40FE-7449-92F0-C83951625048}"/>
              </a:ext>
            </a:extLst>
          </p:cNvPr>
          <p:cNvSpPr txBox="1"/>
          <p:nvPr/>
        </p:nvSpPr>
        <p:spPr>
          <a:xfrm>
            <a:off x="3306060" y="1707422"/>
            <a:ext cx="2594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Set the weight of all vertices as infinite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EB836EE-528D-894A-9EBD-F6CA04D6847A}"/>
              </a:ext>
            </a:extLst>
          </p:cNvPr>
          <p:cNvSpPr txBox="1"/>
          <p:nvPr/>
        </p:nvSpPr>
        <p:spPr>
          <a:xfrm>
            <a:off x="5817044" y="169760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52" name="右中括弧 51">
            <a:extLst>
              <a:ext uri="{FF2B5EF4-FFF2-40B4-BE49-F238E27FC236}">
                <a16:creationId xmlns:a16="http://schemas.microsoft.com/office/drawing/2014/main" id="{4F83D44E-ED72-734E-AA29-205B58C08E47}"/>
              </a:ext>
            </a:extLst>
          </p:cNvPr>
          <p:cNvSpPr/>
          <p:nvPr/>
        </p:nvSpPr>
        <p:spPr>
          <a:xfrm>
            <a:off x="6363970" y="1851403"/>
            <a:ext cx="150408" cy="692141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EF436F2-0090-0147-A8B7-E09A7742FCFD}"/>
              </a:ext>
            </a:extLst>
          </p:cNvPr>
          <p:cNvSpPr txBox="1"/>
          <p:nvPr/>
        </p:nvSpPr>
        <p:spPr>
          <a:xfrm rot="5400000">
            <a:off x="6427620" y="203172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4D751E6-4916-3A47-9E53-29BEFE59A7FB}"/>
              </a:ext>
            </a:extLst>
          </p:cNvPr>
          <p:cNvSpPr txBox="1"/>
          <p:nvPr/>
        </p:nvSpPr>
        <p:spPr>
          <a:xfrm>
            <a:off x="3908197" y="5331047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/>
              <a:t>Time complexity: O(V + ElogV)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O(ElogV)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60" name="右中括弧 59">
            <a:extLst>
              <a:ext uri="{FF2B5EF4-FFF2-40B4-BE49-F238E27FC236}">
                <a16:creationId xmlns:a16="http://schemas.microsoft.com/office/drawing/2014/main" id="{1816A13D-6DE8-474B-9B87-0ADCF95287B6}"/>
              </a:ext>
            </a:extLst>
          </p:cNvPr>
          <p:cNvSpPr/>
          <p:nvPr/>
        </p:nvSpPr>
        <p:spPr>
          <a:xfrm>
            <a:off x="5994375" y="3246365"/>
            <a:ext cx="150408" cy="522159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717CACB-89A2-874B-AC08-459D5E2D193F}"/>
              </a:ext>
            </a:extLst>
          </p:cNvPr>
          <p:cNvSpPr txBox="1"/>
          <p:nvPr/>
        </p:nvSpPr>
        <p:spPr>
          <a:xfrm rot="5400000">
            <a:off x="5886325" y="3363443"/>
            <a:ext cx="76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3A45F6B-0882-3643-B475-5F15580F5264}"/>
              </a:ext>
            </a:extLst>
          </p:cNvPr>
          <p:cNvSpPr txBox="1"/>
          <p:nvPr/>
        </p:nvSpPr>
        <p:spPr>
          <a:xfrm>
            <a:off x="41263" y="50017"/>
            <a:ext cx="546085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Edge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vertex1, vertex2, cost;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Edge(int a, int b, int c)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    : vertex1(a), vertex2(b), cost(c)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Vertex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parent, rank;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Vertex(int i): parent(i), rank(0)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class UnionFind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private: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vector&lt;Vertex&gt; vertices;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public: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UnionFind(int n)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    for (int i = 0; i &lt; n; i++)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        vertices.push_back(Vertex(i));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Find(int);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void Union(int, int);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endParaRPr lang="en" altLang="zh-TW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" altLang="zh-TW" sz="1200" dirty="0"/>
              <a:t>UnionFind uf(numberOfVertices);</a:t>
            </a:r>
          </a:p>
          <a:p>
            <a:r>
              <a:rPr lang="en" altLang="zh-TW" sz="1200" dirty="0"/>
              <a:t>vector&lt;Edge&gt; edges;</a:t>
            </a:r>
          </a:p>
          <a:p>
            <a:r>
              <a:rPr lang="en" altLang="zh-TW" sz="1200" dirty="0"/>
              <a:t>sort(edges.begin(), edges.end(), [](Edge&amp; e1, Edge&amp; e2) { return e1.cost &lt; e2.cost; });</a:t>
            </a:r>
          </a:p>
          <a:p>
            <a:endParaRPr lang="en" altLang="zh-TW" sz="1200" dirty="0"/>
          </a:p>
          <a:p>
            <a:r>
              <a:rPr lang="en" altLang="zh-TW" sz="1200" dirty="0"/>
              <a:t>int totalCost = 0, i_edges = 0;</a:t>
            </a:r>
          </a:p>
          <a:p>
            <a:r>
              <a:rPr lang="en" altLang="zh-TW" sz="1200" dirty="0"/>
              <a:t>while (i_res &lt; numberOfVertices - 1 &amp;&amp; i_edges &lt; numberOfEdges) {</a:t>
            </a:r>
          </a:p>
          <a:p>
            <a:r>
              <a:rPr lang="en" altLang="zh-TW" sz="1200" dirty="0"/>
              <a:t>    Edge&amp; cur = edges[i_edges++]; </a:t>
            </a:r>
          </a:p>
          <a:p>
            <a:r>
              <a:rPr lang="en" altLang="zh-TW" sz="1200" dirty="0"/>
              <a:t>    int root1 = uf.Find(cur.vertex1), root2 = uf.Find(cur.vertex2);</a:t>
            </a:r>
          </a:p>
          <a:p>
            <a:r>
              <a:rPr lang="en" altLang="zh-TW" sz="1200" dirty="0"/>
              <a:t>    if (root1 != root2) {</a:t>
            </a:r>
          </a:p>
          <a:p>
            <a:r>
              <a:rPr lang="en" altLang="zh-TW" sz="1200" dirty="0"/>
              <a:t>        totalCost += cur.cost;</a:t>
            </a:r>
          </a:p>
          <a:p>
            <a:r>
              <a:rPr lang="en" altLang="zh-TW" sz="1200" dirty="0"/>
              <a:t>        i_res++;</a:t>
            </a:r>
          </a:p>
          <a:p>
            <a:r>
              <a:rPr lang="en" altLang="zh-TW" sz="1200" dirty="0"/>
              <a:t>        uf.Union(root1, root2);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244E-FA82-2C4A-ADE0-DAC5BA6223F7}"/>
              </a:ext>
            </a:extLst>
          </p:cNvPr>
          <p:cNvSpPr txBox="1"/>
          <p:nvPr/>
        </p:nvSpPr>
        <p:spPr>
          <a:xfrm>
            <a:off x="2947756" y="596874"/>
            <a:ext cx="3426233" cy="3046988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int UnionFind::Find(int i) {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if (vertices[i].parent != i)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vertices[i].parent = Find(vertices[i].parent);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return vertices[i].parent;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void UnionFind::Union(int x, int y) {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int xRoot = Find(x), yRoot = Find(y);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if (vertices[xRoot].rank &lt; vertices[yRoot].rank)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vertices[xRoot].parent = yRoot;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else if (vertices[xRoot].rank &gt; vertices[yRoot].rank)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vertices[yRoot].parent = xRoot;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else {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vertices[yRoot].parent = xRoot;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vertices[xRoot].rank++;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51B6B2D-1000-4E4D-82B4-4824A0853899}"/>
              </a:ext>
            </a:extLst>
          </p:cNvPr>
          <p:cNvCxnSpPr>
            <a:cxnSpLocks/>
          </p:cNvCxnSpPr>
          <p:nvPr/>
        </p:nvCxnSpPr>
        <p:spPr>
          <a:xfrm>
            <a:off x="1534556" y="4222913"/>
            <a:ext cx="2777164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8FA2A5-2918-3C40-B1B6-6F88C45719BB}"/>
              </a:ext>
            </a:extLst>
          </p:cNvPr>
          <p:cNvSpPr txBox="1"/>
          <p:nvPr/>
        </p:nvSpPr>
        <p:spPr>
          <a:xfrm>
            <a:off x="4311720" y="4068253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Put all edges into container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AA2B100-D874-624B-8090-E5150571488F}"/>
              </a:ext>
            </a:extLst>
          </p:cNvPr>
          <p:cNvCxnSpPr>
            <a:cxnSpLocks/>
          </p:cNvCxnSpPr>
          <p:nvPr/>
        </p:nvCxnSpPr>
        <p:spPr>
          <a:xfrm>
            <a:off x="2277739" y="4031498"/>
            <a:ext cx="2172417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A1A718-2C1E-D24E-B67D-753C4FBD5FB0}"/>
              </a:ext>
            </a:extLst>
          </p:cNvPr>
          <p:cNvSpPr txBox="1"/>
          <p:nvPr/>
        </p:nvSpPr>
        <p:spPr>
          <a:xfrm>
            <a:off x="4472918" y="3876838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Make set for each vertex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F82A76-0A3F-7845-849C-2935EB71EB83}"/>
              </a:ext>
            </a:extLst>
          </p:cNvPr>
          <p:cNvSpPr txBox="1"/>
          <p:nvPr/>
        </p:nvSpPr>
        <p:spPr>
          <a:xfrm>
            <a:off x="4450156" y="4424690"/>
            <a:ext cx="174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Sort edges by edge’s cost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83EE405-0554-904F-B632-4184BA081A95}"/>
              </a:ext>
            </a:extLst>
          </p:cNvPr>
          <p:cNvCxnSpPr>
            <a:cxnSpLocks/>
          </p:cNvCxnSpPr>
          <p:nvPr/>
        </p:nvCxnSpPr>
        <p:spPr>
          <a:xfrm>
            <a:off x="2277739" y="4572715"/>
            <a:ext cx="2172417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D49A6FB-42CB-0D4B-A241-7319BA0E9C7C}"/>
              </a:ext>
            </a:extLst>
          </p:cNvPr>
          <p:cNvSpPr txBox="1"/>
          <p:nvPr/>
        </p:nvSpPr>
        <p:spPr>
          <a:xfrm>
            <a:off x="4603723" y="4713357"/>
            <a:ext cx="1594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every edge until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V – 1 edges picked up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5A514E6-7956-9346-8CFB-C021C3F1D498}"/>
              </a:ext>
            </a:extLst>
          </p:cNvPr>
          <p:cNvCxnSpPr>
            <a:cxnSpLocks/>
          </p:cNvCxnSpPr>
          <p:nvPr/>
        </p:nvCxnSpPr>
        <p:spPr>
          <a:xfrm>
            <a:off x="4384648" y="4934665"/>
            <a:ext cx="276225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中括弧 24">
            <a:extLst>
              <a:ext uri="{FF2B5EF4-FFF2-40B4-BE49-F238E27FC236}">
                <a16:creationId xmlns:a16="http://schemas.microsoft.com/office/drawing/2014/main" id="{BE5814FD-BF2C-6943-AA3B-769B3B63F7B8}"/>
              </a:ext>
            </a:extLst>
          </p:cNvPr>
          <p:cNvSpPr/>
          <p:nvPr/>
        </p:nvSpPr>
        <p:spPr>
          <a:xfrm>
            <a:off x="3940692" y="5291219"/>
            <a:ext cx="79698" cy="224963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2FDF6DD-1E94-0940-992C-E7A2756642C1}"/>
              </a:ext>
            </a:extLst>
          </p:cNvPr>
          <p:cNvCxnSpPr>
            <a:cxnSpLocks/>
          </p:cNvCxnSpPr>
          <p:nvPr/>
        </p:nvCxnSpPr>
        <p:spPr>
          <a:xfrm>
            <a:off x="4020390" y="5403700"/>
            <a:ext cx="10328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C4D1443-EAEF-5B4A-B612-B1FD9DB2EFF2}"/>
              </a:ext>
            </a:extLst>
          </p:cNvPr>
          <p:cNvSpPr txBox="1"/>
          <p:nvPr/>
        </p:nvSpPr>
        <p:spPr>
          <a:xfrm>
            <a:off x="4072031" y="5155974"/>
            <a:ext cx="175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two vertices are at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the same set or not 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7742D32-62C6-F942-B00C-4E514D1AD1FE}"/>
              </a:ext>
            </a:extLst>
          </p:cNvPr>
          <p:cNvCxnSpPr>
            <a:cxnSpLocks/>
          </p:cNvCxnSpPr>
          <p:nvPr/>
        </p:nvCxnSpPr>
        <p:spPr>
          <a:xfrm>
            <a:off x="1862552" y="6045915"/>
            <a:ext cx="282355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FA058F8-EF09-794B-AD92-0974B68CE929}"/>
              </a:ext>
            </a:extLst>
          </p:cNvPr>
          <p:cNvSpPr txBox="1"/>
          <p:nvPr/>
        </p:nvSpPr>
        <p:spPr>
          <a:xfrm>
            <a:off x="4674055" y="5896898"/>
            <a:ext cx="115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Merge two sets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C45A85A-9E6E-6A42-8365-8C2122D20277}"/>
              </a:ext>
            </a:extLst>
          </p:cNvPr>
          <p:cNvCxnSpPr>
            <a:cxnSpLocks/>
          </p:cNvCxnSpPr>
          <p:nvPr/>
        </p:nvCxnSpPr>
        <p:spPr>
          <a:xfrm>
            <a:off x="1724666" y="5683058"/>
            <a:ext cx="2228075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40A51-631D-CA47-9B7B-C6083442E59C}"/>
              </a:ext>
            </a:extLst>
          </p:cNvPr>
          <p:cNvSpPr txBox="1"/>
          <p:nvPr/>
        </p:nvSpPr>
        <p:spPr>
          <a:xfrm>
            <a:off x="3886788" y="5541453"/>
            <a:ext cx="194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Add edge’s cost to total cost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E5FEB78-3183-8445-87FD-582CC9CC8D25}"/>
              </a:ext>
            </a:extLst>
          </p:cNvPr>
          <p:cNvSpPr txBox="1"/>
          <p:nvPr/>
        </p:nvSpPr>
        <p:spPr>
          <a:xfrm>
            <a:off x="6095508" y="386216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58B5815-6B0E-7048-892E-C1BB0C8AD5A2}"/>
              </a:ext>
            </a:extLst>
          </p:cNvPr>
          <p:cNvSpPr txBox="1"/>
          <p:nvPr/>
        </p:nvSpPr>
        <p:spPr>
          <a:xfrm>
            <a:off x="6095508" y="443670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O(ElogE)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545B7F5-85AB-8F4E-A0D5-36003730B450}"/>
              </a:ext>
            </a:extLst>
          </p:cNvPr>
          <p:cNvSpPr txBox="1"/>
          <p:nvPr/>
        </p:nvSpPr>
        <p:spPr>
          <a:xfrm>
            <a:off x="6048815" y="481875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E7730D1-EB65-7F4C-968C-488BD7980161}"/>
              </a:ext>
            </a:extLst>
          </p:cNvPr>
          <p:cNvSpPr txBox="1"/>
          <p:nvPr/>
        </p:nvSpPr>
        <p:spPr>
          <a:xfrm>
            <a:off x="5693163" y="526072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E8BFA3B-10BC-4440-942D-9F327C947CC0}"/>
              </a:ext>
            </a:extLst>
          </p:cNvPr>
          <p:cNvSpPr txBox="1"/>
          <p:nvPr/>
        </p:nvSpPr>
        <p:spPr>
          <a:xfrm>
            <a:off x="5693163" y="556961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68D9F7A-9CB9-074B-92CD-1DF63FE180E4}"/>
              </a:ext>
            </a:extLst>
          </p:cNvPr>
          <p:cNvSpPr txBox="1"/>
          <p:nvPr/>
        </p:nvSpPr>
        <p:spPr>
          <a:xfrm>
            <a:off x="5693163" y="58968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5" name="右中括弧 44">
            <a:extLst>
              <a:ext uri="{FF2B5EF4-FFF2-40B4-BE49-F238E27FC236}">
                <a16:creationId xmlns:a16="http://schemas.microsoft.com/office/drawing/2014/main" id="{12971FE5-42D6-3D44-8FFF-25F00D3F633F}"/>
              </a:ext>
            </a:extLst>
          </p:cNvPr>
          <p:cNvSpPr/>
          <p:nvPr/>
        </p:nvSpPr>
        <p:spPr>
          <a:xfrm>
            <a:off x="6068170" y="5409498"/>
            <a:ext cx="116047" cy="620400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3D3A492-D7AC-EE47-BA85-9B7E32782EB7}"/>
              </a:ext>
            </a:extLst>
          </p:cNvPr>
          <p:cNvSpPr txBox="1"/>
          <p:nvPr/>
        </p:nvSpPr>
        <p:spPr>
          <a:xfrm rot="5400000">
            <a:off x="6093643" y="558365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O(1)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7" name="右中括弧 46">
            <a:extLst>
              <a:ext uri="{FF2B5EF4-FFF2-40B4-BE49-F238E27FC236}">
                <a16:creationId xmlns:a16="http://schemas.microsoft.com/office/drawing/2014/main" id="{0FA0D65F-6293-0D48-8239-C5497EE53856}"/>
              </a:ext>
            </a:extLst>
          </p:cNvPr>
          <p:cNvSpPr/>
          <p:nvPr/>
        </p:nvSpPr>
        <p:spPr>
          <a:xfrm>
            <a:off x="6423758" y="4964274"/>
            <a:ext cx="116047" cy="760122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C4479D7-AAFD-B947-A0C2-550A0DB29984}"/>
              </a:ext>
            </a:extLst>
          </p:cNvPr>
          <p:cNvSpPr txBox="1"/>
          <p:nvPr/>
        </p:nvSpPr>
        <p:spPr>
          <a:xfrm rot="5400000">
            <a:off x="6443938" y="520666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O(E)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B72329A-C83F-C44E-8A35-1556EEC06C9D}"/>
              </a:ext>
            </a:extLst>
          </p:cNvPr>
          <p:cNvSpPr txBox="1"/>
          <p:nvPr/>
        </p:nvSpPr>
        <p:spPr>
          <a:xfrm>
            <a:off x="3510122" y="6241481"/>
            <a:ext cx="3304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/>
              <a:t>Time complexity: O(V + E + ElogE + E)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O(ElogE)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E4A5326-931E-9F4D-B4B1-EEA298CBBFD0}"/>
              </a:ext>
            </a:extLst>
          </p:cNvPr>
          <p:cNvSpPr txBox="1"/>
          <p:nvPr/>
        </p:nvSpPr>
        <p:spPr>
          <a:xfrm>
            <a:off x="6095508" y="406899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0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0CC134F-00DD-CF46-BDF6-4DAB9747FEC9}"/>
              </a:ext>
            </a:extLst>
          </p:cNvPr>
          <p:cNvSpPr txBox="1"/>
          <p:nvPr/>
        </p:nvSpPr>
        <p:spPr>
          <a:xfrm>
            <a:off x="57165" y="50017"/>
            <a:ext cx="39454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typedef pair&lt;int, int&gt; iPair;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vector&lt;vector&lt;iPair&gt;&gt; edges</a:t>
            </a:r>
          </a:p>
          <a:p>
            <a:endParaRPr lang="en" altLang="zh-TW" sz="1200" dirty="0"/>
          </a:p>
          <a:p>
            <a:r>
              <a:rPr lang="en" altLang="zh-TW" sz="1200" dirty="0"/>
              <a:t>vector&lt;int&gt; vertexWeight(numberOfVertices, INT_MAX);</a:t>
            </a:r>
          </a:p>
          <a:p>
            <a:r>
              <a:rPr lang="en" altLang="zh-TW" sz="1200" dirty="0"/>
              <a:t>vertexWeight[startVertex] = 0;</a:t>
            </a:r>
          </a:p>
          <a:p>
            <a:r>
              <a:rPr lang="en" altLang="zh-TW" sz="1200" dirty="0"/>
              <a:t>priority_queue&lt;iPair, vector&lt;iPair&gt;, greater&lt;iPair&gt;&gt; pq;</a:t>
            </a:r>
          </a:p>
          <a:p>
            <a:r>
              <a:rPr lang="en" altLang="zh-TW" sz="1200" dirty="0"/>
              <a:t>pq.push(make_pair(vertexWeight[startVertex], startVertex));</a:t>
            </a:r>
          </a:p>
          <a:p>
            <a:br>
              <a:rPr lang="en" altLang="zh-TW" sz="1200" dirty="0"/>
            </a:br>
            <a:r>
              <a:rPr lang="en" altLang="zh-TW" sz="1200" dirty="0"/>
              <a:t>while (!pq.empty()) {</a:t>
            </a:r>
          </a:p>
          <a:p>
            <a:r>
              <a:rPr lang="en" altLang="zh-TW" sz="1200" dirty="0"/>
              <a:t>    v1 = pq.top().second;</a:t>
            </a:r>
          </a:p>
          <a:p>
            <a:r>
              <a:rPr lang="en" altLang="zh-TW" sz="1200" dirty="0"/>
              <a:t>    pq.pop();</a:t>
            </a:r>
          </a:p>
          <a:p>
            <a:br>
              <a:rPr lang="en" altLang="zh-TW" sz="1200" dirty="0"/>
            </a:br>
            <a:r>
              <a:rPr lang="en" altLang="zh-TW" sz="1200" dirty="0"/>
              <a:t>    if (v1 == endVertex) {</a:t>
            </a:r>
          </a:p>
          <a:p>
            <a:r>
              <a:rPr lang="en" altLang="zh-TW" sz="1200" dirty="0"/>
              <a:t>        cout &lt;&lt; vertexWeight[v1] &lt;&lt; endl;</a:t>
            </a:r>
          </a:p>
          <a:p>
            <a:r>
              <a:rPr lang="en" altLang="zh-TW" sz="1200" dirty="0"/>
              <a:t>        break;</a:t>
            </a:r>
          </a:p>
          <a:p>
            <a:r>
              <a:rPr lang="en" altLang="zh-TW" sz="1200" dirty="0"/>
              <a:t>    }</a:t>
            </a:r>
          </a:p>
          <a:p>
            <a:br>
              <a:rPr lang="en" altLang="zh-TW" sz="1200" dirty="0"/>
            </a:br>
            <a:r>
              <a:rPr lang="en" altLang="zh-TW" sz="1200" dirty="0"/>
              <a:t>    for (iPair&amp; edge : edges[v1]) {</a:t>
            </a:r>
          </a:p>
          <a:p>
            <a:r>
              <a:rPr lang="en" altLang="zh-TW" sz="1200" dirty="0"/>
              <a:t>    v2 = edge.first; cost = edge.second;</a:t>
            </a:r>
          </a:p>
          <a:p>
            <a:r>
              <a:rPr lang="en" altLang="zh-TW" sz="1200" dirty="0"/>
              <a:t>        if (vertexWeight[v1] + cost &lt; vertexWeight[v2]) {</a:t>
            </a:r>
          </a:p>
          <a:p>
            <a:r>
              <a:rPr lang="en" altLang="zh-TW" sz="1200" dirty="0"/>
              <a:t>            vertexWeight[v2] = vertexWeight[v1] + cost;</a:t>
            </a:r>
          </a:p>
          <a:p>
            <a:r>
              <a:rPr lang="en" altLang="zh-TW" sz="1200" dirty="0"/>
              <a:t>            pq.push(make_pair(vertexWeight[v2], v2));</a:t>
            </a:r>
          </a:p>
          <a:p>
            <a:r>
              <a:rPr lang="en" altLang="zh-TW" sz="1200" dirty="0"/>
              <a:t>        }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  <a:p>
            <a:endParaRPr lang="en" altLang="zh-TW" sz="12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77B255C-B3E9-654E-A114-1543D6D0E28C}"/>
              </a:ext>
            </a:extLst>
          </p:cNvPr>
          <p:cNvCxnSpPr>
            <a:cxnSpLocks/>
          </p:cNvCxnSpPr>
          <p:nvPr/>
        </p:nvCxnSpPr>
        <p:spPr>
          <a:xfrm>
            <a:off x="1991163" y="376375"/>
            <a:ext cx="173977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BD6C5B-F96A-F647-903B-7673483BC9EE}"/>
              </a:ext>
            </a:extLst>
          </p:cNvPr>
          <p:cNvSpPr txBox="1"/>
          <p:nvPr/>
        </p:nvSpPr>
        <p:spPr>
          <a:xfrm>
            <a:off x="3907937" y="581943"/>
            <a:ext cx="212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Set all weight of all vertices as infinite and starting vertex as 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382E019B-D8B1-3342-91AE-BE7F6B40C276}"/>
              </a:ext>
            </a:extLst>
          </p:cNvPr>
          <p:cNvSpPr/>
          <p:nvPr/>
        </p:nvSpPr>
        <p:spPr>
          <a:xfrm>
            <a:off x="3671934" y="748484"/>
            <a:ext cx="118002" cy="171765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DFE941-5E9A-EC4A-81B7-761B10DA486B}"/>
              </a:ext>
            </a:extLst>
          </p:cNvPr>
          <p:cNvCxnSpPr>
            <a:cxnSpLocks/>
          </p:cNvCxnSpPr>
          <p:nvPr/>
        </p:nvCxnSpPr>
        <p:spPr>
          <a:xfrm>
            <a:off x="3789936" y="829740"/>
            <a:ext cx="16660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555A7B-203A-6044-BCB2-1DA7017E9C1F}"/>
              </a:ext>
            </a:extLst>
          </p:cNvPr>
          <p:cNvSpPr txBox="1"/>
          <p:nvPr/>
        </p:nvSpPr>
        <p:spPr>
          <a:xfrm>
            <a:off x="6007348" y="69007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28B06A9-AA08-1C46-BF51-75DC2AE91D1C}"/>
              </a:ext>
            </a:extLst>
          </p:cNvPr>
          <p:cNvSpPr txBox="1"/>
          <p:nvPr/>
        </p:nvSpPr>
        <p:spPr>
          <a:xfrm>
            <a:off x="4075948" y="960226"/>
            <a:ext cx="212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Create min priority queue &amp; push starting vertex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FF1F63-7097-D64E-91AC-53B707DAE183}"/>
              </a:ext>
            </a:extLst>
          </p:cNvPr>
          <p:cNvSpPr txBox="1"/>
          <p:nvPr/>
        </p:nvSpPr>
        <p:spPr>
          <a:xfrm>
            <a:off x="3671934" y="228493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Input graph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18" name="右中括弧 17">
            <a:extLst>
              <a:ext uri="{FF2B5EF4-FFF2-40B4-BE49-F238E27FC236}">
                <a16:creationId xmlns:a16="http://schemas.microsoft.com/office/drawing/2014/main" id="{FC4C999C-A32F-F74F-9CE9-A882F46D415F}"/>
              </a:ext>
            </a:extLst>
          </p:cNvPr>
          <p:cNvSpPr/>
          <p:nvPr/>
        </p:nvSpPr>
        <p:spPr>
          <a:xfrm>
            <a:off x="3903451" y="1118898"/>
            <a:ext cx="118002" cy="171765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C7B8DB7-B546-8249-B4A2-230D220941F5}"/>
              </a:ext>
            </a:extLst>
          </p:cNvPr>
          <p:cNvCxnSpPr>
            <a:cxnSpLocks/>
          </p:cNvCxnSpPr>
          <p:nvPr/>
        </p:nvCxnSpPr>
        <p:spPr>
          <a:xfrm>
            <a:off x="4021453" y="1200154"/>
            <a:ext cx="16660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B53F809-BF47-4C41-9DEF-4287443EB3C6}"/>
              </a:ext>
            </a:extLst>
          </p:cNvPr>
          <p:cNvSpPr txBox="1"/>
          <p:nvPr/>
        </p:nvSpPr>
        <p:spPr>
          <a:xfrm>
            <a:off x="6007348" y="106165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7A1629C-7743-9641-B4D8-B73EEC9728F3}"/>
              </a:ext>
            </a:extLst>
          </p:cNvPr>
          <p:cNvCxnSpPr>
            <a:cxnSpLocks/>
          </p:cNvCxnSpPr>
          <p:nvPr/>
        </p:nvCxnSpPr>
        <p:spPr>
          <a:xfrm>
            <a:off x="1535906" y="1653846"/>
            <a:ext cx="4460358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4FD3F9B-929E-3A4C-915C-C60DE0BE24E1}"/>
              </a:ext>
            </a:extLst>
          </p:cNvPr>
          <p:cNvSpPr txBox="1"/>
          <p:nvPr/>
        </p:nvSpPr>
        <p:spPr>
          <a:xfrm>
            <a:off x="5950196" y="152331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FBA21D2-78D2-AF4D-9FD9-B2500B20331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866586" y="1972689"/>
            <a:ext cx="1882791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中括弧 24">
            <a:extLst>
              <a:ext uri="{FF2B5EF4-FFF2-40B4-BE49-F238E27FC236}">
                <a16:creationId xmlns:a16="http://schemas.microsoft.com/office/drawing/2014/main" id="{C34AC02B-9EEB-704B-B63F-8DA032B99DD9}"/>
              </a:ext>
            </a:extLst>
          </p:cNvPr>
          <p:cNvSpPr/>
          <p:nvPr/>
        </p:nvSpPr>
        <p:spPr>
          <a:xfrm>
            <a:off x="1669091" y="1850849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A9BED81-9CA9-804F-983E-6CE95E716612}"/>
              </a:ext>
            </a:extLst>
          </p:cNvPr>
          <p:cNvSpPr txBox="1"/>
          <p:nvPr/>
        </p:nvSpPr>
        <p:spPr>
          <a:xfrm>
            <a:off x="3730935" y="1834189"/>
            <a:ext cx="1888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Pop min vertex from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5B7914D-252E-2640-9FAF-5F42472E22CD}"/>
              </a:ext>
            </a:extLst>
          </p:cNvPr>
          <p:cNvSpPr txBox="1"/>
          <p:nvPr/>
        </p:nvSpPr>
        <p:spPr>
          <a:xfrm>
            <a:off x="5470485" y="1837769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O(logV)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29" name="右中括弧 28">
            <a:extLst>
              <a:ext uri="{FF2B5EF4-FFF2-40B4-BE49-F238E27FC236}">
                <a16:creationId xmlns:a16="http://schemas.microsoft.com/office/drawing/2014/main" id="{BBA760B0-4271-1548-8399-494994A33579}"/>
              </a:ext>
            </a:extLst>
          </p:cNvPr>
          <p:cNvSpPr/>
          <p:nvPr/>
        </p:nvSpPr>
        <p:spPr>
          <a:xfrm>
            <a:off x="2610385" y="2387443"/>
            <a:ext cx="197495" cy="490219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7149FE0-052E-3247-92A3-EDA6543C6739}"/>
              </a:ext>
            </a:extLst>
          </p:cNvPr>
          <p:cNvCxnSpPr>
            <a:cxnSpLocks/>
          </p:cNvCxnSpPr>
          <p:nvPr/>
        </p:nvCxnSpPr>
        <p:spPr>
          <a:xfrm>
            <a:off x="2807880" y="2631595"/>
            <a:ext cx="864054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77F9809-E9D1-AD4E-8E35-463DBCB276FF}"/>
              </a:ext>
            </a:extLst>
          </p:cNvPr>
          <p:cNvSpPr txBox="1"/>
          <p:nvPr/>
        </p:nvSpPr>
        <p:spPr>
          <a:xfrm>
            <a:off x="3671934" y="2493095"/>
            <a:ext cx="2131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the arrival of destination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71EE412-2776-AA4B-BCAA-503B014BE35E}"/>
              </a:ext>
            </a:extLst>
          </p:cNvPr>
          <p:cNvSpPr txBox="1"/>
          <p:nvPr/>
        </p:nvSpPr>
        <p:spPr>
          <a:xfrm>
            <a:off x="5666052" y="249309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B813E1E-75EA-F146-84EB-A0AAF198A7B1}"/>
              </a:ext>
            </a:extLst>
          </p:cNvPr>
          <p:cNvSpPr txBox="1"/>
          <p:nvPr/>
        </p:nvSpPr>
        <p:spPr>
          <a:xfrm>
            <a:off x="3677414" y="3164380"/>
            <a:ext cx="1820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Get every adjacent vertex 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of current vertex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8" name="右中括弧 37">
            <a:extLst>
              <a:ext uri="{FF2B5EF4-FFF2-40B4-BE49-F238E27FC236}">
                <a16:creationId xmlns:a16="http://schemas.microsoft.com/office/drawing/2014/main" id="{A25501A9-8BBB-7F4F-B8D2-D32DFD4BE305}"/>
              </a:ext>
            </a:extLst>
          </p:cNvPr>
          <p:cNvSpPr/>
          <p:nvPr/>
        </p:nvSpPr>
        <p:spPr>
          <a:xfrm>
            <a:off x="2509433" y="3294364"/>
            <a:ext cx="197495" cy="209841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7DDE253-0967-A94F-865E-922F9DBA5CBF}"/>
              </a:ext>
            </a:extLst>
          </p:cNvPr>
          <p:cNvSpPr txBox="1"/>
          <p:nvPr/>
        </p:nvSpPr>
        <p:spPr>
          <a:xfrm>
            <a:off x="5397105" y="322535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6A9C7EE-8D28-A045-8D82-738AF180885D}"/>
              </a:ext>
            </a:extLst>
          </p:cNvPr>
          <p:cNvCxnSpPr>
            <a:cxnSpLocks/>
          </p:cNvCxnSpPr>
          <p:nvPr/>
        </p:nvCxnSpPr>
        <p:spPr>
          <a:xfrm>
            <a:off x="2710387" y="3402324"/>
            <a:ext cx="9722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中括弧 40">
            <a:extLst>
              <a:ext uri="{FF2B5EF4-FFF2-40B4-BE49-F238E27FC236}">
                <a16:creationId xmlns:a16="http://schemas.microsoft.com/office/drawing/2014/main" id="{EECD23E4-51BC-E44B-B554-579B8B95DB12}"/>
              </a:ext>
            </a:extLst>
          </p:cNvPr>
          <p:cNvSpPr/>
          <p:nvPr/>
        </p:nvSpPr>
        <p:spPr>
          <a:xfrm>
            <a:off x="3327630" y="3836035"/>
            <a:ext cx="197495" cy="229811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A403A7-539D-2B41-BBC4-F133B8365BC4}"/>
              </a:ext>
            </a:extLst>
          </p:cNvPr>
          <p:cNvSpPr txBox="1"/>
          <p:nvPr/>
        </p:nvSpPr>
        <p:spPr>
          <a:xfrm>
            <a:off x="3475574" y="3720107"/>
            <a:ext cx="163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Update adjacent vertex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&amp; push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CB03789-5763-304B-B08B-27EBC166B124}"/>
              </a:ext>
            </a:extLst>
          </p:cNvPr>
          <p:cNvSpPr txBox="1"/>
          <p:nvPr/>
        </p:nvSpPr>
        <p:spPr>
          <a:xfrm>
            <a:off x="4899737" y="3825878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 + logV)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D3F4373-5698-0D41-A8B8-EAE30DCB05C7}"/>
              </a:ext>
            </a:extLst>
          </p:cNvPr>
          <p:cNvCxnSpPr>
            <a:cxnSpLocks/>
          </p:cNvCxnSpPr>
          <p:nvPr/>
        </p:nvCxnSpPr>
        <p:spPr>
          <a:xfrm>
            <a:off x="3476589" y="3667041"/>
            <a:ext cx="17040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B67EB7A-320D-454B-9006-A39927C887FB}"/>
              </a:ext>
            </a:extLst>
          </p:cNvPr>
          <p:cNvSpPr txBox="1"/>
          <p:nvPr/>
        </p:nvSpPr>
        <p:spPr>
          <a:xfrm>
            <a:off x="5334152" y="352154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6" name="右中括弧 45">
            <a:extLst>
              <a:ext uri="{FF2B5EF4-FFF2-40B4-BE49-F238E27FC236}">
                <a16:creationId xmlns:a16="http://schemas.microsoft.com/office/drawing/2014/main" id="{30702538-F185-8046-8412-A20FBDB383AA}"/>
              </a:ext>
            </a:extLst>
          </p:cNvPr>
          <p:cNvSpPr/>
          <p:nvPr/>
        </p:nvSpPr>
        <p:spPr>
          <a:xfrm>
            <a:off x="5744887" y="3670934"/>
            <a:ext cx="116047" cy="297336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5A8C2BC-F9AE-7F46-AC35-20F6B117ABA8}"/>
              </a:ext>
            </a:extLst>
          </p:cNvPr>
          <p:cNvSpPr txBox="1"/>
          <p:nvPr/>
        </p:nvSpPr>
        <p:spPr>
          <a:xfrm rot="5400000">
            <a:off x="5652543" y="368110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9" name="右中括弧 48">
            <a:extLst>
              <a:ext uri="{FF2B5EF4-FFF2-40B4-BE49-F238E27FC236}">
                <a16:creationId xmlns:a16="http://schemas.microsoft.com/office/drawing/2014/main" id="{091051C2-5B15-9B41-A18A-EEDD7B536787}"/>
              </a:ext>
            </a:extLst>
          </p:cNvPr>
          <p:cNvSpPr/>
          <p:nvPr/>
        </p:nvSpPr>
        <p:spPr>
          <a:xfrm>
            <a:off x="6053771" y="3366052"/>
            <a:ext cx="116047" cy="453549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0038657-AAE9-154C-91C5-C4DF85A8E9E4}"/>
              </a:ext>
            </a:extLst>
          </p:cNvPr>
          <p:cNvSpPr txBox="1"/>
          <p:nvPr/>
        </p:nvSpPr>
        <p:spPr>
          <a:xfrm rot="5400000">
            <a:off x="5945226" y="345432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3D19B62-8CF0-8947-ADC1-AF4BB5EA1622}"/>
              </a:ext>
            </a:extLst>
          </p:cNvPr>
          <p:cNvSpPr txBox="1"/>
          <p:nvPr/>
        </p:nvSpPr>
        <p:spPr>
          <a:xfrm rot="5400000">
            <a:off x="5869016" y="248373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</a:t>
            </a:r>
            <a:r>
              <a:rPr kumimoji="1" lang="en-US" altLang="zh-TW" sz="1200" b="1" baseline="30000" dirty="0">
                <a:solidFill>
                  <a:srgbClr val="7030A0"/>
                </a:solidFill>
              </a:rPr>
              <a:t>2</a:t>
            </a:r>
            <a:r>
              <a:rPr kumimoji="1" lang="en-US" altLang="zh-TW" sz="1200" b="1" dirty="0">
                <a:solidFill>
                  <a:srgbClr val="7030A0"/>
                </a:solidFill>
              </a:rPr>
              <a:t>logV)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1200" b="1" dirty="0">
                <a:solidFill>
                  <a:srgbClr val="7030A0"/>
                </a:solidFill>
              </a:rPr>
              <a:t>O(ElogV)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52" name="右中括弧 51">
            <a:extLst>
              <a:ext uri="{FF2B5EF4-FFF2-40B4-BE49-F238E27FC236}">
                <a16:creationId xmlns:a16="http://schemas.microsoft.com/office/drawing/2014/main" id="{F3E29538-FA60-9D4B-81C0-D0547DA8BA3D}"/>
              </a:ext>
            </a:extLst>
          </p:cNvPr>
          <p:cNvSpPr/>
          <p:nvPr/>
        </p:nvSpPr>
        <p:spPr>
          <a:xfrm>
            <a:off x="6397720" y="1653846"/>
            <a:ext cx="133551" cy="1936779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右中括弧 52">
            <a:extLst>
              <a:ext uri="{FF2B5EF4-FFF2-40B4-BE49-F238E27FC236}">
                <a16:creationId xmlns:a16="http://schemas.microsoft.com/office/drawing/2014/main" id="{FADB0E71-424B-2E4F-99E9-99BC4BE71CDD}"/>
              </a:ext>
            </a:extLst>
          </p:cNvPr>
          <p:cNvSpPr/>
          <p:nvPr/>
        </p:nvSpPr>
        <p:spPr>
          <a:xfrm>
            <a:off x="6053771" y="2005751"/>
            <a:ext cx="116047" cy="625844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467A4B6-F466-6B45-95E1-5C14CF8C6636}"/>
              </a:ext>
            </a:extLst>
          </p:cNvPr>
          <p:cNvSpPr txBox="1"/>
          <p:nvPr/>
        </p:nvSpPr>
        <p:spPr>
          <a:xfrm rot="5400000">
            <a:off x="5990912" y="218017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5425081-79EC-CC47-895B-AD76442BE7DD}"/>
              </a:ext>
            </a:extLst>
          </p:cNvPr>
          <p:cNvSpPr txBox="1"/>
          <p:nvPr/>
        </p:nvSpPr>
        <p:spPr>
          <a:xfrm>
            <a:off x="3910300" y="4239217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/>
              <a:t>Time complexity: O(V + ElogV)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O(ElogV)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7" name="右中括弧 56">
            <a:extLst>
              <a:ext uri="{FF2B5EF4-FFF2-40B4-BE49-F238E27FC236}">
                <a16:creationId xmlns:a16="http://schemas.microsoft.com/office/drawing/2014/main" id="{9F811521-CE7E-4B43-A1B9-D4DD5C17D74E}"/>
              </a:ext>
            </a:extLst>
          </p:cNvPr>
          <p:cNvSpPr/>
          <p:nvPr/>
        </p:nvSpPr>
        <p:spPr>
          <a:xfrm>
            <a:off x="6426608" y="831929"/>
            <a:ext cx="104663" cy="394470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5FFBA39-600E-D147-9407-7B4AD7258607}"/>
              </a:ext>
            </a:extLst>
          </p:cNvPr>
          <p:cNvSpPr txBox="1"/>
          <p:nvPr/>
        </p:nvSpPr>
        <p:spPr>
          <a:xfrm rot="5400000">
            <a:off x="6424457" y="89082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1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0F09CB4-B3EE-5B4B-8133-5FC7893B2040}"/>
              </a:ext>
            </a:extLst>
          </p:cNvPr>
          <p:cNvSpPr txBox="1"/>
          <p:nvPr/>
        </p:nvSpPr>
        <p:spPr>
          <a:xfrm>
            <a:off x="69777" y="50017"/>
            <a:ext cx="37091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vector&lt;vector&lt;int&gt;&gt; edges</a:t>
            </a:r>
          </a:p>
          <a:p>
            <a:endParaRPr lang="en" altLang="zh-TW" sz="1200" dirty="0"/>
          </a:p>
          <a:p>
            <a:r>
              <a:rPr lang="en" altLang="zh-TW" sz="1200" dirty="0"/>
              <a:t>vector&lt;int&gt; vertexWeight(numberOfVertices, INT_MAX);</a:t>
            </a:r>
          </a:p>
          <a:p>
            <a:r>
              <a:rPr lang="en" altLang="zh-TW" sz="1200" dirty="0"/>
              <a:t>vertexWeight[startVertex] = 0;</a:t>
            </a:r>
          </a:p>
          <a:p>
            <a:br>
              <a:rPr lang="en" altLang="zh-TW" sz="1200" dirty="0"/>
            </a:br>
            <a:r>
              <a:rPr lang="en" altLang="zh-TW" sz="1200" dirty="0"/>
              <a:t>for (int i = 0; i &lt; numberOfVertices - 1; i++) {</a:t>
            </a:r>
          </a:p>
          <a:p>
            <a:r>
              <a:rPr lang="en" altLang="zh-TW" sz="1200" dirty="0"/>
              <a:t>    for (vector&lt;int&gt;&amp; edge : edges) {</a:t>
            </a:r>
          </a:p>
          <a:p>
            <a:r>
              <a:rPr lang="en" altLang="zh-TW" sz="1200" dirty="0"/>
              <a:t>        v1 = edge[0]; v2 = edge[1]; cost = edge[2];</a:t>
            </a:r>
          </a:p>
          <a:p>
            <a:r>
              <a:rPr lang="en" altLang="zh-TW" sz="1200" dirty="0"/>
              <a:t>        if (vertexWeight[v1] != INT_MAX &amp;&amp; </a:t>
            </a:r>
            <a:br>
              <a:rPr lang="en" altLang="zh-TW" sz="1200" dirty="0"/>
            </a:br>
            <a:r>
              <a:rPr lang="en" altLang="zh-TW" sz="1200" dirty="0"/>
              <a:t>             vertexWeight[v1] + cost &lt; vertexWeight[v2]) {</a:t>
            </a:r>
          </a:p>
          <a:p>
            <a:r>
              <a:rPr lang="en" altLang="zh-TW" sz="1200" dirty="0"/>
              <a:t>            vertexWeight[v2] = vertexWeight[v1] + cost;</a:t>
            </a:r>
          </a:p>
          <a:p>
            <a:r>
              <a:rPr lang="en" altLang="zh-TW" sz="1200" dirty="0"/>
              <a:t>        }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  <a:p>
            <a:r>
              <a:rPr lang="en" altLang="zh-TW" sz="1200" dirty="0"/>
              <a:t>for (vector&lt;int&gt;&amp; edge : edges) {</a:t>
            </a:r>
          </a:p>
          <a:p>
            <a:r>
              <a:rPr lang="en" altLang="zh-TW" sz="1200" dirty="0"/>
              <a:t>    v1 = edge[0]; v2 = edge[1]; cost = edge[2];</a:t>
            </a:r>
          </a:p>
          <a:p>
            <a:r>
              <a:rPr lang="en" altLang="zh-TW" sz="1200" dirty="0"/>
              <a:t>    if (vertexWeight[v1] != INT_MAX &amp;&amp; </a:t>
            </a:r>
            <a:br>
              <a:rPr lang="en" altLang="zh-TW" sz="1200" dirty="0"/>
            </a:br>
            <a:r>
              <a:rPr lang="en" altLang="zh-TW" sz="1200" dirty="0"/>
              <a:t>        vertexWeight[v1] + cost &lt; vertexWeight[v2]) {</a:t>
            </a:r>
          </a:p>
          <a:p>
            <a:r>
              <a:rPr lang="en" altLang="zh-TW" sz="1200" dirty="0"/>
              <a:t>        cout &lt;&lt; "Negative loop detected!" &lt;&lt; endl;</a:t>
            </a:r>
          </a:p>
          <a:p>
            <a:r>
              <a:rPr lang="en" altLang="zh-TW" sz="1200" dirty="0"/>
              <a:t>        return 0;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  <a:p>
            <a:r>
              <a:rPr lang="en" altLang="zh-TW" sz="1200" dirty="0"/>
              <a:t>cout &lt;&lt; vertexWeight[endVertex] &lt;&lt; endl;</a:t>
            </a:r>
          </a:p>
          <a:p>
            <a:endParaRPr lang="en" altLang="zh-TW" sz="12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D5A8EAB-E8E4-B545-B4F9-AB281A3580EB}"/>
              </a:ext>
            </a:extLst>
          </p:cNvPr>
          <p:cNvCxnSpPr>
            <a:cxnSpLocks/>
          </p:cNvCxnSpPr>
          <p:nvPr/>
        </p:nvCxnSpPr>
        <p:spPr>
          <a:xfrm>
            <a:off x="1903762" y="197899"/>
            <a:ext cx="173977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CC0F5E-685E-CD41-B7E3-D3DEA077919C}"/>
              </a:ext>
            </a:extLst>
          </p:cNvPr>
          <p:cNvSpPr txBox="1"/>
          <p:nvPr/>
        </p:nvSpPr>
        <p:spPr>
          <a:xfrm>
            <a:off x="3584533" y="50017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Input graph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89C268-59B0-BB4E-B82E-48EC3DE36F18}"/>
              </a:ext>
            </a:extLst>
          </p:cNvPr>
          <p:cNvSpPr txBox="1"/>
          <p:nvPr/>
        </p:nvSpPr>
        <p:spPr>
          <a:xfrm>
            <a:off x="3920549" y="396206"/>
            <a:ext cx="212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Set all weight of all vertices as infinite and starting vertex as 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521F6BD1-40A9-D944-B38C-D932948D51BC}"/>
              </a:ext>
            </a:extLst>
          </p:cNvPr>
          <p:cNvSpPr/>
          <p:nvPr/>
        </p:nvSpPr>
        <p:spPr>
          <a:xfrm>
            <a:off x="3684546" y="562747"/>
            <a:ext cx="118002" cy="171765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55C26DA-2D73-2740-96A9-642A3906C1AE}"/>
              </a:ext>
            </a:extLst>
          </p:cNvPr>
          <p:cNvCxnSpPr>
            <a:cxnSpLocks/>
          </p:cNvCxnSpPr>
          <p:nvPr/>
        </p:nvCxnSpPr>
        <p:spPr>
          <a:xfrm>
            <a:off x="3802548" y="644003"/>
            <a:ext cx="16660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610B31-AC79-6144-B72C-A6B0AA1713CC}"/>
              </a:ext>
            </a:extLst>
          </p:cNvPr>
          <p:cNvSpPr txBox="1"/>
          <p:nvPr/>
        </p:nvSpPr>
        <p:spPr>
          <a:xfrm>
            <a:off x="5891918" y="50434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512D803-2060-3C46-A8A7-B20C4577B2E9}"/>
              </a:ext>
            </a:extLst>
          </p:cNvPr>
          <p:cNvCxnSpPr>
            <a:cxnSpLocks/>
          </p:cNvCxnSpPr>
          <p:nvPr/>
        </p:nvCxnSpPr>
        <p:spPr>
          <a:xfrm>
            <a:off x="2932662" y="1105155"/>
            <a:ext cx="2959256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40C60B-A978-E844-9A39-0677B4F85141}"/>
              </a:ext>
            </a:extLst>
          </p:cNvPr>
          <p:cNvSpPr txBox="1"/>
          <p:nvPr/>
        </p:nvSpPr>
        <p:spPr>
          <a:xfrm>
            <a:off x="5891918" y="96665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CBC897F-2824-0F4C-8C06-B8DAE9F3EE94}"/>
              </a:ext>
            </a:extLst>
          </p:cNvPr>
          <p:cNvCxnSpPr>
            <a:cxnSpLocks/>
          </p:cNvCxnSpPr>
          <p:nvPr/>
        </p:nvCxnSpPr>
        <p:spPr>
          <a:xfrm>
            <a:off x="2384789" y="1291535"/>
            <a:ext cx="308985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CAA4D9-1FC7-824F-8EB3-EA2CE323AE32}"/>
              </a:ext>
            </a:extLst>
          </p:cNvPr>
          <p:cNvSpPr txBox="1"/>
          <p:nvPr/>
        </p:nvSpPr>
        <p:spPr>
          <a:xfrm>
            <a:off x="5431536" y="115303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C6B6F2-168D-C345-9D02-08AF29C4CACB}"/>
              </a:ext>
            </a:extLst>
          </p:cNvPr>
          <p:cNvSpPr txBox="1"/>
          <p:nvPr/>
        </p:nvSpPr>
        <p:spPr>
          <a:xfrm>
            <a:off x="4884650" y="13372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C7066A3-9BFF-544A-B7F5-57B7731BF6ED}"/>
              </a:ext>
            </a:extLst>
          </p:cNvPr>
          <p:cNvCxnSpPr>
            <a:cxnSpLocks/>
          </p:cNvCxnSpPr>
          <p:nvPr/>
        </p:nvCxnSpPr>
        <p:spPr>
          <a:xfrm>
            <a:off x="2384789" y="2759280"/>
            <a:ext cx="2959256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56F176-89B3-884E-8419-AA13C1C81C42}"/>
              </a:ext>
            </a:extLst>
          </p:cNvPr>
          <p:cNvSpPr txBox="1"/>
          <p:nvPr/>
        </p:nvSpPr>
        <p:spPr>
          <a:xfrm>
            <a:off x="5344045" y="262078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5103AD5-B3DB-8747-93FF-8B4E3C5F8F79}"/>
              </a:ext>
            </a:extLst>
          </p:cNvPr>
          <p:cNvCxnSpPr>
            <a:cxnSpLocks/>
          </p:cNvCxnSpPr>
          <p:nvPr/>
        </p:nvCxnSpPr>
        <p:spPr>
          <a:xfrm>
            <a:off x="3105372" y="1477271"/>
            <a:ext cx="1779278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113C0D-E334-AE4F-BF4B-2DA2AC1994CE}"/>
              </a:ext>
            </a:extLst>
          </p:cNvPr>
          <p:cNvSpPr txBox="1"/>
          <p:nvPr/>
        </p:nvSpPr>
        <p:spPr>
          <a:xfrm>
            <a:off x="4884650" y="168734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729B44E-2301-C048-BEED-291AFE1C7BE4}"/>
              </a:ext>
            </a:extLst>
          </p:cNvPr>
          <p:cNvSpPr txBox="1"/>
          <p:nvPr/>
        </p:nvSpPr>
        <p:spPr>
          <a:xfrm>
            <a:off x="4884650" y="187308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E7B5826-D2B6-D04A-BBF8-DECA4108F824}"/>
              </a:ext>
            </a:extLst>
          </p:cNvPr>
          <p:cNvCxnSpPr>
            <a:cxnSpLocks/>
          </p:cNvCxnSpPr>
          <p:nvPr/>
        </p:nvCxnSpPr>
        <p:spPr>
          <a:xfrm>
            <a:off x="3513050" y="1834458"/>
            <a:ext cx="137160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0A9117E-AB05-9744-98AE-99013F6E0A79}"/>
              </a:ext>
            </a:extLst>
          </p:cNvPr>
          <p:cNvCxnSpPr>
            <a:cxnSpLocks/>
          </p:cNvCxnSpPr>
          <p:nvPr/>
        </p:nvCxnSpPr>
        <p:spPr>
          <a:xfrm>
            <a:off x="3513050" y="2027340"/>
            <a:ext cx="137160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3D0ECC-7BF3-B742-80F3-9F66ACA10B72}"/>
              </a:ext>
            </a:extLst>
          </p:cNvPr>
          <p:cNvSpPr txBox="1"/>
          <p:nvPr/>
        </p:nvSpPr>
        <p:spPr>
          <a:xfrm>
            <a:off x="4884650" y="279462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D6DCC27-8A82-F54F-9AD1-42B2BF59A442}"/>
              </a:ext>
            </a:extLst>
          </p:cNvPr>
          <p:cNvCxnSpPr>
            <a:cxnSpLocks/>
          </p:cNvCxnSpPr>
          <p:nvPr/>
        </p:nvCxnSpPr>
        <p:spPr>
          <a:xfrm>
            <a:off x="3105372" y="2934596"/>
            <a:ext cx="1779278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B1DF946-90E0-4741-BB08-2B1CD0A3C319}"/>
              </a:ext>
            </a:extLst>
          </p:cNvPr>
          <p:cNvSpPr txBox="1"/>
          <p:nvPr/>
        </p:nvSpPr>
        <p:spPr>
          <a:xfrm>
            <a:off x="4884650" y="314466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0D8403A-B388-594C-88DF-36EAD9E1925E}"/>
              </a:ext>
            </a:extLst>
          </p:cNvPr>
          <p:cNvSpPr txBox="1"/>
          <p:nvPr/>
        </p:nvSpPr>
        <p:spPr>
          <a:xfrm>
            <a:off x="4884650" y="333040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5BBBEFC-EE35-BD49-B188-82C4CC5DE298}"/>
              </a:ext>
            </a:extLst>
          </p:cNvPr>
          <p:cNvCxnSpPr>
            <a:cxnSpLocks/>
          </p:cNvCxnSpPr>
          <p:nvPr/>
        </p:nvCxnSpPr>
        <p:spPr>
          <a:xfrm>
            <a:off x="3513050" y="3291783"/>
            <a:ext cx="137160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5DB9593-43A0-354A-897D-FE90E7F425CF}"/>
              </a:ext>
            </a:extLst>
          </p:cNvPr>
          <p:cNvCxnSpPr>
            <a:cxnSpLocks/>
          </p:cNvCxnSpPr>
          <p:nvPr/>
        </p:nvCxnSpPr>
        <p:spPr>
          <a:xfrm>
            <a:off x="3513050" y="3484665"/>
            <a:ext cx="137160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中括弧 36">
            <a:extLst>
              <a:ext uri="{FF2B5EF4-FFF2-40B4-BE49-F238E27FC236}">
                <a16:creationId xmlns:a16="http://schemas.microsoft.com/office/drawing/2014/main" id="{5A9AC22D-BE39-E44E-86DF-3102147334E2}"/>
              </a:ext>
            </a:extLst>
          </p:cNvPr>
          <p:cNvSpPr/>
          <p:nvPr/>
        </p:nvSpPr>
        <p:spPr>
          <a:xfrm>
            <a:off x="5380629" y="1448672"/>
            <a:ext cx="116047" cy="625844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F56361F-CFB8-4942-AECA-525C021EE043}"/>
              </a:ext>
            </a:extLst>
          </p:cNvPr>
          <p:cNvSpPr txBox="1"/>
          <p:nvPr/>
        </p:nvSpPr>
        <p:spPr>
          <a:xfrm rot="5400000">
            <a:off x="5474683" y="162309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O(1)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53A22F1-E978-5140-9979-E9445043C66E}"/>
              </a:ext>
            </a:extLst>
          </p:cNvPr>
          <p:cNvSpPr txBox="1"/>
          <p:nvPr/>
        </p:nvSpPr>
        <p:spPr>
          <a:xfrm rot="5400000">
            <a:off x="5865985" y="138238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O(E)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0" name="右中括弧 39">
            <a:extLst>
              <a:ext uri="{FF2B5EF4-FFF2-40B4-BE49-F238E27FC236}">
                <a16:creationId xmlns:a16="http://schemas.microsoft.com/office/drawing/2014/main" id="{B44DE634-724C-544D-BC98-307EA88354AB}"/>
              </a:ext>
            </a:extLst>
          </p:cNvPr>
          <p:cNvSpPr/>
          <p:nvPr/>
        </p:nvSpPr>
        <p:spPr>
          <a:xfrm>
            <a:off x="5832879" y="1274567"/>
            <a:ext cx="116047" cy="490558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右中括弧 40">
            <a:extLst>
              <a:ext uri="{FF2B5EF4-FFF2-40B4-BE49-F238E27FC236}">
                <a16:creationId xmlns:a16="http://schemas.microsoft.com/office/drawing/2014/main" id="{D400CE70-74C3-E349-9A14-7F3940067857}"/>
              </a:ext>
            </a:extLst>
          </p:cNvPr>
          <p:cNvSpPr/>
          <p:nvPr/>
        </p:nvSpPr>
        <p:spPr>
          <a:xfrm>
            <a:off x="6316574" y="1105154"/>
            <a:ext cx="116047" cy="424645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02FE25E-5188-214E-B92E-57D4BE71F907}"/>
              </a:ext>
            </a:extLst>
          </p:cNvPr>
          <p:cNvSpPr txBox="1"/>
          <p:nvPr/>
        </p:nvSpPr>
        <p:spPr>
          <a:xfrm rot="5400000">
            <a:off x="6323563" y="116652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O(VE)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3" name="右中括弧 42">
            <a:extLst>
              <a:ext uri="{FF2B5EF4-FFF2-40B4-BE49-F238E27FC236}">
                <a16:creationId xmlns:a16="http://schemas.microsoft.com/office/drawing/2014/main" id="{150E5EE9-C2B3-AE46-961E-84A8C1FBFDE8}"/>
              </a:ext>
            </a:extLst>
          </p:cNvPr>
          <p:cNvSpPr/>
          <p:nvPr/>
        </p:nvSpPr>
        <p:spPr>
          <a:xfrm>
            <a:off x="5287290" y="2887370"/>
            <a:ext cx="116047" cy="625844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5FBB3ED-3061-CF42-9841-2DE9CFA80986}"/>
              </a:ext>
            </a:extLst>
          </p:cNvPr>
          <p:cNvSpPr txBox="1"/>
          <p:nvPr/>
        </p:nvSpPr>
        <p:spPr>
          <a:xfrm rot="5400000">
            <a:off x="5381344" y="306179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O(1)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9D619F6-15CD-2149-ACEE-089F9BB8FA45}"/>
              </a:ext>
            </a:extLst>
          </p:cNvPr>
          <p:cNvSpPr txBox="1"/>
          <p:nvPr/>
        </p:nvSpPr>
        <p:spPr>
          <a:xfrm rot="5400000">
            <a:off x="5774151" y="28613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O(E)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6" name="右中括弧 45">
            <a:extLst>
              <a:ext uri="{FF2B5EF4-FFF2-40B4-BE49-F238E27FC236}">
                <a16:creationId xmlns:a16="http://schemas.microsoft.com/office/drawing/2014/main" id="{49977952-D72F-9B43-99F6-AA395819B28A}"/>
              </a:ext>
            </a:extLst>
          </p:cNvPr>
          <p:cNvSpPr/>
          <p:nvPr/>
        </p:nvSpPr>
        <p:spPr>
          <a:xfrm>
            <a:off x="5741045" y="2753553"/>
            <a:ext cx="116047" cy="490558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F83D6A-5006-AE4A-8920-235B81D070BB}"/>
              </a:ext>
            </a:extLst>
          </p:cNvPr>
          <p:cNvSpPr txBox="1"/>
          <p:nvPr/>
        </p:nvSpPr>
        <p:spPr>
          <a:xfrm>
            <a:off x="3920549" y="4062595"/>
            <a:ext cx="294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/>
              <a:t>Time complexity: O(V + VE + E + 1)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O(VE)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A5FBBAC-1B98-9D48-A02A-07C7E20E3C99}"/>
              </a:ext>
            </a:extLst>
          </p:cNvPr>
          <p:cNvSpPr txBox="1"/>
          <p:nvPr/>
        </p:nvSpPr>
        <p:spPr>
          <a:xfrm>
            <a:off x="3352739" y="406890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9CB7748-7197-9C47-AD48-61B5FE80FD4A}"/>
              </a:ext>
            </a:extLst>
          </p:cNvPr>
          <p:cNvCxnSpPr>
            <a:cxnSpLocks/>
          </p:cNvCxnSpPr>
          <p:nvPr/>
        </p:nvCxnSpPr>
        <p:spPr>
          <a:xfrm>
            <a:off x="2796357" y="4216855"/>
            <a:ext cx="136305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978385D-7DE2-1B4B-B1A7-0F30F53B2A08}"/>
              </a:ext>
            </a:extLst>
          </p:cNvPr>
          <p:cNvSpPr txBox="1"/>
          <p:nvPr/>
        </p:nvSpPr>
        <p:spPr>
          <a:xfrm>
            <a:off x="2883427" y="4062595"/>
            <a:ext cx="54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result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C3F0BAF-4BDE-C247-873C-9016BC99BB6E}"/>
              </a:ext>
            </a:extLst>
          </p:cNvPr>
          <p:cNvSpPr txBox="1"/>
          <p:nvPr/>
        </p:nvSpPr>
        <p:spPr>
          <a:xfrm>
            <a:off x="500506" y="4844150"/>
            <a:ext cx="227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Search shortest path from A to C: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graphicFrame>
        <p:nvGraphicFramePr>
          <p:cNvPr id="56" name="表格 56">
            <a:extLst>
              <a:ext uri="{FF2B5EF4-FFF2-40B4-BE49-F238E27FC236}">
                <a16:creationId xmlns:a16="http://schemas.microsoft.com/office/drawing/2014/main" id="{C9F24716-6A17-134C-A7FC-DD7BF7147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48537"/>
              </p:ext>
            </p:extLst>
          </p:nvPr>
        </p:nvGraphicFramePr>
        <p:xfrm>
          <a:off x="455185" y="6256604"/>
          <a:ext cx="2260351" cy="724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331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1221020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vertex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Vertices in queue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C(2, A), B(5, A)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B(5, A)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</a:tbl>
          </a:graphicData>
        </a:graphic>
      </p:graphicFrame>
      <p:sp>
        <p:nvSpPr>
          <p:cNvPr id="58" name="橢圓 57">
            <a:extLst>
              <a:ext uri="{FF2B5EF4-FFF2-40B4-BE49-F238E27FC236}">
                <a16:creationId xmlns:a16="http://schemas.microsoft.com/office/drawing/2014/main" id="{388CC8FE-3251-3A41-8727-D9F04019E3AC}"/>
              </a:ext>
            </a:extLst>
          </p:cNvPr>
          <p:cNvSpPr/>
          <p:nvPr/>
        </p:nvSpPr>
        <p:spPr>
          <a:xfrm>
            <a:off x="3895087" y="5232067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95F2AC3-4C01-BF47-BCA6-70CE6559D197}"/>
              </a:ext>
            </a:extLst>
          </p:cNvPr>
          <p:cNvSpPr/>
          <p:nvPr/>
        </p:nvSpPr>
        <p:spPr>
          <a:xfrm>
            <a:off x="3895087" y="5840208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E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AEAB9143-DA17-E148-A9DD-33332FFAEA45}"/>
              </a:ext>
            </a:extLst>
          </p:cNvPr>
          <p:cNvSpPr/>
          <p:nvPr/>
        </p:nvSpPr>
        <p:spPr>
          <a:xfrm>
            <a:off x="4701156" y="5232067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B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12F62D2F-9F9A-7B4D-9367-3145C24BB453}"/>
              </a:ext>
            </a:extLst>
          </p:cNvPr>
          <p:cNvSpPr/>
          <p:nvPr/>
        </p:nvSpPr>
        <p:spPr>
          <a:xfrm>
            <a:off x="4701156" y="5840208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D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91FF89C3-67D4-4241-8257-B00A46839DAE}"/>
              </a:ext>
            </a:extLst>
          </p:cNvPr>
          <p:cNvSpPr/>
          <p:nvPr/>
        </p:nvSpPr>
        <p:spPr>
          <a:xfrm>
            <a:off x="5531914" y="5518919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A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882752E1-EB70-DC4B-A8B5-5F32856A000C}"/>
              </a:ext>
            </a:extLst>
          </p:cNvPr>
          <p:cNvCxnSpPr>
            <a:cxnSpLocks/>
          </p:cNvCxnSpPr>
          <p:nvPr/>
        </p:nvCxnSpPr>
        <p:spPr>
          <a:xfrm flipH="1" flipV="1">
            <a:off x="5022363" y="5394133"/>
            <a:ext cx="502123" cy="1961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901C8831-F1E9-544B-948E-08251486E526}"/>
              </a:ext>
            </a:extLst>
          </p:cNvPr>
          <p:cNvCxnSpPr>
            <a:cxnSpLocks/>
          </p:cNvCxnSpPr>
          <p:nvPr/>
        </p:nvCxnSpPr>
        <p:spPr>
          <a:xfrm flipH="1">
            <a:off x="5030993" y="5733901"/>
            <a:ext cx="484861" cy="2126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67">
            <a:extLst>
              <a:ext uri="{FF2B5EF4-FFF2-40B4-BE49-F238E27FC236}">
                <a16:creationId xmlns:a16="http://schemas.microsoft.com/office/drawing/2014/main" id="{38DAC645-A838-304A-824B-1937112AE973}"/>
              </a:ext>
            </a:extLst>
          </p:cNvPr>
          <p:cNvCxnSpPr>
            <a:cxnSpLocks/>
          </p:cNvCxnSpPr>
          <p:nvPr/>
        </p:nvCxnSpPr>
        <p:spPr>
          <a:xfrm flipV="1">
            <a:off x="4850170" y="5542666"/>
            <a:ext cx="0" cy="273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0612CBDA-007A-2147-972D-5351DCB50DC9}"/>
              </a:ext>
            </a:extLst>
          </p:cNvPr>
          <p:cNvCxnSpPr>
            <a:cxnSpLocks/>
          </p:cNvCxnSpPr>
          <p:nvPr/>
        </p:nvCxnSpPr>
        <p:spPr>
          <a:xfrm flipH="1">
            <a:off x="4248115" y="5359724"/>
            <a:ext cx="39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D5290F97-5D19-A24A-BDD0-B2E5B1617D31}"/>
              </a:ext>
            </a:extLst>
          </p:cNvPr>
          <p:cNvCxnSpPr>
            <a:cxnSpLocks/>
          </p:cNvCxnSpPr>
          <p:nvPr/>
        </p:nvCxnSpPr>
        <p:spPr>
          <a:xfrm>
            <a:off x="4248115" y="5980795"/>
            <a:ext cx="39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BA99B5D7-4026-4F41-A455-9CDE05FD7DCB}"/>
              </a:ext>
            </a:extLst>
          </p:cNvPr>
          <p:cNvCxnSpPr>
            <a:cxnSpLocks/>
          </p:cNvCxnSpPr>
          <p:nvPr/>
        </p:nvCxnSpPr>
        <p:spPr>
          <a:xfrm>
            <a:off x="4035770" y="5542666"/>
            <a:ext cx="0" cy="273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箭頭接點 77">
            <a:extLst>
              <a:ext uri="{FF2B5EF4-FFF2-40B4-BE49-F238E27FC236}">
                <a16:creationId xmlns:a16="http://schemas.microsoft.com/office/drawing/2014/main" id="{786D78E3-19D4-AB4E-9800-92A22D758975}"/>
              </a:ext>
            </a:extLst>
          </p:cNvPr>
          <p:cNvCxnSpPr>
            <a:cxnSpLocks/>
          </p:cNvCxnSpPr>
          <p:nvPr/>
        </p:nvCxnSpPr>
        <p:spPr>
          <a:xfrm>
            <a:off x="4179048" y="5495701"/>
            <a:ext cx="532468" cy="371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52BABA96-93E7-CE4D-8100-2A7BA05BCCF7}"/>
              </a:ext>
            </a:extLst>
          </p:cNvPr>
          <p:cNvSpPr txBox="1"/>
          <p:nvPr/>
        </p:nvSpPr>
        <p:spPr>
          <a:xfrm>
            <a:off x="3759085" y="4836575"/>
            <a:ext cx="2251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Search shortest path from A to E: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2EE2413-B129-BA47-861C-BF98D2ABAE5C}"/>
              </a:ext>
            </a:extLst>
          </p:cNvPr>
          <p:cNvSpPr txBox="1"/>
          <p:nvPr/>
        </p:nvSpPr>
        <p:spPr>
          <a:xfrm>
            <a:off x="5256835" y="527269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4</a:t>
            </a:r>
            <a:endParaRPr kumimoji="1" lang="zh-TW" altLang="en-US" sz="1000" b="1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AA50202-717C-7D47-8206-E8F5EDECF3C7}"/>
              </a:ext>
            </a:extLst>
          </p:cNvPr>
          <p:cNvSpPr txBox="1"/>
          <p:nvPr/>
        </p:nvSpPr>
        <p:spPr>
          <a:xfrm>
            <a:off x="4844801" y="55697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1</a:t>
            </a:r>
            <a:endParaRPr kumimoji="1" lang="zh-TW" altLang="en-US" sz="1000" b="1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D1B921D-D6CA-6A4B-BFB2-0778B71F5847}"/>
              </a:ext>
            </a:extLst>
          </p:cNvPr>
          <p:cNvSpPr txBox="1"/>
          <p:nvPr/>
        </p:nvSpPr>
        <p:spPr>
          <a:xfrm>
            <a:off x="5242090" y="578024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2</a:t>
            </a:r>
            <a:endParaRPr kumimoji="1" lang="zh-TW" altLang="en-US" sz="1000" b="1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14FB8BD9-6A2C-244B-9114-4FE65D48D7B7}"/>
              </a:ext>
            </a:extLst>
          </p:cNvPr>
          <p:cNvSpPr txBox="1"/>
          <p:nvPr/>
        </p:nvSpPr>
        <p:spPr>
          <a:xfrm>
            <a:off x="4364089" y="510755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3</a:t>
            </a:r>
            <a:endParaRPr kumimoji="1" lang="zh-TW" altLang="en-US" sz="1000" b="1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919A8C2E-F8D9-514C-8D21-A28B969A3B03}"/>
              </a:ext>
            </a:extLst>
          </p:cNvPr>
          <p:cNvSpPr txBox="1"/>
          <p:nvPr/>
        </p:nvSpPr>
        <p:spPr>
          <a:xfrm>
            <a:off x="4357200" y="547059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FF0000"/>
                </a:solidFill>
              </a:rPr>
              <a:t>-6</a:t>
            </a:r>
            <a:endParaRPr kumimoji="1"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32F18135-298B-A348-9ACC-45CB2833F169}"/>
              </a:ext>
            </a:extLst>
          </p:cNvPr>
          <p:cNvSpPr txBox="1"/>
          <p:nvPr/>
        </p:nvSpPr>
        <p:spPr>
          <a:xfrm>
            <a:off x="4264960" y="59517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2</a:t>
            </a:r>
            <a:endParaRPr kumimoji="1"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1AFD6993-8D2B-E14F-9460-1DBE2913BE28}"/>
              </a:ext>
            </a:extLst>
          </p:cNvPr>
          <p:cNvSpPr txBox="1"/>
          <p:nvPr/>
        </p:nvSpPr>
        <p:spPr>
          <a:xfrm>
            <a:off x="3755152" y="55290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6</a:t>
            </a:r>
            <a:endParaRPr kumimoji="1" lang="zh-TW" altLang="en-US" sz="1000" b="1" dirty="0"/>
          </a:p>
        </p:txBody>
      </p:sp>
      <p:graphicFrame>
        <p:nvGraphicFramePr>
          <p:cNvPr id="90" name="表格 56">
            <a:extLst>
              <a:ext uri="{FF2B5EF4-FFF2-40B4-BE49-F238E27FC236}">
                <a16:creationId xmlns:a16="http://schemas.microsoft.com/office/drawing/2014/main" id="{FF52026B-ACEF-2241-92A9-748DB0F38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72583"/>
              </p:ext>
            </p:extLst>
          </p:nvPr>
        </p:nvGraphicFramePr>
        <p:xfrm>
          <a:off x="3254078" y="6256604"/>
          <a:ext cx="3233171" cy="193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331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2193840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vertex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Vertices in queue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D(2, A), B(4, A)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B(3, D), B(3, D)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C(6, B), C(6, B)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D(0, C), C(6, B), E(12, C)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023990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B(1, D), C(6, B), E(12, C)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965229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C(4, B), C(4, B), E(12, C)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463024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D(-2, C), C(4, B), E(10, C), E(10, C)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239767033"/>
                  </a:ext>
                </a:extLst>
              </a:tr>
            </a:tbl>
          </a:graphicData>
        </a:graphic>
      </p:graphicFrame>
      <p:sp>
        <p:nvSpPr>
          <p:cNvPr id="91" name="文字方塊 90">
            <a:extLst>
              <a:ext uri="{FF2B5EF4-FFF2-40B4-BE49-F238E27FC236}">
                <a16:creationId xmlns:a16="http://schemas.microsoft.com/office/drawing/2014/main" id="{470C446A-2015-C54C-8AEA-9247E71C06D6}"/>
              </a:ext>
            </a:extLst>
          </p:cNvPr>
          <p:cNvSpPr txBox="1"/>
          <p:nvPr/>
        </p:nvSpPr>
        <p:spPr>
          <a:xfrm>
            <a:off x="399823" y="7121471"/>
            <a:ext cx="270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Result path: A → C, total cost = 2</a:t>
            </a:r>
          </a:p>
          <a:p>
            <a:r>
              <a:rPr kumimoji="1" lang="en-US" altLang="zh-TW" sz="1200" dirty="0">
                <a:solidFill>
                  <a:srgbClr val="FF0000"/>
                </a:solidFill>
              </a:rPr>
              <a:t>         !=</a:t>
            </a:r>
          </a:p>
          <a:p>
            <a:r>
              <a:rPr kumimoji="1" lang="en-US" altLang="zh-TW" sz="1200" dirty="0">
                <a:solidFill>
                  <a:srgbClr val="FF0000"/>
                </a:solidFill>
              </a:rPr>
              <a:t>Shortest path: A → B → C, total cost = -5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D457AD57-AB74-8548-A3BF-03C89A506D86}"/>
              </a:ext>
            </a:extLst>
          </p:cNvPr>
          <p:cNvSpPr txBox="1"/>
          <p:nvPr/>
        </p:nvSpPr>
        <p:spPr>
          <a:xfrm>
            <a:off x="4510525" y="8175343"/>
            <a:ext cx="679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No exit!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59626F53-4363-5946-AD38-11996A840609}"/>
              </a:ext>
            </a:extLst>
          </p:cNvPr>
          <p:cNvSpPr/>
          <p:nvPr/>
        </p:nvSpPr>
        <p:spPr>
          <a:xfrm>
            <a:off x="1017947" y="5262502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A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59E74CF-F130-0847-8C62-F4396CC0D4E9}"/>
              </a:ext>
            </a:extLst>
          </p:cNvPr>
          <p:cNvSpPr/>
          <p:nvPr/>
        </p:nvSpPr>
        <p:spPr>
          <a:xfrm>
            <a:off x="1017947" y="5870643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B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3862D1B5-96C1-6D4E-8800-F1F3E3AC2E3B}"/>
              </a:ext>
            </a:extLst>
          </p:cNvPr>
          <p:cNvSpPr/>
          <p:nvPr/>
        </p:nvSpPr>
        <p:spPr>
          <a:xfrm>
            <a:off x="1824016" y="5870643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94" name="直線箭頭接點 93">
            <a:extLst>
              <a:ext uri="{FF2B5EF4-FFF2-40B4-BE49-F238E27FC236}">
                <a16:creationId xmlns:a16="http://schemas.microsoft.com/office/drawing/2014/main" id="{FA02A40A-14BA-5E4C-953E-EC9F29B2DBAE}"/>
              </a:ext>
            </a:extLst>
          </p:cNvPr>
          <p:cNvCxnSpPr>
            <a:cxnSpLocks/>
          </p:cNvCxnSpPr>
          <p:nvPr/>
        </p:nvCxnSpPr>
        <p:spPr>
          <a:xfrm>
            <a:off x="1343580" y="6011230"/>
            <a:ext cx="4573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箭頭接點 94">
            <a:extLst>
              <a:ext uri="{FF2B5EF4-FFF2-40B4-BE49-F238E27FC236}">
                <a16:creationId xmlns:a16="http://schemas.microsoft.com/office/drawing/2014/main" id="{38021D94-00F2-DF4C-B8B4-5AD89F1B897A}"/>
              </a:ext>
            </a:extLst>
          </p:cNvPr>
          <p:cNvCxnSpPr>
            <a:cxnSpLocks/>
          </p:cNvCxnSpPr>
          <p:nvPr/>
        </p:nvCxnSpPr>
        <p:spPr>
          <a:xfrm>
            <a:off x="1158630" y="5573101"/>
            <a:ext cx="0" cy="273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F991343D-DAD3-D240-A3A7-7D70C889897C}"/>
              </a:ext>
            </a:extLst>
          </p:cNvPr>
          <p:cNvCxnSpPr>
            <a:cxnSpLocks/>
          </p:cNvCxnSpPr>
          <p:nvPr/>
        </p:nvCxnSpPr>
        <p:spPr>
          <a:xfrm>
            <a:off x="1301908" y="5526136"/>
            <a:ext cx="532468" cy="371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5EAB8ADA-7A95-BA46-9A50-31080D701F64}"/>
              </a:ext>
            </a:extLst>
          </p:cNvPr>
          <p:cNvSpPr txBox="1"/>
          <p:nvPr/>
        </p:nvSpPr>
        <p:spPr>
          <a:xfrm>
            <a:off x="1480060" y="55010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2</a:t>
            </a:r>
            <a:endParaRPr kumimoji="1" lang="zh-TW" altLang="en-US" sz="10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2A31064-F3BF-FB4C-BF05-8DC2EC04CC67}"/>
              </a:ext>
            </a:extLst>
          </p:cNvPr>
          <p:cNvSpPr txBox="1"/>
          <p:nvPr/>
        </p:nvSpPr>
        <p:spPr>
          <a:xfrm>
            <a:off x="1349756" y="603045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FF0000"/>
                </a:solidFill>
              </a:rPr>
              <a:t>-10</a:t>
            </a:r>
            <a:endParaRPr kumimoji="1"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2BD1D59-ACC8-494C-A28B-A3AA6F3EDC4B}"/>
              </a:ext>
            </a:extLst>
          </p:cNvPr>
          <p:cNvSpPr txBox="1"/>
          <p:nvPr/>
        </p:nvSpPr>
        <p:spPr>
          <a:xfrm>
            <a:off x="878012" y="555952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5</a:t>
            </a:r>
            <a:endParaRPr kumimoji="1"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0555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77CA532-3DCE-D241-9E34-42799519F6C3}"/>
              </a:ext>
            </a:extLst>
          </p:cNvPr>
          <p:cNvSpPr txBox="1"/>
          <p:nvPr/>
        </p:nvSpPr>
        <p:spPr>
          <a:xfrm>
            <a:off x="1819884" y="35617"/>
            <a:ext cx="2257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Search shortest path from A to C: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graphicFrame>
        <p:nvGraphicFramePr>
          <p:cNvPr id="6" name="表格 56">
            <a:extLst>
              <a:ext uri="{FF2B5EF4-FFF2-40B4-BE49-F238E27FC236}">
                <a16:creationId xmlns:a16="http://schemas.microsoft.com/office/drawing/2014/main" id="{95F8B1DA-AB83-CF46-A6BA-FDEDEA497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4221"/>
              </p:ext>
            </p:extLst>
          </p:nvPr>
        </p:nvGraphicFramePr>
        <p:xfrm>
          <a:off x="268163" y="1631801"/>
          <a:ext cx="1667161" cy="96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</a:tbl>
          </a:graphicData>
        </a:graphic>
      </p:graphicFrame>
      <p:graphicFrame>
        <p:nvGraphicFramePr>
          <p:cNvPr id="7" name="表格 56">
            <a:extLst>
              <a:ext uri="{FF2B5EF4-FFF2-40B4-BE49-F238E27FC236}">
                <a16:creationId xmlns:a16="http://schemas.microsoft.com/office/drawing/2014/main" id="{85126B7A-8660-8D4E-922A-CBAABEAE7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96832"/>
              </p:ext>
            </p:extLst>
          </p:nvPr>
        </p:nvGraphicFramePr>
        <p:xfrm>
          <a:off x="1984895" y="1631801"/>
          <a:ext cx="1667161" cy="96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</a:tbl>
          </a:graphicData>
        </a:graphic>
      </p:graphicFrame>
      <p:graphicFrame>
        <p:nvGraphicFramePr>
          <p:cNvPr id="9" name="表格 56">
            <a:extLst>
              <a:ext uri="{FF2B5EF4-FFF2-40B4-BE49-F238E27FC236}">
                <a16:creationId xmlns:a16="http://schemas.microsoft.com/office/drawing/2014/main" id="{33BFC3E3-E86E-754C-BD1A-6ED683484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50677"/>
              </p:ext>
            </p:extLst>
          </p:nvPr>
        </p:nvGraphicFramePr>
        <p:xfrm>
          <a:off x="3701626" y="1631801"/>
          <a:ext cx="1667161" cy="96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683C1CB1-F3E7-3E40-80FC-04FB2061CB84}"/>
              </a:ext>
            </a:extLst>
          </p:cNvPr>
          <p:cNvSpPr txBox="1"/>
          <p:nvPr/>
        </p:nvSpPr>
        <p:spPr>
          <a:xfrm>
            <a:off x="684706" y="1354802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Iteration 1</a:t>
            </a:r>
            <a:endParaRPr kumimoji="1" lang="zh-TW" altLang="en-US" sz="12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6282E3-90A2-3F48-87B9-31A2EBA7BD62}"/>
              </a:ext>
            </a:extLst>
          </p:cNvPr>
          <p:cNvSpPr txBox="1"/>
          <p:nvPr/>
        </p:nvSpPr>
        <p:spPr>
          <a:xfrm>
            <a:off x="2389738" y="1354802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Iteration 2</a:t>
            </a:r>
            <a:endParaRPr kumimoji="1" lang="zh-TW" altLang="en-US" sz="12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15DE6B-17AE-224F-A773-AF4E5373EDFA}"/>
              </a:ext>
            </a:extLst>
          </p:cNvPr>
          <p:cNvSpPr txBox="1"/>
          <p:nvPr/>
        </p:nvSpPr>
        <p:spPr>
          <a:xfrm>
            <a:off x="4212494" y="135480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Check</a:t>
            </a:r>
            <a:endParaRPr kumimoji="1" lang="zh-TW" altLang="en-US" sz="1200" b="1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EAD9545-9648-8748-99FB-85FB02A428D5}"/>
              </a:ext>
            </a:extLst>
          </p:cNvPr>
          <p:cNvGrpSpPr/>
          <p:nvPr/>
        </p:nvGrpSpPr>
        <p:grpSpPr>
          <a:xfrm>
            <a:off x="1288488" y="2719317"/>
            <a:ext cx="2251129" cy="1356522"/>
            <a:chOff x="3755152" y="4841482"/>
            <a:chExt cx="2251129" cy="1356522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8F2F6887-92CB-B343-9297-7DD0E44AF8CD}"/>
                </a:ext>
              </a:extLst>
            </p:cNvPr>
            <p:cNvSpPr/>
            <p:nvPr/>
          </p:nvSpPr>
          <p:spPr>
            <a:xfrm>
              <a:off x="3895087" y="5232067"/>
              <a:ext cx="291765" cy="2917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50A1103-E183-304B-A338-6DED60875163}"/>
                </a:ext>
              </a:extLst>
            </p:cNvPr>
            <p:cNvSpPr/>
            <p:nvPr/>
          </p:nvSpPr>
          <p:spPr>
            <a:xfrm>
              <a:off x="3895087" y="5840208"/>
              <a:ext cx="291765" cy="2917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E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B9613618-74C4-764F-B558-B8060AFD78CB}"/>
                </a:ext>
              </a:extLst>
            </p:cNvPr>
            <p:cNvSpPr/>
            <p:nvPr/>
          </p:nvSpPr>
          <p:spPr>
            <a:xfrm>
              <a:off x="4701156" y="5232067"/>
              <a:ext cx="291765" cy="2917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B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8C716A3-CAA2-AD48-9004-B90F7891D5D8}"/>
                </a:ext>
              </a:extLst>
            </p:cNvPr>
            <p:cNvSpPr/>
            <p:nvPr/>
          </p:nvSpPr>
          <p:spPr>
            <a:xfrm>
              <a:off x="4701156" y="5840208"/>
              <a:ext cx="291765" cy="2917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519D4B4B-3894-2F45-811A-C636B8649022}"/>
                </a:ext>
              </a:extLst>
            </p:cNvPr>
            <p:cNvSpPr/>
            <p:nvPr/>
          </p:nvSpPr>
          <p:spPr>
            <a:xfrm>
              <a:off x="5531914" y="5518919"/>
              <a:ext cx="291765" cy="2917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A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4E9254B9-135E-2240-BD09-45F70F5E88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2363" y="5394133"/>
              <a:ext cx="502123" cy="1961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AF876267-6E9E-524A-B592-CCCDB469E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0993" y="5733901"/>
              <a:ext cx="484861" cy="212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0676DB34-028C-224C-B11B-254698809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170" y="5542666"/>
              <a:ext cx="0" cy="2732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C7ACCA08-3D84-3D49-B5A0-DD6B4EE93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8115" y="5359724"/>
              <a:ext cx="39606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B5FA6BB3-FAD0-9448-943C-9816DD035F8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115" y="5980795"/>
              <a:ext cx="39606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箭頭接點 23">
              <a:extLst>
                <a:ext uri="{FF2B5EF4-FFF2-40B4-BE49-F238E27FC236}">
                  <a16:creationId xmlns:a16="http://schemas.microsoft.com/office/drawing/2014/main" id="{A47D1E2B-022F-9D46-9B2A-DD7D8C093BCE}"/>
                </a:ext>
              </a:extLst>
            </p:cNvPr>
            <p:cNvCxnSpPr>
              <a:cxnSpLocks/>
            </p:cNvCxnSpPr>
            <p:nvPr/>
          </p:nvCxnSpPr>
          <p:spPr>
            <a:xfrm>
              <a:off x="4035770" y="5542666"/>
              <a:ext cx="0" cy="2732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箭頭接點 24">
              <a:extLst>
                <a:ext uri="{FF2B5EF4-FFF2-40B4-BE49-F238E27FC236}">
                  <a16:creationId xmlns:a16="http://schemas.microsoft.com/office/drawing/2014/main" id="{A31C9633-431C-AC4E-A41D-CAD9A57D4D16}"/>
                </a:ext>
              </a:extLst>
            </p:cNvPr>
            <p:cNvCxnSpPr>
              <a:cxnSpLocks/>
            </p:cNvCxnSpPr>
            <p:nvPr/>
          </p:nvCxnSpPr>
          <p:spPr>
            <a:xfrm>
              <a:off x="4179048" y="5495701"/>
              <a:ext cx="532468" cy="3710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16DB7C5-2B0C-FA4C-8AE2-99BD3D56124D}"/>
                </a:ext>
              </a:extLst>
            </p:cNvPr>
            <p:cNvSpPr txBox="1"/>
            <p:nvPr/>
          </p:nvSpPr>
          <p:spPr>
            <a:xfrm>
              <a:off x="3755152" y="4841482"/>
              <a:ext cx="22511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Search shortest path from A to E:</a:t>
              </a:r>
              <a:endParaRPr kumimoji="1" lang="zh-TW" altLang="en-US" sz="1200" b="1" dirty="0">
                <a:solidFill>
                  <a:srgbClr val="00905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B221DE9-AB70-6E47-B19F-4071061348DD}"/>
                </a:ext>
              </a:extLst>
            </p:cNvPr>
            <p:cNvSpPr txBox="1"/>
            <p:nvPr/>
          </p:nvSpPr>
          <p:spPr>
            <a:xfrm>
              <a:off x="5256835" y="527269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4</a:t>
              </a:r>
              <a:endParaRPr kumimoji="1" lang="zh-TW" altLang="en-US" sz="1000" b="1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BA3EEC2-7DB0-8A40-B718-1236FC276614}"/>
                </a:ext>
              </a:extLst>
            </p:cNvPr>
            <p:cNvSpPr txBox="1"/>
            <p:nvPr/>
          </p:nvSpPr>
          <p:spPr>
            <a:xfrm>
              <a:off x="4844801" y="556971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1</a:t>
              </a:r>
              <a:endParaRPr kumimoji="1" lang="zh-TW" altLang="en-US" sz="1000" b="1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E30E86A1-E615-8242-A589-E5813EAFE597}"/>
                </a:ext>
              </a:extLst>
            </p:cNvPr>
            <p:cNvSpPr txBox="1"/>
            <p:nvPr/>
          </p:nvSpPr>
          <p:spPr>
            <a:xfrm>
              <a:off x="5242090" y="578024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2</a:t>
              </a:r>
              <a:endParaRPr kumimoji="1" lang="zh-TW" altLang="en-US" sz="1000" b="1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834929F-B070-A44E-8AD0-F695964CA4BF}"/>
                </a:ext>
              </a:extLst>
            </p:cNvPr>
            <p:cNvSpPr txBox="1"/>
            <p:nvPr/>
          </p:nvSpPr>
          <p:spPr>
            <a:xfrm>
              <a:off x="4364089" y="510755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3</a:t>
              </a:r>
              <a:endParaRPr kumimoji="1" lang="zh-TW" altLang="en-US" sz="1000" b="1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366D0030-7F97-FD41-B39D-7F0DDAAE2353}"/>
                </a:ext>
              </a:extLst>
            </p:cNvPr>
            <p:cNvSpPr txBox="1"/>
            <p:nvPr/>
          </p:nvSpPr>
          <p:spPr>
            <a:xfrm>
              <a:off x="4357200" y="5470598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FF0000"/>
                  </a:solidFill>
                </a:rPr>
                <a:t>-6</a:t>
              </a:r>
              <a:endParaRPr kumimoji="1" lang="zh-TW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3132EA-5FDF-BE42-92CA-A6EF32806502}"/>
                </a:ext>
              </a:extLst>
            </p:cNvPr>
            <p:cNvSpPr txBox="1"/>
            <p:nvPr/>
          </p:nvSpPr>
          <p:spPr>
            <a:xfrm>
              <a:off x="4264960" y="595178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2</a:t>
              </a:r>
              <a:endParaRPr kumimoji="1" lang="zh-TW" altLang="en-US" sz="1000" b="1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AB479F9-D9D1-0046-8053-B3B9BB9B5D16}"/>
                </a:ext>
              </a:extLst>
            </p:cNvPr>
            <p:cNvSpPr txBox="1"/>
            <p:nvPr/>
          </p:nvSpPr>
          <p:spPr>
            <a:xfrm>
              <a:off x="3755152" y="552908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/>
                <a:t>6</a:t>
              </a:r>
              <a:endParaRPr kumimoji="1" lang="zh-TW" altLang="en-US" sz="1000" b="1" dirty="0"/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D2C99D-D223-2945-882C-5BF1744480A3}"/>
              </a:ext>
            </a:extLst>
          </p:cNvPr>
          <p:cNvSpPr txBox="1"/>
          <p:nvPr/>
        </p:nvSpPr>
        <p:spPr>
          <a:xfrm>
            <a:off x="454414" y="4157104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Iteration 1</a:t>
            </a:r>
            <a:endParaRPr kumimoji="1" lang="zh-TW" altLang="en-US" sz="1200" b="1" dirty="0"/>
          </a:p>
        </p:txBody>
      </p:sp>
      <p:graphicFrame>
        <p:nvGraphicFramePr>
          <p:cNvPr id="36" name="表格 56">
            <a:extLst>
              <a:ext uri="{FF2B5EF4-FFF2-40B4-BE49-F238E27FC236}">
                <a16:creationId xmlns:a16="http://schemas.microsoft.com/office/drawing/2014/main" id="{9A496754-D6AE-9741-A5DA-37CAA0951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36341"/>
              </p:ext>
            </p:extLst>
          </p:nvPr>
        </p:nvGraphicFramePr>
        <p:xfrm>
          <a:off x="37871" y="4397879"/>
          <a:ext cx="1667161" cy="144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965229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1689420351"/>
                  </a:ext>
                </a:extLst>
              </a:tr>
            </a:tbl>
          </a:graphicData>
        </a:graphic>
      </p:graphicFrame>
      <p:sp>
        <p:nvSpPr>
          <p:cNvPr id="37" name="文字方塊 36">
            <a:extLst>
              <a:ext uri="{FF2B5EF4-FFF2-40B4-BE49-F238E27FC236}">
                <a16:creationId xmlns:a16="http://schemas.microsoft.com/office/drawing/2014/main" id="{D5B4D9ED-54F0-864D-AE05-995F56B8D5FF}"/>
              </a:ext>
            </a:extLst>
          </p:cNvPr>
          <p:cNvSpPr txBox="1"/>
          <p:nvPr/>
        </p:nvSpPr>
        <p:spPr>
          <a:xfrm>
            <a:off x="2159446" y="4157104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Iteration 2</a:t>
            </a:r>
            <a:endParaRPr kumimoji="1" lang="zh-TW" altLang="en-US" sz="1200" b="1" dirty="0"/>
          </a:p>
        </p:txBody>
      </p:sp>
      <p:graphicFrame>
        <p:nvGraphicFramePr>
          <p:cNvPr id="38" name="表格 56">
            <a:extLst>
              <a:ext uri="{FF2B5EF4-FFF2-40B4-BE49-F238E27FC236}">
                <a16:creationId xmlns:a16="http://schemas.microsoft.com/office/drawing/2014/main" id="{A599C646-273B-3D45-996C-A81EB4166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47615"/>
              </p:ext>
            </p:extLst>
          </p:nvPr>
        </p:nvGraphicFramePr>
        <p:xfrm>
          <a:off x="1742903" y="4397879"/>
          <a:ext cx="1667161" cy="144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965229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1689420351"/>
                  </a:ext>
                </a:extLst>
              </a:tr>
            </a:tbl>
          </a:graphicData>
        </a:graphic>
      </p:graphicFrame>
      <p:graphicFrame>
        <p:nvGraphicFramePr>
          <p:cNvPr id="39" name="表格 56">
            <a:extLst>
              <a:ext uri="{FF2B5EF4-FFF2-40B4-BE49-F238E27FC236}">
                <a16:creationId xmlns:a16="http://schemas.microsoft.com/office/drawing/2014/main" id="{1406F44A-1B60-B24C-8E47-632067BDC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43867"/>
              </p:ext>
            </p:extLst>
          </p:nvPr>
        </p:nvGraphicFramePr>
        <p:xfrm>
          <a:off x="4396897" y="255835"/>
          <a:ext cx="1338590" cy="966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670">
                  <a:extLst>
                    <a:ext uri="{9D8B030D-6E8A-4147-A177-3AD203B41FA5}">
                      <a16:colId xmlns:a16="http://schemas.microsoft.com/office/drawing/2014/main" val="1404779237"/>
                    </a:ext>
                  </a:extLst>
                </a:gridCol>
                <a:gridCol w="571415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406505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</a:rPr>
                        <a:t>cost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B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076272135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C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C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</a:tbl>
          </a:graphicData>
        </a:graphic>
      </p:graphicFrame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F0BF46-5746-A74B-A66C-A886EAF70602}"/>
              </a:ext>
            </a:extLst>
          </p:cNvPr>
          <p:cNvSpPr txBox="1"/>
          <p:nvPr/>
        </p:nvSpPr>
        <p:spPr>
          <a:xfrm>
            <a:off x="5387216" y="1884120"/>
            <a:ext cx="1217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FF0000"/>
                </a:solidFill>
              </a:rPr>
              <a:t>Path: A → B → C</a:t>
            </a:r>
          </a:p>
          <a:p>
            <a:r>
              <a:rPr kumimoji="1" lang="en-US" altLang="zh-TW" sz="1200" dirty="0">
                <a:solidFill>
                  <a:srgbClr val="FF0000"/>
                </a:solidFill>
              </a:rPr>
              <a:t>total cost = -5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41" name="表格 56">
            <a:extLst>
              <a:ext uri="{FF2B5EF4-FFF2-40B4-BE49-F238E27FC236}">
                <a16:creationId xmlns:a16="http://schemas.microsoft.com/office/drawing/2014/main" id="{58EF3256-FFB8-6C46-ADBC-B97A68E3F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83418"/>
              </p:ext>
            </p:extLst>
          </p:nvPr>
        </p:nvGraphicFramePr>
        <p:xfrm>
          <a:off x="3823578" y="2816561"/>
          <a:ext cx="1338590" cy="1207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670">
                  <a:extLst>
                    <a:ext uri="{9D8B030D-6E8A-4147-A177-3AD203B41FA5}">
                      <a16:colId xmlns:a16="http://schemas.microsoft.com/office/drawing/2014/main" val="1404779237"/>
                    </a:ext>
                  </a:extLst>
                </a:gridCol>
                <a:gridCol w="571415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406505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</a:rPr>
                        <a:t>cost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D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076272135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B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B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E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</a:tbl>
          </a:graphicData>
        </a:graphic>
      </p:graphicFrame>
      <p:graphicFrame>
        <p:nvGraphicFramePr>
          <p:cNvPr id="42" name="表格 56">
            <a:extLst>
              <a:ext uri="{FF2B5EF4-FFF2-40B4-BE49-F238E27FC236}">
                <a16:creationId xmlns:a16="http://schemas.microsoft.com/office/drawing/2014/main" id="{007DEC3B-737C-1144-93C7-702C0061F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45320"/>
              </p:ext>
            </p:extLst>
          </p:nvPr>
        </p:nvGraphicFramePr>
        <p:xfrm>
          <a:off x="5244649" y="2816561"/>
          <a:ext cx="1338590" cy="1207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670">
                  <a:extLst>
                    <a:ext uri="{9D8B030D-6E8A-4147-A177-3AD203B41FA5}">
                      <a16:colId xmlns:a16="http://schemas.microsoft.com/office/drawing/2014/main" val="1404779237"/>
                    </a:ext>
                  </a:extLst>
                </a:gridCol>
                <a:gridCol w="571415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406505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</a:rPr>
                        <a:t>cost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D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076272135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D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kumimoji="1" lang="en-US" altLang="zh-TW" sz="1200" b="0" dirty="0">
                          <a:solidFill>
                            <a:schemeClr val="tx1"/>
                          </a:solidFill>
                        </a:rPr>
                        <a:t>→ C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B3B64D97-5C4C-3E40-BA2E-C2E42BF942A5}"/>
              </a:ext>
            </a:extLst>
          </p:cNvPr>
          <p:cNvSpPr txBox="1"/>
          <p:nvPr/>
        </p:nvSpPr>
        <p:spPr>
          <a:xfrm>
            <a:off x="3864478" y="4157104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Iteration 3</a:t>
            </a:r>
            <a:endParaRPr kumimoji="1" lang="zh-TW" altLang="en-US" sz="1200" b="1" dirty="0"/>
          </a:p>
        </p:txBody>
      </p:sp>
      <p:graphicFrame>
        <p:nvGraphicFramePr>
          <p:cNvPr id="45" name="表格 56">
            <a:extLst>
              <a:ext uri="{FF2B5EF4-FFF2-40B4-BE49-F238E27FC236}">
                <a16:creationId xmlns:a16="http://schemas.microsoft.com/office/drawing/2014/main" id="{F61CCC53-3491-4646-8836-3C9921038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34626"/>
              </p:ext>
            </p:extLst>
          </p:nvPr>
        </p:nvGraphicFramePr>
        <p:xfrm>
          <a:off x="3447935" y="4397879"/>
          <a:ext cx="1667161" cy="144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965229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1689420351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8E4ADBA-2E2A-6B4B-A273-DF6DF870619D}"/>
              </a:ext>
            </a:extLst>
          </p:cNvPr>
          <p:cNvSpPr txBox="1"/>
          <p:nvPr/>
        </p:nvSpPr>
        <p:spPr>
          <a:xfrm>
            <a:off x="5569510" y="4157104"/>
            <a:ext cx="834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Iteration 4</a:t>
            </a:r>
            <a:endParaRPr kumimoji="1" lang="zh-TW" altLang="en-US" sz="1200" b="1" dirty="0"/>
          </a:p>
        </p:txBody>
      </p:sp>
      <p:graphicFrame>
        <p:nvGraphicFramePr>
          <p:cNvPr id="47" name="表格 56">
            <a:extLst>
              <a:ext uri="{FF2B5EF4-FFF2-40B4-BE49-F238E27FC236}">
                <a16:creationId xmlns:a16="http://schemas.microsoft.com/office/drawing/2014/main" id="{A3151E0D-E630-AE4B-BCE3-32CBF0E3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75906"/>
              </p:ext>
            </p:extLst>
          </p:nvPr>
        </p:nvGraphicFramePr>
        <p:xfrm>
          <a:off x="5152967" y="4397879"/>
          <a:ext cx="1667161" cy="144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48">
                  <a:extLst>
                    <a:ext uri="{9D8B030D-6E8A-4147-A177-3AD203B41FA5}">
                      <a16:colId xmlns:a16="http://schemas.microsoft.com/office/drawing/2014/main" val="3247701678"/>
                    </a:ext>
                  </a:extLst>
                </a:gridCol>
                <a:gridCol w="570764">
                  <a:extLst>
                    <a:ext uri="{9D8B030D-6E8A-4147-A177-3AD203B41FA5}">
                      <a16:colId xmlns:a16="http://schemas.microsoft.com/office/drawing/2014/main" val="2128976714"/>
                    </a:ext>
                  </a:extLst>
                </a:gridCol>
                <a:gridCol w="560049">
                  <a:extLst>
                    <a:ext uri="{9D8B030D-6E8A-4147-A177-3AD203B41FA5}">
                      <a16:colId xmlns:a16="http://schemas.microsoft.com/office/drawing/2014/main" val="4013374876"/>
                    </a:ext>
                  </a:extLst>
                </a:gridCol>
              </a:tblGrid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</a:rPr>
                        <a:t>vertex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600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TW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55762702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3991906144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809511413"/>
                  </a:ext>
                </a:extLst>
              </a:tr>
              <a:tr h="23804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26763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965229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5" marR="58695" marT="29348" marB="29348"/>
                </a:tc>
                <a:extLst>
                  <a:ext uri="{0D108BD9-81ED-4DB2-BD59-A6C34878D82A}">
                    <a16:rowId xmlns:a16="http://schemas.microsoft.com/office/drawing/2014/main" val="1689420351"/>
                  </a:ext>
                </a:extLst>
              </a:tr>
            </a:tbl>
          </a:graphicData>
        </a:graphic>
      </p:graphicFrame>
      <p:sp>
        <p:nvSpPr>
          <p:cNvPr id="48" name="文字方塊 47">
            <a:extLst>
              <a:ext uri="{FF2B5EF4-FFF2-40B4-BE49-F238E27FC236}">
                <a16:creationId xmlns:a16="http://schemas.microsoft.com/office/drawing/2014/main" id="{A9A946B9-099E-1043-9F46-4D83750FAAE1}"/>
              </a:ext>
            </a:extLst>
          </p:cNvPr>
          <p:cNvSpPr txBox="1"/>
          <p:nvPr/>
        </p:nvSpPr>
        <p:spPr>
          <a:xfrm>
            <a:off x="1818374" y="5835666"/>
            <a:ext cx="500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Check: Edge </a:t>
            </a:r>
            <a:r>
              <a:rPr lang="en-US" altLang="zh-TW" sz="1200" dirty="0">
                <a:solidFill>
                  <a:schemeClr val="dk1"/>
                </a:solidFill>
              </a:rPr>
              <a:t>C </a:t>
            </a:r>
            <a:r>
              <a:rPr kumimoji="1" lang="en-US" altLang="zh-TW" sz="1200" dirty="0"/>
              <a:t>→ D causes D decreased from -3 to -5, </a:t>
            </a:r>
            <a:r>
              <a:rPr kumimoji="1" lang="en-US" altLang="zh-TW" sz="1200" dirty="0">
                <a:solidFill>
                  <a:srgbClr val="FF0000"/>
                </a:solidFill>
              </a:rPr>
              <a:t>negative loop detected!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8BE6FF1-D4FE-8445-A709-A6C757235753}"/>
              </a:ext>
            </a:extLst>
          </p:cNvPr>
          <p:cNvSpPr txBox="1"/>
          <p:nvPr/>
        </p:nvSpPr>
        <p:spPr>
          <a:xfrm>
            <a:off x="268401" y="114357"/>
            <a:ext cx="60305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sz="1200" dirty="0"/>
              <a:t>Case A</a:t>
            </a:r>
            <a:endParaRPr kumimoji="1" lang="zh-TW" altLang="en-US" sz="12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A495DF2-E265-F742-98E2-7B274CA0FF2B}"/>
              </a:ext>
            </a:extLst>
          </p:cNvPr>
          <p:cNvSpPr txBox="1"/>
          <p:nvPr/>
        </p:nvSpPr>
        <p:spPr>
          <a:xfrm>
            <a:off x="268401" y="2803126"/>
            <a:ext cx="59663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sz="1200" dirty="0"/>
              <a:t>Case B</a:t>
            </a:r>
            <a:endParaRPr kumimoji="1" lang="zh-TW" altLang="en-US" sz="1200" b="1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BA941B7D-DAB9-1940-8E71-182011F51885}"/>
              </a:ext>
            </a:extLst>
          </p:cNvPr>
          <p:cNvSpPr/>
          <p:nvPr/>
        </p:nvSpPr>
        <p:spPr>
          <a:xfrm>
            <a:off x="2387446" y="382432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A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BEA235E-F167-4A47-AAEA-E0529D7A5310}"/>
              </a:ext>
            </a:extLst>
          </p:cNvPr>
          <p:cNvSpPr/>
          <p:nvPr/>
        </p:nvSpPr>
        <p:spPr>
          <a:xfrm>
            <a:off x="2387446" y="990573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B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E814C6A5-52A4-804A-B5EE-20581E76F4F7}"/>
              </a:ext>
            </a:extLst>
          </p:cNvPr>
          <p:cNvSpPr/>
          <p:nvPr/>
        </p:nvSpPr>
        <p:spPr>
          <a:xfrm>
            <a:off x="3193515" y="990573"/>
            <a:ext cx="291765" cy="291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1C063B01-4B76-D347-B965-3B4F7B04BCE4}"/>
              </a:ext>
            </a:extLst>
          </p:cNvPr>
          <p:cNvCxnSpPr>
            <a:cxnSpLocks/>
          </p:cNvCxnSpPr>
          <p:nvPr/>
        </p:nvCxnSpPr>
        <p:spPr>
          <a:xfrm>
            <a:off x="2713079" y="1131160"/>
            <a:ext cx="4573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4667511E-F997-6744-BD8D-9F572F29429E}"/>
              </a:ext>
            </a:extLst>
          </p:cNvPr>
          <p:cNvCxnSpPr>
            <a:cxnSpLocks/>
          </p:cNvCxnSpPr>
          <p:nvPr/>
        </p:nvCxnSpPr>
        <p:spPr>
          <a:xfrm>
            <a:off x="2528129" y="693031"/>
            <a:ext cx="0" cy="273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C072AD08-5834-0541-A5FF-0440124197E9}"/>
              </a:ext>
            </a:extLst>
          </p:cNvPr>
          <p:cNvCxnSpPr>
            <a:cxnSpLocks/>
          </p:cNvCxnSpPr>
          <p:nvPr/>
        </p:nvCxnSpPr>
        <p:spPr>
          <a:xfrm>
            <a:off x="2671407" y="646066"/>
            <a:ext cx="532468" cy="3710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8A5EF15-3F11-D540-971C-882AB44FBFE6}"/>
              </a:ext>
            </a:extLst>
          </p:cNvPr>
          <p:cNvSpPr txBox="1"/>
          <p:nvPr/>
        </p:nvSpPr>
        <p:spPr>
          <a:xfrm>
            <a:off x="2849559" y="6209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2</a:t>
            </a:r>
            <a:endParaRPr kumimoji="1" lang="zh-TW" altLang="en-US" sz="1000" b="1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32AFD12-E986-C84A-8327-9870EC831B91}"/>
              </a:ext>
            </a:extLst>
          </p:cNvPr>
          <p:cNvSpPr txBox="1"/>
          <p:nvPr/>
        </p:nvSpPr>
        <p:spPr>
          <a:xfrm>
            <a:off x="2247511" y="6794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5</a:t>
            </a:r>
            <a:endParaRPr kumimoji="1" lang="zh-TW" altLang="en-US" sz="1000" b="1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6FD5A2E-79CA-DF45-80D9-DD69D40CA221}"/>
              </a:ext>
            </a:extLst>
          </p:cNvPr>
          <p:cNvSpPr txBox="1"/>
          <p:nvPr/>
        </p:nvSpPr>
        <p:spPr>
          <a:xfrm>
            <a:off x="2728221" y="1153911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rgbClr val="FF0000"/>
                </a:solidFill>
              </a:rPr>
              <a:t>-10</a:t>
            </a:r>
            <a:endParaRPr kumimoji="1" lang="zh-TW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6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3866</TotalTime>
  <Words>3028</Words>
  <Application>Microsoft Macintosh PowerPoint</Application>
  <PresentationFormat>A4 紙張 (210x297 公釐)</PresentationFormat>
  <Paragraphs>753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Yi-Chang Lin</dc:creator>
  <cp:lastModifiedBy>Yi-Chang Lin</cp:lastModifiedBy>
  <cp:revision>111</cp:revision>
  <dcterms:created xsi:type="dcterms:W3CDTF">2021-05-31T05:28:32Z</dcterms:created>
  <dcterms:modified xsi:type="dcterms:W3CDTF">2021-06-12T12:10:34Z</dcterms:modified>
</cp:coreProperties>
</file>