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3" r:id="rId3"/>
    <p:sldId id="264" r:id="rId4"/>
    <p:sldId id="267" r:id="rId5"/>
    <p:sldId id="268" r:id="rId6"/>
    <p:sldId id="269" r:id="rId7"/>
    <p:sldId id="270" r:id="rId8"/>
    <p:sldId id="265" r:id="rId9"/>
    <p:sldId id="266" r:id="rId10"/>
    <p:sldId id="271" r:id="rId11"/>
    <p:sldId id="272" r:id="rId12"/>
    <p:sldId id="273" r:id="rId13"/>
    <p:sldId id="274" r:id="rId14"/>
    <p:sldId id="282" r:id="rId15"/>
    <p:sldId id="281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C7C62C-6075-426B-B9CE-B65FA7FF71B9}">
          <p14:sldIdLst>
            <p14:sldId id="256"/>
            <p14:sldId id="263"/>
            <p14:sldId id="264"/>
            <p14:sldId id="267"/>
            <p14:sldId id="268"/>
            <p14:sldId id="269"/>
            <p14:sldId id="270"/>
            <p14:sldId id="265"/>
            <p14:sldId id="266"/>
            <p14:sldId id="271"/>
            <p14:sldId id="272"/>
            <p14:sldId id="273"/>
            <p14:sldId id="274"/>
            <p14:sldId id="282"/>
            <p14:sldId id="281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0ED"/>
    <a:srgbClr val="E1DAD2"/>
    <a:srgbClr val="FEFEFE"/>
    <a:srgbClr val="C1C9CD"/>
    <a:srgbClr val="7C96A3"/>
    <a:srgbClr val="FFFFFF"/>
    <a:srgbClr val="003374"/>
    <a:srgbClr val="3A5896"/>
    <a:srgbClr val="385592"/>
    <a:srgbClr val="173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F3A5C-59E9-4C02-8FB1-54280304A31D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1C0D9-DCEE-4F76-8735-C4326EA651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610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752-E018-4520-B985-F86648F3A91B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510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752-E018-4520-B985-F86648F3A91B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78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752-E018-4520-B985-F86648F3A91B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5031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752-E018-4520-B985-F86648F3A91B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219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752-E018-4520-B985-F86648F3A91B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5591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752-E018-4520-B985-F86648F3A91B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674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752-E018-4520-B985-F86648F3A91B}" type="datetime1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182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752-E018-4520-B985-F86648F3A91B}" type="datetime1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54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752-E018-4520-B985-F86648F3A91B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2173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752-E018-4520-B985-F86648F3A91B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488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752-E018-4520-B985-F86648F3A91B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63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EE752-E018-4520-B985-F86648F3A91B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C804D7B6-754C-4A58-8F7A-E9DD10C5C2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30">
            <a:extLst>
              <a:ext uri="{FF2B5EF4-FFF2-40B4-BE49-F238E27FC236}">
                <a16:creationId xmlns:a16="http://schemas.microsoft.com/office/drawing/2014/main" id="{0C000D0E-B1E0-4A17-BDC7-04E170A1146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301" y="4743450"/>
            <a:ext cx="4239699" cy="2114550"/>
          </a:xfrm>
          <a:prstGeom prst="rect">
            <a:avLst/>
          </a:prstGeom>
        </p:spPr>
      </p:pic>
      <p:sp>
        <p:nvSpPr>
          <p:cNvPr id="9" name="Rectangle 31">
            <a:extLst>
              <a:ext uri="{FF2B5EF4-FFF2-40B4-BE49-F238E27FC236}">
                <a16:creationId xmlns:a16="http://schemas.microsoft.com/office/drawing/2014/main" id="{14D7E584-FDA5-4291-BEA7-B19703C4BC31}"/>
              </a:ext>
            </a:extLst>
          </p:cNvPr>
          <p:cNvSpPr/>
          <p:nvPr userDrawn="1"/>
        </p:nvSpPr>
        <p:spPr>
          <a:xfrm>
            <a:off x="7952301" y="4743450"/>
            <a:ext cx="4239699" cy="21145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E58E3851-503F-4BB6-BC2B-3E10B8C1A37A}"/>
              </a:ext>
            </a:extLst>
          </p:cNvPr>
          <p:cNvSpPr/>
          <p:nvPr userDrawn="1"/>
        </p:nvSpPr>
        <p:spPr>
          <a:xfrm rot="16200000">
            <a:off x="8304726" y="4391025"/>
            <a:ext cx="2114550" cy="2819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E9C937EE-11DD-4A3C-A309-54D566785C14}"/>
              </a:ext>
            </a:extLst>
          </p:cNvPr>
          <p:cNvSpPr/>
          <p:nvPr userDrawn="1"/>
        </p:nvSpPr>
        <p:spPr>
          <a:xfrm rot="10800000">
            <a:off x="7952300" y="2628898"/>
            <a:ext cx="4239699" cy="21145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0308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C6FCD04-C1D3-48C4-8E87-216A9FC28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323" y="576404"/>
            <a:ext cx="7772400" cy="476027"/>
          </a:xfr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E725CC3-D074-4CDC-944F-3E0BE0FDB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3359" y="5400136"/>
            <a:ext cx="5604641" cy="1457864"/>
          </a:xfrm>
          <a:solidFill>
            <a:schemeClr val="bg1">
              <a:alpha val="52000"/>
            </a:schemeClr>
          </a:solidFill>
        </p:spPr>
        <p:txBody>
          <a:bodyPr>
            <a:normAutofit fontScale="92500"/>
          </a:bodyPr>
          <a:lstStyle/>
          <a:p>
            <a:pPr algn="r">
              <a:lnSpc>
                <a:spcPct val="114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Работу выполнил студент группы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ИП</a:t>
            </a:r>
          </a:p>
          <a:p>
            <a:pPr algn="r">
              <a:lnSpc>
                <a:spcPct val="114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Смирнов К.А.</a:t>
            </a:r>
          </a:p>
          <a:p>
            <a:pPr algn="r">
              <a:lnSpc>
                <a:spcPct val="114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работы: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Долдина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Т.В.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955B3BD-FD59-4F72-8FE7-4C331309F0C3}"/>
              </a:ext>
            </a:extLst>
          </p:cNvPr>
          <p:cNvSpPr txBox="1">
            <a:spLocks/>
          </p:cNvSpPr>
          <p:nvPr/>
        </p:nvSpPr>
        <p:spPr>
          <a:xfrm>
            <a:off x="2524685" y="2484411"/>
            <a:ext cx="7772400" cy="1792034"/>
          </a:xfrm>
          <a:prstGeom prst="rect">
            <a:avLst/>
          </a:prstGeom>
          <a:solidFill>
            <a:schemeClr val="bg1">
              <a:alpha val="52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Разработка нового программного обеспечения </a:t>
            </a:r>
            <a:br>
              <a:rPr lang="ru-RU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АИС “Склад фармацевтической компании”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C1ED4-EE8D-4C4C-81B8-8C47561E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Группы пользователей разрабатываемой АИС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CA43CC9D-26C2-45DF-82DA-B3F4AA6D5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128609"/>
              </p:ext>
            </p:extLst>
          </p:nvPr>
        </p:nvGraphicFramePr>
        <p:xfrm>
          <a:off x="2330920" y="2079171"/>
          <a:ext cx="7196052" cy="399397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3849">
                  <a:extLst>
                    <a:ext uri="{9D8B030D-6E8A-4147-A177-3AD203B41FA5}">
                      <a16:colId xmlns:a16="http://schemas.microsoft.com/office/drawing/2014/main" val="1733180066"/>
                    </a:ext>
                  </a:extLst>
                </a:gridCol>
                <a:gridCol w="5162203">
                  <a:extLst>
                    <a:ext uri="{9D8B030D-6E8A-4147-A177-3AD203B41FA5}">
                      <a16:colId xmlns:a16="http://schemas.microsoft.com/office/drawing/2014/main" val="1011586501"/>
                    </a:ext>
                  </a:extLst>
                </a:gridCol>
              </a:tblGrid>
              <a:tr h="68463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Группа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Полномочия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3120">
                <a:tc>
                  <a:txBody>
                    <a:bodyPr/>
                    <a:lstStyle/>
                    <a:p>
                      <a:pPr algn="ctr"/>
                      <a:r>
                        <a:rPr lang="ru-RU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Администратор</a:t>
                      </a:r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склада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effectLst/>
                        </a:rPr>
                        <a:t>Просматривает, добавляет, редактирует информацию о поступивших товарах на склад, заказах. Регистрация новых пользователей.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86762"/>
                  </a:ext>
                </a:extLst>
              </a:tr>
              <a:tr h="620911">
                <a:tc>
                  <a:txBody>
                    <a:bodyPr/>
                    <a:lstStyle/>
                    <a:p>
                      <a:pPr algn="ctr"/>
                      <a:r>
                        <a:rPr lang="ru-RU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Работник склада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Просматривает, добавляет, редактирует. информацию о поступивших товарах на склад, заказах.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044156"/>
                  </a:ext>
                </a:extLst>
              </a:tr>
              <a:tr h="620911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Диспетчер</a:t>
                      </a:r>
                      <a:endParaRPr lang="ru-RU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Просмотр списка товаров, заказов.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43355"/>
                  </a:ext>
                </a:extLst>
              </a:tr>
              <a:tr h="620911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Менеджер</a:t>
                      </a:r>
                      <a:endParaRPr lang="ru-RU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Просмотр списка товаров, заказов.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594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B2D738-80E7-4EB4-9B8F-A9C68B2D07A5}"/>
              </a:ext>
            </a:extLst>
          </p:cNvPr>
          <p:cNvSpPr txBox="1"/>
          <p:nvPr/>
        </p:nvSpPr>
        <p:spPr>
          <a:xfrm>
            <a:off x="2330920" y="1690688"/>
            <a:ext cx="5876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 2. Возможности групп пользователей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55F67F20-21D5-4B7D-8151-30B7969FD916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21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47BB4-0BC4-411D-87D4-E9C6C566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Отчет по затратам на ресурсы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56CFF-4305-4AA3-BDA3-22EE87CBCEAF}"/>
              </a:ext>
            </a:extLst>
          </p:cNvPr>
          <p:cNvSpPr txBox="1"/>
          <p:nvPr/>
        </p:nvSpPr>
        <p:spPr>
          <a:xfrm>
            <a:off x="5062139" y="187957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Рисунок 3. Распределение затрат между различными типами ресурсов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6A573-BBFC-4E8E-AAB8-0D096BAB7AF0}"/>
              </a:ext>
            </a:extLst>
          </p:cNvPr>
          <p:cNvSpPr txBox="1"/>
          <p:nvPr/>
        </p:nvSpPr>
        <p:spPr>
          <a:xfrm>
            <a:off x="5501343" y="2655215"/>
            <a:ext cx="4995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 3. Сведения о затратах для ресурсов</a:t>
            </a:r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29E777CA-57FF-433B-A72B-AD5352936B97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DA507D-B4CD-4CDF-9632-FF68A6E9C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13"/>
          <a:stretch/>
        </p:blipFill>
        <p:spPr>
          <a:xfrm>
            <a:off x="5703565" y="2993093"/>
            <a:ext cx="5814358" cy="3682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BE71E3C-BFC6-4A16-99EF-85C62DA74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0207"/>
          <a:stretch/>
        </p:blipFill>
        <p:spPr>
          <a:xfrm>
            <a:off x="838200" y="2171961"/>
            <a:ext cx="3933461" cy="37616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623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5B9E0-C353-4C0E-947A-08D6AA2B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69943-08C3-4EE0-A23D-603DD59F6AE5}"/>
              </a:ext>
            </a:extLst>
          </p:cNvPr>
          <p:cNvSpPr txBox="1"/>
          <p:nvPr/>
        </p:nvSpPr>
        <p:spPr>
          <a:xfrm>
            <a:off x="1734584" y="5979255"/>
            <a:ext cx="751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Рисунок 4.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UML-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D9228C1C-6200-4CBF-AF63-EB152202A7CE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DDDD21-C7E6-4B76-BEE4-2EFFD3A5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98" y="1453296"/>
            <a:ext cx="6336901" cy="45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3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85493-7F17-44D3-8BA7-31484F86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Контекстная диаграмма 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IDEF0</a:t>
            </a:r>
            <a:endParaRPr lang="ru-RU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A81C3-BF15-4E25-9D05-A294504FC43A}"/>
              </a:ext>
            </a:extLst>
          </p:cNvPr>
          <p:cNvSpPr txBox="1"/>
          <p:nvPr/>
        </p:nvSpPr>
        <p:spPr>
          <a:xfrm>
            <a:off x="3511647" y="6079343"/>
            <a:ext cx="49843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Рисунок 5. Контекстная диаграмма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IDEF0 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1FE144E3-9E78-4953-91EE-F48032036DE5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C5111F-68BA-476A-B15C-1386A2947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51" y="1228578"/>
            <a:ext cx="5591175" cy="48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2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433D9-CC24-4B75-BDEA-A1054F20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Декомпозиция контекстной диаграммы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AB296E-33C1-4156-87A2-27700BEB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FDA94-700E-45D7-B11B-388B73304347}"/>
              </a:ext>
            </a:extLst>
          </p:cNvPr>
          <p:cNvSpPr txBox="1"/>
          <p:nvPr/>
        </p:nvSpPr>
        <p:spPr>
          <a:xfrm>
            <a:off x="3740247" y="6017796"/>
            <a:ext cx="49843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Рисунок 6. Декомпозиция контекстной диаграммы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F47016-E417-4AE4-8520-7A9AB6B42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156" y="1690688"/>
            <a:ext cx="7779044" cy="432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6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77164-43DB-4400-9A0F-A4044F7A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потоков данных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757387-41CF-4E73-93D7-9CC4851C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6E4BE-BB30-4FB3-A86F-0E30EAA34F3D}"/>
              </a:ext>
            </a:extLst>
          </p:cNvPr>
          <p:cNvSpPr txBox="1"/>
          <p:nvPr/>
        </p:nvSpPr>
        <p:spPr>
          <a:xfrm>
            <a:off x="4390293" y="482875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Рисунок 7. Диаграмма потоков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E446F0-8DF7-4B56-B26B-F796BD339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835" y="2065456"/>
            <a:ext cx="8490438" cy="27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C9BB5-F81D-4D01-BA39-773705EB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Модель сущность-связь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97272-3046-49CD-BBD7-9C0770E145AD}"/>
              </a:ext>
            </a:extLst>
          </p:cNvPr>
          <p:cNvSpPr txBox="1"/>
          <p:nvPr/>
        </p:nvSpPr>
        <p:spPr>
          <a:xfrm>
            <a:off x="4358640" y="605497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Рисунок 8. Диаграмма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ERD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98EC7B15-7344-4D82-91DF-77BEDB4D34D3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2B17EF-2B0E-40ED-97FC-451E70F67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00" y="1483778"/>
            <a:ext cx="5426686" cy="438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5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7FCE0-7928-463D-ABA8-6539A32F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055" y="2430258"/>
            <a:ext cx="7869890" cy="99874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информационной системы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6B0AEDD6-DCCB-4E3F-9005-96470D8ECC11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12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8D790-0762-4413-96A7-83F0B4D0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Схема базы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D84C5-373F-414E-9081-298E382D5C28}"/>
              </a:ext>
            </a:extLst>
          </p:cNvPr>
          <p:cNvSpPr txBox="1"/>
          <p:nvPr/>
        </p:nvSpPr>
        <p:spPr>
          <a:xfrm>
            <a:off x="4216718" y="569880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Рисунок 9. Схема данных </a:t>
            </a:r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FA0FD3CF-A994-4662-B541-9014424540D6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60C043-59FC-4665-8CB5-A4C08457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74" y="1690688"/>
            <a:ext cx="7595895" cy="40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9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42F3F-61F2-4D57-A2A1-37BAA6E7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Пример использования: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главное меню пользователя «Работник склада»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895DDB-193C-41C5-9641-CB6199BBAA4A}"/>
              </a:ext>
            </a:extLst>
          </p:cNvPr>
          <p:cNvSpPr txBox="1"/>
          <p:nvPr/>
        </p:nvSpPr>
        <p:spPr>
          <a:xfrm>
            <a:off x="4160520" y="633688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Рисунок 10. Главное окно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3A2FE4-0E46-41EA-A23D-2B0DEFE5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72" y="1690688"/>
            <a:ext cx="6902648" cy="4636941"/>
          </a:xfrm>
          <a:prstGeom prst="rect">
            <a:avLst/>
          </a:prstGeom>
        </p:spPr>
      </p:pic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CA1C3731-BE4A-4DDD-8CCA-5038F3573FEC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9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09E56-BCCE-3B6E-8CF2-65ECE8C6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ACC5F-FBF8-A082-9649-9732E334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автоматизированную информационную систему, облегчающую работу основного персонала отдела склада фармацевтической компании.</a:t>
            </a:r>
          </a:p>
          <a:p>
            <a:pPr marL="0" indent="0" algn="just"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Задачи :</a:t>
            </a:r>
          </a:p>
          <a:p>
            <a:pPr>
              <a:defRPr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проанализировать предметную область, аналоги и прототипы;</a:t>
            </a:r>
          </a:p>
          <a:p>
            <a:pPr>
              <a:defRPr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первичную документацию;</a:t>
            </a:r>
          </a:p>
          <a:p>
            <a:pPr>
              <a:defRPr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АИС;</a:t>
            </a:r>
          </a:p>
          <a:p>
            <a:pPr>
              <a:defRPr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 АИС.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D3132B-A204-48AE-A3C0-85587E56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79453" y="6492875"/>
            <a:ext cx="2743200" cy="365125"/>
          </a:xfrm>
        </p:spPr>
        <p:txBody>
          <a:bodyPr/>
          <a:lstStyle/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159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4CA2-C9C6-4388-A4A6-70BABF46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BEA800-5E1F-41FC-A29C-58D42C110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Основная цель достигнута – разработано новое программное обеспечение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АИС “Склад фармацевтической компании”</a:t>
            </a: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45000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Перспективы развития:</a:t>
            </a:r>
          </a:p>
          <a:p>
            <a:pPr marL="449263" algn="just">
              <a:lnSpc>
                <a:spcPct val="100000"/>
              </a:lnSpc>
              <a:spcBef>
                <a:spcPts val="0"/>
              </a:spcBef>
            </a:pP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автоматическое формирование штрихкодов по данным заказа</a:t>
            </a:r>
            <a:r>
              <a:rPr lang="en-US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altLang="ru-RU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algn="just">
              <a:lnSpc>
                <a:spcPct val="100000"/>
              </a:lnSpc>
              <a:spcBef>
                <a:spcPts val="0"/>
              </a:spcBef>
            </a:pP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добавление возможности отслеживания заказа</a:t>
            </a:r>
            <a:r>
              <a:rPr lang="en-US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altLang="ru-RU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algn="just">
              <a:lnSpc>
                <a:spcPct val="100000"/>
              </a:lnSpc>
              <a:spcBef>
                <a:spcPts val="0"/>
              </a:spcBef>
            </a:pP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добавление новых групп пользователей с новыми правами и возможностями</a:t>
            </a:r>
            <a:r>
              <a:rPr lang="en-US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9C2B0FA5-DA5F-4374-9383-741C6691892C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8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A4900-2B5C-4509-8DED-02961E9F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055" y="2929629"/>
            <a:ext cx="7869890" cy="99874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СПАСИБО</a:t>
            </a:r>
            <a:b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ЗА</a:t>
            </a:r>
            <a:b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ВНИМАНИЕ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87E80D77-51BE-433D-951F-039802F69574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80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3F775-1472-4E60-879D-F3F8EDD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Объект и предмет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A03F90-62AD-4919-9F5B-7B1DCFE0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– фармацевтическая компания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– работа склада фармацевтической компании</a:t>
            </a:r>
          </a:p>
          <a:p>
            <a:endParaRPr lang="ru-RU" dirty="0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13431AE5-3529-4EF4-84BA-9BED5A486661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4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B01BD-CE2F-45BF-8D87-5F17D286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Анализ аналогов и прототипов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9EF4E-B2B3-4D7B-8B49-EA940851F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ANTOR </a:t>
            </a:r>
            <a:r>
              <a:rPr lang="ru-RU" sz="22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LogisticsMaster</a:t>
            </a:r>
            <a:r>
              <a:rPr lang="ru-RU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™ 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 Программное решение, которое предназначено для автоматизации работы диспетчеров и позволяет предприятиям, осуществляющим доставку товаров клиентам или транспортировку грузов на торговые точки и склады, автоматизировать процессы управления доставкой и планирования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маршрутов.</a:t>
            </a:r>
            <a:endParaRPr lang="en-US" sz="2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E</a:t>
            </a:r>
            <a:r>
              <a:rPr lang="ru-RU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Suite</a:t>
            </a:r>
            <a:r>
              <a:rPr lang="ru-RU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Applications</a:t>
            </a:r>
            <a:r>
              <a:rPr lang="ru-RU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комплекс бизнес-приложений (ERP), предназначенный для создания корпоративных Систем Управления Ресурсами Предприятия (Enterprise Resource Planning), Систем Управления Взаимоотношениями с Клиентами (Customer </a:t>
            </a:r>
            <a:r>
              <a:rPr lang="ru-RU" sz="2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Management) и электронных торговых площадок (Exchange).</a:t>
            </a:r>
          </a:p>
          <a:p>
            <a:endParaRPr lang="ru-RU" dirty="0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64FC259C-A29A-445E-8879-DF3BAC7DE3DB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1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6B595-9291-4062-B837-735F9853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Анализ аналогов и прототипов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8CCB3-9631-4538-B130-ABA88FE8EA7D}"/>
              </a:ext>
            </a:extLst>
          </p:cNvPr>
          <p:cNvSpPr txBox="1"/>
          <p:nvPr/>
        </p:nvSpPr>
        <p:spPr>
          <a:xfrm>
            <a:off x="2842901" y="5857945"/>
            <a:ext cx="6506197" cy="33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Рисунок 1. Рабочее место диспетчера 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ANTOR </a:t>
            </a:r>
            <a:r>
              <a:rPr lang="ru-RU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LogisticsMaster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™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908793F-18BE-48A0-A140-66E3E0100EBD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5742787-00F0-4DF2-85B6-C715E359D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3" t="26612" r="28861" b="16716"/>
          <a:stretch/>
        </p:blipFill>
        <p:spPr bwMode="auto">
          <a:xfrm rot="16200000">
            <a:off x="3773733" y="-242066"/>
            <a:ext cx="3645503" cy="80327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592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66702-D6CF-4A33-AE08-53AA9A60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Анализ аналогов и прототипов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CD569-8161-4360-91E3-67EB0F9EB157}"/>
              </a:ext>
            </a:extLst>
          </p:cNvPr>
          <p:cNvSpPr txBox="1"/>
          <p:nvPr/>
        </p:nvSpPr>
        <p:spPr>
          <a:xfrm>
            <a:off x="2129117" y="5594637"/>
            <a:ext cx="785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Рисунок 2. Рабочее место диспетчера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Oracle E-Business Suite (Oracle Applications)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4059D300-47A9-4556-967C-061335860169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B2509B-A4FA-4666-8EB3-A0269E1275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2" t="25926" r="26219" b="18786"/>
          <a:stretch/>
        </p:blipFill>
        <p:spPr bwMode="auto">
          <a:xfrm rot="16200000">
            <a:off x="4045744" y="-1076049"/>
            <a:ext cx="4100512" cy="90100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167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547A2-0525-4ABA-A4E8-B290C4AF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Анализ аналогов и прототипов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EBC8C47-F3B2-4650-B213-08C92011D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076832"/>
              </p:ext>
            </p:extLst>
          </p:nvPr>
        </p:nvGraphicFramePr>
        <p:xfrm>
          <a:off x="2272976" y="2039926"/>
          <a:ext cx="7135568" cy="4031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9483">
                  <a:extLst>
                    <a:ext uri="{9D8B030D-6E8A-4147-A177-3AD203B41FA5}">
                      <a16:colId xmlns:a16="http://schemas.microsoft.com/office/drawing/2014/main" val="623853658"/>
                    </a:ext>
                  </a:extLst>
                </a:gridCol>
                <a:gridCol w="2366523">
                  <a:extLst>
                    <a:ext uri="{9D8B030D-6E8A-4147-A177-3AD203B41FA5}">
                      <a16:colId xmlns:a16="http://schemas.microsoft.com/office/drawing/2014/main" val="317534189"/>
                    </a:ext>
                  </a:extLst>
                </a:gridCol>
                <a:gridCol w="2389562">
                  <a:extLst>
                    <a:ext uri="{9D8B030D-6E8A-4147-A177-3AD203B41FA5}">
                      <a16:colId xmlns:a16="http://schemas.microsoft.com/office/drawing/2014/main" val="1568078241"/>
                    </a:ext>
                  </a:extLst>
                </a:gridCol>
              </a:tblGrid>
              <a:tr h="407233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Критерии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 E-Business Suite (Oracle Applications)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ANTOR LogisticsMaster™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94570"/>
                  </a:ext>
                </a:extLst>
              </a:tr>
              <a:tr h="194581"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Поддержка платформ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00398"/>
                  </a:ext>
                </a:extLst>
              </a:tr>
              <a:tr h="194581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1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Мультиплатформенность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05302"/>
                  </a:ext>
                </a:extLst>
              </a:tr>
              <a:tr h="194581"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Организация работы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50044"/>
                  </a:ext>
                </a:extLst>
              </a:tr>
              <a:tr h="520493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Ведение базы данных продукции на складе 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219724"/>
                  </a:ext>
                </a:extLst>
              </a:tr>
              <a:tr h="520493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Поиск сведений в различных вариантах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943184"/>
                  </a:ext>
                </a:extLst>
              </a:tr>
              <a:tr h="520493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Работа со сканером штрих-кодов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605975"/>
                  </a:ext>
                </a:extLst>
              </a:tr>
              <a:tr h="243122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Генератор штрихкодов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256781"/>
                  </a:ext>
                </a:extLst>
              </a:tr>
              <a:tr h="797866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Возможность выполнения работы другого пользователя администратора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780119"/>
                  </a:ext>
                </a:extLst>
              </a:tr>
              <a:tr h="243122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Формирование маршрутов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94959"/>
                  </a:ext>
                </a:extLst>
              </a:tr>
              <a:tr h="194581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Итого: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430549"/>
                  </a:ext>
                </a:extLst>
              </a:tr>
            </a:tbl>
          </a:graphicData>
        </a:graphic>
      </p:graphicFrame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F4BD8B7-99E2-486E-B26B-67E9A9FC7776}"/>
              </a:ext>
            </a:extLst>
          </p:cNvPr>
          <p:cNvSpPr txBox="1">
            <a:spLocks/>
          </p:cNvSpPr>
          <p:nvPr/>
        </p:nvSpPr>
        <p:spPr>
          <a:xfrm>
            <a:off x="2233840" y="1718120"/>
            <a:ext cx="6814868" cy="3218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Таблица 1. Сравнительный анализ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69650EE-D8CF-4E2A-BF88-EE7492B5F8EA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2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C9C9B-0510-41C1-9A58-8A93CBC6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055" y="400781"/>
            <a:ext cx="7869890" cy="6056437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информационной системы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331DB8-3523-40A1-864A-5A361FCC16D6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6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B2C20-435E-41B1-A9C8-7B37EC44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015D5B-C95B-4FD4-9743-BFC56049C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Фармацевтическая компания 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— коммерческое предприятие, основной деятельностью которого является исследования, разработка, изучение рынка и дистрибьюция лекарственных веществ, большей частью в сфере здравоохранения.</a:t>
            </a:r>
          </a:p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сообщает заказ </a:t>
            </a:r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менеджеру</a:t>
            </a:r>
          </a:p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Менеджер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передаёт заказ на склад, где его собирают в возвратную тару для последующей перевозки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7C173385-D6AB-4EA8-8DA7-54833B4427DF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2092</TotalTime>
  <Words>545</Words>
  <Application>Microsoft Office PowerPoint</Application>
  <PresentationFormat>Широкоэкранный</PresentationFormat>
  <Paragraphs>116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Выпускная квалификационная работа</vt:lpstr>
      <vt:lpstr>Цели и задачи работы</vt:lpstr>
      <vt:lpstr>Объект и предмет исследования</vt:lpstr>
      <vt:lpstr>Анализ аналогов и прототипов</vt:lpstr>
      <vt:lpstr>Анализ аналогов и прототипов</vt:lpstr>
      <vt:lpstr>Анализ аналогов и прототипов</vt:lpstr>
      <vt:lpstr>Анализ аналогов и прототипов</vt:lpstr>
      <vt:lpstr>Проектирование информационной системы</vt:lpstr>
      <vt:lpstr>Предметная область</vt:lpstr>
      <vt:lpstr>Группы пользователей разрабатываемой АИС</vt:lpstr>
      <vt:lpstr>Отчет по затратам на ресурсы</vt:lpstr>
      <vt:lpstr>Диаграмма вариантов использования</vt:lpstr>
      <vt:lpstr>Контекстная диаграмма IDEF0</vt:lpstr>
      <vt:lpstr>Декомпозиция контекстной диаграммы</vt:lpstr>
      <vt:lpstr>Диаграмма потоков данных</vt:lpstr>
      <vt:lpstr>Модель сущность-связь</vt:lpstr>
      <vt:lpstr>Реализация информационной системы</vt:lpstr>
      <vt:lpstr>Схема базы данных</vt:lpstr>
      <vt:lpstr>Пример использования: главное меню пользователя «Работник склада»</vt:lpstr>
      <vt:lpstr>Выводы</vt:lpstr>
      <vt:lpstr>СПАСИБО ЗА ВНИМАНИЕ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Кирилл Смирнов</cp:lastModifiedBy>
  <cp:revision>140</cp:revision>
  <dcterms:created xsi:type="dcterms:W3CDTF">2016-11-18T14:12:19Z</dcterms:created>
  <dcterms:modified xsi:type="dcterms:W3CDTF">2022-06-19T01:21:18Z</dcterms:modified>
</cp:coreProperties>
</file>