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11" r:id="rId2"/>
    <p:sldId id="308" r:id="rId3"/>
    <p:sldId id="313" r:id="rId4"/>
    <p:sldId id="314" r:id="rId5"/>
    <p:sldId id="256" r:id="rId6"/>
    <p:sldId id="265" r:id="rId7"/>
    <p:sldId id="258" r:id="rId8"/>
    <p:sldId id="268" r:id="rId9"/>
    <p:sldId id="276" r:id="rId10"/>
    <p:sldId id="309" r:id="rId11"/>
    <p:sldId id="270" r:id="rId12"/>
    <p:sldId id="271" r:id="rId13"/>
    <p:sldId id="257" r:id="rId14"/>
    <p:sldId id="273" r:id="rId15"/>
    <p:sldId id="274" r:id="rId16"/>
    <p:sldId id="275" r:id="rId17"/>
    <p:sldId id="279" r:id="rId18"/>
    <p:sldId id="282" r:id="rId19"/>
    <p:sldId id="283" r:id="rId20"/>
    <p:sldId id="261" r:id="rId21"/>
    <p:sldId id="277" r:id="rId22"/>
    <p:sldId id="278" r:id="rId23"/>
    <p:sldId id="284" r:id="rId24"/>
    <p:sldId id="263" r:id="rId25"/>
    <p:sldId id="286" r:id="rId26"/>
    <p:sldId id="287" r:id="rId27"/>
    <p:sldId id="288" r:id="rId28"/>
    <p:sldId id="289" r:id="rId29"/>
    <p:sldId id="290" r:id="rId30"/>
    <p:sldId id="291" r:id="rId31"/>
    <p:sldId id="292" r:id="rId32"/>
    <p:sldId id="293" r:id="rId33"/>
    <p:sldId id="294" r:id="rId34"/>
    <p:sldId id="295" r:id="rId35"/>
    <p:sldId id="297" r:id="rId36"/>
    <p:sldId id="296" r:id="rId37"/>
    <p:sldId id="303" r:id="rId38"/>
    <p:sldId id="304" r:id="rId39"/>
    <p:sldId id="305" r:id="rId40"/>
    <p:sldId id="306" r:id="rId41"/>
    <p:sldId id="307" r:id="rId42"/>
    <p:sldId id="299" r:id="rId43"/>
    <p:sldId id="300" r:id="rId44"/>
    <p:sldId id="301" r:id="rId45"/>
    <p:sldId id="310"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ath singh" initials="ks" lastIdx="3" clrIdx="0">
    <p:extLst>
      <p:ext uri="{19B8F6BF-5375-455C-9EA6-DF929625EA0E}">
        <p15:presenceInfo xmlns:p15="http://schemas.microsoft.com/office/powerpoint/2012/main" userId="de84d70f3c1b9c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117"/>
    <a:srgbClr val="E6E6E6"/>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1" d="100"/>
          <a:sy n="81" d="100"/>
        </p:scale>
        <p:origin x="9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8FDAC-A17B-4F0E-BBE5-16514655F804}" type="datetimeFigureOut">
              <a:rPr lang="en-SG" smtClean="0"/>
              <a:t>26/7/2020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A2AB5-7081-4894-864A-1EFE1094048C}" type="slidenum">
              <a:rPr lang="en-SG" smtClean="0"/>
              <a:t>‹#›</a:t>
            </a:fld>
            <a:endParaRPr lang="en-SG"/>
          </a:p>
        </p:txBody>
      </p:sp>
    </p:spTree>
    <p:extLst>
      <p:ext uri="{BB962C8B-B14F-4D97-AF65-F5344CB8AC3E}">
        <p14:creationId xmlns:p14="http://schemas.microsoft.com/office/powerpoint/2010/main" val="1705207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F300-D357-4320-816A-7AD19A5AD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F5F3B01-F7DD-4B2E-A60E-7466E53FC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83ED6C0-ED36-441C-AD90-37B20F5C8D5E}"/>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5" name="Footer Placeholder 4">
            <a:extLst>
              <a:ext uri="{FF2B5EF4-FFF2-40B4-BE49-F238E27FC236}">
                <a16:creationId xmlns:a16="http://schemas.microsoft.com/office/drawing/2014/main" id="{59FA9C7B-06E3-4889-8D8C-9ACD6F09CA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222855E-C664-4D8E-8EDD-EC1AD5153B52}"/>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297868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170A-0DFE-4C10-A306-215507B64B6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74EC2B9-7EED-4217-AA50-FBA11BD781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A652100-D836-4E76-96A7-209E54C3EA6F}"/>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5" name="Footer Placeholder 4">
            <a:extLst>
              <a:ext uri="{FF2B5EF4-FFF2-40B4-BE49-F238E27FC236}">
                <a16:creationId xmlns:a16="http://schemas.microsoft.com/office/drawing/2014/main" id="{D5DD22F7-2C49-4017-B4DA-B9F6970C50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F5AEF9-6D3E-4B4F-9493-29B035E121AD}"/>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200313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8B763F-AFB8-4F0D-B4FD-3DB08ABBDE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5BE3B0D-337C-47D3-A31A-15C70D1C1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D0BB336-7484-42C8-A9A2-1AF7A7DCFDF8}"/>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5" name="Footer Placeholder 4">
            <a:extLst>
              <a:ext uri="{FF2B5EF4-FFF2-40B4-BE49-F238E27FC236}">
                <a16:creationId xmlns:a16="http://schemas.microsoft.com/office/drawing/2014/main" id="{B40A99A9-50A6-4EEE-8D25-767CF73B26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671FE5A-E1CD-41DC-9009-31D82670DA99}"/>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306489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A115-9E19-4965-8BFE-E593D33BE80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686298B-30BE-4C33-A6F1-DBDDC262A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3F9E4F2-6F5A-4833-87D5-64600E8A6018}"/>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5" name="Footer Placeholder 4">
            <a:extLst>
              <a:ext uri="{FF2B5EF4-FFF2-40B4-BE49-F238E27FC236}">
                <a16:creationId xmlns:a16="http://schemas.microsoft.com/office/drawing/2014/main" id="{44079185-5298-48C6-85A6-EB72F1EAE3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B45ADA-A064-4453-AAAB-3C93D2CDE90E}"/>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20092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57F9-F213-48D5-97BD-FF5EEF7145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E00FA1A-6CD8-4C23-8D53-01FBC0C5D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835DA-280F-489A-ABC2-B94CC6EC8E70}"/>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5" name="Footer Placeholder 4">
            <a:extLst>
              <a:ext uri="{FF2B5EF4-FFF2-40B4-BE49-F238E27FC236}">
                <a16:creationId xmlns:a16="http://schemas.microsoft.com/office/drawing/2014/main" id="{695A5523-5F81-498E-9693-05B9318B94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7D838D-846A-4983-9336-54BF73C65580}"/>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37110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3CB0-42CC-483C-AA11-D23DCA2B1BF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7225E99-4168-45FB-9B22-BAA9E65027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65AE25D-39BC-4426-99CF-5D4BBC1962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EC38DD8-D3D9-46A2-8262-AD6BC6EEE758}"/>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6" name="Footer Placeholder 5">
            <a:extLst>
              <a:ext uri="{FF2B5EF4-FFF2-40B4-BE49-F238E27FC236}">
                <a16:creationId xmlns:a16="http://schemas.microsoft.com/office/drawing/2014/main" id="{EB47221D-5CBF-4C58-B501-03E7D9AB00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7D5BD7E-CEBD-4C0C-8CD5-DF0C91874387}"/>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57029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7CFD-FB3D-407E-99EE-C6FBF8A5B22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8A87C8-1017-4C73-A67B-12F60114A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5E5655-9EF8-4FBF-B5FF-D363231DAA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6CCF7F9-7D7A-4973-9634-C9A082320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2F254-8596-4662-818E-B265CFC19A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334EC68-8726-4DAB-9E6A-3387DB22A91D}"/>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8" name="Footer Placeholder 7">
            <a:extLst>
              <a:ext uri="{FF2B5EF4-FFF2-40B4-BE49-F238E27FC236}">
                <a16:creationId xmlns:a16="http://schemas.microsoft.com/office/drawing/2014/main" id="{A43AC28C-EA98-4D27-9270-06B8A15BB75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558AA70-5DA7-4C48-873D-6BA3C2541C46}"/>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30714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AD10-ABBA-4EA8-91C4-4C52E01B322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D75034D-1388-47D0-82AE-AD8690C47FE1}"/>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4" name="Footer Placeholder 3">
            <a:extLst>
              <a:ext uri="{FF2B5EF4-FFF2-40B4-BE49-F238E27FC236}">
                <a16:creationId xmlns:a16="http://schemas.microsoft.com/office/drawing/2014/main" id="{616FF194-6FF3-4BF2-B98A-0C3983C3C0E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523E3DC-56FA-4A77-AE02-F99F846ABE0B}"/>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328370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B568D1-0857-46A5-A066-AB04BFF507C6}"/>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3" name="Footer Placeholder 2">
            <a:extLst>
              <a:ext uri="{FF2B5EF4-FFF2-40B4-BE49-F238E27FC236}">
                <a16:creationId xmlns:a16="http://schemas.microsoft.com/office/drawing/2014/main" id="{1D1C4CEF-E910-487E-BE87-B8672C355B5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14B01E2-EBFC-4D19-9730-DB31A2928FAE}"/>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131867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DE3F-B3AC-4BFF-82AF-25AAF5EFC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4861385-D08E-4789-AC76-4CFAE849B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D697C99-5670-4B09-BE04-35B725FC5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6CFE4-6F7C-4195-AC87-481F06CF5AD2}"/>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6" name="Footer Placeholder 5">
            <a:extLst>
              <a:ext uri="{FF2B5EF4-FFF2-40B4-BE49-F238E27FC236}">
                <a16:creationId xmlns:a16="http://schemas.microsoft.com/office/drawing/2014/main" id="{4F962DF9-D7CF-4648-ADB7-F46730C2065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4249367-A023-4593-B572-67A5CD83DF50}"/>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93071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D130-78AC-4AB1-BBAC-6FFC6B791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49193DF-C1B0-4060-BE06-320B5FE1A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E5C22F5-A464-4537-82B8-A06B82ED7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ABB61-9CEA-4FED-8951-73162C55A1AF}"/>
              </a:ext>
            </a:extLst>
          </p:cNvPr>
          <p:cNvSpPr>
            <a:spLocks noGrp="1"/>
          </p:cNvSpPr>
          <p:nvPr>
            <p:ph type="dt" sz="half" idx="10"/>
          </p:nvPr>
        </p:nvSpPr>
        <p:spPr/>
        <p:txBody>
          <a:bodyPr/>
          <a:lstStyle/>
          <a:p>
            <a:fld id="{B177413C-26E0-470A-848E-B826391CDC8C}" type="datetimeFigureOut">
              <a:rPr lang="en-SG" smtClean="0"/>
              <a:t>26/7/2020</a:t>
            </a:fld>
            <a:endParaRPr lang="en-SG"/>
          </a:p>
        </p:txBody>
      </p:sp>
      <p:sp>
        <p:nvSpPr>
          <p:cNvPr id="6" name="Footer Placeholder 5">
            <a:extLst>
              <a:ext uri="{FF2B5EF4-FFF2-40B4-BE49-F238E27FC236}">
                <a16:creationId xmlns:a16="http://schemas.microsoft.com/office/drawing/2014/main" id="{1CB1B065-F605-4369-9CD0-E57EBFB7E1F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3DACC00-65B5-4265-907B-C642E8C31A12}"/>
              </a:ext>
            </a:extLst>
          </p:cNvPr>
          <p:cNvSpPr>
            <a:spLocks noGrp="1"/>
          </p:cNvSpPr>
          <p:nvPr>
            <p:ph type="sldNum" sz="quarter" idx="12"/>
          </p:nvPr>
        </p:nvSpPr>
        <p:spPr/>
        <p:txBody>
          <a:bodyPr/>
          <a:lstStyle/>
          <a:p>
            <a:fld id="{B43C89B5-EA0E-4922-B726-A5A070F3631C}" type="slidenum">
              <a:rPr lang="en-SG" smtClean="0"/>
              <a:t>‹#›</a:t>
            </a:fld>
            <a:endParaRPr lang="en-SG"/>
          </a:p>
        </p:txBody>
      </p:sp>
    </p:spTree>
    <p:extLst>
      <p:ext uri="{BB962C8B-B14F-4D97-AF65-F5344CB8AC3E}">
        <p14:creationId xmlns:p14="http://schemas.microsoft.com/office/powerpoint/2010/main" val="200619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639E5-C48D-4D4D-B4DB-E905BFEA9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4E22BED-7052-4A24-BA1A-2AA887259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5BE0806-9363-4171-82ED-1CD294816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7413C-26E0-470A-848E-B826391CDC8C}" type="datetimeFigureOut">
              <a:rPr lang="en-SG" smtClean="0"/>
              <a:t>26/7/2020</a:t>
            </a:fld>
            <a:endParaRPr lang="en-SG"/>
          </a:p>
        </p:txBody>
      </p:sp>
      <p:sp>
        <p:nvSpPr>
          <p:cNvPr id="5" name="Footer Placeholder 4">
            <a:extLst>
              <a:ext uri="{FF2B5EF4-FFF2-40B4-BE49-F238E27FC236}">
                <a16:creationId xmlns:a16="http://schemas.microsoft.com/office/drawing/2014/main" id="{87B7040C-17BF-44CC-8862-56E6CE02B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5AE6EA4-CDAA-42DD-AD8D-28734D691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C89B5-EA0E-4922-B726-A5A070F3631C}" type="slidenum">
              <a:rPr lang="en-SG" smtClean="0"/>
              <a:t>‹#›</a:t>
            </a:fld>
            <a:endParaRPr lang="en-SG"/>
          </a:p>
        </p:txBody>
      </p:sp>
    </p:spTree>
    <p:extLst>
      <p:ext uri="{BB962C8B-B14F-4D97-AF65-F5344CB8AC3E}">
        <p14:creationId xmlns:p14="http://schemas.microsoft.com/office/powerpoint/2010/main" val="1235606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1.svg"/><Relationship Id="rId3" Type="http://schemas.microsoft.com/office/2007/relationships/hdphoto" Target="../media/hdphoto2.wdp"/><Relationship Id="rId7" Type="http://schemas.openxmlformats.org/officeDocument/2006/relationships/image" Target="../media/image40.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5.svg"/><Relationship Id="rId4" Type="http://schemas.openxmlformats.org/officeDocument/2006/relationships/image" Target="../media/image15.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5.png"/><Relationship Id="rId7" Type="http://schemas.openxmlformats.org/officeDocument/2006/relationships/image" Target="../media/image36.sv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1.svg"/><Relationship Id="rId5" Type="http://schemas.openxmlformats.org/officeDocument/2006/relationships/image" Target="../media/image15.png"/><Relationship Id="rId10" Type="http://schemas.openxmlformats.org/officeDocument/2006/relationships/image" Target="../media/image40.png"/><Relationship Id="rId4" Type="http://schemas.microsoft.com/office/2007/relationships/hdphoto" Target="../media/hdphoto3.wdp"/><Relationship Id="rId9" Type="http://schemas.openxmlformats.org/officeDocument/2006/relationships/image" Target="../media/image38.sv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5.png"/><Relationship Id="rId7" Type="http://schemas.openxmlformats.org/officeDocument/2006/relationships/image" Target="../media/image36.sv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5.png"/><Relationship Id="rId4" Type="http://schemas.microsoft.com/office/2007/relationships/hdphoto" Target="../media/hdphoto3.wdp"/><Relationship Id="rId9" Type="http://schemas.openxmlformats.org/officeDocument/2006/relationships/image" Target="../media/image23.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36.sv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5.png"/><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image" Target="../media/image38.svg"/><Relationship Id="rId3" Type="http://schemas.microsoft.com/office/2007/relationships/hdphoto" Target="../media/hdphoto4.wdp"/><Relationship Id="rId7" Type="http://schemas.openxmlformats.org/officeDocument/2006/relationships/image" Target="../media/image3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1.svg"/><Relationship Id="rId4" Type="http://schemas.openxmlformats.org/officeDocument/2006/relationships/image" Target="../media/image15.png"/><Relationship Id="rId9" Type="http://schemas.openxmlformats.org/officeDocument/2006/relationships/image" Target="../media/image40.png"/></Relationships>
</file>

<file path=ppt/slides/_rels/slide19.xml.rels><?xml version="1.0" encoding="UTF-8" standalone="yes"?>
<Relationships xmlns="http://schemas.openxmlformats.org/package/2006/relationships"><Relationship Id="rId8" Type="http://schemas.openxmlformats.org/officeDocument/2006/relationships/image" Target="../media/image38.svg"/><Relationship Id="rId3" Type="http://schemas.microsoft.com/office/2007/relationships/hdphoto" Target="../media/hdphoto4.wdp"/><Relationship Id="rId7" Type="http://schemas.openxmlformats.org/officeDocument/2006/relationships/image" Target="../media/image3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1.svg"/><Relationship Id="rId4" Type="http://schemas.openxmlformats.org/officeDocument/2006/relationships/image" Target="../media/image15.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s>
</file>

<file path=ppt/slides/_rels/slide2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48.svg"/><Relationship Id="rId3" Type="http://schemas.openxmlformats.org/officeDocument/2006/relationships/image" Target="../media/image14.png"/><Relationship Id="rId21" Type="http://schemas.openxmlformats.org/officeDocument/2006/relationships/image" Target="../media/image2.sv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1.png"/><Relationship Id="rId2" Type="http://schemas.openxmlformats.org/officeDocument/2006/relationships/slide" Target="slide2.xml"/><Relationship Id="rId16" Type="http://schemas.openxmlformats.org/officeDocument/2006/relationships/image" Target="../media/image38.svg"/><Relationship Id="rId20" Type="http://schemas.openxmlformats.org/officeDocument/2006/relationships/image" Target="../media/image36.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37.png"/><Relationship Id="rId23" Type="http://schemas.openxmlformats.org/officeDocument/2006/relationships/image" Target="../media/image50.svg"/><Relationship Id="rId10" Type="http://schemas.openxmlformats.org/officeDocument/2006/relationships/image" Target="../media/image21.svg"/><Relationship Id="rId19" Type="http://schemas.openxmlformats.org/officeDocument/2006/relationships/image" Target="../media/image35.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49.png"/></Relationships>
</file>

<file path=ppt/slides/_rels/slide2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48.svg"/><Relationship Id="rId3" Type="http://schemas.openxmlformats.org/officeDocument/2006/relationships/image" Target="../media/image14.png"/><Relationship Id="rId21" Type="http://schemas.openxmlformats.org/officeDocument/2006/relationships/image" Target="../media/image2.sv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1.png"/><Relationship Id="rId25" Type="http://schemas.microsoft.com/office/2007/relationships/hdphoto" Target="../media/hdphoto6.wdp"/><Relationship Id="rId2" Type="http://schemas.openxmlformats.org/officeDocument/2006/relationships/slide" Target="slide2.xml"/><Relationship Id="rId16" Type="http://schemas.openxmlformats.org/officeDocument/2006/relationships/image" Target="../media/image38.svg"/><Relationship Id="rId20" Type="http://schemas.openxmlformats.org/officeDocument/2006/relationships/image" Target="../media/image36.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51.png"/><Relationship Id="rId5" Type="http://schemas.openxmlformats.org/officeDocument/2006/relationships/image" Target="../media/image16.png"/><Relationship Id="rId15" Type="http://schemas.openxmlformats.org/officeDocument/2006/relationships/image" Target="../media/image37.png"/><Relationship Id="rId23" Type="http://schemas.openxmlformats.org/officeDocument/2006/relationships/image" Target="../media/image50.svg"/><Relationship Id="rId10" Type="http://schemas.openxmlformats.org/officeDocument/2006/relationships/image" Target="../media/image21.svg"/><Relationship Id="rId19" Type="http://schemas.openxmlformats.org/officeDocument/2006/relationships/image" Target="../media/image35.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48.svg"/><Relationship Id="rId3" Type="http://schemas.openxmlformats.org/officeDocument/2006/relationships/image" Target="../media/image14.png"/><Relationship Id="rId21" Type="http://schemas.openxmlformats.org/officeDocument/2006/relationships/image" Target="../media/image2.sv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1.png"/><Relationship Id="rId25" Type="http://schemas.microsoft.com/office/2007/relationships/hdphoto" Target="../media/hdphoto6.wdp"/><Relationship Id="rId2" Type="http://schemas.openxmlformats.org/officeDocument/2006/relationships/slide" Target="slide2.xml"/><Relationship Id="rId16" Type="http://schemas.openxmlformats.org/officeDocument/2006/relationships/image" Target="../media/image38.svg"/><Relationship Id="rId20" Type="http://schemas.openxmlformats.org/officeDocument/2006/relationships/image" Target="../media/image36.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51.png"/><Relationship Id="rId5" Type="http://schemas.openxmlformats.org/officeDocument/2006/relationships/image" Target="../media/image16.png"/><Relationship Id="rId15" Type="http://schemas.openxmlformats.org/officeDocument/2006/relationships/image" Target="../media/image37.png"/><Relationship Id="rId23" Type="http://schemas.openxmlformats.org/officeDocument/2006/relationships/image" Target="../media/image50.svg"/><Relationship Id="rId10" Type="http://schemas.openxmlformats.org/officeDocument/2006/relationships/image" Target="../media/image21.svg"/><Relationship Id="rId19" Type="http://schemas.openxmlformats.org/officeDocument/2006/relationships/image" Target="../media/image35.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49.png"/></Relationships>
</file>

<file path=ppt/slides/_rels/slide2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2.svg"/><Relationship Id="rId3" Type="http://schemas.openxmlformats.org/officeDocument/2006/relationships/image" Target="../media/image14.png"/><Relationship Id="rId21" Type="http://schemas.openxmlformats.org/officeDocument/2006/relationships/image" Target="../media/image49.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1.png"/><Relationship Id="rId2" Type="http://schemas.openxmlformats.org/officeDocument/2006/relationships/slide" Target="slide2.xml"/><Relationship Id="rId16" Type="http://schemas.openxmlformats.org/officeDocument/2006/relationships/image" Target="../media/image36.svg"/><Relationship Id="rId20" Type="http://schemas.openxmlformats.org/officeDocument/2006/relationships/image" Target="../media/image38.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35.png"/><Relationship Id="rId10" Type="http://schemas.openxmlformats.org/officeDocument/2006/relationships/image" Target="../media/image21.svg"/><Relationship Id="rId19" Type="http://schemas.openxmlformats.org/officeDocument/2006/relationships/image" Target="../media/image37.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50.svg"/></Relationships>
</file>

<file path=ppt/slides/_rels/slide2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2.svg"/><Relationship Id="rId3" Type="http://schemas.openxmlformats.org/officeDocument/2006/relationships/image" Target="../media/image14.png"/><Relationship Id="rId21" Type="http://schemas.openxmlformats.org/officeDocument/2006/relationships/image" Target="../media/image49.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1.png"/><Relationship Id="rId2" Type="http://schemas.openxmlformats.org/officeDocument/2006/relationships/slide" Target="slide2.xml"/><Relationship Id="rId16" Type="http://schemas.openxmlformats.org/officeDocument/2006/relationships/image" Target="../media/image36.svg"/><Relationship Id="rId20" Type="http://schemas.openxmlformats.org/officeDocument/2006/relationships/image" Target="../media/image38.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microsoft.com/office/2007/relationships/hdphoto" Target="../media/hdphoto7.wdp"/><Relationship Id="rId5" Type="http://schemas.openxmlformats.org/officeDocument/2006/relationships/image" Target="../media/image16.png"/><Relationship Id="rId15" Type="http://schemas.openxmlformats.org/officeDocument/2006/relationships/image" Target="../media/image35.png"/><Relationship Id="rId23" Type="http://schemas.openxmlformats.org/officeDocument/2006/relationships/image" Target="../media/image52.png"/><Relationship Id="rId10" Type="http://schemas.openxmlformats.org/officeDocument/2006/relationships/image" Target="../media/image21.svg"/><Relationship Id="rId19" Type="http://schemas.openxmlformats.org/officeDocument/2006/relationships/image" Target="../media/image37.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50.svg"/></Relationships>
</file>

<file path=ppt/slides/_rels/slide2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2.svg"/><Relationship Id="rId26" Type="http://schemas.openxmlformats.org/officeDocument/2006/relationships/image" Target="../media/image41.svg"/><Relationship Id="rId3" Type="http://schemas.openxmlformats.org/officeDocument/2006/relationships/image" Target="../media/image14.png"/><Relationship Id="rId21" Type="http://schemas.openxmlformats.org/officeDocument/2006/relationships/image" Target="../media/image49.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1.png"/><Relationship Id="rId25" Type="http://schemas.openxmlformats.org/officeDocument/2006/relationships/image" Target="../media/image40.png"/><Relationship Id="rId2" Type="http://schemas.openxmlformats.org/officeDocument/2006/relationships/slide" Target="slide2.xml"/><Relationship Id="rId16" Type="http://schemas.openxmlformats.org/officeDocument/2006/relationships/image" Target="../media/image36.svg"/><Relationship Id="rId20" Type="http://schemas.openxmlformats.org/officeDocument/2006/relationships/image" Target="../media/image38.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microsoft.com/office/2007/relationships/hdphoto" Target="../media/hdphoto7.wdp"/><Relationship Id="rId5" Type="http://schemas.openxmlformats.org/officeDocument/2006/relationships/image" Target="../media/image16.png"/><Relationship Id="rId15" Type="http://schemas.openxmlformats.org/officeDocument/2006/relationships/image" Target="../media/image35.png"/><Relationship Id="rId23" Type="http://schemas.openxmlformats.org/officeDocument/2006/relationships/image" Target="../media/image52.png"/><Relationship Id="rId10" Type="http://schemas.openxmlformats.org/officeDocument/2006/relationships/image" Target="../media/image21.svg"/><Relationship Id="rId19" Type="http://schemas.openxmlformats.org/officeDocument/2006/relationships/image" Target="../media/image37.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50.svg"/></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21" Type="http://schemas.openxmlformats.org/officeDocument/2006/relationships/image" Target="../media/image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slide" Target="slide2.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3.sv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2.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5.svg"/></Relationships>
</file>

<file path=ppt/slides/_rels/slide30.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2.svg"/><Relationship Id="rId3" Type="http://schemas.openxmlformats.org/officeDocument/2006/relationships/image" Target="../media/image14.png"/><Relationship Id="rId21" Type="http://schemas.openxmlformats.org/officeDocument/2006/relationships/image" Target="../media/image49.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1.png"/><Relationship Id="rId2" Type="http://schemas.openxmlformats.org/officeDocument/2006/relationships/slide" Target="slide2.xml"/><Relationship Id="rId16" Type="http://schemas.openxmlformats.org/officeDocument/2006/relationships/image" Target="../media/image36.svg"/><Relationship Id="rId20" Type="http://schemas.openxmlformats.org/officeDocument/2006/relationships/image" Target="../media/image38.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microsoft.com/office/2007/relationships/hdphoto" Target="../media/hdphoto7.wdp"/><Relationship Id="rId5" Type="http://schemas.openxmlformats.org/officeDocument/2006/relationships/image" Target="../media/image16.png"/><Relationship Id="rId15" Type="http://schemas.openxmlformats.org/officeDocument/2006/relationships/image" Target="../media/image35.png"/><Relationship Id="rId23" Type="http://schemas.openxmlformats.org/officeDocument/2006/relationships/image" Target="../media/image52.png"/><Relationship Id="rId10" Type="http://schemas.openxmlformats.org/officeDocument/2006/relationships/image" Target="../media/image21.svg"/><Relationship Id="rId19" Type="http://schemas.openxmlformats.org/officeDocument/2006/relationships/image" Target="../media/image37.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50.svg"/></Relationships>
</file>

<file path=ppt/slides/_rels/slide3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48.svg"/><Relationship Id="rId3" Type="http://schemas.openxmlformats.org/officeDocument/2006/relationships/image" Target="../media/image14.png"/><Relationship Id="rId21" Type="http://schemas.openxmlformats.org/officeDocument/2006/relationships/image" Target="../media/image2.sv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1.png"/><Relationship Id="rId2" Type="http://schemas.openxmlformats.org/officeDocument/2006/relationships/slide" Target="slide2.xml"/><Relationship Id="rId16" Type="http://schemas.openxmlformats.org/officeDocument/2006/relationships/image" Target="../media/image38.svg"/><Relationship Id="rId20" Type="http://schemas.openxmlformats.org/officeDocument/2006/relationships/image" Target="../media/image36.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37.png"/><Relationship Id="rId23" Type="http://schemas.openxmlformats.org/officeDocument/2006/relationships/image" Target="../media/image50.svg"/><Relationship Id="rId10" Type="http://schemas.openxmlformats.org/officeDocument/2006/relationships/image" Target="../media/image21.svg"/><Relationship Id="rId19" Type="http://schemas.openxmlformats.org/officeDocument/2006/relationships/image" Target="../media/image35.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49.png"/></Relationships>
</file>

<file path=ppt/slides/_rels/slide3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27.svg"/><Relationship Id="rId3" Type="http://schemas.openxmlformats.org/officeDocument/2006/relationships/image" Target="../media/image14.png"/><Relationship Id="rId21" Type="http://schemas.openxmlformats.org/officeDocument/2006/relationships/image" Target="../media/image30.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6.png"/><Relationship Id="rId2" Type="http://schemas.openxmlformats.org/officeDocument/2006/relationships/slide" Target="slide2.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6.svg"/><Relationship Id="rId5" Type="http://schemas.openxmlformats.org/officeDocument/2006/relationships/image" Target="../media/image16.png"/><Relationship Id="rId15" Type="http://schemas.openxmlformats.org/officeDocument/2006/relationships/image" Target="../media/image24.png"/><Relationship Id="rId23" Type="http://schemas.openxmlformats.org/officeDocument/2006/relationships/image" Target="../media/image35.png"/><Relationship Id="rId10" Type="http://schemas.openxmlformats.org/officeDocument/2006/relationships/image" Target="../media/image21.svg"/><Relationship Id="rId19" Type="http://schemas.openxmlformats.org/officeDocument/2006/relationships/image" Target="../media/image28.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31.svg"/></Relationships>
</file>

<file path=ppt/slides/_rels/slide3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56.svg"/><Relationship Id="rId3" Type="http://schemas.openxmlformats.org/officeDocument/2006/relationships/image" Target="../media/image14.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55.png"/><Relationship Id="rId2" Type="http://schemas.openxmlformats.org/officeDocument/2006/relationships/slide" Target="slide2.xml"/><Relationship Id="rId16" Type="http://schemas.openxmlformats.org/officeDocument/2006/relationships/image" Target="../media/image54.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28.png"/><Relationship Id="rId5" Type="http://schemas.openxmlformats.org/officeDocument/2006/relationships/image" Target="../media/image4.png"/><Relationship Id="rId15" Type="http://schemas.openxmlformats.org/officeDocument/2006/relationships/image" Target="../media/image53.png"/><Relationship Id="rId10" Type="http://schemas.openxmlformats.org/officeDocument/2006/relationships/image" Target="../media/image27.svg"/><Relationship Id="rId4" Type="http://schemas.openxmlformats.org/officeDocument/2006/relationships/image" Target="../media/image15.png"/><Relationship Id="rId9" Type="http://schemas.openxmlformats.org/officeDocument/2006/relationships/image" Target="../media/image26.png"/><Relationship Id="rId14" Type="http://schemas.openxmlformats.org/officeDocument/2006/relationships/image" Target="../media/image31.svg"/></Relationships>
</file>

<file path=ppt/slides/_rels/slide34.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14.png"/><Relationship Id="rId7" Type="http://schemas.openxmlformats.org/officeDocument/2006/relationships/image" Target="../media/image55.pn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s>
</file>

<file path=ppt/slides/_rels/slide36.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0.svg"/><Relationship Id="rId18" Type="http://schemas.openxmlformats.org/officeDocument/2006/relationships/image" Target="../media/image65.png"/><Relationship Id="rId3" Type="http://schemas.openxmlformats.org/officeDocument/2006/relationships/image" Target="../media/image14.png"/><Relationship Id="rId21" Type="http://schemas.openxmlformats.org/officeDocument/2006/relationships/image" Target="../media/image68.svg"/><Relationship Id="rId7" Type="http://schemas.openxmlformats.org/officeDocument/2006/relationships/image" Target="../media/image55.png"/><Relationship Id="rId12" Type="http://schemas.openxmlformats.org/officeDocument/2006/relationships/image" Target="../media/image59.png"/><Relationship Id="rId17" Type="http://schemas.openxmlformats.org/officeDocument/2006/relationships/image" Target="../media/image64.svg"/><Relationship Id="rId2" Type="http://schemas.openxmlformats.org/officeDocument/2006/relationships/slide" Target="slide2.xml"/><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58.svg"/><Relationship Id="rId5" Type="http://schemas.openxmlformats.org/officeDocument/2006/relationships/image" Target="../media/image4.png"/><Relationship Id="rId15" Type="http://schemas.openxmlformats.org/officeDocument/2006/relationships/image" Target="../media/image62.svg"/><Relationship Id="rId10" Type="http://schemas.openxmlformats.org/officeDocument/2006/relationships/image" Target="../media/image57.png"/><Relationship Id="rId19" Type="http://schemas.openxmlformats.org/officeDocument/2006/relationships/image" Target="../media/image66.svg"/><Relationship Id="rId4" Type="http://schemas.openxmlformats.org/officeDocument/2006/relationships/image" Target="../media/image15.png"/><Relationship Id="rId9" Type="http://schemas.openxmlformats.org/officeDocument/2006/relationships/image" Target="../media/image3.jpg"/><Relationship Id="rId14" Type="http://schemas.openxmlformats.org/officeDocument/2006/relationships/image" Target="../media/image61.png"/></Relationships>
</file>

<file path=ppt/slides/_rels/slide37.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14.png"/><Relationship Id="rId7" Type="http://schemas.openxmlformats.org/officeDocument/2006/relationships/image" Target="../media/image55.png"/><Relationship Id="rId12" Type="http://schemas.openxmlformats.org/officeDocument/2006/relationships/image" Target="../media/image72.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71.png"/><Relationship Id="rId5" Type="http://schemas.openxmlformats.org/officeDocument/2006/relationships/image" Target="../media/image4.png"/><Relationship Id="rId10" Type="http://schemas.openxmlformats.org/officeDocument/2006/relationships/image" Target="../media/image70.svg"/><Relationship Id="rId4" Type="http://schemas.openxmlformats.org/officeDocument/2006/relationships/image" Target="../media/image15.png"/><Relationship Id="rId9" Type="http://schemas.openxmlformats.org/officeDocument/2006/relationships/image" Target="../media/image69.png"/></Relationships>
</file>

<file path=ppt/slides/_rels/slide38.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0.svg"/><Relationship Id="rId18" Type="http://schemas.openxmlformats.org/officeDocument/2006/relationships/image" Target="../media/image65.png"/><Relationship Id="rId3" Type="http://schemas.openxmlformats.org/officeDocument/2006/relationships/image" Target="../media/image14.png"/><Relationship Id="rId21" Type="http://schemas.openxmlformats.org/officeDocument/2006/relationships/image" Target="../media/image68.svg"/><Relationship Id="rId7" Type="http://schemas.openxmlformats.org/officeDocument/2006/relationships/image" Target="../media/image55.png"/><Relationship Id="rId12" Type="http://schemas.openxmlformats.org/officeDocument/2006/relationships/image" Target="../media/image59.png"/><Relationship Id="rId17" Type="http://schemas.openxmlformats.org/officeDocument/2006/relationships/image" Target="../media/image64.svg"/><Relationship Id="rId2" Type="http://schemas.openxmlformats.org/officeDocument/2006/relationships/slide" Target="slide2.xml"/><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58.svg"/><Relationship Id="rId5" Type="http://schemas.openxmlformats.org/officeDocument/2006/relationships/image" Target="../media/image4.png"/><Relationship Id="rId15" Type="http://schemas.openxmlformats.org/officeDocument/2006/relationships/image" Target="../media/image62.svg"/><Relationship Id="rId10" Type="http://schemas.openxmlformats.org/officeDocument/2006/relationships/image" Target="../media/image57.png"/><Relationship Id="rId19" Type="http://schemas.openxmlformats.org/officeDocument/2006/relationships/image" Target="../media/image66.svg"/><Relationship Id="rId4" Type="http://schemas.openxmlformats.org/officeDocument/2006/relationships/image" Target="../media/image15.png"/><Relationship Id="rId9" Type="http://schemas.openxmlformats.org/officeDocument/2006/relationships/image" Target="../media/image3.jpg"/><Relationship Id="rId14" Type="http://schemas.openxmlformats.org/officeDocument/2006/relationships/image" Target="../media/image61.png"/></Relationships>
</file>

<file path=ppt/slides/_rels/slide39.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14.png"/><Relationship Id="rId7" Type="http://schemas.openxmlformats.org/officeDocument/2006/relationships/image" Target="../media/image55.png"/><Relationship Id="rId12" Type="http://schemas.openxmlformats.org/officeDocument/2006/relationships/image" Target="../media/image72.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71.png"/><Relationship Id="rId5" Type="http://schemas.openxmlformats.org/officeDocument/2006/relationships/image" Target="../media/image4.png"/><Relationship Id="rId10" Type="http://schemas.openxmlformats.org/officeDocument/2006/relationships/image" Target="../media/image70.svg"/><Relationship Id="rId4" Type="http://schemas.openxmlformats.org/officeDocument/2006/relationships/image" Target="../media/image15.png"/><Relationship Id="rId9" Type="http://schemas.openxmlformats.org/officeDocument/2006/relationships/image" Target="../media/image69.pn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26" Type="http://schemas.microsoft.com/office/2007/relationships/hdphoto" Target="../media/hdphoto1.wdp"/><Relationship Id="rId3" Type="http://schemas.openxmlformats.org/officeDocument/2006/relationships/image" Target="../media/image14.png"/><Relationship Id="rId21" Type="http://schemas.openxmlformats.org/officeDocument/2006/relationships/image" Target="../media/image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4.png"/><Relationship Id="rId2" Type="http://schemas.openxmlformats.org/officeDocument/2006/relationships/slide" Target="slide2.xml"/><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3.sv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2.png"/><Relationship Id="rId28" Type="http://schemas.openxmlformats.org/officeDocument/2006/relationships/image" Target="../media/image36.sv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5.svg"/><Relationship Id="rId27" Type="http://schemas.openxmlformats.org/officeDocument/2006/relationships/image" Target="../media/image35.png"/><Relationship Id="rId30" Type="http://schemas.openxmlformats.org/officeDocument/2006/relationships/image" Target="../media/image38.svg"/></Relationships>
</file>

<file path=ppt/slides/_rels/slide40.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14.png"/><Relationship Id="rId7" Type="http://schemas.openxmlformats.org/officeDocument/2006/relationships/image" Target="../media/image55.png"/><Relationship Id="rId12" Type="http://schemas.openxmlformats.org/officeDocument/2006/relationships/image" Target="../media/image72.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71.png"/><Relationship Id="rId5" Type="http://schemas.openxmlformats.org/officeDocument/2006/relationships/image" Target="../media/image4.png"/><Relationship Id="rId10" Type="http://schemas.openxmlformats.org/officeDocument/2006/relationships/image" Target="../media/image70.svg"/><Relationship Id="rId4" Type="http://schemas.openxmlformats.org/officeDocument/2006/relationships/image" Target="../media/image15.png"/><Relationship Id="rId9" Type="http://schemas.openxmlformats.org/officeDocument/2006/relationships/image" Target="../media/image69.png"/></Relationships>
</file>

<file path=ppt/slides/_rels/slide41.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0.svg"/><Relationship Id="rId18" Type="http://schemas.openxmlformats.org/officeDocument/2006/relationships/image" Target="../media/image65.png"/><Relationship Id="rId3" Type="http://schemas.openxmlformats.org/officeDocument/2006/relationships/image" Target="../media/image14.png"/><Relationship Id="rId21" Type="http://schemas.openxmlformats.org/officeDocument/2006/relationships/image" Target="../media/image68.svg"/><Relationship Id="rId7" Type="http://schemas.openxmlformats.org/officeDocument/2006/relationships/image" Target="../media/image55.png"/><Relationship Id="rId12" Type="http://schemas.openxmlformats.org/officeDocument/2006/relationships/image" Target="../media/image59.png"/><Relationship Id="rId17" Type="http://schemas.openxmlformats.org/officeDocument/2006/relationships/image" Target="../media/image64.svg"/><Relationship Id="rId2" Type="http://schemas.openxmlformats.org/officeDocument/2006/relationships/slide" Target="slide2.xml"/><Relationship Id="rId16" Type="http://schemas.openxmlformats.org/officeDocument/2006/relationships/image" Target="../media/image63.png"/><Relationship Id="rId20"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58.svg"/><Relationship Id="rId5" Type="http://schemas.openxmlformats.org/officeDocument/2006/relationships/image" Target="../media/image4.png"/><Relationship Id="rId15" Type="http://schemas.openxmlformats.org/officeDocument/2006/relationships/image" Target="../media/image62.svg"/><Relationship Id="rId23" Type="http://schemas.openxmlformats.org/officeDocument/2006/relationships/image" Target="../media/image74.svg"/><Relationship Id="rId10" Type="http://schemas.openxmlformats.org/officeDocument/2006/relationships/image" Target="../media/image57.png"/><Relationship Id="rId19" Type="http://schemas.openxmlformats.org/officeDocument/2006/relationships/image" Target="../media/image66.svg"/><Relationship Id="rId4" Type="http://schemas.openxmlformats.org/officeDocument/2006/relationships/image" Target="../media/image15.png"/><Relationship Id="rId9" Type="http://schemas.openxmlformats.org/officeDocument/2006/relationships/image" Target="../media/image3.jpg"/><Relationship Id="rId14" Type="http://schemas.openxmlformats.org/officeDocument/2006/relationships/image" Target="../media/image61.png"/><Relationship Id="rId22" Type="http://schemas.openxmlformats.org/officeDocument/2006/relationships/image" Target="../media/image73.png"/></Relationships>
</file>

<file path=ppt/slides/_rels/slide4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s>
</file>

<file path=ppt/slides/_rels/slide4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36.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35.png"/><Relationship Id="rId2" Type="http://schemas.openxmlformats.org/officeDocument/2006/relationships/slide" Target="slide2.xml"/><Relationship Id="rId16" Type="http://schemas.microsoft.com/office/2007/relationships/hdphoto" Target="../media/hdphoto8.wdp"/><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75.pn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s>
</file>

<file path=ppt/slides/_rels/slide4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36.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35.png"/><Relationship Id="rId2" Type="http://schemas.openxmlformats.org/officeDocument/2006/relationships/slide" Target="slide2.xml"/><Relationship Id="rId16" Type="http://schemas.microsoft.com/office/2007/relationships/hdphoto" Target="../media/hdphoto8.wdp"/><Relationship Id="rId20" Type="http://schemas.openxmlformats.org/officeDocument/2006/relationships/image" Target="../media/image77.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75.png"/><Relationship Id="rId10" Type="http://schemas.openxmlformats.org/officeDocument/2006/relationships/image" Target="../media/image21.svg"/><Relationship Id="rId19" Type="http://schemas.openxmlformats.org/officeDocument/2006/relationships/image" Target="../media/image76.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s>
</file>

<file path=ppt/slides/_rels/slide4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21" Type="http://schemas.openxmlformats.org/officeDocument/2006/relationships/image" Target="../media/image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slide" Target="slide2.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3.sv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2.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4.png"/><Relationship Id="rId18" Type="http://schemas.openxmlformats.org/officeDocument/2006/relationships/image" Target="../media/image27.svg"/><Relationship Id="rId3" Type="http://schemas.openxmlformats.org/officeDocument/2006/relationships/image" Target="../media/image14.png"/><Relationship Id="rId21" Type="http://schemas.openxmlformats.org/officeDocument/2006/relationships/image" Target="../media/image30.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6.png"/><Relationship Id="rId2" Type="http://schemas.openxmlformats.org/officeDocument/2006/relationships/slide" Target="slide2.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3.svg"/><Relationship Id="rId5" Type="http://schemas.openxmlformats.org/officeDocument/2006/relationships/image" Target="../media/image16.pn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21.svg"/><Relationship Id="rId19" Type="http://schemas.openxmlformats.org/officeDocument/2006/relationships/image" Target="../media/image28.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5.svg"/><Relationship Id="rId22" Type="http://schemas.openxmlformats.org/officeDocument/2006/relationships/image" Target="../media/image31.sv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21" Type="http://schemas.openxmlformats.org/officeDocument/2006/relationships/image" Target="../media/image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slide" Target="slide2.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3.sv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2.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41.svg"/><Relationship Id="rId3" Type="http://schemas.microsoft.com/office/2007/relationships/hdphoto" Target="../media/hdphoto2.wdp"/><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5.svg"/><Relationship Id="rId4" Type="http://schemas.openxmlformats.org/officeDocument/2006/relationships/image" Target="../media/image15.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41.svg"/><Relationship Id="rId3" Type="http://schemas.microsoft.com/office/2007/relationships/hdphoto" Target="../media/hdphoto2.wdp"/><Relationship Id="rId7"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5.svg"/><Relationship Id="rId4" Type="http://schemas.openxmlformats.org/officeDocument/2006/relationships/image" Target="../media/image15.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8662E9-BB30-417B-9411-F21629566B9A}"/>
              </a:ext>
            </a:extLst>
          </p:cNvPr>
          <p:cNvSpPr txBox="1"/>
          <p:nvPr/>
        </p:nvSpPr>
        <p:spPr>
          <a:xfrm>
            <a:off x="2146300" y="262466"/>
            <a:ext cx="7899400" cy="830997"/>
          </a:xfrm>
          <a:prstGeom prst="rect">
            <a:avLst/>
          </a:prstGeom>
          <a:noFill/>
        </p:spPr>
        <p:txBody>
          <a:bodyPr wrap="square" rtlCol="0">
            <a:spAutoFit/>
          </a:bodyPr>
          <a:lstStyle/>
          <a:p>
            <a:pPr algn="ctr"/>
            <a:r>
              <a:rPr lang="en-US" sz="4800" u="sng" dirty="0">
                <a:latin typeface="Times New Roman" panose="02020603050405020304" pitchFamily="18" charset="0"/>
                <a:cs typeface="Times New Roman" panose="02020603050405020304" pitchFamily="18" charset="0"/>
              </a:rPr>
              <a:t>Hi-Fi Prototype </a:t>
            </a:r>
          </a:p>
        </p:txBody>
      </p:sp>
      <p:sp>
        <p:nvSpPr>
          <p:cNvPr id="5" name="Rectangle 4">
            <a:extLst>
              <a:ext uri="{FF2B5EF4-FFF2-40B4-BE49-F238E27FC236}">
                <a16:creationId xmlns:a16="http://schemas.microsoft.com/office/drawing/2014/main" id="{4DAA2A31-5D08-48F5-9BD1-055FA6535D8A}"/>
              </a:ext>
            </a:extLst>
          </p:cNvPr>
          <p:cNvSpPr/>
          <p:nvPr/>
        </p:nvSpPr>
        <p:spPr>
          <a:xfrm>
            <a:off x="2842259" y="1762744"/>
            <a:ext cx="5905501" cy="1446550"/>
          </a:xfrm>
          <a:prstGeom prst="rect">
            <a:avLst/>
          </a:prstGeom>
          <a:ln>
            <a:solidFill>
              <a:schemeClr val="accent1"/>
            </a:solidFill>
          </a:ln>
        </p:spPr>
        <p:txBody>
          <a:bodyPr wrap="square">
            <a:spAutoFit/>
          </a:bodyPr>
          <a:lstStyle/>
          <a:p>
            <a:r>
              <a:rPr lang="en-US" sz="2000" dirty="0">
                <a:solidFill>
                  <a:schemeClr val="accent1"/>
                </a:solidFill>
                <a:latin typeface="Times New Roman" panose="02020603050405020304" pitchFamily="18" charset="0"/>
                <a:cs typeface="Times New Roman" panose="02020603050405020304" pitchFamily="18" charset="0"/>
              </a:rPr>
              <a:t>Name 	              :	 </a:t>
            </a:r>
            <a:r>
              <a:rPr lang="en-US" sz="2000" b="1" dirty="0">
                <a:solidFill>
                  <a:schemeClr val="accent1"/>
                </a:solidFill>
                <a:latin typeface="Times New Roman" panose="02020603050405020304" pitchFamily="18" charset="0"/>
                <a:cs typeface="Times New Roman" panose="02020603050405020304" pitchFamily="18" charset="0"/>
              </a:rPr>
              <a:t>Kirath Singh (U1822329J)</a:t>
            </a:r>
            <a:br>
              <a:rPr lang="en-US" sz="2000" b="1" dirty="0">
                <a:solidFill>
                  <a:schemeClr val="accent1"/>
                </a:solidFill>
                <a:latin typeface="Times New Roman" panose="02020603050405020304" pitchFamily="18" charset="0"/>
                <a:cs typeface="Times New Roman" panose="02020603050405020304" pitchFamily="18" charset="0"/>
              </a:rPr>
            </a:br>
            <a:endParaRPr lang="en-US" sz="2000" b="1" dirty="0">
              <a:solidFill>
                <a:schemeClr val="accent1"/>
              </a:solidFill>
              <a:latin typeface="Times New Roman" panose="02020603050405020304" pitchFamily="18" charset="0"/>
              <a:cs typeface="Times New Roman" panose="02020603050405020304" pitchFamily="18" charset="0"/>
            </a:endParaRPr>
          </a:p>
          <a:p>
            <a:r>
              <a:rPr lang="en-US" sz="2000" dirty="0">
                <a:solidFill>
                  <a:schemeClr val="accent1"/>
                </a:solidFill>
                <a:latin typeface="Times New Roman" panose="02020603050405020304" pitchFamily="18" charset="0"/>
                <a:cs typeface="Times New Roman" panose="02020603050405020304" pitchFamily="18" charset="0"/>
              </a:rPr>
              <a:t>Low-fi Reviewer :               </a:t>
            </a:r>
            <a:r>
              <a:rPr lang="en-US" sz="2000" b="1" dirty="0">
                <a:solidFill>
                  <a:schemeClr val="accent1"/>
                </a:solidFill>
                <a:latin typeface="Times New Roman" panose="02020603050405020304" pitchFamily="18" charset="0"/>
                <a:cs typeface="Times New Roman" panose="02020603050405020304" pitchFamily="18" charset="0"/>
              </a:rPr>
              <a:t>Wang Annan(</a:t>
            </a:r>
            <a:r>
              <a:rPr lang="en-SG" b="1" dirty="0">
                <a:solidFill>
                  <a:schemeClr val="accent1"/>
                </a:solidFill>
              </a:rPr>
              <a:t>U1923430G)</a:t>
            </a:r>
            <a:br>
              <a:rPr lang="en-US" sz="3200" b="1" dirty="0">
                <a:solidFill>
                  <a:srgbClr val="C00000"/>
                </a:solidFill>
                <a:latin typeface="Times New Roman" panose="02020603050405020304" pitchFamily="18" charset="0"/>
                <a:cs typeface="Times New Roman" panose="02020603050405020304" pitchFamily="18" charset="0"/>
              </a:rPr>
            </a:br>
            <a:endParaRPr lang="en-IN" sz="2800" b="1" dirty="0"/>
          </a:p>
        </p:txBody>
      </p:sp>
      <p:sp>
        <p:nvSpPr>
          <p:cNvPr id="6" name="Rectangle 5">
            <a:extLst>
              <a:ext uri="{FF2B5EF4-FFF2-40B4-BE49-F238E27FC236}">
                <a16:creationId xmlns:a16="http://schemas.microsoft.com/office/drawing/2014/main" id="{20422E70-F349-4C53-87E0-43E8EFA85849}"/>
              </a:ext>
            </a:extLst>
          </p:cNvPr>
          <p:cNvSpPr/>
          <p:nvPr/>
        </p:nvSpPr>
        <p:spPr>
          <a:xfrm>
            <a:off x="2842259" y="3540760"/>
            <a:ext cx="5905501" cy="2616101"/>
          </a:xfrm>
          <a:prstGeom prst="rect">
            <a:avLst/>
          </a:prstGeom>
          <a:ln>
            <a:solidFill>
              <a:schemeClr val="accent1"/>
            </a:solidFill>
          </a:ln>
        </p:spPr>
        <p:txBody>
          <a:bodyPr wrap="square">
            <a:spAutoFit/>
          </a:bodyPr>
          <a:lstStyle/>
          <a:p>
            <a:r>
              <a:rPr lang="en-SG" sz="2000" dirty="0">
                <a:latin typeface="Times New Roman" panose="02020603050405020304" pitchFamily="18" charset="0"/>
                <a:cs typeface="Times New Roman" panose="02020603050405020304" pitchFamily="18" charset="0"/>
              </a:rPr>
              <a:t>Instructions:-</a:t>
            </a:r>
          </a:p>
          <a:p>
            <a:pPr marL="457200" indent="-457200">
              <a:buAutoNum type="arabicPeriod"/>
            </a:pPr>
            <a:r>
              <a:rPr lang="en-SG" sz="1600" dirty="0">
                <a:latin typeface="Times New Roman" panose="02020603050405020304" pitchFamily="18" charset="0"/>
                <a:cs typeface="Times New Roman" panose="02020603050405020304" pitchFamily="18" charset="0"/>
              </a:rPr>
              <a:t>Please use only </a:t>
            </a:r>
            <a:r>
              <a:rPr lang="en-SG" sz="1600" b="1" dirty="0">
                <a:latin typeface="Times New Roman" panose="02020603050405020304" pitchFamily="18" charset="0"/>
                <a:cs typeface="Times New Roman" panose="02020603050405020304" pitchFamily="18" charset="0"/>
              </a:rPr>
              <a:t>right arrow key </a:t>
            </a:r>
            <a:r>
              <a:rPr lang="en-SG" sz="1600" dirty="0">
                <a:latin typeface="Times New Roman" panose="02020603050405020304" pitchFamily="18" charset="0"/>
                <a:cs typeface="Times New Roman" panose="02020603050405020304" pitchFamily="18" charset="0"/>
              </a:rPr>
              <a:t>to navigate the slides and kindly wait for the animation delays.</a:t>
            </a:r>
          </a:p>
          <a:p>
            <a:pPr marL="457200" indent="-457200">
              <a:buAutoNum type="arabicPeriod"/>
            </a:pPr>
            <a:r>
              <a:rPr lang="en-SG" sz="1600" dirty="0">
                <a:latin typeface="Times New Roman" panose="02020603050405020304" pitchFamily="18" charset="0"/>
                <a:cs typeface="Times New Roman" panose="02020603050405020304" pitchFamily="18" charset="0"/>
              </a:rPr>
              <a:t>The text-boxes with ‘</a:t>
            </a:r>
            <a:r>
              <a:rPr lang="en-SG" sz="1600" b="1" dirty="0">
                <a:latin typeface="Times New Roman" panose="02020603050405020304" pitchFamily="18" charset="0"/>
                <a:cs typeface="Times New Roman" panose="02020603050405020304" pitchFamily="18" charset="0"/>
              </a:rPr>
              <a:t>yellow background</a:t>
            </a:r>
            <a:r>
              <a:rPr lang="en-SG" sz="1600" dirty="0">
                <a:latin typeface="Times New Roman" panose="02020603050405020304" pitchFamily="18" charset="0"/>
                <a:cs typeface="Times New Roman" panose="02020603050405020304" pitchFamily="18" charset="0"/>
              </a:rPr>
              <a:t>’ indicate annotations for explaining some key features </a:t>
            </a:r>
            <a:r>
              <a:rPr lang="en-SG" sz="1600">
                <a:latin typeface="Times New Roman" panose="02020603050405020304" pitchFamily="18" charset="0"/>
                <a:cs typeface="Times New Roman" panose="02020603050405020304" pitchFamily="18" charset="0"/>
              </a:rPr>
              <a:t>where necessary.</a:t>
            </a:r>
            <a:endParaRPr lang="en-SG" sz="1600" dirty="0">
              <a:latin typeface="Times New Roman" panose="02020603050405020304" pitchFamily="18" charset="0"/>
              <a:cs typeface="Times New Roman" panose="02020603050405020304" pitchFamily="18" charset="0"/>
            </a:endParaRPr>
          </a:p>
          <a:p>
            <a:pPr marL="457200" indent="-457200">
              <a:buAutoNum type="arabicPeriod"/>
            </a:pPr>
            <a:r>
              <a:rPr lang="en-SG" sz="1600" b="1" dirty="0">
                <a:latin typeface="Times New Roman" panose="02020603050405020304" pitchFamily="18" charset="0"/>
                <a:cs typeface="Times New Roman" panose="02020603050405020304" pitchFamily="18" charset="0"/>
              </a:rPr>
              <a:t>Slide number 39 </a:t>
            </a:r>
            <a:r>
              <a:rPr lang="en-SG" sz="1600" dirty="0">
                <a:latin typeface="Times New Roman" panose="02020603050405020304" pitchFamily="18" charset="0"/>
                <a:cs typeface="Times New Roman" panose="02020603050405020304" pitchFamily="18" charset="0"/>
              </a:rPr>
              <a:t>can only be viewed by simulating the slide-show as it contains overlapped text-boxes due to animation.</a:t>
            </a:r>
          </a:p>
          <a:p>
            <a:pPr marL="457200" indent="-457200">
              <a:buAutoNum type="arabicPeriod"/>
            </a:pPr>
            <a:r>
              <a:rPr lang="en-IN" sz="1600" dirty="0"/>
              <a:t>     - this symbol indicates ‘left mouse click’ wherever applicable.</a:t>
            </a:r>
          </a:p>
          <a:p>
            <a:pPr marL="457200" indent="-457200">
              <a:buAutoNum type="arabicPeriod"/>
            </a:pPr>
            <a:r>
              <a:rPr lang="en-IN" sz="1600" dirty="0"/>
              <a:t>Kindly refrain from using mouse-click as it could alter the animation effect that has been applied in the slides.</a:t>
            </a:r>
          </a:p>
        </p:txBody>
      </p:sp>
      <p:sp>
        <p:nvSpPr>
          <p:cNvPr id="7" name="Arrow: Up 6">
            <a:extLst>
              <a:ext uri="{FF2B5EF4-FFF2-40B4-BE49-F238E27FC236}">
                <a16:creationId xmlns:a16="http://schemas.microsoft.com/office/drawing/2014/main" id="{C996E77D-22F7-4FD9-BEED-22BD3C6BF173}"/>
              </a:ext>
            </a:extLst>
          </p:cNvPr>
          <p:cNvSpPr/>
          <p:nvPr/>
        </p:nvSpPr>
        <p:spPr>
          <a:xfrm rot="18640542">
            <a:off x="3381912" y="5402027"/>
            <a:ext cx="192292" cy="2294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33989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34B0C-F0CD-486C-9CE7-AF847DF891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93000"/>
                    </a14:imgEffect>
                  </a14:imgLayer>
                </a14:imgProps>
              </a:ext>
              <a:ext uri="{28A0092B-C50C-407E-A947-70E740481C1C}">
                <a14:useLocalDpi xmlns:a14="http://schemas.microsoft.com/office/drawing/2010/main" val="0"/>
              </a:ext>
            </a:extLst>
          </a:blip>
          <a:srcRect/>
          <a:stretch/>
        </p:blipFill>
        <p:spPr>
          <a:xfrm>
            <a:off x="0" y="-15240"/>
            <a:ext cx="12192000" cy="6888479"/>
          </a:xfrm>
          <a:prstGeom prst="rect">
            <a:avLst/>
          </a:prstGeom>
        </p:spPr>
      </p:pic>
      <p:sp>
        <p:nvSpPr>
          <p:cNvPr id="5" name="Rectangle: Rounded Corners 4">
            <a:extLst>
              <a:ext uri="{FF2B5EF4-FFF2-40B4-BE49-F238E27FC236}">
                <a16:creationId xmlns:a16="http://schemas.microsoft.com/office/drawing/2014/main" id="{3B230DF2-5FE3-443C-9386-77AB1BEC6EDB}"/>
              </a:ext>
            </a:extLst>
          </p:cNvPr>
          <p:cNvSpPr/>
          <p:nvPr/>
        </p:nvSpPr>
        <p:spPr>
          <a:xfrm>
            <a:off x="4230525" y="1446317"/>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7" name="Picture 2" descr="Image result for back arrow transparent&quot;">
            <a:extLst>
              <a:ext uri="{FF2B5EF4-FFF2-40B4-BE49-F238E27FC236}">
                <a16:creationId xmlns:a16="http://schemas.microsoft.com/office/drawing/2014/main" id="{9B7EA6A1-F523-43E8-B205-B01D666A2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Close">
            <a:extLst>
              <a:ext uri="{FF2B5EF4-FFF2-40B4-BE49-F238E27FC236}">
                <a16:creationId xmlns:a16="http://schemas.microsoft.com/office/drawing/2014/main" id="{536BA9C5-44A9-4F4E-832B-3F2A9C5A81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49843" y="1466916"/>
            <a:ext cx="450808" cy="450808"/>
          </a:xfrm>
          <a:prstGeom prst="rect">
            <a:avLst/>
          </a:prstGeom>
        </p:spPr>
      </p:pic>
      <p:sp>
        <p:nvSpPr>
          <p:cNvPr id="10" name="TextBox 9">
            <a:extLst>
              <a:ext uri="{FF2B5EF4-FFF2-40B4-BE49-F238E27FC236}">
                <a16:creationId xmlns:a16="http://schemas.microsoft.com/office/drawing/2014/main" id="{46404973-DFC8-4EEB-A332-E01D144A2EE6}"/>
              </a:ext>
            </a:extLst>
          </p:cNvPr>
          <p:cNvSpPr txBox="1"/>
          <p:nvPr/>
        </p:nvSpPr>
        <p:spPr>
          <a:xfrm>
            <a:off x="4632960" y="2052320"/>
            <a:ext cx="3167691" cy="1877437"/>
          </a:xfrm>
          <a:prstGeom prst="rect">
            <a:avLst/>
          </a:prstGeom>
          <a:noFill/>
        </p:spPr>
        <p:txBody>
          <a:bodyPr wrap="square" rtlCol="0">
            <a:spAutoFit/>
          </a:bodyPr>
          <a:lstStyle/>
          <a:p>
            <a:r>
              <a:rPr lang="en-SG" sz="1400" dirty="0"/>
              <a:t>List of References</a:t>
            </a:r>
          </a:p>
          <a:p>
            <a:endParaRPr lang="en-SG" sz="1400" dirty="0"/>
          </a:p>
          <a:p>
            <a:r>
              <a:rPr lang="en-SG" sz="1400" dirty="0"/>
              <a:t>Sub-list 1</a:t>
            </a:r>
          </a:p>
          <a:p>
            <a:endParaRPr lang="en-SG" sz="1400" dirty="0"/>
          </a:p>
          <a:p>
            <a:r>
              <a:rPr lang="en-SG" sz="1400" dirty="0"/>
              <a:t>Sub-list 2</a:t>
            </a:r>
          </a:p>
          <a:p>
            <a:endParaRPr lang="en-SG" sz="1400" dirty="0"/>
          </a:p>
          <a:p>
            <a:r>
              <a:rPr lang="en-SG" sz="1400" dirty="0"/>
              <a:t>Common list</a:t>
            </a:r>
          </a:p>
          <a:p>
            <a:endParaRPr lang="en-SG" dirty="0"/>
          </a:p>
        </p:txBody>
      </p:sp>
      <p:sp>
        <p:nvSpPr>
          <p:cNvPr id="13" name="TextBox 12">
            <a:extLst>
              <a:ext uri="{FF2B5EF4-FFF2-40B4-BE49-F238E27FC236}">
                <a16:creationId xmlns:a16="http://schemas.microsoft.com/office/drawing/2014/main" id="{BCEE695C-1310-4F16-9B35-DB3C5DD7DC7C}"/>
              </a:ext>
            </a:extLst>
          </p:cNvPr>
          <p:cNvSpPr txBox="1"/>
          <p:nvPr/>
        </p:nvSpPr>
        <p:spPr>
          <a:xfrm>
            <a:off x="4632960" y="2480522"/>
            <a:ext cx="3251200" cy="375920"/>
          </a:xfrm>
          <a:prstGeom prst="rect">
            <a:avLst/>
          </a:prstGeom>
          <a:noFill/>
          <a:ln>
            <a:solidFill>
              <a:schemeClr val="accent1"/>
            </a:solidFill>
          </a:ln>
        </p:spPr>
        <p:txBody>
          <a:bodyPr wrap="square" rtlCol="0">
            <a:spAutoFit/>
          </a:bodyPr>
          <a:lstStyle/>
          <a:p>
            <a:endParaRPr lang="en-SG" dirty="0"/>
          </a:p>
        </p:txBody>
      </p:sp>
      <p:sp>
        <p:nvSpPr>
          <p:cNvPr id="14" name="TextBox 13">
            <a:extLst>
              <a:ext uri="{FF2B5EF4-FFF2-40B4-BE49-F238E27FC236}">
                <a16:creationId xmlns:a16="http://schemas.microsoft.com/office/drawing/2014/main" id="{7CB740CE-F7B6-477B-B064-B904AF9C1EAD}"/>
              </a:ext>
            </a:extLst>
          </p:cNvPr>
          <p:cNvSpPr txBox="1"/>
          <p:nvPr/>
        </p:nvSpPr>
        <p:spPr>
          <a:xfrm>
            <a:off x="4632960" y="2865120"/>
            <a:ext cx="3251200" cy="375920"/>
          </a:xfrm>
          <a:prstGeom prst="rect">
            <a:avLst/>
          </a:prstGeom>
          <a:noFill/>
          <a:ln>
            <a:solidFill>
              <a:schemeClr val="accent1"/>
            </a:solidFill>
          </a:ln>
        </p:spPr>
        <p:txBody>
          <a:bodyPr wrap="square" rtlCol="0">
            <a:spAutoFit/>
          </a:bodyPr>
          <a:lstStyle/>
          <a:p>
            <a:endParaRPr lang="en-SG" dirty="0"/>
          </a:p>
        </p:txBody>
      </p:sp>
      <p:sp>
        <p:nvSpPr>
          <p:cNvPr id="15" name="TextBox 14">
            <a:extLst>
              <a:ext uri="{FF2B5EF4-FFF2-40B4-BE49-F238E27FC236}">
                <a16:creationId xmlns:a16="http://schemas.microsoft.com/office/drawing/2014/main" id="{CC467DB9-746B-4AA7-B046-1183223E204E}"/>
              </a:ext>
            </a:extLst>
          </p:cNvPr>
          <p:cNvSpPr txBox="1"/>
          <p:nvPr/>
        </p:nvSpPr>
        <p:spPr>
          <a:xfrm>
            <a:off x="4632960" y="3249718"/>
            <a:ext cx="3251200" cy="375920"/>
          </a:xfrm>
          <a:prstGeom prst="rect">
            <a:avLst/>
          </a:prstGeom>
          <a:noFill/>
          <a:ln>
            <a:solidFill>
              <a:schemeClr val="accent1"/>
            </a:solidFill>
          </a:ln>
        </p:spPr>
        <p:txBody>
          <a:bodyPr wrap="square" rtlCol="0">
            <a:spAutoFit/>
          </a:bodyPr>
          <a:lstStyle/>
          <a:p>
            <a:endParaRPr lang="en-SG" dirty="0"/>
          </a:p>
        </p:txBody>
      </p:sp>
      <p:sp>
        <p:nvSpPr>
          <p:cNvPr id="16" name="TextBox 15">
            <a:extLst>
              <a:ext uri="{FF2B5EF4-FFF2-40B4-BE49-F238E27FC236}">
                <a16:creationId xmlns:a16="http://schemas.microsoft.com/office/drawing/2014/main" id="{872444AB-5DA8-4471-AF2C-D53D75ED4382}"/>
              </a:ext>
            </a:extLst>
          </p:cNvPr>
          <p:cNvSpPr txBox="1"/>
          <p:nvPr/>
        </p:nvSpPr>
        <p:spPr>
          <a:xfrm>
            <a:off x="6350000" y="2128897"/>
            <a:ext cx="629920" cy="307777"/>
          </a:xfrm>
          <a:prstGeom prst="rect">
            <a:avLst/>
          </a:prstGeom>
          <a:solidFill>
            <a:schemeClr val="accent6">
              <a:lumMod val="20000"/>
              <a:lumOff val="80000"/>
            </a:schemeClr>
          </a:solidFill>
          <a:ln>
            <a:solidFill>
              <a:schemeClr val="accent6"/>
            </a:solidFill>
          </a:ln>
        </p:spPr>
        <p:txBody>
          <a:bodyPr wrap="square" rtlCol="0">
            <a:spAutoFit/>
          </a:bodyPr>
          <a:lstStyle/>
          <a:p>
            <a:r>
              <a:rPr lang="en-SG" sz="1400" dirty="0"/>
              <a:t>Select</a:t>
            </a:r>
          </a:p>
        </p:txBody>
      </p:sp>
      <p:sp>
        <p:nvSpPr>
          <p:cNvPr id="17" name="TextBox 16">
            <a:extLst>
              <a:ext uri="{FF2B5EF4-FFF2-40B4-BE49-F238E27FC236}">
                <a16:creationId xmlns:a16="http://schemas.microsoft.com/office/drawing/2014/main" id="{C6D200E8-CCA5-4F33-B776-65B46C05DCA4}"/>
              </a:ext>
            </a:extLst>
          </p:cNvPr>
          <p:cNvSpPr txBox="1"/>
          <p:nvPr/>
        </p:nvSpPr>
        <p:spPr>
          <a:xfrm>
            <a:off x="7067395" y="2128896"/>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18" name="TextBox 17">
            <a:extLst>
              <a:ext uri="{FF2B5EF4-FFF2-40B4-BE49-F238E27FC236}">
                <a16:creationId xmlns:a16="http://schemas.microsoft.com/office/drawing/2014/main" id="{1EDBDDB4-C254-404A-8C63-E75596C09C84}"/>
              </a:ext>
            </a:extLst>
          </p:cNvPr>
          <p:cNvSpPr txBox="1"/>
          <p:nvPr/>
        </p:nvSpPr>
        <p:spPr>
          <a:xfrm>
            <a:off x="6350000" y="2516306"/>
            <a:ext cx="629920" cy="307777"/>
          </a:xfrm>
          <a:prstGeom prst="rect">
            <a:avLst/>
          </a:prstGeom>
          <a:solidFill>
            <a:schemeClr val="accent6">
              <a:lumMod val="20000"/>
              <a:lumOff val="80000"/>
            </a:schemeClr>
          </a:solidFill>
          <a:ln>
            <a:solidFill>
              <a:schemeClr val="accent6"/>
            </a:solidFill>
          </a:ln>
        </p:spPr>
        <p:txBody>
          <a:bodyPr wrap="square" rtlCol="0">
            <a:spAutoFit/>
          </a:bodyPr>
          <a:lstStyle/>
          <a:p>
            <a:r>
              <a:rPr lang="en-SG" sz="1400" dirty="0"/>
              <a:t>Select</a:t>
            </a:r>
          </a:p>
        </p:txBody>
      </p:sp>
      <p:sp>
        <p:nvSpPr>
          <p:cNvPr id="19" name="TextBox 18">
            <a:extLst>
              <a:ext uri="{FF2B5EF4-FFF2-40B4-BE49-F238E27FC236}">
                <a16:creationId xmlns:a16="http://schemas.microsoft.com/office/drawing/2014/main" id="{3B40FFCD-FEA2-4A1A-B9F1-2B61A25C5D16}"/>
              </a:ext>
            </a:extLst>
          </p:cNvPr>
          <p:cNvSpPr txBox="1"/>
          <p:nvPr/>
        </p:nvSpPr>
        <p:spPr>
          <a:xfrm>
            <a:off x="6350000" y="2899191"/>
            <a:ext cx="629920" cy="307777"/>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SG" sz="1400" dirty="0"/>
              <a:t>Select</a:t>
            </a:r>
          </a:p>
        </p:txBody>
      </p:sp>
      <p:sp>
        <p:nvSpPr>
          <p:cNvPr id="20" name="TextBox 19">
            <a:extLst>
              <a:ext uri="{FF2B5EF4-FFF2-40B4-BE49-F238E27FC236}">
                <a16:creationId xmlns:a16="http://schemas.microsoft.com/office/drawing/2014/main" id="{567F2EE2-4DD4-49A5-879E-E86399163BB8}"/>
              </a:ext>
            </a:extLst>
          </p:cNvPr>
          <p:cNvSpPr txBox="1"/>
          <p:nvPr/>
        </p:nvSpPr>
        <p:spPr>
          <a:xfrm>
            <a:off x="6350000" y="3283789"/>
            <a:ext cx="629920" cy="307777"/>
          </a:xfrm>
          <a:prstGeom prst="rect">
            <a:avLst/>
          </a:prstGeom>
          <a:solidFill>
            <a:schemeClr val="bg1"/>
          </a:solidFill>
          <a:ln>
            <a:solidFill>
              <a:schemeClr val="accent6"/>
            </a:solidFill>
          </a:ln>
        </p:spPr>
        <p:txBody>
          <a:bodyPr wrap="square" rtlCol="0">
            <a:spAutoFit/>
          </a:bodyPr>
          <a:lstStyle/>
          <a:p>
            <a:r>
              <a:rPr lang="en-SG" sz="1400" dirty="0"/>
              <a:t>Select</a:t>
            </a:r>
          </a:p>
        </p:txBody>
      </p:sp>
      <p:sp>
        <p:nvSpPr>
          <p:cNvPr id="21" name="TextBox 20">
            <a:extLst>
              <a:ext uri="{FF2B5EF4-FFF2-40B4-BE49-F238E27FC236}">
                <a16:creationId xmlns:a16="http://schemas.microsoft.com/office/drawing/2014/main" id="{502E2957-5BD6-40D3-8BEA-9DEF8370E5C3}"/>
              </a:ext>
            </a:extLst>
          </p:cNvPr>
          <p:cNvSpPr txBox="1"/>
          <p:nvPr/>
        </p:nvSpPr>
        <p:spPr>
          <a:xfrm>
            <a:off x="7056121" y="2512708"/>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22" name="TextBox 21">
            <a:extLst>
              <a:ext uri="{FF2B5EF4-FFF2-40B4-BE49-F238E27FC236}">
                <a16:creationId xmlns:a16="http://schemas.microsoft.com/office/drawing/2014/main" id="{8510BCF8-9933-4D62-8305-5DAB64A7E98F}"/>
              </a:ext>
            </a:extLst>
          </p:cNvPr>
          <p:cNvSpPr txBox="1"/>
          <p:nvPr/>
        </p:nvSpPr>
        <p:spPr>
          <a:xfrm>
            <a:off x="7056121" y="2905582"/>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23" name="TextBox 22">
            <a:extLst>
              <a:ext uri="{FF2B5EF4-FFF2-40B4-BE49-F238E27FC236}">
                <a16:creationId xmlns:a16="http://schemas.microsoft.com/office/drawing/2014/main" id="{25B0CE34-93EC-45FE-9AC5-03BB609A999C}"/>
              </a:ext>
            </a:extLst>
          </p:cNvPr>
          <p:cNvSpPr txBox="1"/>
          <p:nvPr/>
        </p:nvSpPr>
        <p:spPr>
          <a:xfrm>
            <a:off x="7052776" y="3283789"/>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24" name="TextBox 23">
            <a:extLst>
              <a:ext uri="{FF2B5EF4-FFF2-40B4-BE49-F238E27FC236}">
                <a16:creationId xmlns:a16="http://schemas.microsoft.com/office/drawing/2014/main" id="{CFDF03BC-5EE4-4610-BEBA-8C3975E10596}"/>
              </a:ext>
            </a:extLst>
          </p:cNvPr>
          <p:cNvSpPr txBox="1"/>
          <p:nvPr/>
        </p:nvSpPr>
        <p:spPr>
          <a:xfrm>
            <a:off x="4826000" y="4064000"/>
            <a:ext cx="134112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Confirm</a:t>
            </a:r>
          </a:p>
        </p:txBody>
      </p:sp>
      <p:pic>
        <p:nvPicPr>
          <p:cNvPr id="26" name="Graphic 25" descr="Checkmark">
            <a:extLst>
              <a:ext uri="{FF2B5EF4-FFF2-40B4-BE49-F238E27FC236}">
                <a16:creationId xmlns:a16="http://schemas.microsoft.com/office/drawing/2014/main" id="{5C2ED8A9-D671-4916-B7D3-2AABCD6CD3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84256" y="4092794"/>
            <a:ext cx="311744" cy="311744"/>
          </a:xfrm>
          <a:prstGeom prst="rect">
            <a:avLst/>
          </a:prstGeom>
        </p:spPr>
      </p:pic>
      <p:sp>
        <p:nvSpPr>
          <p:cNvPr id="27" name="TextBox 26">
            <a:extLst>
              <a:ext uri="{FF2B5EF4-FFF2-40B4-BE49-F238E27FC236}">
                <a16:creationId xmlns:a16="http://schemas.microsoft.com/office/drawing/2014/main" id="{1ADAEB79-1169-4639-95C7-CD50EB8307A4}"/>
              </a:ext>
            </a:extLst>
          </p:cNvPr>
          <p:cNvSpPr txBox="1"/>
          <p:nvPr/>
        </p:nvSpPr>
        <p:spPr>
          <a:xfrm>
            <a:off x="6438956" y="4064000"/>
            <a:ext cx="134112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solidFill>
              <a:schemeClr val="accent6"/>
            </a:solidFill>
          </a:ln>
        </p:spPr>
        <p:txBody>
          <a:bodyPr wrap="square" rtlCol="0">
            <a:spAutoFit/>
          </a:bodyPr>
          <a:lstStyle/>
          <a:p>
            <a:r>
              <a:rPr lang="en-SG" dirty="0"/>
              <a:t>  Undo</a:t>
            </a:r>
          </a:p>
        </p:txBody>
      </p:sp>
      <p:pic>
        <p:nvPicPr>
          <p:cNvPr id="29" name="Graphic 28" descr="Back">
            <a:extLst>
              <a:ext uri="{FF2B5EF4-FFF2-40B4-BE49-F238E27FC236}">
                <a16:creationId xmlns:a16="http://schemas.microsoft.com/office/drawing/2014/main" id="{93B17777-62DB-4092-AE15-1EAED28677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49842" y="4081994"/>
            <a:ext cx="332803" cy="332803"/>
          </a:xfrm>
          <a:prstGeom prst="rect">
            <a:avLst/>
          </a:prstGeom>
        </p:spPr>
      </p:pic>
      <p:sp>
        <p:nvSpPr>
          <p:cNvPr id="25" name="TextBox 24">
            <a:extLst>
              <a:ext uri="{FF2B5EF4-FFF2-40B4-BE49-F238E27FC236}">
                <a16:creationId xmlns:a16="http://schemas.microsoft.com/office/drawing/2014/main" id="{8D8052EB-1061-455C-838D-24AD1BF1EBD0}"/>
              </a:ext>
            </a:extLst>
          </p:cNvPr>
          <p:cNvSpPr txBox="1"/>
          <p:nvPr/>
        </p:nvSpPr>
        <p:spPr>
          <a:xfrm>
            <a:off x="4632960" y="2087567"/>
            <a:ext cx="3251200" cy="375920"/>
          </a:xfrm>
          <a:prstGeom prst="rect">
            <a:avLst/>
          </a:prstGeom>
          <a:noFill/>
          <a:ln>
            <a:solidFill>
              <a:schemeClr val="accent1"/>
            </a:solidFill>
          </a:ln>
        </p:spPr>
        <p:txBody>
          <a:bodyPr wrap="square" rtlCol="0">
            <a:spAutoFit/>
          </a:bodyPr>
          <a:lstStyle/>
          <a:p>
            <a:endParaRPr lang="en-SG" dirty="0"/>
          </a:p>
        </p:txBody>
      </p:sp>
      <p:sp>
        <p:nvSpPr>
          <p:cNvPr id="28" name="Arrow: Up 27">
            <a:extLst>
              <a:ext uri="{FF2B5EF4-FFF2-40B4-BE49-F238E27FC236}">
                <a16:creationId xmlns:a16="http://schemas.microsoft.com/office/drawing/2014/main" id="{8044E87A-75EA-4998-9B58-96AEB18A9F68}"/>
              </a:ext>
            </a:extLst>
          </p:cNvPr>
          <p:cNvSpPr/>
          <p:nvPr/>
        </p:nvSpPr>
        <p:spPr>
          <a:xfrm rot="18640542">
            <a:off x="6024334" y="4290369"/>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697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34B0C-F0CD-486C-9CE7-AF847DF891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92000"/>
                    </a14:imgEffect>
                  </a14:imgLayer>
                </a14:imgProps>
              </a:ext>
              <a:ext uri="{28A0092B-C50C-407E-A947-70E740481C1C}">
                <a14:useLocalDpi xmlns:a14="http://schemas.microsoft.com/office/drawing/2010/main" val="0"/>
              </a:ext>
            </a:extLst>
          </a:blip>
          <a:srcRect/>
          <a:stretch/>
        </p:blipFill>
        <p:spPr>
          <a:xfrm>
            <a:off x="0" y="227"/>
            <a:ext cx="12192000" cy="6888479"/>
          </a:xfrm>
          <a:prstGeom prst="rect">
            <a:avLst/>
          </a:prstGeom>
        </p:spPr>
      </p:pic>
      <p:sp>
        <p:nvSpPr>
          <p:cNvPr id="3" name="Rectangle: Rounded Corners 2">
            <a:extLst>
              <a:ext uri="{FF2B5EF4-FFF2-40B4-BE49-F238E27FC236}">
                <a16:creationId xmlns:a16="http://schemas.microsoft.com/office/drawing/2014/main" id="{3DEE2E6E-D268-44A2-939E-A4302EEF1E1A}"/>
              </a:ext>
            </a:extLst>
          </p:cNvPr>
          <p:cNvSpPr/>
          <p:nvPr/>
        </p:nvSpPr>
        <p:spPr>
          <a:xfrm>
            <a:off x="4328160" y="2220187"/>
            <a:ext cx="4378960" cy="244856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Close">
            <a:extLst>
              <a:ext uri="{FF2B5EF4-FFF2-40B4-BE49-F238E27FC236}">
                <a16:creationId xmlns:a16="http://schemas.microsoft.com/office/drawing/2014/main" id="{71F22385-0261-4E07-814C-144919CF13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9443" y="2365396"/>
            <a:ext cx="450808" cy="450808"/>
          </a:xfrm>
          <a:prstGeom prst="rect">
            <a:avLst/>
          </a:prstGeom>
        </p:spPr>
      </p:pic>
      <p:sp>
        <p:nvSpPr>
          <p:cNvPr id="8" name="TextBox 7">
            <a:extLst>
              <a:ext uri="{FF2B5EF4-FFF2-40B4-BE49-F238E27FC236}">
                <a16:creationId xmlns:a16="http://schemas.microsoft.com/office/drawing/2014/main" id="{352D5953-10CB-436C-912B-114F2B4F1931}"/>
              </a:ext>
            </a:extLst>
          </p:cNvPr>
          <p:cNvSpPr txBox="1"/>
          <p:nvPr/>
        </p:nvSpPr>
        <p:spPr>
          <a:xfrm>
            <a:off x="4551680" y="2926080"/>
            <a:ext cx="3756971" cy="923330"/>
          </a:xfrm>
          <a:prstGeom prst="rect">
            <a:avLst/>
          </a:prstGeom>
          <a:solidFill>
            <a:schemeClr val="accent1">
              <a:lumMod val="20000"/>
              <a:lumOff val="80000"/>
            </a:schemeClr>
          </a:solidFill>
        </p:spPr>
        <p:txBody>
          <a:bodyPr wrap="square" rtlCol="0">
            <a:spAutoFit/>
          </a:bodyPr>
          <a:lstStyle/>
          <a:p>
            <a:r>
              <a:rPr lang="en-SG" dirty="0"/>
              <a:t>Add    This is of important …….    message-1   to ‘List of references’   and    ‘Sub-list 1’?</a:t>
            </a:r>
          </a:p>
        </p:txBody>
      </p:sp>
      <p:sp>
        <p:nvSpPr>
          <p:cNvPr id="11" name="TextBox 10">
            <a:extLst>
              <a:ext uri="{FF2B5EF4-FFF2-40B4-BE49-F238E27FC236}">
                <a16:creationId xmlns:a16="http://schemas.microsoft.com/office/drawing/2014/main" id="{3A652FF8-12CB-48C1-BCBB-72238707F75A}"/>
              </a:ext>
            </a:extLst>
          </p:cNvPr>
          <p:cNvSpPr txBox="1"/>
          <p:nvPr/>
        </p:nvSpPr>
        <p:spPr>
          <a:xfrm>
            <a:off x="5130800" y="4033520"/>
            <a:ext cx="103632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YES</a:t>
            </a:r>
          </a:p>
        </p:txBody>
      </p:sp>
      <p:sp>
        <p:nvSpPr>
          <p:cNvPr id="31" name="TextBox 30">
            <a:extLst>
              <a:ext uri="{FF2B5EF4-FFF2-40B4-BE49-F238E27FC236}">
                <a16:creationId xmlns:a16="http://schemas.microsoft.com/office/drawing/2014/main" id="{4FDA218C-C74B-46D1-A938-A1C05D3549B9}"/>
              </a:ext>
            </a:extLst>
          </p:cNvPr>
          <p:cNvSpPr txBox="1"/>
          <p:nvPr/>
        </p:nvSpPr>
        <p:spPr>
          <a:xfrm>
            <a:off x="6690360" y="4033520"/>
            <a:ext cx="103632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dirty="0"/>
              <a:t>      NO</a:t>
            </a:r>
          </a:p>
        </p:txBody>
      </p:sp>
      <p:sp>
        <p:nvSpPr>
          <p:cNvPr id="32" name="Arrow: Up 31">
            <a:extLst>
              <a:ext uri="{FF2B5EF4-FFF2-40B4-BE49-F238E27FC236}">
                <a16:creationId xmlns:a16="http://schemas.microsoft.com/office/drawing/2014/main" id="{953F54AE-3B59-4CD6-BBA0-130809CDA99D}"/>
              </a:ext>
            </a:extLst>
          </p:cNvPr>
          <p:cNvSpPr/>
          <p:nvPr/>
        </p:nvSpPr>
        <p:spPr>
          <a:xfrm rot="18640542">
            <a:off x="5991549" y="4255080"/>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0588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34B0C-F0CD-486C-9CE7-AF847DF891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92000"/>
                    </a14:imgEffect>
                  </a14:imgLayer>
                </a14:imgProps>
              </a:ext>
              <a:ext uri="{28A0092B-C50C-407E-A947-70E740481C1C}">
                <a14:useLocalDpi xmlns:a14="http://schemas.microsoft.com/office/drawing/2010/main" val="0"/>
              </a:ext>
            </a:extLst>
          </a:blip>
          <a:srcRect/>
          <a:stretch/>
        </p:blipFill>
        <p:spPr>
          <a:xfrm>
            <a:off x="0" y="10387"/>
            <a:ext cx="12192000" cy="6888479"/>
          </a:xfrm>
          <a:prstGeom prst="rect">
            <a:avLst/>
          </a:prstGeom>
        </p:spPr>
      </p:pic>
      <p:sp>
        <p:nvSpPr>
          <p:cNvPr id="3" name="Rectangle: Rounded Corners 2">
            <a:extLst>
              <a:ext uri="{FF2B5EF4-FFF2-40B4-BE49-F238E27FC236}">
                <a16:creationId xmlns:a16="http://schemas.microsoft.com/office/drawing/2014/main" id="{3DEE2E6E-D268-44A2-939E-A4302EEF1E1A}"/>
              </a:ext>
            </a:extLst>
          </p:cNvPr>
          <p:cNvSpPr/>
          <p:nvPr/>
        </p:nvSpPr>
        <p:spPr>
          <a:xfrm>
            <a:off x="4297680" y="2255520"/>
            <a:ext cx="4378960" cy="244856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352D5953-10CB-436C-912B-114F2B4F1931}"/>
              </a:ext>
            </a:extLst>
          </p:cNvPr>
          <p:cNvSpPr txBox="1"/>
          <p:nvPr/>
        </p:nvSpPr>
        <p:spPr>
          <a:xfrm>
            <a:off x="4551680" y="2926080"/>
            <a:ext cx="3756971" cy="923330"/>
          </a:xfrm>
          <a:prstGeom prst="rect">
            <a:avLst/>
          </a:prstGeom>
          <a:solidFill>
            <a:schemeClr val="accent1">
              <a:lumMod val="20000"/>
              <a:lumOff val="80000"/>
            </a:schemeClr>
          </a:solidFill>
        </p:spPr>
        <p:txBody>
          <a:bodyPr wrap="square" rtlCol="0">
            <a:spAutoFit/>
          </a:bodyPr>
          <a:lstStyle/>
          <a:p>
            <a:r>
              <a:rPr lang="en-SG" dirty="0"/>
              <a:t>This is of important ……. message-1  added  to ‘List of References’   and    ‘Sub-list 1’ successfully!</a:t>
            </a:r>
          </a:p>
        </p:txBody>
      </p:sp>
      <p:sp>
        <p:nvSpPr>
          <p:cNvPr id="11" name="TextBox 10">
            <a:extLst>
              <a:ext uri="{FF2B5EF4-FFF2-40B4-BE49-F238E27FC236}">
                <a16:creationId xmlns:a16="http://schemas.microsoft.com/office/drawing/2014/main" id="{3A652FF8-12CB-48C1-BCBB-72238707F75A}"/>
              </a:ext>
            </a:extLst>
          </p:cNvPr>
          <p:cNvSpPr txBox="1"/>
          <p:nvPr/>
        </p:nvSpPr>
        <p:spPr>
          <a:xfrm>
            <a:off x="5912005" y="4107401"/>
            <a:ext cx="103632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OK</a:t>
            </a:r>
          </a:p>
        </p:txBody>
      </p:sp>
      <p:pic>
        <p:nvPicPr>
          <p:cNvPr id="9" name="Graphic 8" descr="Close">
            <a:extLst>
              <a:ext uri="{FF2B5EF4-FFF2-40B4-BE49-F238E27FC236}">
                <a16:creationId xmlns:a16="http://schemas.microsoft.com/office/drawing/2014/main" id="{F29B5D72-4E29-4045-B968-9E830704FD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9443" y="2365396"/>
            <a:ext cx="450808" cy="450808"/>
          </a:xfrm>
          <a:prstGeom prst="rect">
            <a:avLst/>
          </a:prstGeom>
        </p:spPr>
      </p:pic>
      <p:sp>
        <p:nvSpPr>
          <p:cNvPr id="10" name="Arrow: Up 9">
            <a:extLst>
              <a:ext uri="{FF2B5EF4-FFF2-40B4-BE49-F238E27FC236}">
                <a16:creationId xmlns:a16="http://schemas.microsoft.com/office/drawing/2014/main" id="{A9AF4DFA-F567-40CF-BE8B-FA2140644D64}"/>
              </a:ext>
            </a:extLst>
          </p:cNvPr>
          <p:cNvSpPr/>
          <p:nvPr/>
        </p:nvSpPr>
        <p:spPr>
          <a:xfrm rot="18640542">
            <a:off x="6843873" y="432896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031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sp>
        <p:nvSpPr>
          <p:cNvPr id="24" name="Arrow: Up 23">
            <a:extLst>
              <a:ext uri="{FF2B5EF4-FFF2-40B4-BE49-F238E27FC236}">
                <a16:creationId xmlns:a16="http://schemas.microsoft.com/office/drawing/2014/main" id="{8079BF50-E22A-48BE-AC46-2B7F2B461E36}"/>
              </a:ext>
            </a:extLst>
          </p:cNvPr>
          <p:cNvSpPr/>
          <p:nvPr/>
        </p:nvSpPr>
        <p:spPr>
          <a:xfrm rot="3046992">
            <a:off x="11039372" y="1062361"/>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F2049B9E-BA55-4712-A0D2-311D7684C5F5}"/>
              </a:ext>
            </a:extLst>
          </p:cNvPr>
          <p:cNvSpPr txBox="1"/>
          <p:nvPr/>
        </p:nvSpPr>
        <p:spPr>
          <a:xfrm>
            <a:off x="8338427" y="1384023"/>
            <a:ext cx="3891280" cy="3416320"/>
          </a:xfrm>
          <a:prstGeom prst="rect">
            <a:avLst/>
          </a:prstGeom>
          <a:solidFill>
            <a:schemeClr val="accent1">
              <a:lumMod val="20000"/>
              <a:lumOff val="80000"/>
            </a:schemeClr>
          </a:solidFill>
        </p:spPr>
        <p:txBody>
          <a:bodyPr wrap="square" rtlCol="0">
            <a:spAutoFit/>
          </a:bodyPr>
          <a:lstStyle/>
          <a:p>
            <a:r>
              <a:rPr lang="en-SG" dirty="0"/>
              <a:t>List of References</a:t>
            </a:r>
          </a:p>
          <a:p>
            <a:endParaRPr lang="en-SG" dirty="0"/>
          </a:p>
          <a:p>
            <a:r>
              <a:rPr lang="en-SG" dirty="0"/>
              <a:t>Important Messages</a:t>
            </a:r>
          </a:p>
          <a:p>
            <a:endParaRPr lang="en-SG" dirty="0"/>
          </a:p>
          <a:p>
            <a:r>
              <a:rPr lang="en-SG" dirty="0"/>
              <a:t>Common List</a:t>
            </a:r>
          </a:p>
          <a:p>
            <a:endParaRPr lang="en-SG" dirty="0"/>
          </a:p>
          <a:p>
            <a:r>
              <a:rPr lang="en-SG" dirty="0"/>
              <a:t>Sub-list - 1</a:t>
            </a:r>
          </a:p>
          <a:p>
            <a:endParaRPr lang="en-SG" dirty="0"/>
          </a:p>
          <a:p>
            <a:r>
              <a:rPr lang="en-SG" dirty="0"/>
              <a:t>Sub-list - 2</a:t>
            </a:r>
          </a:p>
          <a:p>
            <a:endParaRPr lang="en-SG" dirty="0"/>
          </a:p>
          <a:p>
            <a:endParaRPr lang="en-SG" dirty="0"/>
          </a:p>
          <a:p>
            <a:endParaRPr lang="en-SG" dirty="0"/>
          </a:p>
        </p:txBody>
      </p:sp>
      <p:sp>
        <p:nvSpPr>
          <p:cNvPr id="4" name="TextBox 3">
            <a:extLst>
              <a:ext uri="{FF2B5EF4-FFF2-40B4-BE49-F238E27FC236}">
                <a16:creationId xmlns:a16="http://schemas.microsoft.com/office/drawing/2014/main" id="{ECFAA007-18FB-4EC3-A84A-2008F0C15A60}"/>
              </a:ext>
            </a:extLst>
          </p:cNvPr>
          <p:cNvSpPr txBox="1"/>
          <p:nvPr/>
        </p:nvSpPr>
        <p:spPr>
          <a:xfrm>
            <a:off x="10442405" y="1408319"/>
            <a:ext cx="771122" cy="369332"/>
          </a:xfrm>
          <a:prstGeom prst="rect">
            <a:avLst/>
          </a:prstGeom>
          <a:noFill/>
          <a:ln>
            <a:solidFill>
              <a:schemeClr val="accent6"/>
            </a:solidFill>
          </a:ln>
        </p:spPr>
        <p:txBody>
          <a:bodyPr wrap="square" rtlCol="0">
            <a:spAutoFit/>
          </a:bodyPr>
          <a:lstStyle/>
          <a:p>
            <a:r>
              <a:rPr lang="en-SG" dirty="0"/>
              <a:t>View</a:t>
            </a:r>
          </a:p>
        </p:txBody>
      </p:sp>
      <p:sp>
        <p:nvSpPr>
          <p:cNvPr id="31" name="TextBox 30">
            <a:extLst>
              <a:ext uri="{FF2B5EF4-FFF2-40B4-BE49-F238E27FC236}">
                <a16:creationId xmlns:a16="http://schemas.microsoft.com/office/drawing/2014/main" id="{8213C87F-6DF0-450B-80A2-52A04304B095}"/>
              </a:ext>
            </a:extLst>
          </p:cNvPr>
          <p:cNvSpPr txBox="1"/>
          <p:nvPr/>
        </p:nvSpPr>
        <p:spPr>
          <a:xfrm>
            <a:off x="10442405" y="1922203"/>
            <a:ext cx="771122" cy="369332"/>
          </a:xfrm>
          <a:prstGeom prst="rect">
            <a:avLst/>
          </a:prstGeom>
          <a:noFill/>
          <a:ln>
            <a:solidFill>
              <a:schemeClr val="accent6"/>
            </a:solidFill>
          </a:ln>
        </p:spPr>
        <p:txBody>
          <a:bodyPr wrap="square" rtlCol="0">
            <a:spAutoFit/>
          </a:bodyPr>
          <a:lstStyle/>
          <a:p>
            <a:r>
              <a:rPr lang="en-SG" dirty="0"/>
              <a:t>View</a:t>
            </a:r>
          </a:p>
        </p:txBody>
      </p:sp>
      <p:sp>
        <p:nvSpPr>
          <p:cNvPr id="36" name="TextBox 35">
            <a:extLst>
              <a:ext uri="{FF2B5EF4-FFF2-40B4-BE49-F238E27FC236}">
                <a16:creationId xmlns:a16="http://schemas.microsoft.com/office/drawing/2014/main" id="{566BAE42-9744-465D-9040-E76B057D7F22}"/>
              </a:ext>
            </a:extLst>
          </p:cNvPr>
          <p:cNvSpPr txBox="1"/>
          <p:nvPr/>
        </p:nvSpPr>
        <p:spPr>
          <a:xfrm>
            <a:off x="10442405" y="2480495"/>
            <a:ext cx="771122" cy="369332"/>
          </a:xfrm>
          <a:prstGeom prst="rect">
            <a:avLst/>
          </a:prstGeom>
          <a:noFill/>
          <a:ln>
            <a:solidFill>
              <a:schemeClr val="accent6"/>
            </a:solidFill>
          </a:ln>
        </p:spPr>
        <p:txBody>
          <a:bodyPr wrap="square" rtlCol="0">
            <a:spAutoFit/>
          </a:bodyPr>
          <a:lstStyle/>
          <a:p>
            <a:r>
              <a:rPr lang="en-SG" dirty="0"/>
              <a:t>View</a:t>
            </a:r>
          </a:p>
        </p:txBody>
      </p:sp>
      <p:sp>
        <p:nvSpPr>
          <p:cNvPr id="37" name="TextBox 36">
            <a:extLst>
              <a:ext uri="{FF2B5EF4-FFF2-40B4-BE49-F238E27FC236}">
                <a16:creationId xmlns:a16="http://schemas.microsoft.com/office/drawing/2014/main" id="{40070C90-36FE-4CF4-A7A2-966E0C3D892D}"/>
              </a:ext>
            </a:extLst>
          </p:cNvPr>
          <p:cNvSpPr txBox="1"/>
          <p:nvPr/>
        </p:nvSpPr>
        <p:spPr>
          <a:xfrm>
            <a:off x="11275229" y="3048727"/>
            <a:ext cx="832461" cy="369332"/>
          </a:xfrm>
          <a:prstGeom prst="rect">
            <a:avLst/>
          </a:prstGeom>
          <a:noFill/>
          <a:ln>
            <a:solidFill>
              <a:srgbClr val="FF0000"/>
            </a:solidFill>
          </a:ln>
        </p:spPr>
        <p:txBody>
          <a:bodyPr wrap="square" rtlCol="0">
            <a:spAutoFit/>
          </a:bodyPr>
          <a:lstStyle/>
          <a:p>
            <a:r>
              <a:rPr lang="en-SG" dirty="0"/>
              <a:t>Delete</a:t>
            </a:r>
          </a:p>
        </p:txBody>
      </p:sp>
      <p:sp>
        <p:nvSpPr>
          <p:cNvPr id="38" name="TextBox 37">
            <a:extLst>
              <a:ext uri="{FF2B5EF4-FFF2-40B4-BE49-F238E27FC236}">
                <a16:creationId xmlns:a16="http://schemas.microsoft.com/office/drawing/2014/main" id="{5BACE402-CB64-4248-8F70-3CD398630FE9}"/>
              </a:ext>
            </a:extLst>
          </p:cNvPr>
          <p:cNvSpPr txBox="1"/>
          <p:nvPr/>
        </p:nvSpPr>
        <p:spPr>
          <a:xfrm>
            <a:off x="10442405" y="3054139"/>
            <a:ext cx="771122" cy="369332"/>
          </a:xfrm>
          <a:prstGeom prst="rect">
            <a:avLst/>
          </a:prstGeom>
          <a:noFill/>
          <a:ln>
            <a:solidFill>
              <a:schemeClr val="accent6"/>
            </a:solidFill>
          </a:ln>
        </p:spPr>
        <p:txBody>
          <a:bodyPr wrap="square" rtlCol="0">
            <a:spAutoFit/>
          </a:bodyPr>
          <a:lstStyle/>
          <a:p>
            <a:r>
              <a:rPr lang="en-SG" dirty="0"/>
              <a:t>View</a:t>
            </a:r>
          </a:p>
        </p:txBody>
      </p:sp>
      <p:sp>
        <p:nvSpPr>
          <p:cNvPr id="39" name="TextBox 38">
            <a:extLst>
              <a:ext uri="{FF2B5EF4-FFF2-40B4-BE49-F238E27FC236}">
                <a16:creationId xmlns:a16="http://schemas.microsoft.com/office/drawing/2014/main" id="{63397125-CEA3-4712-85E5-52D4C3D234E7}"/>
              </a:ext>
            </a:extLst>
          </p:cNvPr>
          <p:cNvSpPr txBox="1"/>
          <p:nvPr/>
        </p:nvSpPr>
        <p:spPr>
          <a:xfrm>
            <a:off x="10442405" y="3597563"/>
            <a:ext cx="771122" cy="369332"/>
          </a:xfrm>
          <a:prstGeom prst="rect">
            <a:avLst/>
          </a:prstGeom>
          <a:noFill/>
          <a:ln>
            <a:solidFill>
              <a:schemeClr val="accent6"/>
            </a:solidFill>
          </a:ln>
        </p:spPr>
        <p:txBody>
          <a:bodyPr wrap="square" rtlCol="0">
            <a:spAutoFit/>
          </a:bodyPr>
          <a:lstStyle/>
          <a:p>
            <a:r>
              <a:rPr lang="en-SG" dirty="0"/>
              <a:t>View</a:t>
            </a:r>
          </a:p>
        </p:txBody>
      </p:sp>
      <p:sp>
        <p:nvSpPr>
          <p:cNvPr id="41" name="TextBox 40">
            <a:extLst>
              <a:ext uri="{FF2B5EF4-FFF2-40B4-BE49-F238E27FC236}">
                <a16:creationId xmlns:a16="http://schemas.microsoft.com/office/drawing/2014/main" id="{593015E3-06DA-41FC-A08D-04959760A72B}"/>
              </a:ext>
            </a:extLst>
          </p:cNvPr>
          <p:cNvSpPr txBox="1"/>
          <p:nvPr/>
        </p:nvSpPr>
        <p:spPr>
          <a:xfrm>
            <a:off x="11275230" y="3590608"/>
            <a:ext cx="832461" cy="369332"/>
          </a:xfrm>
          <a:prstGeom prst="rect">
            <a:avLst/>
          </a:prstGeom>
          <a:noFill/>
          <a:ln>
            <a:solidFill>
              <a:srgbClr val="FF0000"/>
            </a:solidFill>
          </a:ln>
        </p:spPr>
        <p:txBody>
          <a:bodyPr wrap="square" rtlCol="0">
            <a:spAutoFit/>
          </a:bodyPr>
          <a:lstStyle/>
          <a:p>
            <a:r>
              <a:rPr lang="en-SG" dirty="0"/>
              <a:t>Delete</a:t>
            </a:r>
          </a:p>
        </p:txBody>
      </p:sp>
      <p:cxnSp>
        <p:nvCxnSpPr>
          <p:cNvPr id="16" name="Straight Connector 15">
            <a:extLst>
              <a:ext uri="{FF2B5EF4-FFF2-40B4-BE49-F238E27FC236}">
                <a16:creationId xmlns:a16="http://schemas.microsoft.com/office/drawing/2014/main" id="{1B1151B3-0E4D-4574-800D-DEABCBCD332E}"/>
              </a:ext>
            </a:extLst>
          </p:cNvPr>
          <p:cNvCxnSpPr>
            <a:cxnSpLocks/>
          </p:cNvCxnSpPr>
          <p:nvPr/>
        </p:nvCxnSpPr>
        <p:spPr>
          <a:xfrm>
            <a:off x="8338427" y="1849295"/>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CA09D9-5175-47BB-A44D-BC58AEBC7465}"/>
              </a:ext>
            </a:extLst>
          </p:cNvPr>
          <p:cNvCxnSpPr>
            <a:cxnSpLocks/>
          </p:cNvCxnSpPr>
          <p:nvPr/>
        </p:nvCxnSpPr>
        <p:spPr>
          <a:xfrm>
            <a:off x="8348795" y="2389230"/>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B7601D-400F-49A3-A52A-FB6746B18687}"/>
              </a:ext>
            </a:extLst>
          </p:cNvPr>
          <p:cNvCxnSpPr>
            <a:cxnSpLocks/>
          </p:cNvCxnSpPr>
          <p:nvPr/>
        </p:nvCxnSpPr>
        <p:spPr>
          <a:xfrm>
            <a:off x="8338427" y="2956735"/>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4BABE1B-A747-49AC-B574-E8904A453A21}"/>
              </a:ext>
            </a:extLst>
          </p:cNvPr>
          <p:cNvCxnSpPr>
            <a:cxnSpLocks/>
          </p:cNvCxnSpPr>
          <p:nvPr/>
        </p:nvCxnSpPr>
        <p:spPr>
          <a:xfrm>
            <a:off x="8338427" y="3539534"/>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F4155A-262C-46C3-AE56-2E20DE4C4C00}"/>
              </a:ext>
            </a:extLst>
          </p:cNvPr>
          <p:cNvCxnSpPr>
            <a:cxnSpLocks/>
          </p:cNvCxnSpPr>
          <p:nvPr/>
        </p:nvCxnSpPr>
        <p:spPr>
          <a:xfrm>
            <a:off x="8348795" y="4118654"/>
            <a:ext cx="389128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E0C69DC-4A23-4DA7-9640-30EB51696BEA}"/>
              </a:ext>
            </a:extLst>
          </p:cNvPr>
          <p:cNvSpPr txBox="1"/>
          <p:nvPr/>
        </p:nvSpPr>
        <p:spPr>
          <a:xfrm>
            <a:off x="8655103" y="4226560"/>
            <a:ext cx="1474417" cy="369332"/>
          </a:xfrm>
          <a:prstGeom prst="rect">
            <a:avLst/>
          </a:prstGeom>
          <a:noFill/>
          <a:ln>
            <a:solidFill>
              <a:schemeClr val="accent1"/>
            </a:solidFill>
          </a:ln>
        </p:spPr>
        <p:txBody>
          <a:bodyPr wrap="square" rtlCol="0">
            <a:spAutoFit/>
          </a:bodyPr>
          <a:lstStyle/>
          <a:p>
            <a:r>
              <a:rPr lang="en-SG" dirty="0"/>
              <a:t>Add a Sub-list</a:t>
            </a:r>
          </a:p>
        </p:txBody>
      </p:sp>
      <p:sp>
        <p:nvSpPr>
          <p:cNvPr id="47" name="TextBox 46">
            <a:extLst>
              <a:ext uri="{FF2B5EF4-FFF2-40B4-BE49-F238E27FC236}">
                <a16:creationId xmlns:a16="http://schemas.microsoft.com/office/drawing/2014/main" id="{1AD254FA-D223-469B-A5F3-49443DA3AB51}"/>
              </a:ext>
            </a:extLst>
          </p:cNvPr>
          <p:cNvSpPr txBox="1"/>
          <p:nvPr/>
        </p:nvSpPr>
        <p:spPr>
          <a:xfrm>
            <a:off x="10492032" y="4215021"/>
            <a:ext cx="1160680" cy="369332"/>
          </a:xfrm>
          <a:prstGeom prst="rect">
            <a:avLst/>
          </a:prstGeom>
          <a:noFill/>
          <a:ln>
            <a:solidFill>
              <a:srgbClr val="FF0000"/>
            </a:solidFill>
          </a:ln>
        </p:spPr>
        <p:txBody>
          <a:bodyPr wrap="square" rtlCol="0">
            <a:spAutoFit/>
          </a:bodyPr>
          <a:lstStyle/>
          <a:p>
            <a:r>
              <a:rPr lang="en-SG" dirty="0"/>
              <a:t>Delete all</a:t>
            </a:r>
          </a:p>
        </p:txBody>
      </p:sp>
      <p:sp>
        <p:nvSpPr>
          <p:cNvPr id="49" name="Arrow: Up 48">
            <a:extLst>
              <a:ext uri="{FF2B5EF4-FFF2-40B4-BE49-F238E27FC236}">
                <a16:creationId xmlns:a16="http://schemas.microsoft.com/office/drawing/2014/main" id="{8E0525EC-BE64-4F97-8243-B58310B24962}"/>
              </a:ext>
            </a:extLst>
          </p:cNvPr>
          <p:cNvSpPr/>
          <p:nvPr/>
        </p:nvSpPr>
        <p:spPr>
          <a:xfrm rot="3046992">
            <a:off x="10327587" y="1637628"/>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0" name="Graphic 49" descr="Back">
            <a:extLst>
              <a:ext uri="{FF2B5EF4-FFF2-40B4-BE49-F238E27FC236}">
                <a16:creationId xmlns:a16="http://schemas.microsoft.com/office/drawing/2014/main" id="{FA23B68D-447F-48B7-87E3-28497A1313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96499"/>
            <a:ext cx="339898" cy="339898"/>
          </a:xfrm>
          <a:prstGeom prst="rect">
            <a:avLst/>
          </a:prstGeom>
        </p:spPr>
      </p:pic>
      <p:sp>
        <p:nvSpPr>
          <p:cNvPr id="51" name="TextBox 50">
            <a:extLst>
              <a:ext uri="{FF2B5EF4-FFF2-40B4-BE49-F238E27FC236}">
                <a16:creationId xmlns:a16="http://schemas.microsoft.com/office/drawing/2014/main" id="{FEBB2E1B-8154-4309-8BAE-D1AEF13000CE}"/>
              </a:ext>
            </a:extLst>
          </p:cNvPr>
          <p:cNvSpPr txBox="1"/>
          <p:nvPr/>
        </p:nvSpPr>
        <p:spPr>
          <a:xfrm>
            <a:off x="614064" y="76479"/>
            <a:ext cx="1019918" cy="369332"/>
          </a:xfrm>
          <a:prstGeom prst="rect">
            <a:avLst/>
          </a:prstGeom>
          <a:noFill/>
        </p:spPr>
        <p:txBody>
          <a:bodyPr wrap="square" rtlCol="0">
            <a:spAutoFit/>
          </a:bodyPr>
          <a:lstStyle/>
          <a:p>
            <a:r>
              <a:rPr lang="en-SG" dirty="0"/>
              <a:t>Undo</a:t>
            </a:r>
          </a:p>
        </p:txBody>
      </p:sp>
      <p:sp>
        <p:nvSpPr>
          <p:cNvPr id="5" name="Rectangle: Rounded Corners 4">
            <a:extLst>
              <a:ext uri="{FF2B5EF4-FFF2-40B4-BE49-F238E27FC236}">
                <a16:creationId xmlns:a16="http://schemas.microsoft.com/office/drawing/2014/main" id="{BE12C57A-3B35-4ACB-B002-59FB728FEB2B}"/>
              </a:ext>
            </a:extLst>
          </p:cNvPr>
          <p:cNvSpPr/>
          <p:nvPr/>
        </p:nvSpPr>
        <p:spPr>
          <a:xfrm>
            <a:off x="9392311" y="4834458"/>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40" name="Rectangle: Rounded Corners 39">
            <a:extLst>
              <a:ext uri="{FF2B5EF4-FFF2-40B4-BE49-F238E27FC236}">
                <a16:creationId xmlns:a16="http://schemas.microsoft.com/office/drawing/2014/main" id="{9CEB8F6E-3A26-4E88-983B-C1BEFF8ADF39}"/>
              </a:ext>
            </a:extLst>
          </p:cNvPr>
          <p:cNvSpPr/>
          <p:nvPr/>
        </p:nvSpPr>
        <p:spPr>
          <a:xfrm>
            <a:off x="523378" y="3576084"/>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2" name="Rectangle: Rounded Corners 51">
            <a:extLst>
              <a:ext uri="{FF2B5EF4-FFF2-40B4-BE49-F238E27FC236}">
                <a16:creationId xmlns:a16="http://schemas.microsoft.com/office/drawing/2014/main" id="{971EC58B-71DD-49B2-92BC-E8CE59B8CB00}"/>
              </a:ext>
            </a:extLst>
          </p:cNvPr>
          <p:cNvSpPr/>
          <p:nvPr/>
        </p:nvSpPr>
        <p:spPr>
          <a:xfrm>
            <a:off x="533038" y="2147779"/>
            <a:ext cx="2581400" cy="102856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2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Rectangle: Rounded Corners 52">
            <a:extLst>
              <a:ext uri="{FF2B5EF4-FFF2-40B4-BE49-F238E27FC236}">
                <a16:creationId xmlns:a16="http://schemas.microsoft.com/office/drawing/2014/main" id="{18D0F25E-04FE-4020-958A-26D798472371}"/>
              </a:ext>
            </a:extLst>
          </p:cNvPr>
          <p:cNvSpPr/>
          <p:nvPr/>
        </p:nvSpPr>
        <p:spPr>
          <a:xfrm>
            <a:off x="533037" y="1418607"/>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Participant-5</a:t>
            </a:r>
          </a:p>
          <a:p>
            <a:r>
              <a:rPr lang="en-SG" dirty="0">
                <a:solidFill>
                  <a:schemeClr val="tx1"/>
                </a:solidFill>
              </a:rPr>
              <a:t>          </a:t>
            </a:r>
            <a:r>
              <a:rPr lang="en-SG" sz="1200" dirty="0">
                <a:solidFill>
                  <a:schemeClr val="tx1"/>
                </a:solidFill>
              </a:rPr>
              <a:t>Referenced message</a:t>
            </a:r>
          </a:p>
        </p:txBody>
      </p:sp>
      <p:sp>
        <p:nvSpPr>
          <p:cNvPr id="54" name="TextBox 53">
            <a:extLst>
              <a:ext uri="{FF2B5EF4-FFF2-40B4-BE49-F238E27FC236}">
                <a16:creationId xmlns:a16="http://schemas.microsoft.com/office/drawing/2014/main" id="{E27C1755-147B-4E85-B045-8AA46C3ED500}"/>
              </a:ext>
            </a:extLst>
          </p:cNvPr>
          <p:cNvSpPr txBox="1"/>
          <p:nvPr/>
        </p:nvSpPr>
        <p:spPr>
          <a:xfrm>
            <a:off x="3853066" y="1933717"/>
            <a:ext cx="3469182" cy="523220"/>
          </a:xfrm>
          <a:prstGeom prst="rect">
            <a:avLst/>
          </a:prstGeom>
          <a:solidFill>
            <a:srgbClr val="FFFF00"/>
          </a:solidFill>
          <a:ln>
            <a:solidFill>
              <a:schemeClr val="tx1"/>
            </a:solidFill>
          </a:ln>
        </p:spPr>
        <p:txBody>
          <a:bodyPr wrap="square" rtlCol="0">
            <a:spAutoFit/>
          </a:bodyPr>
          <a:lstStyle/>
          <a:p>
            <a:r>
              <a:rPr lang="en-SG" sz="1400" dirty="0"/>
              <a:t>Sidebar shows the default lists and custom created list of messages</a:t>
            </a:r>
          </a:p>
        </p:txBody>
      </p:sp>
      <p:cxnSp>
        <p:nvCxnSpPr>
          <p:cNvPr id="14" name="Straight Arrow Connector 13">
            <a:extLst>
              <a:ext uri="{FF2B5EF4-FFF2-40B4-BE49-F238E27FC236}">
                <a16:creationId xmlns:a16="http://schemas.microsoft.com/office/drawing/2014/main" id="{E7239FB8-4AF4-4D48-8EDF-CD853488F9EB}"/>
              </a:ext>
            </a:extLst>
          </p:cNvPr>
          <p:cNvCxnSpPr>
            <a:stCxn id="54" idx="3"/>
          </p:cNvCxnSpPr>
          <p:nvPr/>
        </p:nvCxnSpPr>
        <p:spPr>
          <a:xfrm>
            <a:off x="7322248" y="2195327"/>
            <a:ext cx="1016179" cy="96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82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47"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anim calcmode="lin" valueType="num">
                                      <p:cBhvr>
                                        <p:cTn id="11" dur="2000" fill="hold"/>
                                        <p:tgtEl>
                                          <p:spTgt spid="3"/>
                                        </p:tgtEl>
                                        <p:attrNameLst>
                                          <p:attrName>ppt_x</p:attrName>
                                        </p:attrNameLst>
                                      </p:cBhvr>
                                      <p:tavLst>
                                        <p:tav tm="0">
                                          <p:val>
                                            <p:strVal val="#ppt_x"/>
                                          </p:val>
                                        </p:tav>
                                        <p:tav tm="100000">
                                          <p:val>
                                            <p:strVal val="#ppt_x"/>
                                          </p:val>
                                        </p:tav>
                                      </p:tavLst>
                                    </p:anim>
                                    <p:anim calcmode="lin" valueType="num">
                                      <p:cBhvr>
                                        <p:cTn id="12" dur="2000" fill="hold"/>
                                        <p:tgtEl>
                                          <p:spTgt spid="3"/>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anim calcmode="lin" valueType="num">
                                      <p:cBhvr>
                                        <p:cTn id="16" dur="2000" fill="hold"/>
                                        <p:tgtEl>
                                          <p:spTgt spid="4"/>
                                        </p:tgtEl>
                                        <p:attrNameLst>
                                          <p:attrName>ppt_x</p:attrName>
                                        </p:attrNameLst>
                                      </p:cBhvr>
                                      <p:tavLst>
                                        <p:tav tm="0">
                                          <p:val>
                                            <p:strVal val="#ppt_x"/>
                                          </p:val>
                                        </p:tav>
                                        <p:tav tm="100000">
                                          <p:val>
                                            <p:strVal val="#ppt_x"/>
                                          </p:val>
                                        </p:tav>
                                      </p:tavLst>
                                    </p:anim>
                                    <p:anim calcmode="lin" valueType="num">
                                      <p:cBhvr>
                                        <p:cTn id="17" dur="2000" fill="hold"/>
                                        <p:tgtEl>
                                          <p:spTgt spid="4"/>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2000"/>
                                        <p:tgtEl>
                                          <p:spTgt spid="31"/>
                                        </p:tgtEl>
                                      </p:cBhvr>
                                    </p:animEffect>
                                    <p:anim calcmode="lin" valueType="num">
                                      <p:cBhvr>
                                        <p:cTn id="21" dur="2000" fill="hold"/>
                                        <p:tgtEl>
                                          <p:spTgt spid="31"/>
                                        </p:tgtEl>
                                        <p:attrNameLst>
                                          <p:attrName>ppt_x</p:attrName>
                                        </p:attrNameLst>
                                      </p:cBhvr>
                                      <p:tavLst>
                                        <p:tav tm="0">
                                          <p:val>
                                            <p:strVal val="#ppt_x"/>
                                          </p:val>
                                        </p:tav>
                                        <p:tav tm="100000">
                                          <p:val>
                                            <p:strVal val="#ppt_x"/>
                                          </p:val>
                                        </p:tav>
                                      </p:tavLst>
                                    </p:anim>
                                    <p:anim calcmode="lin" valueType="num">
                                      <p:cBhvr>
                                        <p:cTn id="22" dur="2000" fill="hold"/>
                                        <p:tgtEl>
                                          <p:spTgt spid="31"/>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5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2000"/>
                                        <p:tgtEl>
                                          <p:spTgt spid="36"/>
                                        </p:tgtEl>
                                      </p:cBhvr>
                                    </p:animEffect>
                                    <p:anim calcmode="lin" valueType="num">
                                      <p:cBhvr>
                                        <p:cTn id="26" dur="2000" fill="hold"/>
                                        <p:tgtEl>
                                          <p:spTgt spid="36"/>
                                        </p:tgtEl>
                                        <p:attrNameLst>
                                          <p:attrName>ppt_x</p:attrName>
                                        </p:attrNameLst>
                                      </p:cBhvr>
                                      <p:tavLst>
                                        <p:tav tm="0">
                                          <p:val>
                                            <p:strVal val="#ppt_x"/>
                                          </p:val>
                                        </p:tav>
                                        <p:tav tm="100000">
                                          <p:val>
                                            <p:strVal val="#ppt_x"/>
                                          </p:val>
                                        </p:tav>
                                      </p:tavLst>
                                    </p:anim>
                                    <p:anim calcmode="lin" valueType="num">
                                      <p:cBhvr>
                                        <p:cTn id="27" dur="2000" fill="hold"/>
                                        <p:tgtEl>
                                          <p:spTgt spid="36"/>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50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2000"/>
                                        <p:tgtEl>
                                          <p:spTgt spid="37"/>
                                        </p:tgtEl>
                                      </p:cBhvr>
                                    </p:animEffect>
                                    <p:anim calcmode="lin" valueType="num">
                                      <p:cBhvr>
                                        <p:cTn id="31" dur="2000" fill="hold"/>
                                        <p:tgtEl>
                                          <p:spTgt spid="37"/>
                                        </p:tgtEl>
                                        <p:attrNameLst>
                                          <p:attrName>ppt_x</p:attrName>
                                        </p:attrNameLst>
                                      </p:cBhvr>
                                      <p:tavLst>
                                        <p:tav tm="0">
                                          <p:val>
                                            <p:strVal val="#ppt_x"/>
                                          </p:val>
                                        </p:tav>
                                        <p:tav tm="100000">
                                          <p:val>
                                            <p:strVal val="#ppt_x"/>
                                          </p:val>
                                        </p:tav>
                                      </p:tavLst>
                                    </p:anim>
                                    <p:anim calcmode="lin" valueType="num">
                                      <p:cBhvr>
                                        <p:cTn id="32" dur="2000" fill="hold"/>
                                        <p:tgtEl>
                                          <p:spTgt spid="3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2000"/>
                                        <p:tgtEl>
                                          <p:spTgt spid="38"/>
                                        </p:tgtEl>
                                      </p:cBhvr>
                                    </p:animEffect>
                                    <p:anim calcmode="lin" valueType="num">
                                      <p:cBhvr>
                                        <p:cTn id="36" dur="2000" fill="hold"/>
                                        <p:tgtEl>
                                          <p:spTgt spid="38"/>
                                        </p:tgtEl>
                                        <p:attrNameLst>
                                          <p:attrName>ppt_x</p:attrName>
                                        </p:attrNameLst>
                                      </p:cBhvr>
                                      <p:tavLst>
                                        <p:tav tm="0">
                                          <p:val>
                                            <p:strVal val="#ppt_x"/>
                                          </p:val>
                                        </p:tav>
                                        <p:tav tm="100000">
                                          <p:val>
                                            <p:strVal val="#ppt_x"/>
                                          </p:val>
                                        </p:tav>
                                      </p:tavLst>
                                    </p:anim>
                                    <p:anim calcmode="lin" valueType="num">
                                      <p:cBhvr>
                                        <p:cTn id="37" dur="2000" fill="hold"/>
                                        <p:tgtEl>
                                          <p:spTgt spid="38"/>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2000"/>
                                        <p:tgtEl>
                                          <p:spTgt spid="39"/>
                                        </p:tgtEl>
                                      </p:cBhvr>
                                    </p:animEffect>
                                    <p:anim calcmode="lin" valueType="num">
                                      <p:cBhvr>
                                        <p:cTn id="41" dur="2000" fill="hold"/>
                                        <p:tgtEl>
                                          <p:spTgt spid="39"/>
                                        </p:tgtEl>
                                        <p:attrNameLst>
                                          <p:attrName>ppt_x</p:attrName>
                                        </p:attrNameLst>
                                      </p:cBhvr>
                                      <p:tavLst>
                                        <p:tav tm="0">
                                          <p:val>
                                            <p:strVal val="#ppt_x"/>
                                          </p:val>
                                        </p:tav>
                                        <p:tav tm="100000">
                                          <p:val>
                                            <p:strVal val="#ppt_x"/>
                                          </p:val>
                                        </p:tav>
                                      </p:tavLst>
                                    </p:anim>
                                    <p:anim calcmode="lin" valueType="num">
                                      <p:cBhvr>
                                        <p:cTn id="42" dur="2000" fill="hold"/>
                                        <p:tgtEl>
                                          <p:spTgt spid="39"/>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2000"/>
                                        <p:tgtEl>
                                          <p:spTgt spid="41"/>
                                        </p:tgtEl>
                                      </p:cBhvr>
                                    </p:animEffect>
                                    <p:anim calcmode="lin" valueType="num">
                                      <p:cBhvr>
                                        <p:cTn id="46" dur="2000" fill="hold"/>
                                        <p:tgtEl>
                                          <p:spTgt spid="41"/>
                                        </p:tgtEl>
                                        <p:attrNameLst>
                                          <p:attrName>ppt_x</p:attrName>
                                        </p:attrNameLst>
                                      </p:cBhvr>
                                      <p:tavLst>
                                        <p:tav tm="0">
                                          <p:val>
                                            <p:strVal val="#ppt_x"/>
                                          </p:val>
                                        </p:tav>
                                        <p:tav tm="100000">
                                          <p:val>
                                            <p:strVal val="#ppt_x"/>
                                          </p:val>
                                        </p:tav>
                                      </p:tavLst>
                                    </p:anim>
                                    <p:anim calcmode="lin" valueType="num">
                                      <p:cBhvr>
                                        <p:cTn id="47" dur="2000" fill="hold"/>
                                        <p:tgtEl>
                                          <p:spTgt spid="41"/>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2000"/>
                                        <p:tgtEl>
                                          <p:spTgt spid="16"/>
                                        </p:tgtEl>
                                      </p:cBhvr>
                                    </p:animEffect>
                                    <p:anim calcmode="lin" valueType="num">
                                      <p:cBhvr>
                                        <p:cTn id="51" dur="2000" fill="hold"/>
                                        <p:tgtEl>
                                          <p:spTgt spid="16"/>
                                        </p:tgtEl>
                                        <p:attrNameLst>
                                          <p:attrName>ppt_x</p:attrName>
                                        </p:attrNameLst>
                                      </p:cBhvr>
                                      <p:tavLst>
                                        <p:tav tm="0">
                                          <p:val>
                                            <p:strVal val="#ppt_x"/>
                                          </p:val>
                                        </p:tav>
                                        <p:tav tm="100000">
                                          <p:val>
                                            <p:strVal val="#ppt_x"/>
                                          </p:val>
                                        </p:tav>
                                      </p:tavLst>
                                    </p:anim>
                                    <p:anim calcmode="lin" valueType="num">
                                      <p:cBhvr>
                                        <p:cTn id="52" dur="2000" fill="hold"/>
                                        <p:tgtEl>
                                          <p:spTgt spid="16"/>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50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2000"/>
                                        <p:tgtEl>
                                          <p:spTgt spid="42"/>
                                        </p:tgtEl>
                                      </p:cBhvr>
                                    </p:animEffect>
                                    <p:anim calcmode="lin" valueType="num">
                                      <p:cBhvr>
                                        <p:cTn id="56" dur="2000" fill="hold"/>
                                        <p:tgtEl>
                                          <p:spTgt spid="42"/>
                                        </p:tgtEl>
                                        <p:attrNameLst>
                                          <p:attrName>ppt_x</p:attrName>
                                        </p:attrNameLst>
                                      </p:cBhvr>
                                      <p:tavLst>
                                        <p:tav tm="0">
                                          <p:val>
                                            <p:strVal val="#ppt_x"/>
                                          </p:val>
                                        </p:tav>
                                        <p:tav tm="100000">
                                          <p:val>
                                            <p:strVal val="#ppt_x"/>
                                          </p:val>
                                        </p:tav>
                                      </p:tavLst>
                                    </p:anim>
                                    <p:anim calcmode="lin" valueType="num">
                                      <p:cBhvr>
                                        <p:cTn id="57" dur="2000" fill="hold"/>
                                        <p:tgtEl>
                                          <p:spTgt spid="42"/>
                                        </p:tgtEl>
                                        <p:attrNameLst>
                                          <p:attrName>ppt_y</p:attrName>
                                        </p:attrNameLst>
                                      </p:cBhvr>
                                      <p:tavLst>
                                        <p:tav tm="0">
                                          <p:val>
                                            <p:strVal val="#ppt_y-.1"/>
                                          </p:val>
                                        </p:tav>
                                        <p:tav tm="100000">
                                          <p:val>
                                            <p:strVal val="#ppt_y"/>
                                          </p:val>
                                        </p:tav>
                                      </p:tavLst>
                                    </p:anim>
                                  </p:childTnLst>
                                </p:cTn>
                              </p:par>
                              <p:par>
                                <p:cTn id="58" presetID="47" presetClass="entr" presetSubtype="0" fill="hold" nodeType="withEffect">
                                  <p:stCondLst>
                                    <p:cond delay="50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2000"/>
                                        <p:tgtEl>
                                          <p:spTgt spid="43"/>
                                        </p:tgtEl>
                                      </p:cBhvr>
                                    </p:animEffect>
                                    <p:anim calcmode="lin" valueType="num">
                                      <p:cBhvr>
                                        <p:cTn id="61" dur="2000" fill="hold"/>
                                        <p:tgtEl>
                                          <p:spTgt spid="43"/>
                                        </p:tgtEl>
                                        <p:attrNameLst>
                                          <p:attrName>ppt_x</p:attrName>
                                        </p:attrNameLst>
                                      </p:cBhvr>
                                      <p:tavLst>
                                        <p:tav tm="0">
                                          <p:val>
                                            <p:strVal val="#ppt_x"/>
                                          </p:val>
                                        </p:tav>
                                        <p:tav tm="100000">
                                          <p:val>
                                            <p:strVal val="#ppt_x"/>
                                          </p:val>
                                        </p:tav>
                                      </p:tavLst>
                                    </p:anim>
                                    <p:anim calcmode="lin" valueType="num">
                                      <p:cBhvr>
                                        <p:cTn id="62" dur="2000" fill="hold"/>
                                        <p:tgtEl>
                                          <p:spTgt spid="43"/>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50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2000"/>
                                        <p:tgtEl>
                                          <p:spTgt spid="44"/>
                                        </p:tgtEl>
                                      </p:cBhvr>
                                    </p:animEffect>
                                    <p:anim calcmode="lin" valueType="num">
                                      <p:cBhvr>
                                        <p:cTn id="66" dur="2000" fill="hold"/>
                                        <p:tgtEl>
                                          <p:spTgt spid="44"/>
                                        </p:tgtEl>
                                        <p:attrNameLst>
                                          <p:attrName>ppt_x</p:attrName>
                                        </p:attrNameLst>
                                      </p:cBhvr>
                                      <p:tavLst>
                                        <p:tav tm="0">
                                          <p:val>
                                            <p:strVal val="#ppt_x"/>
                                          </p:val>
                                        </p:tav>
                                        <p:tav tm="100000">
                                          <p:val>
                                            <p:strVal val="#ppt_x"/>
                                          </p:val>
                                        </p:tav>
                                      </p:tavLst>
                                    </p:anim>
                                    <p:anim calcmode="lin" valueType="num">
                                      <p:cBhvr>
                                        <p:cTn id="67" dur="2000" fill="hold"/>
                                        <p:tgtEl>
                                          <p:spTgt spid="44"/>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50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2000"/>
                                        <p:tgtEl>
                                          <p:spTgt spid="45"/>
                                        </p:tgtEl>
                                      </p:cBhvr>
                                    </p:animEffect>
                                    <p:anim calcmode="lin" valueType="num">
                                      <p:cBhvr>
                                        <p:cTn id="71" dur="2000" fill="hold"/>
                                        <p:tgtEl>
                                          <p:spTgt spid="45"/>
                                        </p:tgtEl>
                                        <p:attrNameLst>
                                          <p:attrName>ppt_x</p:attrName>
                                        </p:attrNameLst>
                                      </p:cBhvr>
                                      <p:tavLst>
                                        <p:tav tm="0">
                                          <p:val>
                                            <p:strVal val="#ppt_x"/>
                                          </p:val>
                                        </p:tav>
                                        <p:tav tm="100000">
                                          <p:val>
                                            <p:strVal val="#ppt_x"/>
                                          </p:val>
                                        </p:tav>
                                      </p:tavLst>
                                    </p:anim>
                                    <p:anim calcmode="lin" valueType="num">
                                      <p:cBhvr>
                                        <p:cTn id="72" dur="2000" fill="hold"/>
                                        <p:tgtEl>
                                          <p:spTgt spid="45"/>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50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2000"/>
                                        <p:tgtEl>
                                          <p:spTgt spid="46"/>
                                        </p:tgtEl>
                                      </p:cBhvr>
                                    </p:animEffect>
                                    <p:anim calcmode="lin" valueType="num">
                                      <p:cBhvr>
                                        <p:cTn id="76" dur="2000" fill="hold"/>
                                        <p:tgtEl>
                                          <p:spTgt spid="46"/>
                                        </p:tgtEl>
                                        <p:attrNameLst>
                                          <p:attrName>ppt_x</p:attrName>
                                        </p:attrNameLst>
                                      </p:cBhvr>
                                      <p:tavLst>
                                        <p:tav tm="0">
                                          <p:val>
                                            <p:strVal val="#ppt_x"/>
                                          </p:val>
                                        </p:tav>
                                        <p:tav tm="100000">
                                          <p:val>
                                            <p:strVal val="#ppt_x"/>
                                          </p:val>
                                        </p:tav>
                                      </p:tavLst>
                                    </p:anim>
                                    <p:anim calcmode="lin" valueType="num">
                                      <p:cBhvr>
                                        <p:cTn id="77" dur="2000" fill="hold"/>
                                        <p:tgtEl>
                                          <p:spTgt spid="46"/>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50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2000"/>
                                        <p:tgtEl>
                                          <p:spTgt spid="47"/>
                                        </p:tgtEl>
                                      </p:cBhvr>
                                    </p:animEffect>
                                    <p:anim calcmode="lin" valueType="num">
                                      <p:cBhvr>
                                        <p:cTn id="81" dur="2000" fill="hold"/>
                                        <p:tgtEl>
                                          <p:spTgt spid="47"/>
                                        </p:tgtEl>
                                        <p:attrNameLst>
                                          <p:attrName>ppt_x</p:attrName>
                                        </p:attrNameLst>
                                      </p:cBhvr>
                                      <p:tavLst>
                                        <p:tav tm="0">
                                          <p:val>
                                            <p:strVal val="#ppt_x"/>
                                          </p:val>
                                        </p:tav>
                                        <p:tav tm="100000">
                                          <p:val>
                                            <p:strVal val="#ppt_x"/>
                                          </p:val>
                                        </p:tav>
                                      </p:tavLst>
                                    </p:anim>
                                    <p:anim calcmode="lin" valueType="num">
                                      <p:cBhvr>
                                        <p:cTn id="82" dur="2000" fill="hold"/>
                                        <p:tgtEl>
                                          <p:spTgt spid="47"/>
                                        </p:tgtEl>
                                        <p:attrNameLst>
                                          <p:attrName>ppt_y</p:attrName>
                                        </p:attrNameLst>
                                      </p:cBhvr>
                                      <p:tavLst>
                                        <p:tav tm="0">
                                          <p:val>
                                            <p:strVal val="#ppt_y-.1"/>
                                          </p:val>
                                        </p:tav>
                                        <p:tav tm="100000">
                                          <p:val>
                                            <p:strVal val="#ppt_y"/>
                                          </p:val>
                                        </p:tav>
                                      </p:tavLst>
                                    </p:anim>
                                  </p:childTnLst>
                                </p:cTn>
                              </p:par>
                            </p:childTnLst>
                          </p:cTn>
                        </p:par>
                        <p:par>
                          <p:cTn id="83" fill="hold">
                            <p:stCondLst>
                              <p:cond delay="2500"/>
                            </p:stCondLst>
                            <p:childTnLst>
                              <p:par>
                                <p:cTn id="84" presetID="1" presetClass="exit" presetSubtype="0" fill="hold" grpId="1" nodeType="afterEffect">
                                  <p:stCondLst>
                                    <p:cond delay="0"/>
                                  </p:stCondLst>
                                  <p:childTnLst>
                                    <p:set>
                                      <p:cBhvr>
                                        <p:cTn id="85" dur="1" fill="hold">
                                          <p:stCondLst>
                                            <p:cond delay="0"/>
                                          </p:stCondLst>
                                        </p:cTn>
                                        <p:tgtEl>
                                          <p:spTgt spid="24"/>
                                        </p:tgtEl>
                                        <p:attrNameLst>
                                          <p:attrName>style.visibility</p:attrName>
                                        </p:attrNameLst>
                                      </p:cBhvr>
                                      <p:to>
                                        <p:strVal val="hidden"/>
                                      </p:to>
                                    </p:set>
                                  </p:childTnLst>
                                </p:cTn>
                              </p:par>
                            </p:childTnLst>
                          </p:cTn>
                        </p:par>
                        <p:par>
                          <p:cTn id="86" fill="hold">
                            <p:stCondLst>
                              <p:cond delay="2500"/>
                            </p:stCondLst>
                            <p:childTnLst>
                              <p:par>
                                <p:cTn id="87" presetID="10"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 grpId="0" animBg="1"/>
      <p:bldP spid="4" grpId="0" animBg="1"/>
      <p:bldP spid="31" grpId="0" animBg="1"/>
      <p:bldP spid="36" grpId="0" animBg="1"/>
      <p:bldP spid="37" grpId="0" animBg="1"/>
      <p:bldP spid="38" grpId="0" animBg="1"/>
      <p:bldP spid="39" grpId="0" animBg="1"/>
      <p:bldP spid="41" grpId="0" animBg="1"/>
      <p:bldP spid="46" grpId="0" animBg="1"/>
      <p:bldP spid="47" grpId="0"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a:stretch>
        </a:blipFill>
        <a:effectLst/>
      </p:bgPr>
    </p:bg>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C0C9E318-06D4-428F-A077-D3C234EEC0A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92000"/>
                    </a14:imgEffect>
                  </a14:imgLayer>
                </a14:imgProps>
              </a:ext>
              <a:ext uri="{28A0092B-C50C-407E-A947-70E740481C1C}">
                <a14:useLocalDpi xmlns:a14="http://schemas.microsoft.com/office/drawing/2010/main" val="0"/>
              </a:ext>
            </a:extLst>
          </a:blip>
          <a:stretch>
            <a:fillRect/>
          </a:stretch>
        </p:blipFill>
        <p:spPr>
          <a:xfrm>
            <a:off x="0" y="-316"/>
            <a:ext cx="12192000" cy="6858632"/>
          </a:xfrm>
          <a:prstGeom prst="rect">
            <a:avLst/>
          </a:prstGeom>
          <a:effectLst>
            <a:glow>
              <a:schemeClr val="accent1">
                <a:alpha val="10000"/>
              </a:schemeClr>
            </a:glow>
          </a:effectLst>
        </p:spPr>
      </p:pic>
      <p:sp>
        <p:nvSpPr>
          <p:cNvPr id="12" name="Rectangle: Rounded Corners 11">
            <a:extLst>
              <a:ext uri="{FF2B5EF4-FFF2-40B4-BE49-F238E27FC236}">
                <a16:creationId xmlns:a16="http://schemas.microsoft.com/office/drawing/2014/main" id="{8D9A775E-68DD-4C3A-9DF5-EAB217D3E637}"/>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descr="Image result for back arrow transparent&quot;">
            <a:extLst>
              <a:ext uri="{FF2B5EF4-FFF2-40B4-BE49-F238E27FC236}">
                <a16:creationId xmlns:a16="http://schemas.microsoft.com/office/drawing/2014/main" id="{B2B934C6-A22A-4294-AF84-82CE9AC202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descr="Close">
            <a:extLst>
              <a:ext uri="{FF2B5EF4-FFF2-40B4-BE49-F238E27FC236}">
                <a16:creationId xmlns:a16="http://schemas.microsoft.com/office/drawing/2014/main" id="{AC8777E5-FA6A-4EE2-BB01-359AEBD876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49843" y="1466916"/>
            <a:ext cx="450808" cy="450808"/>
          </a:xfrm>
          <a:prstGeom prst="rect">
            <a:avLst/>
          </a:prstGeom>
        </p:spPr>
      </p:pic>
      <p:sp>
        <p:nvSpPr>
          <p:cNvPr id="15" name="TextBox 14">
            <a:extLst>
              <a:ext uri="{FF2B5EF4-FFF2-40B4-BE49-F238E27FC236}">
                <a16:creationId xmlns:a16="http://schemas.microsoft.com/office/drawing/2014/main" id="{E5DB2DE4-2BA0-4C1F-AF23-5FB61EBB58BF}"/>
              </a:ext>
            </a:extLst>
          </p:cNvPr>
          <p:cNvSpPr txBox="1"/>
          <p:nvPr/>
        </p:nvSpPr>
        <p:spPr>
          <a:xfrm>
            <a:off x="4673600" y="2021840"/>
            <a:ext cx="2987040" cy="338554"/>
          </a:xfrm>
          <a:prstGeom prst="rect">
            <a:avLst/>
          </a:prstGeom>
          <a:noFill/>
        </p:spPr>
        <p:txBody>
          <a:bodyPr wrap="square" rtlCol="0">
            <a:spAutoFit/>
          </a:bodyPr>
          <a:lstStyle/>
          <a:p>
            <a:r>
              <a:rPr lang="en-SG" sz="1600" dirty="0"/>
              <a:t>                List of References</a:t>
            </a:r>
          </a:p>
        </p:txBody>
      </p:sp>
      <p:sp>
        <p:nvSpPr>
          <p:cNvPr id="16" name="TextBox 15">
            <a:extLst>
              <a:ext uri="{FF2B5EF4-FFF2-40B4-BE49-F238E27FC236}">
                <a16:creationId xmlns:a16="http://schemas.microsoft.com/office/drawing/2014/main" id="{4971A633-7B49-40CE-8EAF-AED5ADC6BBB9}"/>
              </a:ext>
            </a:extLst>
          </p:cNvPr>
          <p:cNvSpPr txBox="1"/>
          <p:nvPr/>
        </p:nvSpPr>
        <p:spPr>
          <a:xfrm>
            <a:off x="4673600" y="2519680"/>
            <a:ext cx="2987040" cy="769441"/>
          </a:xfrm>
          <a:prstGeom prst="rect">
            <a:avLst/>
          </a:prstGeom>
          <a:noFill/>
          <a:ln>
            <a:solidFill>
              <a:schemeClr val="accent6"/>
            </a:solidFill>
          </a:ln>
        </p:spPr>
        <p:txBody>
          <a:bodyPr wrap="square" rtlCol="0">
            <a:spAutoFit/>
          </a:bodyPr>
          <a:lstStyle/>
          <a:p>
            <a:r>
              <a:rPr lang="en-SG" sz="1200" dirty="0"/>
              <a:t>This is… message-1 </a:t>
            </a:r>
            <a:r>
              <a:rPr lang="en-SG" sz="1200" dirty="0">
                <a:solidFill>
                  <a:schemeClr val="accent1"/>
                </a:solidFill>
              </a:rPr>
              <a:t>view&gt;&gt;</a:t>
            </a:r>
          </a:p>
          <a:p>
            <a:endParaRPr lang="en-SG" dirty="0"/>
          </a:p>
          <a:p>
            <a:endParaRPr lang="en-SG" sz="1400" dirty="0"/>
          </a:p>
        </p:txBody>
      </p:sp>
      <p:pic>
        <p:nvPicPr>
          <p:cNvPr id="18" name="Graphic 17" descr="Pencil">
            <a:extLst>
              <a:ext uri="{FF2B5EF4-FFF2-40B4-BE49-F238E27FC236}">
                <a16:creationId xmlns:a16="http://schemas.microsoft.com/office/drawing/2014/main" id="{6B3C04F9-37A3-440C-A93B-FE091F2D84C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11687" y="2598744"/>
            <a:ext cx="225736" cy="225736"/>
          </a:xfrm>
          <a:prstGeom prst="rect">
            <a:avLst/>
          </a:prstGeom>
        </p:spPr>
      </p:pic>
      <p:sp>
        <p:nvSpPr>
          <p:cNvPr id="21" name="TextBox 20">
            <a:extLst>
              <a:ext uri="{FF2B5EF4-FFF2-40B4-BE49-F238E27FC236}">
                <a16:creationId xmlns:a16="http://schemas.microsoft.com/office/drawing/2014/main" id="{17E17C22-BB77-48C6-A289-78A8AC230AF3}"/>
              </a:ext>
            </a:extLst>
          </p:cNvPr>
          <p:cNvSpPr txBox="1"/>
          <p:nvPr/>
        </p:nvSpPr>
        <p:spPr>
          <a:xfrm>
            <a:off x="6096001" y="2939618"/>
            <a:ext cx="616008" cy="276999"/>
          </a:xfrm>
          <a:prstGeom prst="rect">
            <a:avLst/>
          </a:prstGeom>
          <a:noFill/>
          <a:ln>
            <a:solidFill>
              <a:srgbClr val="FF0000"/>
            </a:solidFill>
          </a:ln>
        </p:spPr>
        <p:txBody>
          <a:bodyPr wrap="square" rtlCol="0">
            <a:spAutoFit/>
          </a:bodyPr>
          <a:lstStyle/>
          <a:p>
            <a:r>
              <a:rPr lang="en-SG" sz="1200" dirty="0"/>
              <a:t>Delete</a:t>
            </a:r>
          </a:p>
        </p:txBody>
      </p:sp>
      <p:sp>
        <p:nvSpPr>
          <p:cNvPr id="25" name="TextBox 24">
            <a:extLst>
              <a:ext uri="{FF2B5EF4-FFF2-40B4-BE49-F238E27FC236}">
                <a16:creationId xmlns:a16="http://schemas.microsoft.com/office/drawing/2014/main" id="{061EEFD3-ADEB-4922-941B-6A466343BC65}"/>
              </a:ext>
            </a:extLst>
          </p:cNvPr>
          <p:cNvSpPr txBox="1"/>
          <p:nvPr/>
        </p:nvSpPr>
        <p:spPr>
          <a:xfrm>
            <a:off x="4826000" y="4064000"/>
            <a:ext cx="110744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Confirm</a:t>
            </a:r>
          </a:p>
        </p:txBody>
      </p:sp>
      <p:sp>
        <p:nvSpPr>
          <p:cNvPr id="26" name="Rectangle: Rounded Corners 25">
            <a:extLst>
              <a:ext uri="{FF2B5EF4-FFF2-40B4-BE49-F238E27FC236}">
                <a16:creationId xmlns:a16="http://schemas.microsoft.com/office/drawing/2014/main" id="{3442C18E-3281-46C9-8BF0-616515D2D8E3}"/>
              </a:ext>
            </a:extLst>
          </p:cNvPr>
          <p:cNvSpPr/>
          <p:nvPr/>
        </p:nvSpPr>
        <p:spPr>
          <a:xfrm>
            <a:off x="5339274" y="2963491"/>
            <a:ext cx="365760" cy="2531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38D1263C-DF4D-4A29-87A7-84D1BEF98828}"/>
              </a:ext>
            </a:extLst>
          </p:cNvPr>
          <p:cNvSpPr txBox="1"/>
          <p:nvPr/>
        </p:nvSpPr>
        <p:spPr>
          <a:xfrm>
            <a:off x="6376743" y="4064000"/>
            <a:ext cx="110744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dirty="0"/>
              <a:t>Delete all</a:t>
            </a:r>
          </a:p>
        </p:txBody>
      </p:sp>
      <p:pic>
        <p:nvPicPr>
          <p:cNvPr id="3" name="Graphic 2" descr="Checkmark">
            <a:extLst>
              <a:ext uri="{FF2B5EF4-FFF2-40B4-BE49-F238E27FC236}">
                <a16:creationId xmlns:a16="http://schemas.microsoft.com/office/drawing/2014/main" id="{754F48B1-1AD7-4441-9621-5B818CE9DB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99078" y="2963491"/>
            <a:ext cx="253126" cy="253126"/>
          </a:xfrm>
          <a:prstGeom prst="rect">
            <a:avLst/>
          </a:prstGeom>
        </p:spPr>
      </p:pic>
      <p:sp>
        <p:nvSpPr>
          <p:cNvPr id="4" name="TextBox 3">
            <a:extLst>
              <a:ext uri="{FF2B5EF4-FFF2-40B4-BE49-F238E27FC236}">
                <a16:creationId xmlns:a16="http://schemas.microsoft.com/office/drawing/2014/main" id="{C724B7AB-B7BA-42EA-8DD5-64DA98CAD016}"/>
              </a:ext>
            </a:extLst>
          </p:cNvPr>
          <p:cNvSpPr txBox="1"/>
          <p:nvPr/>
        </p:nvSpPr>
        <p:spPr>
          <a:xfrm>
            <a:off x="4754879" y="2950567"/>
            <a:ext cx="650239" cy="307777"/>
          </a:xfrm>
          <a:prstGeom prst="rect">
            <a:avLst/>
          </a:prstGeom>
          <a:noFill/>
        </p:spPr>
        <p:txBody>
          <a:bodyPr wrap="square" rtlCol="0">
            <a:spAutoFit/>
          </a:bodyPr>
          <a:lstStyle/>
          <a:p>
            <a:r>
              <a:rPr lang="en-SG" sz="1400" dirty="0"/>
              <a:t>Select</a:t>
            </a:r>
          </a:p>
        </p:txBody>
      </p:sp>
      <p:sp>
        <p:nvSpPr>
          <p:cNvPr id="19" name="Arrow: Up 18">
            <a:extLst>
              <a:ext uri="{FF2B5EF4-FFF2-40B4-BE49-F238E27FC236}">
                <a16:creationId xmlns:a16="http://schemas.microsoft.com/office/drawing/2014/main" id="{18DF5266-D0F7-4991-BDBB-4E754F6C9B8F}"/>
              </a:ext>
            </a:extLst>
          </p:cNvPr>
          <p:cNvSpPr/>
          <p:nvPr/>
        </p:nvSpPr>
        <p:spPr>
          <a:xfrm rot="18640542">
            <a:off x="7494580" y="2713998"/>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TextBox 19">
            <a:extLst>
              <a:ext uri="{FF2B5EF4-FFF2-40B4-BE49-F238E27FC236}">
                <a16:creationId xmlns:a16="http://schemas.microsoft.com/office/drawing/2014/main" id="{D9EEEC20-0003-4CF8-BABA-09D3A24F2A7D}"/>
              </a:ext>
            </a:extLst>
          </p:cNvPr>
          <p:cNvSpPr txBox="1"/>
          <p:nvPr/>
        </p:nvSpPr>
        <p:spPr>
          <a:xfrm>
            <a:off x="7660640" y="167064"/>
            <a:ext cx="4195513" cy="523220"/>
          </a:xfrm>
          <a:prstGeom prst="rect">
            <a:avLst/>
          </a:prstGeom>
          <a:solidFill>
            <a:srgbClr val="FFFF00"/>
          </a:solidFill>
          <a:ln>
            <a:solidFill>
              <a:schemeClr val="tx1"/>
            </a:solidFill>
          </a:ln>
        </p:spPr>
        <p:txBody>
          <a:bodyPr wrap="square" rtlCol="0">
            <a:spAutoFit/>
          </a:bodyPr>
          <a:lstStyle/>
          <a:p>
            <a:r>
              <a:rPr lang="en-SG" sz="1400" dirty="0"/>
              <a:t>User can select the portions of the message he/she wants to store and refer.</a:t>
            </a:r>
          </a:p>
        </p:txBody>
      </p:sp>
    </p:spTree>
    <p:extLst>
      <p:ext uri="{BB962C8B-B14F-4D97-AF65-F5344CB8AC3E}">
        <p14:creationId xmlns:p14="http://schemas.microsoft.com/office/powerpoint/2010/main" val="403621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a:stretch>
        </a:blipFill>
        <a:effectLst/>
      </p:bgPr>
    </p:bg>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C0C9E318-06D4-428F-A077-D3C234EEC0A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92000"/>
                    </a14:imgEffect>
                  </a14:imgLayer>
                </a14:imgProps>
              </a:ext>
              <a:ext uri="{28A0092B-C50C-407E-A947-70E740481C1C}">
                <a14:useLocalDpi xmlns:a14="http://schemas.microsoft.com/office/drawing/2010/main" val="0"/>
              </a:ext>
            </a:extLst>
          </a:blip>
          <a:stretch>
            <a:fillRect/>
          </a:stretch>
        </p:blipFill>
        <p:spPr>
          <a:xfrm>
            <a:off x="0" y="-316"/>
            <a:ext cx="12192000" cy="6858632"/>
          </a:xfrm>
          <a:prstGeom prst="rect">
            <a:avLst/>
          </a:prstGeom>
          <a:effectLst>
            <a:glow>
              <a:schemeClr val="accent1">
                <a:alpha val="10000"/>
              </a:schemeClr>
            </a:glow>
          </a:effectLst>
        </p:spPr>
      </p:pic>
      <p:sp>
        <p:nvSpPr>
          <p:cNvPr id="12" name="Rectangle: Rounded Corners 11">
            <a:extLst>
              <a:ext uri="{FF2B5EF4-FFF2-40B4-BE49-F238E27FC236}">
                <a16:creationId xmlns:a16="http://schemas.microsoft.com/office/drawing/2014/main" id="{8D9A775E-68DD-4C3A-9DF5-EAB217D3E637}"/>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descr="Image result for back arrow transparent&quot;">
            <a:extLst>
              <a:ext uri="{FF2B5EF4-FFF2-40B4-BE49-F238E27FC236}">
                <a16:creationId xmlns:a16="http://schemas.microsoft.com/office/drawing/2014/main" id="{B2B934C6-A22A-4294-AF84-82CE9AC202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descr="Close">
            <a:extLst>
              <a:ext uri="{FF2B5EF4-FFF2-40B4-BE49-F238E27FC236}">
                <a16:creationId xmlns:a16="http://schemas.microsoft.com/office/drawing/2014/main" id="{AC8777E5-FA6A-4EE2-BB01-359AEBD876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49843" y="1466916"/>
            <a:ext cx="450808" cy="450808"/>
          </a:xfrm>
          <a:prstGeom prst="rect">
            <a:avLst/>
          </a:prstGeom>
        </p:spPr>
      </p:pic>
      <p:sp>
        <p:nvSpPr>
          <p:cNvPr id="15" name="TextBox 14">
            <a:extLst>
              <a:ext uri="{FF2B5EF4-FFF2-40B4-BE49-F238E27FC236}">
                <a16:creationId xmlns:a16="http://schemas.microsoft.com/office/drawing/2014/main" id="{E5DB2DE4-2BA0-4C1F-AF23-5FB61EBB58BF}"/>
              </a:ext>
            </a:extLst>
          </p:cNvPr>
          <p:cNvSpPr txBox="1"/>
          <p:nvPr/>
        </p:nvSpPr>
        <p:spPr>
          <a:xfrm>
            <a:off x="4602480" y="2501612"/>
            <a:ext cx="2987040" cy="830997"/>
          </a:xfrm>
          <a:prstGeom prst="rect">
            <a:avLst/>
          </a:prstGeom>
          <a:noFill/>
          <a:ln>
            <a:solidFill>
              <a:schemeClr val="accent1"/>
            </a:solidFill>
          </a:ln>
        </p:spPr>
        <p:txBody>
          <a:bodyPr wrap="square" rtlCol="0">
            <a:spAutoFit/>
          </a:bodyPr>
          <a:lstStyle/>
          <a:p>
            <a:r>
              <a:rPr lang="en-SG" sz="1600" dirty="0">
                <a:highlight>
                  <a:srgbClr val="C0C0C0"/>
                </a:highlight>
              </a:rPr>
              <a:t>This is of important and a sample message </a:t>
            </a:r>
            <a:r>
              <a:rPr lang="en-SG" sz="1600" dirty="0"/>
              <a:t>and it is called message-1. </a:t>
            </a:r>
          </a:p>
        </p:txBody>
      </p:sp>
      <p:sp>
        <p:nvSpPr>
          <p:cNvPr id="25" name="TextBox 24">
            <a:extLst>
              <a:ext uri="{FF2B5EF4-FFF2-40B4-BE49-F238E27FC236}">
                <a16:creationId xmlns:a16="http://schemas.microsoft.com/office/drawing/2014/main" id="{061EEFD3-ADEB-4922-941B-6A466343BC65}"/>
              </a:ext>
            </a:extLst>
          </p:cNvPr>
          <p:cNvSpPr txBox="1"/>
          <p:nvPr/>
        </p:nvSpPr>
        <p:spPr>
          <a:xfrm>
            <a:off x="4826000" y="4064000"/>
            <a:ext cx="110744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Confirm</a:t>
            </a:r>
          </a:p>
        </p:txBody>
      </p:sp>
      <p:sp>
        <p:nvSpPr>
          <p:cNvPr id="17" name="TextBox 16">
            <a:extLst>
              <a:ext uri="{FF2B5EF4-FFF2-40B4-BE49-F238E27FC236}">
                <a16:creationId xmlns:a16="http://schemas.microsoft.com/office/drawing/2014/main" id="{1E5B231E-4BBB-4104-820B-BF57CBFEB175}"/>
              </a:ext>
            </a:extLst>
          </p:cNvPr>
          <p:cNvSpPr txBox="1"/>
          <p:nvPr/>
        </p:nvSpPr>
        <p:spPr>
          <a:xfrm>
            <a:off x="6438956" y="4064000"/>
            <a:ext cx="110744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solidFill>
              <a:srgbClr val="FF0000"/>
            </a:solidFill>
          </a:ln>
        </p:spPr>
        <p:txBody>
          <a:bodyPr wrap="square" rtlCol="0">
            <a:spAutoFit/>
          </a:bodyPr>
          <a:lstStyle/>
          <a:p>
            <a:r>
              <a:rPr lang="en-SG" dirty="0"/>
              <a:t>  Undo</a:t>
            </a:r>
          </a:p>
        </p:txBody>
      </p:sp>
      <p:pic>
        <p:nvPicPr>
          <p:cNvPr id="3" name="Graphic 2" descr="Radio microphone">
            <a:extLst>
              <a:ext uri="{FF2B5EF4-FFF2-40B4-BE49-F238E27FC236}">
                <a16:creationId xmlns:a16="http://schemas.microsoft.com/office/drawing/2014/main" id="{44FA87E7-D887-46FD-A94B-685BDAD1A8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46423" y="2654011"/>
            <a:ext cx="279976" cy="279976"/>
          </a:xfrm>
          <a:prstGeom prst="rect">
            <a:avLst/>
          </a:prstGeom>
        </p:spPr>
      </p:pic>
      <p:sp>
        <p:nvSpPr>
          <p:cNvPr id="19" name="Arrow: Up 18">
            <a:extLst>
              <a:ext uri="{FF2B5EF4-FFF2-40B4-BE49-F238E27FC236}">
                <a16:creationId xmlns:a16="http://schemas.microsoft.com/office/drawing/2014/main" id="{BC414EA3-E6EB-4E80-ADFB-D8EF68DB3C4C}"/>
              </a:ext>
            </a:extLst>
          </p:cNvPr>
          <p:cNvSpPr/>
          <p:nvPr/>
        </p:nvSpPr>
        <p:spPr>
          <a:xfrm rot="18640542">
            <a:off x="4721548" y="2708008"/>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Up 19">
            <a:extLst>
              <a:ext uri="{FF2B5EF4-FFF2-40B4-BE49-F238E27FC236}">
                <a16:creationId xmlns:a16="http://schemas.microsoft.com/office/drawing/2014/main" id="{40791E5D-D009-4533-BE2A-0B00F1A73BA1}"/>
              </a:ext>
            </a:extLst>
          </p:cNvPr>
          <p:cNvSpPr/>
          <p:nvPr/>
        </p:nvSpPr>
        <p:spPr>
          <a:xfrm rot="18640542">
            <a:off x="5683261" y="4285561"/>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A4D492D4-9D30-4DDD-9427-6A4F3312255B}"/>
              </a:ext>
            </a:extLst>
          </p:cNvPr>
          <p:cNvSpPr txBox="1"/>
          <p:nvPr/>
        </p:nvSpPr>
        <p:spPr>
          <a:xfrm>
            <a:off x="7996487" y="49351"/>
            <a:ext cx="4195513" cy="738664"/>
          </a:xfrm>
          <a:prstGeom prst="rect">
            <a:avLst/>
          </a:prstGeom>
          <a:solidFill>
            <a:srgbClr val="FFFF00"/>
          </a:solidFill>
          <a:ln>
            <a:solidFill>
              <a:schemeClr val="tx1"/>
            </a:solidFill>
          </a:ln>
        </p:spPr>
        <p:txBody>
          <a:bodyPr wrap="square" rtlCol="0">
            <a:spAutoFit/>
          </a:bodyPr>
          <a:lstStyle/>
          <a:p>
            <a:r>
              <a:rPr lang="en-SG" sz="1400" dirty="0"/>
              <a:t>User can select portion of a message by dragging mouse on the respective portions or by using voice commands(meant for disabled users)</a:t>
            </a:r>
          </a:p>
        </p:txBody>
      </p:sp>
    </p:spTree>
    <p:extLst>
      <p:ext uri="{BB962C8B-B14F-4D97-AF65-F5344CB8AC3E}">
        <p14:creationId xmlns:p14="http://schemas.microsoft.com/office/powerpoint/2010/main" val="309766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833 -0.01551 L 0.20834 -0.01111 L -0.00755 -0.00671 L -0.00833 0.04676 L 0.04662 0.04676 " pathEditMode="relative" ptsTypes="AAAAA">
                                      <p:cBhvr>
                                        <p:cTn id="6" dur="5000" fill="hold"/>
                                        <p:tgtEl>
                                          <p:spTgt spid="19"/>
                                        </p:tgtEl>
                                        <p:attrNameLst>
                                          <p:attrName>ppt_x</p:attrName>
                                          <p:attrName>ppt_y</p:attrName>
                                        </p:attrNameLst>
                                      </p:cBhvr>
                                    </p:animMotion>
                                  </p:childTnLst>
                                </p:cTn>
                              </p:par>
                            </p:childTnLst>
                          </p:cTn>
                        </p:par>
                        <p:par>
                          <p:cTn id="7" fill="hold">
                            <p:stCondLst>
                              <p:cond delay="5000"/>
                            </p:stCondLst>
                            <p:childTnLst>
                              <p:par>
                                <p:cTn id="8" presetID="1" presetClass="exit" presetSubtype="0" fill="hold" grpId="1" nodeType="afterEffect">
                                  <p:stCondLst>
                                    <p:cond delay="0"/>
                                  </p:stCondLst>
                                  <p:childTnLst>
                                    <p:set>
                                      <p:cBhvr>
                                        <p:cTn id="9" dur="1" fill="hold">
                                          <p:stCondLst>
                                            <p:cond delay="0"/>
                                          </p:stCondLst>
                                        </p:cTn>
                                        <p:tgtEl>
                                          <p:spTgt spid="19"/>
                                        </p:tgtEl>
                                        <p:attrNameLst>
                                          <p:attrName>style.visibility</p:attrName>
                                        </p:attrNameLst>
                                      </p:cBhvr>
                                      <p:to>
                                        <p:strVal val="hidden"/>
                                      </p:to>
                                    </p:set>
                                  </p:childTnLst>
                                </p:cTn>
                              </p:par>
                            </p:childTnLst>
                          </p:cTn>
                        </p:par>
                        <p:par>
                          <p:cTn id="10" fill="hold">
                            <p:stCondLst>
                              <p:cond delay="5000"/>
                            </p:stCondLst>
                            <p:childTnLst>
                              <p:par>
                                <p:cTn id="11" presetID="10" presetClass="entr" presetSubtype="0" fill="hold" grpId="1"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a:stretch>
        </a:blipFill>
        <a:effectLst/>
      </p:bgPr>
    </p:bg>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C0C9E318-06D4-428F-A077-D3C234EEC0A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92000"/>
                    </a14:imgEffect>
                  </a14:imgLayer>
                </a14:imgProps>
              </a:ext>
              <a:ext uri="{28A0092B-C50C-407E-A947-70E740481C1C}">
                <a14:useLocalDpi xmlns:a14="http://schemas.microsoft.com/office/drawing/2010/main" val="0"/>
              </a:ext>
            </a:extLst>
          </a:blip>
          <a:stretch>
            <a:fillRect/>
          </a:stretch>
        </p:blipFill>
        <p:spPr>
          <a:xfrm>
            <a:off x="0" y="-316"/>
            <a:ext cx="12192000" cy="6858632"/>
          </a:xfrm>
          <a:prstGeom prst="rect">
            <a:avLst/>
          </a:prstGeom>
          <a:effectLst>
            <a:glow>
              <a:schemeClr val="accent1">
                <a:alpha val="10000"/>
              </a:schemeClr>
            </a:glow>
          </a:effectLst>
        </p:spPr>
      </p:pic>
      <p:sp>
        <p:nvSpPr>
          <p:cNvPr id="12" name="Rectangle: Rounded Corners 11">
            <a:extLst>
              <a:ext uri="{FF2B5EF4-FFF2-40B4-BE49-F238E27FC236}">
                <a16:creationId xmlns:a16="http://schemas.microsoft.com/office/drawing/2014/main" id="{8D9A775E-68DD-4C3A-9DF5-EAB217D3E637}"/>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3" name="Picture 2" descr="Image result for back arrow transparent&quot;">
            <a:extLst>
              <a:ext uri="{FF2B5EF4-FFF2-40B4-BE49-F238E27FC236}">
                <a16:creationId xmlns:a16="http://schemas.microsoft.com/office/drawing/2014/main" id="{B2B934C6-A22A-4294-AF84-82CE9AC202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descr="Close">
            <a:extLst>
              <a:ext uri="{FF2B5EF4-FFF2-40B4-BE49-F238E27FC236}">
                <a16:creationId xmlns:a16="http://schemas.microsoft.com/office/drawing/2014/main" id="{AC8777E5-FA6A-4EE2-BB01-359AEBD876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49843" y="1466916"/>
            <a:ext cx="450808" cy="450808"/>
          </a:xfrm>
          <a:prstGeom prst="rect">
            <a:avLst/>
          </a:prstGeom>
        </p:spPr>
      </p:pic>
      <p:sp>
        <p:nvSpPr>
          <p:cNvPr id="15" name="TextBox 14">
            <a:extLst>
              <a:ext uri="{FF2B5EF4-FFF2-40B4-BE49-F238E27FC236}">
                <a16:creationId xmlns:a16="http://schemas.microsoft.com/office/drawing/2014/main" id="{E5DB2DE4-2BA0-4C1F-AF23-5FB61EBB58BF}"/>
              </a:ext>
            </a:extLst>
          </p:cNvPr>
          <p:cNvSpPr txBox="1"/>
          <p:nvPr/>
        </p:nvSpPr>
        <p:spPr>
          <a:xfrm>
            <a:off x="4737044" y="2610883"/>
            <a:ext cx="2987040" cy="830997"/>
          </a:xfrm>
          <a:prstGeom prst="rect">
            <a:avLst/>
          </a:prstGeom>
          <a:noFill/>
          <a:ln>
            <a:solidFill>
              <a:schemeClr val="accent1"/>
            </a:solidFill>
          </a:ln>
        </p:spPr>
        <p:txBody>
          <a:bodyPr wrap="square" rtlCol="0">
            <a:spAutoFit/>
          </a:bodyPr>
          <a:lstStyle/>
          <a:p>
            <a:r>
              <a:rPr lang="en-SG" sz="1600" dirty="0"/>
              <a:t>‘This is of important and a sample message’ has been edited and saved successfully!</a:t>
            </a:r>
          </a:p>
        </p:txBody>
      </p:sp>
      <p:sp>
        <p:nvSpPr>
          <p:cNvPr id="25" name="TextBox 24">
            <a:extLst>
              <a:ext uri="{FF2B5EF4-FFF2-40B4-BE49-F238E27FC236}">
                <a16:creationId xmlns:a16="http://schemas.microsoft.com/office/drawing/2014/main" id="{061EEFD3-ADEB-4922-941B-6A466343BC65}"/>
              </a:ext>
            </a:extLst>
          </p:cNvPr>
          <p:cNvSpPr txBox="1"/>
          <p:nvPr/>
        </p:nvSpPr>
        <p:spPr>
          <a:xfrm>
            <a:off x="5663085" y="4066720"/>
            <a:ext cx="110744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OK</a:t>
            </a:r>
          </a:p>
        </p:txBody>
      </p:sp>
      <p:sp>
        <p:nvSpPr>
          <p:cNvPr id="18" name="Arrow: Up 17">
            <a:extLst>
              <a:ext uri="{FF2B5EF4-FFF2-40B4-BE49-F238E27FC236}">
                <a16:creationId xmlns:a16="http://schemas.microsoft.com/office/drawing/2014/main" id="{07886610-E92F-415D-92EF-41973FF27CA9}"/>
              </a:ext>
            </a:extLst>
          </p:cNvPr>
          <p:cNvSpPr/>
          <p:nvPr/>
        </p:nvSpPr>
        <p:spPr>
          <a:xfrm rot="18640542">
            <a:off x="6530103" y="423361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436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sp>
        <p:nvSpPr>
          <p:cNvPr id="24" name="Arrow: Up 23">
            <a:extLst>
              <a:ext uri="{FF2B5EF4-FFF2-40B4-BE49-F238E27FC236}">
                <a16:creationId xmlns:a16="http://schemas.microsoft.com/office/drawing/2014/main" id="{8079BF50-E22A-48BE-AC46-2B7F2B461E36}"/>
              </a:ext>
            </a:extLst>
          </p:cNvPr>
          <p:cNvSpPr/>
          <p:nvPr/>
        </p:nvSpPr>
        <p:spPr>
          <a:xfrm rot="3046992">
            <a:off x="11039372" y="1062361"/>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F2049B9E-BA55-4712-A0D2-311D7684C5F5}"/>
              </a:ext>
            </a:extLst>
          </p:cNvPr>
          <p:cNvSpPr txBox="1"/>
          <p:nvPr/>
        </p:nvSpPr>
        <p:spPr>
          <a:xfrm>
            <a:off x="8338427" y="1384023"/>
            <a:ext cx="3891280" cy="3416320"/>
          </a:xfrm>
          <a:prstGeom prst="rect">
            <a:avLst/>
          </a:prstGeom>
          <a:solidFill>
            <a:schemeClr val="accent1">
              <a:lumMod val="20000"/>
              <a:lumOff val="80000"/>
            </a:schemeClr>
          </a:solidFill>
        </p:spPr>
        <p:txBody>
          <a:bodyPr wrap="square" rtlCol="0">
            <a:spAutoFit/>
          </a:bodyPr>
          <a:lstStyle/>
          <a:p>
            <a:r>
              <a:rPr lang="en-SG" dirty="0"/>
              <a:t>List of References</a:t>
            </a:r>
          </a:p>
          <a:p>
            <a:endParaRPr lang="en-SG" dirty="0"/>
          </a:p>
          <a:p>
            <a:r>
              <a:rPr lang="en-SG" dirty="0"/>
              <a:t>Important Messages</a:t>
            </a:r>
          </a:p>
          <a:p>
            <a:endParaRPr lang="en-SG" dirty="0"/>
          </a:p>
          <a:p>
            <a:r>
              <a:rPr lang="en-SG" dirty="0"/>
              <a:t>Common List</a:t>
            </a:r>
          </a:p>
          <a:p>
            <a:endParaRPr lang="en-SG" dirty="0"/>
          </a:p>
          <a:p>
            <a:r>
              <a:rPr lang="en-SG" dirty="0"/>
              <a:t>Sub-list - 1</a:t>
            </a:r>
          </a:p>
          <a:p>
            <a:endParaRPr lang="en-SG" dirty="0"/>
          </a:p>
          <a:p>
            <a:r>
              <a:rPr lang="en-SG" dirty="0"/>
              <a:t>Sub-list - 2</a:t>
            </a:r>
          </a:p>
          <a:p>
            <a:endParaRPr lang="en-SG" dirty="0"/>
          </a:p>
          <a:p>
            <a:endParaRPr lang="en-SG" dirty="0"/>
          </a:p>
          <a:p>
            <a:endParaRPr lang="en-SG" dirty="0"/>
          </a:p>
        </p:txBody>
      </p:sp>
      <p:sp>
        <p:nvSpPr>
          <p:cNvPr id="4" name="TextBox 3">
            <a:extLst>
              <a:ext uri="{FF2B5EF4-FFF2-40B4-BE49-F238E27FC236}">
                <a16:creationId xmlns:a16="http://schemas.microsoft.com/office/drawing/2014/main" id="{ECFAA007-18FB-4EC3-A84A-2008F0C15A60}"/>
              </a:ext>
            </a:extLst>
          </p:cNvPr>
          <p:cNvSpPr txBox="1"/>
          <p:nvPr/>
        </p:nvSpPr>
        <p:spPr>
          <a:xfrm>
            <a:off x="10442405" y="1408319"/>
            <a:ext cx="771122" cy="369332"/>
          </a:xfrm>
          <a:prstGeom prst="rect">
            <a:avLst/>
          </a:prstGeom>
          <a:noFill/>
          <a:ln>
            <a:solidFill>
              <a:schemeClr val="accent6"/>
            </a:solidFill>
          </a:ln>
        </p:spPr>
        <p:txBody>
          <a:bodyPr wrap="square" rtlCol="0">
            <a:spAutoFit/>
          </a:bodyPr>
          <a:lstStyle/>
          <a:p>
            <a:r>
              <a:rPr lang="en-SG" dirty="0"/>
              <a:t>View</a:t>
            </a:r>
          </a:p>
        </p:txBody>
      </p:sp>
      <p:sp>
        <p:nvSpPr>
          <p:cNvPr id="31" name="TextBox 30">
            <a:extLst>
              <a:ext uri="{FF2B5EF4-FFF2-40B4-BE49-F238E27FC236}">
                <a16:creationId xmlns:a16="http://schemas.microsoft.com/office/drawing/2014/main" id="{8213C87F-6DF0-450B-80A2-52A04304B095}"/>
              </a:ext>
            </a:extLst>
          </p:cNvPr>
          <p:cNvSpPr txBox="1"/>
          <p:nvPr/>
        </p:nvSpPr>
        <p:spPr>
          <a:xfrm>
            <a:off x="10442405" y="1922203"/>
            <a:ext cx="771122" cy="369332"/>
          </a:xfrm>
          <a:prstGeom prst="rect">
            <a:avLst/>
          </a:prstGeom>
          <a:noFill/>
          <a:ln>
            <a:solidFill>
              <a:schemeClr val="accent6"/>
            </a:solidFill>
          </a:ln>
        </p:spPr>
        <p:txBody>
          <a:bodyPr wrap="square" rtlCol="0">
            <a:spAutoFit/>
          </a:bodyPr>
          <a:lstStyle/>
          <a:p>
            <a:r>
              <a:rPr lang="en-SG" dirty="0"/>
              <a:t>View</a:t>
            </a:r>
          </a:p>
        </p:txBody>
      </p:sp>
      <p:sp>
        <p:nvSpPr>
          <p:cNvPr id="36" name="TextBox 35">
            <a:extLst>
              <a:ext uri="{FF2B5EF4-FFF2-40B4-BE49-F238E27FC236}">
                <a16:creationId xmlns:a16="http://schemas.microsoft.com/office/drawing/2014/main" id="{566BAE42-9744-465D-9040-E76B057D7F22}"/>
              </a:ext>
            </a:extLst>
          </p:cNvPr>
          <p:cNvSpPr txBox="1"/>
          <p:nvPr/>
        </p:nvSpPr>
        <p:spPr>
          <a:xfrm>
            <a:off x="10442405" y="2480495"/>
            <a:ext cx="771122" cy="369332"/>
          </a:xfrm>
          <a:prstGeom prst="rect">
            <a:avLst/>
          </a:prstGeom>
          <a:noFill/>
          <a:ln>
            <a:solidFill>
              <a:schemeClr val="accent6"/>
            </a:solidFill>
          </a:ln>
        </p:spPr>
        <p:txBody>
          <a:bodyPr wrap="square" rtlCol="0">
            <a:spAutoFit/>
          </a:bodyPr>
          <a:lstStyle/>
          <a:p>
            <a:r>
              <a:rPr lang="en-SG" dirty="0"/>
              <a:t>View</a:t>
            </a:r>
          </a:p>
        </p:txBody>
      </p:sp>
      <p:sp>
        <p:nvSpPr>
          <p:cNvPr id="37" name="TextBox 36">
            <a:extLst>
              <a:ext uri="{FF2B5EF4-FFF2-40B4-BE49-F238E27FC236}">
                <a16:creationId xmlns:a16="http://schemas.microsoft.com/office/drawing/2014/main" id="{40070C90-36FE-4CF4-A7A2-966E0C3D892D}"/>
              </a:ext>
            </a:extLst>
          </p:cNvPr>
          <p:cNvSpPr txBox="1"/>
          <p:nvPr/>
        </p:nvSpPr>
        <p:spPr>
          <a:xfrm>
            <a:off x="11275229" y="3048727"/>
            <a:ext cx="832461" cy="369332"/>
          </a:xfrm>
          <a:prstGeom prst="rect">
            <a:avLst/>
          </a:prstGeom>
          <a:noFill/>
          <a:ln>
            <a:solidFill>
              <a:srgbClr val="FF0000"/>
            </a:solidFill>
          </a:ln>
        </p:spPr>
        <p:txBody>
          <a:bodyPr wrap="square" rtlCol="0">
            <a:spAutoFit/>
          </a:bodyPr>
          <a:lstStyle/>
          <a:p>
            <a:r>
              <a:rPr lang="en-SG" dirty="0"/>
              <a:t>Delete</a:t>
            </a:r>
          </a:p>
        </p:txBody>
      </p:sp>
      <p:sp>
        <p:nvSpPr>
          <p:cNvPr id="38" name="TextBox 37">
            <a:extLst>
              <a:ext uri="{FF2B5EF4-FFF2-40B4-BE49-F238E27FC236}">
                <a16:creationId xmlns:a16="http://schemas.microsoft.com/office/drawing/2014/main" id="{5BACE402-CB64-4248-8F70-3CD398630FE9}"/>
              </a:ext>
            </a:extLst>
          </p:cNvPr>
          <p:cNvSpPr txBox="1"/>
          <p:nvPr/>
        </p:nvSpPr>
        <p:spPr>
          <a:xfrm>
            <a:off x="10442405" y="3054139"/>
            <a:ext cx="771122" cy="369332"/>
          </a:xfrm>
          <a:prstGeom prst="rect">
            <a:avLst/>
          </a:prstGeom>
          <a:noFill/>
          <a:ln>
            <a:solidFill>
              <a:schemeClr val="accent6"/>
            </a:solidFill>
          </a:ln>
        </p:spPr>
        <p:txBody>
          <a:bodyPr wrap="square" rtlCol="0">
            <a:spAutoFit/>
          </a:bodyPr>
          <a:lstStyle/>
          <a:p>
            <a:r>
              <a:rPr lang="en-SG" dirty="0"/>
              <a:t>View</a:t>
            </a:r>
          </a:p>
        </p:txBody>
      </p:sp>
      <p:sp>
        <p:nvSpPr>
          <p:cNvPr id="39" name="TextBox 38">
            <a:extLst>
              <a:ext uri="{FF2B5EF4-FFF2-40B4-BE49-F238E27FC236}">
                <a16:creationId xmlns:a16="http://schemas.microsoft.com/office/drawing/2014/main" id="{63397125-CEA3-4712-85E5-52D4C3D234E7}"/>
              </a:ext>
            </a:extLst>
          </p:cNvPr>
          <p:cNvSpPr txBox="1"/>
          <p:nvPr/>
        </p:nvSpPr>
        <p:spPr>
          <a:xfrm>
            <a:off x="10442405" y="3597563"/>
            <a:ext cx="771122" cy="369332"/>
          </a:xfrm>
          <a:prstGeom prst="rect">
            <a:avLst/>
          </a:prstGeom>
          <a:noFill/>
          <a:ln>
            <a:solidFill>
              <a:schemeClr val="accent6"/>
            </a:solidFill>
          </a:ln>
        </p:spPr>
        <p:txBody>
          <a:bodyPr wrap="square" rtlCol="0">
            <a:spAutoFit/>
          </a:bodyPr>
          <a:lstStyle/>
          <a:p>
            <a:r>
              <a:rPr lang="en-SG" dirty="0"/>
              <a:t>View</a:t>
            </a:r>
          </a:p>
        </p:txBody>
      </p:sp>
      <p:sp>
        <p:nvSpPr>
          <p:cNvPr id="41" name="TextBox 40">
            <a:extLst>
              <a:ext uri="{FF2B5EF4-FFF2-40B4-BE49-F238E27FC236}">
                <a16:creationId xmlns:a16="http://schemas.microsoft.com/office/drawing/2014/main" id="{593015E3-06DA-41FC-A08D-04959760A72B}"/>
              </a:ext>
            </a:extLst>
          </p:cNvPr>
          <p:cNvSpPr txBox="1"/>
          <p:nvPr/>
        </p:nvSpPr>
        <p:spPr>
          <a:xfrm>
            <a:off x="11275230" y="3590608"/>
            <a:ext cx="832461" cy="369332"/>
          </a:xfrm>
          <a:prstGeom prst="rect">
            <a:avLst/>
          </a:prstGeom>
          <a:noFill/>
          <a:ln>
            <a:solidFill>
              <a:srgbClr val="FF0000"/>
            </a:solidFill>
          </a:ln>
        </p:spPr>
        <p:txBody>
          <a:bodyPr wrap="square" rtlCol="0">
            <a:spAutoFit/>
          </a:bodyPr>
          <a:lstStyle/>
          <a:p>
            <a:r>
              <a:rPr lang="en-SG" dirty="0"/>
              <a:t>Delete</a:t>
            </a:r>
          </a:p>
        </p:txBody>
      </p:sp>
      <p:cxnSp>
        <p:nvCxnSpPr>
          <p:cNvPr id="16" name="Straight Connector 15">
            <a:extLst>
              <a:ext uri="{FF2B5EF4-FFF2-40B4-BE49-F238E27FC236}">
                <a16:creationId xmlns:a16="http://schemas.microsoft.com/office/drawing/2014/main" id="{1B1151B3-0E4D-4574-800D-DEABCBCD332E}"/>
              </a:ext>
            </a:extLst>
          </p:cNvPr>
          <p:cNvCxnSpPr>
            <a:cxnSpLocks/>
          </p:cNvCxnSpPr>
          <p:nvPr/>
        </p:nvCxnSpPr>
        <p:spPr>
          <a:xfrm>
            <a:off x="8338427" y="1849295"/>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CA09D9-5175-47BB-A44D-BC58AEBC7465}"/>
              </a:ext>
            </a:extLst>
          </p:cNvPr>
          <p:cNvCxnSpPr>
            <a:cxnSpLocks/>
          </p:cNvCxnSpPr>
          <p:nvPr/>
        </p:nvCxnSpPr>
        <p:spPr>
          <a:xfrm>
            <a:off x="8409547" y="2389230"/>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B7601D-400F-49A3-A52A-FB6746B18687}"/>
              </a:ext>
            </a:extLst>
          </p:cNvPr>
          <p:cNvCxnSpPr>
            <a:cxnSpLocks/>
          </p:cNvCxnSpPr>
          <p:nvPr/>
        </p:nvCxnSpPr>
        <p:spPr>
          <a:xfrm>
            <a:off x="8338427" y="2956735"/>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4BABE1B-A747-49AC-B574-E8904A453A21}"/>
              </a:ext>
            </a:extLst>
          </p:cNvPr>
          <p:cNvCxnSpPr>
            <a:cxnSpLocks/>
          </p:cNvCxnSpPr>
          <p:nvPr/>
        </p:nvCxnSpPr>
        <p:spPr>
          <a:xfrm>
            <a:off x="8338427" y="3539534"/>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F4155A-262C-46C3-AE56-2E20DE4C4C00}"/>
              </a:ext>
            </a:extLst>
          </p:cNvPr>
          <p:cNvCxnSpPr>
            <a:cxnSpLocks/>
          </p:cNvCxnSpPr>
          <p:nvPr/>
        </p:nvCxnSpPr>
        <p:spPr>
          <a:xfrm>
            <a:off x="8348795" y="4118654"/>
            <a:ext cx="389128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E0C69DC-4A23-4DA7-9640-30EB51696BEA}"/>
              </a:ext>
            </a:extLst>
          </p:cNvPr>
          <p:cNvSpPr txBox="1"/>
          <p:nvPr/>
        </p:nvSpPr>
        <p:spPr>
          <a:xfrm>
            <a:off x="8655103" y="4226560"/>
            <a:ext cx="1474417" cy="369332"/>
          </a:xfrm>
          <a:prstGeom prst="rect">
            <a:avLst/>
          </a:prstGeom>
          <a:noFill/>
          <a:ln>
            <a:solidFill>
              <a:schemeClr val="accent1"/>
            </a:solidFill>
          </a:ln>
        </p:spPr>
        <p:txBody>
          <a:bodyPr wrap="square" rtlCol="0">
            <a:spAutoFit/>
          </a:bodyPr>
          <a:lstStyle/>
          <a:p>
            <a:r>
              <a:rPr lang="en-SG" dirty="0"/>
              <a:t>Add a Sub-list</a:t>
            </a:r>
          </a:p>
        </p:txBody>
      </p:sp>
      <p:sp>
        <p:nvSpPr>
          <p:cNvPr id="47" name="TextBox 46">
            <a:extLst>
              <a:ext uri="{FF2B5EF4-FFF2-40B4-BE49-F238E27FC236}">
                <a16:creationId xmlns:a16="http://schemas.microsoft.com/office/drawing/2014/main" id="{1AD254FA-D223-469B-A5F3-49443DA3AB51}"/>
              </a:ext>
            </a:extLst>
          </p:cNvPr>
          <p:cNvSpPr txBox="1"/>
          <p:nvPr/>
        </p:nvSpPr>
        <p:spPr>
          <a:xfrm>
            <a:off x="10492032" y="4215021"/>
            <a:ext cx="1160680" cy="369332"/>
          </a:xfrm>
          <a:prstGeom prst="rect">
            <a:avLst/>
          </a:prstGeom>
          <a:noFill/>
          <a:ln>
            <a:solidFill>
              <a:srgbClr val="FF0000"/>
            </a:solidFill>
          </a:ln>
        </p:spPr>
        <p:txBody>
          <a:bodyPr wrap="square" rtlCol="0">
            <a:spAutoFit/>
          </a:bodyPr>
          <a:lstStyle/>
          <a:p>
            <a:r>
              <a:rPr lang="en-SG" dirty="0"/>
              <a:t>Delete all</a:t>
            </a:r>
          </a:p>
        </p:txBody>
      </p:sp>
      <p:sp>
        <p:nvSpPr>
          <p:cNvPr id="49" name="Arrow: Up 48">
            <a:extLst>
              <a:ext uri="{FF2B5EF4-FFF2-40B4-BE49-F238E27FC236}">
                <a16:creationId xmlns:a16="http://schemas.microsoft.com/office/drawing/2014/main" id="{8E0525EC-BE64-4F97-8243-B58310B24962}"/>
              </a:ext>
            </a:extLst>
          </p:cNvPr>
          <p:cNvSpPr/>
          <p:nvPr/>
        </p:nvSpPr>
        <p:spPr>
          <a:xfrm rot="3046992">
            <a:off x="10337954" y="328174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0" name="Graphic 49" descr="Back">
            <a:extLst>
              <a:ext uri="{FF2B5EF4-FFF2-40B4-BE49-F238E27FC236}">
                <a16:creationId xmlns:a16="http://schemas.microsoft.com/office/drawing/2014/main" id="{FA23B68D-447F-48B7-87E3-28497A1313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96499"/>
            <a:ext cx="339898" cy="339898"/>
          </a:xfrm>
          <a:prstGeom prst="rect">
            <a:avLst/>
          </a:prstGeom>
        </p:spPr>
      </p:pic>
      <p:sp>
        <p:nvSpPr>
          <p:cNvPr id="51" name="TextBox 50">
            <a:extLst>
              <a:ext uri="{FF2B5EF4-FFF2-40B4-BE49-F238E27FC236}">
                <a16:creationId xmlns:a16="http://schemas.microsoft.com/office/drawing/2014/main" id="{FEBB2E1B-8154-4309-8BAE-D1AEF13000CE}"/>
              </a:ext>
            </a:extLst>
          </p:cNvPr>
          <p:cNvSpPr txBox="1"/>
          <p:nvPr/>
        </p:nvSpPr>
        <p:spPr>
          <a:xfrm>
            <a:off x="614064" y="76479"/>
            <a:ext cx="1019918" cy="369332"/>
          </a:xfrm>
          <a:prstGeom prst="rect">
            <a:avLst/>
          </a:prstGeom>
          <a:noFill/>
        </p:spPr>
        <p:txBody>
          <a:bodyPr wrap="square" rtlCol="0">
            <a:spAutoFit/>
          </a:bodyPr>
          <a:lstStyle/>
          <a:p>
            <a:r>
              <a:rPr lang="en-SG" dirty="0"/>
              <a:t>Undo</a:t>
            </a:r>
          </a:p>
        </p:txBody>
      </p:sp>
      <p:sp>
        <p:nvSpPr>
          <p:cNvPr id="5" name="Rectangle: Rounded Corners 4">
            <a:extLst>
              <a:ext uri="{FF2B5EF4-FFF2-40B4-BE49-F238E27FC236}">
                <a16:creationId xmlns:a16="http://schemas.microsoft.com/office/drawing/2014/main" id="{BE12C57A-3B35-4ACB-B002-59FB728FEB2B}"/>
              </a:ext>
            </a:extLst>
          </p:cNvPr>
          <p:cNvSpPr/>
          <p:nvPr/>
        </p:nvSpPr>
        <p:spPr>
          <a:xfrm>
            <a:off x="9392311" y="4834458"/>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40" name="Rectangle: Rounded Corners 39">
            <a:extLst>
              <a:ext uri="{FF2B5EF4-FFF2-40B4-BE49-F238E27FC236}">
                <a16:creationId xmlns:a16="http://schemas.microsoft.com/office/drawing/2014/main" id="{9CEB8F6E-3A26-4E88-983B-C1BEFF8ADF39}"/>
              </a:ext>
            </a:extLst>
          </p:cNvPr>
          <p:cNvSpPr/>
          <p:nvPr/>
        </p:nvSpPr>
        <p:spPr>
          <a:xfrm>
            <a:off x="523378" y="3576084"/>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2" name="Rectangle: Rounded Corners 51">
            <a:extLst>
              <a:ext uri="{FF2B5EF4-FFF2-40B4-BE49-F238E27FC236}">
                <a16:creationId xmlns:a16="http://schemas.microsoft.com/office/drawing/2014/main" id="{971EC58B-71DD-49B2-92BC-E8CE59B8CB00}"/>
              </a:ext>
            </a:extLst>
          </p:cNvPr>
          <p:cNvSpPr/>
          <p:nvPr/>
        </p:nvSpPr>
        <p:spPr>
          <a:xfrm>
            <a:off x="533038" y="2147779"/>
            <a:ext cx="2581400" cy="102856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2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Rectangle: Rounded Corners 52">
            <a:extLst>
              <a:ext uri="{FF2B5EF4-FFF2-40B4-BE49-F238E27FC236}">
                <a16:creationId xmlns:a16="http://schemas.microsoft.com/office/drawing/2014/main" id="{18D0F25E-04FE-4020-958A-26D798472371}"/>
              </a:ext>
            </a:extLst>
          </p:cNvPr>
          <p:cNvSpPr/>
          <p:nvPr/>
        </p:nvSpPr>
        <p:spPr>
          <a:xfrm>
            <a:off x="533037" y="1418607"/>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Participant-5</a:t>
            </a:r>
          </a:p>
          <a:p>
            <a:r>
              <a:rPr lang="en-SG" dirty="0">
                <a:solidFill>
                  <a:schemeClr val="tx1"/>
                </a:solidFill>
              </a:rPr>
              <a:t>          </a:t>
            </a:r>
            <a:r>
              <a:rPr lang="en-SG" sz="1200" dirty="0">
                <a:solidFill>
                  <a:schemeClr val="tx1"/>
                </a:solidFill>
              </a:rPr>
              <a:t>Referenced message</a:t>
            </a:r>
          </a:p>
        </p:txBody>
      </p:sp>
      <p:sp>
        <p:nvSpPr>
          <p:cNvPr id="8" name="TextBox 7">
            <a:extLst>
              <a:ext uri="{FF2B5EF4-FFF2-40B4-BE49-F238E27FC236}">
                <a16:creationId xmlns:a16="http://schemas.microsoft.com/office/drawing/2014/main" id="{BC360CD5-9B70-44A0-BC96-BEC8AD8779F3}"/>
              </a:ext>
            </a:extLst>
          </p:cNvPr>
          <p:cNvSpPr txBox="1"/>
          <p:nvPr/>
        </p:nvSpPr>
        <p:spPr>
          <a:xfrm>
            <a:off x="4094480" y="1524000"/>
            <a:ext cx="3704150" cy="954107"/>
          </a:xfrm>
          <a:prstGeom prst="rect">
            <a:avLst/>
          </a:prstGeom>
          <a:solidFill>
            <a:srgbClr val="FFFF00"/>
          </a:solidFill>
          <a:ln>
            <a:solidFill>
              <a:schemeClr val="tx1"/>
            </a:solidFill>
          </a:ln>
        </p:spPr>
        <p:txBody>
          <a:bodyPr wrap="square" rtlCol="0">
            <a:spAutoFit/>
          </a:bodyPr>
          <a:lstStyle/>
          <a:p>
            <a:r>
              <a:rPr lang="en-SG" sz="1400" dirty="0"/>
              <a:t>The reference that was added in the message last is displayed on top of that message. However, all the references in the message can be viewed with the help of ‘inspect message’</a:t>
            </a:r>
          </a:p>
        </p:txBody>
      </p:sp>
      <p:cxnSp>
        <p:nvCxnSpPr>
          <p:cNvPr id="13" name="Straight Arrow Connector 12">
            <a:extLst>
              <a:ext uri="{FF2B5EF4-FFF2-40B4-BE49-F238E27FC236}">
                <a16:creationId xmlns:a16="http://schemas.microsoft.com/office/drawing/2014/main" id="{F56E9457-55BB-4D28-B39D-57E2CE5D202C}"/>
              </a:ext>
            </a:extLst>
          </p:cNvPr>
          <p:cNvCxnSpPr>
            <a:cxnSpLocks/>
          </p:cNvCxnSpPr>
          <p:nvPr/>
        </p:nvCxnSpPr>
        <p:spPr>
          <a:xfrm>
            <a:off x="3104778" y="1849295"/>
            <a:ext cx="980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02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47"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anim calcmode="lin" valueType="num">
                                      <p:cBhvr>
                                        <p:cTn id="11" dur="2000" fill="hold"/>
                                        <p:tgtEl>
                                          <p:spTgt spid="3"/>
                                        </p:tgtEl>
                                        <p:attrNameLst>
                                          <p:attrName>ppt_x</p:attrName>
                                        </p:attrNameLst>
                                      </p:cBhvr>
                                      <p:tavLst>
                                        <p:tav tm="0">
                                          <p:val>
                                            <p:strVal val="#ppt_x"/>
                                          </p:val>
                                        </p:tav>
                                        <p:tav tm="100000">
                                          <p:val>
                                            <p:strVal val="#ppt_x"/>
                                          </p:val>
                                        </p:tav>
                                      </p:tavLst>
                                    </p:anim>
                                    <p:anim calcmode="lin" valueType="num">
                                      <p:cBhvr>
                                        <p:cTn id="12" dur="2000" fill="hold"/>
                                        <p:tgtEl>
                                          <p:spTgt spid="3"/>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anim calcmode="lin" valueType="num">
                                      <p:cBhvr>
                                        <p:cTn id="16" dur="2000" fill="hold"/>
                                        <p:tgtEl>
                                          <p:spTgt spid="4"/>
                                        </p:tgtEl>
                                        <p:attrNameLst>
                                          <p:attrName>ppt_x</p:attrName>
                                        </p:attrNameLst>
                                      </p:cBhvr>
                                      <p:tavLst>
                                        <p:tav tm="0">
                                          <p:val>
                                            <p:strVal val="#ppt_x"/>
                                          </p:val>
                                        </p:tav>
                                        <p:tav tm="100000">
                                          <p:val>
                                            <p:strVal val="#ppt_x"/>
                                          </p:val>
                                        </p:tav>
                                      </p:tavLst>
                                    </p:anim>
                                    <p:anim calcmode="lin" valueType="num">
                                      <p:cBhvr>
                                        <p:cTn id="17" dur="2000" fill="hold"/>
                                        <p:tgtEl>
                                          <p:spTgt spid="4"/>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2000"/>
                                        <p:tgtEl>
                                          <p:spTgt spid="31"/>
                                        </p:tgtEl>
                                      </p:cBhvr>
                                    </p:animEffect>
                                    <p:anim calcmode="lin" valueType="num">
                                      <p:cBhvr>
                                        <p:cTn id="21" dur="2000" fill="hold"/>
                                        <p:tgtEl>
                                          <p:spTgt spid="31"/>
                                        </p:tgtEl>
                                        <p:attrNameLst>
                                          <p:attrName>ppt_x</p:attrName>
                                        </p:attrNameLst>
                                      </p:cBhvr>
                                      <p:tavLst>
                                        <p:tav tm="0">
                                          <p:val>
                                            <p:strVal val="#ppt_x"/>
                                          </p:val>
                                        </p:tav>
                                        <p:tav tm="100000">
                                          <p:val>
                                            <p:strVal val="#ppt_x"/>
                                          </p:val>
                                        </p:tav>
                                      </p:tavLst>
                                    </p:anim>
                                    <p:anim calcmode="lin" valueType="num">
                                      <p:cBhvr>
                                        <p:cTn id="22" dur="2000" fill="hold"/>
                                        <p:tgtEl>
                                          <p:spTgt spid="31"/>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5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2000"/>
                                        <p:tgtEl>
                                          <p:spTgt spid="36"/>
                                        </p:tgtEl>
                                      </p:cBhvr>
                                    </p:animEffect>
                                    <p:anim calcmode="lin" valueType="num">
                                      <p:cBhvr>
                                        <p:cTn id="26" dur="2000" fill="hold"/>
                                        <p:tgtEl>
                                          <p:spTgt spid="36"/>
                                        </p:tgtEl>
                                        <p:attrNameLst>
                                          <p:attrName>ppt_x</p:attrName>
                                        </p:attrNameLst>
                                      </p:cBhvr>
                                      <p:tavLst>
                                        <p:tav tm="0">
                                          <p:val>
                                            <p:strVal val="#ppt_x"/>
                                          </p:val>
                                        </p:tav>
                                        <p:tav tm="100000">
                                          <p:val>
                                            <p:strVal val="#ppt_x"/>
                                          </p:val>
                                        </p:tav>
                                      </p:tavLst>
                                    </p:anim>
                                    <p:anim calcmode="lin" valueType="num">
                                      <p:cBhvr>
                                        <p:cTn id="27" dur="2000" fill="hold"/>
                                        <p:tgtEl>
                                          <p:spTgt spid="36"/>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50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2000"/>
                                        <p:tgtEl>
                                          <p:spTgt spid="37"/>
                                        </p:tgtEl>
                                      </p:cBhvr>
                                    </p:animEffect>
                                    <p:anim calcmode="lin" valueType="num">
                                      <p:cBhvr>
                                        <p:cTn id="31" dur="2000" fill="hold"/>
                                        <p:tgtEl>
                                          <p:spTgt spid="37"/>
                                        </p:tgtEl>
                                        <p:attrNameLst>
                                          <p:attrName>ppt_x</p:attrName>
                                        </p:attrNameLst>
                                      </p:cBhvr>
                                      <p:tavLst>
                                        <p:tav tm="0">
                                          <p:val>
                                            <p:strVal val="#ppt_x"/>
                                          </p:val>
                                        </p:tav>
                                        <p:tav tm="100000">
                                          <p:val>
                                            <p:strVal val="#ppt_x"/>
                                          </p:val>
                                        </p:tav>
                                      </p:tavLst>
                                    </p:anim>
                                    <p:anim calcmode="lin" valueType="num">
                                      <p:cBhvr>
                                        <p:cTn id="32" dur="2000" fill="hold"/>
                                        <p:tgtEl>
                                          <p:spTgt spid="3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2000"/>
                                        <p:tgtEl>
                                          <p:spTgt spid="38"/>
                                        </p:tgtEl>
                                      </p:cBhvr>
                                    </p:animEffect>
                                    <p:anim calcmode="lin" valueType="num">
                                      <p:cBhvr>
                                        <p:cTn id="36" dur="2000" fill="hold"/>
                                        <p:tgtEl>
                                          <p:spTgt spid="38"/>
                                        </p:tgtEl>
                                        <p:attrNameLst>
                                          <p:attrName>ppt_x</p:attrName>
                                        </p:attrNameLst>
                                      </p:cBhvr>
                                      <p:tavLst>
                                        <p:tav tm="0">
                                          <p:val>
                                            <p:strVal val="#ppt_x"/>
                                          </p:val>
                                        </p:tav>
                                        <p:tav tm="100000">
                                          <p:val>
                                            <p:strVal val="#ppt_x"/>
                                          </p:val>
                                        </p:tav>
                                      </p:tavLst>
                                    </p:anim>
                                    <p:anim calcmode="lin" valueType="num">
                                      <p:cBhvr>
                                        <p:cTn id="37" dur="2000" fill="hold"/>
                                        <p:tgtEl>
                                          <p:spTgt spid="38"/>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2000"/>
                                        <p:tgtEl>
                                          <p:spTgt spid="39"/>
                                        </p:tgtEl>
                                      </p:cBhvr>
                                    </p:animEffect>
                                    <p:anim calcmode="lin" valueType="num">
                                      <p:cBhvr>
                                        <p:cTn id="41" dur="2000" fill="hold"/>
                                        <p:tgtEl>
                                          <p:spTgt spid="39"/>
                                        </p:tgtEl>
                                        <p:attrNameLst>
                                          <p:attrName>ppt_x</p:attrName>
                                        </p:attrNameLst>
                                      </p:cBhvr>
                                      <p:tavLst>
                                        <p:tav tm="0">
                                          <p:val>
                                            <p:strVal val="#ppt_x"/>
                                          </p:val>
                                        </p:tav>
                                        <p:tav tm="100000">
                                          <p:val>
                                            <p:strVal val="#ppt_x"/>
                                          </p:val>
                                        </p:tav>
                                      </p:tavLst>
                                    </p:anim>
                                    <p:anim calcmode="lin" valueType="num">
                                      <p:cBhvr>
                                        <p:cTn id="42" dur="2000" fill="hold"/>
                                        <p:tgtEl>
                                          <p:spTgt spid="39"/>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2000"/>
                                        <p:tgtEl>
                                          <p:spTgt spid="41"/>
                                        </p:tgtEl>
                                      </p:cBhvr>
                                    </p:animEffect>
                                    <p:anim calcmode="lin" valueType="num">
                                      <p:cBhvr>
                                        <p:cTn id="46" dur="2000" fill="hold"/>
                                        <p:tgtEl>
                                          <p:spTgt spid="41"/>
                                        </p:tgtEl>
                                        <p:attrNameLst>
                                          <p:attrName>ppt_x</p:attrName>
                                        </p:attrNameLst>
                                      </p:cBhvr>
                                      <p:tavLst>
                                        <p:tav tm="0">
                                          <p:val>
                                            <p:strVal val="#ppt_x"/>
                                          </p:val>
                                        </p:tav>
                                        <p:tav tm="100000">
                                          <p:val>
                                            <p:strVal val="#ppt_x"/>
                                          </p:val>
                                        </p:tav>
                                      </p:tavLst>
                                    </p:anim>
                                    <p:anim calcmode="lin" valueType="num">
                                      <p:cBhvr>
                                        <p:cTn id="47" dur="2000" fill="hold"/>
                                        <p:tgtEl>
                                          <p:spTgt spid="41"/>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2000"/>
                                        <p:tgtEl>
                                          <p:spTgt spid="16"/>
                                        </p:tgtEl>
                                      </p:cBhvr>
                                    </p:animEffect>
                                    <p:anim calcmode="lin" valueType="num">
                                      <p:cBhvr>
                                        <p:cTn id="51" dur="2000" fill="hold"/>
                                        <p:tgtEl>
                                          <p:spTgt spid="16"/>
                                        </p:tgtEl>
                                        <p:attrNameLst>
                                          <p:attrName>ppt_x</p:attrName>
                                        </p:attrNameLst>
                                      </p:cBhvr>
                                      <p:tavLst>
                                        <p:tav tm="0">
                                          <p:val>
                                            <p:strVal val="#ppt_x"/>
                                          </p:val>
                                        </p:tav>
                                        <p:tav tm="100000">
                                          <p:val>
                                            <p:strVal val="#ppt_x"/>
                                          </p:val>
                                        </p:tav>
                                      </p:tavLst>
                                    </p:anim>
                                    <p:anim calcmode="lin" valueType="num">
                                      <p:cBhvr>
                                        <p:cTn id="52" dur="2000" fill="hold"/>
                                        <p:tgtEl>
                                          <p:spTgt spid="16"/>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50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2000"/>
                                        <p:tgtEl>
                                          <p:spTgt spid="42"/>
                                        </p:tgtEl>
                                      </p:cBhvr>
                                    </p:animEffect>
                                    <p:anim calcmode="lin" valueType="num">
                                      <p:cBhvr>
                                        <p:cTn id="56" dur="2000" fill="hold"/>
                                        <p:tgtEl>
                                          <p:spTgt spid="42"/>
                                        </p:tgtEl>
                                        <p:attrNameLst>
                                          <p:attrName>ppt_x</p:attrName>
                                        </p:attrNameLst>
                                      </p:cBhvr>
                                      <p:tavLst>
                                        <p:tav tm="0">
                                          <p:val>
                                            <p:strVal val="#ppt_x"/>
                                          </p:val>
                                        </p:tav>
                                        <p:tav tm="100000">
                                          <p:val>
                                            <p:strVal val="#ppt_x"/>
                                          </p:val>
                                        </p:tav>
                                      </p:tavLst>
                                    </p:anim>
                                    <p:anim calcmode="lin" valueType="num">
                                      <p:cBhvr>
                                        <p:cTn id="57" dur="2000" fill="hold"/>
                                        <p:tgtEl>
                                          <p:spTgt spid="42"/>
                                        </p:tgtEl>
                                        <p:attrNameLst>
                                          <p:attrName>ppt_y</p:attrName>
                                        </p:attrNameLst>
                                      </p:cBhvr>
                                      <p:tavLst>
                                        <p:tav tm="0">
                                          <p:val>
                                            <p:strVal val="#ppt_y-.1"/>
                                          </p:val>
                                        </p:tav>
                                        <p:tav tm="100000">
                                          <p:val>
                                            <p:strVal val="#ppt_y"/>
                                          </p:val>
                                        </p:tav>
                                      </p:tavLst>
                                    </p:anim>
                                  </p:childTnLst>
                                </p:cTn>
                              </p:par>
                              <p:par>
                                <p:cTn id="58" presetID="47" presetClass="entr" presetSubtype="0" fill="hold" nodeType="withEffect">
                                  <p:stCondLst>
                                    <p:cond delay="50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2000"/>
                                        <p:tgtEl>
                                          <p:spTgt spid="43"/>
                                        </p:tgtEl>
                                      </p:cBhvr>
                                    </p:animEffect>
                                    <p:anim calcmode="lin" valueType="num">
                                      <p:cBhvr>
                                        <p:cTn id="61" dur="2000" fill="hold"/>
                                        <p:tgtEl>
                                          <p:spTgt spid="43"/>
                                        </p:tgtEl>
                                        <p:attrNameLst>
                                          <p:attrName>ppt_x</p:attrName>
                                        </p:attrNameLst>
                                      </p:cBhvr>
                                      <p:tavLst>
                                        <p:tav tm="0">
                                          <p:val>
                                            <p:strVal val="#ppt_x"/>
                                          </p:val>
                                        </p:tav>
                                        <p:tav tm="100000">
                                          <p:val>
                                            <p:strVal val="#ppt_x"/>
                                          </p:val>
                                        </p:tav>
                                      </p:tavLst>
                                    </p:anim>
                                    <p:anim calcmode="lin" valueType="num">
                                      <p:cBhvr>
                                        <p:cTn id="62" dur="2000" fill="hold"/>
                                        <p:tgtEl>
                                          <p:spTgt spid="43"/>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50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2000"/>
                                        <p:tgtEl>
                                          <p:spTgt spid="44"/>
                                        </p:tgtEl>
                                      </p:cBhvr>
                                    </p:animEffect>
                                    <p:anim calcmode="lin" valueType="num">
                                      <p:cBhvr>
                                        <p:cTn id="66" dur="2000" fill="hold"/>
                                        <p:tgtEl>
                                          <p:spTgt spid="44"/>
                                        </p:tgtEl>
                                        <p:attrNameLst>
                                          <p:attrName>ppt_x</p:attrName>
                                        </p:attrNameLst>
                                      </p:cBhvr>
                                      <p:tavLst>
                                        <p:tav tm="0">
                                          <p:val>
                                            <p:strVal val="#ppt_x"/>
                                          </p:val>
                                        </p:tav>
                                        <p:tav tm="100000">
                                          <p:val>
                                            <p:strVal val="#ppt_x"/>
                                          </p:val>
                                        </p:tav>
                                      </p:tavLst>
                                    </p:anim>
                                    <p:anim calcmode="lin" valueType="num">
                                      <p:cBhvr>
                                        <p:cTn id="67" dur="2000" fill="hold"/>
                                        <p:tgtEl>
                                          <p:spTgt spid="44"/>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50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2000"/>
                                        <p:tgtEl>
                                          <p:spTgt spid="45"/>
                                        </p:tgtEl>
                                      </p:cBhvr>
                                    </p:animEffect>
                                    <p:anim calcmode="lin" valueType="num">
                                      <p:cBhvr>
                                        <p:cTn id="71" dur="2000" fill="hold"/>
                                        <p:tgtEl>
                                          <p:spTgt spid="45"/>
                                        </p:tgtEl>
                                        <p:attrNameLst>
                                          <p:attrName>ppt_x</p:attrName>
                                        </p:attrNameLst>
                                      </p:cBhvr>
                                      <p:tavLst>
                                        <p:tav tm="0">
                                          <p:val>
                                            <p:strVal val="#ppt_x"/>
                                          </p:val>
                                        </p:tav>
                                        <p:tav tm="100000">
                                          <p:val>
                                            <p:strVal val="#ppt_x"/>
                                          </p:val>
                                        </p:tav>
                                      </p:tavLst>
                                    </p:anim>
                                    <p:anim calcmode="lin" valueType="num">
                                      <p:cBhvr>
                                        <p:cTn id="72" dur="2000" fill="hold"/>
                                        <p:tgtEl>
                                          <p:spTgt spid="45"/>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50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2000"/>
                                        <p:tgtEl>
                                          <p:spTgt spid="46"/>
                                        </p:tgtEl>
                                      </p:cBhvr>
                                    </p:animEffect>
                                    <p:anim calcmode="lin" valueType="num">
                                      <p:cBhvr>
                                        <p:cTn id="76" dur="2000" fill="hold"/>
                                        <p:tgtEl>
                                          <p:spTgt spid="46"/>
                                        </p:tgtEl>
                                        <p:attrNameLst>
                                          <p:attrName>ppt_x</p:attrName>
                                        </p:attrNameLst>
                                      </p:cBhvr>
                                      <p:tavLst>
                                        <p:tav tm="0">
                                          <p:val>
                                            <p:strVal val="#ppt_x"/>
                                          </p:val>
                                        </p:tav>
                                        <p:tav tm="100000">
                                          <p:val>
                                            <p:strVal val="#ppt_x"/>
                                          </p:val>
                                        </p:tav>
                                      </p:tavLst>
                                    </p:anim>
                                    <p:anim calcmode="lin" valueType="num">
                                      <p:cBhvr>
                                        <p:cTn id="77" dur="2000" fill="hold"/>
                                        <p:tgtEl>
                                          <p:spTgt spid="46"/>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50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2000"/>
                                        <p:tgtEl>
                                          <p:spTgt spid="47"/>
                                        </p:tgtEl>
                                      </p:cBhvr>
                                    </p:animEffect>
                                    <p:anim calcmode="lin" valueType="num">
                                      <p:cBhvr>
                                        <p:cTn id="81" dur="2000" fill="hold"/>
                                        <p:tgtEl>
                                          <p:spTgt spid="47"/>
                                        </p:tgtEl>
                                        <p:attrNameLst>
                                          <p:attrName>ppt_x</p:attrName>
                                        </p:attrNameLst>
                                      </p:cBhvr>
                                      <p:tavLst>
                                        <p:tav tm="0">
                                          <p:val>
                                            <p:strVal val="#ppt_x"/>
                                          </p:val>
                                        </p:tav>
                                        <p:tav tm="100000">
                                          <p:val>
                                            <p:strVal val="#ppt_x"/>
                                          </p:val>
                                        </p:tav>
                                      </p:tavLst>
                                    </p:anim>
                                    <p:anim calcmode="lin" valueType="num">
                                      <p:cBhvr>
                                        <p:cTn id="82" dur="2000" fill="hold"/>
                                        <p:tgtEl>
                                          <p:spTgt spid="47"/>
                                        </p:tgtEl>
                                        <p:attrNameLst>
                                          <p:attrName>ppt_y</p:attrName>
                                        </p:attrNameLst>
                                      </p:cBhvr>
                                      <p:tavLst>
                                        <p:tav tm="0">
                                          <p:val>
                                            <p:strVal val="#ppt_y-.1"/>
                                          </p:val>
                                        </p:tav>
                                        <p:tav tm="100000">
                                          <p:val>
                                            <p:strVal val="#ppt_y"/>
                                          </p:val>
                                        </p:tav>
                                      </p:tavLst>
                                    </p:anim>
                                  </p:childTnLst>
                                </p:cTn>
                              </p:par>
                            </p:childTnLst>
                          </p:cTn>
                        </p:par>
                        <p:par>
                          <p:cTn id="83" fill="hold">
                            <p:stCondLst>
                              <p:cond delay="2500"/>
                            </p:stCondLst>
                            <p:childTnLst>
                              <p:par>
                                <p:cTn id="84" presetID="1" presetClass="exit" presetSubtype="0" fill="hold" grpId="1" nodeType="afterEffect">
                                  <p:stCondLst>
                                    <p:cond delay="0"/>
                                  </p:stCondLst>
                                  <p:childTnLst>
                                    <p:set>
                                      <p:cBhvr>
                                        <p:cTn id="85" dur="1" fill="hold">
                                          <p:stCondLst>
                                            <p:cond delay="0"/>
                                          </p:stCondLst>
                                        </p:cTn>
                                        <p:tgtEl>
                                          <p:spTgt spid="24"/>
                                        </p:tgtEl>
                                        <p:attrNameLst>
                                          <p:attrName>style.visibility</p:attrName>
                                        </p:attrNameLst>
                                      </p:cBhvr>
                                      <p:to>
                                        <p:strVal val="hidden"/>
                                      </p:to>
                                    </p:set>
                                  </p:childTnLst>
                                </p:cTn>
                              </p:par>
                            </p:childTnLst>
                          </p:cTn>
                        </p:par>
                        <p:par>
                          <p:cTn id="86" fill="hold">
                            <p:stCondLst>
                              <p:cond delay="2500"/>
                            </p:stCondLst>
                            <p:childTnLst>
                              <p:par>
                                <p:cTn id="87" presetID="10"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 grpId="0" animBg="1"/>
      <p:bldP spid="4" grpId="0" animBg="1"/>
      <p:bldP spid="31" grpId="0" animBg="1"/>
      <p:bldP spid="36" grpId="0" animBg="1"/>
      <p:bldP spid="37" grpId="0" animBg="1"/>
      <p:bldP spid="38" grpId="0" animBg="1"/>
      <p:bldP spid="39" grpId="0" animBg="1"/>
      <p:bldP spid="41" grpId="0" animBg="1"/>
      <p:bldP spid="46" grpId="0" animBg="1"/>
      <p:bldP spid="47"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A0C7488F-E740-4049-8091-70B321A38D6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92000"/>
                    </a14:imgEffect>
                  </a14:imgLayer>
                </a14:imgProps>
              </a:ext>
              <a:ext uri="{28A0092B-C50C-407E-A947-70E740481C1C}">
                <a14:useLocalDpi xmlns:a14="http://schemas.microsoft.com/office/drawing/2010/main" val="0"/>
              </a:ext>
            </a:extLst>
          </a:blip>
          <a:stretch>
            <a:fillRect/>
          </a:stretch>
        </p:blipFill>
        <p:spPr>
          <a:xfrm>
            <a:off x="0" y="9785"/>
            <a:ext cx="12209446" cy="6848215"/>
          </a:xfrm>
          <a:prstGeom prst="rect">
            <a:avLst/>
          </a:prstGeom>
        </p:spPr>
      </p:pic>
      <p:sp>
        <p:nvSpPr>
          <p:cNvPr id="7" name="Rectangle: Rounded Corners 6">
            <a:extLst>
              <a:ext uri="{FF2B5EF4-FFF2-40B4-BE49-F238E27FC236}">
                <a16:creationId xmlns:a16="http://schemas.microsoft.com/office/drawing/2014/main" id="{CE98D2A2-AACC-438D-B1EE-0115C1A0F51C}"/>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8" name="Picture 2" descr="Image result for back arrow transparent&quot;">
            <a:extLst>
              <a:ext uri="{FF2B5EF4-FFF2-40B4-BE49-F238E27FC236}">
                <a16:creationId xmlns:a16="http://schemas.microsoft.com/office/drawing/2014/main" id="{B2FD5175-458D-46F4-9813-E4456E22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Close">
            <a:extLst>
              <a:ext uri="{FF2B5EF4-FFF2-40B4-BE49-F238E27FC236}">
                <a16:creationId xmlns:a16="http://schemas.microsoft.com/office/drawing/2014/main" id="{12CFA714-BEB9-4CE6-953C-0675EB00FF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49843" y="1466916"/>
            <a:ext cx="450808" cy="450808"/>
          </a:xfrm>
          <a:prstGeom prst="rect">
            <a:avLst/>
          </a:prstGeom>
        </p:spPr>
      </p:pic>
      <p:sp>
        <p:nvSpPr>
          <p:cNvPr id="10" name="TextBox 9">
            <a:extLst>
              <a:ext uri="{FF2B5EF4-FFF2-40B4-BE49-F238E27FC236}">
                <a16:creationId xmlns:a16="http://schemas.microsoft.com/office/drawing/2014/main" id="{C0792484-16AA-4371-89DC-91AC64F5C0C8}"/>
              </a:ext>
            </a:extLst>
          </p:cNvPr>
          <p:cNvSpPr txBox="1"/>
          <p:nvPr/>
        </p:nvSpPr>
        <p:spPr>
          <a:xfrm>
            <a:off x="4673600" y="2519680"/>
            <a:ext cx="2987040" cy="769441"/>
          </a:xfrm>
          <a:prstGeom prst="rect">
            <a:avLst/>
          </a:prstGeom>
          <a:noFill/>
          <a:ln>
            <a:solidFill>
              <a:schemeClr val="accent6"/>
            </a:solidFill>
          </a:ln>
        </p:spPr>
        <p:txBody>
          <a:bodyPr wrap="square" rtlCol="0">
            <a:spAutoFit/>
          </a:bodyPr>
          <a:lstStyle/>
          <a:p>
            <a:r>
              <a:rPr lang="en-SG" sz="1200" dirty="0"/>
              <a:t>This is… message </a:t>
            </a:r>
            <a:r>
              <a:rPr lang="en-SG" sz="1200" dirty="0">
                <a:solidFill>
                  <a:schemeClr val="accent1"/>
                </a:solidFill>
              </a:rPr>
              <a:t>view&gt;&gt;</a:t>
            </a:r>
          </a:p>
          <a:p>
            <a:endParaRPr lang="en-SG" dirty="0"/>
          </a:p>
          <a:p>
            <a:endParaRPr lang="en-SG" sz="1400" dirty="0"/>
          </a:p>
        </p:txBody>
      </p:sp>
      <p:pic>
        <p:nvPicPr>
          <p:cNvPr id="11" name="Graphic 10" descr="Pencil">
            <a:extLst>
              <a:ext uri="{FF2B5EF4-FFF2-40B4-BE49-F238E27FC236}">
                <a16:creationId xmlns:a16="http://schemas.microsoft.com/office/drawing/2014/main" id="{68AD2723-4202-4805-919B-B17172DFD4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1687" y="2598744"/>
            <a:ext cx="225736" cy="225736"/>
          </a:xfrm>
          <a:prstGeom prst="rect">
            <a:avLst/>
          </a:prstGeom>
        </p:spPr>
      </p:pic>
      <p:sp>
        <p:nvSpPr>
          <p:cNvPr id="12" name="Rectangle: Rounded Corners 11">
            <a:extLst>
              <a:ext uri="{FF2B5EF4-FFF2-40B4-BE49-F238E27FC236}">
                <a16:creationId xmlns:a16="http://schemas.microsoft.com/office/drawing/2014/main" id="{2FCD1DC3-C8FF-49BB-8119-39282D87B2AE}"/>
              </a:ext>
            </a:extLst>
          </p:cNvPr>
          <p:cNvSpPr/>
          <p:nvPr/>
        </p:nvSpPr>
        <p:spPr>
          <a:xfrm>
            <a:off x="5616643" y="2928103"/>
            <a:ext cx="416560" cy="2769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4B64BDAC-A83E-4DA4-9A88-981F41CA0DCB}"/>
              </a:ext>
            </a:extLst>
          </p:cNvPr>
          <p:cNvSpPr txBox="1"/>
          <p:nvPr/>
        </p:nvSpPr>
        <p:spPr>
          <a:xfrm>
            <a:off x="6512562" y="2939618"/>
            <a:ext cx="616008" cy="276999"/>
          </a:xfrm>
          <a:prstGeom prst="rect">
            <a:avLst/>
          </a:prstGeom>
          <a:noFill/>
          <a:ln>
            <a:solidFill>
              <a:srgbClr val="FF0000"/>
            </a:solidFill>
          </a:ln>
        </p:spPr>
        <p:txBody>
          <a:bodyPr wrap="square" rtlCol="0">
            <a:spAutoFit/>
          </a:bodyPr>
          <a:lstStyle/>
          <a:p>
            <a:r>
              <a:rPr lang="en-SG" sz="1200" dirty="0"/>
              <a:t>Delete</a:t>
            </a:r>
          </a:p>
        </p:txBody>
      </p:sp>
      <p:sp>
        <p:nvSpPr>
          <p:cNvPr id="14" name="TextBox 13">
            <a:extLst>
              <a:ext uri="{FF2B5EF4-FFF2-40B4-BE49-F238E27FC236}">
                <a16:creationId xmlns:a16="http://schemas.microsoft.com/office/drawing/2014/main" id="{99523698-8E03-4895-B3F8-4B348DB6DE85}"/>
              </a:ext>
            </a:extLst>
          </p:cNvPr>
          <p:cNvSpPr txBox="1"/>
          <p:nvPr/>
        </p:nvSpPr>
        <p:spPr>
          <a:xfrm>
            <a:off x="4854498" y="4372281"/>
            <a:ext cx="110744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Confirm</a:t>
            </a:r>
          </a:p>
        </p:txBody>
      </p:sp>
      <p:sp>
        <p:nvSpPr>
          <p:cNvPr id="15" name="TextBox 14">
            <a:extLst>
              <a:ext uri="{FF2B5EF4-FFF2-40B4-BE49-F238E27FC236}">
                <a16:creationId xmlns:a16="http://schemas.microsoft.com/office/drawing/2014/main" id="{404DB463-992E-46F4-8C30-5F2489DEE2AC}"/>
              </a:ext>
            </a:extLst>
          </p:cNvPr>
          <p:cNvSpPr txBox="1"/>
          <p:nvPr/>
        </p:nvSpPr>
        <p:spPr>
          <a:xfrm>
            <a:off x="6356458" y="4372281"/>
            <a:ext cx="110744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dirty="0"/>
              <a:t>Delete all</a:t>
            </a:r>
          </a:p>
        </p:txBody>
      </p:sp>
      <p:sp>
        <p:nvSpPr>
          <p:cNvPr id="16" name="TextBox 15">
            <a:extLst>
              <a:ext uri="{FF2B5EF4-FFF2-40B4-BE49-F238E27FC236}">
                <a16:creationId xmlns:a16="http://schemas.microsoft.com/office/drawing/2014/main" id="{99B18CE3-869C-4692-9226-63C6F93E6FFC}"/>
              </a:ext>
            </a:extLst>
          </p:cNvPr>
          <p:cNvSpPr txBox="1"/>
          <p:nvPr/>
        </p:nvSpPr>
        <p:spPr>
          <a:xfrm>
            <a:off x="4673600" y="2021840"/>
            <a:ext cx="2987040" cy="338554"/>
          </a:xfrm>
          <a:prstGeom prst="rect">
            <a:avLst/>
          </a:prstGeom>
          <a:noFill/>
        </p:spPr>
        <p:txBody>
          <a:bodyPr wrap="square" rtlCol="0">
            <a:spAutoFit/>
          </a:bodyPr>
          <a:lstStyle/>
          <a:p>
            <a:r>
              <a:rPr lang="en-SG" sz="1600" dirty="0"/>
              <a:t>                     Sub-list - 1</a:t>
            </a:r>
          </a:p>
        </p:txBody>
      </p:sp>
      <p:pic>
        <p:nvPicPr>
          <p:cNvPr id="17" name="Graphic 16" descr="Checkmark">
            <a:extLst>
              <a:ext uri="{FF2B5EF4-FFF2-40B4-BE49-F238E27FC236}">
                <a16:creationId xmlns:a16="http://schemas.microsoft.com/office/drawing/2014/main" id="{8D0DB20A-D9A3-456A-8422-177DA421C9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27497" y="2984709"/>
            <a:ext cx="186815" cy="186815"/>
          </a:xfrm>
          <a:prstGeom prst="rect">
            <a:avLst/>
          </a:prstGeom>
        </p:spPr>
      </p:pic>
      <p:sp>
        <p:nvSpPr>
          <p:cNvPr id="18" name="TextBox 17">
            <a:extLst>
              <a:ext uri="{FF2B5EF4-FFF2-40B4-BE49-F238E27FC236}">
                <a16:creationId xmlns:a16="http://schemas.microsoft.com/office/drawing/2014/main" id="{1DBDDA2F-BD96-443F-B221-F9493D65913C}"/>
              </a:ext>
            </a:extLst>
          </p:cNvPr>
          <p:cNvSpPr txBox="1"/>
          <p:nvPr/>
        </p:nvSpPr>
        <p:spPr>
          <a:xfrm>
            <a:off x="4673600" y="3289666"/>
            <a:ext cx="2987040" cy="769441"/>
          </a:xfrm>
          <a:prstGeom prst="rect">
            <a:avLst/>
          </a:prstGeom>
          <a:noFill/>
          <a:ln>
            <a:solidFill>
              <a:schemeClr val="accent6"/>
            </a:solidFill>
          </a:ln>
        </p:spPr>
        <p:txBody>
          <a:bodyPr wrap="square" rtlCol="0">
            <a:spAutoFit/>
          </a:bodyPr>
          <a:lstStyle/>
          <a:p>
            <a:r>
              <a:rPr lang="en-SG" sz="1200" dirty="0"/>
              <a:t>This is… message-10 </a:t>
            </a:r>
            <a:r>
              <a:rPr lang="en-SG" sz="1200" dirty="0">
                <a:solidFill>
                  <a:schemeClr val="accent1"/>
                </a:solidFill>
              </a:rPr>
              <a:t>view&gt;&gt;</a:t>
            </a:r>
          </a:p>
          <a:p>
            <a:endParaRPr lang="en-SG" dirty="0"/>
          </a:p>
          <a:p>
            <a:endParaRPr lang="en-SG" sz="1400" dirty="0"/>
          </a:p>
        </p:txBody>
      </p:sp>
      <p:sp>
        <p:nvSpPr>
          <p:cNvPr id="20" name="TextBox 19">
            <a:extLst>
              <a:ext uri="{FF2B5EF4-FFF2-40B4-BE49-F238E27FC236}">
                <a16:creationId xmlns:a16="http://schemas.microsoft.com/office/drawing/2014/main" id="{282DEA3F-E328-4298-8DE5-0C3E7D8AA56A}"/>
              </a:ext>
            </a:extLst>
          </p:cNvPr>
          <p:cNvSpPr txBox="1"/>
          <p:nvPr/>
        </p:nvSpPr>
        <p:spPr>
          <a:xfrm>
            <a:off x="6512562" y="3698148"/>
            <a:ext cx="616008" cy="276999"/>
          </a:xfrm>
          <a:prstGeom prst="rect">
            <a:avLst/>
          </a:prstGeom>
          <a:noFill/>
          <a:ln>
            <a:solidFill>
              <a:srgbClr val="FF0000"/>
            </a:solidFill>
          </a:ln>
        </p:spPr>
        <p:txBody>
          <a:bodyPr wrap="square" rtlCol="0">
            <a:spAutoFit/>
          </a:bodyPr>
          <a:lstStyle/>
          <a:p>
            <a:r>
              <a:rPr lang="en-SG" sz="1200" dirty="0"/>
              <a:t>Delete</a:t>
            </a:r>
          </a:p>
        </p:txBody>
      </p:sp>
      <p:sp>
        <p:nvSpPr>
          <p:cNvPr id="23" name="TextBox 22">
            <a:extLst>
              <a:ext uri="{FF2B5EF4-FFF2-40B4-BE49-F238E27FC236}">
                <a16:creationId xmlns:a16="http://schemas.microsoft.com/office/drawing/2014/main" id="{A4652B17-A8CF-4DB4-8B42-C305D91E88D1}"/>
              </a:ext>
            </a:extLst>
          </p:cNvPr>
          <p:cNvSpPr txBox="1"/>
          <p:nvPr/>
        </p:nvSpPr>
        <p:spPr>
          <a:xfrm>
            <a:off x="4962448" y="2912715"/>
            <a:ext cx="765049" cy="307777"/>
          </a:xfrm>
          <a:prstGeom prst="rect">
            <a:avLst/>
          </a:prstGeom>
          <a:noFill/>
          <a:ln>
            <a:solidFill>
              <a:schemeClr val="bg1"/>
            </a:solidFill>
          </a:ln>
        </p:spPr>
        <p:txBody>
          <a:bodyPr wrap="square" rtlCol="0">
            <a:spAutoFit/>
          </a:bodyPr>
          <a:lstStyle/>
          <a:p>
            <a:r>
              <a:rPr lang="en-SG" sz="1400" dirty="0"/>
              <a:t>Select</a:t>
            </a:r>
          </a:p>
        </p:txBody>
      </p:sp>
      <p:sp>
        <p:nvSpPr>
          <p:cNvPr id="24" name="TextBox 23">
            <a:extLst>
              <a:ext uri="{FF2B5EF4-FFF2-40B4-BE49-F238E27FC236}">
                <a16:creationId xmlns:a16="http://schemas.microsoft.com/office/drawing/2014/main" id="{C0218FE6-4FCF-4A8B-A4AC-EDE8AD86D62C}"/>
              </a:ext>
            </a:extLst>
          </p:cNvPr>
          <p:cNvSpPr txBox="1"/>
          <p:nvPr/>
        </p:nvSpPr>
        <p:spPr>
          <a:xfrm>
            <a:off x="4962448" y="3697544"/>
            <a:ext cx="765049" cy="307777"/>
          </a:xfrm>
          <a:prstGeom prst="rect">
            <a:avLst/>
          </a:prstGeom>
          <a:noFill/>
          <a:ln>
            <a:solidFill>
              <a:schemeClr val="bg1"/>
            </a:solidFill>
          </a:ln>
        </p:spPr>
        <p:txBody>
          <a:bodyPr wrap="square" rtlCol="0">
            <a:spAutoFit/>
          </a:bodyPr>
          <a:lstStyle/>
          <a:p>
            <a:r>
              <a:rPr lang="en-SG" sz="1400" dirty="0"/>
              <a:t>Select</a:t>
            </a:r>
          </a:p>
        </p:txBody>
      </p:sp>
      <p:sp>
        <p:nvSpPr>
          <p:cNvPr id="25" name="Rectangle: Rounded Corners 24">
            <a:extLst>
              <a:ext uri="{FF2B5EF4-FFF2-40B4-BE49-F238E27FC236}">
                <a16:creationId xmlns:a16="http://schemas.microsoft.com/office/drawing/2014/main" id="{FD70621E-CA6D-481C-89D6-7A9607C08028}"/>
              </a:ext>
            </a:extLst>
          </p:cNvPr>
          <p:cNvSpPr/>
          <p:nvPr/>
        </p:nvSpPr>
        <p:spPr>
          <a:xfrm>
            <a:off x="5616643" y="3707324"/>
            <a:ext cx="416560" cy="2769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Arrow: Up 26">
            <a:extLst>
              <a:ext uri="{FF2B5EF4-FFF2-40B4-BE49-F238E27FC236}">
                <a16:creationId xmlns:a16="http://schemas.microsoft.com/office/drawing/2014/main" id="{90035342-0008-4D78-A391-BCF55B4FDC43}"/>
              </a:ext>
            </a:extLst>
          </p:cNvPr>
          <p:cNvSpPr/>
          <p:nvPr/>
        </p:nvSpPr>
        <p:spPr>
          <a:xfrm rot="3046992">
            <a:off x="5542318" y="3853608"/>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TextBox 27">
            <a:extLst>
              <a:ext uri="{FF2B5EF4-FFF2-40B4-BE49-F238E27FC236}">
                <a16:creationId xmlns:a16="http://schemas.microsoft.com/office/drawing/2014/main" id="{C1FAD472-1182-43D0-890F-1DAD72A0C0BB}"/>
              </a:ext>
            </a:extLst>
          </p:cNvPr>
          <p:cNvSpPr txBox="1"/>
          <p:nvPr/>
        </p:nvSpPr>
        <p:spPr>
          <a:xfrm>
            <a:off x="7996487" y="254000"/>
            <a:ext cx="4195513" cy="523220"/>
          </a:xfrm>
          <a:prstGeom prst="rect">
            <a:avLst/>
          </a:prstGeom>
          <a:solidFill>
            <a:srgbClr val="FFFF00"/>
          </a:solidFill>
          <a:ln>
            <a:solidFill>
              <a:schemeClr val="tx1"/>
            </a:solidFill>
          </a:ln>
        </p:spPr>
        <p:txBody>
          <a:bodyPr wrap="square" rtlCol="0">
            <a:spAutoFit/>
          </a:bodyPr>
          <a:lstStyle/>
          <a:p>
            <a:r>
              <a:rPr lang="en-SG" sz="1400" dirty="0"/>
              <a:t>User can mark messages to be included as references in various lists.</a:t>
            </a:r>
          </a:p>
        </p:txBody>
      </p:sp>
    </p:spTree>
    <p:extLst>
      <p:ext uri="{BB962C8B-B14F-4D97-AF65-F5344CB8AC3E}">
        <p14:creationId xmlns:p14="http://schemas.microsoft.com/office/powerpoint/2010/main" val="260861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A0C7488F-E740-4049-8091-70B321A38D6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92000"/>
                    </a14:imgEffect>
                  </a14:imgLayer>
                </a14:imgProps>
              </a:ext>
              <a:ext uri="{28A0092B-C50C-407E-A947-70E740481C1C}">
                <a14:useLocalDpi xmlns:a14="http://schemas.microsoft.com/office/drawing/2010/main" val="0"/>
              </a:ext>
            </a:extLst>
          </a:blip>
          <a:stretch>
            <a:fillRect/>
          </a:stretch>
        </p:blipFill>
        <p:spPr>
          <a:xfrm>
            <a:off x="0" y="9785"/>
            <a:ext cx="12209446" cy="6848215"/>
          </a:xfrm>
          <a:prstGeom prst="rect">
            <a:avLst/>
          </a:prstGeom>
        </p:spPr>
      </p:pic>
      <p:sp>
        <p:nvSpPr>
          <p:cNvPr id="7" name="Rectangle: Rounded Corners 6">
            <a:extLst>
              <a:ext uri="{FF2B5EF4-FFF2-40B4-BE49-F238E27FC236}">
                <a16:creationId xmlns:a16="http://schemas.microsoft.com/office/drawing/2014/main" id="{CE98D2A2-AACC-438D-B1EE-0115C1A0F51C}"/>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8" name="Picture 2" descr="Image result for back arrow transparent&quot;">
            <a:extLst>
              <a:ext uri="{FF2B5EF4-FFF2-40B4-BE49-F238E27FC236}">
                <a16:creationId xmlns:a16="http://schemas.microsoft.com/office/drawing/2014/main" id="{B2FD5175-458D-46F4-9813-E4456E22D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Close">
            <a:extLst>
              <a:ext uri="{FF2B5EF4-FFF2-40B4-BE49-F238E27FC236}">
                <a16:creationId xmlns:a16="http://schemas.microsoft.com/office/drawing/2014/main" id="{12CFA714-BEB9-4CE6-953C-0675EB00FF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49843" y="1466916"/>
            <a:ext cx="450808" cy="450808"/>
          </a:xfrm>
          <a:prstGeom prst="rect">
            <a:avLst/>
          </a:prstGeom>
        </p:spPr>
      </p:pic>
      <p:sp>
        <p:nvSpPr>
          <p:cNvPr id="10" name="TextBox 9">
            <a:extLst>
              <a:ext uri="{FF2B5EF4-FFF2-40B4-BE49-F238E27FC236}">
                <a16:creationId xmlns:a16="http://schemas.microsoft.com/office/drawing/2014/main" id="{C0792484-16AA-4371-89DC-91AC64F5C0C8}"/>
              </a:ext>
            </a:extLst>
          </p:cNvPr>
          <p:cNvSpPr txBox="1"/>
          <p:nvPr/>
        </p:nvSpPr>
        <p:spPr>
          <a:xfrm>
            <a:off x="4673600" y="2519680"/>
            <a:ext cx="2987040" cy="769441"/>
          </a:xfrm>
          <a:prstGeom prst="rect">
            <a:avLst/>
          </a:prstGeom>
          <a:noFill/>
          <a:ln>
            <a:solidFill>
              <a:schemeClr val="accent6"/>
            </a:solidFill>
          </a:ln>
        </p:spPr>
        <p:txBody>
          <a:bodyPr wrap="square" rtlCol="0">
            <a:spAutoFit/>
          </a:bodyPr>
          <a:lstStyle/>
          <a:p>
            <a:r>
              <a:rPr lang="en-SG" sz="1200" dirty="0"/>
              <a:t>This is… message </a:t>
            </a:r>
            <a:r>
              <a:rPr lang="en-SG" sz="1200" dirty="0">
                <a:solidFill>
                  <a:schemeClr val="accent1"/>
                </a:solidFill>
              </a:rPr>
              <a:t>view&gt;&gt;</a:t>
            </a:r>
          </a:p>
          <a:p>
            <a:endParaRPr lang="en-SG" dirty="0"/>
          </a:p>
          <a:p>
            <a:endParaRPr lang="en-SG" sz="1400" dirty="0"/>
          </a:p>
        </p:txBody>
      </p:sp>
      <p:pic>
        <p:nvPicPr>
          <p:cNvPr id="11" name="Graphic 10" descr="Pencil">
            <a:extLst>
              <a:ext uri="{FF2B5EF4-FFF2-40B4-BE49-F238E27FC236}">
                <a16:creationId xmlns:a16="http://schemas.microsoft.com/office/drawing/2014/main" id="{68AD2723-4202-4805-919B-B17172DFD4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1687" y="2598744"/>
            <a:ext cx="225736" cy="225736"/>
          </a:xfrm>
          <a:prstGeom prst="rect">
            <a:avLst/>
          </a:prstGeom>
        </p:spPr>
      </p:pic>
      <p:sp>
        <p:nvSpPr>
          <p:cNvPr id="16" name="TextBox 15">
            <a:extLst>
              <a:ext uri="{FF2B5EF4-FFF2-40B4-BE49-F238E27FC236}">
                <a16:creationId xmlns:a16="http://schemas.microsoft.com/office/drawing/2014/main" id="{99B18CE3-869C-4692-9226-63C6F93E6FFC}"/>
              </a:ext>
            </a:extLst>
          </p:cNvPr>
          <p:cNvSpPr txBox="1"/>
          <p:nvPr/>
        </p:nvSpPr>
        <p:spPr>
          <a:xfrm>
            <a:off x="4673600" y="2021840"/>
            <a:ext cx="2987040" cy="338554"/>
          </a:xfrm>
          <a:prstGeom prst="rect">
            <a:avLst/>
          </a:prstGeom>
          <a:noFill/>
        </p:spPr>
        <p:txBody>
          <a:bodyPr wrap="square" rtlCol="0">
            <a:spAutoFit/>
          </a:bodyPr>
          <a:lstStyle/>
          <a:p>
            <a:r>
              <a:rPr lang="en-SG" sz="1600" dirty="0"/>
              <a:t>                     Sub-list - 1</a:t>
            </a:r>
          </a:p>
        </p:txBody>
      </p:sp>
      <p:sp>
        <p:nvSpPr>
          <p:cNvPr id="19" name="TextBox 18">
            <a:extLst>
              <a:ext uri="{FF2B5EF4-FFF2-40B4-BE49-F238E27FC236}">
                <a16:creationId xmlns:a16="http://schemas.microsoft.com/office/drawing/2014/main" id="{582023A8-4BCD-4DA4-8331-147EC077FF5F}"/>
              </a:ext>
            </a:extLst>
          </p:cNvPr>
          <p:cNvSpPr txBox="1"/>
          <p:nvPr/>
        </p:nvSpPr>
        <p:spPr>
          <a:xfrm>
            <a:off x="4673600" y="3289666"/>
            <a:ext cx="2987040" cy="769441"/>
          </a:xfrm>
          <a:prstGeom prst="rect">
            <a:avLst/>
          </a:prstGeom>
          <a:noFill/>
          <a:ln>
            <a:solidFill>
              <a:schemeClr val="accent6"/>
            </a:solidFill>
          </a:ln>
        </p:spPr>
        <p:txBody>
          <a:bodyPr wrap="square" rtlCol="0">
            <a:spAutoFit/>
          </a:bodyPr>
          <a:lstStyle/>
          <a:p>
            <a:r>
              <a:rPr lang="en-SG" sz="1200" dirty="0"/>
              <a:t>This is… message-10 </a:t>
            </a:r>
            <a:r>
              <a:rPr lang="en-SG" sz="1200" dirty="0">
                <a:solidFill>
                  <a:schemeClr val="accent1"/>
                </a:solidFill>
              </a:rPr>
              <a:t>view&gt;&gt;</a:t>
            </a:r>
          </a:p>
          <a:p>
            <a:endParaRPr lang="en-SG" dirty="0"/>
          </a:p>
          <a:p>
            <a:endParaRPr lang="en-SG" sz="1400" dirty="0"/>
          </a:p>
        </p:txBody>
      </p:sp>
      <p:sp>
        <p:nvSpPr>
          <p:cNvPr id="23" name="TextBox 22">
            <a:extLst>
              <a:ext uri="{FF2B5EF4-FFF2-40B4-BE49-F238E27FC236}">
                <a16:creationId xmlns:a16="http://schemas.microsoft.com/office/drawing/2014/main" id="{1016E5A5-5B1C-4861-BD78-D3C5342AA912}"/>
              </a:ext>
            </a:extLst>
          </p:cNvPr>
          <p:cNvSpPr txBox="1"/>
          <p:nvPr/>
        </p:nvSpPr>
        <p:spPr>
          <a:xfrm>
            <a:off x="4854498" y="4372281"/>
            <a:ext cx="110744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Confirm</a:t>
            </a:r>
          </a:p>
        </p:txBody>
      </p:sp>
      <p:sp>
        <p:nvSpPr>
          <p:cNvPr id="24" name="TextBox 23">
            <a:extLst>
              <a:ext uri="{FF2B5EF4-FFF2-40B4-BE49-F238E27FC236}">
                <a16:creationId xmlns:a16="http://schemas.microsoft.com/office/drawing/2014/main" id="{A783F299-37C9-46E6-BD47-67365EB03C5C}"/>
              </a:ext>
            </a:extLst>
          </p:cNvPr>
          <p:cNvSpPr txBox="1"/>
          <p:nvPr/>
        </p:nvSpPr>
        <p:spPr>
          <a:xfrm>
            <a:off x="6356458" y="4372281"/>
            <a:ext cx="110744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dirty="0"/>
              <a:t>Delete all</a:t>
            </a:r>
          </a:p>
        </p:txBody>
      </p:sp>
      <p:sp>
        <p:nvSpPr>
          <p:cNvPr id="26" name="TextBox 25">
            <a:extLst>
              <a:ext uri="{FF2B5EF4-FFF2-40B4-BE49-F238E27FC236}">
                <a16:creationId xmlns:a16="http://schemas.microsoft.com/office/drawing/2014/main" id="{42CF0B24-8D0F-4168-9AB5-2360939832E6}"/>
              </a:ext>
            </a:extLst>
          </p:cNvPr>
          <p:cNvSpPr txBox="1"/>
          <p:nvPr/>
        </p:nvSpPr>
        <p:spPr>
          <a:xfrm>
            <a:off x="6512562" y="2939618"/>
            <a:ext cx="616008" cy="276999"/>
          </a:xfrm>
          <a:prstGeom prst="rect">
            <a:avLst/>
          </a:prstGeom>
          <a:noFill/>
          <a:ln>
            <a:solidFill>
              <a:srgbClr val="FF0000"/>
            </a:solidFill>
          </a:ln>
        </p:spPr>
        <p:txBody>
          <a:bodyPr wrap="square" rtlCol="0">
            <a:spAutoFit/>
          </a:bodyPr>
          <a:lstStyle/>
          <a:p>
            <a:r>
              <a:rPr lang="en-SG" sz="1200" dirty="0"/>
              <a:t>Delete</a:t>
            </a:r>
          </a:p>
        </p:txBody>
      </p:sp>
      <p:sp>
        <p:nvSpPr>
          <p:cNvPr id="27" name="TextBox 26">
            <a:extLst>
              <a:ext uri="{FF2B5EF4-FFF2-40B4-BE49-F238E27FC236}">
                <a16:creationId xmlns:a16="http://schemas.microsoft.com/office/drawing/2014/main" id="{10241E3C-B058-475D-ABA8-6696F013D963}"/>
              </a:ext>
            </a:extLst>
          </p:cNvPr>
          <p:cNvSpPr txBox="1"/>
          <p:nvPr/>
        </p:nvSpPr>
        <p:spPr>
          <a:xfrm>
            <a:off x="6512562" y="3698148"/>
            <a:ext cx="616008" cy="276999"/>
          </a:xfrm>
          <a:prstGeom prst="rect">
            <a:avLst/>
          </a:prstGeom>
          <a:noFill/>
          <a:ln>
            <a:solidFill>
              <a:srgbClr val="FF0000"/>
            </a:solidFill>
          </a:ln>
        </p:spPr>
        <p:txBody>
          <a:bodyPr wrap="square" rtlCol="0">
            <a:spAutoFit/>
          </a:bodyPr>
          <a:lstStyle/>
          <a:p>
            <a:r>
              <a:rPr lang="en-SG" sz="1200" dirty="0"/>
              <a:t>Delete</a:t>
            </a:r>
          </a:p>
        </p:txBody>
      </p:sp>
      <p:sp>
        <p:nvSpPr>
          <p:cNvPr id="28" name="TextBox 27">
            <a:extLst>
              <a:ext uri="{FF2B5EF4-FFF2-40B4-BE49-F238E27FC236}">
                <a16:creationId xmlns:a16="http://schemas.microsoft.com/office/drawing/2014/main" id="{7144258A-FD38-4242-9C16-9EB58752D797}"/>
              </a:ext>
            </a:extLst>
          </p:cNvPr>
          <p:cNvSpPr txBox="1"/>
          <p:nvPr/>
        </p:nvSpPr>
        <p:spPr>
          <a:xfrm>
            <a:off x="4962448" y="2912715"/>
            <a:ext cx="765049" cy="307777"/>
          </a:xfrm>
          <a:prstGeom prst="rect">
            <a:avLst/>
          </a:prstGeom>
          <a:noFill/>
          <a:ln>
            <a:solidFill>
              <a:schemeClr val="bg1"/>
            </a:solidFill>
          </a:ln>
        </p:spPr>
        <p:txBody>
          <a:bodyPr wrap="square" rtlCol="0">
            <a:spAutoFit/>
          </a:bodyPr>
          <a:lstStyle/>
          <a:p>
            <a:r>
              <a:rPr lang="en-SG" sz="1400" dirty="0"/>
              <a:t>Select</a:t>
            </a:r>
          </a:p>
        </p:txBody>
      </p:sp>
      <p:sp>
        <p:nvSpPr>
          <p:cNvPr id="30" name="TextBox 29">
            <a:extLst>
              <a:ext uri="{FF2B5EF4-FFF2-40B4-BE49-F238E27FC236}">
                <a16:creationId xmlns:a16="http://schemas.microsoft.com/office/drawing/2014/main" id="{F15A5BA1-95A8-4CD7-8FE1-845D5030578E}"/>
              </a:ext>
            </a:extLst>
          </p:cNvPr>
          <p:cNvSpPr txBox="1"/>
          <p:nvPr/>
        </p:nvSpPr>
        <p:spPr>
          <a:xfrm>
            <a:off x="4962448" y="3697544"/>
            <a:ext cx="765049" cy="307777"/>
          </a:xfrm>
          <a:prstGeom prst="rect">
            <a:avLst/>
          </a:prstGeom>
          <a:noFill/>
          <a:ln>
            <a:solidFill>
              <a:schemeClr val="bg1"/>
            </a:solidFill>
          </a:ln>
        </p:spPr>
        <p:txBody>
          <a:bodyPr wrap="square" rtlCol="0">
            <a:spAutoFit/>
          </a:bodyPr>
          <a:lstStyle/>
          <a:p>
            <a:r>
              <a:rPr lang="en-SG" sz="1400" dirty="0"/>
              <a:t>Select</a:t>
            </a:r>
          </a:p>
        </p:txBody>
      </p:sp>
      <p:sp>
        <p:nvSpPr>
          <p:cNvPr id="31" name="Rectangle: Rounded Corners 30">
            <a:extLst>
              <a:ext uri="{FF2B5EF4-FFF2-40B4-BE49-F238E27FC236}">
                <a16:creationId xmlns:a16="http://schemas.microsoft.com/office/drawing/2014/main" id="{F87CAC7B-9F67-495A-8953-06F5ECF87781}"/>
              </a:ext>
            </a:extLst>
          </p:cNvPr>
          <p:cNvSpPr/>
          <p:nvPr/>
        </p:nvSpPr>
        <p:spPr>
          <a:xfrm>
            <a:off x="5616643" y="2928103"/>
            <a:ext cx="416560" cy="2769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Rounded Corners 31">
            <a:extLst>
              <a:ext uri="{FF2B5EF4-FFF2-40B4-BE49-F238E27FC236}">
                <a16:creationId xmlns:a16="http://schemas.microsoft.com/office/drawing/2014/main" id="{D00D7ED2-83D6-498F-A5B0-818A3F105A58}"/>
              </a:ext>
            </a:extLst>
          </p:cNvPr>
          <p:cNvSpPr/>
          <p:nvPr/>
        </p:nvSpPr>
        <p:spPr>
          <a:xfrm>
            <a:off x="5616643" y="3707324"/>
            <a:ext cx="416560" cy="2769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3" name="Graphic 32" descr="Checkmark">
            <a:extLst>
              <a:ext uri="{FF2B5EF4-FFF2-40B4-BE49-F238E27FC236}">
                <a16:creationId xmlns:a16="http://schemas.microsoft.com/office/drawing/2014/main" id="{83AF0389-66DF-480C-BD09-34F4D82D59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27497" y="2984709"/>
            <a:ext cx="186815" cy="186815"/>
          </a:xfrm>
          <a:prstGeom prst="rect">
            <a:avLst/>
          </a:prstGeom>
        </p:spPr>
      </p:pic>
      <p:pic>
        <p:nvPicPr>
          <p:cNvPr id="34" name="Graphic 33" descr="Checkmark">
            <a:extLst>
              <a:ext uri="{FF2B5EF4-FFF2-40B4-BE49-F238E27FC236}">
                <a16:creationId xmlns:a16="http://schemas.microsoft.com/office/drawing/2014/main" id="{08783B70-6598-49D5-BDA9-09E8F848DE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27496" y="3773355"/>
            <a:ext cx="186815" cy="186815"/>
          </a:xfrm>
          <a:prstGeom prst="rect">
            <a:avLst/>
          </a:prstGeom>
        </p:spPr>
      </p:pic>
      <p:sp>
        <p:nvSpPr>
          <p:cNvPr id="35" name="Arrow: Up 34">
            <a:extLst>
              <a:ext uri="{FF2B5EF4-FFF2-40B4-BE49-F238E27FC236}">
                <a16:creationId xmlns:a16="http://schemas.microsoft.com/office/drawing/2014/main" id="{AC510406-A2AF-46BA-9840-D8793CCEE33A}"/>
              </a:ext>
            </a:extLst>
          </p:cNvPr>
          <p:cNvSpPr/>
          <p:nvPr/>
        </p:nvSpPr>
        <p:spPr>
          <a:xfrm rot="3046992">
            <a:off x="4840167" y="4620074"/>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5259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1" nodeType="afterEffect">
                                  <p:stCondLst>
                                    <p:cond delay="30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31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D773C8-44F5-4801-B9D7-8696FD4A9CC0}"/>
              </a:ext>
            </a:extLst>
          </p:cNvPr>
          <p:cNvSpPr txBox="1">
            <a:spLocks/>
          </p:cNvSpPr>
          <p:nvPr/>
        </p:nvSpPr>
        <p:spPr>
          <a:xfrm>
            <a:off x="0" y="0"/>
            <a:ext cx="12192000" cy="461912"/>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1600" dirty="0"/>
              <a:t>						</a:t>
            </a:r>
          </a:p>
        </p:txBody>
      </p:sp>
      <p:sp>
        <p:nvSpPr>
          <p:cNvPr id="9" name="TextBox 8">
            <a:extLst>
              <a:ext uri="{FF2B5EF4-FFF2-40B4-BE49-F238E27FC236}">
                <a16:creationId xmlns:a16="http://schemas.microsoft.com/office/drawing/2014/main" id="{59C140C2-A84A-4E75-BCA4-5042A0E3573E}"/>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10" name="Rectangle 9">
            <a:extLst>
              <a:ext uri="{FF2B5EF4-FFF2-40B4-BE49-F238E27FC236}">
                <a16:creationId xmlns:a16="http://schemas.microsoft.com/office/drawing/2014/main" id="{26756B7B-1086-4C1A-A4FB-F5CD446CD83A}"/>
              </a:ext>
            </a:extLst>
          </p:cNvPr>
          <p:cNvSpPr/>
          <p:nvPr/>
        </p:nvSpPr>
        <p:spPr>
          <a:xfrm>
            <a:off x="8496081" y="92580"/>
            <a:ext cx="1363002" cy="369332"/>
          </a:xfrm>
          <a:prstGeom prst="rect">
            <a:avLst/>
          </a:prstGeom>
        </p:spPr>
        <p:txBody>
          <a:bodyPr wrap="none">
            <a:spAutoFit/>
          </a:bodyPr>
          <a:lstStyle/>
          <a:p>
            <a:r>
              <a:rPr lang="en-SG" sz="1600" dirty="0">
                <a:latin typeface="+mj-lt"/>
              </a:rPr>
              <a:t>     Language</a:t>
            </a:r>
            <a:r>
              <a:rPr lang="en-SG" dirty="0">
                <a:latin typeface="+mj-lt"/>
              </a:rPr>
              <a:t> :</a:t>
            </a:r>
          </a:p>
        </p:txBody>
      </p:sp>
      <p:sp>
        <p:nvSpPr>
          <p:cNvPr id="11" name="TextBox 10">
            <a:extLst>
              <a:ext uri="{FF2B5EF4-FFF2-40B4-BE49-F238E27FC236}">
                <a16:creationId xmlns:a16="http://schemas.microsoft.com/office/drawing/2014/main" id="{5AC3E260-167E-4867-909C-DE17089C97A2}"/>
              </a:ext>
            </a:extLst>
          </p:cNvPr>
          <p:cNvSpPr txBox="1"/>
          <p:nvPr/>
        </p:nvSpPr>
        <p:spPr>
          <a:xfrm>
            <a:off x="0" y="460693"/>
            <a:ext cx="12192000" cy="646331"/>
          </a:xfrm>
          <a:prstGeom prst="rect">
            <a:avLst/>
          </a:prstGeom>
          <a:solidFill>
            <a:schemeClr val="accent1">
              <a:lumMod val="60000"/>
              <a:lumOff val="40000"/>
            </a:schemeClr>
          </a:solidFill>
        </p:spPr>
        <p:txBody>
          <a:bodyPr wrap="square" rtlCol="0">
            <a:spAutoFit/>
          </a:bodyPr>
          <a:lstStyle/>
          <a:p>
            <a:r>
              <a:rPr lang="en-SG" dirty="0"/>
              <a:t>						    Groups</a:t>
            </a:r>
          </a:p>
          <a:p>
            <a:endParaRPr lang="en-SG" dirty="0"/>
          </a:p>
        </p:txBody>
      </p:sp>
      <p:sp>
        <p:nvSpPr>
          <p:cNvPr id="12" name="Rectangle: Rounded Corners 11">
            <a:extLst>
              <a:ext uri="{FF2B5EF4-FFF2-40B4-BE49-F238E27FC236}">
                <a16:creationId xmlns:a16="http://schemas.microsoft.com/office/drawing/2014/main" id="{C208DA77-971E-4581-9CBA-602DD2E5898E}"/>
              </a:ext>
            </a:extLst>
          </p:cNvPr>
          <p:cNvSpPr/>
          <p:nvPr/>
        </p:nvSpPr>
        <p:spPr>
          <a:xfrm>
            <a:off x="4155440" y="830025"/>
            <a:ext cx="3972560" cy="2363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Search</a:t>
            </a:r>
          </a:p>
        </p:txBody>
      </p:sp>
      <p:pic>
        <p:nvPicPr>
          <p:cNvPr id="14" name="Graphic 13" descr="Magnifying glass">
            <a:extLst>
              <a:ext uri="{FF2B5EF4-FFF2-40B4-BE49-F238E27FC236}">
                <a16:creationId xmlns:a16="http://schemas.microsoft.com/office/drawing/2014/main" id="{E925987F-9053-464B-9B9D-98C02A985C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3360" y="830025"/>
            <a:ext cx="236367" cy="236367"/>
          </a:xfrm>
          <a:prstGeom prst="rect">
            <a:avLst/>
          </a:prstGeom>
        </p:spPr>
      </p:pic>
      <p:sp>
        <p:nvSpPr>
          <p:cNvPr id="16" name="Rectangle: Rounded Corners 15">
            <a:extLst>
              <a:ext uri="{FF2B5EF4-FFF2-40B4-BE49-F238E27FC236}">
                <a16:creationId xmlns:a16="http://schemas.microsoft.com/office/drawing/2014/main" id="{71464655-4C1A-4580-A904-2B63388E7864}"/>
              </a:ext>
            </a:extLst>
          </p:cNvPr>
          <p:cNvSpPr/>
          <p:nvPr/>
        </p:nvSpPr>
        <p:spPr>
          <a:xfrm>
            <a:off x="1457752" y="830025"/>
            <a:ext cx="1879600" cy="222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Broadcast Groups</a:t>
            </a:r>
          </a:p>
        </p:txBody>
      </p:sp>
      <p:sp>
        <p:nvSpPr>
          <p:cNvPr id="17" name="Rectangle: Rounded Corners 16">
            <a:extLst>
              <a:ext uri="{FF2B5EF4-FFF2-40B4-BE49-F238E27FC236}">
                <a16:creationId xmlns:a16="http://schemas.microsoft.com/office/drawing/2014/main" id="{552F5278-7CF6-4C24-94AE-05FD43DA8393}"/>
              </a:ext>
            </a:extLst>
          </p:cNvPr>
          <p:cNvSpPr/>
          <p:nvPr/>
        </p:nvSpPr>
        <p:spPr>
          <a:xfrm>
            <a:off x="8854648" y="836889"/>
            <a:ext cx="1879600" cy="222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New Group</a:t>
            </a:r>
          </a:p>
        </p:txBody>
      </p:sp>
      <p:sp>
        <p:nvSpPr>
          <p:cNvPr id="20" name="TextBox 19">
            <a:extLst>
              <a:ext uri="{FF2B5EF4-FFF2-40B4-BE49-F238E27FC236}">
                <a16:creationId xmlns:a16="http://schemas.microsoft.com/office/drawing/2014/main" id="{F1B10F69-CD20-48D0-B40F-50803DD48DE6}"/>
              </a:ext>
            </a:extLst>
          </p:cNvPr>
          <p:cNvSpPr txBox="1"/>
          <p:nvPr/>
        </p:nvSpPr>
        <p:spPr>
          <a:xfrm>
            <a:off x="1457752"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     Edit</a:t>
            </a:r>
            <a:r>
              <a:rPr lang="en-SG" dirty="0">
                <a:ln w="0"/>
                <a:solidFill>
                  <a:schemeClr val="accent1"/>
                </a:solidFill>
                <a:effectLst>
                  <a:outerShdw blurRad="38100" dist="25400" dir="5400000" algn="ctr" rotWithShape="0">
                    <a:srgbClr val="6E747A">
                      <a:alpha val="43000"/>
                    </a:srgbClr>
                  </a:outerShdw>
                </a:effectLst>
              </a:rPr>
              <a:t> </a:t>
            </a:r>
          </a:p>
        </p:txBody>
      </p:sp>
      <p:sp>
        <p:nvSpPr>
          <p:cNvPr id="21" name="Rectangle 20">
            <a:extLst>
              <a:ext uri="{FF2B5EF4-FFF2-40B4-BE49-F238E27FC236}">
                <a16:creationId xmlns:a16="http://schemas.microsoft.com/office/drawing/2014/main" id="{211F6F8C-3B37-4BC4-B095-07BD8E52437D}"/>
              </a:ext>
            </a:extLst>
          </p:cNvPr>
          <p:cNvSpPr/>
          <p:nvPr/>
        </p:nvSpPr>
        <p:spPr>
          <a:xfrm>
            <a:off x="193641" y="1399158"/>
            <a:ext cx="11338560" cy="1300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Flowchart: Connector 24">
            <a:extLst>
              <a:ext uri="{FF2B5EF4-FFF2-40B4-BE49-F238E27FC236}">
                <a16:creationId xmlns:a16="http://schemas.microsoft.com/office/drawing/2014/main" id="{CC9A2E57-2C7C-45E0-BDC7-F6E25277F478}"/>
              </a:ext>
            </a:extLst>
          </p:cNvPr>
          <p:cNvSpPr/>
          <p:nvPr/>
        </p:nvSpPr>
        <p:spPr>
          <a:xfrm>
            <a:off x="287316" y="1508928"/>
            <a:ext cx="1132248" cy="1168065"/>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D2F1832E-0E2E-471A-84EA-5D299D4C703C}"/>
              </a:ext>
            </a:extLst>
          </p:cNvPr>
          <p:cNvSpPr txBox="1"/>
          <p:nvPr/>
        </p:nvSpPr>
        <p:spPr>
          <a:xfrm>
            <a:off x="1778000" y="1508928"/>
            <a:ext cx="1971040" cy="370672"/>
          </a:xfrm>
          <a:prstGeom prst="rect">
            <a:avLst/>
          </a:prstGeom>
          <a:noFill/>
          <a:ln>
            <a:solidFill>
              <a:schemeClr val="accent1"/>
            </a:solidFill>
          </a:ln>
        </p:spPr>
        <p:txBody>
          <a:bodyPr wrap="square" rtlCol="0">
            <a:spAutoFit/>
          </a:bodyPr>
          <a:lstStyle/>
          <a:p>
            <a:r>
              <a:rPr lang="en-SG" dirty="0"/>
              <a:t>         Group-1</a:t>
            </a:r>
          </a:p>
        </p:txBody>
      </p:sp>
      <p:sp>
        <p:nvSpPr>
          <p:cNvPr id="27" name="TextBox 26">
            <a:extLst>
              <a:ext uri="{FF2B5EF4-FFF2-40B4-BE49-F238E27FC236}">
                <a16:creationId xmlns:a16="http://schemas.microsoft.com/office/drawing/2014/main" id="{E0624EBD-3996-499E-8DCE-5D8C0B382948}"/>
              </a:ext>
            </a:extLst>
          </p:cNvPr>
          <p:cNvSpPr txBox="1"/>
          <p:nvPr/>
        </p:nvSpPr>
        <p:spPr>
          <a:xfrm>
            <a:off x="1788160" y="1978461"/>
            <a:ext cx="3921760" cy="646331"/>
          </a:xfrm>
          <a:prstGeom prst="rect">
            <a:avLst/>
          </a:prstGeom>
          <a:noFill/>
          <a:ln>
            <a:solidFill>
              <a:schemeClr val="accent1"/>
            </a:solidFill>
          </a:ln>
        </p:spPr>
        <p:txBody>
          <a:bodyPr wrap="square" rtlCol="0">
            <a:spAutoFit/>
          </a:bodyPr>
          <a:lstStyle/>
          <a:p>
            <a:r>
              <a:rPr lang="en-SG" dirty="0"/>
              <a:t> </a:t>
            </a:r>
            <a:r>
              <a:rPr lang="en-SG" sz="1400" dirty="0"/>
              <a:t>You                                                                      </a:t>
            </a:r>
            <a:r>
              <a:rPr lang="en-SG" sz="1400" dirty="0">
                <a:solidFill>
                  <a:schemeClr val="accent1"/>
                </a:solidFill>
              </a:rPr>
              <a:t>9:45 AM </a:t>
            </a:r>
          </a:p>
          <a:p>
            <a:r>
              <a:rPr lang="en-SG" sz="1600" dirty="0"/>
              <a:t> This is… message-3 </a:t>
            </a:r>
            <a:r>
              <a:rPr lang="en-SG" dirty="0"/>
              <a:t>	 </a:t>
            </a:r>
          </a:p>
        </p:txBody>
      </p:sp>
      <p:pic>
        <p:nvPicPr>
          <p:cNvPr id="28" name="Graphic 27" descr="Back">
            <a:extLst>
              <a:ext uri="{FF2B5EF4-FFF2-40B4-BE49-F238E27FC236}">
                <a16:creationId xmlns:a16="http://schemas.microsoft.com/office/drawing/2014/main" id="{28FA2E47-86DF-4CE4-9042-855E6739E0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80" y="74197"/>
            <a:ext cx="339898" cy="339898"/>
          </a:xfrm>
          <a:prstGeom prst="rect">
            <a:avLst/>
          </a:prstGeom>
        </p:spPr>
      </p:pic>
      <p:sp>
        <p:nvSpPr>
          <p:cNvPr id="29" name="TextBox 28">
            <a:extLst>
              <a:ext uri="{FF2B5EF4-FFF2-40B4-BE49-F238E27FC236}">
                <a16:creationId xmlns:a16="http://schemas.microsoft.com/office/drawing/2014/main" id="{2F497FDD-C21E-470D-B14E-5CEF269C530E}"/>
              </a:ext>
            </a:extLst>
          </p:cNvPr>
          <p:cNvSpPr txBox="1"/>
          <p:nvPr/>
        </p:nvSpPr>
        <p:spPr>
          <a:xfrm>
            <a:off x="634288" y="74197"/>
            <a:ext cx="1019918" cy="369332"/>
          </a:xfrm>
          <a:prstGeom prst="rect">
            <a:avLst/>
          </a:prstGeom>
          <a:noFill/>
        </p:spPr>
        <p:txBody>
          <a:bodyPr wrap="square" rtlCol="0">
            <a:spAutoFit/>
          </a:bodyPr>
          <a:lstStyle/>
          <a:p>
            <a:r>
              <a:rPr lang="en-SG" dirty="0"/>
              <a:t>Undo</a:t>
            </a:r>
          </a:p>
        </p:txBody>
      </p:sp>
      <p:sp>
        <p:nvSpPr>
          <p:cNvPr id="30" name="TextBox 29">
            <a:extLst>
              <a:ext uri="{FF2B5EF4-FFF2-40B4-BE49-F238E27FC236}">
                <a16:creationId xmlns:a16="http://schemas.microsoft.com/office/drawing/2014/main" id="{9AC78E4E-4E67-453E-B68E-F3B6AA95C957}"/>
              </a:ext>
            </a:extLst>
          </p:cNvPr>
          <p:cNvSpPr txBox="1"/>
          <p:nvPr/>
        </p:nvSpPr>
        <p:spPr>
          <a:xfrm>
            <a:off x="45720" y="5919624"/>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pic>
        <p:nvPicPr>
          <p:cNvPr id="31" name="Graphic 30" descr="Single gear">
            <a:extLst>
              <a:ext uri="{FF2B5EF4-FFF2-40B4-BE49-F238E27FC236}">
                <a16:creationId xmlns:a16="http://schemas.microsoft.com/office/drawing/2014/main" id="{26CA485A-2896-4DD1-90E1-AE30AD41F5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14035" y="6052114"/>
            <a:ext cx="411248" cy="411248"/>
          </a:xfrm>
          <a:prstGeom prst="rect">
            <a:avLst/>
          </a:prstGeom>
        </p:spPr>
      </p:pic>
      <p:pic>
        <p:nvPicPr>
          <p:cNvPr id="33" name="Graphic 32" descr="Camera">
            <a:extLst>
              <a:ext uri="{FF2B5EF4-FFF2-40B4-BE49-F238E27FC236}">
                <a16:creationId xmlns:a16="http://schemas.microsoft.com/office/drawing/2014/main" id="{472AA039-A8A1-42F8-85A4-873AABD0F50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6138" y="6082362"/>
            <a:ext cx="381000" cy="381000"/>
          </a:xfrm>
          <a:prstGeom prst="rect">
            <a:avLst/>
          </a:prstGeom>
        </p:spPr>
      </p:pic>
      <p:pic>
        <p:nvPicPr>
          <p:cNvPr id="35" name="Graphic 34" descr="Chat">
            <a:extLst>
              <a:ext uri="{FF2B5EF4-FFF2-40B4-BE49-F238E27FC236}">
                <a16:creationId xmlns:a16="http://schemas.microsoft.com/office/drawing/2014/main" id="{5A3CD1C8-4084-4963-B4ED-35236A986F6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920435" y="6082362"/>
            <a:ext cx="457200" cy="457200"/>
          </a:xfrm>
          <a:prstGeom prst="rect">
            <a:avLst/>
          </a:prstGeom>
        </p:spPr>
      </p:pic>
      <p:sp>
        <p:nvSpPr>
          <p:cNvPr id="37" name="Oval 36">
            <a:extLst>
              <a:ext uri="{FF2B5EF4-FFF2-40B4-BE49-F238E27FC236}">
                <a16:creationId xmlns:a16="http://schemas.microsoft.com/office/drawing/2014/main" id="{9C34D1AB-5F9E-4A81-A4D3-C5AE67B0A32D}"/>
              </a:ext>
            </a:extLst>
          </p:cNvPr>
          <p:cNvSpPr/>
          <p:nvPr/>
        </p:nvSpPr>
        <p:spPr>
          <a:xfrm>
            <a:off x="10382141" y="6032515"/>
            <a:ext cx="282159" cy="2403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2</a:t>
            </a:r>
          </a:p>
        </p:txBody>
      </p:sp>
      <p:sp>
        <p:nvSpPr>
          <p:cNvPr id="38" name="Rectangle 37">
            <a:extLst>
              <a:ext uri="{FF2B5EF4-FFF2-40B4-BE49-F238E27FC236}">
                <a16:creationId xmlns:a16="http://schemas.microsoft.com/office/drawing/2014/main" id="{00DDCDA2-AEED-48F2-A821-5A7FB364B3D1}"/>
              </a:ext>
            </a:extLst>
          </p:cNvPr>
          <p:cNvSpPr/>
          <p:nvPr/>
        </p:nvSpPr>
        <p:spPr>
          <a:xfrm>
            <a:off x="193640" y="2906377"/>
            <a:ext cx="11338560" cy="1300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Flowchart: Connector 38">
            <a:extLst>
              <a:ext uri="{FF2B5EF4-FFF2-40B4-BE49-F238E27FC236}">
                <a16:creationId xmlns:a16="http://schemas.microsoft.com/office/drawing/2014/main" id="{E82F757E-5B8D-4A56-992B-51C2481E475B}"/>
              </a:ext>
            </a:extLst>
          </p:cNvPr>
          <p:cNvSpPr/>
          <p:nvPr/>
        </p:nvSpPr>
        <p:spPr>
          <a:xfrm>
            <a:off x="287316" y="2980804"/>
            <a:ext cx="1132248" cy="1168065"/>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TextBox 39">
            <a:extLst>
              <a:ext uri="{FF2B5EF4-FFF2-40B4-BE49-F238E27FC236}">
                <a16:creationId xmlns:a16="http://schemas.microsoft.com/office/drawing/2014/main" id="{BFB88236-6242-48DE-9839-DD03636D450A}"/>
              </a:ext>
            </a:extLst>
          </p:cNvPr>
          <p:cNvSpPr txBox="1"/>
          <p:nvPr/>
        </p:nvSpPr>
        <p:spPr>
          <a:xfrm>
            <a:off x="1778000" y="2980804"/>
            <a:ext cx="1971040" cy="370672"/>
          </a:xfrm>
          <a:prstGeom prst="rect">
            <a:avLst/>
          </a:prstGeom>
          <a:noFill/>
          <a:ln>
            <a:solidFill>
              <a:schemeClr val="accent1"/>
            </a:solidFill>
          </a:ln>
        </p:spPr>
        <p:txBody>
          <a:bodyPr wrap="square" rtlCol="0">
            <a:spAutoFit/>
          </a:bodyPr>
          <a:lstStyle/>
          <a:p>
            <a:r>
              <a:rPr lang="en-SG" dirty="0"/>
              <a:t>         Group-2</a:t>
            </a:r>
          </a:p>
        </p:txBody>
      </p:sp>
      <p:sp>
        <p:nvSpPr>
          <p:cNvPr id="41" name="TextBox 40">
            <a:extLst>
              <a:ext uri="{FF2B5EF4-FFF2-40B4-BE49-F238E27FC236}">
                <a16:creationId xmlns:a16="http://schemas.microsoft.com/office/drawing/2014/main" id="{6C6A92C5-25FB-48C2-A7D1-259DB5C210FB}"/>
              </a:ext>
            </a:extLst>
          </p:cNvPr>
          <p:cNvSpPr txBox="1"/>
          <p:nvPr/>
        </p:nvSpPr>
        <p:spPr>
          <a:xfrm>
            <a:off x="1788160" y="3450337"/>
            <a:ext cx="3921760" cy="646331"/>
          </a:xfrm>
          <a:prstGeom prst="rect">
            <a:avLst/>
          </a:prstGeom>
          <a:noFill/>
          <a:ln>
            <a:solidFill>
              <a:schemeClr val="accent1"/>
            </a:solidFill>
          </a:ln>
        </p:spPr>
        <p:txBody>
          <a:bodyPr wrap="square" rtlCol="0">
            <a:spAutoFit/>
          </a:bodyPr>
          <a:lstStyle/>
          <a:p>
            <a:r>
              <a:rPr lang="en-SG" dirty="0"/>
              <a:t> </a:t>
            </a:r>
            <a:r>
              <a:rPr lang="en-SG" sz="1400" dirty="0"/>
              <a:t>Participant-10                                                   </a:t>
            </a:r>
            <a:r>
              <a:rPr lang="en-SG" sz="1400" dirty="0">
                <a:solidFill>
                  <a:schemeClr val="accent1"/>
                </a:solidFill>
              </a:rPr>
              <a:t>9:25 AM </a:t>
            </a:r>
          </a:p>
          <a:p>
            <a:r>
              <a:rPr lang="en-SG" sz="1600" dirty="0"/>
              <a:t> This is message-30 </a:t>
            </a:r>
            <a:r>
              <a:rPr lang="en-SG" dirty="0"/>
              <a:t>	 </a:t>
            </a:r>
          </a:p>
        </p:txBody>
      </p:sp>
      <p:sp>
        <p:nvSpPr>
          <p:cNvPr id="42" name="Rectangle 41">
            <a:extLst>
              <a:ext uri="{FF2B5EF4-FFF2-40B4-BE49-F238E27FC236}">
                <a16:creationId xmlns:a16="http://schemas.microsoft.com/office/drawing/2014/main" id="{61384D87-42FA-4C64-9F52-B741A952B774}"/>
              </a:ext>
            </a:extLst>
          </p:cNvPr>
          <p:cNvSpPr/>
          <p:nvPr/>
        </p:nvSpPr>
        <p:spPr>
          <a:xfrm>
            <a:off x="183480" y="4366888"/>
            <a:ext cx="11338560" cy="13004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Flowchart: Connector 42">
            <a:extLst>
              <a:ext uri="{FF2B5EF4-FFF2-40B4-BE49-F238E27FC236}">
                <a16:creationId xmlns:a16="http://schemas.microsoft.com/office/drawing/2014/main" id="{AD76265E-4C5A-4AE9-B24E-046C4B50B296}"/>
              </a:ext>
            </a:extLst>
          </p:cNvPr>
          <p:cNvSpPr/>
          <p:nvPr/>
        </p:nvSpPr>
        <p:spPr>
          <a:xfrm>
            <a:off x="277156" y="4441315"/>
            <a:ext cx="1132248" cy="1168065"/>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TextBox 43">
            <a:extLst>
              <a:ext uri="{FF2B5EF4-FFF2-40B4-BE49-F238E27FC236}">
                <a16:creationId xmlns:a16="http://schemas.microsoft.com/office/drawing/2014/main" id="{4C7E73F7-00B6-4439-BC94-77D710FC956A}"/>
              </a:ext>
            </a:extLst>
          </p:cNvPr>
          <p:cNvSpPr txBox="1"/>
          <p:nvPr/>
        </p:nvSpPr>
        <p:spPr>
          <a:xfrm>
            <a:off x="1767840" y="4441315"/>
            <a:ext cx="1971040" cy="370672"/>
          </a:xfrm>
          <a:prstGeom prst="rect">
            <a:avLst/>
          </a:prstGeom>
          <a:noFill/>
          <a:ln>
            <a:solidFill>
              <a:schemeClr val="accent1"/>
            </a:solidFill>
          </a:ln>
        </p:spPr>
        <p:txBody>
          <a:bodyPr wrap="square" rtlCol="0">
            <a:spAutoFit/>
          </a:bodyPr>
          <a:lstStyle/>
          <a:p>
            <a:r>
              <a:rPr lang="en-SG" dirty="0"/>
              <a:t>         Group-3</a:t>
            </a:r>
          </a:p>
        </p:txBody>
      </p:sp>
      <p:sp>
        <p:nvSpPr>
          <p:cNvPr id="45" name="TextBox 44">
            <a:extLst>
              <a:ext uri="{FF2B5EF4-FFF2-40B4-BE49-F238E27FC236}">
                <a16:creationId xmlns:a16="http://schemas.microsoft.com/office/drawing/2014/main" id="{22B4CF36-2352-4CAF-97FD-BFC403BAB2D3}"/>
              </a:ext>
            </a:extLst>
          </p:cNvPr>
          <p:cNvSpPr txBox="1"/>
          <p:nvPr/>
        </p:nvSpPr>
        <p:spPr>
          <a:xfrm>
            <a:off x="1778000" y="4910848"/>
            <a:ext cx="3921760" cy="646331"/>
          </a:xfrm>
          <a:prstGeom prst="rect">
            <a:avLst/>
          </a:prstGeom>
          <a:noFill/>
          <a:ln>
            <a:solidFill>
              <a:schemeClr val="accent1"/>
            </a:solidFill>
          </a:ln>
        </p:spPr>
        <p:txBody>
          <a:bodyPr wrap="square" rtlCol="0">
            <a:spAutoFit/>
          </a:bodyPr>
          <a:lstStyle/>
          <a:p>
            <a:r>
              <a:rPr lang="en-SG" dirty="0"/>
              <a:t> </a:t>
            </a:r>
            <a:r>
              <a:rPr lang="en-SG" sz="1400" dirty="0"/>
              <a:t>Participant-100                                                 9:15 AM </a:t>
            </a:r>
          </a:p>
          <a:p>
            <a:r>
              <a:rPr lang="en-SG" sz="1600" dirty="0"/>
              <a:t> This is message-300 </a:t>
            </a:r>
            <a:r>
              <a:rPr lang="en-SG" dirty="0"/>
              <a:t>	 </a:t>
            </a:r>
          </a:p>
        </p:txBody>
      </p:sp>
      <p:sp>
        <p:nvSpPr>
          <p:cNvPr id="46" name="Oval 45">
            <a:extLst>
              <a:ext uri="{FF2B5EF4-FFF2-40B4-BE49-F238E27FC236}">
                <a16:creationId xmlns:a16="http://schemas.microsoft.com/office/drawing/2014/main" id="{F7BFFEB2-13A5-4B30-A9AB-19B1B7942960}"/>
              </a:ext>
            </a:extLst>
          </p:cNvPr>
          <p:cNvSpPr/>
          <p:nvPr/>
        </p:nvSpPr>
        <p:spPr>
          <a:xfrm>
            <a:off x="5204241" y="2319366"/>
            <a:ext cx="282159" cy="2403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3</a:t>
            </a:r>
          </a:p>
        </p:txBody>
      </p:sp>
      <p:sp>
        <p:nvSpPr>
          <p:cNvPr id="47" name="Oval 46">
            <a:extLst>
              <a:ext uri="{FF2B5EF4-FFF2-40B4-BE49-F238E27FC236}">
                <a16:creationId xmlns:a16="http://schemas.microsoft.com/office/drawing/2014/main" id="{4984F9BE-597B-4138-A0D1-DEC351FAD7B3}"/>
              </a:ext>
            </a:extLst>
          </p:cNvPr>
          <p:cNvSpPr/>
          <p:nvPr/>
        </p:nvSpPr>
        <p:spPr>
          <a:xfrm>
            <a:off x="5204241" y="3765517"/>
            <a:ext cx="282159" cy="2403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8</a:t>
            </a:r>
          </a:p>
        </p:txBody>
      </p:sp>
      <p:pic>
        <p:nvPicPr>
          <p:cNvPr id="49" name="Graphic 48" descr="Stopwatch">
            <a:extLst>
              <a:ext uri="{FF2B5EF4-FFF2-40B4-BE49-F238E27FC236}">
                <a16:creationId xmlns:a16="http://schemas.microsoft.com/office/drawing/2014/main" id="{8C03C9E2-17F0-4A59-AFAD-B7C4005B38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93956" y="6102682"/>
            <a:ext cx="340360" cy="340360"/>
          </a:xfrm>
          <a:prstGeom prst="rect">
            <a:avLst/>
          </a:prstGeom>
        </p:spPr>
      </p:pic>
      <p:sp>
        <p:nvSpPr>
          <p:cNvPr id="50" name="TextBox 49">
            <a:extLst>
              <a:ext uri="{FF2B5EF4-FFF2-40B4-BE49-F238E27FC236}">
                <a16:creationId xmlns:a16="http://schemas.microsoft.com/office/drawing/2014/main" id="{A75F1143-A739-4F66-87F7-D916640E678F}"/>
              </a:ext>
            </a:extLst>
          </p:cNvPr>
          <p:cNvSpPr txBox="1"/>
          <p:nvPr/>
        </p:nvSpPr>
        <p:spPr>
          <a:xfrm>
            <a:off x="1209040" y="6539562"/>
            <a:ext cx="680720" cy="307777"/>
          </a:xfrm>
          <a:prstGeom prst="rect">
            <a:avLst/>
          </a:prstGeom>
          <a:noFill/>
        </p:spPr>
        <p:txBody>
          <a:bodyPr wrap="square" rtlCol="0">
            <a:spAutoFit/>
          </a:bodyPr>
          <a:lstStyle/>
          <a:p>
            <a:r>
              <a:rPr lang="en-SG" sz="1400" dirty="0"/>
              <a:t> Status</a:t>
            </a:r>
          </a:p>
        </p:txBody>
      </p:sp>
      <p:sp>
        <p:nvSpPr>
          <p:cNvPr id="51" name="TextBox 50">
            <a:extLst>
              <a:ext uri="{FF2B5EF4-FFF2-40B4-BE49-F238E27FC236}">
                <a16:creationId xmlns:a16="http://schemas.microsoft.com/office/drawing/2014/main" id="{14750041-7CDB-4E6E-9877-764B1077747D}"/>
              </a:ext>
            </a:extLst>
          </p:cNvPr>
          <p:cNvSpPr txBox="1"/>
          <p:nvPr/>
        </p:nvSpPr>
        <p:spPr>
          <a:xfrm>
            <a:off x="3815079" y="6539562"/>
            <a:ext cx="877977" cy="307777"/>
          </a:xfrm>
          <a:prstGeom prst="rect">
            <a:avLst/>
          </a:prstGeom>
          <a:noFill/>
        </p:spPr>
        <p:txBody>
          <a:bodyPr wrap="square" rtlCol="0">
            <a:spAutoFit/>
          </a:bodyPr>
          <a:lstStyle/>
          <a:p>
            <a:r>
              <a:rPr lang="en-SG" sz="1400" dirty="0"/>
              <a:t> Settings</a:t>
            </a:r>
          </a:p>
        </p:txBody>
      </p:sp>
      <p:sp>
        <p:nvSpPr>
          <p:cNvPr id="52" name="TextBox 51">
            <a:extLst>
              <a:ext uri="{FF2B5EF4-FFF2-40B4-BE49-F238E27FC236}">
                <a16:creationId xmlns:a16="http://schemas.microsoft.com/office/drawing/2014/main" id="{D378F5EF-9157-41CD-8665-26CD951E2A18}"/>
              </a:ext>
            </a:extLst>
          </p:cNvPr>
          <p:cNvSpPr txBox="1"/>
          <p:nvPr/>
        </p:nvSpPr>
        <p:spPr>
          <a:xfrm>
            <a:off x="6487650" y="6539562"/>
            <a:ext cx="877976" cy="307777"/>
          </a:xfrm>
          <a:prstGeom prst="rect">
            <a:avLst/>
          </a:prstGeom>
          <a:noFill/>
        </p:spPr>
        <p:txBody>
          <a:bodyPr wrap="square" rtlCol="0">
            <a:spAutoFit/>
          </a:bodyPr>
          <a:lstStyle/>
          <a:p>
            <a:r>
              <a:rPr lang="en-SG" sz="1400" dirty="0"/>
              <a:t> Webcam</a:t>
            </a:r>
          </a:p>
        </p:txBody>
      </p:sp>
      <p:sp>
        <p:nvSpPr>
          <p:cNvPr id="53" name="TextBox 52">
            <a:extLst>
              <a:ext uri="{FF2B5EF4-FFF2-40B4-BE49-F238E27FC236}">
                <a16:creationId xmlns:a16="http://schemas.microsoft.com/office/drawing/2014/main" id="{39BAF108-DA8F-4136-9B0E-8830DA5EFA4F}"/>
              </a:ext>
            </a:extLst>
          </p:cNvPr>
          <p:cNvSpPr txBox="1"/>
          <p:nvPr/>
        </p:nvSpPr>
        <p:spPr>
          <a:xfrm>
            <a:off x="9794448" y="6539562"/>
            <a:ext cx="680720" cy="307777"/>
          </a:xfrm>
          <a:prstGeom prst="rect">
            <a:avLst/>
          </a:prstGeom>
          <a:noFill/>
        </p:spPr>
        <p:txBody>
          <a:bodyPr wrap="square" rtlCol="0">
            <a:spAutoFit/>
          </a:bodyPr>
          <a:lstStyle/>
          <a:p>
            <a:r>
              <a:rPr lang="en-SG" sz="1400" dirty="0"/>
              <a:t> </a:t>
            </a:r>
            <a:r>
              <a:rPr lang="en-SG" sz="1400" dirty="0">
                <a:solidFill>
                  <a:schemeClr val="accent1"/>
                </a:solidFill>
              </a:rPr>
              <a:t>Status</a:t>
            </a:r>
          </a:p>
        </p:txBody>
      </p:sp>
      <p:sp>
        <p:nvSpPr>
          <p:cNvPr id="54" name="Arrow: Up 53">
            <a:extLst>
              <a:ext uri="{FF2B5EF4-FFF2-40B4-BE49-F238E27FC236}">
                <a16:creationId xmlns:a16="http://schemas.microsoft.com/office/drawing/2014/main" id="{212E57ED-4659-48BD-A115-A262D04BFFC1}"/>
              </a:ext>
            </a:extLst>
          </p:cNvPr>
          <p:cNvSpPr/>
          <p:nvPr/>
        </p:nvSpPr>
        <p:spPr>
          <a:xfrm rot="18640542">
            <a:off x="5617113" y="2299648"/>
            <a:ext cx="192292" cy="2294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a:extLst>
              <a:ext uri="{FF2B5EF4-FFF2-40B4-BE49-F238E27FC236}">
                <a16:creationId xmlns:a16="http://schemas.microsoft.com/office/drawing/2014/main" id="{40E665DE-82AB-4FB3-80F6-30160C5577D6}"/>
              </a:ext>
            </a:extLst>
          </p:cNvPr>
          <p:cNvSpPr txBox="1"/>
          <p:nvPr/>
        </p:nvSpPr>
        <p:spPr>
          <a:xfrm>
            <a:off x="6736138" y="1788160"/>
            <a:ext cx="2749219" cy="523220"/>
          </a:xfrm>
          <a:prstGeom prst="rect">
            <a:avLst/>
          </a:prstGeom>
          <a:solidFill>
            <a:srgbClr val="FFFF00"/>
          </a:solidFill>
          <a:ln>
            <a:solidFill>
              <a:schemeClr val="tx1"/>
            </a:solidFill>
          </a:ln>
        </p:spPr>
        <p:txBody>
          <a:bodyPr wrap="square" rtlCol="0">
            <a:spAutoFit/>
          </a:bodyPr>
          <a:lstStyle/>
          <a:p>
            <a:r>
              <a:rPr lang="en-SG" sz="1400" dirty="0"/>
              <a:t>User clicks on the group he/she wants to visit</a:t>
            </a:r>
          </a:p>
        </p:txBody>
      </p:sp>
    </p:spTree>
    <p:extLst>
      <p:ext uri="{BB962C8B-B14F-4D97-AF65-F5344CB8AC3E}">
        <p14:creationId xmlns:p14="http://schemas.microsoft.com/office/powerpoint/2010/main" val="145217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sp>
        <p:nvSpPr>
          <p:cNvPr id="24" name="Arrow: Up 23">
            <a:extLst>
              <a:ext uri="{FF2B5EF4-FFF2-40B4-BE49-F238E27FC236}">
                <a16:creationId xmlns:a16="http://schemas.microsoft.com/office/drawing/2014/main" id="{8079BF50-E22A-48BE-AC46-2B7F2B461E36}"/>
              </a:ext>
            </a:extLst>
          </p:cNvPr>
          <p:cNvSpPr/>
          <p:nvPr/>
        </p:nvSpPr>
        <p:spPr>
          <a:xfrm rot="3046992">
            <a:off x="11039372" y="1062361"/>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F2049B9E-BA55-4712-A0D2-311D7684C5F5}"/>
              </a:ext>
            </a:extLst>
          </p:cNvPr>
          <p:cNvSpPr txBox="1"/>
          <p:nvPr/>
        </p:nvSpPr>
        <p:spPr>
          <a:xfrm>
            <a:off x="8338427" y="1384023"/>
            <a:ext cx="3891280" cy="3416320"/>
          </a:xfrm>
          <a:prstGeom prst="rect">
            <a:avLst/>
          </a:prstGeom>
          <a:solidFill>
            <a:schemeClr val="accent1">
              <a:lumMod val="20000"/>
              <a:lumOff val="80000"/>
            </a:schemeClr>
          </a:solidFill>
        </p:spPr>
        <p:txBody>
          <a:bodyPr wrap="square" rtlCol="0">
            <a:spAutoFit/>
          </a:bodyPr>
          <a:lstStyle/>
          <a:p>
            <a:r>
              <a:rPr lang="en-SG" dirty="0"/>
              <a:t>List of References</a:t>
            </a:r>
          </a:p>
          <a:p>
            <a:endParaRPr lang="en-SG" dirty="0"/>
          </a:p>
          <a:p>
            <a:r>
              <a:rPr lang="en-SG" dirty="0"/>
              <a:t>Important Messages</a:t>
            </a:r>
          </a:p>
          <a:p>
            <a:endParaRPr lang="en-SG" dirty="0"/>
          </a:p>
          <a:p>
            <a:r>
              <a:rPr lang="en-SG" dirty="0"/>
              <a:t>Common List</a:t>
            </a:r>
          </a:p>
          <a:p>
            <a:endParaRPr lang="en-SG" dirty="0"/>
          </a:p>
          <a:p>
            <a:r>
              <a:rPr lang="en-SG" dirty="0"/>
              <a:t>Sub-list - 1</a:t>
            </a:r>
          </a:p>
          <a:p>
            <a:endParaRPr lang="en-SG" dirty="0"/>
          </a:p>
          <a:p>
            <a:r>
              <a:rPr lang="en-SG" dirty="0"/>
              <a:t>Sub-list - 2</a:t>
            </a:r>
          </a:p>
          <a:p>
            <a:endParaRPr lang="en-SG" dirty="0"/>
          </a:p>
          <a:p>
            <a:endParaRPr lang="en-SG" dirty="0"/>
          </a:p>
          <a:p>
            <a:endParaRPr lang="en-SG" dirty="0"/>
          </a:p>
        </p:txBody>
      </p:sp>
      <p:sp>
        <p:nvSpPr>
          <p:cNvPr id="4" name="TextBox 3">
            <a:extLst>
              <a:ext uri="{FF2B5EF4-FFF2-40B4-BE49-F238E27FC236}">
                <a16:creationId xmlns:a16="http://schemas.microsoft.com/office/drawing/2014/main" id="{ECFAA007-18FB-4EC3-A84A-2008F0C15A60}"/>
              </a:ext>
            </a:extLst>
          </p:cNvPr>
          <p:cNvSpPr txBox="1"/>
          <p:nvPr/>
        </p:nvSpPr>
        <p:spPr>
          <a:xfrm>
            <a:off x="10442405" y="1408319"/>
            <a:ext cx="771122" cy="369332"/>
          </a:xfrm>
          <a:prstGeom prst="rect">
            <a:avLst/>
          </a:prstGeom>
          <a:noFill/>
          <a:ln>
            <a:solidFill>
              <a:schemeClr val="accent6"/>
            </a:solidFill>
          </a:ln>
        </p:spPr>
        <p:txBody>
          <a:bodyPr wrap="square" rtlCol="0">
            <a:spAutoFit/>
          </a:bodyPr>
          <a:lstStyle/>
          <a:p>
            <a:r>
              <a:rPr lang="en-SG" dirty="0"/>
              <a:t>View</a:t>
            </a:r>
          </a:p>
        </p:txBody>
      </p:sp>
      <p:sp>
        <p:nvSpPr>
          <p:cNvPr id="31" name="TextBox 30">
            <a:extLst>
              <a:ext uri="{FF2B5EF4-FFF2-40B4-BE49-F238E27FC236}">
                <a16:creationId xmlns:a16="http://schemas.microsoft.com/office/drawing/2014/main" id="{8213C87F-6DF0-450B-80A2-52A04304B095}"/>
              </a:ext>
            </a:extLst>
          </p:cNvPr>
          <p:cNvSpPr txBox="1"/>
          <p:nvPr/>
        </p:nvSpPr>
        <p:spPr>
          <a:xfrm>
            <a:off x="10442405" y="1922203"/>
            <a:ext cx="771122" cy="369332"/>
          </a:xfrm>
          <a:prstGeom prst="rect">
            <a:avLst/>
          </a:prstGeom>
          <a:noFill/>
          <a:ln>
            <a:solidFill>
              <a:schemeClr val="accent6"/>
            </a:solidFill>
          </a:ln>
        </p:spPr>
        <p:txBody>
          <a:bodyPr wrap="square" rtlCol="0">
            <a:spAutoFit/>
          </a:bodyPr>
          <a:lstStyle/>
          <a:p>
            <a:r>
              <a:rPr lang="en-SG" dirty="0"/>
              <a:t>View</a:t>
            </a:r>
          </a:p>
        </p:txBody>
      </p:sp>
      <p:sp>
        <p:nvSpPr>
          <p:cNvPr id="36" name="TextBox 35">
            <a:extLst>
              <a:ext uri="{FF2B5EF4-FFF2-40B4-BE49-F238E27FC236}">
                <a16:creationId xmlns:a16="http://schemas.microsoft.com/office/drawing/2014/main" id="{566BAE42-9744-465D-9040-E76B057D7F22}"/>
              </a:ext>
            </a:extLst>
          </p:cNvPr>
          <p:cNvSpPr txBox="1"/>
          <p:nvPr/>
        </p:nvSpPr>
        <p:spPr>
          <a:xfrm>
            <a:off x="10442405" y="2480495"/>
            <a:ext cx="771122" cy="369332"/>
          </a:xfrm>
          <a:prstGeom prst="rect">
            <a:avLst/>
          </a:prstGeom>
          <a:noFill/>
          <a:ln>
            <a:solidFill>
              <a:schemeClr val="accent6"/>
            </a:solidFill>
          </a:ln>
        </p:spPr>
        <p:txBody>
          <a:bodyPr wrap="square" rtlCol="0">
            <a:spAutoFit/>
          </a:bodyPr>
          <a:lstStyle/>
          <a:p>
            <a:r>
              <a:rPr lang="en-SG" dirty="0"/>
              <a:t>View</a:t>
            </a:r>
          </a:p>
        </p:txBody>
      </p:sp>
      <p:sp>
        <p:nvSpPr>
          <p:cNvPr id="37" name="TextBox 36">
            <a:extLst>
              <a:ext uri="{FF2B5EF4-FFF2-40B4-BE49-F238E27FC236}">
                <a16:creationId xmlns:a16="http://schemas.microsoft.com/office/drawing/2014/main" id="{40070C90-36FE-4CF4-A7A2-966E0C3D892D}"/>
              </a:ext>
            </a:extLst>
          </p:cNvPr>
          <p:cNvSpPr txBox="1"/>
          <p:nvPr/>
        </p:nvSpPr>
        <p:spPr>
          <a:xfrm>
            <a:off x="11275229" y="3048727"/>
            <a:ext cx="832461" cy="369332"/>
          </a:xfrm>
          <a:prstGeom prst="rect">
            <a:avLst/>
          </a:prstGeom>
          <a:noFill/>
          <a:ln>
            <a:solidFill>
              <a:srgbClr val="FF0000"/>
            </a:solidFill>
          </a:ln>
        </p:spPr>
        <p:txBody>
          <a:bodyPr wrap="square" rtlCol="0">
            <a:spAutoFit/>
          </a:bodyPr>
          <a:lstStyle/>
          <a:p>
            <a:r>
              <a:rPr lang="en-SG" dirty="0"/>
              <a:t>Delete</a:t>
            </a:r>
          </a:p>
        </p:txBody>
      </p:sp>
      <p:sp>
        <p:nvSpPr>
          <p:cNvPr id="38" name="TextBox 37">
            <a:extLst>
              <a:ext uri="{FF2B5EF4-FFF2-40B4-BE49-F238E27FC236}">
                <a16:creationId xmlns:a16="http://schemas.microsoft.com/office/drawing/2014/main" id="{5BACE402-CB64-4248-8F70-3CD398630FE9}"/>
              </a:ext>
            </a:extLst>
          </p:cNvPr>
          <p:cNvSpPr txBox="1"/>
          <p:nvPr/>
        </p:nvSpPr>
        <p:spPr>
          <a:xfrm>
            <a:off x="10442405" y="3054139"/>
            <a:ext cx="771122" cy="369332"/>
          </a:xfrm>
          <a:prstGeom prst="rect">
            <a:avLst/>
          </a:prstGeom>
          <a:noFill/>
          <a:ln>
            <a:solidFill>
              <a:schemeClr val="accent6"/>
            </a:solidFill>
          </a:ln>
        </p:spPr>
        <p:txBody>
          <a:bodyPr wrap="square" rtlCol="0">
            <a:spAutoFit/>
          </a:bodyPr>
          <a:lstStyle/>
          <a:p>
            <a:r>
              <a:rPr lang="en-SG" dirty="0"/>
              <a:t>View</a:t>
            </a:r>
          </a:p>
        </p:txBody>
      </p:sp>
      <p:sp>
        <p:nvSpPr>
          <p:cNvPr id="39" name="TextBox 38">
            <a:extLst>
              <a:ext uri="{FF2B5EF4-FFF2-40B4-BE49-F238E27FC236}">
                <a16:creationId xmlns:a16="http://schemas.microsoft.com/office/drawing/2014/main" id="{63397125-CEA3-4712-85E5-52D4C3D234E7}"/>
              </a:ext>
            </a:extLst>
          </p:cNvPr>
          <p:cNvSpPr txBox="1"/>
          <p:nvPr/>
        </p:nvSpPr>
        <p:spPr>
          <a:xfrm>
            <a:off x="10442405" y="3597563"/>
            <a:ext cx="771122" cy="369332"/>
          </a:xfrm>
          <a:prstGeom prst="rect">
            <a:avLst/>
          </a:prstGeom>
          <a:noFill/>
          <a:ln>
            <a:solidFill>
              <a:schemeClr val="accent6"/>
            </a:solidFill>
          </a:ln>
        </p:spPr>
        <p:txBody>
          <a:bodyPr wrap="square" rtlCol="0">
            <a:spAutoFit/>
          </a:bodyPr>
          <a:lstStyle/>
          <a:p>
            <a:r>
              <a:rPr lang="en-SG" dirty="0"/>
              <a:t>View</a:t>
            </a:r>
          </a:p>
        </p:txBody>
      </p:sp>
      <p:sp>
        <p:nvSpPr>
          <p:cNvPr id="41" name="TextBox 40">
            <a:extLst>
              <a:ext uri="{FF2B5EF4-FFF2-40B4-BE49-F238E27FC236}">
                <a16:creationId xmlns:a16="http://schemas.microsoft.com/office/drawing/2014/main" id="{593015E3-06DA-41FC-A08D-04959760A72B}"/>
              </a:ext>
            </a:extLst>
          </p:cNvPr>
          <p:cNvSpPr txBox="1"/>
          <p:nvPr/>
        </p:nvSpPr>
        <p:spPr>
          <a:xfrm>
            <a:off x="11275230" y="3590608"/>
            <a:ext cx="832461" cy="369332"/>
          </a:xfrm>
          <a:prstGeom prst="rect">
            <a:avLst/>
          </a:prstGeom>
          <a:noFill/>
          <a:ln>
            <a:solidFill>
              <a:srgbClr val="FF0000"/>
            </a:solidFill>
          </a:ln>
        </p:spPr>
        <p:txBody>
          <a:bodyPr wrap="square" rtlCol="0">
            <a:spAutoFit/>
          </a:bodyPr>
          <a:lstStyle/>
          <a:p>
            <a:r>
              <a:rPr lang="en-SG" dirty="0"/>
              <a:t>Delete</a:t>
            </a:r>
          </a:p>
        </p:txBody>
      </p:sp>
      <p:cxnSp>
        <p:nvCxnSpPr>
          <p:cNvPr id="16" name="Straight Connector 15">
            <a:extLst>
              <a:ext uri="{FF2B5EF4-FFF2-40B4-BE49-F238E27FC236}">
                <a16:creationId xmlns:a16="http://schemas.microsoft.com/office/drawing/2014/main" id="{1B1151B3-0E4D-4574-800D-DEABCBCD332E}"/>
              </a:ext>
            </a:extLst>
          </p:cNvPr>
          <p:cNvCxnSpPr>
            <a:cxnSpLocks/>
          </p:cNvCxnSpPr>
          <p:nvPr/>
        </p:nvCxnSpPr>
        <p:spPr>
          <a:xfrm>
            <a:off x="8338427" y="1849295"/>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CA09D9-5175-47BB-A44D-BC58AEBC7465}"/>
              </a:ext>
            </a:extLst>
          </p:cNvPr>
          <p:cNvCxnSpPr>
            <a:cxnSpLocks/>
          </p:cNvCxnSpPr>
          <p:nvPr/>
        </p:nvCxnSpPr>
        <p:spPr>
          <a:xfrm>
            <a:off x="8348795" y="2389230"/>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B7601D-400F-49A3-A52A-FB6746B18687}"/>
              </a:ext>
            </a:extLst>
          </p:cNvPr>
          <p:cNvCxnSpPr>
            <a:cxnSpLocks/>
          </p:cNvCxnSpPr>
          <p:nvPr/>
        </p:nvCxnSpPr>
        <p:spPr>
          <a:xfrm>
            <a:off x="8338427" y="2956735"/>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4BABE1B-A747-49AC-B574-E8904A453A21}"/>
              </a:ext>
            </a:extLst>
          </p:cNvPr>
          <p:cNvCxnSpPr>
            <a:cxnSpLocks/>
          </p:cNvCxnSpPr>
          <p:nvPr/>
        </p:nvCxnSpPr>
        <p:spPr>
          <a:xfrm>
            <a:off x="8338427" y="3539534"/>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F4155A-262C-46C3-AE56-2E20DE4C4C00}"/>
              </a:ext>
            </a:extLst>
          </p:cNvPr>
          <p:cNvCxnSpPr>
            <a:cxnSpLocks/>
          </p:cNvCxnSpPr>
          <p:nvPr/>
        </p:nvCxnSpPr>
        <p:spPr>
          <a:xfrm>
            <a:off x="8348795" y="4118654"/>
            <a:ext cx="389128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E0C69DC-4A23-4DA7-9640-30EB51696BEA}"/>
              </a:ext>
            </a:extLst>
          </p:cNvPr>
          <p:cNvSpPr txBox="1"/>
          <p:nvPr/>
        </p:nvSpPr>
        <p:spPr>
          <a:xfrm>
            <a:off x="8655103" y="4226560"/>
            <a:ext cx="1474417" cy="369332"/>
          </a:xfrm>
          <a:prstGeom prst="rect">
            <a:avLst/>
          </a:prstGeom>
          <a:noFill/>
          <a:ln>
            <a:solidFill>
              <a:schemeClr val="accent1"/>
            </a:solidFill>
          </a:ln>
        </p:spPr>
        <p:txBody>
          <a:bodyPr wrap="square" rtlCol="0">
            <a:spAutoFit/>
          </a:bodyPr>
          <a:lstStyle/>
          <a:p>
            <a:r>
              <a:rPr lang="en-SG" dirty="0"/>
              <a:t>Add a Sub-list</a:t>
            </a:r>
          </a:p>
        </p:txBody>
      </p:sp>
      <p:sp>
        <p:nvSpPr>
          <p:cNvPr id="47" name="TextBox 46">
            <a:extLst>
              <a:ext uri="{FF2B5EF4-FFF2-40B4-BE49-F238E27FC236}">
                <a16:creationId xmlns:a16="http://schemas.microsoft.com/office/drawing/2014/main" id="{1AD254FA-D223-469B-A5F3-49443DA3AB51}"/>
              </a:ext>
            </a:extLst>
          </p:cNvPr>
          <p:cNvSpPr txBox="1"/>
          <p:nvPr/>
        </p:nvSpPr>
        <p:spPr>
          <a:xfrm>
            <a:off x="10492032" y="4215021"/>
            <a:ext cx="1160680" cy="369332"/>
          </a:xfrm>
          <a:prstGeom prst="rect">
            <a:avLst/>
          </a:prstGeom>
          <a:noFill/>
          <a:ln>
            <a:solidFill>
              <a:srgbClr val="FF0000"/>
            </a:solidFill>
          </a:ln>
        </p:spPr>
        <p:txBody>
          <a:bodyPr wrap="square" rtlCol="0">
            <a:spAutoFit/>
          </a:bodyPr>
          <a:lstStyle/>
          <a:p>
            <a:r>
              <a:rPr lang="en-SG" dirty="0"/>
              <a:t>Delete all</a:t>
            </a:r>
          </a:p>
        </p:txBody>
      </p:sp>
      <p:sp>
        <p:nvSpPr>
          <p:cNvPr id="49" name="Arrow: Up 48">
            <a:extLst>
              <a:ext uri="{FF2B5EF4-FFF2-40B4-BE49-F238E27FC236}">
                <a16:creationId xmlns:a16="http://schemas.microsoft.com/office/drawing/2014/main" id="{8E0525EC-BE64-4F97-8243-B58310B24962}"/>
              </a:ext>
            </a:extLst>
          </p:cNvPr>
          <p:cNvSpPr/>
          <p:nvPr/>
        </p:nvSpPr>
        <p:spPr>
          <a:xfrm rot="3046992">
            <a:off x="11240463" y="3864018"/>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9BF0F581-3592-448D-8FEF-F8321F13A6F9}"/>
              </a:ext>
            </a:extLst>
          </p:cNvPr>
          <p:cNvSpPr/>
          <p:nvPr/>
        </p:nvSpPr>
        <p:spPr>
          <a:xfrm>
            <a:off x="9392311" y="4834458"/>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9FEB4E8D-9DC5-4998-8843-6D524AF4E0D3}"/>
              </a:ext>
            </a:extLst>
          </p:cNvPr>
          <p:cNvSpPr/>
          <p:nvPr/>
        </p:nvSpPr>
        <p:spPr>
          <a:xfrm>
            <a:off x="523378" y="3576084"/>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1" name="Rectangle: Rounded Corners 50">
            <a:extLst>
              <a:ext uri="{FF2B5EF4-FFF2-40B4-BE49-F238E27FC236}">
                <a16:creationId xmlns:a16="http://schemas.microsoft.com/office/drawing/2014/main" id="{EAC1CBAC-90B2-4F6B-9A33-370AE43F1BB4}"/>
              </a:ext>
            </a:extLst>
          </p:cNvPr>
          <p:cNvSpPr/>
          <p:nvPr/>
        </p:nvSpPr>
        <p:spPr>
          <a:xfrm>
            <a:off x="533038" y="2147779"/>
            <a:ext cx="2581400" cy="102856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2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2" name="Rectangle: Rounded Corners 51">
            <a:extLst>
              <a:ext uri="{FF2B5EF4-FFF2-40B4-BE49-F238E27FC236}">
                <a16:creationId xmlns:a16="http://schemas.microsoft.com/office/drawing/2014/main" id="{49A324E3-D024-4E4F-9E04-49AFBACB5551}"/>
              </a:ext>
            </a:extLst>
          </p:cNvPr>
          <p:cNvSpPr/>
          <p:nvPr/>
        </p:nvSpPr>
        <p:spPr>
          <a:xfrm>
            <a:off x="533037" y="1418607"/>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Participant-5</a:t>
            </a:r>
          </a:p>
          <a:p>
            <a:r>
              <a:rPr lang="en-SG" dirty="0">
                <a:solidFill>
                  <a:schemeClr val="tx1"/>
                </a:solidFill>
              </a:rPr>
              <a:t>          </a:t>
            </a:r>
            <a:r>
              <a:rPr lang="en-SG" sz="1200" dirty="0">
                <a:solidFill>
                  <a:schemeClr val="tx1"/>
                </a:solidFill>
              </a:rPr>
              <a:t>Referenced message</a:t>
            </a:r>
          </a:p>
        </p:txBody>
      </p:sp>
    </p:spTree>
    <p:extLst>
      <p:ext uri="{BB962C8B-B14F-4D97-AF65-F5344CB8AC3E}">
        <p14:creationId xmlns:p14="http://schemas.microsoft.com/office/powerpoint/2010/main" val="321682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47"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anim calcmode="lin" valueType="num">
                                      <p:cBhvr>
                                        <p:cTn id="11" dur="2000" fill="hold"/>
                                        <p:tgtEl>
                                          <p:spTgt spid="3"/>
                                        </p:tgtEl>
                                        <p:attrNameLst>
                                          <p:attrName>ppt_x</p:attrName>
                                        </p:attrNameLst>
                                      </p:cBhvr>
                                      <p:tavLst>
                                        <p:tav tm="0">
                                          <p:val>
                                            <p:strVal val="#ppt_x"/>
                                          </p:val>
                                        </p:tav>
                                        <p:tav tm="100000">
                                          <p:val>
                                            <p:strVal val="#ppt_x"/>
                                          </p:val>
                                        </p:tav>
                                      </p:tavLst>
                                    </p:anim>
                                    <p:anim calcmode="lin" valueType="num">
                                      <p:cBhvr>
                                        <p:cTn id="12" dur="2000" fill="hold"/>
                                        <p:tgtEl>
                                          <p:spTgt spid="3"/>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anim calcmode="lin" valueType="num">
                                      <p:cBhvr>
                                        <p:cTn id="16" dur="2000" fill="hold"/>
                                        <p:tgtEl>
                                          <p:spTgt spid="4"/>
                                        </p:tgtEl>
                                        <p:attrNameLst>
                                          <p:attrName>ppt_x</p:attrName>
                                        </p:attrNameLst>
                                      </p:cBhvr>
                                      <p:tavLst>
                                        <p:tav tm="0">
                                          <p:val>
                                            <p:strVal val="#ppt_x"/>
                                          </p:val>
                                        </p:tav>
                                        <p:tav tm="100000">
                                          <p:val>
                                            <p:strVal val="#ppt_x"/>
                                          </p:val>
                                        </p:tav>
                                      </p:tavLst>
                                    </p:anim>
                                    <p:anim calcmode="lin" valueType="num">
                                      <p:cBhvr>
                                        <p:cTn id="17" dur="2000" fill="hold"/>
                                        <p:tgtEl>
                                          <p:spTgt spid="4"/>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2000"/>
                                        <p:tgtEl>
                                          <p:spTgt spid="31"/>
                                        </p:tgtEl>
                                      </p:cBhvr>
                                    </p:animEffect>
                                    <p:anim calcmode="lin" valueType="num">
                                      <p:cBhvr>
                                        <p:cTn id="21" dur="2000" fill="hold"/>
                                        <p:tgtEl>
                                          <p:spTgt spid="31"/>
                                        </p:tgtEl>
                                        <p:attrNameLst>
                                          <p:attrName>ppt_x</p:attrName>
                                        </p:attrNameLst>
                                      </p:cBhvr>
                                      <p:tavLst>
                                        <p:tav tm="0">
                                          <p:val>
                                            <p:strVal val="#ppt_x"/>
                                          </p:val>
                                        </p:tav>
                                        <p:tav tm="100000">
                                          <p:val>
                                            <p:strVal val="#ppt_x"/>
                                          </p:val>
                                        </p:tav>
                                      </p:tavLst>
                                    </p:anim>
                                    <p:anim calcmode="lin" valueType="num">
                                      <p:cBhvr>
                                        <p:cTn id="22" dur="2000" fill="hold"/>
                                        <p:tgtEl>
                                          <p:spTgt spid="31"/>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5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2000"/>
                                        <p:tgtEl>
                                          <p:spTgt spid="36"/>
                                        </p:tgtEl>
                                      </p:cBhvr>
                                    </p:animEffect>
                                    <p:anim calcmode="lin" valueType="num">
                                      <p:cBhvr>
                                        <p:cTn id="26" dur="2000" fill="hold"/>
                                        <p:tgtEl>
                                          <p:spTgt spid="36"/>
                                        </p:tgtEl>
                                        <p:attrNameLst>
                                          <p:attrName>ppt_x</p:attrName>
                                        </p:attrNameLst>
                                      </p:cBhvr>
                                      <p:tavLst>
                                        <p:tav tm="0">
                                          <p:val>
                                            <p:strVal val="#ppt_x"/>
                                          </p:val>
                                        </p:tav>
                                        <p:tav tm="100000">
                                          <p:val>
                                            <p:strVal val="#ppt_x"/>
                                          </p:val>
                                        </p:tav>
                                      </p:tavLst>
                                    </p:anim>
                                    <p:anim calcmode="lin" valueType="num">
                                      <p:cBhvr>
                                        <p:cTn id="27" dur="2000" fill="hold"/>
                                        <p:tgtEl>
                                          <p:spTgt spid="36"/>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50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2000"/>
                                        <p:tgtEl>
                                          <p:spTgt spid="37"/>
                                        </p:tgtEl>
                                      </p:cBhvr>
                                    </p:animEffect>
                                    <p:anim calcmode="lin" valueType="num">
                                      <p:cBhvr>
                                        <p:cTn id="31" dur="2000" fill="hold"/>
                                        <p:tgtEl>
                                          <p:spTgt spid="37"/>
                                        </p:tgtEl>
                                        <p:attrNameLst>
                                          <p:attrName>ppt_x</p:attrName>
                                        </p:attrNameLst>
                                      </p:cBhvr>
                                      <p:tavLst>
                                        <p:tav tm="0">
                                          <p:val>
                                            <p:strVal val="#ppt_x"/>
                                          </p:val>
                                        </p:tav>
                                        <p:tav tm="100000">
                                          <p:val>
                                            <p:strVal val="#ppt_x"/>
                                          </p:val>
                                        </p:tav>
                                      </p:tavLst>
                                    </p:anim>
                                    <p:anim calcmode="lin" valueType="num">
                                      <p:cBhvr>
                                        <p:cTn id="32" dur="2000" fill="hold"/>
                                        <p:tgtEl>
                                          <p:spTgt spid="3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2000"/>
                                        <p:tgtEl>
                                          <p:spTgt spid="38"/>
                                        </p:tgtEl>
                                      </p:cBhvr>
                                    </p:animEffect>
                                    <p:anim calcmode="lin" valueType="num">
                                      <p:cBhvr>
                                        <p:cTn id="36" dur="2000" fill="hold"/>
                                        <p:tgtEl>
                                          <p:spTgt spid="38"/>
                                        </p:tgtEl>
                                        <p:attrNameLst>
                                          <p:attrName>ppt_x</p:attrName>
                                        </p:attrNameLst>
                                      </p:cBhvr>
                                      <p:tavLst>
                                        <p:tav tm="0">
                                          <p:val>
                                            <p:strVal val="#ppt_x"/>
                                          </p:val>
                                        </p:tav>
                                        <p:tav tm="100000">
                                          <p:val>
                                            <p:strVal val="#ppt_x"/>
                                          </p:val>
                                        </p:tav>
                                      </p:tavLst>
                                    </p:anim>
                                    <p:anim calcmode="lin" valueType="num">
                                      <p:cBhvr>
                                        <p:cTn id="37" dur="2000" fill="hold"/>
                                        <p:tgtEl>
                                          <p:spTgt spid="38"/>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2000"/>
                                        <p:tgtEl>
                                          <p:spTgt spid="39"/>
                                        </p:tgtEl>
                                      </p:cBhvr>
                                    </p:animEffect>
                                    <p:anim calcmode="lin" valueType="num">
                                      <p:cBhvr>
                                        <p:cTn id="41" dur="2000" fill="hold"/>
                                        <p:tgtEl>
                                          <p:spTgt spid="39"/>
                                        </p:tgtEl>
                                        <p:attrNameLst>
                                          <p:attrName>ppt_x</p:attrName>
                                        </p:attrNameLst>
                                      </p:cBhvr>
                                      <p:tavLst>
                                        <p:tav tm="0">
                                          <p:val>
                                            <p:strVal val="#ppt_x"/>
                                          </p:val>
                                        </p:tav>
                                        <p:tav tm="100000">
                                          <p:val>
                                            <p:strVal val="#ppt_x"/>
                                          </p:val>
                                        </p:tav>
                                      </p:tavLst>
                                    </p:anim>
                                    <p:anim calcmode="lin" valueType="num">
                                      <p:cBhvr>
                                        <p:cTn id="42" dur="2000" fill="hold"/>
                                        <p:tgtEl>
                                          <p:spTgt spid="39"/>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2000"/>
                                        <p:tgtEl>
                                          <p:spTgt spid="41"/>
                                        </p:tgtEl>
                                      </p:cBhvr>
                                    </p:animEffect>
                                    <p:anim calcmode="lin" valueType="num">
                                      <p:cBhvr>
                                        <p:cTn id="46" dur="2000" fill="hold"/>
                                        <p:tgtEl>
                                          <p:spTgt spid="41"/>
                                        </p:tgtEl>
                                        <p:attrNameLst>
                                          <p:attrName>ppt_x</p:attrName>
                                        </p:attrNameLst>
                                      </p:cBhvr>
                                      <p:tavLst>
                                        <p:tav tm="0">
                                          <p:val>
                                            <p:strVal val="#ppt_x"/>
                                          </p:val>
                                        </p:tav>
                                        <p:tav tm="100000">
                                          <p:val>
                                            <p:strVal val="#ppt_x"/>
                                          </p:val>
                                        </p:tav>
                                      </p:tavLst>
                                    </p:anim>
                                    <p:anim calcmode="lin" valueType="num">
                                      <p:cBhvr>
                                        <p:cTn id="47" dur="2000" fill="hold"/>
                                        <p:tgtEl>
                                          <p:spTgt spid="41"/>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2000"/>
                                        <p:tgtEl>
                                          <p:spTgt spid="16"/>
                                        </p:tgtEl>
                                      </p:cBhvr>
                                    </p:animEffect>
                                    <p:anim calcmode="lin" valueType="num">
                                      <p:cBhvr>
                                        <p:cTn id="51" dur="2000" fill="hold"/>
                                        <p:tgtEl>
                                          <p:spTgt spid="16"/>
                                        </p:tgtEl>
                                        <p:attrNameLst>
                                          <p:attrName>ppt_x</p:attrName>
                                        </p:attrNameLst>
                                      </p:cBhvr>
                                      <p:tavLst>
                                        <p:tav tm="0">
                                          <p:val>
                                            <p:strVal val="#ppt_x"/>
                                          </p:val>
                                        </p:tav>
                                        <p:tav tm="100000">
                                          <p:val>
                                            <p:strVal val="#ppt_x"/>
                                          </p:val>
                                        </p:tav>
                                      </p:tavLst>
                                    </p:anim>
                                    <p:anim calcmode="lin" valueType="num">
                                      <p:cBhvr>
                                        <p:cTn id="52" dur="2000" fill="hold"/>
                                        <p:tgtEl>
                                          <p:spTgt spid="16"/>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50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2000"/>
                                        <p:tgtEl>
                                          <p:spTgt spid="42"/>
                                        </p:tgtEl>
                                      </p:cBhvr>
                                    </p:animEffect>
                                    <p:anim calcmode="lin" valueType="num">
                                      <p:cBhvr>
                                        <p:cTn id="56" dur="2000" fill="hold"/>
                                        <p:tgtEl>
                                          <p:spTgt spid="42"/>
                                        </p:tgtEl>
                                        <p:attrNameLst>
                                          <p:attrName>ppt_x</p:attrName>
                                        </p:attrNameLst>
                                      </p:cBhvr>
                                      <p:tavLst>
                                        <p:tav tm="0">
                                          <p:val>
                                            <p:strVal val="#ppt_x"/>
                                          </p:val>
                                        </p:tav>
                                        <p:tav tm="100000">
                                          <p:val>
                                            <p:strVal val="#ppt_x"/>
                                          </p:val>
                                        </p:tav>
                                      </p:tavLst>
                                    </p:anim>
                                    <p:anim calcmode="lin" valueType="num">
                                      <p:cBhvr>
                                        <p:cTn id="57" dur="2000" fill="hold"/>
                                        <p:tgtEl>
                                          <p:spTgt spid="42"/>
                                        </p:tgtEl>
                                        <p:attrNameLst>
                                          <p:attrName>ppt_y</p:attrName>
                                        </p:attrNameLst>
                                      </p:cBhvr>
                                      <p:tavLst>
                                        <p:tav tm="0">
                                          <p:val>
                                            <p:strVal val="#ppt_y-.1"/>
                                          </p:val>
                                        </p:tav>
                                        <p:tav tm="100000">
                                          <p:val>
                                            <p:strVal val="#ppt_y"/>
                                          </p:val>
                                        </p:tav>
                                      </p:tavLst>
                                    </p:anim>
                                  </p:childTnLst>
                                </p:cTn>
                              </p:par>
                              <p:par>
                                <p:cTn id="58" presetID="47" presetClass="entr" presetSubtype="0" fill="hold" nodeType="withEffect">
                                  <p:stCondLst>
                                    <p:cond delay="50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2000"/>
                                        <p:tgtEl>
                                          <p:spTgt spid="43"/>
                                        </p:tgtEl>
                                      </p:cBhvr>
                                    </p:animEffect>
                                    <p:anim calcmode="lin" valueType="num">
                                      <p:cBhvr>
                                        <p:cTn id="61" dur="2000" fill="hold"/>
                                        <p:tgtEl>
                                          <p:spTgt spid="43"/>
                                        </p:tgtEl>
                                        <p:attrNameLst>
                                          <p:attrName>ppt_x</p:attrName>
                                        </p:attrNameLst>
                                      </p:cBhvr>
                                      <p:tavLst>
                                        <p:tav tm="0">
                                          <p:val>
                                            <p:strVal val="#ppt_x"/>
                                          </p:val>
                                        </p:tav>
                                        <p:tav tm="100000">
                                          <p:val>
                                            <p:strVal val="#ppt_x"/>
                                          </p:val>
                                        </p:tav>
                                      </p:tavLst>
                                    </p:anim>
                                    <p:anim calcmode="lin" valueType="num">
                                      <p:cBhvr>
                                        <p:cTn id="62" dur="2000" fill="hold"/>
                                        <p:tgtEl>
                                          <p:spTgt spid="43"/>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50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2000"/>
                                        <p:tgtEl>
                                          <p:spTgt spid="44"/>
                                        </p:tgtEl>
                                      </p:cBhvr>
                                    </p:animEffect>
                                    <p:anim calcmode="lin" valueType="num">
                                      <p:cBhvr>
                                        <p:cTn id="66" dur="2000" fill="hold"/>
                                        <p:tgtEl>
                                          <p:spTgt spid="44"/>
                                        </p:tgtEl>
                                        <p:attrNameLst>
                                          <p:attrName>ppt_x</p:attrName>
                                        </p:attrNameLst>
                                      </p:cBhvr>
                                      <p:tavLst>
                                        <p:tav tm="0">
                                          <p:val>
                                            <p:strVal val="#ppt_x"/>
                                          </p:val>
                                        </p:tav>
                                        <p:tav tm="100000">
                                          <p:val>
                                            <p:strVal val="#ppt_x"/>
                                          </p:val>
                                        </p:tav>
                                      </p:tavLst>
                                    </p:anim>
                                    <p:anim calcmode="lin" valueType="num">
                                      <p:cBhvr>
                                        <p:cTn id="67" dur="2000" fill="hold"/>
                                        <p:tgtEl>
                                          <p:spTgt spid="44"/>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50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2000"/>
                                        <p:tgtEl>
                                          <p:spTgt spid="45"/>
                                        </p:tgtEl>
                                      </p:cBhvr>
                                    </p:animEffect>
                                    <p:anim calcmode="lin" valueType="num">
                                      <p:cBhvr>
                                        <p:cTn id="71" dur="2000" fill="hold"/>
                                        <p:tgtEl>
                                          <p:spTgt spid="45"/>
                                        </p:tgtEl>
                                        <p:attrNameLst>
                                          <p:attrName>ppt_x</p:attrName>
                                        </p:attrNameLst>
                                      </p:cBhvr>
                                      <p:tavLst>
                                        <p:tav tm="0">
                                          <p:val>
                                            <p:strVal val="#ppt_x"/>
                                          </p:val>
                                        </p:tav>
                                        <p:tav tm="100000">
                                          <p:val>
                                            <p:strVal val="#ppt_x"/>
                                          </p:val>
                                        </p:tav>
                                      </p:tavLst>
                                    </p:anim>
                                    <p:anim calcmode="lin" valueType="num">
                                      <p:cBhvr>
                                        <p:cTn id="72" dur="2000" fill="hold"/>
                                        <p:tgtEl>
                                          <p:spTgt spid="45"/>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50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2000"/>
                                        <p:tgtEl>
                                          <p:spTgt spid="46"/>
                                        </p:tgtEl>
                                      </p:cBhvr>
                                    </p:animEffect>
                                    <p:anim calcmode="lin" valueType="num">
                                      <p:cBhvr>
                                        <p:cTn id="76" dur="2000" fill="hold"/>
                                        <p:tgtEl>
                                          <p:spTgt spid="46"/>
                                        </p:tgtEl>
                                        <p:attrNameLst>
                                          <p:attrName>ppt_x</p:attrName>
                                        </p:attrNameLst>
                                      </p:cBhvr>
                                      <p:tavLst>
                                        <p:tav tm="0">
                                          <p:val>
                                            <p:strVal val="#ppt_x"/>
                                          </p:val>
                                        </p:tav>
                                        <p:tav tm="100000">
                                          <p:val>
                                            <p:strVal val="#ppt_x"/>
                                          </p:val>
                                        </p:tav>
                                      </p:tavLst>
                                    </p:anim>
                                    <p:anim calcmode="lin" valueType="num">
                                      <p:cBhvr>
                                        <p:cTn id="77" dur="2000" fill="hold"/>
                                        <p:tgtEl>
                                          <p:spTgt spid="46"/>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50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2000"/>
                                        <p:tgtEl>
                                          <p:spTgt spid="47"/>
                                        </p:tgtEl>
                                      </p:cBhvr>
                                    </p:animEffect>
                                    <p:anim calcmode="lin" valueType="num">
                                      <p:cBhvr>
                                        <p:cTn id="81" dur="2000" fill="hold"/>
                                        <p:tgtEl>
                                          <p:spTgt spid="47"/>
                                        </p:tgtEl>
                                        <p:attrNameLst>
                                          <p:attrName>ppt_x</p:attrName>
                                        </p:attrNameLst>
                                      </p:cBhvr>
                                      <p:tavLst>
                                        <p:tav tm="0">
                                          <p:val>
                                            <p:strVal val="#ppt_x"/>
                                          </p:val>
                                        </p:tav>
                                        <p:tav tm="100000">
                                          <p:val>
                                            <p:strVal val="#ppt_x"/>
                                          </p:val>
                                        </p:tav>
                                      </p:tavLst>
                                    </p:anim>
                                    <p:anim calcmode="lin" valueType="num">
                                      <p:cBhvr>
                                        <p:cTn id="82" dur="2000" fill="hold"/>
                                        <p:tgtEl>
                                          <p:spTgt spid="47"/>
                                        </p:tgtEl>
                                        <p:attrNameLst>
                                          <p:attrName>ppt_y</p:attrName>
                                        </p:attrNameLst>
                                      </p:cBhvr>
                                      <p:tavLst>
                                        <p:tav tm="0">
                                          <p:val>
                                            <p:strVal val="#ppt_y-.1"/>
                                          </p:val>
                                        </p:tav>
                                        <p:tav tm="100000">
                                          <p:val>
                                            <p:strVal val="#ppt_y"/>
                                          </p:val>
                                        </p:tav>
                                      </p:tavLst>
                                    </p:anim>
                                  </p:childTnLst>
                                </p:cTn>
                              </p:par>
                            </p:childTnLst>
                          </p:cTn>
                        </p:par>
                        <p:par>
                          <p:cTn id="83" fill="hold">
                            <p:stCondLst>
                              <p:cond delay="2500"/>
                            </p:stCondLst>
                            <p:childTnLst>
                              <p:par>
                                <p:cTn id="84" presetID="1" presetClass="exit" presetSubtype="0" fill="hold" grpId="1" nodeType="afterEffect">
                                  <p:stCondLst>
                                    <p:cond delay="0"/>
                                  </p:stCondLst>
                                  <p:childTnLst>
                                    <p:set>
                                      <p:cBhvr>
                                        <p:cTn id="85" dur="1" fill="hold">
                                          <p:stCondLst>
                                            <p:cond delay="0"/>
                                          </p:stCondLst>
                                        </p:cTn>
                                        <p:tgtEl>
                                          <p:spTgt spid="24"/>
                                        </p:tgtEl>
                                        <p:attrNameLst>
                                          <p:attrName>style.visibility</p:attrName>
                                        </p:attrNameLst>
                                      </p:cBhvr>
                                      <p:to>
                                        <p:strVal val="hidden"/>
                                      </p:to>
                                    </p:set>
                                  </p:childTnLst>
                                </p:cTn>
                              </p:par>
                            </p:childTnLst>
                          </p:cTn>
                        </p:par>
                        <p:par>
                          <p:cTn id="86" fill="hold">
                            <p:stCondLst>
                              <p:cond delay="2500"/>
                            </p:stCondLst>
                            <p:childTnLst>
                              <p:par>
                                <p:cTn id="87" presetID="10"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 grpId="0" animBg="1"/>
      <p:bldP spid="4" grpId="0" animBg="1"/>
      <p:bldP spid="31" grpId="0" animBg="1"/>
      <p:bldP spid="36" grpId="0" animBg="1"/>
      <p:bldP spid="37" grpId="0" animBg="1"/>
      <p:bldP spid="38" grpId="0" animBg="1"/>
      <p:bldP spid="39" grpId="0" animBg="1"/>
      <p:bldP spid="41" grpId="0" animBg="1"/>
      <p:bldP spid="46" grpId="0" animBg="1"/>
      <p:bldP spid="47" grpId="0" animBg="1"/>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3DCD2FBE-C2C3-4135-A6CA-BE42EE99063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92000"/>
                    </a14:imgEffect>
                  </a14:imgLayer>
                </a14:imgProps>
              </a:ext>
              <a:ext uri="{28A0092B-C50C-407E-A947-70E740481C1C}">
                <a14:useLocalDpi xmlns:a14="http://schemas.microsoft.com/office/drawing/2010/main" val="0"/>
              </a:ext>
            </a:extLst>
          </a:blip>
          <a:stretch>
            <a:fillRect/>
          </a:stretch>
        </p:blipFill>
        <p:spPr>
          <a:xfrm>
            <a:off x="-2251" y="0"/>
            <a:ext cx="12194251" cy="6856734"/>
          </a:xfrm>
          <a:prstGeom prst="rect">
            <a:avLst/>
          </a:prstGeom>
        </p:spPr>
      </p:pic>
      <p:sp>
        <p:nvSpPr>
          <p:cNvPr id="7" name="Rectangle: Rounded Corners 6">
            <a:extLst>
              <a:ext uri="{FF2B5EF4-FFF2-40B4-BE49-F238E27FC236}">
                <a16:creationId xmlns:a16="http://schemas.microsoft.com/office/drawing/2014/main" id="{E26536CE-2F34-4DB2-9EB9-DF77437D1804}"/>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8" name="Picture 2" descr="Image result for back arrow transparent&quot;">
            <a:extLst>
              <a:ext uri="{FF2B5EF4-FFF2-40B4-BE49-F238E27FC236}">
                <a16:creationId xmlns:a16="http://schemas.microsoft.com/office/drawing/2014/main" id="{235A65E7-714E-44BD-9A91-E8784B041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Close">
            <a:extLst>
              <a:ext uri="{FF2B5EF4-FFF2-40B4-BE49-F238E27FC236}">
                <a16:creationId xmlns:a16="http://schemas.microsoft.com/office/drawing/2014/main" id="{33604C53-FCDB-4ECC-B007-50E83BA121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49843" y="1466916"/>
            <a:ext cx="450808" cy="450808"/>
          </a:xfrm>
          <a:prstGeom prst="rect">
            <a:avLst/>
          </a:prstGeom>
        </p:spPr>
      </p:pic>
      <p:sp>
        <p:nvSpPr>
          <p:cNvPr id="10" name="TextBox 9">
            <a:extLst>
              <a:ext uri="{FF2B5EF4-FFF2-40B4-BE49-F238E27FC236}">
                <a16:creationId xmlns:a16="http://schemas.microsoft.com/office/drawing/2014/main" id="{473AAE41-5A0D-4B57-87EA-DF8CCD8D3BD9}"/>
              </a:ext>
            </a:extLst>
          </p:cNvPr>
          <p:cNvSpPr txBox="1"/>
          <p:nvPr/>
        </p:nvSpPr>
        <p:spPr>
          <a:xfrm>
            <a:off x="4737044" y="2610883"/>
            <a:ext cx="2987040" cy="584775"/>
          </a:xfrm>
          <a:prstGeom prst="rect">
            <a:avLst/>
          </a:prstGeom>
          <a:noFill/>
          <a:ln>
            <a:solidFill>
              <a:schemeClr val="accent1"/>
            </a:solidFill>
          </a:ln>
        </p:spPr>
        <p:txBody>
          <a:bodyPr wrap="square" rtlCol="0">
            <a:spAutoFit/>
          </a:bodyPr>
          <a:lstStyle/>
          <a:p>
            <a:r>
              <a:rPr lang="en-SG" sz="1600" dirty="0"/>
              <a:t>             Delete Sub-list-2?</a:t>
            </a:r>
          </a:p>
          <a:p>
            <a:endParaRPr lang="en-SG" sz="1600" dirty="0"/>
          </a:p>
        </p:txBody>
      </p:sp>
      <p:sp>
        <p:nvSpPr>
          <p:cNvPr id="11" name="TextBox 10">
            <a:extLst>
              <a:ext uri="{FF2B5EF4-FFF2-40B4-BE49-F238E27FC236}">
                <a16:creationId xmlns:a16="http://schemas.microsoft.com/office/drawing/2014/main" id="{8D0587E1-2570-4C37-9001-302D14370E56}"/>
              </a:ext>
            </a:extLst>
          </p:cNvPr>
          <p:cNvSpPr txBox="1"/>
          <p:nvPr/>
        </p:nvSpPr>
        <p:spPr>
          <a:xfrm>
            <a:off x="4927043" y="4033520"/>
            <a:ext cx="106680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YES</a:t>
            </a:r>
          </a:p>
        </p:txBody>
      </p:sp>
      <p:sp>
        <p:nvSpPr>
          <p:cNvPr id="12" name="TextBox 11">
            <a:extLst>
              <a:ext uri="{FF2B5EF4-FFF2-40B4-BE49-F238E27FC236}">
                <a16:creationId xmlns:a16="http://schemas.microsoft.com/office/drawing/2014/main" id="{62253BBF-107F-4858-8EBD-224FCF48A619}"/>
              </a:ext>
            </a:extLst>
          </p:cNvPr>
          <p:cNvSpPr txBox="1"/>
          <p:nvPr/>
        </p:nvSpPr>
        <p:spPr>
          <a:xfrm>
            <a:off x="6582788" y="4029363"/>
            <a:ext cx="103632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dirty="0"/>
              <a:t>      NO</a:t>
            </a:r>
          </a:p>
        </p:txBody>
      </p:sp>
      <p:sp>
        <p:nvSpPr>
          <p:cNvPr id="13" name="Arrow: Up 12">
            <a:extLst>
              <a:ext uri="{FF2B5EF4-FFF2-40B4-BE49-F238E27FC236}">
                <a16:creationId xmlns:a16="http://schemas.microsoft.com/office/drawing/2014/main" id="{7CC1DBC7-A605-4CBC-B01D-B647B0099361}"/>
              </a:ext>
            </a:extLst>
          </p:cNvPr>
          <p:cNvSpPr/>
          <p:nvPr/>
        </p:nvSpPr>
        <p:spPr>
          <a:xfrm rot="3046992">
            <a:off x="4981799" y="4317221"/>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6980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3DCD2FBE-C2C3-4135-A6CA-BE42EE99063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92000"/>
                    </a14:imgEffect>
                  </a14:imgLayer>
                </a14:imgProps>
              </a:ext>
              <a:ext uri="{28A0092B-C50C-407E-A947-70E740481C1C}">
                <a14:useLocalDpi xmlns:a14="http://schemas.microsoft.com/office/drawing/2010/main" val="0"/>
              </a:ext>
            </a:extLst>
          </a:blip>
          <a:stretch>
            <a:fillRect/>
          </a:stretch>
        </p:blipFill>
        <p:spPr>
          <a:xfrm>
            <a:off x="-2251" y="0"/>
            <a:ext cx="12194251" cy="6856734"/>
          </a:xfrm>
          <a:prstGeom prst="rect">
            <a:avLst/>
          </a:prstGeom>
        </p:spPr>
      </p:pic>
      <p:sp>
        <p:nvSpPr>
          <p:cNvPr id="7" name="Rectangle: Rounded Corners 6">
            <a:extLst>
              <a:ext uri="{FF2B5EF4-FFF2-40B4-BE49-F238E27FC236}">
                <a16:creationId xmlns:a16="http://schemas.microsoft.com/office/drawing/2014/main" id="{E26536CE-2F34-4DB2-9EB9-DF77437D1804}"/>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8" name="Picture 2" descr="Image result for back arrow transparent&quot;">
            <a:extLst>
              <a:ext uri="{FF2B5EF4-FFF2-40B4-BE49-F238E27FC236}">
                <a16:creationId xmlns:a16="http://schemas.microsoft.com/office/drawing/2014/main" id="{235A65E7-714E-44BD-9A91-E8784B041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Close">
            <a:extLst>
              <a:ext uri="{FF2B5EF4-FFF2-40B4-BE49-F238E27FC236}">
                <a16:creationId xmlns:a16="http://schemas.microsoft.com/office/drawing/2014/main" id="{33604C53-FCDB-4ECC-B007-50E83BA121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49843" y="1466916"/>
            <a:ext cx="450808" cy="450808"/>
          </a:xfrm>
          <a:prstGeom prst="rect">
            <a:avLst/>
          </a:prstGeom>
        </p:spPr>
      </p:pic>
      <p:sp>
        <p:nvSpPr>
          <p:cNvPr id="10" name="TextBox 9">
            <a:extLst>
              <a:ext uri="{FF2B5EF4-FFF2-40B4-BE49-F238E27FC236}">
                <a16:creationId xmlns:a16="http://schemas.microsoft.com/office/drawing/2014/main" id="{473AAE41-5A0D-4B57-87EA-DF8CCD8D3BD9}"/>
              </a:ext>
            </a:extLst>
          </p:cNvPr>
          <p:cNvSpPr txBox="1"/>
          <p:nvPr/>
        </p:nvSpPr>
        <p:spPr>
          <a:xfrm>
            <a:off x="4737044" y="2610883"/>
            <a:ext cx="2987040" cy="584775"/>
          </a:xfrm>
          <a:prstGeom prst="rect">
            <a:avLst/>
          </a:prstGeom>
          <a:noFill/>
          <a:ln>
            <a:solidFill>
              <a:schemeClr val="accent1"/>
            </a:solidFill>
          </a:ln>
        </p:spPr>
        <p:txBody>
          <a:bodyPr wrap="square" rtlCol="0">
            <a:spAutoFit/>
          </a:bodyPr>
          <a:lstStyle/>
          <a:p>
            <a:r>
              <a:rPr lang="en-SG" sz="1600" dirty="0"/>
              <a:t>Sub-list-2 deleted successfully!</a:t>
            </a:r>
          </a:p>
          <a:p>
            <a:endParaRPr lang="en-SG" sz="1600" dirty="0"/>
          </a:p>
        </p:txBody>
      </p:sp>
      <p:sp>
        <p:nvSpPr>
          <p:cNvPr id="13" name="TextBox 12">
            <a:extLst>
              <a:ext uri="{FF2B5EF4-FFF2-40B4-BE49-F238E27FC236}">
                <a16:creationId xmlns:a16="http://schemas.microsoft.com/office/drawing/2014/main" id="{A52B2624-543D-4A1D-9A2C-B4B3D30F221B}"/>
              </a:ext>
            </a:extLst>
          </p:cNvPr>
          <p:cNvSpPr txBox="1"/>
          <p:nvPr/>
        </p:nvSpPr>
        <p:spPr>
          <a:xfrm>
            <a:off x="5663085" y="4076006"/>
            <a:ext cx="110744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OK</a:t>
            </a:r>
          </a:p>
        </p:txBody>
      </p:sp>
      <p:sp>
        <p:nvSpPr>
          <p:cNvPr id="14" name="Arrow: Up 13">
            <a:extLst>
              <a:ext uri="{FF2B5EF4-FFF2-40B4-BE49-F238E27FC236}">
                <a16:creationId xmlns:a16="http://schemas.microsoft.com/office/drawing/2014/main" id="{ECC9DB87-ECA6-4B4D-B133-0B90AF42ED9F}"/>
              </a:ext>
            </a:extLst>
          </p:cNvPr>
          <p:cNvSpPr/>
          <p:nvPr/>
        </p:nvSpPr>
        <p:spPr>
          <a:xfrm rot="3046992">
            <a:off x="5830218" y="4296900"/>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7462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sp>
        <p:nvSpPr>
          <p:cNvPr id="3" name="TextBox 2">
            <a:extLst>
              <a:ext uri="{FF2B5EF4-FFF2-40B4-BE49-F238E27FC236}">
                <a16:creationId xmlns:a16="http://schemas.microsoft.com/office/drawing/2014/main" id="{F2049B9E-BA55-4712-A0D2-311D7684C5F5}"/>
              </a:ext>
            </a:extLst>
          </p:cNvPr>
          <p:cNvSpPr txBox="1"/>
          <p:nvPr/>
        </p:nvSpPr>
        <p:spPr>
          <a:xfrm>
            <a:off x="8338427" y="1384023"/>
            <a:ext cx="3891280" cy="2862322"/>
          </a:xfrm>
          <a:prstGeom prst="rect">
            <a:avLst/>
          </a:prstGeom>
          <a:solidFill>
            <a:schemeClr val="accent1">
              <a:lumMod val="20000"/>
              <a:lumOff val="80000"/>
            </a:schemeClr>
          </a:solidFill>
        </p:spPr>
        <p:txBody>
          <a:bodyPr wrap="square" rtlCol="0">
            <a:spAutoFit/>
          </a:bodyPr>
          <a:lstStyle/>
          <a:p>
            <a:r>
              <a:rPr lang="en-SG" dirty="0"/>
              <a:t>List of References</a:t>
            </a:r>
          </a:p>
          <a:p>
            <a:endParaRPr lang="en-SG" dirty="0"/>
          </a:p>
          <a:p>
            <a:r>
              <a:rPr lang="en-SG" dirty="0"/>
              <a:t>Important Messages</a:t>
            </a:r>
          </a:p>
          <a:p>
            <a:endParaRPr lang="en-SG" dirty="0"/>
          </a:p>
          <a:p>
            <a:r>
              <a:rPr lang="en-SG" dirty="0"/>
              <a:t>Common List</a:t>
            </a:r>
          </a:p>
          <a:p>
            <a:endParaRPr lang="en-SG" dirty="0"/>
          </a:p>
          <a:p>
            <a:r>
              <a:rPr lang="en-SG" dirty="0"/>
              <a:t>Sub-list - 1</a:t>
            </a:r>
          </a:p>
          <a:p>
            <a:endParaRPr lang="en-SG" dirty="0"/>
          </a:p>
          <a:p>
            <a:endParaRPr lang="en-SG" dirty="0"/>
          </a:p>
          <a:p>
            <a:endParaRPr lang="en-SG" dirty="0"/>
          </a:p>
        </p:txBody>
      </p:sp>
      <p:sp>
        <p:nvSpPr>
          <p:cNvPr id="4" name="TextBox 3">
            <a:extLst>
              <a:ext uri="{FF2B5EF4-FFF2-40B4-BE49-F238E27FC236}">
                <a16:creationId xmlns:a16="http://schemas.microsoft.com/office/drawing/2014/main" id="{ECFAA007-18FB-4EC3-A84A-2008F0C15A60}"/>
              </a:ext>
            </a:extLst>
          </p:cNvPr>
          <p:cNvSpPr txBox="1"/>
          <p:nvPr/>
        </p:nvSpPr>
        <p:spPr>
          <a:xfrm>
            <a:off x="10442405" y="1408319"/>
            <a:ext cx="771122" cy="369332"/>
          </a:xfrm>
          <a:prstGeom prst="rect">
            <a:avLst/>
          </a:prstGeom>
          <a:noFill/>
          <a:ln>
            <a:solidFill>
              <a:schemeClr val="accent6"/>
            </a:solidFill>
          </a:ln>
        </p:spPr>
        <p:txBody>
          <a:bodyPr wrap="square" rtlCol="0">
            <a:spAutoFit/>
          </a:bodyPr>
          <a:lstStyle/>
          <a:p>
            <a:r>
              <a:rPr lang="en-SG" dirty="0"/>
              <a:t>View</a:t>
            </a:r>
          </a:p>
        </p:txBody>
      </p:sp>
      <p:sp>
        <p:nvSpPr>
          <p:cNvPr id="31" name="TextBox 30">
            <a:extLst>
              <a:ext uri="{FF2B5EF4-FFF2-40B4-BE49-F238E27FC236}">
                <a16:creationId xmlns:a16="http://schemas.microsoft.com/office/drawing/2014/main" id="{8213C87F-6DF0-450B-80A2-52A04304B095}"/>
              </a:ext>
            </a:extLst>
          </p:cNvPr>
          <p:cNvSpPr txBox="1"/>
          <p:nvPr/>
        </p:nvSpPr>
        <p:spPr>
          <a:xfrm>
            <a:off x="10442405" y="1922203"/>
            <a:ext cx="771122" cy="369332"/>
          </a:xfrm>
          <a:prstGeom prst="rect">
            <a:avLst/>
          </a:prstGeom>
          <a:noFill/>
          <a:ln>
            <a:solidFill>
              <a:schemeClr val="accent6"/>
            </a:solidFill>
          </a:ln>
        </p:spPr>
        <p:txBody>
          <a:bodyPr wrap="square" rtlCol="0">
            <a:spAutoFit/>
          </a:bodyPr>
          <a:lstStyle/>
          <a:p>
            <a:r>
              <a:rPr lang="en-SG" dirty="0"/>
              <a:t>View</a:t>
            </a:r>
          </a:p>
        </p:txBody>
      </p:sp>
      <p:sp>
        <p:nvSpPr>
          <p:cNvPr id="36" name="TextBox 35">
            <a:extLst>
              <a:ext uri="{FF2B5EF4-FFF2-40B4-BE49-F238E27FC236}">
                <a16:creationId xmlns:a16="http://schemas.microsoft.com/office/drawing/2014/main" id="{566BAE42-9744-465D-9040-E76B057D7F22}"/>
              </a:ext>
            </a:extLst>
          </p:cNvPr>
          <p:cNvSpPr txBox="1"/>
          <p:nvPr/>
        </p:nvSpPr>
        <p:spPr>
          <a:xfrm>
            <a:off x="10442405" y="2480495"/>
            <a:ext cx="771122" cy="369332"/>
          </a:xfrm>
          <a:prstGeom prst="rect">
            <a:avLst/>
          </a:prstGeom>
          <a:noFill/>
          <a:ln>
            <a:solidFill>
              <a:schemeClr val="accent6"/>
            </a:solidFill>
          </a:ln>
        </p:spPr>
        <p:txBody>
          <a:bodyPr wrap="square" rtlCol="0">
            <a:spAutoFit/>
          </a:bodyPr>
          <a:lstStyle/>
          <a:p>
            <a:r>
              <a:rPr lang="en-SG" dirty="0"/>
              <a:t>View</a:t>
            </a:r>
          </a:p>
        </p:txBody>
      </p:sp>
      <p:sp>
        <p:nvSpPr>
          <p:cNvPr id="37" name="TextBox 36">
            <a:extLst>
              <a:ext uri="{FF2B5EF4-FFF2-40B4-BE49-F238E27FC236}">
                <a16:creationId xmlns:a16="http://schemas.microsoft.com/office/drawing/2014/main" id="{40070C90-36FE-4CF4-A7A2-966E0C3D892D}"/>
              </a:ext>
            </a:extLst>
          </p:cNvPr>
          <p:cNvSpPr txBox="1"/>
          <p:nvPr/>
        </p:nvSpPr>
        <p:spPr>
          <a:xfrm>
            <a:off x="11275229" y="3048727"/>
            <a:ext cx="832461" cy="369332"/>
          </a:xfrm>
          <a:prstGeom prst="rect">
            <a:avLst/>
          </a:prstGeom>
          <a:noFill/>
          <a:ln>
            <a:solidFill>
              <a:srgbClr val="FF0000"/>
            </a:solidFill>
          </a:ln>
        </p:spPr>
        <p:txBody>
          <a:bodyPr wrap="square" rtlCol="0">
            <a:spAutoFit/>
          </a:bodyPr>
          <a:lstStyle/>
          <a:p>
            <a:r>
              <a:rPr lang="en-SG" dirty="0"/>
              <a:t>Delete</a:t>
            </a:r>
          </a:p>
        </p:txBody>
      </p:sp>
      <p:sp>
        <p:nvSpPr>
          <p:cNvPr id="38" name="TextBox 37">
            <a:extLst>
              <a:ext uri="{FF2B5EF4-FFF2-40B4-BE49-F238E27FC236}">
                <a16:creationId xmlns:a16="http://schemas.microsoft.com/office/drawing/2014/main" id="{5BACE402-CB64-4248-8F70-3CD398630FE9}"/>
              </a:ext>
            </a:extLst>
          </p:cNvPr>
          <p:cNvSpPr txBox="1"/>
          <p:nvPr/>
        </p:nvSpPr>
        <p:spPr>
          <a:xfrm>
            <a:off x="10442405" y="3054139"/>
            <a:ext cx="771122" cy="369332"/>
          </a:xfrm>
          <a:prstGeom prst="rect">
            <a:avLst/>
          </a:prstGeom>
          <a:noFill/>
          <a:ln>
            <a:solidFill>
              <a:schemeClr val="accent6"/>
            </a:solidFill>
          </a:ln>
        </p:spPr>
        <p:txBody>
          <a:bodyPr wrap="square" rtlCol="0">
            <a:spAutoFit/>
          </a:bodyPr>
          <a:lstStyle/>
          <a:p>
            <a:r>
              <a:rPr lang="en-SG" dirty="0"/>
              <a:t>View</a:t>
            </a:r>
          </a:p>
        </p:txBody>
      </p:sp>
      <p:cxnSp>
        <p:nvCxnSpPr>
          <p:cNvPr id="16" name="Straight Connector 15">
            <a:extLst>
              <a:ext uri="{FF2B5EF4-FFF2-40B4-BE49-F238E27FC236}">
                <a16:creationId xmlns:a16="http://schemas.microsoft.com/office/drawing/2014/main" id="{1B1151B3-0E4D-4574-800D-DEABCBCD332E}"/>
              </a:ext>
            </a:extLst>
          </p:cNvPr>
          <p:cNvCxnSpPr>
            <a:cxnSpLocks/>
          </p:cNvCxnSpPr>
          <p:nvPr/>
        </p:nvCxnSpPr>
        <p:spPr>
          <a:xfrm>
            <a:off x="8338427" y="1849295"/>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CA09D9-5175-47BB-A44D-BC58AEBC7465}"/>
              </a:ext>
            </a:extLst>
          </p:cNvPr>
          <p:cNvCxnSpPr>
            <a:cxnSpLocks/>
          </p:cNvCxnSpPr>
          <p:nvPr/>
        </p:nvCxnSpPr>
        <p:spPr>
          <a:xfrm>
            <a:off x="8409547" y="2389230"/>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B7601D-400F-49A3-A52A-FB6746B18687}"/>
              </a:ext>
            </a:extLst>
          </p:cNvPr>
          <p:cNvCxnSpPr>
            <a:cxnSpLocks/>
          </p:cNvCxnSpPr>
          <p:nvPr/>
        </p:nvCxnSpPr>
        <p:spPr>
          <a:xfrm>
            <a:off x="8338427" y="2956735"/>
            <a:ext cx="38912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4BABE1B-A747-49AC-B574-E8904A453A21}"/>
              </a:ext>
            </a:extLst>
          </p:cNvPr>
          <p:cNvCxnSpPr>
            <a:cxnSpLocks/>
          </p:cNvCxnSpPr>
          <p:nvPr/>
        </p:nvCxnSpPr>
        <p:spPr>
          <a:xfrm>
            <a:off x="8338427" y="3539534"/>
            <a:ext cx="389128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E0C69DC-4A23-4DA7-9640-30EB51696BEA}"/>
              </a:ext>
            </a:extLst>
          </p:cNvPr>
          <p:cNvSpPr txBox="1"/>
          <p:nvPr/>
        </p:nvSpPr>
        <p:spPr>
          <a:xfrm>
            <a:off x="8655102" y="3707317"/>
            <a:ext cx="1474417" cy="369332"/>
          </a:xfrm>
          <a:prstGeom prst="rect">
            <a:avLst/>
          </a:prstGeom>
          <a:noFill/>
          <a:ln>
            <a:solidFill>
              <a:schemeClr val="accent1"/>
            </a:solidFill>
          </a:ln>
        </p:spPr>
        <p:txBody>
          <a:bodyPr wrap="square" rtlCol="0">
            <a:spAutoFit/>
          </a:bodyPr>
          <a:lstStyle/>
          <a:p>
            <a:r>
              <a:rPr lang="en-SG" dirty="0"/>
              <a:t>Add a Sub-list</a:t>
            </a:r>
          </a:p>
        </p:txBody>
      </p:sp>
      <p:sp>
        <p:nvSpPr>
          <p:cNvPr id="47" name="TextBox 46">
            <a:extLst>
              <a:ext uri="{FF2B5EF4-FFF2-40B4-BE49-F238E27FC236}">
                <a16:creationId xmlns:a16="http://schemas.microsoft.com/office/drawing/2014/main" id="{1AD254FA-D223-469B-A5F3-49443DA3AB51}"/>
              </a:ext>
            </a:extLst>
          </p:cNvPr>
          <p:cNvSpPr txBox="1"/>
          <p:nvPr/>
        </p:nvSpPr>
        <p:spPr>
          <a:xfrm>
            <a:off x="10442405" y="3694843"/>
            <a:ext cx="1160680" cy="369332"/>
          </a:xfrm>
          <a:prstGeom prst="rect">
            <a:avLst/>
          </a:prstGeom>
          <a:noFill/>
          <a:ln>
            <a:solidFill>
              <a:srgbClr val="FF0000"/>
            </a:solidFill>
          </a:ln>
        </p:spPr>
        <p:txBody>
          <a:bodyPr wrap="square" rtlCol="0">
            <a:spAutoFit/>
          </a:bodyPr>
          <a:lstStyle/>
          <a:p>
            <a:r>
              <a:rPr lang="en-SG" dirty="0"/>
              <a:t>Delete all</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9BF0F581-3592-448D-8FEF-F8321F13A6F9}"/>
              </a:ext>
            </a:extLst>
          </p:cNvPr>
          <p:cNvSpPr/>
          <p:nvPr/>
        </p:nvSpPr>
        <p:spPr>
          <a:xfrm>
            <a:off x="9392311" y="4834458"/>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9FEB4E8D-9DC5-4998-8843-6D524AF4E0D3}"/>
              </a:ext>
            </a:extLst>
          </p:cNvPr>
          <p:cNvSpPr/>
          <p:nvPr/>
        </p:nvSpPr>
        <p:spPr>
          <a:xfrm>
            <a:off x="523378" y="3576084"/>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1" name="Rectangle: Rounded Corners 50">
            <a:extLst>
              <a:ext uri="{FF2B5EF4-FFF2-40B4-BE49-F238E27FC236}">
                <a16:creationId xmlns:a16="http://schemas.microsoft.com/office/drawing/2014/main" id="{EAC1CBAC-90B2-4F6B-9A33-370AE43F1BB4}"/>
              </a:ext>
            </a:extLst>
          </p:cNvPr>
          <p:cNvSpPr/>
          <p:nvPr/>
        </p:nvSpPr>
        <p:spPr>
          <a:xfrm>
            <a:off x="533038" y="2147779"/>
            <a:ext cx="2581400" cy="102856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2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2" name="Rectangle: Rounded Corners 51">
            <a:extLst>
              <a:ext uri="{FF2B5EF4-FFF2-40B4-BE49-F238E27FC236}">
                <a16:creationId xmlns:a16="http://schemas.microsoft.com/office/drawing/2014/main" id="{49A324E3-D024-4E4F-9E04-49AFBACB5551}"/>
              </a:ext>
            </a:extLst>
          </p:cNvPr>
          <p:cNvSpPr/>
          <p:nvPr/>
        </p:nvSpPr>
        <p:spPr>
          <a:xfrm>
            <a:off x="533037" y="1418607"/>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Participant-5</a:t>
            </a:r>
          </a:p>
          <a:p>
            <a:r>
              <a:rPr lang="en-SG" dirty="0">
                <a:solidFill>
                  <a:schemeClr val="tx1"/>
                </a:solidFill>
              </a:rPr>
              <a:t>          </a:t>
            </a:r>
            <a:r>
              <a:rPr lang="en-SG" sz="1200" dirty="0">
                <a:solidFill>
                  <a:schemeClr val="tx1"/>
                </a:solidFill>
              </a:rPr>
              <a:t>Referenced message</a:t>
            </a:r>
          </a:p>
        </p:txBody>
      </p:sp>
      <p:sp>
        <p:nvSpPr>
          <p:cNvPr id="48" name="Arrow: Up 47">
            <a:extLst>
              <a:ext uri="{FF2B5EF4-FFF2-40B4-BE49-F238E27FC236}">
                <a16:creationId xmlns:a16="http://schemas.microsoft.com/office/drawing/2014/main" id="{D416CD73-4B5D-4E8F-B14F-106E2220287F}"/>
              </a:ext>
            </a:extLst>
          </p:cNvPr>
          <p:cNvSpPr/>
          <p:nvPr/>
        </p:nvSpPr>
        <p:spPr>
          <a:xfrm rot="3046992">
            <a:off x="11039370" y="1056104"/>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8758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47" presetClass="exit" presetSubtype="0" fill="hold" grpId="0" nodeType="withEffect">
                                  <p:stCondLst>
                                    <p:cond delay="500"/>
                                  </p:stCondLst>
                                  <p:childTnLst>
                                    <p:animEffect transition="out" filter="fade">
                                      <p:cBhvr>
                                        <p:cTn id="9" dur="2000"/>
                                        <p:tgtEl>
                                          <p:spTgt spid="3"/>
                                        </p:tgtEl>
                                      </p:cBhvr>
                                    </p:animEffect>
                                    <p:anim calcmode="lin" valueType="num">
                                      <p:cBhvr>
                                        <p:cTn id="10" dur="2000"/>
                                        <p:tgtEl>
                                          <p:spTgt spid="3"/>
                                        </p:tgtEl>
                                        <p:attrNameLst>
                                          <p:attrName>ppt_x</p:attrName>
                                        </p:attrNameLst>
                                      </p:cBhvr>
                                      <p:tavLst>
                                        <p:tav tm="0">
                                          <p:val>
                                            <p:strVal val="ppt_x"/>
                                          </p:val>
                                        </p:tav>
                                        <p:tav tm="100000">
                                          <p:val>
                                            <p:strVal val="ppt_x"/>
                                          </p:val>
                                        </p:tav>
                                      </p:tavLst>
                                    </p:anim>
                                    <p:anim calcmode="lin" valueType="num">
                                      <p:cBhvr>
                                        <p:cTn id="11" dur="2000"/>
                                        <p:tgtEl>
                                          <p:spTgt spid="3"/>
                                        </p:tgtEl>
                                        <p:attrNameLst>
                                          <p:attrName>ppt_y</p:attrName>
                                        </p:attrNameLst>
                                      </p:cBhvr>
                                      <p:tavLst>
                                        <p:tav tm="0">
                                          <p:val>
                                            <p:strVal val="ppt_y"/>
                                          </p:val>
                                        </p:tav>
                                        <p:tav tm="100000">
                                          <p:val>
                                            <p:strVal val="ppt_y-.1"/>
                                          </p:val>
                                        </p:tav>
                                      </p:tavLst>
                                    </p:anim>
                                    <p:set>
                                      <p:cBhvr>
                                        <p:cTn id="12" dur="1" fill="hold">
                                          <p:stCondLst>
                                            <p:cond delay="1999"/>
                                          </p:stCondLst>
                                        </p:cTn>
                                        <p:tgtEl>
                                          <p:spTgt spid="3"/>
                                        </p:tgtEl>
                                        <p:attrNameLst>
                                          <p:attrName>style.visibility</p:attrName>
                                        </p:attrNameLst>
                                      </p:cBhvr>
                                      <p:to>
                                        <p:strVal val="hidden"/>
                                      </p:to>
                                    </p:set>
                                  </p:childTnLst>
                                </p:cTn>
                              </p:par>
                              <p:par>
                                <p:cTn id="13" presetID="47" presetClass="exit" presetSubtype="0" fill="hold" grpId="0" nodeType="withEffect">
                                  <p:stCondLst>
                                    <p:cond delay="500"/>
                                  </p:stCondLst>
                                  <p:childTnLst>
                                    <p:animEffect transition="out" filter="fade">
                                      <p:cBhvr>
                                        <p:cTn id="14" dur="2000"/>
                                        <p:tgtEl>
                                          <p:spTgt spid="4"/>
                                        </p:tgtEl>
                                      </p:cBhvr>
                                    </p:animEffect>
                                    <p:anim calcmode="lin" valueType="num">
                                      <p:cBhvr>
                                        <p:cTn id="15" dur="2000"/>
                                        <p:tgtEl>
                                          <p:spTgt spid="4"/>
                                        </p:tgtEl>
                                        <p:attrNameLst>
                                          <p:attrName>ppt_x</p:attrName>
                                        </p:attrNameLst>
                                      </p:cBhvr>
                                      <p:tavLst>
                                        <p:tav tm="0">
                                          <p:val>
                                            <p:strVal val="ppt_x"/>
                                          </p:val>
                                        </p:tav>
                                        <p:tav tm="100000">
                                          <p:val>
                                            <p:strVal val="ppt_x"/>
                                          </p:val>
                                        </p:tav>
                                      </p:tavLst>
                                    </p:anim>
                                    <p:anim calcmode="lin" valueType="num">
                                      <p:cBhvr>
                                        <p:cTn id="16" dur="2000"/>
                                        <p:tgtEl>
                                          <p:spTgt spid="4"/>
                                        </p:tgtEl>
                                        <p:attrNameLst>
                                          <p:attrName>ppt_y</p:attrName>
                                        </p:attrNameLst>
                                      </p:cBhvr>
                                      <p:tavLst>
                                        <p:tav tm="0">
                                          <p:val>
                                            <p:strVal val="ppt_y"/>
                                          </p:val>
                                        </p:tav>
                                        <p:tav tm="100000">
                                          <p:val>
                                            <p:strVal val="ppt_y-.1"/>
                                          </p:val>
                                        </p:tav>
                                      </p:tavLst>
                                    </p:anim>
                                    <p:set>
                                      <p:cBhvr>
                                        <p:cTn id="17" dur="1" fill="hold">
                                          <p:stCondLst>
                                            <p:cond delay="1999"/>
                                          </p:stCondLst>
                                        </p:cTn>
                                        <p:tgtEl>
                                          <p:spTgt spid="4"/>
                                        </p:tgtEl>
                                        <p:attrNameLst>
                                          <p:attrName>style.visibility</p:attrName>
                                        </p:attrNameLst>
                                      </p:cBhvr>
                                      <p:to>
                                        <p:strVal val="hidden"/>
                                      </p:to>
                                    </p:set>
                                  </p:childTnLst>
                                </p:cTn>
                              </p:par>
                              <p:par>
                                <p:cTn id="18" presetID="47" presetClass="exit" presetSubtype="0" fill="hold" grpId="0" nodeType="withEffect">
                                  <p:stCondLst>
                                    <p:cond delay="500"/>
                                  </p:stCondLst>
                                  <p:childTnLst>
                                    <p:animEffect transition="out" filter="fade">
                                      <p:cBhvr>
                                        <p:cTn id="19" dur="2000"/>
                                        <p:tgtEl>
                                          <p:spTgt spid="31"/>
                                        </p:tgtEl>
                                      </p:cBhvr>
                                    </p:animEffect>
                                    <p:anim calcmode="lin" valueType="num">
                                      <p:cBhvr>
                                        <p:cTn id="20" dur="2000"/>
                                        <p:tgtEl>
                                          <p:spTgt spid="31"/>
                                        </p:tgtEl>
                                        <p:attrNameLst>
                                          <p:attrName>ppt_x</p:attrName>
                                        </p:attrNameLst>
                                      </p:cBhvr>
                                      <p:tavLst>
                                        <p:tav tm="0">
                                          <p:val>
                                            <p:strVal val="ppt_x"/>
                                          </p:val>
                                        </p:tav>
                                        <p:tav tm="100000">
                                          <p:val>
                                            <p:strVal val="ppt_x"/>
                                          </p:val>
                                        </p:tav>
                                      </p:tavLst>
                                    </p:anim>
                                    <p:anim calcmode="lin" valueType="num">
                                      <p:cBhvr>
                                        <p:cTn id="21" dur="2000"/>
                                        <p:tgtEl>
                                          <p:spTgt spid="31"/>
                                        </p:tgtEl>
                                        <p:attrNameLst>
                                          <p:attrName>ppt_y</p:attrName>
                                        </p:attrNameLst>
                                      </p:cBhvr>
                                      <p:tavLst>
                                        <p:tav tm="0">
                                          <p:val>
                                            <p:strVal val="ppt_y"/>
                                          </p:val>
                                        </p:tav>
                                        <p:tav tm="100000">
                                          <p:val>
                                            <p:strVal val="ppt_y-.1"/>
                                          </p:val>
                                        </p:tav>
                                      </p:tavLst>
                                    </p:anim>
                                    <p:set>
                                      <p:cBhvr>
                                        <p:cTn id="22" dur="1" fill="hold">
                                          <p:stCondLst>
                                            <p:cond delay="1999"/>
                                          </p:stCondLst>
                                        </p:cTn>
                                        <p:tgtEl>
                                          <p:spTgt spid="31"/>
                                        </p:tgtEl>
                                        <p:attrNameLst>
                                          <p:attrName>style.visibility</p:attrName>
                                        </p:attrNameLst>
                                      </p:cBhvr>
                                      <p:to>
                                        <p:strVal val="hidden"/>
                                      </p:to>
                                    </p:set>
                                  </p:childTnLst>
                                </p:cTn>
                              </p:par>
                              <p:par>
                                <p:cTn id="23" presetID="47" presetClass="exit" presetSubtype="0" fill="hold" grpId="0" nodeType="withEffect">
                                  <p:stCondLst>
                                    <p:cond delay="500"/>
                                  </p:stCondLst>
                                  <p:childTnLst>
                                    <p:animEffect transition="out" filter="fade">
                                      <p:cBhvr>
                                        <p:cTn id="24" dur="2000"/>
                                        <p:tgtEl>
                                          <p:spTgt spid="36"/>
                                        </p:tgtEl>
                                      </p:cBhvr>
                                    </p:animEffect>
                                    <p:anim calcmode="lin" valueType="num">
                                      <p:cBhvr>
                                        <p:cTn id="25" dur="2000"/>
                                        <p:tgtEl>
                                          <p:spTgt spid="36"/>
                                        </p:tgtEl>
                                        <p:attrNameLst>
                                          <p:attrName>ppt_x</p:attrName>
                                        </p:attrNameLst>
                                      </p:cBhvr>
                                      <p:tavLst>
                                        <p:tav tm="0">
                                          <p:val>
                                            <p:strVal val="ppt_x"/>
                                          </p:val>
                                        </p:tav>
                                        <p:tav tm="100000">
                                          <p:val>
                                            <p:strVal val="ppt_x"/>
                                          </p:val>
                                        </p:tav>
                                      </p:tavLst>
                                    </p:anim>
                                    <p:anim calcmode="lin" valueType="num">
                                      <p:cBhvr>
                                        <p:cTn id="26" dur="2000"/>
                                        <p:tgtEl>
                                          <p:spTgt spid="36"/>
                                        </p:tgtEl>
                                        <p:attrNameLst>
                                          <p:attrName>ppt_y</p:attrName>
                                        </p:attrNameLst>
                                      </p:cBhvr>
                                      <p:tavLst>
                                        <p:tav tm="0">
                                          <p:val>
                                            <p:strVal val="ppt_y"/>
                                          </p:val>
                                        </p:tav>
                                        <p:tav tm="100000">
                                          <p:val>
                                            <p:strVal val="ppt_y-.1"/>
                                          </p:val>
                                        </p:tav>
                                      </p:tavLst>
                                    </p:anim>
                                    <p:set>
                                      <p:cBhvr>
                                        <p:cTn id="27" dur="1" fill="hold">
                                          <p:stCondLst>
                                            <p:cond delay="1999"/>
                                          </p:stCondLst>
                                        </p:cTn>
                                        <p:tgtEl>
                                          <p:spTgt spid="36"/>
                                        </p:tgtEl>
                                        <p:attrNameLst>
                                          <p:attrName>style.visibility</p:attrName>
                                        </p:attrNameLst>
                                      </p:cBhvr>
                                      <p:to>
                                        <p:strVal val="hidden"/>
                                      </p:to>
                                    </p:set>
                                  </p:childTnLst>
                                </p:cTn>
                              </p:par>
                              <p:par>
                                <p:cTn id="28" presetID="47" presetClass="exit" presetSubtype="0" fill="hold" grpId="0" nodeType="withEffect">
                                  <p:stCondLst>
                                    <p:cond delay="500"/>
                                  </p:stCondLst>
                                  <p:childTnLst>
                                    <p:animEffect transition="out" filter="fade">
                                      <p:cBhvr>
                                        <p:cTn id="29" dur="2000"/>
                                        <p:tgtEl>
                                          <p:spTgt spid="37"/>
                                        </p:tgtEl>
                                      </p:cBhvr>
                                    </p:animEffect>
                                    <p:anim calcmode="lin" valueType="num">
                                      <p:cBhvr>
                                        <p:cTn id="30" dur="2000"/>
                                        <p:tgtEl>
                                          <p:spTgt spid="37"/>
                                        </p:tgtEl>
                                        <p:attrNameLst>
                                          <p:attrName>ppt_x</p:attrName>
                                        </p:attrNameLst>
                                      </p:cBhvr>
                                      <p:tavLst>
                                        <p:tav tm="0">
                                          <p:val>
                                            <p:strVal val="ppt_x"/>
                                          </p:val>
                                        </p:tav>
                                        <p:tav tm="100000">
                                          <p:val>
                                            <p:strVal val="ppt_x"/>
                                          </p:val>
                                        </p:tav>
                                      </p:tavLst>
                                    </p:anim>
                                    <p:anim calcmode="lin" valueType="num">
                                      <p:cBhvr>
                                        <p:cTn id="31" dur="2000"/>
                                        <p:tgtEl>
                                          <p:spTgt spid="37"/>
                                        </p:tgtEl>
                                        <p:attrNameLst>
                                          <p:attrName>ppt_y</p:attrName>
                                        </p:attrNameLst>
                                      </p:cBhvr>
                                      <p:tavLst>
                                        <p:tav tm="0">
                                          <p:val>
                                            <p:strVal val="ppt_y"/>
                                          </p:val>
                                        </p:tav>
                                        <p:tav tm="100000">
                                          <p:val>
                                            <p:strVal val="ppt_y-.1"/>
                                          </p:val>
                                        </p:tav>
                                      </p:tavLst>
                                    </p:anim>
                                    <p:set>
                                      <p:cBhvr>
                                        <p:cTn id="32" dur="1" fill="hold">
                                          <p:stCondLst>
                                            <p:cond delay="1999"/>
                                          </p:stCondLst>
                                        </p:cTn>
                                        <p:tgtEl>
                                          <p:spTgt spid="37"/>
                                        </p:tgtEl>
                                        <p:attrNameLst>
                                          <p:attrName>style.visibility</p:attrName>
                                        </p:attrNameLst>
                                      </p:cBhvr>
                                      <p:to>
                                        <p:strVal val="hidden"/>
                                      </p:to>
                                    </p:set>
                                  </p:childTnLst>
                                </p:cTn>
                              </p:par>
                              <p:par>
                                <p:cTn id="33" presetID="47" presetClass="exit" presetSubtype="0" fill="hold" grpId="0" nodeType="withEffect">
                                  <p:stCondLst>
                                    <p:cond delay="500"/>
                                  </p:stCondLst>
                                  <p:childTnLst>
                                    <p:animEffect transition="out" filter="fade">
                                      <p:cBhvr>
                                        <p:cTn id="34" dur="2000"/>
                                        <p:tgtEl>
                                          <p:spTgt spid="38"/>
                                        </p:tgtEl>
                                      </p:cBhvr>
                                    </p:animEffect>
                                    <p:anim calcmode="lin" valueType="num">
                                      <p:cBhvr>
                                        <p:cTn id="35" dur="2000"/>
                                        <p:tgtEl>
                                          <p:spTgt spid="38"/>
                                        </p:tgtEl>
                                        <p:attrNameLst>
                                          <p:attrName>ppt_x</p:attrName>
                                        </p:attrNameLst>
                                      </p:cBhvr>
                                      <p:tavLst>
                                        <p:tav tm="0">
                                          <p:val>
                                            <p:strVal val="ppt_x"/>
                                          </p:val>
                                        </p:tav>
                                        <p:tav tm="100000">
                                          <p:val>
                                            <p:strVal val="ppt_x"/>
                                          </p:val>
                                        </p:tav>
                                      </p:tavLst>
                                    </p:anim>
                                    <p:anim calcmode="lin" valueType="num">
                                      <p:cBhvr>
                                        <p:cTn id="36" dur="2000"/>
                                        <p:tgtEl>
                                          <p:spTgt spid="38"/>
                                        </p:tgtEl>
                                        <p:attrNameLst>
                                          <p:attrName>ppt_y</p:attrName>
                                        </p:attrNameLst>
                                      </p:cBhvr>
                                      <p:tavLst>
                                        <p:tav tm="0">
                                          <p:val>
                                            <p:strVal val="ppt_y"/>
                                          </p:val>
                                        </p:tav>
                                        <p:tav tm="100000">
                                          <p:val>
                                            <p:strVal val="ppt_y-.1"/>
                                          </p:val>
                                        </p:tav>
                                      </p:tavLst>
                                    </p:anim>
                                    <p:set>
                                      <p:cBhvr>
                                        <p:cTn id="37" dur="1" fill="hold">
                                          <p:stCondLst>
                                            <p:cond delay="1999"/>
                                          </p:stCondLst>
                                        </p:cTn>
                                        <p:tgtEl>
                                          <p:spTgt spid="38"/>
                                        </p:tgtEl>
                                        <p:attrNameLst>
                                          <p:attrName>style.visibility</p:attrName>
                                        </p:attrNameLst>
                                      </p:cBhvr>
                                      <p:to>
                                        <p:strVal val="hidden"/>
                                      </p:to>
                                    </p:set>
                                  </p:childTnLst>
                                </p:cTn>
                              </p:par>
                              <p:par>
                                <p:cTn id="38" presetID="47" presetClass="exit" presetSubtype="0" fill="hold" nodeType="withEffect">
                                  <p:stCondLst>
                                    <p:cond delay="500"/>
                                  </p:stCondLst>
                                  <p:childTnLst>
                                    <p:animEffect transition="out" filter="fade">
                                      <p:cBhvr>
                                        <p:cTn id="39" dur="2000"/>
                                        <p:tgtEl>
                                          <p:spTgt spid="16"/>
                                        </p:tgtEl>
                                      </p:cBhvr>
                                    </p:animEffect>
                                    <p:anim calcmode="lin" valueType="num">
                                      <p:cBhvr>
                                        <p:cTn id="40" dur="2000"/>
                                        <p:tgtEl>
                                          <p:spTgt spid="16"/>
                                        </p:tgtEl>
                                        <p:attrNameLst>
                                          <p:attrName>ppt_x</p:attrName>
                                        </p:attrNameLst>
                                      </p:cBhvr>
                                      <p:tavLst>
                                        <p:tav tm="0">
                                          <p:val>
                                            <p:strVal val="ppt_x"/>
                                          </p:val>
                                        </p:tav>
                                        <p:tav tm="100000">
                                          <p:val>
                                            <p:strVal val="ppt_x"/>
                                          </p:val>
                                        </p:tav>
                                      </p:tavLst>
                                    </p:anim>
                                    <p:anim calcmode="lin" valueType="num">
                                      <p:cBhvr>
                                        <p:cTn id="41" dur="2000"/>
                                        <p:tgtEl>
                                          <p:spTgt spid="16"/>
                                        </p:tgtEl>
                                        <p:attrNameLst>
                                          <p:attrName>ppt_y</p:attrName>
                                        </p:attrNameLst>
                                      </p:cBhvr>
                                      <p:tavLst>
                                        <p:tav tm="0">
                                          <p:val>
                                            <p:strVal val="ppt_y"/>
                                          </p:val>
                                        </p:tav>
                                        <p:tav tm="100000">
                                          <p:val>
                                            <p:strVal val="ppt_y-.1"/>
                                          </p:val>
                                        </p:tav>
                                      </p:tavLst>
                                    </p:anim>
                                    <p:set>
                                      <p:cBhvr>
                                        <p:cTn id="42" dur="1" fill="hold">
                                          <p:stCondLst>
                                            <p:cond delay="1999"/>
                                          </p:stCondLst>
                                        </p:cTn>
                                        <p:tgtEl>
                                          <p:spTgt spid="16"/>
                                        </p:tgtEl>
                                        <p:attrNameLst>
                                          <p:attrName>style.visibility</p:attrName>
                                        </p:attrNameLst>
                                      </p:cBhvr>
                                      <p:to>
                                        <p:strVal val="hidden"/>
                                      </p:to>
                                    </p:set>
                                  </p:childTnLst>
                                </p:cTn>
                              </p:par>
                              <p:par>
                                <p:cTn id="43" presetID="47" presetClass="exit" presetSubtype="0" fill="hold" nodeType="withEffect">
                                  <p:stCondLst>
                                    <p:cond delay="500"/>
                                  </p:stCondLst>
                                  <p:childTnLst>
                                    <p:animEffect transition="out" filter="fade">
                                      <p:cBhvr>
                                        <p:cTn id="44" dur="2000"/>
                                        <p:tgtEl>
                                          <p:spTgt spid="42"/>
                                        </p:tgtEl>
                                      </p:cBhvr>
                                    </p:animEffect>
                                    <p:anim calcmode="lin" valueType="num">
                                      <p:cBhvr>
                                        <p:cTn id="45" dur="2000"/>
                                        <p:tgtEl>
                                          <p:spTgt spid="42"/>
                                        </p:tgtEl>
                                        <p:attrNameLst>
                                          <p:attrName>ppt_x</p:attrName>
                                        </p:attrNameLst>
                                      </p:cBhvr>
                                      <p:tavLst>
                                        <p:tav tm="0">
                                          <p:val>
                                            <p:strVal val="ppt_x"/>
                                          </p:val>
                                        </p:tav>
                                        <p:tav tm="100000">
                                          <p:val>
                                            <p:strVal val="ppt_x"/>
                                          </p:val>
                                        </p:tav>
                                      </p:tavLst>
                                    </p:anim>
                                    <p:anim calcmode="lin" valueType="num">
                                      <p:cBhvr>
                                        <p:cTn id="46" dur="2000"/>
                                        <p:tgtEl>
                                          <p:spTgt spid="42"/>
                                        </p:tgtEl>
                                        <p:attrNameLst>
                                          <p:attrName>ppt_y</p:attrName>
                                        </p:attrNameLst>
                                      </p:cBhvr>
                                      <p:tavLst>
                                        <p:tav tm="0">
                                          <p:val>
                                            <p:strVal val="ppt_y"/>
                                          </p:val>
                                        </p:tav>
                                        <p:tav tm="100000">
                                          <p:val>
                                            <p:strVal val="ppt_y-.1"/>
                                          </p:val>
                                        </p:tav>
                                      </p:tavLst>
                                    </p:anim>
                                    <p:set>
                                      <p:cBhvr>
                                        <p:cTn id="47" dur="1" fill="hold">
                                          <p:stCondLst>
                                            <p:cond delay="1999"/>
                                          </p:stCondLst>
                                        </p:cTn>
                                        <p:tgtEl>
                                          <p:spTgt spid="42"/>
                                        </p:tgtEl>
                                        <p:attrNameLst>
                                          <p:attrName>style.visibility</p:attrName>
                                        </p:attrNameLst>
                                      </p:cBhvr>
                                      <p:to>
                                        <p:strVal val="hidden"/>
                                      </p:to>
                                    </p:set>
                                  </p:childTnLst>
                                </p:cTn>
                              </p:par>
                              <p:par>
                                <p:cTn id="48" presetID="47" presetClass="exit" presetSubtype="0" fill="hold" nodeType="withEffect">
                                  <p:stCondLst>
                                    <p:cond delay="500"/>
                                  </p:stCondLst>
                                  <p:childTnLst>
                                    <p:animEffect transition="out" filter="fade">
                                      <p:cBhvr>
                                        <p:cTn id="49" dur="2000"/>
                                        <p:tgtEl>
                                          <p:spTgt spid="43"/>
                                        </p:tgtEl>
                                      </p:cBhvr>
                                    </p:animEffect>
                                    <p:anim calcmode="lin" valueType="num">
                                      <p:cBhvr>
                                        <p:cTn id="50" dur="2000"/>
                                        <p:tgtEl>
                                          <p:spTgt spid="43"/>
                                        </p:tgtEl>
                                        <p:attrNameLst>
                                          <p:attrName>ppt_x</p:attrName>
                                        </p:attrNameLst>
                                      </p:cBhvr>
                                      <p:tavLst>
                                        <p:tav tm="0">
                                          <p:val>
                                            <p:strVal val="ppt_x"/>
                                          </p:val>
                                        </p:tav>
                                        <p:tav tm="100000">
                                          <p:val>
                                            <p:strVal val="ppt_x"/>
                                          </p:val>
                                        </p:tav>
                                      </p:tavLst>
                                    </p:anim>
                                    <p:anim calcmode="lin" valueType="num">
                                      <p:cBhvr>
                                        <p:cTn id="51" dur="2000"/>
                                        <p:tgtEl>
                                          <p:spTgt spid="43"/>
                                        </p:tgtEl>
                                        <p:attrNameLst>
                                          <p:attrName>ppt_y</p:attrName>
                                        </p:attrNameLst>
                                      </p:cBhvr>
                                      <p:tavLst>
                                        <p:tav tm="0">
                                          <p:val>
                                            <p:strVal val="ppt_y"/>
                                          </p:val>
                                        </p:tav>
                                        <p:tav tm="100000">
                                          <p:val>
                                            <p:strVal val="ppt_y-.1"/>
                                          </p:val>
                                        </p:tav>
                                      </p:tavLst>
                                    </p:anim>
                                    <p:set>
                                      <p:cBhvr>
                                        <p:cTn id="52" dur="1" fill="hold">
                                          <p:stCondLst>
                                            <p:cond delay="1999"/>
                                          </p:stCondLst>
                                        </p:cTn>
                                        <p:tgtEl>
                                          <p:spTgt spid="43"/>
                                        </p:tgtEl>
                                        <p:attrNameLst>
                                          <p:attrName>style.visibility</p:attrName>
                                        </p:attrNameLst>
                                      </p:cBhvr>
                                      <p:to>
                                        <p:strVal val="hidden"/>
                                      </p:to>
                                    </p:set>
                                  </p:childTnLst>
                                </p:cTn>
                              </p:par>
                              <p:par>
                                <p:cTn id="53" presetID="47" presetClass="exit" presetSubtype="0" fill="hold" nodeType="withEffect">
                                  <p:stCondLst>
                                    <p:cond delay="500"/>
                                  </p:stCondLst>
                                  <p:childTnLst>
                                    <p:animEffect transition="out" filter="fade">
                                      <p:cBhvr>
                                        <p:cTn id="54" dur="2000"/>
                                        <p:tgtEl>
                                          <p:spTgt spid="44"/>
                                        </p:tgtEl>
                                      </p:cBhvr>
                                    </p:animEffect>
                                    <p:anim calcmode="lin" valueType="num">
                                      <p:cBhvr>
                                        <p:cTn id="55" dur="2000"/>
                                        <p:tgtEl>
                                          <p:spTgt spid="44"/>
                                        </p:tgtEl>
                                        <p:attrNameLst>
                                          <p:attrName>ppt_x</p:attrName>
                                        </p:attrNameLst>
                                      </p:cBhvr>
                                      <p:tavLst>
                                        <p:tav tm="0">
                                          <p:val>
                                            <p:strVal val="ppt_x"/>
                                          </p:val>
                                        </p:tav>
                                        <p:tav tm="100000">
                                          <p:val>
                                            <p:strVal val="ppt_x"/>
                                          </p:val>
                                        </p:tav>
                                      </p:tavLst>
                                    </p:anim>
                                    <p:anim calcmode="lin" valueType="num">
                                      <p:cBhvr>
                                        <p:cTn id="56" dur="2000"/>
                                        <p:tgtEl>
                                          <p:spTgt spid="44"/>
                                        </p:tgtEl>
                                        <p:attrNameLst>
                                          <p:attrName>ppt_y</p:attrName>
                                        </p:attrNameLst>
                                      </p:cBhvr>
                                      <p:tavLst>
                                        <p:tav tm="0">
                                          <p:val>
                                            <p:strVal val="ppt_y"/>
                                          </p:val>
                                        </p:tav>
                                        <p:tav tm="100000">
                                          <p:val>
                                            <p:strVal val="ppt_y-.1"/>
                                          </p:val>
                                        </p:tav>
                                      </p:tavLst>
                                    </p:anim>
                                    <p:set>
                                      <p:cBhvr>
                                        <p:cTn id="57" dur="1" fill="hold">
                                          <p:stCondLst>
                                            <p:cond delay="1999"/>
                                          </p:stCondLst>
                                        </p:cTn>
                                        <p:tgtEl>
                                          <p:spTgt spid="44"/>
                                        </p:tgtEl>
                                        <p:attrNameLst>
                                          <p:attrName>style.visibility</p:attrName>
                                        </p:attrNameLst>
                                      </p:cBhvr>
                                      <p:to>
                                        <p:strVal val="hidden"/>
                                      </p:to>
                                    </p:set>
                                  </p:childTnLst>
                                </p:cTn>
                              </p:par>
                              <p:par>
                                <p:cTn id="58" presetID="47" presetClass="exit" presetSubtype="0" fill="hold" grpId="0" nodeType="withEffect">
                                  <p:stCondLst>
                                    <p:cond delay="500"/>
                                  </p:stCondLst>
                                  <p:childTnLst>
                                    <p:animEffect transition="out" filter="fade">
                                      <p:cBhvr>
                                        <p:cTn id="59" dur="2000"/>
                                        <p:tgtEl>
                                          <p:spTgt spid="46"/>
                                        </p:tgtEl>
                                      </p:cBhvr>
                                    </p:animEffect>
                                    <p:anim calcmode="lin" valueType="num">
                                      <p:cBhvr>
                                        <p:cTn id="60" dur="2000"/>
                                        <p:tgtEl>
                                          <p:spTgt spid="46"/>
                                        </p:tgtEl>
                                        <p:attrNameLst>
                                          <p:attrName>ppt_x</p:attrName>
                                        </p:attrNameLst>
                                      </p:cBhvr>
                                      <p:tavLst>
                                        <p:tav tm="0">
                                          <p:val>
                                            <p:strVal val="ppt_x"/>
                                          </p:val>
                                        </p:tav>
                                        <p:tav tm="100000">
                                          <p:val>
                                            <p:strVal val="ppt_x"/>
                                          </p:val>
                                        </p:tav>
                                      </p:tavLst>
                                    </p:anim>
                                    <p:anim calcmode="lin" valueType="num">
                                      <p:cBhvr>
                                        <p:cTn id="61" dur="2000"/>
                                        <p:tgtEl>
                                          <p:spTgt spid="46"/>
                                        </p:tgtEl>
                                        <p:attrNameLst>
                                          <p:attrName>ppt_y</p:attrName>
                                        </p:attrNameLst>
                                      </p:cBhvr>
                                      <p:tavLst>
                                        <p:tav tm="0">
                                          <p:val>
                                            <p:strVal val="ppt_y"/>
                                          </p:val>
                                        </p:tav>
                                        <p:tav tm="100000">
                                          <p:val>
                                            <p:strVal val="ppt_y-.1"/>
                                          </p:val>
                                        </p:tav>
                                      </p:tavLst>
                                    </p:anim>
                                    <p:set>
                                      <p:cBhvr>
                                        <p:cTn id="62" dur="1" fill="hold">
                                          <p:stCondLst>
                                            <p:cond delay="1999"/>
                                          </p:stCondLst>
                                        </p:cTn>
                                        <p:tgtEl>
                                          <p:spTgt spid="46"/>
                                        </p:tgtEl>
                                        <p:attrNameLst>
                                          <p:attrName>style.visibility</p:attrName>
                                        </p:attrNameLst>
                                      </p:cBhvr>
                                      <p:to>
                                        <p:strVal val="hidden"/>
                                      </p:to>
                                    </p:set>
                                  </p:childTnLst>
                                </p:cTn>
                              </p:par>
                              <p:par>
                                <p:cTn id="63" presetID="47" presetClass="exit" presetSubtype="0" fill="hold" grpId="0" nodeType="withEffect">
                                  <p:stCondLst>
                                    <p:cond delay="500"/>
                                  </p:stCondLst>
                                  <p:childTnLst>
                                    <p:animEffect transition="out" filter="fade">
                                      <p:cBhvr>
                                        <p:cTn id="64" dur="2000"/>
                                        <p:tgtEl>
                                          <p:spTgt spid="47"/>
                                        </p:tgtEl>
                                      </p:cBhvr>
                                    </p:animEffect>
                                    <p:anim calcmode="lin" valueType="num">
                                      <p:cBhvr>
                                        <p:cTn id="65" dur="2000"/>
                                        <p:tgtEl>
                                          <p:spTgt spid="47"/>
                                        </p:tgtEl>
                                        <p:attrNameLst>
                                          <p:attrName>ppt_x</p:attrName>
                                        </p:attrNameLst>
                                      </p:cBhvr>
                                      <p:tavLst>
                                        <p:tav tm="0">
                                          <p:val>
                                            <p:strVal val="ppt_x"/>
                                          </p:val>
                                        </p:tav>
                                        <p:tav tm="100000">
                                          <p:val>
                                            <p:strVal val="ppt_x"/>
                                          </p:val>
                                        </p:tav>
                                      </p:tavLst>
                                    </p:anim>
                                    <p:anim calcmode="lin" valueType="num">
                                      <p:cBhvr>
                                        <p:cTn id="66" dur="2000"/>
                                        <p:tgtEl>
                                          <p:spTgt spid="47"/>
                                        </p:tgtEl>
                                        <p:attrNameLst>
                                          <p:attrName>ppt_y</p:attrName>
                                        </p:attrNameLst>
                                      </p:cBhvr>
                                      <p:tavLst>
                                        <p:tav tm="0">
                                          <p:val>
                                            <p:strVal val="ppt_y"/>
                                          </p:val>
                                        </p:tav>
                                        <p:tav tm="100000">
                                          <p:val>
                                            <p:strVal val="ppt_y-.1"/>
                                          </p:val>
                                        </p:tav>
                                      </p:tavLst>
                                    </p:anim>
                                    <p:set>
                                      <p:cBhvr>
                                        <p:cTn id="67" dur="1" fill="hold">
                                          <p:stCondLst>
                                            <p:cond delay="1999"/>
                                          </p:stCondLst>
                                        </p:cTn>
                                        <p:tgtEl>
                                          <p:spTgt spid="47"/>
                                        </p:tgtEl>
                                        <p:attrNameLst>
                                          <p:attrName>style.visibility</p:attrName>
                                        </p:attrNameLst>
                                      </p:cBhvr>
                                      <p:to>
                                        <p:strVal val="hidden"/>
                                      </p:to>
                                    </p:set>
                                  </p:childTnLst>
                                </p:cTn>
                              </p:par>
                            </p:childTnLst>
                          </p:cTn>
                        </p:par>
                        <p:par>
                          <p:cTn id="68" fill="hold">
                            <p:stCondLst>
                              <p:cond delay="2500"/>
                            </p:stCondLst>
                            <p:childTnLst>
                              <p:par>
                                <p:cTn id="69" presetID="1" presetClass="exit" presetSubtype="0" fill="hold" grpId="1" nodeType="afterEffect">
                                  <p:stCondLst>
                                    <p:cond delay="0"/>
                                  </p:stCondLst>
                                  <p:childTnLst>
                                    <p:set>
                                      <p:cBhvr>
                                        <p:cTn id="70"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1" grpId="0" animBg="1"/>
      <p:bldP spid="36" grpId="0" animBg="1"/>
      <p:bldP spid="37" grpId="0" animBg="1"/>
      <p:bldP spid="38" grpId="0" animBg="1"/>
      <p:bldP spid="46" grpId="0" animBg="1"/>
      <p:bldP spid="47" grpId="0" animBg="1"/>
      <p:bldP spid="48" grpId="0" animBg="1"/>
      <p:bldP spid="4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I am writing this message, it has 2 references</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305780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841730"/>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1" y="2770945"/>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901E5F-B02F-4232-9F04-1567F5FF72D2}"/>
              </a:ext>
            </a:extLst>
          </p:cNvPr>
          <p:cNvSpPr txBox="1"/>
          <p:nvPr/>
        </p:nvSpPr>
        <p:spPr>
          <a:xfrm>
            <a:off x="2413267" y="5366173"/>
            <a:ext cx="7550865" cy="492443"/>
          </a:xfrm>
          <a:prstGeom prst="rect">
            <a:avLst/>
          </a:prstGeom>
          <a:noFill/>
          <a:ln>
            <a:solidFill>
              <a:schemeClr val="accent1"/>
            </a:solidFill>
          </a:ln>
        </p:spPr>
        <p:txBody>
          <a:bodyPr wrap="square" rtlCol="0">
            <a:spAutoFit/>
          </a:bodyPr>
          <a:lstStyle/>
          <a:p>
            <a:r>
              <a:rPr lang="en-SG" sz="1200" dirty="0"/>
              <a:t>Participant -10</a:t>
            </a:r>
          </a:p>
          <a:p>
            <a:r>
              <a:rPr lang="en-SG" sz="1400" dirty="0"/>
              <a:t>	</a:t>
            </a:r>
            <a:r>
              <a:rPr lang="en-SG" sz="1200" dirty="0"/>
              <a:t>This is… message-10   </a:t>
            </a:r>
            <a:r>
              <a:rPr lang="en-SG" sz="1200" dirty="0">
                <a:solidFill>
                  <a:schemeClr val="accent1"/>
                </a:solidFill>
              </a:rPr>
              <a:t>view&gt;&gt;</a:t>
            </a:r>
          </a:p>
        </p:txBody>
      </p:sp>
      <p:pic>
        <p:nvPicPr>
          <p:cNvPr id="58" name="Graphic 57" descr="Pencil">
            <a:extLst>
              <a:ext uri="{FF2B5EF4-FFF2-40B4-BE49-F238E27FC236}">
                <a16:creationId xmlns:a16="http://schemas.microsoft.com/office/drawing/2014/main" id="{22F46680-4B52-422E-AD7A-084A1A305B8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48659" y="5040743"/>
            <a:ext cx="165146" cy="165146"/>
          </a:xfrm>
          <a:prstGeom prst="rect">
            <a:avLst/>
          </a:prstGeom>
        </p:spPr>
      </p:pic>
      <p:pic>
        <p:nvPicPr>
          <p:cNvPr id="59" name="Graphic 58" descr="Magnifying glass">
            <a:extLst>
              <a:ext uri="{FF2B5EF4-FFF2-40B4-BE49-F238E27FC236}">
                <a16:creationId xmlns:a16="http://schemas.microsoft.com/office/drawing/2014/main" id="{D2325E1A-9B17-421E-9ABC-57AC6036240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07233" y="5049538"/>
            <a:ext cx="169272" cy="169272"/>
          </a:xfrm>
          <a:prstGeom prst="rect">
            <a:avLst/>
          </a:prstGeom>
        </p:spPr>
      </p:pic>
      <p:sp>
        <p:nvSpPr>
          <p:cNvPr id="63" name="TextBox 62">
            <a:extLst>
              <a:ext uri="{FF2B5EF4-FFF2-40B4-BE49-F238E27FC236}">
                <a16:creationId xmlns:a16="http://schemas.microsoft.com/office/drawing/2014/main" id="{F6EF2108-87D5-4616-A7B4-DA41395B0E68}"/>
              </a:ext>
            </a:extLst>
          </p:cNvPr>
          <p:cNvSpPr txBox="1"/>
          <p:nvPr/>
        </p:nvSpPr>
        <p:spPr>
          <a:xfrm>
            <a:off x="2413267" y="4840639"/>
            <a:ext cx="7550865" cy="492443"/>
          </a:xfrm>
          <a:prstGeom prst="rect">
            <a:avLst/>
          </a:prstGeom>
          <a:noFill/>
          <a:ln>
            <a:solidFill>
              <a:schemeClr val="accent1"/>
            </a:solidFill>
          </a:ln>
        </p:spPr>
        <p:txBody>
          <a:bodyPr wrap="square" rtlCol="0">
            <a:spAutoFit/>
          </a:bodyPr>
          <a:lstStyle/>
          <a:p>
            <a:r>
              <a:rPr lang="en-SG" sz="1200" dirty="0"/>
              <a:t>Participant -1</a:t>
            </a:r>
          </a:p>
          <a:p>
            <a:r>
              <a:rPr lang="en-SG" sz="1400" dirty="0"/>
              <a:t>	</a:t>
            </a:r>
            <a:r>
              <a:rPr lang="en-SG" sz="1200" dirty="0"/>
              <a:t>This is… message   </a:t>
            </a:r>
            <a:r>
              <a:rPr lang="en-SG" sz="1200" dirty="0">
                <a:solidFill>
                  <a:schemeClr val="accent1"/>
                </a:solidFill>
              </a:rPr>
              <a:t>view&gt;&gt;</a:t>
            </a:r>
          </a:p>
        </p:txBody>
      </p:sp>
      <p:sp>
        <p:nvSpPr>
          <p:cNvPr id="64" name="TextBox 63">
            <a:extLst>
              <a:ext uri="{FF2B5EF4-FFF2-40B4-BE49-F238E27FC236}">
                <a16:creationId xmlns:a16="http://schemas.microsoft.com/office/drawing/2014/main" id="{D627385E-700A-4888-80D0-25E339801A88}"/>
              </a:ext>
            </a:extLst>
          </p:cNvPr>
          <p:cNvSpPr txBox="1"/>
          <p:nvPr/>
        </p:nvSpPr>
        <p:spPr>
          <a:xfrm>
            <a:off x="5775395" y="4987087"/>
            <a:ext cx="690501" cy="276999"/>
          </a:xfrm>
          <a:prstGeom prst="rect">
            <a:avLst/>
          </a:prstGeom>
          <a:noFill/>
          <a:ln>
            <a:solidFill>
              <a:schemeClr val="accent1"/>
            </a:solidFill>
          </a:ln>
        </p:spPr>
        <p:txBody>
          <a:bodyPr wrap="square" rtlCol="0">
            <a:spAutoFit/>
          </a:bodyPr>
          <a:lstStyle/>
          <a:p>
            <a:r>
              <a:rPr lang="en-SG" sz="1200" dirty="0"/>
              <a:t>Edit</a:t>
            </a:r>
          </a:p>
        </p:txBody>
      </p:sp>
      <p:sp>
        <p:nvSpPr>
          <p:cNvPr id="65" name="TextBox 64">
            <a:extLst>
              <a:ext uri="{FF2B5EF4-FFF2-40B4-BE49-F238E27FC236}">
                <a16:creationId xmlns:a16="http://schemas.microsoft.com/office/drawing/2014/main" id="{7D11673E-2E25-4BA7-8333-41B7BF33B4C2}"/>
              </a:ext>
            </a:extLst>
          </p:cNvPr>
          <p:cNvSpPr txBox="1"/>
          <p:nvPr/>
        </p:nvSpPr>
        <p:spPr>
          <a:xfrm>
            <a:off x="7114738" y="4996811"/>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66" name="TextBox 65">
            <a:extLst>
              <a:ext uri="{FF2B5EF4-FFF2-40B4-BE49-F238E27FC236}">
                <a16:creationId xmlns:a16="http://schemas.microsoft.com/office/drawing/2014/main" id="{E16B99C1-3713-4D3D-A34C-7E20AC6C80AD}"/>
              </a:ext>
            </a:extLst>
          </p:cNvPr>
          <p:cNvSpPr txBox="1"/>
          <p:nvPr/>
        </p:nvSpPr>
        <p:spPr>
          <a:xfrm>
            <a:off x="8630663" y="4996810"/>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67" name="Graphic 66" descr="Close">
            <a:extLst>
              <a:ext uri="{FF2B5EF4-FFF2-40B4-BE49-F238E27FC236}">
                <a16:creationId xmlns:a16="http://schemas.microsoft.com/office/drawing/2014/main" id="{2785C8B1-9766-40FC-BEF9-FDF206467A6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64101" y="5037490"/>
            <a:ext cx="193367" cy="193367"/>
          </a:xfrm>
          <a:prstGeom prst="rect">
            <a:avLst/>
          </a:prstGeom>
        </p:spPr>
      </p:pic>
      <p:sp>
        <p:nvSpPr>
          <p:cNvPr id="68" name="TextBox 67">
            <a:extLst>
              <a:ext uri="{FF2B5EF4-FFF2-40B4-BE49-F238E27FC236}">
                <a16:creationId xmlns:a16="http://schemas.microsoft.com/office/drawing/2014/main" id="{DD95404E-0E68-45CC-8ED9-C67E107C1AD6}"/>
              </a:ext>
            </a:extLst>
          </p:cNvPr>
          <p:cNvSpPr txBox="1"/>
          <p:nvPr/>
        </p:nvSpPr>
        <p:spPr>
          <a:xfrm>
            <a:off x="5775395" y="5518643"/>
            <a:ext cx="690501" cy="276999"/>
          </a:xfrm>
          <a:prstGeom prst="rect">
            <a:avLst/>
          </a:prstGeom>
          <a:noFill/>
          <a:ln>
            <a:solidFill>
              <a:schemeClr val="accent1"/>
            </a:solidFill>
          </a:ln>
        </p:spPr>
        <p:txBody>
          <a:bodyPr wrap="square" rtlCol="0">
            <a:spAutoFit/>
          </a:bodyPr>
          <a:lstStyle/>
          <a:p>
            <a:r>
              <a:rPr lang="en-SG" sz="1200" dirty="0"/>
              <a:t>Edit</a:t>
            </a:r>
          </a:p>
        </p:txBody>
      </p:sp>
      <p:sp>
        <p:nvSpPr>
          <p:cNvPr id="69" name="TextBox 68">
            <a:extLst>
              <a:ext uri="{FF2B5EF4-FFF2-40B4-BE49-F238E27FC236}">
                <a16:creationId xmlns:a16="http://schemas.microsoft.com/office/drawing/2014/main" id="{9A73AA0F-3D35-42AF-9F42-0C0F4E277384}"/>
              </a:ext>
            </a:extLst>
          </p:cNvPr>
          <p:cNvSpPr txBox="1"/>
          <p:nvPr/>
        </p:nvSpPr>
        <p:spPr>
          <a:xfrm>
            <a:off x="7119708" y="5517100"/>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70" name="TextBox 69">
            <a:extLst>
              <a:ext uri="{FF2B5EF4-FFF2-40B4-BE49-F238E27FC236}">
                <a16:creationId xmlns:a16="http://schemas.microsoft.com/office/drawing/2014/main" id="{E7C35B61-4ED8-405D-AC8C-B4078238752D}"/>
              </a:ext>
            </a:extLst>
          </p:cNvPr>
          <p:cNvSpPr txBox="1"/>
          <p:nvPr/>
        </p:nvSpPr>
        <p:spPr>
          <a:xfrm>
            <a:off x="8630663" y="5464422"/>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71" name="Graphic 70" descr="Close">
            <a:extLst>
              <a:ext uri="{FF2B5EF4-FFF2-40B4-BE49-F238E27FC236}">
                <a16:creationId xmlns:a16="http://schemas.microsoft.com/office/drawing/2014/main" id="{80D507ED-36A4-4128-A147-0A3E866336D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64101" y="5489253"/>
            <a:ext cx="193367" cy="193367"/>
          </a:xfrm>
          <a:prstGeom prst="rect">
            <a:avLst/>
          </a:prstGeom>
        </p:spPr>
      </p:pic>
      <p:pic>
        <p:nvPicPr>
          <p:cNvPr id="18" name="Graphic 17" descr="Magnifying glass">
            <a:extLst>
              <a:ext uri="{FF2B5EF4-FFF2-40B4-BE49-F238E27FC236}">
                <a16:creationId xmlns:a16="http://schemas.microsoft.com/office/drawing/2014/main" id="{27DC04F8-CDAE-447C-9CE7-1FCC3CE94B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07233" y="5573739"/>
            <a:ext cx="187508" cy="187508"/>
          </a:xfrm>
          <a:prstGeom prst="rect">
            <a:avLst/>
          </a:prstGeom>
        </p:spPr>
      </p:pic>
      <p:pic>
        <p:nvPicPr>
          <p:cNvPr id="22" name="Graphic 21" descr="Pencil">
            <a:extLst>
              <a:ext uri="{FF2B5EF4-FFF2-40B4-BE49-F238E27FC236}">
                <a16:creationId xmlns:a16="http://schemas.microsoft.com/office/drawing/2014/main" id="{92E1E9AA-0432-4521-A039-4AC5BD997CB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48659" y="5570877"/>
            <a:ext cx="165146" cy="165146"/>
          </a:xfrm>
          <a:prstGeom prst="rect">
            <a:avLst/>
          </a:prstGeom>
        </p:spPr>
      </p:pic>
      <p:sp>
        <p:nvSpPr>
          <p:cNvPr id="72" name="TextBox 71">
            <a:extLst>
              <a:ext uri="{FF2B5EF4-FFF2-40B4-BE49-F238E27FC236}">
                <a16:creationId xmlns:a16="http://schemas.microsoft.com/office/drawing/2014/main" id="{F0DB4205-7FEB-4083-9A9E-5428629CFE4F}"/>
              </a:ext>
            </a:extLst>
          </p:cNvPr>
          <p:cNvSpPr txBox="1"/>
          <p:nvPr/>
        </p:nvSpPr>
        <p:spPr>
          <a:xfrm>
            <a:off x="2413262" y="4547978"/>
            <a:ext cx="7550865" cy="276999"/>
          </a:xfrm>
          <a:prstGeom prst="rect">
            <a:avLst/>
          </a:prstGeom>
          <a:noFill/>
          <a:ln>
            <a:solidFill>
              <a:schemeClr val="accent1"/>
            </a:solidFill>
          </a:ln>
        </p:spPr>
        <p:txBody>
          <a:bodyPr wrap="square" rtlCol="0">
            <a:spAutoFit/>
          </a:bodyPr>
          <a:lstStyle/>
          <a:p>
            <a:endParaRPr lang="en-SG" sz="1200" dirty="0"/>
          </a:p>
        </p:txBody>
      </p:sp>
      <p:sp>
        <p:nvSpPr>
          <p:cNvPr id="29" name="TextBox 28">
            <a:extLst>
              <a:ext uri="{FF2B5EF4-FFF2-40B4-BE49-F238E27FC236}">
                <a16:creationId xmlns:a16="http://schemas.microsoft.com/office/drawing/2014/main" id="{10017EDD-7C92-402B-A63E-0DEDC5CD89CE}"/>
              </a:ext>
            </a:extLst>
          </p:cNvPr>
          <p:cNvSpPr txBox="1"/>
          <p:nvPr/>
        </p:nvSpPr>
        <p:spPr>
          <a:xfrm>
            <a:off x="2413262" y="4546617"/>
            <a:ext cx="1328463" cy="276999"/>
          </a:xfrm>
          <a:prstGeom prst="rect">
            <a:avLst/>
          </a:prstGeom>
          <a:solidFill>
            <a:schemeClr val="accent1">
              <a:lumMod val="20000"/>
              <a:lumOff val="80000"/>
            </a:schemeClr>
          </a:solidFill>
          <a:ln>
            <a:solidFill>
              <a:schemeClr val="accent1"/>
            </a:solidFill>
          </a:ln>
        </p:spPr>
        <p:txBody>
          <a:bodyPr wrap="square" rtlCol="0">
            <a:spAutoFit/>
          </a:bodyPr>
          <a:lstStyle/>
          <a:p>
            <a:r>
              <a:rPr lang="en-SG" sz="1200" dirty="0"/>
              <a:t>Add reference</a:t>
            </a:r>
          </a:p>
        </p:txBody>
      </p:sp>
      <p:pic>
        <p:nvPicPr>
          <p:cNvPr id="35" name="Graphic 34" descr="Add">
            <a:extLst>
              <a:ext uri="{FF2B5EF4-FFF2-40B4-BE49-F238E27FC236}">
                <a16:creationId xmlns:a16="http://schemas.microsoft.com/office/drawing/2014/main" id="{DC0BC6C6-3ECA-4496-87CE-34BA26937EB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521204" y="4576216"/>
            <a:ext cx="220521" cy="220521"/>
          </a:xfrm>
          <a:prstGeom prst="rect">
            <a:avLst/>
          </a:prstGeom>
        </p:spPr>
      </p:pic>
      <p:sp>
        <p:nvSpPr>
          <p:cNvPr id="73" name="TextBox 72">
            <a:extLst>
              <a:ext uri="{FF2B5EF4-FFF2-40B4-BE49-F238E27FC236}">
                <a16:creationId xmlns:a16="http://schemas.microsoft.com/office/drawing/2014/main" id="{3C69A941-C825-45FF-8157-32E43B5F0424}"/>
              </a:ext>
            </a:extLst>
          </p:cNvPr>
          <p:cNvSpPr txBox="1"/>
          <p:nvPr/>
        </p:nvSpPr>
        <p:spPr>
          <a:xfrm>
            <a:off x="8778240" y="4546617"/>
            <a:ext cx="1185887" cy="2878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chemeClr val="accent1"/>
            </a:solidFill>
          </a:ln>
        </p:spPr>
        <p:txBody>
          <a:bodyPr wrap="square" rtlCol="0">
            <a:spAutoFit/>
          </a:bodyPr>
          <a:lstStyle/>
          <a:p>
            <a:r>
              <a:rPr lang="en-SG" sz="1200" dirty="0"/>
              <a:t>Delete All</a:t>
            </a:r>
          </a:p>
        </p:txBody>
      </p:sp>
      <p:pic>
        <p:nvPicPr>
          <p:cNvPr id="74" name="Graphic 73" descr="Close">
            <a:extLst>
              <a:ext uri="{FF2B5EF4-FFF2-40B4-BE49-F238E27FC236}">
                <a16:creationId xmlns:a16="http://schemas.microsoft.com/office/drawing/2014/main" id="{EECD9B98-5385-43C0-AC06-57EBBC93DFF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668737" y="4589792"/>
            <a:ext cx="193367" cy="193367"/>
          </a:xfrm>
          <a:prstGeom prst="rect">
            <a:avLst/>
          </a:prstGeom>
        </p:spPr>
      </p:pic>
      <p:sp>
        <p:nvSpPr>
          <p:cNvPr id="75" name="Arrow: Up 74">
            <a:extLst>
              <a:ext uri="{FF2B5EF4-FFF2-40B4-BE49-F238E27FC236}">
                <a16:creationId xmlns:a16="http://schemas.microsoft.com/office/drawing/2014/main" id="{46286FD0-7581-4E1B-9F3B-BA035AC8AAFC}"/>
              </a:ext>
            </a:extLst>
          </p:cNvPr>
          <p:cNvSpPr/>
          <p:nvPr/>
        </p:nvSpPr>
        <p:spPr>
          <a:xfrm rot="3046992">
            <a:off x="8486827" y="5170403"/>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6" name="TextBox 75">
            <a:extLst>
              <a:ext uri="{FF2B5EF4-FFF2-40B4-BE49-F238E27FC236}">
                <a16:creationId xmlns:a16="http://schemas.microsoft.com/office/drawing/2014/main" id="{CBBF8583-12EE-4EF5-9E49-4A89BB2E6223}"/>
              </a:ext>
            </a:extLst>
          </p:cNvPr>
          <p:cNvSpPr txBox="1"/>
          <p:nvPr/>
        </p:nvSpPr>
        <p:spPr>
          <a:xfrm>
            <a:off x="7510697" y="1551574"/>
            <a:ext cx="4195513" cy="738664"/>
          </a:xfrm>
          <a:prstGeom prst="rect">
            <a:avLst/>
          </a:prstGeom>
          <a:solidFill>
            <a:srgbClr val="FFFF00"/>
          </a:solidFill>
          <a:ln>
            <a:solidFill>
              <a:schemeClr val="tx1"/>
            </a:solidFill>
          </a:ln>
        </p:spPr>
        <p:txBody>
          <a:bodyPr wrap="square" rtlCol="0">
            <a:spAutoFit/>
          </a:bodyPr>
          <a:lstStyle/>
          <a:p>
            <a:r>
              <a:rPr lang="en-SG" sz="1400" dirty="0"/>
              <a:t>Pop-ups for all references get stacked when the user types a message. User can </a:t>
            </a:r>
            <a:r>
              <a:rPr lang="en-SG" sz="1400" dirty="0" err="1"/>
              <a:t>alse</a:t>
            </a:r>
            <a:r>
              <a:rPr lang="en-SG" sz="1400" dirty="0"/>
              <a:t> add/delete references here.</a:t>
            </a:r>
          </a:p>
        </p:txBody>
      </p:sp>
    </p:spTree>
    <p:extLst>
      <p:ext uri="{BB962C8B-B14F-4D97-AF65-F5344CB8AC3E}">
        <p14:creationId xmlns:p14="http://schemas.microsoft.com/office/powerpoint/2010/main" val="372714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2000" fill="hold"/>
                                        <p:tgtEl>
                                          <p:spTgt spid="57"/>
                                        </p:tgtEl>
                                        <p:attrNameLst>
                                          <p:attrName>ppt_x</p:attrName>
                                          <p:attrName>ppt_y</p:attrName>
                                        </p:attrNameLst>
                                      </p:cBhvr>
                                    </p:animMotion>
                                  </p:childTnLst>
                                </p:cTn>
                              </p:par>
                              <p:par>
                                <p:cTn id="7" presetID="42" presetClass="entr" presetSubtype="0" fill="hold" nodeType="withEffect">
                                  <p:stCondLst>
                                    <p:cond delay="0"/>
                                  </p:stCondLst>
                                  <p:childTnLst>
                                    <p:set>
                                      <p:cBhvr>
                                        <p:cTn id="8" dur="1" fill="hold">
                                          <p:stCondLst>
                                            <p:cond delay="0"/>
                                          </p:stCondLst>
                                        </p:cTn>
                                        <p:tgtEl>
                                          <p:spTgt spid="26">
                                            <p:txEl>
                                              <p:pRg st="0" end="0"/>
                                            </p:txEl>
                                          </p:spTgt>
                                        </p:tgtEl>
                                        <p:attrNameLst>
                                          <p:attrName>style.visibility</p:attrName>
                                        </p:attrNameLst>
                                      </p:cBhvr>
                                      <p:to>
                                        <p:strVal val="visible"/>
                                      </p:to>
                                    </p:set>
                                    <p:animEffect transition="in" filter="fade">
                                      <p:cBhvr>
                                        <p:cTn id="9" dur="1000"/>
                                        <p:tgtEl>
                                          <p:spTgt spid="26">
                                            <p:txEl>
                                              <p:pRg st="0" end="0"/>
                                            </p:txEl>
                                          </p:spTgt>
                                        </p:tgtEl>
                                      </p:cBhvr>
                                    </p:animEffect>
                                    <p:anim calcmode="lin" valueType="num">
                                      <p:cBhvr>
                                        <p:cTn id="1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1" dur="1000" fill="hold"/>
                                        <p:tgtEl>
                                          <p:spTgt spid="26">
                                            <p:txEl>
                                              <p:pRg st="0" end="0"/>
                                            </p:txEl>
                                          </p:spTgt>
                                        </p:tgtEl>
                                        <p:attrNameLst>
                                          <p:attrName>ppt_y</p:attrName>
                                        </p:attrNameLst>
                                      </p:cBhvr>
                                      <p:tavLst>
                                        <p:tav tm="0">
                                          <p:val>
                                            <p:strVal val="#ppt_y+.1"/>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childTnLst>
                                </p:cTn>
                              </p:par>
                              <p:par>
                                <p:cTn id="15" presetID="10" presetClass="entr" presetSubtype="0" fill="hold" nodeType="withEffect">
                                  <p:stCondLst>
                                    <p:cond delay="50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2000"/>
                                        <p:tgtEl>
                                          <p:spTgt spid="58"/>
                                        </p:tgtEl>
                                      </p:cBhvr>
                                    </p:animEffect>
                                  </p:childTnLst>
                                </p:cTn>
                              </p:par>
                              <p:par>
                                <p:cTn id="18" presetID="10" presetClass="entr" presetSubtype="0" fill="hold" nodeType="withEffect">
                                  <p:stCondLst>
                                    <p:cond delay="50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2000"/>
                                        <p:tgtEl>
                                          <p:spTgt spid="59"/>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2000"/>
                                        <p:tgtEl>
                                          <p:spTgt spid="6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2000"/>
                                        <p:tgtEl>
                                          <p:spTgt spid="64"/>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2000"/>
                                        <p:tgtEl>
                                          <p:spTgt spid="6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2000"/>
                                        <p:tgtEl>
                                          <p:spTgt spid="66"/>
                                        </p:tgtEl>
                                      </p:cBhvr>
                                    </p:animEffect>
                                  </p:childTnLst>
                                </p:cTn>
                              </p:par>
                              <p:par>
                                <p:cTn id="33" presetID="10" presetClass="entr" presetSubtype="0" fill="hold" nodeType="withEffect">
                                  <p:stCondLst>
                                    <p:cond delay="50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2000"/>
                                        <p:tgtEl>
                                          <p:spTgt spid="67"/>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2000"/>
                                        <p:tgtEl>
                                          <p:spTgt spid="68"/>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2000"/>
                                        <p:tgtEl>
                                          <p:spTgt spid="69"/>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2000"/>
                                        <p:tgtEl>
                                          <p:spTgt spid="70"/>
                                        </p:tgtEl>
                                      </p:cBhvr>
                                    </p:animEffect>
                                  </p:childTnLst>
                                </p:cTn>
                              </p:par>
                              <p:par>
                                <p:cTn id="45" presetID="10" presetClass="entr" presetSubtype="0" fill="hold" nodeType="withEffect">
                                  <p:stCondLst>
                                    <p:cond delay="5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2000"/>
                                        <p:tgtEl>
                                          <p:spTgt spid="71"/>
                                        </p:tgtEl>
                                      </p:cBhvr>
                                    </p:animEffect>
                                  </p:childTnLst>
                                </p:cTn>
                              </p:par>
                              <p:par>
                                <p:cTn id="48" presetID="10" presetClass="entr" presetSubtype="0" fill="hold" nodeType="withEffect">
                                  <p:stCondLst>
                                    <p:cond delay="50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2000"/>
                                        <p:tgtEl>
                                          <p:spTgt spid="18"/>
                                        </p:tgtEl>
                                      </p:cBhvr>
                                    </p:animEffect>
                                  </p:childTnLst>
                                </p:cTn>
                              </p:par>
                              <p:par>
                                <p:cTn id="51" presetID="10" presetClass="entr" presetSubtype="0" fill="hold" nodeType="withEffect">
                                  <p:stCondLst>
                                    <p:cond delay="50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2000"/>
                                        <p:tgtEl>
                                          <p:spTgt spid="22"/>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2000"/>
                                        <p:tgtEl>
                                          <p:spTgt spid="72"/>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2000"/>
                                        <p:tgtEl>
                                          <p:spTgt spid="29"/>
                                        </p:tgtEl>
                                      </p:cBhvr>
                                    </p:animEffect>
                                  </p:childTnLst>
                                </p:cTn>
                              </p:par>
                              <p:par>
                                <p:cTn id="60" presetID="10" presetClass="entr" presetSubtype="0" fill="hold" nodeType="withEffect">
                                  <p:stCondLst>
                                    <p:cond delay="50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2000"/>
                                        <p:tgtEl>
                                          <p:spTgt spid="35"/>
                                        </p:tgtEl>
                                      </p:cBhvr>
                                    </p:animEffect>
                                  </p:childTnLst>
                                </p:cTn>
                              </p:par>
                              <p:par>
                                <p:cTn id="63" presetID="10" presetClass="entr" presetSubtype="0" fill="hold" grpId="0" nodeType="withEffect">
                                  <p:stCondLst>
                                    <p:cond delay="500"/>
                                  </p:stCondLst>
                                  <p:childTnLst>
                                    <p:set>
                                      <p:cBhvr>
                                        <p:cTn id="64" dur="1" fill="hold">
                                          <p:stCondLst>
                                            <p:cond delay="0"/>
                                          </p:stCondLst>
                                        </p:cTn>
                                        <p:tgtEl>
                                          <p:spTgt spid="73"/>
                                        </p:tgtEl>
                                        <p:attrNameLst>
                                          <p:attrName>style.visibility</p:attrName>
                                        </p:attrNameLst>
                                      </p:cBhvr>
                                      <p:to>
                                        <p:strVal val="visible"/>
                                      </p:to>
                                    </p:set>
                                    <p:animEffect transition="in" filter="fade">
                                      <p:cBhvr>
                                        <p:cTn id="65" dur="2000"/>
                                        <p:tgtEl>
                                          <p:spTgt spid="73"/>
                                        </p:tgtEl>
                                      </p:cBhvr>
                                    </p:animEffect>
                                  </p:childTnLst>
                                </p:cTn>
                              </p:par>
                              <p:par>
                                <p:cTn id="66" presetID="10" presetClass="entr" presetSubtype="0" fill="hold" nodeType="withEffect">
                                  <p:stCondLst>
                                    <p:cond delay="50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2000"/>
                                        <p:tgtEl>
                                          <p:spTgt spid="74"/>
                                        </p:tgtEl>
                                      </p:cBhvr>
                                    </p:animEffect>
                                  </p:childTnLst>
                                </p:cTn>
                              </p:par>
                            </p:childTnLst>
                          </p:cTn>
                        </p:par>
                        <p:par>
                          <p:cTn id="69" fill="hold">
                            <p:stCondLst>
                              <p:cond delay="2500"/>
                            </p:stCondLst>
                            <p:childTnLst>
                              <p:par>
                                <p:cTn id="70" presetID="10" presetClass="entr" presetSubtype="0" fill="hold" grpId="1" nodeType="afterEffect">
                                  <p:stCondLst>
                                    <p:cond delay="20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 grpId="0" animBg="1"/>
      <p:bldP spid="63" grpId="0" animBg="1"/>
      <p:bldP spid="64" grpId="0" animBg="1"/>
      <p:bldP spid="65" grpId="0" animBg="1"/>
      <p:bldP spid="66" grpId="0" animBg="1"/>
      <p:bldP spid="68" grpId="0" animBg="1"/>
      <p:bldP spid="69" grpId="0" animBg="1"/>
      <p:bldP spid="70" grpId="0" animBg="1"/>
      <p:bldP spid="72" grpId="0" animBg="1"/>
      <p:bldP spid="29" grpId="0" animBg="1"/>
      <p:bldP spid="73" grpId="0" animBg="1"/>
      <p:bldP spid="7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I am writing this message, it has 2 references</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305780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841730"/>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901E5F-B02F-4232-9F04-1567F5FF72D2}"/>
              </a:ext>
            </a:extLst>
          </p:cNvPr>
          <p:cNvSpPr txBox="1"/>
          <p:nvPr/>
        </p:nvSpPr>
        <p:spPr>
          <a:xfrm>
            <a:off x="2413267" y="5366173"/>
            <a:ext cx="7550865" cy="492443"/>
          </a:xfrm>
          <a:prstGeom prst="rect">
            <a:avLst/>
          </a:prstGeom>
          <a:noFill/>
          <a:ln>
            <a:solidFill>
              <a:schemeClr val="accent1"/>
            </a:solidFill>
          </a:ln>
        </p:spPr>
        <p:txBody>
          <a:bodyPr wrap="square" rtlCol="0">
            <a:spAutoFit/>
          </a:bodyPr>
          <a:lstStyle/>
          <a:p>
            <a:r>
              <a:rPr lang="en-SG" sz="1200" dirty="0"/>
              <a:t>Participant -10</a:t>
            </a:r>
          </a:p>
          <a:p>
            <a:r>
              <a:rPr lang="en-SG" sz="1400" dirty="0"/>
              <a:t>	</a:t>
            </a:r>
            <a:r>
              <a:rPr lang="en-SG" sz="1200" dirty="0"/>
              <a:t>This is… message-10   </a:t>
            </a:r>
            <a:r>
              <a:rPr lang="en-SG" sz="1200" dirty="0">
                <a:solidFill>
                  <a:schemeClr val="accent1"/>
                </a:solidFill>
              </a:rPr>
              <a:t>view&gt;&gt;</a:t>
            </a:r>
          </a:p>
        </p:txBody>
      </p:sp>
      <p:pic>
        <p:nvPicPr>
          <p:cNvPr id="58" name="Graphic 57" descr="Pencil">
            <a:extLst>
              <a:ext uri="{FF2B5EF4-FFF2-40B4-BE49-F238E27FC236}">
                <a16:creationId xmlns:a16="http://schemas.microsoft.com/office/drawing/2014/main" id="{22F46680-4B52-422E-AD7A-084A1A305B8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48659" y="5040743"/>
            <a:ext cx="165146" cy="165146"/>
          </a:xfrm>
          <a:prstGeom prst="rect">
            <a:avLst/>
          </a:prstGeom>
        </p:spPr>
      </p:pic>
      <p:pic>
        <p:nvPicPr>
          <p:cNvPr id="59" name="Graphic 58" descr="Magnifying glass">
            <a:extLst>
              <a:ext uri="{FF2B5EF4-FFF2-40B4-BE49-F238E27FC236}">
                <a16:creationId xmlns:a16="http://schemas.microsoft.com/office/drawing/2014/main" id="{D2325E1A-9B17-421E-9ABC-57AC6036240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07233" y="5049538"/>
            <a:ext cx="169272" cy="169272"/>
          </a:xfrm>
          <a:prstGeom prst="rect">
            <a:avLst/>
          </a:prstGeom>
        </p:spPr>
      </p:pic>
      <p:sp>
        <p:nvSpPr>
          <p:cNvPr id="63" name="TextBox 62">
            <a:extLst>
              <a:ext uri="{FF2B5EF4-FFF2-40B4-BE49-F238E27FC236}">
                <a16:creationId xmlns:a16="http://schemas.microsoft.com/office/drawing/2014/main" id="{F6EF2108-87D5-4616-A7B4-DA41395B0E68}"/>
              </a:ext>
            </a:extLst>
          </p:cNvPr>
          <p:cNvSpPr txBox="1"/>
          <p:nvPr/>
        </p:nvSpPr>
        <p:spPr>
          <a:xfrm>
            <a:off x="2413267" y="4840639"/>
            <a:ext cx="7550865" cy="492443"/>
          </a:xfrm>
          <a:prstGeom prst="rect">
            <a:avLst/>
          </a:prstGeom>
          <a:noFill/>
          <a:ln>
            <a:solidFill>
              <a:schemeClr val="accent1"/>
            </a:solidFill>
          </a:ln>
        </p:spPr>
        <p:txBody>
          <a:bodyPr wrap="square" rtlCol="0">
            <a:spAutoFit/>
          </a:bodyPr>
          <a:lstStyle/>
          <a:p>
            <a:r>
              <a:rPr lang="en-SG" sz="1200" dirty="0"/>
              <a:t>Participant -1</a:t>
            </a:r>
          </a:p>
          <a:p>
            <a:r>
              <a:rPr lang="en-SG" sz="1400" dirty="0"/>
              <a:t>	</a:t>
            </a:r>
            <a:r>
              <a:rPr lang="en-SG" sz="1200" dirty="0"/>
              <a:t>This is… message   </a:t>
            </a:r>
            <a:r>
              <a:rPr lang="en-SG" sz="1200" dirty="0">
                <a:solidFill>
                  <a:schemeClr val="accent1"/>
                </a:solidFill>
              </a:rPr>
              <a:t>view&gt;&gt;</a:t>
            </a:r>
          </a:p>
        </p:txBody>
      </p:sp>
      <p:sp>
        <p:nvSpPr>
          <p:cNvPr id="64" name="TextBox 63">
            <a:extLst>
              <a:ext uri="{FF2B5EF4-FFF2-40B4-BE49-F238E27FC236}">
                <a16:creationId xmlns:a16="http://schemas.microsoft.com/office/drawing/2014/main" id="{D627385E-700A-4888-80D0-25E339801A88}"/>
              </a:ext>
            </a:extLst>
          </p:cNvPr>
          <p:cNvSpPr txBox="1"/>
          <p:nvPr/>
        </p:nvSpPr>
        <p:spPr>
          <a:xfrm>
            <a:off x="5775395" y="4987087"/>
            <a:ext cx="690501" cy="276999"/>
          </a:xfrm>
          <a:prstGeom prst="rect">
            <a:avLst/>
          </a:prstGeom>
          <a:noFill/>
          <a:ln>
            <a:solidFill>
              <a:schemeClr val="accent1"/>
            </a:solidFill>
          </a:ln>
        </p:spPr>
        <p:txBody>
          <a:bodyPr wrap="square" rtlCol="0">
            <a:spAutoFit/>
          </a:bodyPr>
          <a:lstStyle/>
          <a:p>
            <a:r>
              <a:rPr lang="en-SG" sz="1200" dirty="0"/>
              <a:t>Edit</a:t>
            </a:r>
          </a:p>
        </p:txBody>
      </p:sp>
      <p:sp>
        <p:nvSpPr>
          <p:cNvPr id="65" name="TextBox 64">
            <a:extLst>
              <a:ext uri="{FF2B5EF4-FFF2-40B4-BE49-F238E27FC236}">
                <a16:creationId xmlns:a16="http://schemas.microsoft.com/office/drawing/2014/main" id="{7D11673E-2E25-4BA7-8333-41B7BF33B4C2}"/>
              </a:ext>
            </a:extLst>
          </p:cNvPr>
          <p:cNvSpPr txBox="1"/>
          <p:nvPr/>
        </p:nvSpPr>
        <p:spPr>
          <a:xfrm>
            <a:off x="7114738" y="4996811"/>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66" name="TextBox 65">
            <a:extLst>
              <a:ext uri="{FF2B5EF4-FFF2-40B4-BE49-F238E27FC236}">
                <a16:creationId xmlns:a16="http://schemas.microsoft.com/office/drawing/2014/main" id="{E16B99C1-3713-4D3D-A34C-7E20AC6C80AD}"/>
              </a:ext>
            </a:extLst>
          </p:cNvPr>
          <p:cNvSpPr txBox="1"/>
          <p:nvPr/>
        </p:nvSpPr>
        <p:spPr>
          <a:xfrm>
            <a:off x="8630663" y="4996810"/>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67" name="Graphic 66" descr="Close">
            <a:extLst>
              <a:ext uri="{FF2B5EF4-FFF2-40B4-BE49-F238E27FC236}">
                <a16:creationId xmlns:a16="http://schemas.microsoft.com/office/drawing/2014/main" id="{2785C8B1-9766-40FC-BEF9-FDF206467A6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64101" y="5037490"/>
            <a:ext cx="193367" cy="193367"/>
          </a:xfrm>
          <a:prstGeom prst="rect">
            <a:avLst/>
          </a:prstGeom>
        </p:spPr>
      </p:pic>
      <p:sp>
        <p:nvSpPr>
          <p:cNvPr id="68" name="TextBox 67">
            <a:extLst>
              <a:ext uri="{FF2B5EF4-FFF2-40B4-BE49-F238E27FC236}">
                <a16:creationId xmlns:a16="http://schemas.microsoft.com/office/drawing/2014/main" id="{DD95404E-0E68-45CC-8ED9-C67E107C1AD6}"/>
              </a:ext>
            </a:extLst>
          </p:cNvPr>
          <p:cNvSpPr txBox="1"/>
          <p:nvPr/>
        </p:nvSpPr>
        <p:spPr>
          <a:xfrm>
            <a:off x="5775395" y="5518643"/>
            <a:ext cx="690501" cy="276999"/>
          </a:xfrm>
          <a:prstGeom prst="rect">
            <a:avLst/>
          </a:prstGeom>
          <a:noFill/>
          <a:ln>
            <a:solidFill>
              <a:schemeClr val="accent1"/>
            </a:solidFill>
          </a:ln>
        </p:spPr>
        <p:txBody>
          <a:bodyPr wrap="square" rtlCol="0">
            <a:spAutoFit/>
          </a:bodyPr>
          <a:lstStyle/>
          <a:p>
            <a:r>
              <a:rPr lang="en-SG" sz="1200" dirty="0"/>
              <a:t>Edit</a:t>
            </a:r>
          </a:p>
        </p:txBody>
      </p:sp>
      <p:sp>
        <p:nvSpPr>
          <p:cNvPr id="69" name="TextBox 68">
            <a:extLst>
              <a:ext uri="{FF2B5EF4-FFF2-40B4-BE49-F238E27FC236}">
                <a16:creationId xmlns:a16="http://schemas.microsoft.com/office/drawing/2014/main" id="{9A73AA0F-3D35-42AF-9F42-0C0F4E277384}"/>
              </a:ext>
            </a:extLst>
          </p:cNvPr>
          <p:cNvSpPr txBox="1"/>
          <p:nvPr/>
        </p:nvSpPr>
        <p:spPr>
          <a:xfrm>
            <a:off x="7119708" y="5517100"/>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70" name="TextBox 69">
            <a:extLst>
              <a:ext uri="{FF2B5EF4-FFF2-40B4-BE49-F238E27FC236}">
                <a16:creationId xmlns:a16="http://schemas.microsoft.com/office/drawing/2014/main" id="{E7C35B61-4ED8-405D-AC8C-B4078238752D}"/>
              </a:ext>
            </a:extLst>
          </p:cNvPr>
          <p:cNvSpPr txBox="1"/>
          <p:nvPr/>
        </p:nvSpPr>
        <p:spPr>
          <a:xfrm>
            <a:off x="8630663" y="5464422"/>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71" name="Graphic 70" descr="Close">
            <a:extLst>
              <a:ext uri="{FF2B5EF4-FFF2-40B4-BE49-F238E27FC236}">
                <a16:creationId xmlns:a16="http://schemas.microsoft.com/office/drawing/2014/main" id="{80D507ED-36A4-4128-A147-0A3E866336D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64101" y="5489253"/>
            <a:ext cx="193367" cy="193367"/>
          </a:xfrm>
          <a:prstGeom prst="rect">
            <a:avLst/>
          </a:prstGeom>
        </p:spPr>
      </p:pic>
      <p:pic>
        <p:nvPicPr>
          <p:cNvPr id="18" name="Graphic 17" descr="Magnifying glass">
            <a:extLst>
              <a:ext uri="{FF2B5EF4-FFF2-40B4-BE49-F238E27FC236}">
                <a16:creationId xmlns:a16="http://schemas.microsoft.com/office/drawing/2014/main" id="{27DC04F8-CDAE-447C-9CE7-1FCC3CE94B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07233" y="5573739"/>
            <a:ext cx="187508" cy="187508"/>
          </a:xfrm>
          <a:prstGeom prst="rect">
            <a:avLst/>
          </a:prstGeom>
        </p:spPr>
      </p:pic>
      <p:pic>
        <p:nvPicPr>
          <p:cNvPr id="22" name="Graphic 21" descr="Pencil">
            <a:extLst>
              <a:ext uri="{FF2B5EF4-FFF2-40B4-BE49-F238E27FC236}">
                <a16:creationId xmlns:a16="http://schemas.microsoft.com/office/drawing/2014/main" id="{92E1E9AA-0432-4521-A039-4AC5BD997CB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48659" y="5570877"/>
            <a:ext cx="165146" cy="165146"/>
          </a:xfrm>
          <a:prstGeom prst="rect">
            <a:avLst/>
          </a:prstGeom>
        </p:spPr>
      </p:pic>
      <p:sp>
        <p:nvSpPr>
          <p:cNvPr id="72" name="TextBox 71">
            <a:extLst>
              <a:ext uri="{FF2B5EF4-FFF2-40B4-BE49-F238E27FC236}">
                <a16:creationId xmlns:a16="http://schemas.microsoft.com/office/drawing/2014/main" id="{F0DB4205-7FEB-4083-9A9E-5428629CFE4F}"/>
              </a:ext>
            </a:extLst>
          </p:cNvPr>
          <p:cNvSpPr txBox="1"/>
          <p:nvPr/>
        </p:nvSpPr>
        <p:spPr>
          <a:xfrm>
            <a:off x="2413262" y="4547978"/>
            <a:ext cx="7550865" cy="276999"/>
          </a:xfrm>
          <a:prstGeom prst="rect">
            <a:avLst/>
          </a:prstGeom>
          <a:noFill/>
          <a:ln>
            <a:solidFill>
              <a:schemeClr val="accent1"/>
            </a:solidFill>
          </a:ln>
        </p:spPr>
        <p:txBody>
          <a:bodyPr wrap="square" rtlCol="0">
            <a:spAutoFit/>
          </a:bodyPr>
          <a:lstStyle/>
          <a:p>
            <a:endParaRPr lang="en-SG" sz="1200" dirty="0"/>
          </a:p>
        </p:txBody>
      </p:sp>
      <p:sp>
        <p:nvSpPr>
          <p:cNvPr id="29" name="TextBox 28">
            <a:extLst>
              <a:ext uri="{FF2B5EF4-FFF2-40B4-BE49-F238E27FC236}">
                <a16:creationId xmlns:a16="http://schemas.microsoft.com/office/drawing/2014/main" id="{10017EDD-7C92-402B-A63E-0DEDC5CD89CE}"/>
              </a:ext>
            </a:extLst>
          </p:cNvPr>
          <p:cNvSpPr txBox="1"/>
          <p:nvPr/>
        </p:nvSpPr>
        <p:spPr>
          <a:xfrm>
            <a:off x="2413262" y="4546617"/>
            <a:ext cx="1328463" cy="276999"/>
          </a:xfrm>
          <a:prstGeom prst="rect">
            <a:avLst/>
          </a:prstGeom>
          <a:solidFill>
            <a:schemeClr val="accent1">
              <a:lumMod val="20000"/>
              <a:lumOff val="80000"/>
            </a:schemeClr>
          </a:solidFill>
          <a:ln>
            <a:solidFill>
              <a:schemeClr val="accent1"/>
            </a:solidFill>
          </a:ln>
        </p:spPr>
        <p:txBody>
          <a:bodyPr wrap="square" rtlCol="0">
            <a:spAutoFit/>
          </a:bodyPr>
          <a:lstStyle/>
          <a:p>
            <a:r>
              <a:rPr lang="en-SG" sz="1200" dirty="0"/>
              <a:t>Add reference</a:t>
            </a:r>
          </a:p>
        </p:txBody>
      </p:sp>
      <p:pic>
        <p:nvPicPr>
          <p:cNvPr id="35" name="Graphic 34" descr="Add">
            <a:extLst>
              <a:ext uri="{FF2B5EF4-FFF2-40B4-BE49-F238E27FC236}">
                <a16:creationId xmlns:a16="http://schemas.microsoft.com/office/drawing/2014/main" id="{DC0BC6C6-3ECA-4496-87CE-34BA26937EB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521204" y="4576216"/>
            <a:ext cx="220521" cy="220521"/>
          </a:xfrm>
          <a:prstGeom prst="rect">
            <a:avLst/>
          </a:prstGeom>
        </p:spPr>
      </p:pic>
      <p:sp>
        <p:nvSpPr>
          <p:cNvPr id="73" name="TextBox 72">
            <a:extLst>
              <a:ext uri="{FF2B5EF4-FFF2-40B4-BE49-F238E27FC236}">
                <a16:creationId xmlns:a16="http://schemas.microsoft.com/office/drawing/2014/main" id="{3C69A941-C825-45FF-8157-32E43B5F0424}"/>
              </a:ext>
            </a:extLst>
          </p:cNvPr>
          <p:cNvSpPr txBox="1"/>
          <p:nvPr/>
        </p:nvSpPr>
        <p:spPr>
          <a:xfrm>
            <a:off x="8778240" y="4546617"/>
            <a:ext cx="1185887" cy="2878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chemeClr val="accent1"/>
            </a:solidFill>
          </a:ln>
        </p:spPr>
        <p:txBody>
          <a:bodyPr wrap="square" rtlCol="0">
            <a:spAutoFit/>
          </a:bodyPr>
          <a:lstStyle/>
          <a:p>
            <a:r>
              <a:rPr lang="en-SG" sz="1200" dirty="0"/>
              <a:t>Delete All</a:t>
            </a:r>
          </a:p>
        </p:txBody>
      </p:sp>
      <p:pic>
        <p:nvPicPr>
          <p:cNvPr id="74" name="Graphic 73" descr="Close">
            <a:extLst>
              <a:ext uri="{FF2B5EF4-FFF2-40B4-BE49-F238E27FC236}">
                <a16:creationId xmlns:a16="http://schemas.microsoft.com/office/drawing/2014/main" id="{EECD9B98-5385-43C0-AC06-57EBBC93DFF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668737" y="4589792"/>
            <a:ext cx="193367" cy="193367"/>
          </a:xfrm>
          <a:prstGeom prst="rect">
            <a:avLst/>
          </a:prstGeom>
        </p:spPr>
      </p:pic>
      <p:sp>
        <p:nvSpPr>
          <p:cNvPr id="75" name="Arrow: Up 74">
            <a:extLst>
              <a:ext uri="{FF2B5EF4-FFF2-40B4-BE49-F238E27FC236}">
                <a16:creationId xmlns:a16="http://schemas.microsoft.com/office/drawing/2014/main" id="{46286FD0-7581-4E1B-9F3B-BA035AC8AAFC}"/>
              </a:ext>
            </a:extLst>
          </p:cNvPr>
          <p:cNvSpPr/>
          <p:nvPr/>
        </p:nvSpPr>
        <p:spPr>
          <a:xfrm rot="3046992">
            <a:off x="8378973" y="5147256"/>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A3A6C26B-2F71-45C0-A7CA-F10FD69196B6}"/>
              </a:ext>
            </a:extLst>
          </p:cNvPr>
          <p:cNvSpPr txBox="1"/>
          <p:nvPr/>
        </p:nvSpPr>
        <p:spPr>
          <a:xfrm>
            <a:off x="0" y="0"/>
            <a:ext cx="12192000" cy="6858000"/>
          </a:xfrm>
          <a:prstGeom prst="rect">
            <a:avLst/>
          </a:prstGeom>
          <a:blipFill dpi="0" rotWithShape="1">
            <a:blip r:embed="rId24">
              <a:extLst>
                <a:ext uri="{BEBA8EAE-BF5A-486C-A8C5-ECC9F3942E4B}">
                  <a14:imgProps xmlns:a14="http://schemas.microsoft.com/office/drawing/2010/main">
                    <a14:imgLayer r:embed="rId25">
                      <a14:imgEffect>
                        <a14:sharpenSoften amount="-92000"/>
                      </a14:imgEffect>
                    </a14:imgLayer>
                  </a14:imgProps>
                </a:ext>
                <a:ext uri="{28A0092B-C50C-407E-A947-70E740481C1C}">
                  <a14:useLocalDpi xmlns:a14="http://schemas.microsoft.com/office/drawing/2010/main" val="0"/>
                </a:ext>
              </a:extLst>
            </a:blip>
            <a:srcRect/>
            <a:stretch>
              <a:fillRect/>
            </a:stretch>
          </a:blipFill>
        </p:spPr>
        <p:txBody>
          <a:bodyPr wrap="square" rtlCol="0">
            <a:spAutoFit/>
          </a:bodyPr>
          <a:lstStyle/>
          <a:p>
            <a:endParaRPr lang="en-SG" dirty="0"/>
          </a:p>
        </p:txBody>
      </p:sp>
      <p:sp>
        <p:nvSpPr>
          <p:cNvPr id="46" name="Rectangle: Rounded Corners 45">
            <a:extLst>
              <a:ext uri="{FF2B5EF4-FFF2-40B4-BE49-F238E27FC236}">
                <a16:creationId xmlns:a16="http://schemas.microsoft.com/office/drawing/2014/main" id="{5C7E53C8-CFD1-49D5-B470-5BF7A34F202B}"/>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7" name="Picture 2" descr="Image result for back arrow transparent&quot;">
            <a:extLst>
              <a:ext uri="{FF2B5EF4-FFF2-40B4-BE49-F238E27FC236}">
                <a16:creationId xmlns:a16="http://schemas.microsoft.com/office/drawing/2014/main" id="{17483E42-E3B8-4842-99C6-6E0CF1935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48" name="Graphic 47" descr="Close">
            <a:extLst>
              <a:ext uri="{FF2B5EF4-FFF2-40B4-BE49-F238E27FC236}">
                <a16:creationId xmlns:a16="http://schemas.microsoft.com/office/drawing/2014/main" id="{78D68576-7C46-45A4-AC24-9C539763650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349843" y="1466916"/>
            <a:ext cx="450808" cy="450808"/>
          </a:xfrm>
          <a:prstGeom prst="rect">
            <a:avLst/>
          </a:prstGeom>
        </p:spPr>
      </p:pic>
      <p:sp>
        <p:nvSpPr>
          <p:cNvPr id="49" name="TextBox 48">
            <a:extLst>
              <a:ext uri="{FF2B5EF4-FFF2-40B4-BE49-F238E27FC236}">
                <a16:creationId xmlns:a16="http://schemas.microsoft.com/office/drawing/2014/main" id="{69B533A9-1C59-4D5E-8302-CEACEDDD77C3}"/>
              </a:ext>
            </a:extLst>
          </p:cNvPr>
          <p:cNvSpPr txBox="1"/>
          <p:nvPr/>
        </p:nvSpPr>
        <p:spPr>
          <a:xfrm>
            <a:off x="4927043" y="4033520"/>
            <a:ext cx="106680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YES</a:t>
            </a:r>
          </a:p>
        </p:txBody>
      </p:sp>
      <p:sp>
        <p:nvSpPr>
          <p:cNvPr id="51" name="TextBox 50">
            <a:extLst>
              <a:ext uri="{FF2B5EF4-FFF2-40B4-BE49-F238E27FC236}">
                <a16:creationId xmlns:a16="http://schemas.microsoft.com/office/drawing/2014/main" id="{23001D4E-8901-482F-A4BE-0F4F9A0809A9}"/>
              </a:ext>
            </a:extLst>
          </p:cNvPr>
          <p:cNvSpPr txBox="1"/>
          <p:nvPr/>
        </p:nvSpPr>
        <p:spPr>
          <a:xfrm>
            <a:off x="6582788" y="4029363"/>
            <a:ext cx="103632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dirty="0"/>
              <a:t>      NO</a:t>
            </a:r>
          </a:p>
        </p:txBody>
      </p:sp>
      <p:sp>
        <p:nvSpPr>
          <p:cNvPr id="52" name="TextBox 51">
            <a:extLst>
              <a:ext uri="{FF2B5EF4-FFF2-40B4-BE49-F238E27FC236}">
                <a16:creationId xmlns:a16="http://schemas.microsoft.com/office/drawing/2014/main" id="{C4DEB73F-14E9-4116-95EC-E5884279205B}"/>
              </a:ext>
            </a:extLst>
          </p:cNvPr>
          <p:cNvSpPr txBox="1"/>
          <p:nvPr/>
        </p:nvSpPr>
        <p:spPr>
          <a:xfrm>
            <a:off x="4737044" y="2610883"/>
            <a:ext cx="2987040" cy="584775"/>
          </a:xfrm>
          <a:prstGeom prst="rect">
            <a:avLst/>
          </a:prstGeom>
          <a:noFill/>
          <a:ln>
            <a:solidFill>
              <a:schemeClr val="accent1"/>
            </a:solidFill>
          </a:ln>
        </p:spPr>
        <p:txBody>
          <a:bodyPr wrap="square" rtlCol="0">
            <a:spAutoFit/>
          </a:bodyPr>
          <a:lstStyle/>
          <a:p>
            <a:r>
              <a:rPr lang="en-SG" sz="1600" dirty="0"/>
              <a:t>   Delete This is… message?</a:t>
            </a:r>
          </a:p>
          <a:p>
            <a:endParaRPr lang="en-SG" sz="1600" dirty="0"/>
          </a:p>
        </p:txBody>
      </p:sp>
      <p:sp>
        <p:nvSpPr>
          <p:cNvPr id="54" name="Arrow: Up 53">
            <a:extLst>
              <a:ext uri="{FF2B5EF4-FFF2-40B4-BE49-F238E27FC236}">
                <a16:creationId xmlns:a16="http://schemas.microsoft.com/office/drawing/2014/main" id="{07A2B7EC-5644-45B2-9432-593FBD95DED7}"/>
              </a:ext>
            </a:extLst>
          </p:cNvPr>
          <p:cNvSpPr/>
          <p:nvPr/>
        </p:nvSpPr>
        <p:spPr>
          <a:xfrm rot="3046992">
            <a:off x="4853200" y="4296975"/>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2289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I am writing this message, it has 2 references</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305780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841730"/>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901E5F-B02F-4232-9F04-1567F5FF72D2}"/>
              </a:ext>
            </a:extLst>
          </p:cNvPr>
          <p:cNvSpPr txBox="1"/>
          <p:nvPr/>
        </p:nvSpPr>
        <p:spPr>
          <a:xfrm>
            <a:off x="2413267" y="5366173"/>
            <a:ext cx="7550865" cy="492443"/>
          </a:xfrm>
          <a:prstGeom prst="rect">
            <a:avLst/>
          </a:prstGeom>
          <a:noFill/>
          <a:ln>
            <a:solidFill>
              <a:schemeClr val="accent1"/>
            </a:solidFill>
          </a:ln>
        </p:spPr>
        <p:txBody>
          <a:bodyPr wrap="square" rtlCol="0">
            <a:spAutoFit/>
          </a:bodyPr>
          <a:lstStyle/>
          <a:p>
            <a:r>
              <a:rPr lang="en-SG" sz="1200" dirty="0"/>
              <a:t>Participant -10</a:t>
            </a:r>
          </a:p>
          <a:p>
            <a:r>
              <a:rPr lang="en-SG" sz="1400" dirty="0"/>
              <a:t>	</a:t>
            </a:r>
            <a:r>
              <a:rPr lang="en-SG" sz="1200" dirty="0"/>
              <a:t>This is… message-10   </a:t>
            </a:r>
            <a:r>
              <a:rPr lang="en-SG" sz="1200" dirty="0">
                <a:solidFill>
                  <a:schemeClr val="accent1"/>
                </a:solidFill>
              </a:rPr>
              <a:t>view&gt;&gt;</a:t>
            </a:r>
          </a:p>
        </p:txBody>
      </p:sp>
      <p:pic>
        <p:nvPicPr>
          <p:cNvPr id="58" name="Graphic 57" descr="Pencil">
            <a:extLst>
              <a:ext uri="{FF2B5EF4-FFF2-40B4-BE49-F238E27FC236}">
                <a16:creationId xmlns:a16="http://schemas.microsoft.com/office/drawing/2014/main" id="{22F46680-4B52-422E-AD7A-084A1A305B8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48659" y="5040743"/>
            <a:ext cx="165146" cy="165146"/>
          </a:xfrm>
          <a:prstGeom prst="rect">
            <a:avLst/>
          </a:prstGeom>
        </p:spPr>
      </p:pic>
      <p:pic>
        <p:nvPicPr>
          <p:cNvPr id="59" name="Graphic 58" descr="Magnifying glass">
            <a:extLst>
              <a:ext uri="{FF2B5EF4-FFF2-40B4-BE49-F238E27FC236}">
                <a16:creationId xmlns:a16="http://schemas.microsoft.com/office/drawing/2014/main" id="{D2325E1A-9B17-421E-9ABC-57AC6036240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07233" y="5049538"/>
            <a:ext cx="169272" cy="169272"/>
          </a:xfrm>
          <a:prstGeom prst="rect">
            <a:avLst/>
          </a:prstGeom>
        </p:spPr>
      </p:pic>
      <p:sp>
        <p:nvSpPr>
          <p:cNvPr id="63" name="TextBox 62">
            <a:extLst>
              <a:ext uri="{FF2B5EF4-FFF2-40B4-BE49-F238E27FC236}">
                <a16:creationId xmlns:a16="http://schemas.microsoft.com/office/drawing/2014/main" id="{F6EF2108-87D5-4616-A7B4-DA41395B0E68}"/>
              </a:ext>
            </a:extLst>
          </p:cNvPr>
          <p:cNvSpPr txBox="1"/>
          <p:nvPr/>
        </p:nvSpPr>
        <p:spPr>
          <a:xfrm>
            <a:off x="2413267" y="4840639"/>
            <a:ext cx="7550865" cy="492443"/>
          </a:xfrm>
          <a:prstGeom prst="rect">
            <a:avLst/>
          </a:prstGeom>
          <a:noFill/>
          <a:ln>
            <a:solidFill>
              <a:schemeClr val="accent1"/>
            </a:solidFill>
          </a:ln>
        </p:spPr>
        <p:txBody>
          <a:bodyPr wrap="square" rtlCol="0">
            <a:spAutoFit/>
          </a:bodyPr>
          <a:lstStyle/>
          <a:p>
            <a:r>
              <a:rPr lang="en-SG" sz="1200" dirty="0"/>
              <a:t>Participant -1</a:t>
            </a:r>
          </a:p>
          <a:p>
            <a:r>
              <a:rPr lang="en-SG" sz="1400" dirty="0"/>
              <a:t>	</a:t>
            </a:r>
            <a:r>
              <a:rPr lang="en-SG" sz="1200" dirty="0"/>
              <a:t>This is… message   </a:t>
            </a:r>
            <a:r>
              <a:rPr lang="en-SG" sz="1200" dirty="0">
                <a:solidFill>
                  <a:schemeClr val="accent1"/>
                </a:solidFill>
              </a:rPr>
              <a:t>view&gt;&gt;</a:t>
            </a:r>
          </a:p>
        </p:txBody>
      </p:sp>
      <p:sp>
        <p:nvSpPr>
          <p:cNvPr id="64" name="TextBox 63">
            <a:extLst>
              <a:ext uri="{FF2B5EF4-FFF2-40B4-BE49-F238E27FC236}">
                <a16:creationId xmlns:a16="http://schemas.microsoft.com/office/drawing/2014/main" id="{D627385E-700A-4888-80D0-25E339801A88}"/>
              </a:ext>
            </a:extLst>
          </p:cNvPr>
          <p:cNvSpPr txBox="1"/>
          <p:nvPr/>
        </p:nvSpPr>
        <p:spPr>
          <a:xfrm>
            <a:off x="5775395" y="4987087"/>
            <a:ext cx="690501" cy="276999"/>
          </a:xfrm>
          <a:prstGeom prst="rect">
            <a:avLst/>
          </a:prstGeom>
          <a:noFill/>
          <a:ln>
            <a:solidFill>
              <a:schemeClr val="accent1"/>
            </a:solidFill>
          </a:ln>
        </p:spPr>
        <p:txBody>
          <a:bodyPr wrap="square" rtlCol="0">
            <a:spAutoFit/>
          </a:bodyPr>
          <a:lstStyle/>
          <a:p>
            <a:r>
              <a:rPr lang="en-SG" sz="1200" dirty="0"/>
              <a:t>Edit</a:t>
            </a:r>
          </a:p>
        </p:txBody>
      </p:sp>
      <p:sp>
        <p:nvSpPr>
          <p:cNvPr id="65" name="TextBox 64">
            <a:extLst>
              <a:ext uri="{FF2B5EF4-FFF2-40B4-BE49-F238E27FC236}">
                <a16:creationId xmlns:a16="http://schemas.microsoft.com/office/drawing/2014/main" id="{7D11673E-2E25-4BA7-8333-41B7BF33B4C2}"/>
              </a:ext>
            </a:extLst>
          </p:cNvPr>
          <p:cNvSpPr txBox="1"/>
          <p:nvPr/>
        </p:nvSpPr>
        <p:spPr>
          <a:xfrm>
            <a:off x="7114738" y="4996811"/>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66" name="TextBox 65">
            <a:extLst>
              <a:ext uri="{FF2B5EF4-FFF2-40B4-BE49-F238E27FC236}">
                <a16:creationId xmlns:a16="http://schemas.microsoft.com/office/drawing/2014/main" id="{E16B99C1-3713-4D3D-A34C-7E20AC6C80AD}"/>
              </a:ext>
            </a:extLst>
          </p:cNvPr>
          <p:cNvSpPr txBox="1"/>
          <p:nvPr/>
        </p:nvSpPr>
        <p:spPr>
          <a:xfrm>
            <a:off x="8630663" y="4996810"/>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67" name="Graphic 66" descr="Close">
            <a:extLst>
              <a:ext uri="{FF2B5EF4-FFF2-40B4-BE49-F238E27FC236}">
                <a16:creationId xmlns:a16="http://schemas.microsoft.com/office/drawing/2014/main" id="{2785C8B1-9766-40FC-BEF9-FDF206467A6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64101" y="5037490"/>
            <a:ext cx="193367" cy="193367"/>
          </a:xfrm>
          <a:prstGeom prst="rect">
            <a:avLst/>
          </a:prstGeom>
        </p:spPr>
      </p:pic>
      <p:sp>
        <p:nvSpPr>
          <p:cNvPr id="68" name="TextBox 67">
            <a:extLst>
              <a:ext uri="{FF2B5EF4-FFF2-40B4-BE49-F238E27FC236}">
                <a16:creationId xmlns:a16="http://schemas.microsoft.com/office/drawing/2014/main" id="{DD95404E-0E68-45CC-8ED9-C67E107C1AD6}"/>
              </a:ext>
            </a:extLst>
          </p:cNvPr>
          <p:cNvSpPr txBox="1"/>
          <p:nvPr/>
        </p:nvSpPr>
        <p:spPr>
          <a:xfrm>
            <a:off x="5775395" y="5518643"/>
            <a:ext cx="690501" cy="276999"/>
          </a:xfrm>
          <a:prstGeom prst="rect">
            <a:avLst/>
          </a:prstGeom>
          <a:noFill/>
          <a:ln>
            <a:solidFill>
              <a:schemeClr val="accent1"/>
            </a:solidFill>
          </a:ln>
        </p:spPr>
        <p:txBody>
          <a:bodyPr wrap="square" rtlCol="0">
            <a:spAutoFit/>
          </a:bodyPr>
          <a:lstStyle/>
          <a:p>
            <a:r>
              <a:rPr lang="en-SG" sz="1200" dirty="0"/>
              <a:t>Edit</a:t>
            </a:r>
          </a:p>
        </p:txBody>
      </p:sp>
      <p:sp>
        <p:nvSpPr>
          <p:cNvPr id="69" name="TextBox 68">
            <a:extLst>
              <a:ext uri="{FF2B5EF4-FFF2-40B4-BE49-F238E27FC236}">
                <a16:creationId xmlns:a16="http://schemas.microsoft.com/office/drawing/2014/main" id="{9A73AA0F-3D35-42AF-9F42-0C0F4E277384}"/>
              </a:ext>
            </a:extLst>
          </p:cNvPr>
          <p:cNvSpPr txBox="1"/>
          <p:nvPr/>
        </p:nvSpPr>
        <p:spPr>
          <a:xfrm>
            <a:off x="7119708" y="5517100"/>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70" name="TextBox 69">
            <a:extLst>
              <a:ext uri="{FF2B5EF4-FFF2-40B4-BE49-F238E27FC236}">
                <a16:creationId xmlns:a16="http://schemas.microsoft.com/office/drawing/2014/main" id="{E7C35B61-4ED8-405D-AC8C-B4078238752D}"/>
              </a:ext>
            </a:extLst>
          </p:cNvPr>
          <p:cNvSpPr txBox="1"/>
          <p:nvPr/>
        </p:nvSpPr>
        <p:spPr>
          <a:xfrm>
            <a:off x="8630663" y="5464422"/>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71" name="Graphic 70" descr="Close">
            <a:extLst>
              <a:ext uri="{FF2B5EF4-FFF2-40B4-BE49-F238E27FC236}">
                <a16:creationId xmlns:a16="http://schemas.microsoft.com/office/drawing/2014/main" id="{80D507ED-36A4-4128-A147-0A3E866336D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64101" y="5489253"/>
            <a:ext cx="193367" cy="193367"/>
          </a:xfrm>
          <a:prstGeom prst="rect">
            <a:avLst/>
          </a:prstGeom>
        </p:spPr>
      </p:pic>
      <p:pic>
        <p:nvPicPr>
          <p:cNvPr id="18" name="Graphic 17" descr="Magnifying glass">
            <a:extLst>
              <a:ext uri="{FF2B5EF4-FFF2-40B4-BE49-F238E27FC236}">
                <a16:creationId xmlns:a16="http://schemas.microsoft.com/office/drawing/2014/main" id="{27DC04F8-CDAE-447C-9CE7-1FCC3CE94B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07233" y="5573739"/>
            <a:ext cx="187508" cy="187508"/>
          </a:xfrm>
          <a:prstGeom prst="rect">
            <a:avLst/>
          </a:prstGeom>
        </p:spPr>
      </p:pic>
      <p:pic>
        <p:nvPicPr>
          <p:cNvPr id="22" name="Graphic 21" descr="Pencil">
            <a:extLst>
              <a:ext uri="{FF2B5EF4-FFF2-40B4-BE49-F238E27FC236}">
                <a16:creationId xmlns:a16="http://schemas.microsoft.com/office/drawing/2014/main" id="{92E1E9AA-0432-4521-A039-4AC5BD997CB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48659" y="5570877"/>
            <a:ext cx="165146" cy="165146"/>
          </a:xfrm>
          <a:prstGeom prst="rect">
            <a:avLst/>
          </a:prstGeom>
        </p:spPr>
      </p:pic>
      <p:sp>
        <p:nvSpPr>
          <p:cNvPr id="72" name="TextBox 71">
            <a:extLst>
              <a:ext uri="{FF2B5EF4-FFF2-40B4-BE49-F238E27FC236}">
                <a16:creationId xmlns:a16="http://schemas.microsoft.com/office/drawing/2014/main" id="{F0DB4205-7FEB-4083-9A9E-5428629CFE4F}"/>
              </a:ext>
            </a:extLst>
          </p:cNvPr>
          <p:cNvSpPr txBox="1"/>
          <p:nvPr/>
        </p:nvSpPr>
        <p:spPr>
          <a:xfrm>
            <a:off x="2413262" y="4547978"/>
            <a:ext cx="7550865" cy="276999"/>
          </a:xfrm>
          <a:prstGeom prst="rect">
            <a:avLst/>
          </a:prstGeom>
          <a:noFill/>
          <a:ln>
            <a:solidFill>
              <a:schemeClr val="accent1"/>
            </a:solidFill>
          </a:ln>
        </p:spPr>
        <p:txBody>
          <a:bodyPr wrap="square" rtlCol="0">
            <a:spAutoFit/>
          </a:bodyPr>
          <a:lstStyle/>
          <a:p>
            <a:endParaRPr lang="en-SG" sz="1200" dirty="0"/>
          </a:p>
        </p:txBody>
      </p:sp>
      <p:sp>
        <p:nvSpPr>
          <p:cNvPr id="29" name="TextBox 28">
            <a:extLst>
              <a:ext uri="{FF2B5EF4-FFF2-40B4-BE49-F238E27FC236}">
                <a16:creationId xmlns:a16="http://schemas.microsoft.com/office/drawing/2014/main" id="{10017EDD-7C92-402B-A63E-0DEDC5CD89CE}"/>
              </a:ext>
            </a:extLst>
          </p:cNvPr>
          <p:cNvSpPr txBox="1"/>
          <p:nvPr/>
        </p:nvSpPr>
        <p:spPr>
          <a:xfrm>
            <a:off x="2413262" y="4546617"/>
            <a:ext cx="1328463" cy="276999"/>
          </a:xfrm>
          <a:prstGeom prst="rect">
            <a:avLst/>
          </a:prstGeom>
          <a:solidFill>
            <a:schemeClr val="accent1">
              <a:lumMod val="20000"/>
              <a:lumOff val="80000"/>
            </a:schemeClr>
          </a:solidFill>
          <a:ln>
            <a:solidFill>
              <a:schemeClr val="accent1"/>
            </a:solidFill>
          </a:ln>
        </p:spPr>
        <p:txBody>
          <a:bodyPr wrap="square" rtlCol="0">
            <a:spAutoFit/>
          </a:bodyPr>
          <a:lstStyle/>
          <a:p>
            <a:r>
              <a:rPr lang="en-SG" sz="1200" dirty="0"/>
              <a:t>Add reference</a:t>
            </a:r>
          </a:p>
        </p:txBody>
      </p:sp>
      <p:pic>
        <p:nvPicPr>
          <p:cNvPr id="35" name="Graphic 34" descr="Add">
            <a:extLst>
              <a:ext uri="{FF2B5EF4-FFF2-40B4-BE49-F238E27FC236}">
                <a16:creationId xmlns:a16="http://schemas.microsoft.com/office/drawing/2014/main" id="{DC0BC6C6-3ECA-4496-87CE-34BA26937EB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521204" y="4576216"/>
            <a:ext cx="220521" cy="220521"/>
          </a:xfrm>
          <a:prstGeom prst="rect">
            <a:avLst/>
          </a:prstGeom>
        </p:spPr>
      </p:pic>
      <p:sp>
        <p:nvSpPr>
          <p:cNvPr id="73" name="TextBox 72">
            <a:extLst>
              <a:ext uri="{FF2B5EF4-FFF2-40B4-BE49-F238E27FC236}">
                <a16:creationId xmlns:a16="http://schemas.microsoft.com/office/drawing/2014/main" id="{3C69A941-C825-45FF-8157-32E43B5F0424}"/>
              </a:ext>
            </a:extLst>
          </p:cNvPr>
          <p:cNvSpPr txBox="1"/>
          <p:nvPr/>
        </p:nvSpPr>
        <p:spPr>
          <a:xfrm>
            <a:off x="8778240" y="4546617"/>
            <a:ext cx="1185887" cy="2878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chemeClr val="accent1"/>
            </a:solidFill>
          </a:ln>
        </p:spPr>
        <p:txBody>
          <a:bodyPr wrap="square" rtlCol="0">
            <a:spAutoFit/>
          </a:bodyPr>
          <a:lstStyle/>
          <a:p>
            <a:r>
              <a:rPr lang="en-SG" sz="1200" dirty="0"/>
              <a:t>Delete All</a:t>
            </a:r>
          </a:p>
        </p:txBody>
      </p:sp>
      <p:pic>
        <p:nvPicPr>
          <p:cNvPr id="74" name="Graphic 73" descr="Close">
            <a:extLst>
              <a:ext uri="{FF2B5EF4-FFF2-40B4-BE49-F238E27FC236}">
                <a16:creationId xmlns:a16="http://schemas.microsoft.com/office/drawing/2014/main" id="{EECD9B98-5385-43C0-AC06-57EBBC93DFF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668737" y="4589792"/>
            <a:ext cx="193367" cy="193367"/>
          </a:xfrm>
          <a:prstGeom prst="rect">
            <a:avLst/>
          </a:prstGeom>
        </p:spPr>
      </p:pic>
      <p:sp>
        <p:nvSpPr>
          <p:cNvPr id="75" name="Arrow: Up 74">
            <a:extLst>
              <a:ext uri="{FF2B5EF4-FFF2-40B4-BE49-F238E27FC236}">
                <a16:creationId xmlns:a16="http://schemas.microsoft.com/office/drawing/2014/main" id="{46286FD0-7581-4E1B-9F3B-BA035AC8AAFC}"/>
              </a:ext>
            </a:extLst>
          </p:cNvPr>
          <p:cNvSpPr/>
          <p:nvPr/>
        </p:nvSpPr>
        <p:spPr>
          <a:xfrm rot="3046992">
            <a:off x="8378973" y="5147256"/>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A3A6C26B-2F71-45C0-A7CA-F10FD69196B6}"/>
              </a:ext>
            </a:extLst>
          </p:cNvPr>
          <p:cNvSpPr txBox="1"/>
          <p:nvPr/>
        </p:nvSpPr>
        <p:spPr>
          <a:xfrm>
            <a:off x="0" y="0"/>
            <a:ext cx="12192000" cy="6858000"/>
          </a:xfrm>
          <a:prstGeom prst="rect">
            <a:avLst/>
          </a:prstGeom>
          <a:blipFill dpi="0" rotWithShape="1">
            <a:blip r:embed="rId24">
              <a:extLst>
                <a:ext uri="{BEBA8EAE-BF5A-486C-A8C5-ECC9F3942E4B}">
                  <a14:imgProps xmlns:a14="http://schemas.microsoft.com/office/drawing/2010/main">
                    <a14:imgLayer r:embed="rId25">
                      <a14:imgEffect>
                        <a14:sharpenSoften amount="-92000"/>
                      </a14:imgEffect>
                    </a14:imgLayer>
                  </a14:imgProps>
                </a:ext>
                <a:ext uri="{28A0092B-C50C-407E-A947-70E740481C1C}">
                  <a14:useLocalDpi xmlns:a14="http://schemas.microsoft.com/office/drawing/2010/main" val="0"/>
                </a:ext>
              </a:extLst>
            </a:blip>
            <a:srcRect/>
            <a:stretch>
              <a:fillRect/>
            </a:stretch>
          </a:blipFill>
        </p:spPr>
        <p:txBody>
          <a:bodyPr wrap="square" rtlCol="0">
            <a:spAutoFit/>
          </a:bodyPr>
          <a:lstStyle/>
          <a:p>
            <a:endParaRPr lang="en-SG" dirty="0"/>
          </a:p>
        </p:txBody>
      </p:sp>
      <p:sp>
        <p:nvSpPr>
          <p:cNvPr id="46" name="Rectangle: Rounded Corners 45">
            <a:extLst>
              <a:ext uri="{FF2B5EF4-FFF2-40B4-BE49-F238E27FC236}">
                <a16:creationId xmlns:a16="http://schemas.microsoft.com/office/drawing/2014/main" id="{5C7E53C8-CFD1-49D5-B470-5BF7A34F202B}"/>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7" name="Picture 2" descr="Image result for back arrow transparent&quot;">
            <a:extLst>
              <a:ext uri="{FF2B5EF4-FFF2-40B4-BE49-F238E27FC236}">
                <a16:creationId xmlns:a16="http://schemas.microsoft.com/office/drawing/2014/main" id="{17483E42-E3B8-4842-99C6-6E0CF1935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48" name="Graphic 47" descr="Close">
            <a:extLst>
              <a:ext uri="{FF2B5EF4-FFF2-40B4-BE49-F238E27FC236}">
                <a16:creationId xmlns:a16="http://schemas.microsoft.com/office/drawing/2014/main" id="{78D68576-7C46-45A4-AC24-9C539763650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349843" y="1466916"/>
            <a:ext cx="450808" cy="450808"/>
          </a:xfrm>
          <a:prstGeom prst="rect">
            <a:avLst/>
          </a:prstGeom>
        </p:spPr>
      </p:pic>
      <p:sp>
        <p:nvSpPr>
          <p:cNvPr id="52" name="TextBox 51">
            <a:extLst>
              <a:ext uri="{FF2B5EF4-FFF2-40B4-BE49-F238E27FC236}">
                <a16:creationId xmlns:a16="http://schemas.microsoft.com/office/drawing/2014/main" id="{C4DEB73F-14E9-4116-95EC-E5884279205B}"/>
              </a:ext>
            </a:extLst>
          </p:cNvPr>
          <p:cNvSpPr txBox="1"/>
          <p:nvPr/>
        </p:nvSpPr>
        <p:spPr>
          <a:xfrm>
            <a:off x="4747204" y="2610883"/>
            <a:ext cx="2987040" cy="830997"/>
          </a:xfrm>
          <a:prstGeom prst="rect">
            <a:avLst/>
          </a:prstGeom>
          <a:noFill/>
          <a:ln>
            <a:solidFill>
              <a:schemeClr val="accent1"/>
            </a:solidFill>
          </a:ln>
        </p:spPr>
        <p:txBody>
          <a:bodyPr wrap="square" rtlCol="0">
            <a:spAutoFit/>
          </a:bodyPr>
          <a:lstStyle/>
          <a:p>
            <a:r>
              <a:rPr lang="en-SG" sz="1600" dirty="0"/>
              <a:t>This is… message deleted successfully!</a:t>
            </a:r>
          </a:p>
          <a:p>
            <a:endParaRPr lang="en-SG" sz="1600" dirty="0"/>
          </a:p>
        </p:txBody>
      </p:sp>
      <p:sp>
        <p:nvSpPr>
          <p:cNvPr id="54" name="TextBox 53">
            <a:extLst>
              <a:ext uri="{FF2B5EF4-FFF2-40B4-BE49-F238E27FC236}">
                <a16:creationId xmlns:a16="http://schemas.microsoft.com/office/drawing/2014/main" id="{A26FB419-DD3B-43BF-9011-039C89DCE5E4}"/>
              </a:ext>
            </a:extLst>
          </p:cNvPr>
          <p:cNvSpPr txBox="1"/>
          <p:nvPr/>
        </p:nvSpPr>
        <p:spPr>
          <a:xfrm>
            <a:off x="5663085" y="4076006"/>
            <a:ext cx="110744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OK</a:t>
            </a:r>
          </a:p>
        </p:txBody>
      </p:sp>
      <p:sp>
        <p:nvSpPr>
          <p:cNvPr id="60" name="Arrow: Up 59">
            <a:extLst>
              <a:ext uri="{FF2B5EF4-FFF2-40B4-BE49-F238E27FC236}">
                <a16:creationId xmlns:a16="http://schemas.microsoft.com/office/drawing/2014/main" id="{BD304E21-87F5-42A0-95F0-215C53AE0AA7}"/>
              </a:ext>
            </a:extLst>
          </p:cNvPr>
          <p:cNvSpPr/>
          <p:nvPr/>
        </p:nvSpPr>
        <p:spPr>
          <a:xfrm rot="3046992">
            <a:off x="5830218" y="4296900"/>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150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I am writing this message, it has 2 references</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305780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841730"/>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901E5F-B02F-4232-9F04-1567F5FF72D2}"/>
              </a:ext>
            </a:extLst>
          </p:cNvPr>
          <p:cNvSpPr txBox="1"/>
          <p:nvPr/>
        </p:nvSpPr>
        <p:spPr>
          <a:xfrm>
            <a:off x="2413267" y="5366173"/>
            <a:ext cx="7550865" cy="492443"/>
          </a:xfrm>
          <a:prstGeom prst="rect">
            <a:avLst/>
          </a:prstGeom>
          <a:noFill/>
          <a:ln>
            <a:solidFill>
              <a:schemeClr val="accent1"/>
            </a:solidFill>
          </a:ln>
        </p:spPr>
        <p:txBody>
          <a:bodyPr wrap="square" rtlCol="0">
            <a:spAutoFit/>
          </a:bodyPr>
          <a:lstStyle/>
          <a:p>
            <a:r>
              <a:rPr lang="en-SG" sz="1200" dirty="0"/>
              <a:t>Participant -10</a:t>
            </a:r>
          </a:p>
          <a:p>
            <a:r>
              <a:rPr lang="en-SG" sz="1400" dirty="0"/>
              <a:t>	</a:t>
            </a:r>
            <a:r>
              <a:rPr lang="en-SG" sz="1200" dirty="0"/>
              <a:t>This is… message-10   </a:t>
            </a:r>
            <a:r>
              <a:rPr lang="en-SG" sz="1200" dirty="0">
                <a:solidFill>
                  <a:schemeClr val="accent1"/>
                </a:solidFill>
              </a:rPr>
              <a:t>view&gt;&gt;</a:t>
            </a:r>
          </a:p>
        </p:txBody>
      </p:sp>
      <p:sp>
        <p:nvSpPr>
          <p:cNvPr id="68" name="TextBox 67">
            <a:extLst>
              <a:ext uri="{FF2B5EF4-FFF2-40B4-BE49-F238E27FC236}">
                <a16:creationId xmlns:a16="http://schemas.microsoft.com/office/drawing/2014/main" id="{DD95404E-0E68-45CC-8ED9-C67E107C1AD6}"/>
              </a:ext>
            </a:extLst>
          </p:cNvPr>
          <p:cNvSpPr txBox="1"/>
          <p:nvPr/>
        </p:nvSpPr>
        <p:spPr>
          <a:xfrm>
            <a:off x="5775395" y="5518643"/>
            <a:ext cx="690501" cy="276999"/>
          </a:xfrm>
          <a:prstGeom prst="rect">
            <a:avLst/>
          </a:prstGeom>
          <a:noFill/>
          <a:ln>
            <a:solidFill>
              <a:schemeClr val="accent1"/>
            </a:solidFill>
          </a:ln>
        </p:spPr>
        <p:txBody>
          <a:bodyPr wrap="square" rtlCol="0">
            <a:spAutoFit/>
          </a:bodyPr>
          <a:lstStyle/>
          <a:p>
            <a:r>
              <a:rPr lang="en-SG" sz="1200" dirty="0"/>
              <a:t>Edit</a:t>
            </a:r>
          </a:p>
        </p:txBody>
      </p:sp>
      <p:sp>
        <p:nvSpPr>
          <p:cNvPr id="69" name="TextBox 68">
            <a:extLst>
              <a:ext uri="{FF2B5EF4-FFF2-40B4-BE49-F238E27FC236}">
                <a16:creationId xmlns:a16="http://schemas.microsoft.com/office/drawing/2014/main" id="{9A73AA0F-3D35-42AF-9F42-0C0F4E277384}"/>
              </a:ext>
            </a:extLst>
          </p:cNvPr>
          <p:cNvSpPr txBox="1"/>
          <p:nvPr/>
        </p:nvSpPr>
        <p:spPr>
          <a:xfrm>
            <a:off x="7119708" y="5517100"/>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70" name="TextBox 69">
            <a:extLst>
              <a:ext uri="{FF2B5EF4-FFF2-40B4-BE49-F238E27FC236}">
                <a16:creationId xmlns:a16="http://schemas.microsoft.com/office/drawing/2014/main" id="{E7C35B61-4ED8-405D-AC8C-B4078238752D}"/>
              </a:ext>
            </a:extLst>
          </p:cNvPr>
          <p:cNvSpPr txBox="1"/>
          <p:nvPr/>
        </p:nvSpPr>
        <p:spPr>
          <a:xfrm>
            <a:off x="8630663" y="5464422"/>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71" name="Graphic 70" descr="Close">
            <a:extLst>
              <a:ext uri="{FF2B5EF4-FFF2-40B4-BE49-F238E27FC236}">
                <a16:creationId xmlns:a16="http://schemas.microsoft.com/office/drawing/2014/main" id="{80D507ED-36A4-4128-A147-0A3E866336D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264101" y="5489253"/>
            <a:ext cx="193367" cy="193367"/>
          </a:xfrm>
          <a:prstGeom prst="rect">
            <a:avLst/>
          </a:prstGeom>
        </p:spPr>
      </p:pic>
      <p:pic>
        <p:nvPicPr>
          <p:cNvPr id="18" name="Graphic 17" descr="Magnifying glass">
            <a:extLst>
              <a:ext uri="{FF2B5EF4-FFF2-40B4-BE49-F238E27FC236}">
                <a16:creationId xmlns:a16="http://schemas.microsoft.com/office/drawing/2014/main" id="{27DC04F8-CDAE-447C-9CE7-1FCC3CE94B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07233" y="5573739"/>
            <a:ext cx="187508" cy="187508"/>
          </a:xfrm>
          <a:prstGeom prst="rect">
            <a:avLst/>
          </a:prstGeom>
        </p:spPr>
      </p:pic>
      <p:pic>
        <p:nvPicPr>
          <p:cNvPr id="22" name="Graphic 21" descr="Pencil">
            <a:extLst>
              <a:ext uri="{FF2B5EF4-FFF2-40B4-BE49-F238E27FC236}">
                <a16:creationId xmlns:a16="http://schemas.microsoft.com/office/drawing/2014/main" id="{92E1E9AA-0432-4521-A039-4AC5BD997CB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48659" y="5570877"/>
            <a:ext cx="165146" cy="165146"/>
          </a:xfrm>
          <a:prstGeom prst="rect">
            <a:avLst/>
          </a:prstGeom>
        </p:spPr>
      </p:pic>
      <p:sp>
        <p:nvSpPr>
          <p:cNvPr id="72" name="TextBox 71">
            <a:extLst>
              <a:ext uri="{FF2B5EF4-FFF2-40B4-BE49-F238E27FC236}">
                <a16:creationId xmlns:a16="http://schemas.microsoft.com/office/drawing/2014/main" id="{F0DB4205-7FEB-4083-9A9E-5428629CFE4F}"/>
              </a:ext>
            </a:extLst>
          </p:cNvPr>
          <p:cNvSpPr txBox="1"/>
          <p:nvPr/>
        </p:nvSpPr>
        <p:spPr>
          <a:xfrm>
            <a:off x="2413264" y="5076758"/>
            <a:ext cx="7550865" cy="276999"/>
          </a:xfrm>
          <a:prstGeom prst="rect">
            <a:avLst/>
          </a:prstGeom>
          <a:noFill/>
          <a:ln>
            <a:solidFill>
              <a:schemeClr val="accent1"/>
            </a:solidFill>
          </a:ln>
        </p:spPr>
        <p:txBody>
          <a:bodyPr wrap="square" rtlCol="0">
            <a:spAutoFit/>
          </a:bodyPr>
          <a:lstStyle/>
          <a:p>
            <a:endParaRPr lang="en-SG" sz="1200" dirty="0"/>
          </a:p>
        </p:txBody>
      </p:sp>
      <p:sp>
        <p:nvSpPr>
          <p:cNvPr id="29" name="TextBox 28">
            <a:extLst>
              <a:ext uri="{FF2B5EF4-FFF2-40B4-BE49-F238E27FC236}">
                <a16:creationId xmlns:a16="http://schemas.microsoft.com/office/drawing/2014/main" id="{10017EDD-7C92-402B-A63E-0DEDC5CD89CE}"/>
              </a:ext>
            </a:extLst>
          </p:cNvPr>
          <p:cNvSpPr txBox="1"/>
          <p:nvPr/>
        </p:nvSpPr>
        <p:spPr>
          <a:xfrm>
            <a:off x="2413261" y="5089174"/>
            <a:ext cx="1328463" cy="276999"/>
          </a:xfrm>
          <a:prstGeom prst="rect">
            <a:avLst/>
          </a:prstGeom>
          <a:solidFill>
            <a:schemeClr val="accent1">
              <a:lumMod val="20000"/>
              <a:lumOff val="80000"/>
            </a:schemeClr>
          </a:solidFill>
          <a:ln>
            <a:solidFill>
              <a:schemeClr val="accent1"/>
            </a:solidFill>
          </a:ln>
        </p:spPr>
        <p:txBody>
          <a:bodyPr wrap="square" rtlCol="0">
            <a:spAutoFit/>
          </a:bodyPr>
          <a:lstStyle/>
          <a:p>
            <a:r>
              <a:rPr lang="en-SG" sz="1200" dirty="0"/>
              <a:t>Add reference</a:t>
            </a:r>
          </a:p>
        </p:txBody>
      </p:sp>
      <p:pic>
        <p:nvPicPr>
          <p:cNvPr id="35" name="Graphic 34" descr="Add">
            <a:extLst>
              <a:ext uri="{FF2B5EF4-FFF2-40B4-BE49-F238E27FC236}">
                <a16:creationId xmlns:a16="http://schemas.microsoft.com/office/drawing/2014/main" id="{DC0BC6C6-3ECA-4496-87CE-34BA26937E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21204" y="5125026"/>
            <a:ext cx="220521" cy="220521"/>
          </a:xfrm>
          <a:prstGeom prst="rect">
            <a:avLst/>
          </a:prstGeom>
        </p:spPr>
      </p:pic>
      <p:sp>
        <p:nvSpPr>
          <p:cNvPr id="73" name="TextBox 72">
            <a:extLst>
              <a:ext uri="{FF2B5EF4-FFF2-40B4-BE49-F238E27FC236}">
                <a16:creationId xmlns:a16="http://schemas.microsoft.com/office/drawing/2014/main" id="{3C69A941-C825-45FF-8157-32E43B5F0424}"/>
              </a:ext>
            </a:extLst>
          </p:cNvPr>
          <p:cNvSpPr txBox="1"/>
          <p:nvPr/>
        </p:nvSpPr>
        <p:spPr>
          <a:xfrm>
            <a:off x="8880667" y="5086642"/>
            <a:ext cx="1073060"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chemeClr val="accent1"/>
            </a:solidFill>
          </a:ln>
        </p:spPr>
        <p:txBody>
          <a:bodyPr wrap="square" rtlCol="0">
            <a:spAutoFit/>
          </a:bodyPr>
          <a:lstStyle/>
          <a:p>
            <a:r>
              <a:rPr lang="en-SG" sz="1200" dirty="0"/>
              <a:t>Delete All</a:t>
            </a:r>
          </a:p>
        </p:txBody>
      </p:sp>
      <p:pic>
        <p:nvPicPr>
          <p:cNvPr id="74" name="Graphic 73" descr="Close">
            <a:extLst>
              <a:ext uri="{FF2B5EF4-FFF2-40B4-BE49-F238E27FC236}">
                <a16:creationId xmlns:a16="http://schemas.microsoft.com/office/drawing/2014/main" id="{EECD9B98-5385-43C0-AC06-57EBBC93DFF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79280" y="5118573"/>
            <a:ext cx="193367" cy="193367"/>
          </a:xfrm>
          <a:prstGeom prst="rect">
            <a:avLst/>
          </a:prstGeom>
        </p:spPr>
      </p:pic>
      <p:sp>
        <p:nvSpPr>
          <p:cNvPr id="45" name="Arrow: Up 44">
            <a:extLst>
              <a:ext uri="{FF2B5EF4-FFF2-40B4-BE49-F238E27FC236}">
                <a16:creationId xmlns:a16="http://schemas.microsoft.com/office/drawing/2014/main" id="{1DD6FC2E-4C48-487A-8AC1-F28AF47BC320}"/>
              </a:ext>
            </a:extLst>
          </p:cNvPr>
          <p:cNvSpPr/>
          <p:nvPr/>
        </p:nvSpPr>
        <p:spPr>
          <a:xfrm rot="3046992">
            <a:off x="2311633" y="5161257"/>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6865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I am writing this message, it has 2 references</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305780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841730"/>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901E5F-B02F-4232-9F04-1567F5FF72D2}"/>
              </a:ext>
            </a:extLst>
          </p:cNvPr>
          <p:cNvSpPr txBox="1"/>
          <p:nvPr/>
        </p:nvSpPr>
        <p:spPr>
          <a:xfrm>
            <a:off x="2413267" y="5366173"/>
            <a:ext cx="7550865" cy="492443"/>
          </a:xfrm>
          <a:prstGeom prst="rect">
            <a:avLst/>
          </a:prstGeom>
          <a:noFill/>
          <a:ln>
            <a:solidFill>
              <a:schemeClr val="accent1"/>
            </a:solidFill>
          </a:ln>
        </p:spPr>
        <p:txBody>
          <a:bodyPr wrap="square" rtlCol="0">
            <a:spAutoFit/>
          </a:bodyPr>
          <a:lstStyle/>
          <a:p>
            <a:r>
              <a:rPr lang="en-SG" sz="1200" dirty="0"/>
              <a:t>Participant -10</a:t>
            </a:r>
          </a:p>
          <a:p>
            <a:r>
              <a:rPr lang="en-SG" sz="1400" dirty="0"/>
              <a:t>	</a:t>
            </a:r>
            <a:r>
              <a:rPr lang="en-SG" sz="1200" dirty="0"/>
              <a:t>This is… message-10   </a:t>
            </a:r>
            <a:r>
              <a:rPr lang="en-SG" sz="1200" dirty="0">
                <a:solidFill>
                  <a:schemeClr val="accent1"/>
                </a:solidFill>
              </a:rPr>
              <a:t>view&gt;&gt;</a:t>
            </a:r>
          </a:p>
        </p:txBody>
      </p:sp>
      <p:sp>
        <p:nvSpPr>
          <p:cNvPr id="68" name="TextBox 67">
            <a:extLst>
              <a:ext uri="{FF2B5EF4-FFF2-40B4-BE49-F238E27FC236}">
                <a16:creationId xmlns:a16="http://schemas.microsoft.com/office/drawing/2014/main" id="{DD95404E-0E68-45CC-8ED9-C67E107C1AD6}"/>
              </a:ext>
            </a:extLst>
          </p:cNvPr>
          <p:cNvSpPr txBox="1"/>
          <p:nvPr/>
        </p:nvSpPr>
        <p:spPr>
          <a:xfrm>
            <a:off x="5775395" y="5518643"/>
            <a:ext cx="690501" cy="276999"/>
          </a:xfrm>
          <a:prstGeom prst="rect">
            <a:avLst/>
          </a:prstGeom>
          <a:noFill/>
          <a:ln>
            <a:solidFill>
              <a:schemeClr val="accent1"/>
            </a:solidFill>
          </a:ln>
        </p:spPr>
        <p:txBody>
          <a:bodyPr wrap="square" rtlCol="0">
            <a:spAutoFit/>
          </a:bodyPr>
          <a:lstStyle/>
          <a:p>
            <a:r>
              <a:rPr lang="en-SG" sz="1200" dirty="0"/>
              <a:t>Edit</a:t>
            </a:r>
          </a:p>
        </p:txBody>
      </p:sp>
      <p:sp>
        <p:nvSpPr>
          <p:cNvPr id="69" name="TextBox 68">
            <a:extLst>
              <a:ext uri="{FF2B5EF4-FFF2-40B4-BE49-F238E27FC236}">
                <a16:creationId xmlns:a16="http://schemas.microsoft.com/office/drawing/2014/main" id="{9A73AA0F-3D35-42AF-9F42-0C0F4E277384}"/>
              </a:ext>
            </a:extLst>
          </p:cNvPr>
          <p:cNvSpPr txBox="1"/>
          <p:nvPr/>
        </p:nvSpPr>
        <p:spPr>
          <a:xfrm>
            <a:off x="7119708" y="5517100"/>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70" name="TextBox 69">
            <a:extLst>
              <a:ext uri="{FF2B5EF4-FFF2-40B4-BE49-F238E27FC236}">
                <a16:creationId xmlns:a16="http://schemas.microsoft.com/office/drawing/2014/main" id="{E7C35B61-4ED8-405D-AC8C-B4078238752D}"/>
              </a:ext>
            </a:extLst>
          </p:cNvPr>
          <p:cNvSpPr txBox="1"/>
          <p:nvPr/>
        </p:nvSpPr>
        <p:spPr>
          <a:xfrm>
            <a:off x="8630663" y="5464422"/>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71" name="Graphic 70" descr="Close">
            <a:extLst>
              <a:ext uri="{FF2B5EF4-FFF2-40B4-BE49-F238E27FC236}">
                <a16:creationId xmlns:a16="http://schemas.microsoft.com/office/drawing/2014/main" id="{80D507ED-36A4-4128-A147-0A3E866336D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264101" y="5489253"/>
            <a:ext cx="193367" cy="193367"/>
          </a:xfrm>
          <a:prstGeom prst="rect">
            <a:avLst/>
          </a:prstGeom>
        </p:spPr>
      </p:pic>
      <p:pic>
        <p:nvPicPr>
          <p:cNvPr id="18" name="Graphic 17" descr="Magnifying glass">
            <a:extLst>
              <a:ext uri="{FF2B5EF4-FFF2-40B4-BE49-F238E27FC236}">
                <a16:creationId xmlns:a16="http://schemas.microsoft.com/office/drawing/2014/main" id="{27DC04F8-CDAE-447C-9CE7-1FCC3CE94B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07233" y="5573739"/>
            <a:ext cx="187508" cy="187508"/>
          </a:xfrm>
          <a:prstGeom prst="rect">
            <a:avLst/>
          </a:prstGeom>
        </p:spPr>
      </p:pic>
      <p:pic>
        <p:nvPicPr>
          <p:cNvPr id="22" name="Graphic 21" descr="Pencil">
            <a:extLst>
              <a:ext uri="{FF2B5EF4-FFF2-40B4-BE49-F238E27FC236}">
                <a16:creationId xmlns:a16="http://schemas.microsoft.com/office/drawing/2014/main" id="{92E1E9AA-0432-4521-A039-4AC5BD997CB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48659" y="5570877"/>
            <a:ext cx="165146" cy="165146"/>
          </a:xfrm>
          <a:prstGeom prst="rect">
            <a:avLst/>
          </a:prstGeom>
        </p:spPr>
      </p:pic>
      <p:sp>
        <p:nvSpPr>
          <p:cNvPr id="72" name="TextBox 71">
            <a:extLst>
              <a:ext uri="{FF2B5EF4-FFF2-40B4-BE49-F238E27FC236}">
                <a16:creationId xmlns:a16="http://schemas.microsoft.com/office/drawing/2014/main" id="{F0DB4205-7FEB-4083-9A9E-5428629CFE4F}"/>
              </a:ext>
            </a:extLst>
          </p:cNvPr>
          <p:cNvSpPr txBox="1"/>
          <p:nvPr/>
        </p:nvSpPr>
        <p:spPr>
          <a:xfrm>
            <a:off x="2413264" y="5076758"/>
            <a:ext cx="7550865" cy="276999"/>
          </a:xfrm>
          <a:prstGeom prst="rect">
            <a:avLst/>
          </a:prstGeom>
          <a:noFill/>
          <a:ln>
            <a:solidFill>
              <a:schemeClr val="accent1"/>
            </a:solidFill>
          </a:ln>
        </p:spPr>
        <p:txBody>
          <a:bodyPr wrap="square" rtlCol="0">
            <a:spAutoFit/>
          </a:bodyPr>
          <a:lstStyle/>
          <a:p>
            <a:endParaRPr lang="en-SG" sz="1200" dirty="0"/>
          </a:p>
        </p:txBody>
      </p:sp>
      <p:sp>
        <p:nvSpPr>
          <p:cNvPr id="29" name="TextBox 28">
            <a:extLst>
              <a:ext uri="{FF2B5EF4-FFF2-40B4-BE49-F238E27FC236}">
                <a16:creationId xmlns:a16="http://schemas.microsoft.com/office/drawing/2014/main" id="{10017EDD-7C92-402B-A63E-0DEDC5CD89CE}"/>
              </a:ext>
            </a:extLst>
          </p:cNvPr>
          <p:cNvSpPr txBox="1"/>
          <p:nvPr/>
        </p:nvSpPr>
        <p:spPr>
          <a:xfrm>
            <a:off x="2413261" y="5089174"/>
            <a:ext cx="1328463" cy="276999"/>
          </a:xfrm>
          <a:prstGeom prst="rect">
            <a:avLst/>
          </a:prstGeom>
          <a:solidFill>
            <a:schemeClr val="accent1">
              <a:lumMod val="20000"/>
              <a:lumOff val="80000"/>
            </a:schemeClr>
          </a:solidFill>
          <a:ln>
            <a:solidFill>
              <a:schemeClr val="accent1"/>
            </a:solidFill>
          </a:ln>
        </p:spPr>
        <p:txBody>
          <a:bodyPr wrap="square" rtlCol="0">
            <a:spAutoFit/>
          </a:bodyPr>
          <a:lstStyle/>
          <a:p>
            <a:r>
              <a:rPr lang="en-SG" sz="1200" dirty="0"/>
              <a:t>Add reference</a:t>
            </a:r>
          </a:p>
        </p:txBody>
      </p:sp>
      <p:pic>
        <p:nvPicPr>
          <p:cNvPr id="35" name="Graphic 34" descr="Add">
            <a:extLst>
              <a:ext uri="{FF2B5EF4-FFF2-40B4-BE49-F238E27FC236}">
                <a16:creationId xmlns:a16="http://schemas.microsoft.com/office/drawing/2014/main" id="{DC0BC6C6-3ECA-4496-87CE-34BA26937E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21204" y="5125026"/>
            <a:ext cx="220521" cy="220521"/>
          </a:xfrm>
          <a:prstGeom prst="rect">
            <a:avLst/>
          </a:prstGeom>
        </p:spPr>
      </p:pic>
      <p:sp>
        <p:nvSpPr>
          <p:cNvPr id="73" name="TextBox 72">
            <a:extLst>
              <a:ext uri="{FF2B5EF4-FFF2-40B4-BE49-F238E27FC236}">
                <a16:creationId xmlns:a16="http://schemas.microsoft.com/office/drawing/2014/main" id="{3C69A941-C825-45FF-8157-32E43B5F0424}"/>
              </a:ext>
            </a:extLst>
          </p:cNvPr>
          <p:cNvSpPr txBox="1"/>
          <p:nvPr/>
        </p:nvSpPr>
        <p:spPr>
          <a:xfrm>
            <a:off x="8880667" y="5086642"/>
            <a:ext cx="1073060"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chemeClr val="accent1"/>
            </a:solidFill>
          </a:ln>
        </p:spPr>
        <p:txBody>
          <a:bodyPr wrap="square" rtlCol="0">
            <a:spAutoFit/>
          </a:bodyPr>
          <a:lstStyle/>
          <a:p>
            <a:r>
              <a:rPr lang="en-SG" sz="1200" dirty="0"/>
              <a:t>Delete All</a:t>
            </a:r>
          </a:p>
        </p:txBody>
      </p:sp>
      <p:pic>
        <p:nvPicPr>
          <p:cNvPr id="74" name="Graphic 73" descr="Close">
            <a:extLst>
              <a:ext uri="{FF2B5EF4-FFF2-40B4-BE49-F238E27FC236}">
                <a16:creationId xmlns:a16="http://schemas.microsoft.com/office/drawing/2014/main" id="{EECD9B98-5385-43C0-AC06-57EBBC93DFF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79280" y="5118573"/>
            <a:ext cx="193367" cy="193367"/>
          </a:xfrm>
          <a:prstGeom prst="rect">
            <a:avLst/>
          </a:prstGeom>
        </p:spPr>
      </p:pic>
      <p:sp>
        <p:nvSpPr>
          <p:cNvPr id="45" name="Arrow: Up 44">
            <a:extLst>
              <a:ext uri="{FF2B5EF4-FFF2-40B4-BE49-F238E27FC236}">
                <a16:creationId xmlns:a16="http://schemas.microsoft.com/office/drawing/2014/main" id="{1DD6FC2E-4C48-487A-8AC1-F28AF47BC320}"/>
              </a:ext>
            </a:extLst>
          </p:cNvPr>
          <p:cNvSpPr/>
          <p:nvPr/>
        </p:nvSpPr>
        <p:spPr>
          <a:xfrm rot="3046992">
            <a:off x="2148605" y="5168580"/>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0F910BDA-274F-4F9C-8A8B-CB943034EC68}"/>
              </a:ext>
            </a:extLst>
          </p:cNvPr>
          <p:cNvSpPr txBox="1"/>
          <p:nvPr/>
        </p:nvSpPr>
        <p:spPr>
          <a:xfrm>
            <a:off x="0" y="0"/>
            <a:ext cx="12192000" cy="6858000"/>
          </a:xfrm>
          <a:prstGeom prst="rect">
            <a:avLst/>
          </a:prstGeom>
          <a:blipFill dpi="0" rotWithShape="1">
            <a:blip r:embed="rId23">
              <a:extLst>
                <a:ext uri="{BEBA8EAE-BF5A-486C-A8C5-ECC9F3942E4B}">
                  <a14:imgProps xmlns:a14="http://schemas.microsoft.com/office/drawing/2010/main">
                    <a14:imgLayer r:embed="rId24">
                      <a14:imgEffect>
                        <a14:sharpenSoften amount="-92000"/>
                      </a14:imgEffect>
                    </a14:imgLayer>
                  </a14:imgProps>
                </a:ext>
                <a:ext uri="{28A0092B-C50C-407E-A947-70E740481C1C}">
                  <a14:useLocalDpi xmlns:a14="http://schemas.microsoft.com/office/drawing/2010/main" val="0"/>
                </a:ext>
              </a:extLst>
            </a:blip>
            <a:srcRect/>
            <a:stretch>
              <a:fillRect/>
            </a:stretch>
          </a:blipFill>
        </p:spPr>
        <p:txBody>
          <a:bodyPr wrap="square" rtlCol="0">
            <a:spAutoFit/>
          </a:bodyPr>
          <a:lstStyle/>
          <a:p>
            <a:endParaRPr lang="en-SG" dirty="0"/>
          </a:p>
        </p:txBody>
      </p:sp>
      <p:sp>
        <p:nvSpPr>
          <p:cNvPr id="39" name="Rectangle: Rounded Corners 38">
            <a:extLst>
              <a:ext uri="{FF2B5EF4-FFF2-40B4-BE49-F238E27FC236}">
                <a16:creationId xmlns:a16="http://schemas.microsoft.com/office/drawing/2014/main" id="{BE9AC42F-0D0D-406D-9C09-C482E166420C}"/>
              </a:ext>
            </a:extLst>
          </p:cNvPr>
          <p:cNvSpPr/>
          <p:nvPr/>
        </p:nvSpPr>
        <p:spPr>
          <a:xfrm>
            <a:off x="4230525" y="1446317"/>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a:extLst>
              <a:ext uri="{FF2B5EF4-FFF2-40B4-BE49-F238E27FC236}">
                <a16:creationId xmlns:a16="http://schemas.microsoft.com/office/drawing/2014/main" id="{64B17BC7-8017-48DF-8C56-21F2E2AE2228}"/>
              </a:ext>
            </a:extLst>
          </p:cNvPr>
          <p:cNvSpPr txBox="1"/>
          <p:nvPr/>
        </p:nvSpPr>
        <p:spPr>
          <a:xfrm>
            <a:off x="4618128" y="2250068"/>
            <a:ext cx="3251200" cy="375920"/>
          </a:xfrm>
          <a:prstGeom prst="rect">
            <a:avLst/>
          </a:prstGeom>
          <a:noFill/>
          <a:ln>
            <a:solidFill>
              <a:schemeClr val="accent1"/>
            </a:solidFill>
          </a:ln>
        </p:spPr>
        <p:txBody>
          <a:bodyPr wrap="square" rtlCol="0">
            <a:spAutoFit/>
          </a:bodyPr>
          <a:lstStyle/>
          <a:p>
            <a:r>
              <a:rPr lang="en-SG" dirty="0"/>
              <a:t>List of References</a:t>
            </a:r>
          </a:p>
        </p:txBody>
      </p:sp>
      <p:sp>
        <p:nvSpPr>
          <p:cNvPr id="42" name="TextBox 41">
            <a:extLst>
              <a:ext uri="{FF2B5EF4-FFF2-40B4-BE49-F238E27FC236}">
                <a16:creationId xmlns:a16="http://schemas.microsoft.com/office/drawing/2014/main" id="{747D3475-28F0-49A6-91FA-32F7115FC7CE}"/>
              </a:ext>
            </a:extLst>
          </p:cNvPr>
          <p:cNvSpPr txBox="1"/>
          <p:nvPr/>
        </p:nvSpPr>
        <p:spPr>
          <a:xfrm>
            <a:off x="4618128" y="2663824"/>
            <a:ext cx="3251200" cy="375920"/>
          </a:xfrm>
          <a:prstGeom prst="rect">
            <a:avLst/>
          </a:prstGeom>
          <a:noFill/>
          <a:ln>
            <a:solidFill>
              <a:schemeClr val="accent1"/>
            </a:solidFill>
          </a:ln>
        </p:spPr>
        <p:txBody>
          <a:bodyPr wrap="square" rtlCol="0">
            <a:spAutoFit/>
          </a:bodyPr>
          <a:lstStyle/>
          <a:p>
            <a:r>
              <a:rPr lang="en-SG" dirty="0"/>
              <a:t>Sub-list 1</a:t>
            </a:r>
          </a:p>
        </p:txBody>
      </p:sp>
      <p:sp>
        <p:nvSpPr>
          <p:cNvPr id="43" name="TextBox 42">
            <a:extLst>
              <a:ext uri="{FF2B5EF4-FFF2-40B4-BE49-F238E27FC236}">
                <a16:creationId xmlns:a16="http://schemas.microsoft.com/office/drawing/2014/main" id="{5A70212F-BB07-4598-BF88-6DF44F5AC07B}"/>
              </a:ext>
            </a:extLst>
          </p:cNvPr>
          <p:cNvSpPr txBox="1"/>
          <p:nvPr/>
        </p:nvSpPr>
        <p:spPr>
          <a:xfrm>
            <a:off x="4618128" y="3056095"/>
            <a:ext cx="3251200" cy="375920"/>
          </a:xfrm>
          <a:prstGeom prst="rect">
            <a:avLst/>
          </a:prstGeom>
          <a:noFill/>
          <a:ln>
            <a:solidFill>
              <a:schemeClr val="accent1"/>
            </a:solidFill>
          </a:ln>
        </p:spPr>
        <p:txBody>
          <a:bodyPr wrap="square" rtlCol="0">
            <a:spAutoFit/>
          </a:bodyPr>
          <a:lstStyle/>
          <a:p>
            <a:r>
              <a:rPr lang="en-SG" dirty="0"/>
              <a:t>Important Messages</a:t>
            </a:r>
          </a:p>
        </p:txBody>
      </p:sp>
      <p:sp>
        <p:nvSpPr>
          <p:cNvPr id="44" name="TextBox 43">
            <a:extLst>
              <a:ext uri="{FF2B5EF4-FFF2-40B4-BE49-F238E27FC236}">
                <a16:creationId xmlns:a16="http://schemas.microsoft.com/office/drawing/2014/main" id="{AA0CEC52-206D-4E97-98ED-625010D7BF39}"/>
              </a:ext>
            </a:extLst>
          </p:cNvPr>
          <p:cNvSpPr txBox="1"/>
          <p:nvPr/>
        </p:nvSpPr>
        <p:spPr>
          <a:xfrm>
            <a:off x="4618128" y="3472908"/>
            <a:ext cx="3251200" cy="375920"/>
          </a:xfrm>
          <a:prstGeom prst="rect">
            <a:avLst/>
          </a:prstGeom>
          <a:noFill/>
          <a:ln>
            <a:solidFill>
              <a:schemeClr val="accent1"/>
            </a:solidFill>
          </a:ln>
        </p:spPr>
        <p:txBody>
          <a:bodyPr wrap="square" rtlCol="0">
            <a:spAutoFit/>
          </a:bodyPr>
          <a:lstStyle/>
          <a:p>
            <a:r>
              <a:rPr lang="en-SG" dirty="0"/>
              <a:t>Common List</a:t>
            </a:r>
          </a:p>
        </p:txBody>
      </p:sp>
      <p:pic>
        <p:nvPicPr>
          <p:cNvPr id="46" name="Picture 2" descr="Image result for back arrow transparent&quot;">
            <a:extLst>
              <a:ext uri="{FF2B5EF4-FFF2-40B4-BE49-F238E27FC236}">
                <a16:creationId xmlns:a16="http://schemas.microsoft.com/office/drawing/2014/main" id="{BB1BD569-C2D6-43D3-8B99-601BA19462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8369" y="1599069"/>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47" name="Graphic 46" descr="Close">
            <a:extLst>
              <a:ext uri="{FF2B5EF4-FFF2-40B4-BE49-F238E27FC236}">
                <a16:creationId xmlns:a16="http://schemas.microsoft.com/office/drawing/2014/main" id="{16B61D6E-3B50-40AF-952D-9CCC64DCD0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359748" y="1599049"/>
            <a:ext cx="450808" cy="450808"/>
          </a:xfrm>
          <a:prstGeom prst="rect">
            <a:avLst/>
          </a:prstGeom>
        </p:spPr>
      </p:pic>
      <p:sp>
        <p:nvSpPr>
          <p:cNvPr id="48" name="TextBox 47">
            <a:extLst>
              <a:ext uri="{FF2B5EF4-FFF2-40B4-BE49-F238E27FC236}">
                <a16:creationId xmlns:a16="http://schemas.microsoft.com/office/drawing/2014/main" id="{F79F63A4-0397-4AFA-8D86-12621B0F18F1}"/>
              </a:ext>
            </a:extLst>
          </p:cNvPr>
          <p:cNvSpPr txBox="1"/>
          <p:nvPr/>
        </p:nvSpPr>
        <p:spPr>
          <a:xfrm>
            <a:off x="6743425" y="2284139"/>
            <a:ext cx="629920" cy="307777"/>
          </a:xfrm>
          <a:prstGeom prst="rect">
            <a:avLst/>
          </a:prstGeom>
          <a:solidFill>
            <a:schemeClr val="accent6">
              <a:lumMod val="20000"/>
              <a:lumOff val="80000"/>
            </a:schemeClr>
          </a:solidFill>
          <a:ln>
            <a:solidFill>
              <a:schemeClr val="accent6"/>
            </a:solidFill>
          </a:ln>
        </p:spPr>
        <p:txBody>
          <a:bodyPr wrap="square" rtlCol="0">
            <a:spAutoFit/>
          </a:bodyPr>
          <a:lstStyle/>
          <a:p>
            <a:r>
              <a:rPr lang="en-SG" sz="1400" dirty="0"/>
              <a:t>Select</a:t>
            </a:r>
          </a:p>
        </p:txBody>
      </p:sp>
      <p:sp>
        <p:nvSpPr>
          <p:cNvPr id="49" name="TextBox 48">
            <a:extLst>
              <a:ext uri="{FF2B5EF4-FFF2-40B4-BE49-F238E27FC236}">
                <a16:creationId xmlns:a16="http://schemas.microsoft.com/office/drawing/2014/main" id="{86606A5D-7D3F-4B2A-96F6-34BE8896245D}"/>
              </a:ext>
            </a:extLst>
          </p:cNvPr>
          <p:cNvSpPr txBox="1"/>
          <p:nvPr/>
        </p:nvSpPr>
        <p:spPr>
          <a:xfrm>
            <a:off x="6743425" y="2707425"/>
            <a:ext cx="629920" cy="307777"/>
          </a:xfrm>
          <a:prstGeom prst="rect">
            <a:avLst/>
          </a:prstGeom>
          <a:solidFill>
            <a:schemeClr val="accent6">
              <a:lumMod val="20000"/>
              <a:lumOff val="80000"/>
            </a:schemeClr>
          </a:solidFill>
          <a:ln>
            <a:solidFill>
              <a:schemeClr val="accent6"/>
            </a:solidFill>
          </a:ln>
        </p:spPr>
        <p:txBody>
          <a:bodyPr wrap="square" rtlCol="0">
            <a:spAutoFit/>
          </a:bodyPr>
          <a:lstStyle/>
          <a:p>
            <a:r>
              <a:rPr lang="en-SG" sz="1400" dirty="0"/>
              <a:t>Select</a:t>
            </a:r>
          </a:p>
        </p:txBody>
      </p:sp>
      <p:sp>
        <p:nvSpPr>
          <p:cNvPr id="51" name="TextBox 50">
            <a:extLst>
              <a:ext uri="{FF2B5EF4-FFF2-40B4-BE49-F238E27FC236}">
                <a16:creationId xmlns:a16="http://schemas.microsoft.com/office/drawing/2014/main" id="{D2564A36-EA11-4443-BAFA-E960A208129B}"/>
              </a:ext>
            </a:extLst>
          </p:cNvPr>
          <p:cNvSpPr txBox="1"/>
          <p:nvPr/>
        </p:nvSpPr>
        <p:spPr>
          <a:xfrm>
            <a:off x="6743425" y="3097837"/>
            <a:ext cx="629920" cy="307777"/>
          </a:xfrm>
          <a:prstGeom prst="rect">
            <a:avLst/>
          </a:prstGeom>
          <a:solidFill>
            <a:schemeClr val="accent6">
              <a:lumMod val="20000"/>
              <a:lumOff val="80000"/>
            </a:schemeClr>
          </a:solidFill>
          <a:ln>
            <a:solidFill>
              <a:schemeClr val="accent6"/>
            </a:solidFill>
          </a:ln>
        </p:spPr>
        <p:txBody>
          <a:bodyPr wrap="square" rtlCol="0">
            <a:spAutoFit/>
          </a:bodyPr>
          <a:lstStyle/>
          <a:p>
            <a:r>
              <a:rPr lang="en-SG" sz="1400" dirty="0"/>
              <a:t>Select</a:t>
            </a:r>
          </a:p>
        </p:txBody>
      </p:sp>
      <p:sp>
        <p:nvSpPr>
          <p:cNvPr id="58" name="TextBox 57">
            <a:extLst>
              <a:ext uri="{FF2B5EF4-FFF2-40B4-BE49-F238E27FC236}">
                <a16:creationId xmlns:a16="http://schemas.microsoft.com/office/drawing/2014/main" id="{E228A9C1-CBCD-4BA4-8946-2D1559CD4D90}"/>
              </a:ext>
            </a:extLst>
          </p:cNvPr>
          <p:cNvSpPr txBox="1"/>
          <p:nvPr/>
        </p:nvSpPr>
        <p:spPr>
          <a:xfrm>
            <a:off x="6743425" y="3511862"/>
            <a:ext cx="629920" cy="307777"/>
          </a:xfrm>
          <a:prstGeom prst="rect">
            <a:avLst/>
          </a:prstGeom>
          <a:solidFill>
            <a:schemeClr val="accent6">
              <a:lumMod val="20000"/>
              <a:lumOff val="80000"/>
            </a:schemeClr>
          </a:solidFill>
          <a:ln>
            <a:solidFill>
              <a:schemeClr val="accent6"/>
            </a:solidFill>
          </a:ln>
        </p:spPr>
        <p:txBody>
          <a:bodyPr wrap="square" rtlCol="0">
            <a:spAutoFit/>
          </a:bodyPr>
          <a:lstStyle/>
          <a:p>
            <a:r>
              <a:rPr lang="en-SG" sz="1400" dirty="0"/>
              <a:t>Select</a:t>
            </a:r>
          </a:p>
        </p:txBody>
      </p:sp>
      <p:sp>
        <p:nvSpPr>
          <p:cNvPr id="59" name="Arrow: Up 58">
            <a:extLst>
              <a:ext uri="{FF2B5EF4-FFF2-40B4-BE49-F238E27FC236}">
                <a16:creationId xmlns:a16="http://schemas.microsoft.com/office/drawing/2014/main" id="{E2343AD7-5ED7-41FA-94E1-0EA31800FE86}"/>
              </a:ext>
            </a:extLst>
          </p:cNvPr>
          <p:cNvSpPr/>
          <p:nvPr/>
        </p:nvSpPr>
        <p:spPr>
          <a:xfrm rot="3046992">
            <a:off x="6599589" y="3726279"/>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TextBox 59">
            <a:extLst>
              <a:ext uri="{FF2B5EF4-FFF2-40B4-BE49-F238E27FC236}">
                <a16:creationId xmlns:a16="http://schemas.microsoft.com/office/drawing/2014/main" id="{F24D6310-FDCA-4B30-90BF-FD55C455CC28}"/>
              </a:ext>
            </a:extLst>
          </p:cNvPr>
          <p:cNvSpPr txBox="1"/>
          <p:nvPr/>
        </p:nvSpPr>
        <p:spPr>
          <a:xfrm>
            <a:off x="5690008" y="4462062"/>
            <a:ext cx="110744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solidFill>
              <a:srgbClr val="FF0000"/>
            </a:solidFill>
          </a:ln>
        </p:spPr>
        <p:txBody>
          <a:bodyPr wrap="square" rtlCol="0">
            <a:spAutoFit/>
          </a:bodyPr>
          <a:lstStyle/>
          <a:p>
            <a:r>
              <a:rPr lang="en-SG" dirty="0"/>
              <a:t>  Cancel</a:t>
            </a:r>
          </a:p>
        </p:txBody>
      </p:sp>
    </p:spTree>
    <p:extLst>
      <p:ext uri="{BB962C8B-B14F-4D97-AF65-F5344CB8AC3E}">
        <p14:creationId xmlns:p14="http://schemas.microsoft.com/office/powerpoint/2010/main" val="283356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I am writing this message, it has 2 references</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305780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841730"/>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901E5F-B02F-4232-9F04-1567F5FF72D2}"/>
              </a:ext>
            </a:extLst>
          </p:cNvPr>
          <p:cNvSpPr txBox="1"/>
          <p:nvPr/>
        </p:nvSpPr>
        <p:spPr>
          <a:xfrm>
            <a:off x="2413267" y="5366173"/>
            <a:ext cx="7550865" cy="492443"/>
          </a:xfrm>
          <a:prstGeom prst="rect">
            <a:avLst/>
          </a:prstGeom>
          <a:noFill/>
          <a:ln>
            <a:solidFill>
              <a:schemeClr val="accent1"/>
            </a:solidFill>
          </a:ln>
        </p:spPr>
        <p:txBody>
          <a:bodyPr wrap="square" rtlCol="0">
            <a:spAutoFit/>
          </a:bodyPr>
          <a:lstStyle/>
          <a:p>
            <a:r>
              <a:rPr lang="en-SG" sz="1200" dirty="0"/>
              <a:t>Participant -10</a:t>
            </a:r>
          </a:p>
          <a:p>
            <a:r>
              <a:rPr lang="en-SG" sz="1400" dirty="0"/>
              <a:t>	</a:t>
            </a:r>
            <a:r>
              <a:rPr lang="en-SG" sz="1200" dirty="0"/>
              <a:t>This is… message-10   </a:t>
            </a:r>
            <a:r>
              <a:rPr lang="en-SG" sz="1200" dirty="0">
                <a:solidFill>
                  <a:schemeClr val="accent1"/>
                </a:solidFill>
              </a:rPr>
              <a:t>view&gt;&gt;</a:t>
            </a:r>
          </a:p>
        </p:txBody>
      </p:sp>
      <p:sp>
        <p:nvSpPr>
          <p:cNvPr id="68" name="TextBox 67">
            <a:extLst>
              <a:ext uri="{FF2B5EF4-FFF2-40B4-BE49-F238E27FC236}">
                <a16:creationId xmlns:a16="http://schemas.microsoft.com/office/drawing/2014/main" id="{DD95404E-0E68-45CC-8ED9-C67E107C1AD6}"/>
              </a:ext>
            </a:extLst>
          </p:cNvPr>
          <p:cNvSpPr txBox="1"/>
          <p:nvPr/>
        </p:nvSpPr>
        <p:spPr>
          <a:xfrm>
            <a:off x="5775395" y="5518643"/>
            <a:ext cx="690501" cy="276999"/>
          </a:xfrm>
          <a:prstGeom prst="rect">
            <a:avLst/>
          </a:prstGeom>
          <a:noFill/>
          <a:ln>
            <a:solidFill>
              <a:schemeClr val="accent1"/>
            </a:solidFill>
          </a:ln>
        </p:spPr>
        <p:txBody>
          <a:bodyPr wrap="square" rtlCol="0">
            <a:spAutoFit/>
          </a:bodyPr>
          <a:lstStyle/>
          <a:p>
            <a:r>
              <a:rPr lang="en-SG" sz="1200" dirty="0"/>
              <a:t>Edit</a:t>
            </a:r>
          </a:p>
        </p:txBody>
      </p:sp>
      <p:sp>
        <p:nvSpPr>
          <p:cNvPr id="69" name="TextBox 68">
            <a:extLst>
              <a:ext uri="{FF2B5EF4-FFF2-40B4-BE49-F238E27FC236}">
                <a16:creationId xmlns:a16="http://schemas.microsoft.com/office/drawing/2014/main" id="{9A73AA0F-3D35-42AF-9F42-0C0F4E277384}"/>
              </a:ext>
            </a:extLst>
          </p:cNvPr>
          <p:cNvSpPr txBox="1"/>
          <p:nvPr/>
        </p:nvSpPr>
        <p:spPr>
          <a:xfrm>
            <a:off x="7119708" y="5517100"/>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70" name="TextBox 69">
            <a:extLst>
              <a:ext uri="{FF2B5EF4-FFF2-40B4-BE49-F238E27FC236}">
                <a16:creationId xmlns:a16="http://schemas.microsoft.com/office/drawing/2014/main" id="{E7C35B61-4ED8-405D-AC8C-B4078238752D}"/>
              </a:ext>
            </a:extLst>
          </p:cNvPr>
          <p:cNvSpPr txBox="1"/>
          <p:nvPr/>
        </p:nvSpPr>
        <p:spPr>
          <a:xfrm>
            <a:off x="8630663" y="5464422"/>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71" name="Graphic 70" descr="Close">
            <a:extLst>
              <a:ext uri="{FF2B5EF4-FFF2-40B4-BE49-F238E27FC236}">
                <a16:creationId xmlns:a16="http://schemas.microsoft.com/office/drawing/2014/main" id="{80D507ED-36A4-4128-A147-0A3E866336D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264101" y="5489253"/>
            <a:ext cx="193367" cy="193367"/>
          </a:xfrm>
          <a:prstGeom prst="rect">
            <a:avLst/>
          </a:prstGeom>
        </p:spPr>
      </p:pic>
      <p:pic>
        <p:nvPicPr>
          <p:cNvPr id="18" name="Graphic 17" descr="Magnifying glass">
            <a:extLst>
              <a:ext uri="{FF2B5EF4-FFF2-40B4-BE49-F238E27FC236}">
                <a16:creationId xmlns:a16="http://schemas.microsoft.com/office/drawing/2014/main" id="{27DC04F8-CDAE-447C-9CE7-1FCC3CE94B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07233" y="5573739"/>
            <a:ext cx="187508" cy="187508"/>
          </a:xfrm>
          <a:prstGeom prst="rect">
            <a:avLst/>
          </a:prstGeom>
        </p:spPr>
      </p:pic>
      <p:pic>
        <p:nvPicPr>
          <p:cNvPr id="22" name="Graphic 21" descr="Pencil">
            <a:extLst>
              <a:ext uri="{FF2B5EF4-FFF2-40B4-BE49-F238E27FC236}">
                <a16:creationId xmlns:a16="http://schemas.microsoft.com/office/drawing/2014/main" id="{92E1E9AA-0432-4521-A039-4AC5BD997CB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48659" y="5570877"/>
            <a:ext cx="165146" cy="165146"/>
          </a:xfrm>
          <a:prstGeom prst="rect">
            <a:avLst/>
          </a:prstGeom>
        </p:spPr>
      </p:pic>
      <p:sp>
        <p:nvSpPr>
          <p:cNvPr id="72" name="TextBox 71">
            <a:extLst>
              <a:ext uri="{FF2B5EF4-FFF2-40B4-BE49-F238E27FC236}">
                <a16:creationId xmlns:a16="http://schemas.microsoft.com/office/drawing/2014/main" id="{F0DB4205-7FEB-4083-9A9E-5428629CFE4F}"/>
              </a:ext>
            </a:extLst>
          </p:cNvPr>
          <p:cNvSpPr txBox="1"/>
          <p:nvPr/>
        </p:nvSpPr>
        <p:spPr>
          <a:xfrm>
            <a:off x="2413264" y="5076758"/>
            <a:ext cx="7550865" cy="276999"/>
          </a:xfrm>
          <a:prstGeom prst="rect">
            <a:avLst/>
          </a:prstGeom>
          <a:noFill/>
          <a:ln>
            <a:solidFill>
              <a:schemeClr val="accent1"/>
            </a:solidFill>
          </a:ln>
        </p:spPr>
        <p:txBody>
          <a:bodyPr wrap="square" rtlCol="0">
            <a:spAutoFit/>
          </a:bodyPr>
          <a:lstStyle/>
          <a:p>
            <a:endParaRPr lang="en-SG" sz="1200" dirty="0"/>
          </a:p>
        </p:txBody>
      </p:sp>
      <p:sp>
        <p:nvSpPr>
          <p:cNvPr id="29" name="TextBox 28">
            <a:extLst>
              <a:ext uri="{FF2B5EF4-FFF2-40B4-BE49-F238E27FC236}">
                <a16:creationId xmlns:a16="http://schemas.microsoft.com/office/drawing/2014/main" id="{10017EDD-7C92-402B-A63E-0DEDC5CD89CE}"/>
              </a:ext>
            </a:extLst>
          </p:cNvPr>
          <p:cNvSpPr txBox="1"/>
          <p:nvPr/>
        </p:nvSpPr>
        <p:spPr>
          <a:xfrm>
            <a:off x="2413261" y="5089174"/>
            <a:ext cx="1328463" cy="276999"/>
          </a:xfrm>
          <a:prstGeom prst="rect">
            <a:avLst/>
          </a:prstGeom>
          <a:solidFill>
            <a:schemeClr val="accent1">
              <a:lumMod val="20000"/>
              <a:lumOff val="80000"/>
            </a:schemeClr>
          </a:solidFill>
          <a:ln>
            <a:solidFill>
              <a:schemeClr val="accent1"/>
            </a:solidFill>
          </a:ln>
        </p:spPr>
        <p:txBody>
          <a:bodyPr wrap="square" rtlCol="0">
            <a:spAutoFit/>
          </a:bodyPr>
          <a:lstStyle/>
          <a:p>
            <a:r>
              <a:rPr lang="en-SG" sz="1200" dirty="0"/>
              <a:t>Add reference</a:t>
            </a:r>
          </a:p>
        </p:txBody>
      </p:sp>
      <p:pic>
        <p:nvPicPr>
          <p:cNvPr id="35" name="Graphic 34" descr="Add">
            <a:extLst>
              <a:ext uri="{FF2B5EF4-FFF2-40B4-BE49-F238E27FC236}">
                <a16:creationId xmlns:a16="http://schemas.microsoft.com/office/drawing/2014/main" id="{DC0BC6C6-3ECA-4496-87CE-34BA26937E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21204" y="5125026"/>
            <a:ext cx="220521" cy="220521"/>
          </a:xfrm>
          <a:prstGeom prst="rect">
            <a:avLst/>
          </a:prstGeom>
        </p:spPr>
      </p:pic>
      <p:sp>
        <p:nvSpPr>
          <p:cNvPr id="73" name="TextBox 72">
            <a:extLst>
              <a:ext uri="{FF2B5EF4-FFF2-40B4-BE49-F238E27FC236}">
                <a16:creationId xmlns:a16="http://schemas.microsoft.com/office/drawing/2014/main" id="{3C69A941-C825-45FF-8157-32E43B5F0424}"/>
              </a:ext>
            </a:extLst>
          </p:cNvPr>
          <p:cNvSpPr txBox="1"/>
          <p:nvPr/>
        </p:nvSpPr>
        <p:spPr>
          <a:xfrm>
            <a:off x="8880667" y="5086642"/>
            <a:ext cx="1073060"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chemeClr val="accent1"/>
            </a:solidFill>
          </a:ln>
        </p:spPr>
        <p:txBody>
          <a:bodyPr wrap="square" rtlCol="0">
            <a:spAutoFit/>
          </a:bodyPr>
          <a:lstStyle/>
          <a:p>
            <a:r>
              <a:rPr lang="en-SG" sz="1200" dirty="0"/>
              <a:t>Delete All</a:t>
            </a:r>
          </a:p>
        </p:txBody>
      </p:sp>
      <p:pic>
        <p:nvPicPr>
          <p:cNvPr id="74" name="Graphic 73" descr="Close">
            <a:extLst>
              <a:ext uri="{FF2B5EF4-FFF2-40B4-BE49-F238E27FC236}">
                <a16:creationId xmlns:a16="http://schemas.microsoft.com/office/drawing/2014/main" id="{EECD9B98-5385-43C0-AC06-57EBBC93DFF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79280" y="5118573"/>
            <a:ext cx="193367" cy="193367"/>
          </a:xfrm>
          <a:prstGeom prst="rect">
            <a:avLst/>
          </a:prstGeom>
        </p:spPr>
      </p:pic>
      <p:sp>
        <p:nvSpPr>
          <p:cNvPr id="45" name="Arrow: Up 44">
            <a:extLst>
              <a:ext uri="{FF2B5EF4-FFF2-40B4-BE49-F238E27FC236}">
                <a16:creationId xmlns:a16="http://schemas.microsoft.com/office/drawing/2014/main" id="{1DD6FC2E-4C48-487A-8AC1-F28AF47BC320}"/>
              </a:ext>
            </a:extLst>
          </p:cNvPr>
          <p:cNvSpPr/>
          <p:nvPr/>
        </p:nvSpPr>
        <p:spPr>
          <a:xfrm rot="3046992">
            <a:off x="2148605" y="5168580"/>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0F910BDA-274F-4F9C-8A8B-CB943034EC68}"/>
              </a:ext>
            </a:extLst>
          </p:cNvPr>
          <p:cNvSpPr txBox="1"/>
          <p:nvPr/>
        </p:nvSpPr>
        <p:spPr>
          <a:xfrm>
            <a:off x="0" y="0"/>
            <a:ext cx="12192000" cy="6857999"/>
          </a:xfrm>
          <a:prstGeom prst="rect">
            <a:avLst/>
          </a:prstGeom>
          <a:blipFill dpi="0" rotWithShape="1">
            <a:blip r:embed="rId23">
              <a:extLst>
                <a:ext uri="{BEBA8EAE-BF5A-486C-A8C5-ECC9F3942E4B}">
                  <a14:imgProps xmlns:a14="http://schemas.microsoft.com/office/drawing/2010/main">
                    <a14:imgLayer r:embed="rId24">
                      <a14:imgEffect>
                        <a14:sharpenSoften amount="-92000"/>
                      </a14:imgEffect>
                    </a14:imgLayer>
                  </a14:imgProps>
                </a:ext>
                <a:ext uri="{28A0092B-C50C-407E-A947-70E740481C1C}">
                  <a14:useLocalDpi xmlns:a14="http://schemas.microsoft.com/office/drawing/2010/main" val="0"/>
                </a:ext>
              </a:extLst>
            </a:blip>
            <a:srcRect/>
            <a:stretch>
              <a:fillRect/>
            </a:stretch>
          </a:blipFill>
        </p:spPr>
        <p:txBody>
          <a:bodyPr wrap="square" rtlCol="0">
            <a:spAutoFit/>
          </a:bodyPr>
          <a:lstStyle/>
          <a:p>
            <a:endParaRPr lang="en-SG" dirty="0"/>
          </a:p>
        </p:txBody>
      </p:sp>
      <p:sp>
        <p:nvSpPr>
          <p:cNvPr id="52" name="Rectangle: Rounded Corners 51">
            <a:extLst>
              <a:ext uri="{FF2B5EF4-FFF2-40B4-BE49-F238E27FC236}">
                <a16:creationId xmlns:a16="http://schemas.microsoft.com/office/drawing/2014/main" id="{5CC6B4B0-6760-4CC9-8F35-FB0A73981CA7}"/>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a:extLst>
              <a:ext uri="{FF2B5EF4-FFF2-40B4-BE49-F238E27FC236}">
                <a16:creationId xmlns:a16="http://schemas.microsoft.com/office/drawing/2014/main" id="{02600B27-B92F-40A5-A6A2-534BA22FC2B4}"/>
              </a:ext>
            </a:extLst>
          </p:cNvPr>
          <p:cNvSpPr txBox="1"/>
          <p:nvPr/>
        </p:nvSpPr>
        <p:spPr>
          <a:xfrm>
            <a:off x="4673600" y="2021840"/>
            <a:ext cx="2987040" cy="338554"/>
          </a:xfrm>
          <a:prstGeom prst="rect">
            <a:avLst/>
          </a:prstGeom>
          <a:noFill/>
        </p:spPr>
        <p:txBody>
          <a:bodyPr wrap="square" rtlCol="0">
            <a:spAutoFit/>
          </a:bodyPr>
          <a:lstStyle/>
          <a:p>
            <a:r>
              <a:rPr lang="en-SG" sz="1600" dirty="0"/>
              <a:t>                 Common List</a:t>
            </a:r>
          </a:p>
        </p:txBody>
      </p:sp>
      <p:sp>
        <p:nvSpPr>
          <p:cNvPr id="61" name="TextBox 60">
            <a:extLst>
              <a:ext uri="{FF2B5EF4-FFF2-40B4-BE49-F238E27FC236}">
                <a16:creationId xmlns:a16="http://schemas.microsoft.com/office/drawing/2014/main" id="{48587004-CE6B-48A1-B1C8-D75D7CCEBCBA}"/>
              </a:ext>
            </a:extLst>
          </p:cNvPr>
          <p:cNvSpPr txBox="1"/>
          <p:nvPr/>
        </p:nvSpPr>
        <p:spPr>
          <a:xfrm>
            <a:off x="4673600" y="2519680"/>
            <a:ext cx="2987040" cy="769441"/>
          </a:xfrm>
          <a:prstGeom prst="rect">
            <a:avLst/>
          </a:prstGeom>
          <a:noFill/>
          <a:ln>
            <a:solidFill>
              <a:schemeClr val="accent6"/>
            </a:solidFill>
          </a:ln>
        </p:spPr>
        <p:txBody>
          <a:bodyPr wrap="square" rtlCol="0">
            <a:spAutoFit/>
          </a:bodyPr>
          <a:lstStyle/>
          <a:p>
            <a:r>
              <a:rPr lang="en-SG" sz="1200" dirty="0"/>
              <a:t>This is… message-100     </a:t>
            </a:r>
            <a:r>
              <a:rPr lang="en-SG" sz="1200" dirty="0">
                <a:solidFill>
                  <a:schemeClr val="accent1"/>
                </a:solidFill>
              </a:rPr>
              <a:t>view&gt;&gt;</a:t>
            </a:r>
          </a:p>
          <a:p>
            <a:endParaRPr lang="en-SG" dirty="0"/>
          </a:p>
          <a:p>
            <a:endParaRPr lang="en-SG" sz="1400" dirty="0"/>
          </a:p>
        </p:txBody>
      </p:sp>
      <p:pic>
        <p:nvPicPr>
          <p:cNvPr id="62" name="Graphic 61" descr="Pencil">
            <a:extLst>
              <a:ext uri="{FF2B5EF4-FFF2-40B4-BE49-F238E27FC236}">
                <a16:creationId xmlns:a16="http://schemas.microsoft.com/office/drawing/2014/main" id="{7A7238C5-B51E-4C88-AFCA-C693C658A5A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311687" y="2598744"/>
            <a:ext cx="225736" cy="225736"/>
          </a:xfrm>
          <a:prstGeom prst="rect">
            <a:avLst/>
          </a:prstGeom>
        </p:spPr>
      </p:pic>
      <p:sp>
        <p:nvSpPr>
          <p:cNvPr id="64" name="TextBox 63">
            <a:extLst>
              <a:ext uri="{FF2B5EF4-FFF2-40B4-BE49-F238E27FC236}">
                <a16:creationId xmlns:a16="http://schemas.microsoft.com/office/drawing/2014/main" id="{1E8055A0-8DB5-4F2B-B4E7-F63129EA36E2}"/>
              </a:ext>
            </a:extLst>
          </p:cNvPr>
          <p:cNvSpPr txBox="1"/>
          <p:nvPr/>
        </p:nvSpPr>
        <p:spPr>
          <a:xfrm>
            <a:off x="6096001" y="2939618"/>
            <a:ext cx="616008" cy="276999"/>
          </a:xfrm>
          <a:prstGeom prst="rect">
            <a:avLst/>
          </a:prstGeom>
          <a:noFill/>
          <a:ln>
            <a:solidFill>
              <a:srgbClr val="FF0000"/>
            </a:solidFill>
          </a:ln>
        </p:spPr>
        <p:txBody>
          <a:bodyPr wrap="square" rtlCol="0">
            <a:spAutoFit/>
          </a:bodyPr>
          <a:lstStyle/>
          <a:p>
            <a:r>
              <a:rPr lang="en-SG" sz="1200" dirty="0"/>
              <a:t>Delete</a:t>
            </a:r>
          </a:p>
        </p:txBody>
      </p:sp>
      <p:sp>
        <p:nvSpPr>
          <p:cNvPr id="67" name="TextBox 66">
            <a:extLst>
              <a:ext uri="{FF2B5EF4-FFF2-40B4-BE49-F238E27FC236}">
                <a16:creationId xmlns:a16="http://schemas.microsoft.com/office/drawing/2014/main" id="{0A674296-1087-4D12-A884-BC73CD6D59FA}"/>
              </a:ext>
            </a:extLst>
          </p:cNvPr>
          <p:cNvSpPr txBox="1"/>
          <p:nvPr/>
        </p:nvSpPr>
        <p:spPr>
          <a:xfrm>
            <a:off x="4826000" y="4064000"/>
            <a:ext cx="110744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Confirm</a:t>
            </a:r>
          </a:p>
        </p:txBody>
      </p:sp>
      <p:sp>
        <p:nvSpPr>
          <p:cNvPr id="75" name="TextBox 74">
            <a:extLst>
              <a:ext uri="{FF2B5EF4-FFF2-40B4-BE49-F238E27FC236}">
                <a16:creationId xmlns:a16="http://schemas.microsoft.com/office/drawing/2014/main" id="{8F290090-7A93-4EB8-8E88-ACB4D9135E97}"/>
              </a:ext>
            </a:extLst>
          </p:cNvPr>
          <p:cNvSpPr txBox="1"/>
          <p:nvPr/>
        </p:nvSpPr>
        <p:spPr>
          <a:xfrm>
            <a:off x="6376743" y="4064000"/>
            <a:ext cx="110744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dirty="0"/>
              <a:t>Delete all</a:t>
            </a:r>
          </a:p>
        </p:txBody>
      </p:sp>
      <p:sp>
        <p:nvSpPr>
          <p:cNvPr id="76" name="TextBox 75">
            <a:extLst>
              <a:ext uri="{FF2B5EF4-FFF2-40B4-BE49-F238E27FC236}">
                <a16:creationId xmlns:a16="http://schemas.microsoft.com/office/drawing/2014/main" id="{884F5836-22B6-43B8-AF65-80A8399D4803}"/>
              </a:ext>
            </a:extLst>
          </p:cNvPr>
          <p:cNvSpPr txBox="1"/>
          <p:nvPr/>
        </p:nvSpPr>
        <p:spPr>
          <a:xfrm>
            <a:off x="4775584" y="2922613"/>
            <a:ext cx="743572" cy="307777"/>
          </a:xfrm>
          <a:prstGeom prst="rect">
            <a:avLst/>
          </a:prstGeom>
          <a:noFill/>
          <a:ln>
            <a:solidFill>
              <a:schemeClr val="bg1"/>
            </a:solidFill>
          </a:ln>
        </p:spPr>
        <p:txBody>
          <a:bodyPr wrap="square" rtlCol="0">
            <a:spAutoFit/>
          </a:bodyPr>
          <a:lstStyle/>
          <a:p>
            <a:r>
              <a:rPr lang="en-SG" sz="1400" dirty="0"/>
              <a:t>Select</a:t>
            </a:r>
          </a:p>
        </p:txBody>
      </p:sp>
      <p:sp>
        <p:nvSpPr>
          <p:cNvPr id="14" name="Rectangle: Rounded Corners 13">
            <a:extLst>
              <a:ext uri="{FF2B5EF4-FFF2-40B4-BE49-F238E27FC236}">
                <a16:creationId xmlns:a16="http://schemas.microsoft.com/office/drawing/2014/main" id="{63EA1558-B32A-4C64-AD67-53762D073AB9}"/>
              </a:ext>
            </a:extLst>
          </p:cNvPr>
          <p:cNvSpPr/>
          <p:nvPr/>
        </p:nvSpPr>
        <p:spPr>
          <a:xfrm>
            <a:off x="5476882" y="2957440"/>
            <a:ext cx="319254" cy="2413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6" name="Graphic 15" descr="Checkmark">
            <a:extLst>
              <a:ext uri="{FF2B5EF4-FFF2-40B4-BE49-F238E27FC236}">
                <a16:creationId xmlns:a16="http://schemas.microsoft.com/office/drawing/2014/main" id="{E85F3E98-03CC-461F-A875-922E5FB7E03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535967" y="2992858"/>
            <a:ext cx="185418" cy="185418"/>
          </a:xfrm>
          <a:prstGeom prst="rect">
            <a:avLst/>
          </a:prstGeom>
        </p:spPr>
      </p:pic>
      <p:sp>
        <p:nvSpPr>
          <p:cNvPr id="77" name="Arrow: Up 76">
            <a:extLst>
              <a:ext uri="{FF2B5EF4-FFF2-40B4-BE49-F238E27FC236}">
                <a16:creationId xmlns:a16="http://schemas.microsoft.com/office/drawing/2014/main" id="{8048CC2A-6C1D-4FFF-9098-0E7A8489429C}"/>
              </a:ext>
            </a:extLst>
          </p:cNvPr>
          <p:cNvSpPr/>
          <p:nvPr/>
        </p:nvSpPr>
        <p:spPr>
          <a:xfrm rot="3046992">
            <a:off x="5300036" y="3131730"/>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Arrow: Up 78">
            <a:extLst>
              <a:ext uri="{FF2B5EF4-FFF2-40B4-BE49-F238E27FC236}">
                <a16:creationId xmlns:a16="http://schemas.microsoft.com/office/drawing/2014/main" id="{46BA6117-C5B2-49CF-B7E6-E9AEED48269A}"/>
              </a:ext>
            </a:extLst>
          </p:cNvPr>
          <p:cNvSpPr/>
          <p:nvPr/>
        </p:nvSpPr>
        <p:spPr>
          <a:xfrm rot="3046992">
            <a:off x="4786374" y="4321999"/>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9049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2000"/>
                                        <p:tgtEl>
                                          <p:spTgt spid="77"/>
                                        </p:tgtEl>
                                      </p:cBhvr>
                                    </p:animEffect>
                                  </p:childTnLst>
                                </p:cTn>
                              </p:par>
                              <p:par>
                                <p:cTn id="8" presetID="10" presetClass="entr" presetSubtype="0"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2000"/>
                                        <p:tgtEl>
                                          <p:spTgt spid="16"/>
                                        </p:tgtEl>
                                      </p:cBhvr>
                                    </p:animEffect>
                                  </p:childTnLst>
                                </p:cTn>
                              </p:par>
                            </p:childTnLst>
                          </p:cTn>
                        </p:par>
                        <p:par>
                          <p:cTn id="11" fill="hold">
                            <p:stCondLst>
                              <p:cond delay="2500"/>
                            </p:stCondLst>
                            <p:childTnLst>
                              <p:par>
                                <p:cTn id="12" presetID="1" presetClass="exit" presetSubtype="0" fill="hold" grpId="1" nodeType="afterEffect">
                                  <p:stCondLst>
                                    <p:cond delay="400"/>
                                  </p:stCondLst>
                                  <p:childTnLst>
                                    <p:set>
                                      <p:cBhvr>
                                        <p:cTn id="13" dur="1" fill="hold">
                                          <p:stCondLst>
                                            <p:cond delay="0"/>
                                          </p:stCondLst>
                                        </p:cTn>
                                        <p:tgtEl>
                                          <p:spTgt spid="77"/>
                                        </p:tgtEl>
                                        <p:attrNameLst>
                                          <p:attrName>style.visibility</p:attrName>
                                        </p:attrNameLst>
                                      </p:cBhvr>
                                      <p:to>
                                        <p:strVal val="hidden"/>
                                      </p:to>
                                    </p:set>
                                  </p:childTnLst>
                                </p:cTn>
                              </p:par>
                            </p:childTnLst>
                          </p:cTn>
                        </p:par>
                        <p:par>
                          <p:cTn id="14" fill="hold">
                            <p:stCondLst>
                              <p:cond delay="2900"/>
                            </p:stCondLst>
                            <p:childTnLst>
                              <p:par>
                                <p:cTn id="15" presetID="10" presetClass="entr" presetSubtype="0" fill="hold" grpId="0" nodeType="after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638387"/>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sp>
        <p:nvSpPr>
          <p:cNvPr id="35" name="TextBox 34">
            <a:extLst>
              <a:ext uri="{FF2B5EF4-FFF2-40B4-BE49-F238E27FC236}">
                <a16:creationId xmlns:a16="http://schemas.microsoft.com/office/drawing/2014/main" id="{464C88EA-6D49-4159-9D6F-1AC6244E0D1F}"/>
              </a:ext>
            </a:extLst>
          </p:cNvPr>
          <p:cNvSpPr txBox="1"/>
          <p:nvPr/>
        </p:nvSpPr>
        <p:spPr>
          <a:xfrm>
            <a:off x="11130669" y="1026729"/>
            <a:ext cx="748898" cy="369332"/>
          </a:xfrm>
          <a:prstGeom prst="rect">
            <a:avLst/>
          </a:prstGeom>
          <a:noFill/>
        </p:spPr>
        <p:txBody>
          <a:bodyPr wrap="square" rtlCol="0">
            <a:spAutoFit/>
          </a:bodyPr>
          <a:lstStyle/>
          <a:p>
            <a:r>
              <a:rPr lang="en-SG" dirty="0"/>
              <a:t>  List</a:t>
            </a:r>
          </a:p>
        </p:txBody>
      </p:sp>
      <p:sp>
        <p:nvSpPr>
          <p:cNvPr id="36" name="Arrow: Up 35">
            <a:extLst>
              <a:ext uri="{FF2B5EF4-FFF2-40B4-BE49-F238E27FC236}">
                <a16:creationId xmlns:a16="http://schemas.microsoft.com/office/drawing/2014/main" id="{D550749E-DBAC-4348-B816-D6E8F21A8D4F}"/>
              </a:ext>
            </a:extLst>
          </p:cNvPr>
          <p:cNvSpPr/>
          <p:nvPr/>
        </p:nvSpPr>
        <p:spPr>
          <a:xfrm rot="18640542">
            <a:off x="3140874" y="2511511"/>
            <a:ext cx="192292" cy="2294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a:extLst>
              <a:ext uri="{FF2B5EF4-FFF2-40B4-BE49-F238E27FC236}">
                <a16:creationId xmlns:a16="http://schemas.microsoft.com/office/drawing/2014/main" id="{8C0457E4-A438-4E6F-8A21-E346BFEF3151}"/>
              </a:ext>
            </a:extLst>
          </p:cNvPr>
          <p:cNvSpPr txBox="1"/>
          <p:nvPr/>
        </p:nvSpPr>
        <p:spPr>
          <a:xfrm>
            <a:off x="3386684" y="2514071"/>
            <a:ext cx="2815471" cy="1200329"/>
          </a:xfrm>
          <a:prstGeom prst="rect">
            <a:avLst/>
          </a:prstGeom>
          <a:noFill/>
          <a:ln>
            <a:solidFill>
              <a:schemeClr val="accent1"/>
            </a:solidFill>
          </a:ln>
        </p:spPr>
        <p:txBody>
          <a:bodyPr wrap="square" rtlCol="0">
            <a:spAutoFit/>
          </a:bodyPr>
          <a:lstStyle/>
          <a:p>
            <a:r>
              <a:rPr lang="en-SG" dirty="0"/>
              <a:t>Inspect Message</a:t>
            </a:r>
          </a:p>
          <a:p>
            <a:r>
              <a:rPr lang="en-SG" dirty="0"/>
              <a:t>Mark as Important</a:t>
            </a:r>
          </a:p>
          <a:p>
            <a:r>
              <a:rPr lang="en-SG" dirty="0"/>
              <a:t>Mark as Irrelevant</a:t>
            </a:r>
          </a:p>
          <a:p>
            <a:r>
              <a:rPr lang="en-SG" dirty="0"/>
              <a:t>Add to List</a:t>
            </a:r>
          </a:p>
        </p:txBody>
      </p:sp>
      <p:cxnSp>
        <p:nvCxnSpPr>
          <p:cNvPr id="51" name="Straight Connector 50">
            <a:extLst>
              <a:ext uri="{FF2B5EF4-FFF2-40B4-BE49-F238E27FC236}">
                <a16:creationId xmlns:a16="http://schemas.microsoft.com/office/drawing/2014/main" id="{BC9DFB12-CA3E-4B60-AC06-09F292248ACD}"/>
              </a:ext>
            </a:extLst>
          </p:cNvPr>
          <p:cNvCxnSpPr>
            <a:cxnSpLocks/>
          </p:cNvCxnSpPr>
          <p:nvPr/>
        </p:nvCxnSpPr>
        <p:spPr>
          <a:xfrm flipV="1">
            <a:off x="3386682" y="2850198"/>
            <a:ext cx="2815472" cy="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B42EC84-4963-4449-99FF-71B6FA98F74F}"/>
              </a:ext>
            </a:extLst>
          </p:cNvPr>
          <p:cNvCxnSpPr>
            <a:cxnSpLocks/>
          </p:cNvCxnSpPr>
          <p:nvPr/>
        </p:nvCxnSpPr>
        <p:spPr>
          <a:xfrm flipV="1">
            <a:off x="3386683" y="3121841"/>
            <a:ext cx="2815471" cy="2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39A34EE-FA35-4CB6-B1F9-981A290CA09E}"/>
              </a:ext>
            </a:extLst>
          </p:cNvPr>
          <p:cNvCxnSpPr>
            <a:cxnSpLocks/>
          </p:cNvCxnSpPr>
          <p:nvPr/>
        </p:nvCxnSpPr>
        <p:spPr>
          <a:xfrm flipV="1">
            <a:off x="3386682" y="3379925"/>
            <a:ext cx="2815472" cy="1"/>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Graphic 60" descr="Magnifying glass">
            <a:extLst>
              <a:ext uri="{FF2B5EF4-FFF2-40B4-BE49-F238E27FC236}">
                <a16:creationId xmlns:a16="http://schemas.microsoft.com/office/drawing/2014/main" id="{BE0F7BC7-2E69-4212-9D3E-57839D17D36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24529" y="2589468"/>
            <a:ext cx="260729" cy="260729"/>
          </a:xfrm>
          <a:prstGeom prst="rect">
            <a:avLst/>
          </a:prstGeom>
        </p:spPr>
      </p:pic>
      <p:pic>
        <p:nvPicPr>
          <p:cNvPr id="63" name="Graphic 62" descr="Exclamation mark">
            <a:extLst>
              <a:ext uri="{FF2B5EF4-FFF2-40B4-BE49-F238E27FC236}">
                <a16:creationId xmlns:a16="http://schemas.microsoft.com/office/drawing/2014/main" id="{3BD3D24C-FB7B-4034-9C67-FDBD9C028D9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79319" y="2868906"/>
            <a:ext cx="351148" cy="214811"/>
          </a:xfrm>
          <a:prstGeom prst="rect">
            <a:avLst/>
          </a:prstGeom>
        </p:spPr>
      </p:pic>
      <p:pic>
        <p:nvPicPr>
          <p:cNvPr id="65" name="Graphic 64" descr="Irritant">
            <a:extLst>
              <a:ext uri="{FF2B5EF4-FFF2-40B4-BE49-F238E27FC236}">
                <a16:creationId xmlns:a16="http://schemas.microsoft.com/office/drawing/2014/main" id="{2795812F-4922-406C-A792-A8213695C17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51395" y="3146408"/>
            <a:ext cx="192429" cy="192429"/>
          </a:xfrm>
          <a:prstGeom prst="rect">
            <a:avLst/>
          </a:prstGeom>
        </p:spPr>
      </p:pic>
      <p:pic>
        <p:nvPicPr>
          <p:cNvPr id="67" name="Graphic 66" descr="Add">
            <a:extLst>
              <a:ext uri="{FF2B5EF4-FFF2-40B4-BE49-F238E27FC236}">
                <a16:creationId xmlns:a16="http://schemas.microsoft.com/office/drawing/2014/main" id="{17815037-2E92-450E-A3D1-CC7488B2B36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751395" y="3447584"/>
            <a:ext cx="225727" cy="225727"/>
          </a:xfrm>
          <a:prstGeom prst="rect">
            <a:avLst/>
          </a:prstGeom>
        </p:spPr>
      </p:pic>
      <p:pic>
        <p:nvPicPr>
          <p:cNvPr id="71" name="Graphic 70" descr="Back">
            <a:extLst>
              <a:ext uri="{FF2B5EF4-FFF2-40B4-BE49-F238E27FC236}">
                <a16:creationId xmlns:a16="http://schemas.microsoft.com/office/drawing/2014/main" id="{468329FF-7E68-4C1B-A147-557DAE1412B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3480" y="74197"/>
            <a:ext cx="339898" cy="339898"/>
          </a:xfrm>
          <a:prstGeom prst="rect">
            <a:avLst/>
          </a:prstGeom>
        </p:spPr>
      </p:pic>
      <p:sp>
        <p:nvSpPr>
          <p:cNvPr id="72" name="TextBox 71">
            <a:extLst>
              <a:ext uri="{FF2B5EF4-FFF2-40B4-BE49-F238E27FC236}">
                <a16:creationId xmlns:a16="http://schemas.microsoft.com/office/drawing/2014/main" id="{DDA4ECB9-5C82-4A26-A1E7-CA5A022133C1}"/>
              </a:ext>
            </a:extLst>
          </p:cNvPr>
          <p:cNvSpPr txBox="1"/>
          <p:nvPr/>
        </p:nvSpPr>
        <p:spPr>
          <a:xfrm>
            <a:off x="634288" y="74197"/>
            <a:ext cx="1019918" cy="369332"/>
          </a:xfrm>
          <a:prstGeom prst="rect">
            <a:avLst/>
          </a:prstGeom>
          <a:noFill/>
        </p:spPr>
        <p:txBody>
          <a:bodyPr wrap="square" rtlCol="0">
            <a:spAutoFit/>
          </a:bodyPr>
          <a:lstStyle/>
          <a:p>
            <a:r>
              <a:rPr lang="en-SG" dirty="0"/>
              <a:t>Undo</a:t>
            </a:r>
          </a:p>
        </p:txBody>
      </p:sp>
      <p:sp>
        <p:nvSpPr>
          <p:cNvPr id="38" name="Rectangle: Rounded Corners 37">
            <a:extLst>
              <a:ext uri="{FF2B5EF4-FFF2-40B4-BE49-F238E27FC236}">
                <a16:creationId xmlns:a16="http://schemas.microsoft.com/office/drawing/2014/main" id="{FA3F5225-60A7-4085-B1CF-BAB111D55A38}"/>
              </a:ext>
            </a:extLst>
          </p:cNvPr>
          <p:cNvSpPr/>
          <p:nvPr/>
        </p:nvSpPr>
        <p:spPr>
          <a:xfrm>
            <a:off x="8488038" y="4486237"/>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39" name="Rectangle: Rounded Corners 38">
            <a:extLst>
              <a:ext uri="{FF2B5EF4-FFF2-40B4-BE49-F238E27FC236}">
                <a16:creationId xmlns:a16="http://schemas.microsoft.com/office/drawing/2014/main" id="{0A9A2469-9BE7-44BB-98E3-4E4295AAD595}"/>
              </a:ext>
            </a:extLst>
          </p:cNvPr>
          <p:cNvSpPr/>
          <p:nvPr/>
        </p:nvSpPr>
        <p:spPr>
          <a:xfrm>
            <a:off x="533038" y="2147779"/>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2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40" name="Rectangle: Rounded Corners 39">
            <a:extLst>
              <a:ext uri="{FF2B5EF4-FFF2-40B4-BE49-F238E27FC236}">
                <a16:creationId xmlns:a16="http://schemas.microsoft.com/office/drawing/2014/main" id="{6CA6624D-2933-43C9-A657-753F565DF3E5}"/>
              </a:ext>
            </a:extLst>
          </p:cNvPr>
          <p:cNvSpPr/>
          <p:nvPr/>
        </p:nvSpPr>
        <p:spPr>
          <a:xfrm>
            <a:off x="523378" y="3576084"/>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is….message-2</a:t>
            </a:r>
          </a:p>
          <a:p>
            <a:r>
              <a:rPr lang="en-SG" sz="1200" dirty="0">
                <a:solidFill>
                  <a:schemeClr val="tx1"/>
                </a:solidFill>
              </a:rPr>
              <a:t>	                   9:45 AM</a:t>
            </a:r>
          </a:p>
          <a:p>
            <a:pPr algn="ctr"/>
            <a:endParaRPr lang="en-SG" sz="1200" dirty="0">
              <a:solidFill>
                <a:schemeClr val="tx1"/>
              </a:solidFill>
            </a:endParaRPr>
          </a:p>
        </p:txBody>
      </p:sp>
      <p:sp>
        <p:nvSpPr>
          <p:cNvPr id="3" name="Rectangle: Rounded Corners 2">
            <a:extLst>
              <a:ext uri="{FF2B5EF4-FFF2-40B4-BE49-F238E27FC236}">
                <a16:creationId xmlns:a16="http://schemas.microsoft.com/office/drawing/2014/main" id="{15F795B8-D712-4AB1-B986-1984E82564C9}"/>
              </a:ext>
            </a:extLst>
          </p:cNvPr>
          <p:cNvSpPr/>
          <p:nvPr/>
        </p:nvSpPr>
        <p:spPr>
          <a:xfrm>
            <a:off x="533037" y="1418607"/>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Participant-5</a:t>
            </a:r>
          </a:p>
          <a:p>
            <a:r>
              <a:rPr lang="en-SG" dirty="0">
                <a:solidFill>
                  <a:schemeClr val="tx1"/>
                </a:solidFill>
              </a:rPr>
              <a:t>          </a:t>
            </a:r>
            <a:r>
              <a:rPr lang="en-SG" sz="1200" dirty="0">
                <a:solidFill>
                  <a:schemeClr val="tx1"/>
                </a:solidFill>
              </a:rPr>
              <a:t>Referenced message</a:t>
            </a:r>
          </a:p>
        </p:txBody>
      </p:sp>
      <p:sp>
        <p:nvSpPr>
          <p:cNvPr id="68" name="Arrow: Up 67">
            <a:extLst>
              <a:ext uri="{FF2B5EF4-FFF2-40B4-BE49-F238E27FC236}">
                <a16:creationId xmlns:a16="http://schemas.microsoft.com/office/drawing/2014/main" id="{FF1F64AC-E3A7-4A6B-97DA-3A50775760C0}"/>
              </a:ext>
            </a:extLst>
          </p:cNvPr>
          <p:cNvSpPr/>
          <p:nvPr/>
        </p:nvSpPr>
        <p:spPr>
          <a:xfrm rot="18640542">
            <a:off x="6111606" y="3791674"/>
            <a:ext cx="223927" cy="2941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9D440C25-AE48-4318-AE14-C3FB02ABCC32}"/>
              </a:ext>
            </a:extLst>
          </p:cNvPr>
          <p:cNvSpPr txBox="1"/>
          <p:nvPr/>
        </p:nvSpPr>
        <p:spPr>
          <a:xfrm>
            <a:off x="3386683" y="3714400"/>
            <a:ext cx="2815471" cy="369332"/>
          </a:xfrm>
          <a:prstGeom prst="rect">
            <a:avLst/>
          </a:prstGeom>
          <a:noFill/>
          <a:ln>
            <a:solidFill>
              <a:schemeClr val="accent1"/>
            </a:solidFill>
          </a:ln>
        </p:spPr>
        <p:txBody>
          <a:bodyPr wrap="square" rtlCol="0">
            <a:spAutoFit/>
          </a:bodyPr>
          <a:lstStyle/>
          <a:p>
            <a:r>
              <a:rPr lang="en-SG" dirty="0"/>
              <a:t>View </a:t>
            </a:r>
          </a:p>
        </p:txBody>
      </p:sp>
      <p:pic>
        <p:nvPicPr>
          <p:cNvPr id="8" name="Graphic 7" descr="Eye">
            <a:extLst>
              <a:ext uri="{FF2B5EF4-FFF2-40B4-BE49-F238E27FC236}">
                <a16:creationId xmlns:a16="http://schemas.microsoft.com/office/drawing/2014/main" id="{758CBD4D-A075-47BD-A5F4-2480E0CA6E8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689478" y="3764792"/>
            <a:ext cx="349560" cy="349560"/>
          </a:xfrm>
          <a:prstGeom prst="rect">
            <a:avLst/>
          </a:prstGeom>
        </p:spPr>
      </p:pic>
    </p:spTree>
    <p:extLst>
      <p:ext uri="{BB962C8B-B14F-4D97-AF65-F5344CB8AC3E}">
        <p14:creationId xmlns:p14="http://schemas.microsoft.com/office/powerpoint/2010/main" val="317587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50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1000"/>
                                        <p:tgtEl>
                                          <p:spTgt spid="51"/>
                                        </p:tgtEl>
                                      </p:cBhvr>
                                    </p:animEffect>
                                  </p:childTnLst>
                                </p:cTn>
                              </p:par>
                              <p:par>
                                <p:cTn id="14" presetID="10" presetClass="entr" presetSubtype="0" fill="hold" nodeType="withEffect">
                                  <p:stCondLst>
                                    <p:cond delay="50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000"/>
                                        <p:tgtEl>
                                          <p:spTgt spid="53"/>
                                        </p:tgtEl>
                                      </p:cBhvr>
                                    </p:animEffect>
                                  </p:childTnLst>
                                </p:cTn>
                              </p:par>
                              <p:par>
                                <p:cTn id="17" presetID="10" presetClass="entr" presetSubtype="0" fill="hold" nodeType="withEffect">
                                  <p:stCondLst>
                                    <p:cond delay="50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1000"/>
                                        <p:tgtEl>
                                          <p:spTgt spid="54"/>
                                        </p:tgtEl>
                                      </p:cBhvr>
                                    </p:animEffect>
                                  </p:childTnLst>
                                </p:cTn>
                              </p:par>
                              <p:par>
                                <p:cTn id="20" presetID="10" presetClass="entr" presetSubtype="0" fill="hold" nodeType="withEffect">
                                  <p:stCondLst>
                                    <p:cond delay="50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1000"/>
                                        <p:tgtEl>
                                          <p:spTgt spid="61"/>
                                        </p:tgtEl>
                                      </p:cBhvr>
                                    </p:animEffect>
                                  </p:childTnLst>
                                </p:cTn>
                              </p:par>
                              <p:par>
                                <p:cTn id="23" presetID="10" presetClass="entr" presetSubtype="0" fill="hold" nodeType="withEffect">
                                  <p:stCondLst>
                                    <p:cond delay="50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childTnLst>
                                </p:cTn>
                              </p:par>
                              <p:par>
                                <p:cTn id="26" presetID="10" presetClass="entr" presetSubtype="0" fill="hold" nodeType="withEffect">
                                  <p:stCondLst>
                                    <p:cond delay="50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childTnLst>
                                </p:cTn>
                              </p:par>
                              <p:par>
                                <p:cTn id="29" presetID="10" presetClass="entr" presetSubtype="0" fill="hold" nodeType="withEffect">
                                  <p:stCondLst>
                                    <p:cond delay="50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childTnLst>
                                </p:cTn>
                              </p:par>
                              <p:par>
                                <p:cTn id="35" presetID="10"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childTnLst>
                                </p:cTn>
                              </p:par>
                            </p:childTnLst>
                          </p:cTn>
                        </p:par>
                        <p:par>
                          <p:cTn id="38" fill="hold">
                            <p:stCondLst>
                              <p:cond delay="1500"/>
                            </p:stCondLst>
                            <p:childTnLst>
                              <p:par>
                                <p:cTn id="39" presetID="1" presetClass="exit" presetSubtype="0" fill="hold" grpId="1" nodeType="afterEffect">
                                  <p:stCondLst>
                                    <p:cond delay="0"/>
                                  </p:stCondLst>
                                  <p:childTnLst>
                                    <p:set>
                                      <p:cBhvr>
                                        <p:cTn id="40" dur="1" fill="hold">
                                          <p:stCondLst>
                                            <p:cond delay="0"/>
                                          </p:stCondLst>
                                        </p:cTn>
                                        <p:tgtEl>
                                          <p:spTgt spid="36"/>
                                        </p:tgtEl>
                                        <p:attrNameLst>
                                          <p:attrName>style.visibility</p:attrName>
                                        </p:attrNameLst>
                                      </p:cBhvr>
                                      <p:to>
                                        <p:strVal val="hidden"/>
                                      </p:to>
                                    </p:se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68"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I am writing this message, it has 2 references</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305780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841730"/>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901E5F-B02F-4232-9F04-1567F5FF72D2}"/>
              </a:ext>
            </a:extLst>
          </p:cNvPr>
          <p:cNvSpPr txBox="1"/>
          <p:nvPr/>
        </p:nvSpPr>
        <p:spPr>
          <a:xfrm>
            <a:off x="2413267" y="5366173"/>
            <a:ext cx="7550865" cy="492443"/>
          </a:xfrm>
          <a:prstGeom prst="rect">
            <a:avLst/>
          </a:prstGeom>
          <a:noFill/>
          <a:ln>
            <a:solidFill>
              <a:schemeClr val="accent1"/>
            </a:solidFill>
          </a:ln>
        </p:spPr>
        <p:txBody>
          <a:bodyPr wrap="square" rtlCol="0">
            <a:spAutoFit/>
          </a:bodyPr>
          <a:lstStyle/>
          <a:p>
            <a:r>
              <a:rPr lang="en-SG" sz="1200" dirty="0"/>
              <a:t>Participant -10</a:t>
            </a:r>
          </a:p>
          <a:p>
            <a:r>
              <a:rPr lang="en-SG" sz="1400" dirty="0"/>
              <a:t>	</a:t>
            </a:r>
            <a:r>
              <a:rPr lang="en-SG" sz="1200" dirty="0"/>
              <a:t>This is… message-10   </a:t>
            </a:r>
            <a:r>
              <a:rPr lang="en-SG" sz="1200" dirty="0">
                <a:solidFill>
                  <a:schemeClr val="accent1"/>
                </a:solidFill>
              </a:rPr>
              <a:t>view&gt;&gt;</a:t>
            </a:r>
          </a:p>
        </p:txBody>
      </p:sp>
      <p:sp>
        <p:nvSpPr>
          <p:cNvPr id="68" name="TextBox 67">
            <a:extLst>
              <a:ext uri="{FF2B5EF4-FFF2-40B4-BE49-F238E27FC236}">
                <a16:creationId xmlns:a16="http://schemas.microsoft.com/office/drawing/2014/main" id="{DD95404E-0E68-45CC-8ED9-C67E107C1AD6}"/>
              </a:ext>
            </a:extLst>
          </p:cNvPr>
          <p:cNvSpPr txBox="1"/>
          <p:nvPr/>
        </p:nvSpPr>
        <p:spPr>
          <a:xfrm>
            <a:off x="5775395" y="5518643"/>
            <a:ext cx="690501" cy="276999"/>
          </a:xfrm>
          <a:prstGeom prst="rect">
            <a:avLst/>
          </a:prstGeom>
          <a:noFill/>
          <a:ln>
            <a:solidFill>
              <a:schemeClr val="accent1"/>
            </a:solidFill>
          </a:ln>
        </p:spPr>
        <p:txBody>
          <a:bodyPr wrap="square" rtlCol="0">
            <a:spAutoFit/>
          </a:bodyPr>
          <a:lstStyle/>
          <a:p>
            <a:r>
              <a:rPr lang="en-SG" sz="1200" dirty="0"/>
              <a:t>Edit</a:t>
            </a:r>
          </a:p>
        </p:txBody>
      </p:sp>
      <p:sp>
        <p:nvSpPr>
          <p:cNvPr id="69" name="TextBox 68">
            <a:extLst>
              <a:ext uri="{FF2B5EF4-FFF2-40B4-BE49-F238E27FC236}">
                <a16:creationId xmlns:a16="http://schemas.microsoft.com/office/drawing/2014/main" id="{9A73AA0F-3D35-42AF-9F42-0C0F4E277384}"/>
              </a:ext>
            </a:extLst>
          </p:cNvPr>
          <p:cNvSpPr txBox="1"/>
          <p:nvPr/>
        </p:nvSpPr>
        <p:spPr>
          <a:xfrm>
            <a:off x="7119708" y="5517100"/>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70" name="TextBox 69">
            <a:extLst>
              <a:ext uri="{FF2B5EF4-FFF2-40B4-BE49-F238E27FC236}">
                <a16:creationId xmlns:a16="http://schemas.microsoft.com/office/drawing/2014/main" id="{E7C35B61-4ED8-405D-AC8C-B4078238752D}"/>
              </a:ext>
            </a:extLst>
          </p:cNvPr>
          <p:cNvSpPr txBox="1"/>
          <p:nvPr/>
        </p:nvSpPr>
        <p:spPr>
          <a:xfrm>
            <a:off x="8630663" y="5464422"/>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71" name="Graphic 70" descr="Close">
            <a:extLst>
              <a:ext uri="{FF2B5EF4-FFF2-40B4-BE49-F238E27FC236}">
                <a16:creationId xmlns:a16="http://schemas.microsoft.com/office/drawing/2014/main" id="{80D507ED-36A4-4128-A147-0A3E866336D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264101" y="5489253"/>
            <a:ext cx="193367" cy="193367"/>
          </a:xfrm>
          <a:prstGeom prst="rect">
            <a:avLst/>
          </a:prstGeom>
        </p:spPr>
      </p:pic>
      <p:pic>
        <p:nvPicPr>
          <p:cNvPr id="18" name="Graphic 17" descr="Magnifying glass">
            <a:extLst>
              <a:ext uri="{FF2B5EF4-FFF2-40B4-BE49-F238E27FC236}">
                <a16:creationId xmlns:a16="http://schemas.microsoft.com/office/drawing/2014/main" id="{27DC04F8-CDAE-447C-9CE7-1FCC3CE94B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07233" y="5573739"/>
            <a:ext cx="187508" cy="187508"/>
          </a:xfrm>
          <a:prstGeom prst="rect">
            <a:avLst/>
          </a:prstGeom>
        </p:spPr>
      </p:pic>
      <p:pic>
        <p:nvPicPr>
          <p:cNvPr id="22" name="Graphic 21" descr="Pencil">
            <a:extLst>
              <a:ext uri="{FF2B5EF4-FFF2-40B4-BE49-F238E27FC236}">
                <a16:creationId xmlns:a16="http://schemas.microsoft.com/office/drawing/2014/main" id="{92E1E9AA-0432-4521-A039-4AC5BD997CB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48659" y="5570877"/>
            <a:ext cx="165146" cy="165146"/>
          </a:xfrm>
          <a:prstGeom prst="rect">
            <a:avLst/>
          </a:prstGeom>
        </p:spPr>
      </p:pic>
      <p:sp>
        <p:nvSpPr>
          <p:cNvPr id="72" name="TextBox 71">
            <a:extLst>
              <a:ext uri="{FF2B5EF4-FFF2-40B4-BE49-F238E27FC236}">
                <a16:creationId xmlns:a16="http://schemas.microsoft.com/office/drawing/2014/main" id="{F0DB4205-7FEB-4083-9A9E-5428629CFE4F}"/>
              </a:ext>
            </a:extLst>
          </p:cNvPr>
          <p:cNvSpPr txBox="1"/>
          <p:nvPr/>
        </p:nvSpPr>
        <p:spPr>
          <a:xfrm>
            <a:off x="2413264" y="5076758"/>
            <a:ext cx="7550865" cy="276999"/>
          </a:xfrm>
          <a:prstGeom prst="rect">
            <a:avLst/>
          </a:prstGeom>
          <a:noFill/>
          <a:ln>
            <a:solidFill>
              <a:schemeClr val="accent1"/>
            </a:solidFill>
          </a:ln>
        </p:spPr>
        <p:txBody>
          <a:bodyPr wrap="square" rtlCol="0">
            <a:spAutoFit/>
          </a:bodyPr>
          <a:lstStyle/>
          <a:p>
            <a:endParaRPr lang="en-SG" sz="1200" dirty="0"/>
          </a:p>
        </p:txBody>
      </p:sp>
      <p:sp>
        <p:nvSpPr>
          <p:cNvPr id="29" name="TextBox 28">
            <a:extLst>
              <a:ext uri="{FF2B5EF4-FFF2-40B4-BE49-F238E27FC236}">
                <a16:creationId xmlns:a16="http://schemas.microsoft.com/office/drawing/2014/main" id="{10017EDD-7C92-402B-A63E-0DEDC5CD89CE}"/>
              </a:ext>
            </a:extLst>
          </p:cNvPr>
          <p:cNvSpPr txBox="1"/>
          <p:nvPr/>
        </p:nvSpPr>
        <p:spPr>
          <a:xfrm>
            <a:off x="2413261" y="5089174"/>
            <a:ext cx="1328463" cy="276999"/>
          </a:xfrm>
          <a:prstGeom prst="rect">
            <a:avLst/>
          </a:prstGeom>
          <a:solidFill>
            <a:schemeClr val="accent1">
              <a:lumMod val="20000"/>
              <a:lumOff val="80000"/>
            </a:schemeClr>
          </a:solidFill>
          <a:ln>
            <a:solidFill>
              <a:schemeClr val="accent1"/>
            </a:solidFill>
          </a:ln>
        </p:spPr>
        <p:txBody>
          <a:bodyPr wrap="square" rtlCol="0">
            <a:spAutoFit/>
          </a:bodyPr>
          <a:lstStyle/>
          <a:p>
            <a:r>
              <a:rPr lang="en-SG" sz="1200" dirty="0"/>
              <a:t>Add reference</a:t>
            </a:r>
          </a:p>
        </p:txBody>
      </p:sp>
      <p:pic>
        <p:nvPicPr>
          <p:cNvPr id="35" name="Graphic 34" descr="Add">
            <a:extLst>
              <a:ext uri="{FF2B5EF4-FFF2-40B4-BE49-F238E27FC236}">
                <a16:creationId xmlns:a16="http://schemas.microsoft.com/office/drawing/2014/main" id="{DC0BC6C6-3ECA-4496-87CE-34BA26937EB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21204" y="5125026"/>
            <a:ext cx="220521" cy="220521"/>
          </a:xfrm>
          <a:prstGeom prst="rect">
            <a:avLst/>
          </a:prstGeom>
        </p:spPr>
      </p:pic>
      <p:sp>
        <p:nvSpPr>
          <p:cNvPr id="73" name="TextBox 72">
            <a:extLst>
              <a:ext uri="{FF2B5EF4-FFF2-40B4-BE49-F238E27FC236}">
                <a16:creationId xmlns:a16="http://schemas.microsoft.com/office/drawing/2014/main" id="{3C69A941-C825-45FF-8157-32E43B5F0424}"/>
              </a:ext>
            </a:extLst>
          </p:cNvPr>
          <p:cNvSpPr txBox="1"/>
          <p:nvPr/>
        </p:nvSpPr>
        <p:spPr>
          <a:xfrm>
            <a:off x="8880667" y="5086642"/>
            <a:ext cx="1073060"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chemeClr val="accent1"/>
            </a:solidFill>
          </a:ln>
        </p:spPr>
        <p:txBody>
          <a:bodyPr wrap="square" rtlCol="0">
            <a:spAutoFit/>
          </a:bodyPr>
          <a:lstStyle/>
          <a:p>
            <a:r>
              <a:rPr lang="en-SG" sz="1200" dirty="0"/>
              <a:t>Delete All</a:t>
            </a:r>
          </a:p>
        </p:txBody>
      </p:sp>
      <p:pic>
        <p:nvPicPr>
          <p:cNvPr id="74" name="Graphic 73" descr="Close">
            <a:extLst>
              <a:ext uri="{FF2B5EF4-FFF2-40B4-BE49-F238E27FC236}">
                <a16:creationId xmlns:a16="http://schemas.microsoft.com/office/drawing/2014/main" id="{EECD9B98-5385-43C0-AC06-57EBBC93DFF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679280" y="5118573"/>
            <a:ext cx="193367" cy="193367"/>
          </a:xfrm>
          <a:prstGeom prst="rect">
            <a:avLst/>
          </a:prstGeom>
        </p:spPr>
      </p:pic>
      <p:sp>
        <p:nvSpPr>
          <p:cNvPr id="45" name="Arrow: Up 44">
            <a:extLst>
              <a:ext uri="{FF2B5EF4-FFF2-40B4-BE49-F238E27FC236}">
                <a16:creationId xmlns:a16="http://schemas.microsoft.com/office/drawing/2014/main" id="{1DD6FC2E-4C48-487A-8AC1-F28AF47BC320}"/>
              </a:ext>
            </a:extLst>
          </p:cNvPr>
          <p:cNvSpPr/>
          <p:nvPr/>
        </p:nvSpPr>
        <p:spPr>
          <a:xfrm rot="3046992">
            <a:off x="2148605" y="5168580"/>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0F910BDA-274F-4F9C-8A8B-CB943034EC68}"/>
              </a:ext>
            </a:extLst>
          </p:cNvPr>
          <p:cNvSpPr txBox="1"/>
          <p:nvPr/>
        </p:nvSpPr>
        <p:spPr>
          <a:xfrm>
            <a:off x="0" y="0"/>
            <a:ext cx="12192000" cy="6858000"/>
          </a:xfrm>
          <a:prstGeom prst="rect">
            <a:avLst/>
          </a:prstGeom>
          <a:blipFill dpi="0" rotWithShape="1">
            <a:blip r:embed="rId23">
              <a:extLst>
                <a:ext uri="{BEBA8EAE-BF5A-486C-A8C5-ECC9F3942E4B}">
                  <a14:imgProps xmlns:a14="http://schemas.microsoft.com/office/drawing/2010/main">
                    <a14:imgLayer r:embed="rId24">
                      <a14:imgEffect>
                        <a14:sharpenSoften amount="-92000"/>
                      </a14:imgEffect>
                    </a14:imgLayer>
                  </a14:imgProps>
                </a:ext>
                <a:ext uri="{28A0092B-C50C-407E-A947-70E740481C1C}">
                  <a14:useLocalDpi xmlns:a14="http://schemas.microsoft.com/office/drawing/2010/main" val="0"/>
                </a:ext>
              </a:extLst>
            </a:blip>
            <a:srcRect/>
            <a:stretch>
              <a:fillRect/>
            </a:stretch>
          </a:blipFill>
        </p:spPr>
        <p:txBody>
          <a:bodyPr wrap="square" rtlCol="0">
            <a:spAutoFit/>
          </a:bodyPr>
          <a:lstStyle/>
          <a:p>
            <a:endParaRPr lang="en-SG" dirty="0"/>
          </a:p>
        </p:txBody>
      </p:sp>
      <p:sp>
        <p:nvSpPr>
          <p:cNvPr id="52" name="Rectangle: Rounded Corners 51">
            <a:extLst>
              <a:ext uri="{FF2B5EF4-FFF2-40B4-BE49-F238E27FC236}">
                <a16:creationId xmlns:a16="http://schemas.microsoft.com/office/drawing/2014/main" id="{5CC6B4B0-6760-4CC9-8F35-FB0A73981CA7}"/>
              </a:ext>
            </a:extLst>
          </p:cNvPr>
          <p:cNvSpPr/>
          <p:nvPr/>
        </p:nvSpPr>
        <p:spPr>
          <a:xfrm>
            <a:off x="4230525" y="1249680"/>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a:extLst>
              <a:ext uri="{FF2B5EF4-FFF2-40B4-BE49-F238E27FC236}">
                <a16:creationId xmlns:a16="http://schemas.microsoft.com/office/drawing/2014/main" id="{172E9384-213A-46AB-91E9-8C4800D83588}"/>
              </a:ext>
            </a:extLst>
          </p:cNvPr>
          <p:cNvSpPr txBox="1"/>
          <p:nvPr/>
        </p:nvSpPr>
        <p:spPr>
          <a:xfrm>
            <a:off x="4737044" y="2610883"/>
            <a:ext cx="2987040" cy="584775"/>
          </a:xfrm>
          <a:prstGeom prst="rect">
            <a:avLst/>
          </a:prstGeom>
          <a:noFill/>
          <a:ln>
            <a:solidFill>
              <a:schemeClr val="accent1"/>
            </a:solidFill>
          </a:ln>
        </p:spPr>
        <p:txBody>
          <a:bodyPr wrap="square" rtlCol="0">
            <a:spAutoFit/>
          </a:bodyPr>
          <a:lstStyle/>
          <a:p>
            <a:r>
              <a:rPr lang="en-SG" sz="1600" dirty="0"/>
              <a:t>‘This is … message-100’ has been added!</a:t>
            </a:r>
          </a:p>
        </p:txBody>
      </p:sp>
      <p:sp>
        <p:nvSpPr>
          <p:cNvPr id="49" name="TextBox 48">
            <a:extLst>
              <a:ext uri="{FF2B5EF4-FFF2-40B4-BE49-F238E27FC236}">
                <a16:creationId xmlns:a16="http://schemas.microsoft.com/office/drawing/2014/main" id="{616F9452-CCA4-4FF0-9660-160A97C4AC0E}"/>
              </a:ext>
            </a:extLst>
          </p:cNvPr>
          <p:cNvSpPr txBox="1"/>
          <p:nvPr/>
        </p:nvSpPr>
        <p:spPr>
          <a:xfrm>
            <a:off x="4724077" y="4014223"/>
            <a:ext cx="1384615"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Add more</a:t>
            </a:r>
          </a:p>
        </p:txBody>
      </p:sp>
      <p:pic>
        <p:nvPicPr>
          <p:cNvPr id="51" name="Picture 2" descr="Image result for back arrow transparent&quot;">
            <a:extLst>
              <a:ext uri="{FF2B5EF4-FFF2-40B4-BE49-F238E27FC236}">
                <a16:creationId xmlns:a16="http://schemas.microsoft.com/office/drawing/2014/main" id="{48EC53B6-87B5-4187-9289-E9AAA4FA3F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58" name="Graphic 57" descr="Close">
            <a:extLst>
              <a:ext uri="{FF2B5EF4-FFF2-40B4-BE49-F238E27FC236}">
                <a16:creationId xmlns:a16="http://schemas.microsoft.com/office/drawing/2014/main" id="{97A8F0D9-58E5-4F80-80BA-7807C0E0521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349843" y="1466916"/>
            <a:ext cx="450808" cy="450808"/>
          </a:xfrm>
          <a:prstGeom prst="rect">
            <a:avLst/>
          </a:prstGeom>
        </p:spPr>
      </p:pic>
      <p:sp>
        <p:nvSpPr>
          <p:cNvPr id="59" name="TextBox 58">
            <a:extLst>
              <a:ext uri="{FF2B5EF4-FFF2-40B4-BE49-F238E27FC236}">
                <a16:creationId xmlns:a16="http://schemas.microsoft.com/office/drawing/2014/main" id="{5D504534-8F81-440A-87F1-710C2FEA995F}"/>
              </a:ext>
            </a:extLst>
          </p:cNvPr>
          <p:cNvSpPr txBox="1"/>
          <p:nvPr/>
        </p:nvSpPr>
        <p:spPr>
          <a:xfrm>
            <a:off x="6347177" y="4012680"/>
            <a:ext cx="1384615"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dirty="0"/>
              <a:t>        Exit</a:t>
            </a:r>
          </a:p>
        </p:txBody>
      </p:sp>
      <p:sp>
        <p:nvSpPr>
          <p:cNvPr id="60" name="Arrow: Up 59">
            <a:extLst>
              <a:ext uri="{FF2B5EF4-FFF2-40B4-BE49-F238E27FC236}">
                <a16:creationId xmlns:a16="http://schemas.microsoft.com/office/drawing/2014/main" id="{9FF61984-6279-471C-B914-5F869BF561BF}"/>
              </a:ext>
            </a:extLst>
          </p:cNvPr>
          <p:cNvSpPr/>
          <p:nvPr/>
        </p:nvSpPr>
        <p:spPr>
          <a:xfrm rot="3046992">
            <a:off x="6469556" y="429028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1827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I am writing this message, it has 2 references</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305780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841730"/>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901E5F-B02F-4232-9F04-1567F5FF72D2}"/>
              </a:ext>
            </a:extLst>
          </p:cNvPr>
          <p:cNvSpPr txBox="1"/>
          <p:nvPr/>
        </p:nvSpPr>
        <p:spPr>
          <a:xfrm>
            <a:off x="2413267" y="5366173"/>
            <a:ext cx="7550865" cy="492443"/>
          </a:xfrm>
          <a:prstGeom prst="rect">
            <a:avLst/>
          </a:prstGeom>
          <a:noFill/>
          <a:ln>
            <a:solidFill>
              <a:schemeClr val="accent1"/>
            </a:solidFill>
          </a:ln>
        </p:spPr>
        <p:txBody>
          <a:bodyPr wrap="square" rtlCol="0">
            <a:spAutoFit/>
          </a:bodyPr>
          <a:lstStyle/>
          <a:p>
            <a:r>
              <a:rPr lang="en-SG" sz="1200" dirty="0"/>
              <a:t>Participant -100</a:t>
            </a:r>
          </a:p>
          <a:p>
            <a:r>
              <a:rPr lang="en-SG" sz="1400" dirty="0"/>
              <a:t>	</a:t>
            </a:r>
            <a:r>
              <a:rPr lang="en-SG" sz="1200" dirty="0"/>
              <a:t>This is… message-100   </a:t>
            </a:r>
            <a:r>
              <a:rPr lang="en-SG" sz="1200" dirty="0">
                <a:solidFill>
                  <a:schemeClr val="accent1"/>
                </a:solidFill>
              </a:rPr>
              <a:t>view&gt;&gt;</a:t>
            </a:r>
          </a:p>
        </p:txBody>
      </p:sp>
      <p:pic>
        <p:nvPicPr>
          <p:cNvPr id="58" name="Graphic 57" descr="Pencil">
            <a:extLst>
              <a:ext uri="{FF2B5EF4-FFF2-40B4-BE49-F238E27FC236}">
                <a16:creationId xmlns:a16="http://schemas.microsoft.com/office/drawing/2014/main" id="{22F46680-4B52-422E-AD7A-084A1A305B8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48659" y="5040743"/>
            <a:ext cx="165146" cy="165146"/>
          </a:xfrm>
          <a:prstGeom prst="rect">
            <a:avLst/>
          </a:prstGeom>
        </p:spPr>
      </p:pic>
      <p:pic>
        <p:nvPicPr>
          <p:cNvPr id="59" name="Graphic 58" descr="Magnifying glass">
            <a:extLst>
              <a:ext uri="{FF2B5EF4-FFF2-40B4-BE49-F238E27FC236}">
                <a16:creationId xmlns:a16="http://schemas.microsoft.com/office/drawing/2014/main" id="{D2325E1A-9B17-421E-9ABC-57AC6036240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07233" y="5049538"/>
            <a:ext cx="169272" cy="169272"/>
          </a:xfrm>
          <a:prstGeom prst="rect">
            <a:avLst/>
          </a:prstGeom>
        </p:spPr>
      </p:pic>
      <p:sp>
        <p:nvSpPr>
          <p:cNvPr id="63" name="TextBox 62">
            <a:extLst>
              <a:ext uri="{FF2B5EF4-FFF2-40B4-BE49-F238E27FC236}">
                <a16:creationId xmlns:a16="http://schemas.microsoft.com/office/drawing/2014/main" id="{F6EF2108-87D5-4616-A7B4-DA41395B0E68}"/>
              </a:ext>
            </a:extLst>
          </p:cNvPr>
          <p:cNvSpPr txBox="1"/>
          <p:nvPr/>
        </p:nvSpPr>
        <p:spPr>
          <a:xfrm>
            <a:off x="2413267" y="4840639"/>
            <a:ext cx="7550865" cy="492443"/>
          </a:xfrm>
          <a:prstGeom prst="rect">
            <a:avLst/>
          </a:prstGeom>
          <a:noFill/>
          <a:ln>
            <a:solidFill>
              <a:schemeClr val="accent1"/>
            </a:solidFill>
          </a:ln>
        </p:spPr>
        <p:txBody>
          <a:bodyPr wrap="square" rtlCol="0">
            <a:spAutoFit/>
          </a:bodyPr>
          <a:lstStyle/>
          <a:p>
            <a:r>
              <a:rPr lang="en-SG" sz="1200" dirty="0"/>
              <a:t>Participant -10</a:t>
            </a:r>
          </a:p>
          <a:p>
            <a:r>
              <a:rPr lang="en-SG" sz="1400" dirty="0"/>
              <a:t>	</a:t>
            </a:r>
            <a:r>
              <a:rPr lang="en-SG" sz="1200" dirty="0"/>
              <a:t>This is… message-10   </a:t>
            </a:r>
            <a:r>
              <a:rPr lang="en-SG" sz="1200" dirty="0">
                <a:solidFill>
                  <a:schemeClr val="accent1"/>
                </a:solidFill>
              </a:rPr>
              <a:t>view&gt;&gt;</a:t>
            </a:r>
          </a:p>
        </p:txBody>
      </p:sp>
      <p:sp>
        <p:nvSpPr>
          <p:cNvPr id="64" name="TextBox 63">
            <a:extLst>
              <a:ext uri="{FF2B5EF4-FFF2-40B4-BE49-F238E27FC236}">
                <a16:creationId xmlns:a16="http://schemas.microsoft.com/office/drawing/2014/main" id="{D627385E-700A-4888-80D0-25E339801A88}"/>
              </a:ext>
            </a:extLst>
          </p:cNvPr>
          <p:cNvSpPr txBox="1"/>
          <p:nvPr/>
        </p:nvSpPr>
        <p:spPr>
          <a:xfrm>
            <a:off x="5775395" y="4987087"/>
            <a:ext cx="690501" cy="276999"/>
          </a:xfrm>
          <a:prstGeom prst="rect">
            <a:avLst/>
          </a:prstGeom>
          <a:noFill/>
          <a:ln>
            <a:solidFill>
              <a:schemeClr val="accent1"/>
            </a:solidFill>
          </a:ln>
        </p:spPr>
        <p:txBody>
          <a:bodyPr wrap="square" rtlCol="0">
            <a:spAutoFit/>
          </a:bodyPr>
          <a:lstStyle/>
          <a:p>
            <a:r>
              <a:rPr lang="en-SG" sz="1200" dirty="0"/>
              <a:t>Edit</a:t>
            </a:r>
          </a:p>
        </p:txBody>
      </p:sp>
      <p:sp>
        <p:nvSpPr>
          <p:cNvPr id="65" name="TextBox 64">
            <a:extLst>
              <a:ext uri="{FF2B5EF4-FFF2-40B4-BE49-F238E27FC236}">
                <a16:creationId xmlns:a16="http://schemas.microsoft.com/office/drawing/2014/main" id="{7D11673E-2E25-4BA7-8333-41B7BF33B4C2}"/>
              </a:ext>
            </a:extLst>
          </p:cNvPr>
          <p:cNvSpPr txBox="1"/>
          <p:nvPr/>
        </p:nvSpPr>
        <p:spPr>
          <a:xfrm>
            <a:off x="7114738" y="4996811"/>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66" name="TextBox 65">
            <a:extLst>
              <a:ext uri="{FF2B5EF4-FFF2-40B4-BE49-F238E27FC236}">
                <a16:creationId xmlns:a16="http://schemas.microsoft.com/office/drawing/2014/main" id="{E16B99C1-3713-4D3D-A34C-7E20AC6C80AD}"/>
              </a:ext>
            </a:extLst>
          </p:cNvPr>
          <p:cNvSpPr txBox="1"/>
          <p:nvPr/>
        </p:nvSpPr>
        <p:spPr>
          <a:xfrm>
            <a:off x="8630663" y="4996810"/>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67" name="Graphic 66" descr="Close">
            <a:extLst>
              <a:ext uri="{FF2B5EF4-FFF2-40B4-BE49-F238E27FC236}">
                <a16:creationId xmlns:a16="http://schemas.microsoft.com/office/drawing/2014/main" id="{2785C8B1-9766-40FC-BEF9-FDF206467A6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64101" y="5037490"/>
            <a:ext cx="193367" cy="193367"/>
          </a:xfrm>
          <a:prstGeom prst="rect">
            <a:avLst/>
          </a:prstGeom>
        </p:spPr>
      </p:pic>
      <p:sp>
        <p:nvSpPr>
          <p:cNvPr id="68" name="TextBox 67">
            <a:extLst>
              <a:ext uri="{FF2B5EF4-FFF2-40B4-BE49-F238E27FC236}">
                <a16:creationId xmlns:a16="http://schemas.microsoft.com/office/drawing/2014/main" id="{DD95404E-0E68-45CC-8ED9-C67E107C1AD6}"/>
              </a:ext>
            </a:extLst>
          </p:cNvPr>
          <p:cNvSpPr txBox="1"/>
          <p:nvPr/>
        </p:nvSpPr>
        <p:spPr>
          <a:xfrm>
            <a:off x="5775395" y="5518643"/>
            <a:ext cx="690501" cy="276999"/>
          </a:xfrm>
          <a:prstGeom prst="rect">
            <a:avLst/>
          </a:prstGeom>
          <a:noFill/>
          <a:ln>
            <a:solidFill>
              <a:schemeClr val="accent1"/>
            </a:solidFill>
          </a:ln>
        </p:spPr>
        <p:txBody>
          <a:bodyPr wrap="square" rtlCol="0">
            <a:spAutoFit/>
          </a:bodyPr>
          <a:lstStyle/>
          <a:p>
            <a:r>
              <a:rPr lang="en-SG" sz="1200" dirty="0"/>
              <a:t>Edit</a:t>
            </a:r>
          </a:p>
        </p:txBody>
      </p:sp>
      <p:sp>
        <p:nvSpPr>
          <p:cNvPr id="69" name="TextBox 68">
            <a:extLst>
              <a:ext uri="{FF2B5EF4-FFF2-40B4-BE49-F238E27FC236}">
                <a16:creationId xmlns:a16="http://schemas.microsoft.com/office/drawing/2014/main" id="{9A73AA0F-3D35-42AF-9F42-0C0F4E277384}"/>
              </a:ext>
            </a:extLst>
          </p:cNvPr>
          <p:cNvSpPr txBox="1"/>
          <p:nvPr/>
        </p:nvSpPr>
        <p:spPr>
          <a:xfrm>
            <a:off x="7119708" y="5517100"/>
            <a:ext cx="876416" cy="276999"/>
          </a:xfrm>
          <a:prstGeom prst="rect">
            <a:avLst/>
          </a:prstGeom>
          <a:noFill/>
          <a:ln>
            <a:solidFill>
              <a:schemeClr val="accent1"/>
            </a:solidFill>
          </a:ln>
        </p:spPr>
        <p:txBody>
          <a:bodyPr wrap="square" rtlCol="0">
            <a:spAutoFit/>
          </a:bodyPr>
          <a:lstStyle/>
          <a:p>
            <a:r>
              <a:rPr lang="en-SG" sz="1200" dirty="0"/>
              <a:t>Inspect   </a:t>
            </a:r>
          </a:p>
        </p:txBody>
      </p:sp>
      <p:sp>
        <p:nvSpPr>
          <p:cNvPr id="70" name="TextBox 69">
            <a:extLst>
              <a:ext uri="{FF2B5EF4-FFF2-40B4-BE49-F238E27FC236}">
                <a16:creationId xmlns:a16="http://schemas.microsoft.com/office/drawing/2014/main" id="{E7C35B61-4ED8-405D-AC8C-B4078238752D}"/>
              </a:ext>
            </a:extLst>
          </p:cNvPr>
          <p:cNvSpPr txBox="1"/>
          <p:nvPr/>
        </p:nvSpPr>
        <p:spPr>
          <a:xfrm>
            <a:off x="8630663" y="5464422"/>
            <a:ext cx="876416" cy="2769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txBody>
          <a:bodyPr wrap="square" rtlCol="0">
            <a:spAutoFit/>
          </a:bodyPr>
          <a:lstStyle/>
          <a:p>
            <a:r>
              <a:rPr lang="en-SG" sz="1200" dirty="0"/>
              <a:t>Delete   </a:t>
            </a:r>
          </a:p>
        </p:txBody>
      </p:sp>
      <p:pic>
        <p:nvPicPr>
          <p:cNvPr id="71" name="Graphic 70" descr="Close">
            <a:extLst>
              <a:ext uri="{FF2B5EF4-FFF2-40B4-BE49-F238E27FC236}">
                <a16:creationId xmlns:a16="http://schemas.microsoft.com/office/drawing/2014/main" id="{80D507ED-36A4-4128-A147-0A3E866336D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64101" y="5489253"/>
            <a:ext cx="193367" cy="193367"/>
          </a:xfrm>
          <a:prstGeom prst="rect">
            <a:avLst/>
          </a:prstGeom>
        </p:spPr>
      </p:pic>
      <p:pic>
        <p:nvPicPr>
          <p:cNvPr id="18" name="Graphic 17" descr="Magnifying glass">
            <a:extLst>
              <a:ext uri="{FF2B5EF4-FFF2-40B4-BE49-F238E27FC236}">
                <a16:creationId xmlns:a16="http://schemas.microsoft.com/office/drawing/2014/main" id="{27DC04F8-CDAE-447C-9CE7-1FCC3CE94B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07233" y="5573739"/>
            <a:ext cx="187508" cy="187508"/>
          </a:xfrm>
          <a:prstGeom prst="rect">
            <a:avLst/>
          </a:prstGeom>
        </p:spPr>
      </p:pic>
      <p:pic>
        <p:nvPicPr>
          <p:cNvPr id="22" name="Graphic 21" descr="Pencil">
            <a:extLst>
              <a:ext uri="{FF2B5EF4-FFF2-40B4-BE49-F238E27FC236}">
                <a16:creationId xmlns:a16="http://schemas.microsoft.com/office/drawing/2014/main" id="{92E1E9AA-0432-4521-A039-4AC5BD997CB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48659" y="5570877"/>
            <a:ext cx="165146" cy="165146"/>
          </a:xfrm>
          <a:prstGeom prst="rect">
            <a:avLst/>
          </a:prstGeom>
        </p:spPr>
      </p:pic>
      <p:sp>
        <p:nvSpPr>
          <p:cNvPr id="72" name="TextBox 71">
            <a:extLst>
              <a:ext uri="{FF2B5EF4-FFF2-40B4-BE49-F238E27FC236}">
                <a16:creationId xmlns:a16="http://schemas.microsoft.com/office/drawing/2014/main" id="{F0DB4205-7FEB-4083-9A9E-5428629CFE4F}"/>
              </a:ext>
            </a:extLst>
          </p:cNvPr>
          <p:cNvSpPr txBox="1"/>
          <p:nvPr/>
        </p:nvSpPr>
        <p:spPr>
          <a:xfrm>
            <a:off x="2413262" y="4547978"/>
            <a:ext cx="7550865" cy="276999"/>
          </a:xfrm>
          <a:prstGeom prst="rect">
            <a:avLst/>
          </a:prstGeom>
          <a:noFill/>
          <a:ln>
            <a:solidFill>
              <a:schemeClr val="accent1"/>
            </a:solidFill>
          </a:ln>
        </p:spPr>
        <p:txBody>
          <a:bodyPr wrap="square" rtlCol="0">
            <a:spAutoFit/>
          </a:bodyPr>
          <a:lstStyle/>
          <a:p>
            <a:endParaRPr lang="en-SG" sz="1200" dirty="0"/>
          </a:p>
        </p:txBody>
      </p:sp>
      <p:sp>
        <p:nvSpPr>
          <p:cNvPr id="29" name="TextBox 28">
            <a:extLst>
              <a:ext uri="{FF2B5EF4-FFF2-40B4-BE49-F238E27FC236}">
                <a16:creationId xmlns:a16="http://schemas.microsoft.com/office/drawing/2014/main" id="{10017EDD-7C92-402B-A63E-0DEDC5CD89CE}"/>
              </a:ext>
            </a:extLst>
          </p:cNvPr>
          <p:cNvSpPr txBox="1"/>
          <p:nvPr/>
        </p:nvSpPr>
        <p:spPr>
          <a:xfrm>
            <a:off x="2413262" y="4546617"/>
            <a:ext cx="1328463" cy="276999"/>
          </a:xfrm>
          <a:prstGeom prst="rect">
            <a:avLst/>
          </a:prstGeom>
          <a:solidFill>
            <a:schemeClr val="accent1">
              <a:lumMod val="20000"/>
              <a:lumOff val="80000"/>
            </a:schemeClr>
          </a:solidFill>
          <a:ln>
            <a:solidFill>
              <a:schemeClr val="accent1"/>
            </a:solidFill>
          </a:ln>
        </p:spPr>
        <p:txBody>
          <a:bodyPr wrap="square" rtlCol="0">
            <a:spAutoFit/>
          </a:bodyPr>
          <a:lstStyle/>
          <a:p>
            <a:r>
              <a:rPr lang="en-SG" sz="1200" dirty="0"/>
              <a:t>Add reference</a:t>
            </a:r>
          </a:p>
        </p:txBody>
      </p:sp>
      <p:pic>
        <p:nvPicPr>
          <p:cNvPr id="35" name="Graphic 34" descr="Add">
            <a:extLst>
              <a:ext uri="{FF2B5EF4-FFF2-40B4-BE49-F238E27FC236}">
                <a16:creationId xmlns:a16="http://schemas.microsoft.com/office/drawing/2014/main" id="{DC0BC6C6-3ECA-4496-87CE-34BA26937EB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521204" y="4576216"/>
            <a:ext cx="220521" cy="220521"/>
          </a:xfrm>
          <a:prstGeom prst="rect">
            <a:avLst/>
          </a:prstGeom>
        </p:spPr>
      </p:pic>
      <p:sp>
        <p:nvSpPr>
          <p:cNvPr id="73" name="TextBox 72">
            <a:extLst>
              <a:ext uri="{FF2B5EF4-FFF2-40B4-BE49-F238E27FC236}">
                <a16:creationId xmlns:a16="http://schemas.microsoft.com/office/drawing/2014/main" id="{3C69A941-C825-45FF-8157-32E43B5F0424}"/>
              </a:ext>
            </a:extLst>
          </p:cNvPr>
          <p:cNvSpPr txBox="1"/>
          <p:nvPr/>
        </p:nvSpPr>
        <p:spPr>
          <a:xfrm>
            <a:off x="8778240" y="4546617"/>
            <a:ext cx="1185887" cy="2878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chemeClr val="accent1"/>
            </a:solidFill>
          </a:ln>
        </p:spPr>
        <p:txBody>
          <a:bodyPr wrap="square" rtlCol="0">
            <a:spAutoFit/>
          </a:bodyPr>
          <a:lstStyle/>
          <a:p>
            <a:r>
              <a:rPr lang="en-SG" sz="1200" dirty="0"/>
              <a:t>Delete All</a:t>
            </a:r>
          </a:p>
        </p:txBody>
      </p:sp>
      <p:pic>
        <p:nvPicPr>
          <p:cNvPr id="74" name="Graphic 73" descr="Close">
            <a:extLst>
              <a:ext uri="{FF2B5EF4-FFF2-40B4-BE49-F238E27FC236}">
                <a16:creationId xmlns:a16="http://schemas.microsoft.com/office/drawing/2014/main" id="{EECD9B98-5385-43C0-AC06-57EBBC93DFF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668737" y="4589792"/>
            <a:ext cx="193367" cy="193367"/>
          </a:xfrm>
          <a:prstGeom prst="rect">
            <a:avLst/>
          </a:prstGeom>
        </p:spPr>
      </p:pic>
      <p:sp>
        <p:nvSpPr>
          <p:cNvPr id="45" name="Arrow: Up 44">
            <a:extLst>
              <a:ext uri="{FF2B5EF4-FFF2-40B4-BE49-F238E27FC236}">
                <a16:creationId xmlns:a16="http://schemas.microsoft.com/office/drawing/2014/main" id="{1BBD3F80-47F0-456B-99FB-5D6DF827D543}"/>
              </a:ext>
            </a:extLst>
          </p:cNvPr>
          <p:cNvSpPr/>
          <p:nvPr/>
        </p:nvSpPr>
        <p:spPr>
          <a:xfrm rot="3046992">
            <a:off x="9319854" y="6513716"/>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TextBox 45">
            <a:extLst>
              <a:ext uri="{FF2B5EF4-FFF2-40B4-BE49-F238E27FC236}">
                <a16:creationId xmlns:a16="http://schemas.microsoft.com/office/drawing/2014/main" id="{A507621C-DE31-4809-98FE-85EEF60E2754}"/>
              </a:ext>
            </a:extLst>
          </p:cNvPr>
          <p:cNvSpPr txBox="1"/>
          <p:nvPr/>
        </p:nvSpPr>
        <p:spPr>
          <a:xfrm>
            <a:off x="4022889" y="1689500"/>
            <a:ext cx="3198044" cy="307777"/>
          </a:xfrm>
          <a:prstGeom prst="rect">
            <a:avLst/>
          </a:prstGeom>
          <a:solidFill>
            <a:srgbClr val="FFFF00"/>
          </a:solidFill>
          <a:ln>
            <a:solidFill>
              <a:schemeClr val="tx1"/>
            </a:solidFill>
          </a:ln>
        </p:spPr>
        <p:txBody>
          <a:bodyPr wrap="square" rtlCol="0">
            <a:spAutoFit/>
          </a:bodyPr>
          <a:lstStyle/>
          <a:p>
            <a:r>
              <a:rPr lang="en-SG" sz="1400" dirty="0"/>
              <a:t>User clicks send button to post a message</a:t>
            </a:r>
          </a:p>
        </p:txBody>
      </p:sp>
    </p:spTree>
    <p:extLst>
      <p:ext uri="{BB962C8B-B14F-4D97-AF65-F5344CB8AC3E}">
        <p14:creationId xmlns:p14="http://schemas.microsoft.com/office/powerpoint/2010/main" val="133163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700"/>
                            </p:stCondLst>
                            <p:childTnLst>
                              <p:par>
                                <p:cTn id="27" presetID="10" presetClass="entr" presetSubtype="0" fill="hold" grpId="0" nodeType="afterEffect">
                                  <p:stCondLst>
                                    <p:cond delay="20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8" grpId="0" animBg="1"/>
      <p:bldP spid="69" grpId="0" animBg="1"/>
      <p:bldP spid="70" grpId="0" animBg="1"/>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252321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494648"/>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7F20B56B-FAD2-45A2-A38E-5328BBA1586D}"/>
              </a:ext>
            </a:extLst>
          </p:cNvPr>
          <p:cNvSpPr/>
          <p:nvPr/>
        </p:nvSpPr>
        <p:spPr>
          <a:xfrm>
            <a:off x="8880667" y="4580581"/>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2 references</a:t>
            </a:r>
          </a:p>
          <a:p>
            <a:endParaRPr lang="en-SG" sz="1200" dirty="0">
              <a:solidFill>
                <a:schemeClr val="tx1"/>
              </a:solidFill>
            </a:endParaRPr>
          </a:p>
          <a:p>
            <a:r>
              <a:rPr lang="en-SG" sz="1200" dirty="0">
                <a:solidFill>
                  <a:schemeClr val="tx1"/>
                </a:solidFill>
              </a:rPr>
              <a:t>      I am writing……. 2 references</a:t>
            </a:r>
          </a:p>
          <a:p>
            <a:r>
              <a:rPr lang="en-SG" sz="1200" dirty="0">
                <a:solidFill>
                  <a:schemeClr val="tx1"/>
                </a:solidFill>
              </a:rPr>
              <a:t>	                   9:50 AM</a:t>
            </a:r>
          </a:p>
          <a:p>
            <a:pPr algn="ctr"/>
            <a:endParaRPr lang="en-SG" sz="1200" dirty="0">
              <a:solidFill>
                <a:schemeClr val="tx1"/>
              </a:solidFill>
            </a:endParaRPr>
          </a:p>
        </p:txBody>
      </p:sp>
      <p:sp>
        <p:nvSpPr>
          <p:cNvPr id="45" name="Rectangle: Rounded Corners 44">
            <a:extLst>
              <a:ext uri="{FF2B5EF4-FFF2-40B4-BE49-F238E27FC236}">
                <a16:creationId xmlns:a16="http://schemas.microsoft.com/office/drawing/2014/main" id="{CDD61DDD-574E-464B-8EE6-4AE28F5FFDBC}"/>
              </a:ext>
            </a:extLst>
          </p:cNvPr>
          <p:cNvSpPr/>
          <p:nvPr/>
        </p:nvSpPr>
        <p:spPr>
          <a:xfrm>
            <a:off x="8880667" y="3852813"/>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Participant-100</a:t>
            </a:r>
          </a:p>
          <a:p>
            <a:r>
              <a:rPr lang="en-SG" dirty="0">
                <a:solidFill>
                  <a:schemeClr val="tx1"/>
                </a:solidFill>
              </a:rPr>
              <a:t>          </a:t>
            </a:r>
            <a:r>
              <a:rPr lang="en-SG" sz="1200" dirty="0">
                <a:solidFill>
                  <a:schemeClr val="tx1"/>
                </a:solidFill>
              </a:rPr>
              <a:t>This is message….100</a:t>
            </a:r>
          </a:p>
        </p:txBody>
      </p:sp>
      <p:sp>
        <p:nvSpPr>
          <p:cNvPr id="46" name="Arrow: Up 45">
            <a:extLst>
              <a:ext uri="{FF2B5EF4-FFF2-40B4-BE49-F238E27FC236}">
                <a16:creationId xmlns:a16="http://schemas.microsoft.com/office/drawing/2014/main" id="{EFEFB5F2-5335-47F8-A2DF-F4F169065D0F}"/>
              </a:ext>
            </a:extLst>
          </p:cNvPr>
          <p:cNvSpPr/>
          <p:nvPr/>
        </p:nvSpPr>
        <p:spPr>
          <a:xfrm rot="3428604">
            <a:off x="8660355" y="452875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Arrow: Up 61">
            <a:extLst>
              <a:ext uri="{FF2B5EF4-FFF2-40B4-BE49-F238E27FC236}">
                <a16:creationId xmlns:a16="http://schemas.microsoft.com/office/drawing/2014/main" id="{064C83C8-9546-4B07-ACFC-84F7F08DAE5D}"/>
              </a:ext>
            </a:extLst>
          </p:cNvPr>
          <p:cNvSpPr/>
          <p:nvPr/>
        </p:nvSpPr>
        <p:spPr>
          <a:xfrm rot="3428604">
            <a:off x="5499363" y="4363440"/>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TextBox 74">
            <a:extLst>
              <a:ext uri="{FF2B5EF4-FFF2-40B4-BE49-F238E27FC236}">
                <a16:creationId xmlns:a16="http://schemas.microsoft.com/office/drawing/2014/main" id="{3AE35744-6710-4511-BA09-8647D4DCD127}"/>
              </a:ext>
            </a:extLst>
          </p:cNvPr>
          <p:cNvSpPr txBox="1"/>
          <p:nvPr/>
        </p:nvSpPr>
        <p:spPr>
          <a:xfrm>
            <a:off x="5648424" y="4203809"/>
            <a:ext cx="2815471" cy="1200329"/>
          </a:xfrm>
          <a:prstGeom prst="rect">
            <a:avLst/>
          </a:prstGeom>
          <a:noFill/>
          <a:ln>
            <a:solidFill>
              <a:schemeClr val="accent1"/>
            </a:solidFill>
          </a:ln>
        </p:spPr>
        <p:txBody>
          <a:bodyPr wrap="square" rtlCol="0">
            <a:spAutoFit/>
          </a:bodyPr>
          <a:lstStyle/>
          <a:p>
            <a:r>
              <a:rPr lang="en-SG" dirty="0"/>
              <a:t>Inspect Message</a:t>
            </a:r>
          </a:p>
          <a:p>
            <a:r>
              <a:rPr lang="en-SG" dirty="0"/>
              <a:t>Mark as Important</a:t>
            </a:r>
          </a:p>
          <a:p>
            <a:r>
              <a:rPr lang="en-SG" dirty="0"/>
              <a:t>Mark as Irrelevant</a:t>
            </a:r>
          </a:p>
          <a:p>
            <a:r>
              <a:rPr lang="en-SG" dirty="0"/>
              <a:t>Add to List</a:t>
            </a:r>
          </a:p>
        </p:txBody>
      </p:sp>
      <p:cxnSp>
        <p:nvCxnSpPr>
          <p:cNvPr id="76" name="Straight Connector 75">
            <a:extLst>
              <a:ext uri="{FF2B5EF4-FFF2-40B4-BE49-F238E27FC236}">
                <a16:creationId xmlns:a16="http://schemas.microsoft.com/office/drawing/2014/main" id="{6E65233A-5A8A-40A6-8D75-F8718354A3CA}"/>
              </a:ext>
            </a:extLst>
          </p:cNvPr>
          <p:cNvCxnSpPr>
            <a:cxnSpLocks/>
          </p:cNvCxnSpPr>
          <p:nvPr/>
        </p:nvCxnSpPr>
        <p:spPr>
          <a:xfrm flipV="1">
            <a:off x="5658084" y="4508804"/>
            <a:ext cx="2815472" cy="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18318C4-A20E-4B07-8623-2D26543756D8}"/>
              </a:ext>
            </a:extLst>
          </p:cNvPr>
          <p:cNvCxnSpPr>
            <a:cxnSpLocks/>
          </p:cNvCxnSpPr>
          <p:nvPr/>
        </p:nvCxnSpPr>
        <p:spPr>
          <a:xfrm flipV="1">
            <a:off x="5648424" y="4799863"/>
            <a:ext cx="2815471" cy="2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F31976F-0FB5-4357-9A0A-D08FF195F8C6}"/>
              </a:ext>
            </a:extLst>
          </p:cNvPr>
          <p:cNvCxnSpPr>
            <a:cxnSpLocks/>
          </p:cNvCxnSpPr>
          <p:nvPr/>
        </p:nvCxnSpPr>
        <p:spPr>
          <a:xfrm flipV="1">
            <a:off x="5658084" y="5073302"/>
            <a:ext cx="2815472" cy="1"/>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Graphic 78" descr="Magnifying glass">
            <a:extLst>
              <a:ext uri="{FF2B5EF4-FFF2-40B4-BE49-F238E27FC236}">
                <a16:creationId xmlns:a16="http://schemas.microsoft.com/office/drawing/2014/main" id="{EAC7453E-B84B-4397-AF31-FD5986839EE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986270" y="4267490"/>
            <a:ext cx="260729" cy="260729"/>
          </a:xfrm>
          <a:prstGeom prst="rect">
            <a:avLst/>
          </a:prstGeom>
        </p:spPr>
      </p:pic>
      <p:pic>
        <p:nvPicPr>
          <p:cNvPr id="80" name="Graphic 79" descr="Exclamation mark">
            <a:extLst>
              <a:ext uri="{FF2B5EF4-FFF2-40B4-BE49-F238E27FC236}">
                <a16:creationId xmlns:a16="http://schemas.microsoft.com/office/drawing/2014/main" id="{C500DA12-4CF1-42AF-B740-575A5C8CCE9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41060" y="4546928"/>
            <a:ext cx="351148" cy="214811"/>
          </a:xfrm>
          <a:prstGeom prst="rect">
            <a:avLst/>
          </a:prstGeom>
        </p:spPr>
      </p:pic>
      <p:pic>
        <p:nvPicPr>
          <p:cNvPr id="81" name="Graphic 80" descr="Irritant">
            <a:extLst>
              <a:ext uri="{FF2B5EF4-FFF2-40B4-BE49-F238E27FC236}">
                <a16:creationId xmlns:a16="http://schemas.microsoft.com/office/drawing/2014/main" id="{3AE32197-25C5-4772-8402-0D0557CE450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25944" y="4861396"/>
            <a:ext cx="181380" cy="181380"/>
          </a:xfrm>
          <a:prstGeom prst="rect">
            <a:avLst/>
          </a:prstGeom>
        </p:spPr>
      </p:pic>
      <p:pic>
        <p:nvPicPr>
          <p:cNvPr id="82" name="Graphic 81" descr="Add">
            <a:extLst>
              <a:ext uri="{FF2B5EF4-FFF2-40B4-BE49-F238E27FC236}">
                <a16:creationId xmlns:a16="http://schemas.microsoft.com/office/drawing/2014/main" id="{4CDACF47-AFE9-4154-B807-91EA81B61CA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013136" y="5125606"/>
            <a:ext cx="225727" cy="225727"/>
          </a:xfrm>
          <a:prstGeom prst="rect">
            <a:avLst/>
          </a:prstGeom>
        </p:spPr>
      </p:pic>
      <p:sp>
        <p:nvSpPr>
          <p:cNvPr id="83" name="TextBox 82">
            <a:extLst>
              <a:ext uri="{FF2B5EF4-FFF2-40B4-BE49-F238E27FC236}">
                <a16:creationId xmlns:a16="http://schemas.microsoft.com/office/drawing/2014/main" id="{E24F5913-9C67-4077-865C-23008B750616}"/>
              </a:ext>
            </a:extLst>
          </p:cNvPr>
          <p:cNvSpPr txBox="1"/>
          <p:nvPr/>
        </p:nvSpPr>
        <p:spPr>
          <a:xfrm>
            <a:off x="5648423" y="5404138"/>
            <a:ext cx="2815472" cy="369332"/>
          </a:xfrm>
          <a:prstGeom prst="rect">
            <a:avLst/>
          </a:prstGeom>
          <a:noFill/>
          <a:ln>
            <a:solidFill>
              <a:schemeClr val="accent1"/>
            </a:solidFill>
          </a:ln>
        </p:spPr>
        <p:txBody>
          <a:bodyPr wrap="square" rtlCol="0">
            <a:spAutoFit/>
          </a:bodyPr>
          <a:lstStyle/>
          <a:p>
            <a:r>
              <a:rPr lang="en-SG" dirty="0"/>
              <a:t>Delete</a:t>
            </a:r>
          </a:p>
        </p:txBody>
      </p:sp>
      <p:pic>
        <p:nvPicPr>
          <p:cNvPr id="84" name="Graphic 83" descr="Close">
            <a:extLst>
              <a:ext uri="{FF2B5EF4-FFF2-40B4-BE49-F238E27FC236}">
                <a16:creationId xmlns:a16="http://schemas.microsoft.com/office/drawing/2014/main" id="{281F3268-7FDD-45B7-9F59-82C2A2E2534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002860" y="5441034"/>
            <a:ext cx="265268" cy="265268"/>
          </a:xfrm>
          <a:prstGeom prst="rect">
            <a:avLst/>
          </a:prstGeom>
        </p:spPr>
      </p:pic>
      <p:sp>
        <p:nvSpPr>
          <p:cNvPr id="85" name="Isosceles Triangle 84">
            <a:extLst>
              <a:ext uri="{FF2B5EF4-FFF2-40B4-BE49-F238E27FC236}">
                <a16:creationId xmlns:a16="http://schemas.microsoft.com/office/drawing/2014/main" id="{A7D87796-1D2E-4A33-BAC5-828C6A83A973}"/>
              </a:ext>
            </a:extLst>
          </p:cNvPr>
          <p:cNvSpPr/>
          <p:nvPr/>
        </p:nvSpPr>
        <p:spPr>
          <a:xfrm>
            <a:off x="8482819" y="4211753"/>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6" name="Straight Connector 85">
            <a:extLst>
              <a:ext uri="{FF2B5EF4-FFF2-40B4-BE49-F238E27FC236}">
                <a16:creationId xmlns:a16="http://schemas.microsoft.com/office/drawing/2014/main" id="{8B0BC581-0E63-4645-B363-001007DE2BF5}"/>
              </a:ext>
            </a:extLst>
          </p:cNvPr>
          <p:cNvCxnSpPr>
            <a:cxnSpLocks/>
          </p:cNvCxnSpPr>
          <p:nvPr/>
        </p:nvCxnSpPr>
        <p:spPr>
          <a:xfrm>
            <a:off x="8576962" y="4406319"/>
            <a:ext cx="0" cy="120282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Isosceles Triangle 86">
            <a:extLst>
              <a:ext uri="{FF2B5EF4-FFF2-40B4-BE49-F238E27FC236}">
                <a16:creationId xmlns:a16="http://schemas.microsoft.com/office/drawing/2014/main" id="{6BFD6563-BC5E-41C9-8999-33E536285FBB}"/>
              </a:ext>
            </a:extLst>
          </p:cNvPr>
          <p:cNvSpPr/>
          <p:nvPr/>
        </p:nvSpPr>
        <p:spPr>
          <a:xfrm rot="10800000">
            <a:off x="8491321" y="56288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lowchart: Terminator 87">
            <a:extLst>
              <a:ext uri="{FF2B5EF4-FFF2-40B4-BE49-F238E27FC236}">
                <a16:creationId xmlns:a16="http://schemas.microsoft.com/office/drawing/2014/main" id="{39BC2592-65F3-4771-9901-215FFB385551}"/>
              </a:ext>
            </a:extLst>
          </p:cNvPr>
          <p:cNvSpPr/>
          <p:nvPr/>
        </p:nvSpPr>
        <p:spPr>
          <a:xfrm rot="5400000">
            <a:off x="8141806" y="4792340"/>
            <a:ext cx="870748" cy="98707"/>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B9B0155B-1E1B-434A-B9C3-0A302EE623FC}"/>
              </a:ext>
            </a:extLst>
          </p:cNvPr>
          <p:cNvSpPr txBox="1"/>
          <p:nvPr/>
        </p:nvSpPr>
        <p:spPr>
          <a:xfrm>
            <a:off x="4311538" y="1491954"/>
            <a:ext cx="3475000" cy="523220"/>
          </a:xfrm>
          <a:prstGeom prst="rect">
            <a:avLst/>
          </a:prstGeom>
          <a:solidFill>
            <a:srgbClr val="FFFF00"/>
          </a:solidFill>
          <a:ln>
            <a:solidFill>
              <a:schemeClr val="tx1"/>
            </a:solidFill>
          </a:ln>
        </p:spPr>
        <p:txBody>
          <a:bodyPr wrap="square" rtlCol="0">
            <a:spAutoFit/>
          </a:bodyPr>
          <a:lstStyle/>
          <a:p>
            <a:r>
              <a:rPr lang="en-SG" sz="1400" dirty="0"/>
              <a:t>User can view all the references in a message with the help of ‘inspect message’</a:t>
            </a:r>
          </a:p>
        </p:txBody>
      </p:sp>
    </p:spTree>
    <p:extLst>
      <p:ext uri="{BB962C8B-B14F-4D97-AF65-F5344CB8AC3E}">
        <p14:creationId xmlns:p14="http://schemas.microsoft.com/office/powerpoint/2010/main" val="347920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2000"/>
                                        <p:tgtEl>
                                          <p:spTgt spid="75"/>
                                        </p:tgtEl>
                                      </p:cBhvr>
                                    </p:animEffect>
                                  </p:childTnLst>
                                </p:cTn>
                              </p:par>
                              <p:par>
                                <p:cTn id="11" presetID="10" presetClass="entr" presetSubtype="0" fill="hold" nodeType="withEffect">
                                  <p:stCondLst>
                                    <p:cond delay="20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2000"/>
                                        <p:tgtEl>
                                          <p:spTgt spid="76"/>
                                        </p:tgtEl>
                                      </p:cBhvr>
                                    </p:animEffect>
                                  </p:childTnLst>
                                </p:cTn>
                              </p:par>
                              <p:par>
                                <p:cTn id="14" presetID="10" presetClass="entr" presetSubtype="0" fill="hold" nodeType="withEffect">
                                  <p:stCondLst>
                                    <p:cond delay="20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2000"/>
                                        <p:tgtEl>
                                          <p:spTgt spid="77"/>
                                        </p:tgtEl>
                                      </p:cBhvr>
                                    </p:animEffect>
                                  </p:childTnLst>
                                </p:cTn>
                              </p:par>
                              <p:par>
                                <p:cTn id="17" presetID="10" presetClass="entr" presetSubtype="0" fill="hold" nodeType="withEffect">
                                  <p:stCondLst>
                                    <p:cond delay="20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2000"/>
                                        <p:tgtEl>
                                          <p:spTgt spid="78"/>
                                        </p:tgtEl>
                                      </p:cBhvr>
                                    </p:animEffect>
                                  </p:childTnLst>
                                </p:cTn>
                              </p:par>
                              <p:par>
                                <p:cTn id="20" presetID="10" presetClass="entr" presetSubtype="0" fill="hold" nodeType="withEffect">
                                  <p:stCondLst>
                                    <p:cond delay="20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2000"/>
                                        <p:tgtEl>
                                          <p:spTgt spid="79"/>
                                        </p:tgtEl>
                                      </p:cBhvr>
                                    </p:animEffect>
                                  </p:childTnLst>
                                </p:cTn>
                              </p:par>
                              <p:par>
                                <p:cTn id="23" presetID="10" presetClass="entr" presetSubtype="0" fill="hold" nodeType="withEffect">
                                  <p:stCondLst>
                                    <p:cond delay="20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2000"/>
                                        <p:tgtEl>
                                          <p:spTgt spid="80"/>
                                        </p:tgtEl>
                                      </p:cBhvr>
                                    </p:animEffect>
                                  </p:childTnLst>
                                </p:cTn>
                              </p:par>
                              <p:par>
                                <p:cTn id="26" presetID="10" presetClass="entr" presetSubtype="0" fill="hold" nodeType="withEffect">
                                  <p:stCondLst>
                                    <p:cond delay="20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2000"/>
                                        <p:tgtEl>
                                          <p:spTgt spid="81"/>
                                        </p:tgtEl>
                                      </p:cBhvr>
                                    </p:animEffect>
                                  </p:childTnLst>
                                </p:cTn>
                              </p:par>
                              <p:par>
                                <p:cTn id="29" presetID="10" presetClass="entr" presetSubtype="0" fill="hold" nodeType="withEffect">
                                  <p:stCondLst>
                                    <p:cond delay="20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2000"/>
                                        <p:tgtEl>
                                          <p:spTgt spid="82"/>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2000"/>
                                        <p:tgtEl>
                                          <p:spTgt spid="83"/>
                                        </p:tgtEl>
                                      </p:cBhvr>
                                    </p:animEffect>
                                  </p:childTnLst>
                                </p:cTn>
                              </p:par>
                              <p:par>
                                <p:cTn id="35" presetID="10" presetClass="entr" presetSubtype="0" fill="hold" nodeType="withEffect">
                                  <p:stCondLst>
                                    <p:cond delay="20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2000"/>
                                        <p:tgtEl>
                                          <p:spTgt spid="84"/>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2000"/>
                                        <p:tgtEl>
                                          <p:spTgt spid="85"/>
                                        </p:tgtEl>
                                      </p:cBhvr>
                                    </p:animEffect>
                                  </p:childTnLst>
                                </p:cTn>
                              </p:par>
                              <p:par>
                                <p:cTn id="41" presetID="10" presetClass="entr" presetSubtype="0" fill="hold" nodeType="withEffect">
                                  <p:stCondLst>
                                    <p:cond delay="20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2000"/>
                                        <p:tgtEl>
                                          <p:spTgt spid="86"/>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87"/>
                                        </p:tgtEl>
                                        <p:attrNameLst>
                                          <p:attrName>style.visibility</p:attrName>
                                        </p:attrNameLst>
                                      </p:cBhvr>
                                      <p:to>
                                        <p:strVal val="visible"/>
                                      </p:to>
                                    </p:set>
                                    <p:animEffect transition="in" filter="fade">
                                      <p:cBhvr>
                                        <p:cTn id="46" dur="2000"/>
                                        <p:tgtEl>
                                          <p:spTgt spid="87"/>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2000"/>
                                        <p:tgtEl>
                                          <p:spTgt spid="88"/>
                                        </p:tgtEl>
                                      </p:cBhvr>
                                    </p:animEffect>
                                  </p:childTnLst>
                                </p:cTn>
                              </p:par>
                            </p:childTnLst>
                          </p:cTn>
                        </p:par>
                        <p:par>
                          <p:cTn id="50" fill="hold">
                            <p:stCondLst>
                              <p:cond delay="2200"/>
                            </p:stCondLst>
                            <p:childTnLst>
                              <p:par>
                                <p:cTn id="51" presetID="1" presetClass="exit" presetSubtype="0" fill="hold" grpId="1" nodeType="afterEffect">
                                  <p:stCondLst>
                                    <p:cond delay="0"/>
                                  </p:stCondLst>
                                  <p:childTnLst>
                                    <p:set>
                                      <p:cBhvr>
                                        <p:cTn id="52" dur="1" fill="hold">
                                          <p:stCondLst>
                                            <p:cond delay="0"/>
                                          </p:stCondLst>
                                        </p:cTn>
                                        <p:tgtEl>
                                          <p:spTgt spid="46"/>
                                        </p:tgtEl>
                                        <p:attrNameLst>
                                          <p:attrName>style.visibility</p:attrName>
                                        </p:attrNameLst>
                                      </p:cBhvr>
                                      <p:to>
                                        <p:strVal val="hidden"/>
                                      </p:to>
                                    </p:set>
                                  </p:childTnLst>
                                </p:cTn>
                              </p:par>
                            </p:childTnLst>
                          </p:cTn>
                        </p:par>
                        <p:par>
                          <p:cTn id="53" fill="hold">
                            <p:stCondLst>
                              <p:cond delay="2200"/>
                            </p:stCondLst>
                            <p:childTnLst>
                              <p:par>
                                <p:cTn id="54" presetID="10" presetClass="entr" presetSubtype="0"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62" grpId="0" animBg="1"/>
      <p:bldP spid="75" grpId="0" animBg="1"/>
      <p:bldP spid="83" grpId="0" animBg="1"/>
      <p:bldP spid="85" grpId="0" animBg="1"/>
      <p:bldP spid="87" grpId="0" animBg="1"/>
      <p:bldP spid="8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38" name="Rectangle: Rounded Corners 37">
            <a:extLst>
              <a:ext uri="{FF2B5EF4-FFF2-40B4-BE49-F238E27FC236}">
                <a16:creationId xmlns:a16="http://schemas.microsoft.com/office/drawing/2014/main" id="{1B8E67DF-06C5-4745-8B0E-B109E2CF8E92}"/>
              </a:ext>
            </a:extLst>
          </p:cNvPr>
          <p:cNvSpPr/>
          <p:nvPr/>
        </p:nvSpPr>
        <p:spPr>
          <a:xfrm>
            <a:off x="4805300" y="4844741"/>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2 references</a:t>
            </a:r>
          </a:p>
          <a:p>
            <a:endParaRPr lang="en-SG" sz="1200" dirty="0">
              <a:solidFill>
                <a:schemeClr val="tx1"/>
              </a:solidFill>
            </a:endParaRPr>
          </a:p>
          <a:p>
            <a:r>
              <a:rPr lang="en-SG" sz="1200" dirty="0">
                <a:solidFill>
                  <a:schemeClr val="tx1"/>
                </a:solidFill>
              </a:rPr>
              <a:t>      I am writing……. 2 references</a:t>
            </a:r>
          </a:p>
          <a:p>
            <a:r>
              <a:rPr lang="en-SG" sz="1200" dirty="0">
                <a:solidFill>
                  <a:schemeClr val="tx1"/>
                </a:solidFill>
              </a:rPr>
              <a:t>	                   9:50 AM</a:t>
            </a:r>
          </a:p>
          <a:p>
            <a:pPr algn="ctr"/>
            <a:endParaRPr lang="en-SG" sz="1200" dirty="0">
              <a:solidFill>
                <a:schemeClr val="tx1"/>
              </a:solidFill>
            </a:endParaRPr>
          </a:p>
        </p:txBody>
      </p:sp>
      <p:sp>
        <p:nvSpPr>
          <p:cNvPr id="39" name="Rectangle: Rounded Corners 38">
            <a:extLst>
              <a:ext uri="{FF2B5EF4-FFF2-40B4-BE49-F238E27FC236}">
                <a16:creationId xmlns:a16="http://schemas.microsoft.com/office/drawing/2014/main" id="{76FD9266-07DA-4C14-A46A-67F693C40DEC}"/>
              </a:ext>
            </a:extLst>
          </p:cNvPr>
          <p:cNvSpPr/>
          <p:nvPr/>
        </p:nvSpPr>
        <p:spPr>
          <a:xfrm>
            <a:off x="2671700" y="2600098"/>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Participant-100                0 references</a:t>
            </a:r>
          </a:p>
          <a:p>
            <a:endParaRPr lang="en-SG" sz="1200" dirty="0">
              <a:solidFill>
                <a:schemeClr val="tx1"/>
              </a:solidFill>
            </a:endParaRPr>
          </a:p>
          <a:p>
            <a:r>
              <a:rPr lang="en-SG" sz="1200" dirty="0">
                <a:solidFill>
                  <a:schemeClr val="tx1"/>
                </a:solidFill>
              </a:rPr>
              <a:t>      This is…. message-100</a:t>
            </a:r>
          </a:p>
          <a:p>
            <a:r>
              <a:rPr lang="en-SG" sz="1200" dirty="0">
                <a:solidFill>
                  <a:schemeClr val="tx1"/>
                </a:solidFill>
              </a:rPr>
              <a:t>	                   9:50 AM</a:t>
            </a:r>
          </a:p>
          <a:p>
            <a:pPr algn="ctr"/>
            <a:endParaRPr lang="en-SG" sz="1200" dirty="0">
              <a:solidFill>
                <a:schemeClr val="tx1"/>
              </a:solidFill>
            </a:endParaRPr>
          </a:p>
        </p:txBody>
      </p:sp>
      <p:sp>
        <p:nvSpPr>
          <p:cNvPr id="41" name="Rectangle: Rounded Corners 40">
            <a:extLst>
              <a:ext uri="{FF2B5EF4-FFF2-40B4-BE49-F238E27FC236}">
                <a16:creationId xmlns:a16="http://schemas.microsoft.com/office/drawing/2014/main" id="{A1420E2E-B23B-4F0C-B361-2471E5E1CD1D}"/>
              </a:ext>
            </a:extLst>
          </p:cNvPr>
          <p:cNvSpPr/>
          <p:nvPr/>
        </p:nvSpPr>
        <p:spPr>
          <a:xfrm>
            <a:off x="7070980" y="2600097"/>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 -10                 0 references</a:t>
            </a:r>
          </a:p>
          <a:p>
            <a:endParaRPr lang="en-SG" sz="1200" dirty="0">
              <a:solidFill>
                <a:schemeClr val="tx1"/>
              </a:solidFill>
            </a:endParaRPr>
          </a:p>
          <a:p>
            <a:r>
              <a:rPr lang="en-SG" sz="1200" dirty="0">
                <a:solidFill>
                  <a:schemeClr val="tx1"/>
                </a:solidFill>
              </a:rPr>
              <a:t>       This is…. message-10</a:t>
            </a:r>
          </a:p>
          <a:p>
            <a:r>
              <a:rPr lang="en-SG" sz="1200" dirty="0">
                <a:solidFill>
                  <a:schemeClr val="tx1"/>
                </a:solidFill>
              </a:rPr>
              <a:t>	                   9:50 AM</a:t>
            </a:r>
          </a:p>
          <a:p>
            <a:pPr algn="ctr"/>
            <a:endParaRPr lang="en-SG" sz="1200" dirty="0">
              <a:solidFill>
                <a:schemeClr val="tx1"/>
              </a:solidFill>
            </a:endParaRPr>
          </a:p>
        </p:txBody>
      </p:sp>
      <p:cxnSp>
        <p:nvCxnSpPr>
          <p:cNvPr id="5" name="Straight Arrow Connector 4">
            <a:extLst>
              <a:ext uri="{FF2B5EF4-FFF2-40B4-BE49-F238E27FC236}">
                <a16:creationId xmlns:a16="http://schemas.microsoft.com/office/drawing/2014/main" id="{CC45E458-D92C-4EAE-B3FE-7B931ADE6FDC}"/>
              </a:ext>
            </a:extLst>
          </p:cNvPr>
          <p:cNvCxnSpPr>
            <a:stCxn id="39" idx="2"/>
            <a:endCxn id="38" idx="0"/>
          </p:cNvCxnSpPr>
          <p:nvPr/>
        </p:nvCxnSpPr>
        <p:spPr>
          <a:xfrm>
            <a:off x="3962400" y="3628665"/>
            <a:ext cx="2133600" cy="1216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2D6DCC-D561-4216-94E5-18DDC01DFF86}"/>
              </a:ext>
            </a:extLst>
          </p:cNvPr>
          <p:cNvCxnSpPr>
            <a:stCxn id="41" idx="2"/>
            <a:endCxn id="38" idx="0"/>
          </p:cNvCxnSpPr>
          <p:nvPr/>
        </p:nvCxnSpPr>
        <p:spPr>
          <a:xfrm flipH="1">
            <a:off x="6096000" y="3628664"/>
            <a:ext cx="2265680" cy="121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8E3C1F6-7C79-4953-BE27-5DAFBE47F900}"/>
              </a:ext>
            </a:extLst>
          </p:cNvPr>
          <p:cNvSpPr txBox="1"/>
          <p:nvPr/>
        </p:nvSpPr>
        <p:spPr>
          <a:xfrm>
            <a:off x="7742547" y="4844738"/>
            <a:ext cx="2815471" cy="1200329"/>
          </a:xfrm>
          <a:prstGeom prst="rect">
            <a:avLst/>
          </a:prstGeom>
          <a:noFill/>
          <a:ln>
            <a:solidFill>
              <a:schemeClr val="accent1"/>
            </a:solidFill>
          </a:ln>
        </p:spPr>
        <p:txBody>
          <a:bodyPr wrap="square" rtlCol="0">
            <a:spAutoFit/>
          </a:bodyPr>
          <a:lstStyle/>
          <a:p>
            <a:r>
              <a:rPr lang="en-SG" dirty="0"/>
              <a:t>Inspect Message</a:t>
            </a:r>
          </a:p>
          <a:p>
            <a:r>
              <a:rPr lang="en-SG" dirty="0"/>
              <a:t>Mark as Important</a:t>
            </a:r>
          </a:p>
          <a:p>
            <a:r>
              <a:rPr lang="en-SG" dirty="0"/>
              <a:t>Mark as Irrelevant</a:t>
            </a:r>
          </a:p>
          <a:p>
            <a:r>
              <a:rPr lang="en-SG" dirty="0"/>
              <a:t>Add to List</a:t>
            </a:r>
          </a:p>
        </p:txBody>
      </p:sp>
      <p:cxnSp>
        <p:nvCxnSpPr>
          <p:cNvPr id="59" name="Straight Connector 58">
            <a:extLst>
              <a:ext uri="{FF2B5EF4-FFF2-40B4-BE49-F238E27FC236}">
                <a16:creationId xmlns:a16="http://schemas.microsoft.com/office/drawing/2014/main" id="{3198283C-2318-426A-A131-2B1B06B2E925}"/>
              </a:ext>
            </a:extLst>
          </p:cNvPr>
          <p:cNvCxnSpPr>
            <a:cxnSpLocks/>
          </p:cNvCxnSpPr>
          <p:nvPr/>
        </p:nvCxnSpPr>
        <p:spPr>
          <a:xfrm flipV="1">
            <a:off x="7742545" y="5180865"/>
            <a:ext cx="2815472" cy="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A9D2C5F-B5CC-445F-8AF2-83C88BFA6835}"/>
              </a:ext>
            </a:extLst>
          </p:cNvPr>
          <p:cNvCxnSpPr>
            <a:cxnSpLocks/>
          </p:cNvCxnSpPr>
          <p:nvPr/>
        </p:nvCxnSpPr>
        <p:spPr>
          <a:xfrm flipV="1">
            <a:off x="7742546" y="5452508"/>
            <a:ext cx="2815471" cy="2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C07EAA-8994-4D7B-A3B2-1F1273890027}"/>
              </a:ext>
            </a:extLst>
          </p:cNvPr>
          <p:cNvCxnSpPr>
            <a:cxnSpLocks/>
          </p:cNvCxnSpPr>
          <p:nvPr/>
        </p:nvCxnSpPr>
        <p:spPr>
          <a:xfrm flipV="1">
            <a:off x="7742545" y="5710592"/>
            <a:ext cx="2815472" cy="1"/>
          </a:xfrm>
          <a:prstGeom prst="line">
            <a:avLst/>
          </a:prstGeom>
        </p:spPr>
        <p:style>
          <a:lnRef idx="1">
            <a:schemeClr val="accent1"/>
          </a:lnRef>
          <a:fillRef idx="0">
            <a:schemeClr val="accent1"/>
          </a:fillRef>
          <a:effectRef idx="0">
            <a:schemeClr val="accent1"/>
          </a:effectRef>
          <a:fontRef idx="minor">
            <a:schemeClr val="tx1"/>
          </a:fontRef>
        </p:style>
      </p:cxnSp>
      <p:pic>
        <p:nvPicPr>
          <p:cNvPr id="64" name="Graphic 63" descr="Magnifying glass">
            <a:extLst>
              <a:ext uri="{FF2B5EF4-FFF2-40B4-BE49-F238E27FC236}">
                <a16:creationId xmlns:a16="http://schemas.microsoft.com/office/drawing/2014/main" id="{1901496D-80FE-4306-8A1B-BFEA183F1D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80392" y="4920135"/>
            <a:ext cx="260729" cy="260729"/>
          </a:xfrm>
          <a:prstGeom prst="rect">
            <a:avLst/>
          </a:prstGeom>
        </p:spPr>
      </p:pic>
      <p:pic>
        <p:nvPicPr>
          <p:cNvPr id="65" name="Graphic 64" descr="Exclamation mark">
            <a:extLst>
              <a:ext uri="{FF2B5EF4-FFF2-40B4-BE49-F238E27FC236}">
                <a16:creationId xmlns:a16="http://schemas.microsoft.com/office/drawing/2014/main" id="{AF3A28D9-F0C9-4D69-A916-5A4A0C9319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35182" y="5199573"/>
            <a:ext cx="351148" cy="214811"/>
          </a:xfrm>
          <a:prstGeom prst="rect">
            <a:avLst/>
          </a:prstGeom>
        </p:spPr>
      </p:pic>
      <p:pic>
        <p:nvPicPr>
          <p:cNvPr id="66" name="Graphic 65" descr="Irritant">
            <a:extLst>
              <a:ext uri="{FF2B5EF4-FFF2-40B4-BE49-F238E27FC236}">
                <a16:creationId xmlns:a16="http://schemas.microsoft.com/office/drawing/2014/main" id="{DEF3AD1B-E329-4CE1-96A3-F06F2600E3E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107258" y="5477075"/>
            <a:ext cx="192429" cy="192429"/>
          </a:xfrm>
          <a:prstGeom prst="rect">
            <a:avLst/>
          </a:prstGeom>
        </p:spPr>
      </p:pic>
      <p:pic>
        <p:nvPicPr>
          <p:cNvPr id="67" name="Graphic 66" descr="Add">
            <a:extLst>
              <a:ext uri="{FF2B5EF4-FFF2-40B4-BE49-F238E27FC236}">
                <a16:creationId xmlns:a16="http://schemas.microsoft.com/office/drawing/2014/main" id="{58D628FF-9846-4D64-B35C-EF056958E1A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07258" y="5778251"/>
            <a:ext cx="225727" cy="225727"/>
          </a:xfrm>
          <a:prstGeom prst="rect">
            <a:avLst/>
          </a:prstGeom>
        </p:spPr>
      </p:pic>
      <p:sp>
        <p:nvSpPr>
          <p:cNvPr id="68" name="Arrow: Up 67">
            <a:extLst>
              <a:ext uri="{FF2B5EF4-FFF2-40B4-BE49-F238E27FC236}">
                <a16:creationId xmlns:a16="http://schemas.microsoft.com/office/drawing/2014/main" id="{1A9E011D-3CC8-4ACD-A825-C2F8759382B0}"/>
              </a:ext>
            </a:extLst>
          </p:cNvPr>
          <p:cNvSpPr/>
          <p:nvPr/>
        </p:nvSpPr>
        <p:spPr>
          <a:xfrm rot="18640542">
            <a:off x="7429413" y="513123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TextBox 68">
            <a:extLst>
              <a:ext uri="{FF2B5EF4-FFF2-40B4-BE49-F238E27FC236}">
                <a16:creationId xmlns:a16="http://schemas.microsoft.com/office/drawing/2014/main" id="{4D8818DA-1868-401D-B6AD-C8CCE9D684C3}"/>
              </a:ext>
            </a:extLst>
          </p:cNvPr>
          <p:cNvSpPr txBox="1"/>
          <p:nvPr/>
        </p:nvSpPr>
        <p:spPr>
          <a:xfrm>
            <a:off x="7742546" y="6045067"/>
            <a:ext cx="2815471" cy="369332"/>
          </a:xfrm>
          <a:prstGeom prst="rect">
            <a:avLst/>
          </a:prstGeom>
          <a:noFill/>
          <a:ln>
            <a:solidFill>
              <a:schemeClr val="accent1"/>
            </a:solidFill>
          </a:ln>
        </p:spPr>
        <p:txBody>
          <a:bodyPr wrap="square" rtlCol="0">
            <a:spAutoFit/>
          </a:bodyPr>
          <a:lstStyle/>
          <a:p>
            <a:r>
              <a:rPr lang="en-SG" dirty="0"/>
              <a:t>Delete </a:t>
            </a:r>
          </a:p>
        </p:txBody>
      </p:sp>
      <p:pic>
        <p:nvPicPr>
          <p:cNvPr id="71" name="Graphic 70" descr="Close">
            <a:extLst>
              <a:ext uri="{FF2B5EF4-FFF2-40B4-BE49-F238E27FC236}">
                <a16:creationId xmlns:a16="http://schemas.microsoft.com/office/drawing/2014/main" id="{ADF0AE72-5AA4-4C4F-99F5-FE5AD5CFCF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87487" y="6070478"/>
            <a:ext cx="265268" cy="265268"/>
          </a:xfrm>
          <a:prstGeom prst="rect">
            <a:avLst/>
          </a:prstGeom>
        </p:spPr>
      </p:pic>
      <p:sp>
        <p:nvSpPr>
          <p:cNvPr id="72" name="Isosceles Triangle 71">
            <a:extLst>
              <a:ext uri="{FF2B5EF4-FFF2-40B4-BE49-F238E27FC236}">
                <a16:creationId xmlns:a16="http://schemas.microsoft.com/office/drawing/2014/main" id="{D5EFDBB6-DFE5-4445-8E01-3E57E8F0802E}"/>
              </a:ext>
            </a:extLst>
          </p:cNvPr>
          <p:cNvSpPr/>
          <p:nvPr/>
        </p:nvSpPr>
        <p:spPr>
          <a:xfrm>
            <a:off x="10654412" y="485279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3" name="Straight Connector 72">
            <a:extLst>
              <a:ext uri="{FF2B5EF4-FFF2-40B4-BE49-F238E27FC236}">
                <a16:creationId xmlns:a16="http://schemas.microsoft.com/office/drawing/2014/main" id="{7AD6B14F-5A94-475A-AB77-3ADA41D8A7B4}"/>
              </a:ext>
            </a:extLst>
          </p:cNvPr>
          <p:cNvCxnSpPr>
            <a:cxnSpLocks/>
          </p:cNvCxnSpPr>
          <p:nvPr/>
        </p:nvCxnSpPr>
        <p:spPr>
          <a:xfrm>
            <a:off x="10748555" y="5047363"/>
            <a:ext cx="0" cy="120282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4" name="Flowchart: Terminator 73">
            <a:extLst>
              <a:ext uri="{FF2B5EF4-FFF2-40B4-BE49-F238E27FC236}">
                <a16:creationId xmlns:a16="http://schemas.microsoft.com/office/drawing/2014/main" id="{C1C87D8A-308A-4FD9-8E5B-D75A7EE0BA55}"/>
              </a:ext>
            </a:extLst>
          </p:cNvPr>
          <p:cNvSpPr/>
          <p:nvPr/>
        </p:nvSpPr>
        <p:spPr>
          <a:xfrm rot="5400000">
            <a:off x="10313399" y="5433384"/>
            <a:ext cx="870748" cy="98707"/>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Isosceles Triangle 74">
            <a:extLst>
              <a:ext uri="{FF2B5EF4-FFF2-40B4-BE49-F238E27FC236}">
                <a16:creationId xmlns:a16="http://schemas.microsoft.com/office/drawing/2014/main" id="{DEDE4869-4855-483B-BBDC-7C42C6149757}"/>
              </a:ext>
            </a:extLst>
          </p:cNvPr>
          <p:cNvSpPr/>
          <p:nvPr/>
        </p:nvSpPr>
        <p:spPr>
          <a:xfrm rot="10800000">
            <a:off x="10654411" y="6249639"/>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79C8133-6A18-48D3-87F7-B9F03BF79939}"/>
              </a:ext>
            </a:extLst>
          </p:cNvPr>
          <p:cNvSpPr txBox="1"/>
          <p:nvPr/>
        </p:nvSpPr>
        <p:spPr>
          <a:xfrm>
            <a:off x="4165600" y="1554480"/>
            <a:ext cx="150368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Graph view</a:t>
            </a:r>
          </a:p>
        </p:txBody>
      </p:sp>
      <p:sp>
        <p:nvSpPr>
          <p:cNvPr id="78" name="TextBox 77">
            <a:extLst>
              <a:ext uri="{FF2B5EF4-FFF2-40B4-BE49-F238E27FC236}">
                <a16:creationId xmlns:a16="http://schemas.microsoft.com/office/drawing/2014/main" id="{69C7D247-83E3-4B0E-ABA7-AF9551DE8E4D}"/>
              </a:ext>
            </a:extLst>
          </p:cNvPr>
          <p:cNvSpPr txBox="1"/>
          <p:nvPr/>
        </p:nvSpPr>
        <p:spPr>
          <a:xfrm>
            <a:off x="6477000" y="1554480"/>
            <a:ext cx="1503680" cy="369332"/>
          </a:xfrm>
          <a:prstGeom prst="rect">
            <a:avLst/>
          </a:prstGeom>
          <a:noFill/>
          <a:ln>
            <a:solidFill>
              <a:schemeClr val="accent6"/>
            </a:solidFill>
          </a:ln>
        </p:spPr>
        <p:txBody>
          <a:bodyPr wrap="square" rtlCol="0">
            <a:spAutoFit/>
          </a:bodyPr>
          <a:lstStyle/>
          <a:p>
            <a:r>
              <a:rPr lang="en-SG" dirty="0"/>
              <a:t> Normal view</a:t>
            </a:r>
          </a:p>
        </p:txBody>
      </p:sp>
      <p:pic>
        <p:nvPicPr>
          <p:cNvPr id="79" name="Graphic 78" descr="Home">
            <a:extLst>
              <a:ext uri="{FF2B5EF4-FFF2-40B4-BE49-F238E27FC236}">
                <a16:creationId xmlns:a16="http://schemas.microsoft.com/office/drawing/2014/main" id="{9B62D56A-724B-40D4-AD7F-3354D910E35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410066" y="481334"/>
            <a:ext cx="457200" cy="457200"/>
          </a:xfrm>
          <a:prstGeom prst="rect">
            <a:avLst/>
          </a:prstGeom>
        </p:spPr>
      </p:pic>
      <p:sp>
        <p:nvSpPr>
          <p:cNvPr id="81" name="TextBox 80">
            <a:extLst>
              <a:ext uri="{FF2B5EF4-FFF2-40B4-BE49-F238E27FC236}">
                <a16:creationId xmlns:a16="http://schemas.microsoft.com/office/drawing/2014/main" id="{E2689BDB-E6C7-4A70-8E39-4580856C8F37}"/>
              </a:ext>
            </a:extLst>
          </p:cNvPr>
          <p:cNvSpPr txBox="1"/>
          <p:nvPr/>
        </p:nvSpPr>
        <p:spPr>
          <a:xfrm>
            <a:off x="2299379" y="965755"/>
            <a:ext cx="678574" cy="307777"/>
          </a:xfrm>
          <a:prstGeom prst="rect">
            <a:avLst/>
          </a:prstGeom>
          <a:noFill/>
        </p:spPr>
        <p:txBody>
          <a:bodyPr wrap="square" rtlCol="0">
            <a:spAutoFit/>
          </a:bodyPr>
          <a:lstStyle/>
          <a:p>
            <a:r>
              <a:rPr lang="en-SG" sz="1400" dirty="0"/>
              <a:t>Home</a:t>
            </a:r>
          </a:p>
        </p:txBody>
      </p:sp>
      <p:sp>
        <p:nvSpPr>
          <p:cNvPr id="82" name="Arrow: Up 81">
            <a:extLst>
              <a:ext uri="{FF2B5EF4-FFF2-40B4-BE49-F238E27FC236}">
                <a16:creationId xmlns:a16="http://schemas.microsoft.com/office/drawing/2014/main" id="{50559D48-9490-4054-A377-C8CEBF5807B3}"/>
              </a:ext>
            </a:extLst>
          </p:cNvPr>
          <p:cNvSpPr/>
          <p:nvPr/>
        </p:nvSpPr>
        <p:spPr>
          <a:xfrm rot="3428604">
            <a:off x="6577036" y="1833051"/>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656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2000"/>
                                        <p:tgtEl>
                                          <p:spTgt spid="58"/>
                                        </p:tgtEl>
                                      </p:cBhvr>
                                    </p:animEffect>
                                  </p:childTnLst>
                                </p:cTn>
                              </p:par>
                              <p:par>
                                <p:cTn id="11" presetID="10" presetClass="entr" presetSubtype="0" fill="hold" nodeType="withEffect">
                                  <p:stCondLst>
                                    <p:cond delay="50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2000"/>
                                        <p:tgtEl>
                                          <p:spTgt spid="59"/>
                                        </p:tgtEl>
                                      </p:cBhvr>
                                    </p:animEffect>
                                  </p:childTnLst>
                                </p:cTn>
                              </p:par>
                              <p:par>
                                <p:cTn id="14" presetID="10" presetClass="entr" presetSubtype="0" fill="hold" nodeType="withEffect">
                                  <p:stCondLst>
                                    <p:cond delay="50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2000"/>
                                        <p:tgtEl>
                                          <p:spTgt spid="62"/>
                                        </p:tgtEl>
                                      </p:cBhvr>
                                    </p:animEffect>
                                  </p:childTnLst>
                                </p:cTn>
                              </p:par>
                              <p:par>
                                <p:cTn id="17" presetID="10" presetClass="entr" presetSubtype="0" fill="hold" nodeType="withEffect">
                                  <p:stCondLst>
                                    <p:cond delay="50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2000"/>
                                        <p:tgtEl>
                                          <p:spTgt spid="63"/>
                                        </p:tgtEl>
                                      </p:cBhvr>
                                    </p:animEffect>
                                  </p:childTnLst>
                                </p:cTn>
                              </p:par>
                              <p:par>
                                <p:cTn id="20" presetID="10" presetClass="entr" presetSubtype="0" fill="hold" nodeType="withEffect">
                                  <p:stCondLst>
                                    <p:cond delay="50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2000"/>
                                        <p:tgtEl>
                                          <p:spTgt spid="64"/>
                                        </p:tgtEl>
                                      </p:cBhvr>
                                    </p:animEffect>
                                  </p:childTnLst>
                                </p:cTn>
                              </p:par>
                              <p:par>
                                <p:cTn id="23" presetID="10" presetClass="entr" presetSubtype="0" fill="hold" nodeType="withEffect">
                                  <p:stCondLst>
                                    <p:cond delay="50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2000"/>
                                        <p:tgtEl>
                                          <p:spTgt spid="65"/>
                                        </p:tgtEl>
                                      </p:cBhvr>
                                    </p:animEffect>
                                  </p:childTnLst>
                                </p:cTn>
                              </p:par>
                              <p:par>
                                <p:cTn id="26" presetID="10" presetClass="entr" presetSubtype="0" fill="hold" nodeType="withEffect">
                                  <p:stCondLst>
                                    <p:cond delay="50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2000"/>
                                        <p:tgtEl>
                                          <p:spTgt spid="66"/>
                                        </p:tgtEl>
                                      </p:cBhvr>
                                    </p:animEffect>
                                  </p:childTnLst>
                                </p:cTn>
                              </p:par>
                              <p:par>
                                <p:cTn id="29" presetID="10" presetClass="entr" presetSubtype="0" fill="hold" nodeType="withEffect">
                                  <p:stCondLst>
                                    <p:cond delay="50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2000"/>
                                        <p:tgtEl>
                                          <p:spTgt spid="67"/>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2000"/>
                                        <p:tgtEl>
                                          <p:spTgt spid="69"/>
                                        </p:tgtEl>
                                      </p:cBhvr>
                                    </p:animEffect>
                                  </p:childTnLst>
                                </p:cTn>
                              </p:par>
                              <p:par>
                                <p:cTn id="35" presetID="10" presetClass="entr" presetSubtype="0" fill="hold" nodeType="withEffect">
                                  <p:stCondLst>
                                    <p:cond delay="50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2000"/>
                                        <p:tgtEl>
                                          <p:spTgt spid="71"/>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2000"/>
                                        <p:tgtEl>
                                          <p:spTgt spid="72"/>
                                        </p:tgtEl>
                                      </p:cBhvr>
                                    </p:animEffect>
                                  </p:childTnLst>
                                </p:cTn>
                              </p:par>
                              <p:par>
                                <p:cTn id="41" presetID="10" presetClass="entr" presetSubtype="0" fill="hold" nodeType="withEffect">
                                  <p:stCondLst>
                                    <p:cond delay="500"/>
                                  </p:stCondLst>
                                  <p:childTnLst>
                                    <p:set>
                                      <p:cBhvr>
                                        <p:cTn id="42" dur="1" fill="hold">
                                          <p:stCondLst>
                                            <p:cond delay="0"/>
                                          </p:stCondLst>
                                        </p:cTn>
                                        <p:tgtEl>
                                          <p:spTgt spid="73"/>
                                        </p:tgtEl>
                                        <p:attrNameLst>
                                          <p:attrName>style.visibility</p:attrName>
                                        </p:attrNameLst>
                                      </p:cBhvr>
                                      <p:to>
                                        <p:strVal val="visible"/>
                                      </p:to>
                                    </p:set>
                                    <p:animEffect transition="in" filter="fade">
                                      <p:cBhvr>
                                        <p:cTn id="43" dur="2000"/>
                                        <p:tgtEl>
                                          <p:spTgt spid="73"/>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2000"/>
                                        <p:tgtEl>
                                          <p:spTgt spid="74"/>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2000"/>
                                        <p:tgtEl>
                                          <p:spTgt spid="75"/>
                                        </p:tgtEl>
                                      </p:cBhvr>
                                    </p:animEffect>
                                  </p:childTnLst>
                                </p:cTn>
                              </p:par>
                            </p:childTnLst>
                          </p:cTn>
                        </p:par>
                        <p:par>
                          <p:cTn id="50" fill="hold">
                            <p:stCondLst>
                              <p:cond delay="2500"/>
                            </p:stCondLst>
                            <p:childTnLst>
                              <p:par>
                                <p:cTn id="51" presetID="1" presetClass="exit" presetSubtype="0" fill="hold" grpId="1" nodeType="afterEffect">
                                  <p:stCondLst>
                                    <p:cond delay="0"/>
                                  </p:stCondLst>
                                  <p:childTnLst>
                                    <p:set>
                                      <p:cBhvr>
                                        <p:cTn id="52" dur="1" fill="hold">
                                          <p:stCondLst>
                                            <p:cond delay="0"/>
                                          </p:stCondLst>
                                        </p:cTn>
                                        <p:tgtEl>
                                          <p:spTgt spid="68"/>
                                        </p:tgtEl>
                                        <p:attrNameLst>
                                          <p:attrName>style.visibility</p:attrName>
                                        </p:attrNameLst>
                                      </p:cBhvr>
                                      <p:to>
                                        <p:strVal val="hidden"/>
                                      </p:to>
                                    </p:set>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childTnLst>
                          </p:cTn>
                        </p:par>
                        <p:par>
                          <p:cTn id="57" fill="hold">
                            <p:stCondLst>
                              <p:cond delay="3000"/>
                            </p:stCondLst>
                            <p:childTnLst>
                              <p:par>
                                <p:cTn id="58" presetID="1" presetClass="exit" presetSubtype="0" fill="hold" grpId="1" nodeType="afterEffect">
                                  <p:stCondLst>
                                    <p:cond delay="0"/>
                                  </p:stCondLst>
                                  <p:childTnLst>
                                    <p:set>
                                      <p:cBhvr>
                                        <p:cTn id="59" dur="1" fill="hold">
                                          <p:stCondLst>
                                            <p:cond delay="0"/>
                                          </p:stCondLst>
                                        </p:cTn>
                                        <p:tgtEl>
                                          <p:spTgt spid="58"/>
                                        </p:tgtEl>
                                        <p:attrNameLst>
                                          <p:attrName>style.visibility</p:attrName>
                                        </p:attrNameLst>
                                      </p:cBhvr>
                                      <p:to>
                                        <p:strVal val="hidden"/>
                                      </p:to>
                                    </p:set>
                                  </p:childTnLst>
                                </p:cTn>
                              </p:par>
                            </p:childTnLst>
                          </p:cTn>
                        </p:par>
                        <p:par>
                          <p:cTn id="60" fill="hold">
                            <p:stCondLst>
                              <p:cond delay="3000"/>
                            </p:stCondLst>
                            <p:childTnLst>
                              <p:par>
                                <p:cTn id="61" presetID="1" presetClass="exit" presetSubtype="0" fill="hold" nodeType="afterEffect">
                                  <p:stCondLst>
                                    <p:cond delay="0"/>
                                  </p:stCondLst>
                                  <p:childTnLst>
                                    <p:set>
                                      <p:cBhvr>
                                        <p:cTn id="62" dur="1" fill="hold">
                                          <p:stCondLst>
                                            <p:cond delay="0"/>
                                          </p:stCondLst>
                                        </p:cTn>
                                        <p:tgtEl>
                                          <p:spTgt spid="59"/>
                                        </p:tgtEl>
                                        <p:attrNameLst>
                                          <p:attrName>style.visibility</p:attrName>
                                        </p:attrNameLst>
                                      </p:cBhvr>
                                      <p:to>
                                        <p:strVal val="hidden"/>
                                      </p:to>
                                    </p:set>
                                  </p:childTnLst>
                                </p:cTn>
                              </p:par>
                            </p:childTnLst>
                          </p:cTn>
                        </p:par>
                        <p:par>
                          <p:cTn id="63" fill="hold">
                            <p:stCondLst>
                              <p:cond delay="3000"/>
                            </p:stCondLst>
                            <p:childTnLst>
                              <p:par>
                                <p:cTn id="64" presetID="1" presetClass="exit" presetSubtype="0" fill="hold" nodeType="afterEffect">
                                  <p:stCondLst>
                                    <p:cond delay="0"/>
                                  </p:stCondLst>
                                  <p:childTnLst>
                                    <p:set>
                                      <p:cBhvr>
                                        <p:cTn id="65" dur="1" fill="hold">
                                          <p:stCondLst>
                                            <p:cond delay="0"/>
                                          </p:stCondLst>
                                        </p:cTn>
                                        <p:tgtEl>
                                          <p:spTgt spid="62"/>
                                        </p:tgtEl>
                                        <p:attrNameLst>
                                          <p:attrName>style.visibility</p:attrName>
                                        </p:attrNameLst>
                                      </p:cBhvr>
                                      <p:to>
                                        <p:strVal val="hidden"/>
                                      </p:to>
                                    </p:set>
                                  </p:childTnLst>
                                </p:cTn>
                              </p:par>
                            </p:childTnLst>
                          </p:cTn>
                        </p:par>
                        <p:par>
                          <p:cTn id="66" fill="hold">
                            <p:stCondLst>
                              <p:cond delay="3000"/>
                            </p:stCondLst>
                            <p:childTnLst>
                              <p:par>
                                <p:cTn id="67" presetID="1" presetClass="exit" presetSubtype="0" fill="hold" nodeType="afterEffect">
                                  <p:stCondLst>
                                    <p:cond delay="0"/>
                                  </p:stCondLst>
                                  <p:childTnLst>
                                    <p:set>
                                      <p:cBhvr>
                                        <p:cTn id="68" dur="1" fill="hold">
                                          <p:stCondLst>
                                            <p:cond delay="0"/>
                                          </p:stCondLst>
                                        </p:cTn>
                                        <p:tgtEl>
                                          <p:spTgt spid="63"/>
                                        </p:tgtEl>
                                        <p:attrNameLst>
                                          <p:attrName>style.visibility</p:attrName>
                                        </p:attrNameLst>
                                      </p:cBhvr>
                                      <p:to>
                                        <p:strVal val="hidden"/>
                                      </p:to>
                                    </p:set>
                                  </p:childTnLst>
                                </p:cTn>
                              </p:par>
                            </p:childTnLst>
                          </p:cTn>
                        </p:par>
                        <p:par>
                          <p:cTn id="69" fill="hold">
                            <p:stCondLst>
                              <p:cond delay="3000"/>
                            </p:stCondLst>
                            <p:childTnLst>
                              <p:par>
                                <p:cTn id="70" presetID="1" presetClass="exit" presetSubtype="0" fill="hold" nodeType="afterEffect">
                                  <p:stCondLst>
                                    <p:cond delay="0"/>
                                  </p:stCondLst>
                                  <p:childTnLst>
                                    <p:set>
                                      <p:cBhvr>
                                        <p:cTn id="71" dur="1" fill="hold">
                                          <p:stCondLst>
                                            <p:cond delay="0"/>
                                          </p:stCondLst>
                                        </p:cTn>
                                        <p:tgtEl>
                                          <p:spTgt spid="64"/>
                                        </p:tgtEl>
                                        <p:attrNameLst>
                                          <p:attrName>style.visibility</p:attrName>
                                        </p:attrNameLst>
                                      </p:cBhvr>
                                      <p:to>
                                        <p:strVal val="hidden"/>
                                      </p:to>
                                    </p:set>
                                  </p:childTnLst>
                                </p:cTn>
                              </p:par>
                            </p:childTnLst>
                          </p:cTn>
                        </p:par>
                        <p:par>
                          <p:cTn id="72" fill="hold">
                            <p:stCondLst>
                              <p:cond delay="3000"/>
                            </p:stCondLst>
                            <p:childTnLst>
                              <p:par>
                                <p:cTn id="73" presetID="1" presetClass="exit" presetSubtype="0" fill="hold" nodeType="afterEffect">
                                  <p:stCondLst>
                                    <p:cond delay="0"/>
                                  </p:stCondLst>
                                  <p:childTnLst>
                                    <p:set>
                                      <p:cBhvr>
                                        <p:cTn id="74" dur="1" fill="hold">
                                          <p:stCondLst>
                                            <p:cond delay="0"/>
                                          </p:stCondLst>
                                        </p:cTn>
                                        <p:tgtEl>
                                          <p:spTgt spid="65"/>
                                        </p:tgtEl>
                                        <p:attrNameLst>
                                          <p:attrName>style.visibility</p:attrName>
                                        </p:attrNameLst>
                                      </p:cBhvr>
                                      <p:to>
                                        <p:strVal val="hidden"/>
                                      </p:to>
                                    </p:set>
                                  </p:childTnLst>
                                </p:cTn>
                              </p:par>
                            </p:childTnLst>
                          </p:cTn>
                        </p:par>
                        <p:par>
                          <p:cTn id="75" fill="hold">
                            <p:stCondLst>
                              <p:cond delay="3000"/>
                            </p:stCondLst>
                            <p:childTnLst>
                              <p:par>
                                <p:cTn id="76" presetID="1" presetClass="exit" presetSubtype="0" fill="hold" nodeType="afterEffect">
                                  <p:stCondLst>
                                    <p:cond delay="0"/>
                                  </p:stCondLst>
                                  <p:childTnLst>
                                    <p:set>
                                      <p:cBhvr>
                                        <p:cTn id="77" dur="1" fill="hold">
                                          <p:stCondLst>
                                            <p:cond delay="0"/>
                                          </p:stCondLst>
                                        </p:cTn>
                                        <p:tgtEl>
                                          <p:spTgt spid="66"/>
                                        </p:tgtEl>
                                        <p:attrNameLst>
                                          <p:attrName>style.visibility</p:attrName>
                                        </p:attrNameLst>
                                      </p:cBhvr>
                                      <p:to>
                                        <p:strVal val="hidden"/>
                                      </p:to>
                                    </p:set>
                                  </p:childTnLst>
                                </p:cTn>
                              </p:par>
                            </p:childTnLst>
                          </p:cTn>
                        </p:par>
                        <p:par>
                          <p:cTn id="78" fill="hold">
                            <p:stCondLst>
                              <p:cond delay="3000"/>
                            </p:stCondLst>
                            <p:childTnLst>
                              <p:par>
                                <p:cTn id="79" presetID="1" presetClass="exit" presetSubtype="0" fill="hold" nodeType="afterEffect">
                                  <p:stCondLst>
                                    <p:cond delay="0"/>
                                  </p:stCondLst>
                                  <p:childTnLst>
                                    <p:set>
                                      <p:cBhvr>
                                        <p:cTn id="80" dur="1" fill="hold">
                                          <p:stCondLst>
                                            <p:cond delay="0"/>
                                          </p:stCondLst>
                                        </p:cTn>
                                        <p:tgtEl>
                                          <p:spTgt spid="67"/>
                                        </p:tgtEl>
                                        <p:attrNameLst>
                                          <p:attrName>style.visibility</p:attrName>
                                        </p:attrNameLst>
                                      </p:cBhvr>
                                      <p:to>
                                        <p:strVal val="hidden"/>
                                      </p:to>
                                    </p:set>
                                  </p:childTnLst>
                                </p:cTn>
                              </p:par>
                            </p:childTnLst>
                          </p:cTn>
                        </p:par>
                        <p:par>
                          <p:cTn id="81" fill="hold">
                            <p:stCondLst>
                              <p:cond delay="3000"/>
                            </p:stCondLst>
                            <p:childTnLst>
                              <p:par>
                                <p:cTn id="82" presetID="1" presetClass="exit" presetSubtype="0" fill="hold" grpId="1" nodeType="afterEffect">
                                  <p:stCondLst>
                                    <p:cond delay="0"/>
                                  </p:stCondLst>
                                  <p:childTnLst>
                                    <p:set>
                                      <p:cBhvr>
                                        <p:cTn id="83" dur="1" fill="hold">
                                          <p:stCondLst>
                                            <p:cond delay="0"/>
                                          </p:stCondLst>
                                        </p:cTn>
                                        <p:tgtEl>
                                          <p:spTgt spid="69"/>
                                        </p:tgtEl>
                                        <p:attrNameLst>
                                          <p:attrName>style.visibility</p:attrName>
                                        </p:attrNameLst>
                                      </p:cBhvr>
                                      <p:to>
                                        <p:strVal val="hidden"/>
                                      </p:to>
                                    </p:set>
                                  </p:childTnLst>
                                </p:cTn>
                              </p:par>
                            </p:childTnLst>
                          </p:cTn>
                        </p:par>
                        <p:par>
                          <p:cTn id="84" fill="hold">
                            <p:stCondLst>
                              <p:cond delay="3000"/>
                            </p:stCondLst>
                            <p:childTnLst>
                              <p:par>
                                <p:cTn id="85" presetID="1" presetClass="exit" presetSubtype="0" fill="hold" nodeType="afterEffect">
                                  <p:stCondLst>
                                    <p:cond delay="0"/>
                                  </p:stCondLst>
                                  <p:childTnLst>
                                    <p:set>
                                      <p:cBhvr>
                                        <p:cTn id="86" dur="1" fill="hold">
                                          <p:stCondLst>
                                            <p:cond delay="0"/>
                                          </p:stCondLst>
                                        </p:cTn>
                                        <p:tgtEl>
                                          <p:spTgt spid="71"/>
                                        </p:tgtEl>
                                        <p:attrNameLst>
                                          <p:attrName>style.visibility</p:attrName>
                                        </p:attrNameLst>
                                      </p:cBhvr>
                                      <p:to>
                                        <p:strVal val="hidden"/>
                                      </p:to>
                                    </p:set>
                                  </p:childTnLst>
                                </p:cTn>
                              </p:par>
                            </p:childTnLst>
                          </p:cTn>
                        </p:par>
                        <p:par>
                          <p:cTn id="87" fill="hold">
                            <p:stCondLst>
                              <p:cond delay="3000"/>
                            </p:stCondLst>
                            <p:childTnLst>
                              <p:par>
                                <p:cTn id="88" presetID="1" presetClass="exit" presetSubtype="0" fill="hold" grpId="1" nodeType="afterEffect">
                                  <p:stCondLst>
                                    <p:cond delay="0"/>
                                  </p:stCondLst>
                                  <p:childTnLst>
                                    <p:set>
                                      <p:cBhvr>
                                        <p:cTn id="89" dur="1" fill="hold">
                                          <p:stCondLst>
                                            <p:cond delay="0"/>
                                          </p:stCondLst>
                                        </p:cTn>
                                        <p:tgtEl>
                                          <p:spTgt spid="72"/>
                                        </p:tgtEl>
                                        <p:attrNameLst>
                                          <p:attrName>style.visibility</p:attrName>
                                        </p:attrNameLst>
                                      </p:cBhvr>
                                      <p:to>
                                        <p:strVal val="hidden"/>
                                      </p:to>
                                    </p:set>
                                  </p:childTnLst>
                                </p:cTn>
                              </p:par>
                            </p:childTnLst>
                          </p:cTn>
                        </p:par>
                        <p:par>
                          <p:cTn id="90" fill="hold">
                            <p:stCondLst>
                              <p:cond delay="3000"/>
                            </p:stCondLst>
                            <p:childTnLst>
                              <p:par>
                                <p:cTn id="91" presetID="1" presetClass="exit" presetSubtype="0" fill="hold" nodeType="afterEffect">
                                  <p:stCondLst>
                                    <p:cond delay="0"/>
                                  </p:stCondLst>
                                  <p:childTnLst>
                                    <p:set>
                                      <p:cBhvr>
                                        <p:cTn id="92" dur="1" fill="hold">
                                          <p:stCondLst>
                                            <p:cond delay="0"/>
                                          </p:stCondLst>
                                        </p:cTn>
                                        <p:tgtEl>
                                          <p:spTgt spid="73"/>
                                        </p:tgtEl>
                                        <p:attrNameLst>
                                          <p:attrName>style.visibility</p:attrName>
                                        </p:attrNameLst>
                                      </p:cBhvr>
                                      <p:to>
                                        <p:strVal val="hidden"/>
                                      </p:to>
                                    </p:set>
                                  </p:childTnLst>
                                </p:cTn>
                              </p:par>
                            </p:childTnLst>
                          </p:cTn>
                        </p:par>
                        <p:par>
                          <p:cTn id="93" fill="hold">
                            <p:stCondLst>
                              <p:cond delay="3000"/>
                            </p:stCondLst>
                            <p:childTnLst>
                              <p:par>
                                <p:cTn id="94" presetID="1" presetClass="exit" presetSubtype="0" fill="hold" grpId="1" nodeType="afterEffect">
                                  <p:stCondLst>
                                    <p:cond delay="0"/>
                                  </p:stCondLst>
                                  <p:childTnLst>
                                    <p:set>
                                      <p:cBhvr>
                                        <p:cTn id="95" dur="1" fill="hold">
                                          <p:stCondLst>
                                            <p:cond delay="0"/>
                                          </p:stCondLst>
                                        </p:cTn>
                                        <p:tgtEl>
                                          <p:spTgt spid="74"/>
                                        </p:tgtEl>
                                        <p:attrNameLst>
                                          <p:attrName>style.visibility</p:attrName>
                                        </p:attrNameLst>
                                      </p:cBhvr>
                                      <p:to>
                                        <p:strVal val="hidden"/>
                                      </p:to>
                                    </p:set>
                                  </p:childTnLst>
                                </p:cTn>
                              </p:par>
                            </p:childTnLst>
                          </p:cTn>
                        </p:par>
                        <p:par>
                          <p:cTn id="96" fill="hold">
                            <p:stCondLst>
                              <p:cond delay="3000"/>
                            </p:stCondLst>
                            <p:childTnLst>
                              <p:par>
                                <p:cTn id="97" presetID="1" presetClass="exit" presetSubtype="0" fill="hold" grpId="1" nodeType="afterEffect">
                                  <p:stCondLst>
                                    <p:cond delay="0"/>
                                  </p:stCondLst>
                                  <p:childTnLst>
                                    <p:set>
                                      <p:cBhvr>
                                        <p:cTn id="98"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68" grpId="0" animBg="1"/>
      <p:bldP spid="68" grpId="1" animBg="1"/>
      <p:bldP spid="69" grpId="0" animBg="1"/>
      <p:bldP spid="69" grpId="1" animBg="1"/>
      <p:bldP spid="72" grpId="0" animBg="1"/>
      <p:bldP spid="72" grpId="1" animBg="1"/>
      <p:bldP spid="74" grpId="0" animBg="1"/>
      <p:bldP spid="74" grpId="1" animBg="1"/>
      <p:bldP spid="75" grpId="0" animBg="1"/>
      <p:bldP spid="75" grpId="1" animBg="1"/>
      <p:bldP spid="8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38" name="Rectangle: Rounded Corners 37">
            <a:extLst>
              <a:ext uri="{FF2B5EF4-FFF2-40B4-BE49-F238E27FC236}">
                <a16:creationId xmlns:a16="http://schemas.microsoft.com/office/drawing/2014/main" id="{1B8E67DF-06C5-4745-8B0E-B109E2CF8E92}"/>
              </a:ext>
            </a:extLst>
          </p:cNvPr>
          <p:cNvSpPr/>
          <p:nvPr/>
        </p:nvSpPr>
        <p:spPr>
          <a:xfrm>
            <a:off x="4667760" y="5501430"/>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2 references</a:t>
            </a:r>
          </a:p>
          <a:p>
            <a:endParaRPr lang="en-SG" sz="1200" dirty="0">
              <a:solidFill>
                <a:schemeClr val="tx1"/>
              </a:solidFill>
            </a:endParaRPr>
          </a:p>
          <a:p>
            <a:r>
              <a:rPr lang="en-SG" sz="1200" dirty="0">
                <a:solidFill>
                  <a:schemeClr val="tx1"/>
                </a:solidFill>
              </a:rPr>
              <a:t>      I am writing……. 2 references</a:t>
            </a:r>
          </a:p>
          <a:p>
            <a:r>
              <a:rPr lang="en-SG" sz="1200" dirty="0">
                <a:solidFill>
                  <a:schemeClr val="tx1"/>
                </a:solidFill>
              </a:rPr>
              <a:t>	                   9:50 AM</a:t>
            </a:r>
          </a:p>
          <a:p>
            <a:pPr algn="ctr"/>
            <a:endParaRPr lang="en-SG" sz="1200" dirty="0">
              <a:solidFill>
                <a:schemeClr val="tx1"/>
              </a:solidFill>
            </a:endParaRPr>
          </a:p>
        </p:txBody>
      </p:sp>
      <p:sp>
        <p:nvSpPr>
          <p:cNvPr id="39" name="Rectangle: Rounded Corners 38">
            <a:extLst>
              <a:ext uri="{FF2B5EF4-FFF2-40B4-BE49-F238E27FC236}">
                <a16:creationId xmlns:a16="http://schemas.microsoft.com/office/drawing/2014/main" id="{76FD9266-07DA-4C14-A46A-67F693C40DEC}"/>
              </a:ext>
            </a:extLst>
          </p:cNvPr>
          <p:cNvSpPr/>
          <p:nvPr/>
        </p:nvSpPr>
        <p:spPr>
          <a:xfrm>
            <a:off x="4667760" y="2407062"/>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Participant-100                0 references</a:t>
            </a:r>
          </a:p>
          <a:p>
            <a:endParaRPr lang="en-SG" sz="1200" dirty="0">
              <a:solidFill>
                <a:schemeClr val="tx1"/>
              </a:solidFill>
            </a:endParaRPr>
          </a:p>
          <a:p>
            <a:r>
              <a:rPr lang="en-SG" sz="1200" dirty="0">
                <a:solidFill>
                  <a:schemeClr val="tx1"/>
                </a:solidFill>
              </a:rPr>
              <a:t>      This is…. message-100</a:t>
            </a:r>
          </a:p>
          <a:p>
            <a:r>
              <a:rPr lang="en-SG" sz="1200" dirty="0">
                <a:solidFill>
                  <a:schemeClr val="tx1"/>
                </a:solidFill>
              </a:rPr>
              <a:t>	                   9:50 AM</a:t>
            </a:r>
          </a:p>
          <a:p>
            <a:pPr algn="ctr"/>
            <a:endParaRPr lang="en-SG" sz="1200" dirty="0">
              <a:solidFill>
                <a:schemeClr val="tx1"/>
              </a:solidFill>
            </a:endParaRPr>
          </a:p>
        </p:txBody>
      </p:sp>
      <p:sp>
        <p:nvSpPr>
          <p:cNvPr id="41" name="Rectangle: Rounded Corners 40">
            <a:extLst>
              <a:ext uri="{FF2B5EF4-FFF2-40B4-BE49-F238E27FC236}">
                <a16:creationId xmlns:a16="http://schemas.microsoft.com/office/drawing/2014/main" id="{A1420E2E-B23B-4F0C-B361-2471E5E1CD1D}"/>
              </a:ext>
            </a:extLst>
          </p:cNvPr>
          <p:cNvSpPr/>
          <p:nvPr/>
        </p:nvSpPr>
        <p:spPr>
          <a:xfrm>
            <a:off x="4667760" y="3944384"/>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 -10                 0 references</a:t>
            </a:r>
          </a:p>
          <a:p>
            <a:endParaRPr lang="en-SG" sz="1200" dirty="0">
              <a:solidFill>
                <a:schemeClr val="tx1"/>
              </a:solidFill>
            </a:endParaRPr>
          </a:p>
          <a:p>
            <a:r>
              <a:rPr lang="en-SG" sz="1200" dirty="0">
                <a:solidFill>
                  <a:schemeClr val="tx1"/>
                </a:solidFill>
              </a:rPr>
              <a:t>       This is…. message-10</a:t>
            </a:r>
          </a:p>
          <a:p>
            <a:r>
              <a:rPr lang="en-SG" sz="1200" dirty="0">
                <a:solidFill>
                  <a:schemeClr val="tx1"/>
                </a:solidFill>
              </a:rPr>
              <a:t>	                   9:50 AM</a:t>
            </a:r>
          </a:p>
          <a:p>
            <a:pPr algn="ctr"/>
            <a:endParaRPr lang="en-SG" sz="1200" dirty="0">
              <a:solidFill>
                <a:schemeClr val="tx1"/>
              </a:solidFill>
            </a:endParaRPr>
          </a:p>
        </p:txBody>
      </p:sp>
      <p:sp>
        <p:nvSpPr>
          <p:cNvPr id="16" name="TextBox 15">
            <a:extLst>
              <a:ext uri="{FF2B5EF4-FFF2-40B4-BE49-F238E27FC236}">
                <a16:creationId xmlns:a16="http://schemas.microsoft.com/office/drawing/2014/main" id="{E79C8133-6A18-48D3-87F7-B9F03BF79939}"/>
              </a:ext>
            </a:extLst>
          </p:cNvPr>
          <p:cNvSpPr txBox="1"/>
          <p:nvPr/>
        </p:nvSpPr>
        <p:spPr>
          <a:xfrm>
            <a:off x="4165600" y="1554480"/>
            <a:ext cx="1503680" cy="369332"/>
          </a:xfrm>
          <a:prstGeom prst="rect">
            <a:avLst/>
          </a:prstGeom>
          <a:solidFill>
            <a:schemeClr val="bg1"/>
          </a:solidFill>
          <a:ln>
            <a:solidFill>
              <a:schemeClr val="accent6"/>
            </a:solidFill>
          </a:ln>
        </p:spPr>
        <p:txBody>
          <a:bodyPr wrap="square" rtlCol="0">
            <a:spAutoFit/>
          </a:bodyPr>
          <a:lstStyle/>
          <a:p>
            <a:r>
              <a:rPr lang="en-SG" dirty="0"/>
              <a:t>  Graph view</a:t>
            </a:r>
          </a:p>
        </p:txBody>
      </p:sp>
      <p:sp>
        <p:nvSpPr>
          <p:cNvPr id="78" name="TextBox 77">
            <a:extLst>
              <a:ext uri="{FF2B5EF4-FFF2-40B4-BE49-F238E27FC236}">
                <a16:creationId xmlns:a16="http://schemas.microsoft.com/office/drawing/2014/main" id="{69C7D247-83E3-4B0E-ABA7-AF9551DE8E4D}"/>
              </a:ext>
            </a:extLst>
          </p:cNvPr>
          <p:cNvSpPr txBox="1"/>
          <p:nvPr/>
        </p:nvSpPr>
        <p:spPr>
          <a:xfrm>
            <a:off x="6477000" y="1554480"/>
            <a:ext cx="150368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Normal view</a:t>
            </a:r>
          </a:p>
        </p:txBody>
      </p:sp>
      <p:pic>
        <p:nvPicPr>
          <p:cNvPr id="18" name="Graphic 17" descr="Home">
            <a:extLst>
              <a:ext uri="{FF2B5EF4-FFF2-40B4-BE49-F238E27FC236}">
                <a16:creationId xmlns:a16="http://schemas.microsoft.com/office/drawing/2014/main" id="{8CCC69E1-8AFF-43ED-B44C-E5F442AB7B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0066" y="481334"/>
            <a:ext cx="457200" cy="457200"/>
          </a:xfrm>
          <a:prstGeom prst="rect">
            <a:avLst/>
          </a:prstGeom>
        </p:spPr>
      </p:pic>
      <p:sp>
        <p:nvSpPr>
          <p:cNvPr id="3" name="TextBox 2">
            <a:extLst>
              <a:ext uri="{FF2B5EF4-FFF2-40B4-BE49-F238E27FC236}">
                <a16:creationId xmlns:a16="http://schemas.microsoft.com/office/drawing/2014/main" id="{6E0C4B30-5F38-44E5-B6F7-B6D701A57F47}"/>
              </a:ext>
            </a:extLst>
          </p:cNvPr>
          <p:cNvSpPr txBox="1"/>
          <p:nvPr/>
        </p:nvSpPr>
        <p:spPr>
          <a:xfrm>
            <a:off x="995680" y="2652105"/>
            <a:ext cx="2255520" cy="369332"/>
          </a:xfrm>
          <a:prstGeom prst="rect">
            <a:avLst/>
          </a:prstGeom>
          <a:noFill/>
          <a:ln>
            <a:solidFill>
              <a:schemeClr val="accent1"/>
            </a:solidFill>
          </a:ln>
        </p:spPr>
        <p:txBody>
          <a:bodyPr wrap="square" rtlCol="0">
            <a:spAutoFit/>
          </a:bodyPr>
          <a:lstStyle/>
          <a:p>
            <a:r>
              <a:rPr lang="en-SG" dirty="0"/>
              <a:t>          Reference -1</a:t>
            </a:r>
          </a:p>
        </p:txBody>
      </p:sp>
      <p:sp>
        <p:nvSpPr>
          <p:cNvPr id="37" name="TextBox 36">
            <a:extLst>
              <a:ext uri="{FF2B5EF4-FFF2-40B4-BE49-F238E27FC236}">
                <a16:creationId xmlns:a16="http://schemas.microsoft.com/office/drawing/2014/main" id="{0C032A7D-3E4D-44FA-A2A7-E0EFFCB763AB}"/>
              </a:ext>
            </a:extLst>
          </p:cNvPr>
          <p:cNvSpPr txBox="1"/>
          <p:nvPr/>
        </p:nvSpPr>
        <p:spPr>
          <a:xfrm>
            <a:off x="995680" y="4089335"/>
            <a:ext cx="2255520" cy="369332"/>
          </a:xfrm>
          <a:prstGeom prst="rect">
            <a:avLst/>
          </a:prstGeom>
          <a:noFill/>
          <a:ln>
            <a:solidFill>
              <a:schemeClr val="accent1"/>
            </a:solidFill>
          </a:ln>
        </p:spPr>
        <p:txBody>
          <a:bodyPr wrap="square" rtlCol="0">
            <a:spAutoFit/>
          </a:bodyPr>
          <a:lstStyle/>
          <a:p>
            <a:r>
              <a:rPr lang="en-SG" dirty="0"/>
              <a:t>         Reference -2</a:t>
            </a:r>
          </a:p>
        </p:txBody>
      </p:sp>
      <p:sp>
        <p:nvSpPr>
          <p:cNvPr id="40" name="TextBox 39">
            <a:extLst>
              <a:ext uri="{FF2B5EF4-FFF2-40B4-BE49-F238E27FC236}">
                <a16:creationId xmlns:a16="http://schemas.microsoft.com/office/drawing/2014/main" id="{456C909E-B237-44B5-82FD-0A712FA35225}"/>
              </a:ext>
            </a:extLst>
          </p:cNvPr>
          <p:cNvSpPr txBox="1"/>
          <p:nvPr/>
        </p:nvSpPr>
        <p:spPr>
          <a:xfrm>
            <a:off x="995680" y="5831047"/>
            <a:ext cx="2255520" cy="369332"/>
          </a:xfrm>
          <a:prstGeom prst="rect">
            <a:avLst/>
          </a:prstGeom>
          <a:noFill/>
          <a:ln>
            <a:solidFill>
              <a:schemeClr val="accent1"/>
            </a:solidFill>
          </a:ln>
        </p:spPr>
        <p:txBody>
          <a:bodyPr wrap="square" rtlCol="0">
            <a:spAutoFit/>
          </a:bodyPr>
          <a:lstStyle/>
          <a:p>
            <a:r>
              <a:rPr lang="en-SG" dirty="0"/>
              <a:t>     Current Message</a:t>
            </a:r>
          </a:p>
        </p:txBody>
      </p:sp>
      <p:cxnSp>
        <p:nvCxnSpPr>
          <p:cNvPr id="13" name="Straight Arrow Connector 12">
            <a:extLst>
              <a:ext uri="{FF2B5EF4-FFF2-40B4-BE49-F238E27FC236}">
                <a16:creationId xmlns:a16="http://schemas.microsoft.com/office/drawing/2014/main" id="{371B48F2-5744-43D2-B3CD-534B35DD646D}"/>
              </a:ext>
            </a:extLst>
          </p:cNvPr>
          <p:cNvCxnSpPr>
            <a:stCxn id="3" idx="3"/>
          </p:cNvCxnSpPr>
          <p:nvPr/>
        </p:nvCxnSpPr>
        <p:spPr>
          <a:xfrm>
            <a:off x="3251200" y="2836771"/>
            <a:ext cx="141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1BE8C4D-8980-4A25-B6A5-383A1609E65F}"/>
              </a:ext>
            </a:extLst>
          </p:cNvPr>
          <p:cNvCxnSpPr/>
          <p:nvPr/>
        </p:nvCxnSpPr>
        <p:spPr>
          <a:xfrm>
            <a:off x="3251200" y="4316772"/>
            <a:ext cx="141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41F4547-4223-48A1-8120-B7E04BE751D4}"/>
              </a:ext>
            </a:extLst>
          </p:cNvPr>
          <p:cNvCxnSpPr/>
          <p:nvPr/>
        </p:nvCxnSpPr>
        <p:spPr>
          <a:xfrm>
            <a:off x="3251200" y="6015713"/>
            <a:ext cx="141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C1E9D9-E571-4D3F-8E70-6C759F33FB16}"/>
              </a:ext>
            </a:extLst>
          </p:cNvPr>
          <p:cNvSpPr txBox="1"/>
          <p:nvPr/>
        </p:nvSpPr>
        <p:spPr>
          <a:xfrm>
            <a:off x="2299379" y="965755"/>
            <a:ext cx="678574" cy="307777"/>
          </a:xfrm>
          <a:prstGeom prst="rect">
            <a:avLst/>
          </a:prstGeom>
          <a:noFill/>
        </p:spPr>
        <p:txBody>
          <a:bodyPr wrap="square" rtlCol="0">
            <a:spAutoFit/>
          </a:bodyPr>
          <a:lstStyle/>
          <a:p>
            <a:r>
              <a:rPr lang="en-SG" sz="1400" dirty="0"/>
              <a:t>Home</a:t>
            </a:r>
          </a:p>
        </p:txBody>
      </p:sp>
      <p:sp>
        <p:nvSpPr>
          <p:cNvPr id="44" name="Arrow: Up 43">
            <a:extLst>
              <a:ext uri="{FF2B5EF4-FFF2-40B4-BE49-F238E27FC236}">
                <a16:creationId xmlns:a16="http://schemas.microsoft.com/office/drawing/2014/main" id="{8C86D873-ADCE-4462-A402-3C7A599D83AF}"/>
              </a:ext>
            </a:extLst>
          </p:cNvPr>
          <p:cNvSpPr/>
          <p:nvPr/>
        </p:nvSpPr>
        <p:spPr>
          <a:xfrm rot="3428604">
            <a:off x="375525" y="849931"/>
            <a:ext cx="283194" cy="4329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TextBox 44">
            <a:extLst>
              <a:ext uri="{FF2B5EF4-FFF2-40B4-BE49-F238E27FC236}">
                <a16:creationId xmlns:a16="http://schemas.microsoft.com/office/drawing/2014/main" id="{A40F7D27-5F37-4544-AB87-41700EA0FACC}"/>
              </a:ext>
            </a:extLst>
          </p:cNvPr>
          <p:cNvSpPr txBox="1"/>
          <p:nvPr/>
        </p:nvSpPr>
        <p:spPr>
          <a:xfrm>
            <a:off x="9117289" y="1505107"/>
            <a:ext cx="2815472" cy="738664"/>
          </a:xfrm>
          <a:prstGeom prst="rect">
            <a:avLst/>
          </a:prstGeom>
          <a:solidFill>
            <a:srgbClr val="FFFF00"/>
          </a:solidFill>
          <a:ln>
            <a:solidFill>
              <a:schemeClr val="tx1"/>
            </a:solidFill>
          </a:ln>
        </p:spPr>
        <p:txBody>
          <a:bodyPr wrap="square" rtlCol="0">
            <a:spAutoFit/>
          </a:bodyPr>
          <a:lstStyle/>
          <a:p>
            <a:r>
              <a:rPr lang="en-SG" sz="1400" dirty="0"/>
              <a:t>Inspect message has 2 views:-</a:t>
            </a:r>
          </a:p>
          <a:p>
            <a:r>
              <a:rPr lang="en-SG" sz="1400" dirty="0"/>
              <a:t>Graph view – for advanced users.</a:t>
            </a:r>
          </a:p>
          <a:p>
            <a:r>
              <a:rPr lang="en-SG" sz="1400" dirty="0"/>
              <a:t>Normal view- for novice users</a:t>
            </a:r>
          </a:p>
        </p:txBody>
      </p:sp>
    </p:spTree>
    <p:extLst>
      <p:ext uri="{BB962C8B-B14F-4D97-AF65-F5344CB8AC3E}">
        <p14:creationId xmlns:p14="http://schemas.microsoft.com/office/powerpoint/2010/main" val="152962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252321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494648"/>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7F20B56B-FAD2-45A2-A38E-5328BBA1586D}"/>
              </a:ext>
            </a:extLst>
          </p:cNvPr>
          <p:cNvSpPr/>
          <p:nvPr/>
        </p:nvSpPr>
        <p:spPr>
          <a:xfrm>
            <a:off x="8880667" y="4580581"/>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2 references</a:t>
            </a:r>
          </a:p>
          <a:p>
            <a:endParaRPr lang="en-SG" sz="1200" dirty="0">
              <a:solidFill>
                <a:schemeClr val="tx1"/>
              </a:solidFill>
            </a:endParaRPr>
          </a:p>
          <a:p>
            <a:r>
              <a:rPr lang="en-SG" sz="1200" dirty="0">
                <a:solidFill>
                  <a:schemeClr val="tx1"/>
                </a:solidFill>
              </a:rPr>
              <a:t>      I am writing……. 2 references</a:t>
            </a:r>
          </a:p>
          <a:p>
            <a:r>
              <a:rPr lang="en-SG" sz="1200" dirty="0">
                <a:solidFill>
                  <a:schemeClr val="tx1"/>
                </a:solidFill>
              </a:rPr>
              <a:t>	                   9:50 AM</a:t>
            </a:r>
          </a:p>
          <a:p>
            <a:pPr algn="ctr"/>
            <a:endParaRPr lang="en-SG" sz="1200" dirty="0">
              <a:solidFill>
                <a:schemeClr val="tx1"/>
              </a:solidFill>
            </a:endParaRPr>
          </a:p>
        </p:txBody>
      </p:sp>
      <p:sp>
        <p:nvSpPr>
          <p:cNvPr id="45" name="Rectangle: Rounded Corners 44">
            <a:extLst>
              <a:ext uri="{FF2B5EF4-FFF2-40B4-BE49-F238E27FC236}">
                <a16:creationId xmlns:a16="http://schemas.microsoft.com/office/drawing/2014/main" id="{CDD61DDD-574E-464B-8EE6-4AE28F5FFDBC}"/>
              </a:ext>
            </a:extLst>
          </p:cNvPr>
          <p:cNvSpPr/>
          <p:nvPr/>
        </p:nvSpPr>
        <p:spPr>
          <a:xfrm>
            <a:off x="8880667" y="3852813"/>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Participant-100</a:t>
            </a:r>
          </a:p>
          <a:p>
            <a:r>
              <a:rPr lang="en-SG" dirty="0">
                <a:solidFill>
                  <a:schemeClr val="tx1"/>
                </a:solidFill>
              </a:rPr>
              <a:t>          </a:t>
            </a:r>
            <a:r>
              <a:rPr lang="en-SG" sz="1200" dirty="0">
                <a:solidFill>
                  <a:schemeClr val="tx1"/>
                </a:solidFill>
              </a:rPr>
              <a:t>This is message….100</a:t>
            </a:r>
          </a:p>
        </p:txBody>
      </p:sp>
      <p:sp>
        <p:nvSpPr>
          <p:cNvPr id="29" name="Arrow: Up 28">
            <a:extLst>
              <a:ext uri="{FF2B5EF4-FFF2-40B4-BE49-F238E27FC236}">
                <a16:creationId xmlns:a16="http://schemas.microsoft.com/office/drawing/2014/main" id="{241CE4CC-CB9F-4745-ACA2-1F0330FA97FC}"/>
              </a:ext>
            </a:extLst>
          </p:cNvPr>
          <p:cNvSpPr/>
          <p:nvPr/>
        </p:nvSpPr>
        <p:spPr>
          <a:xfrm rot="3428604">
            <a:off x="4461802" y="542216"/>
            <a:ext cx="181768" cy="45726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612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 Information</a:t>
            </a:r>
          </a:p>
          <a:p>
            <a:r>
              <a:rPr lang="en-SG" dirty="0"/>
              <a:t>					  </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6441218"/>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9106" cy="470780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9368" y="2781788"/>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Graphic 47" descr="Home">
            <a:extLst>
              <a:ext uri="{FF2B5EF4-FFF2-40B4-BE49-F238E27FC236}">
                <a16:creationId xmlns:a16="http://schemas.microsoft.com/office/drawing/2014/main" id="{DCC69133-5961-4070-A91A-2157760F39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0066" y="481334"/>
            <a:ext cx="457200" cy="457200"/>
          </a:xfrm>
          <a:prstGeom prst="rect">
            <a:avLst/>
          </a:prstGeom>
        </p:spPr>
      </p:pic>
      <p:sp>
        <p:nvSpPr>
          <p:cNvPr id="49" name="TextBox 48">
            <a:extLst>
              <a:ext uri="{FF2B5EF4-FFF2-40B4-BE49-F238E27FC236}">
                <a16:creationId xmlns:a16="http://schemas.microsoft.com/office/drawing/2014/main" id="{B4748E4D-3468-42DF-927F-65ECDCFB428E}"/>
              </a:ext>
            </a:extLst>
          </p:cNvPr>
          <p:cNvSpPr txBox="1"/>
          <p:nvPr/>
        </p:nvSpPr>
        <p:spPr>
          <a:xfrm>
            <a:off x="2299379" y="965755"/>
            <a:ext cx="678574" cy="307777"/>
          </a:xfrm>
          <a:prstGeom prst="rect">
            <a:avLst/>
          </a:prstGeom>
          <a:noFill/>
        </p:spPr>
        <p:txBody>
          <a:bodyPr wrap="square" rtlCol="0">
            <a:spAutoFit/>
          </a:bodyPr>
          <a:lstStyle/>
          <a:p>
            <a:r>
              <a:rPr lang="en-SG" sz="1400" dirty="0"/>
              <a:t> Home</a:t>
            </a:r>
          </a:p>
        </p:txBody>
      </p:sp>
      <p:sp>
        <p:nvSpPr>
          <p:cNvPr id="3" name="TextBox 2">
            <a:extLst>
              <a:ext uri="{FF2B5EF4-FFF2-40B4-BE49-F238E27FC236}">
                <a16:creationId xmlns:a16="http://schemas.microsoft.com/office/drawing/2014/main" id="{18F4B8F1-5DBC-4F47-85B6-52ECF2F436B5}"/>
              </a:ext>
            </a:extLst>
          </p:cNvPr>
          <p:cNvSpPr txBox="1"/>
          <p:nvPr/>
        </p:nvSpPr>
        <p:spPr>
          <a:xfrm>
            <a:off x="4185333" y="3262305"/>
            <a:ext cx="4053838" cy="369332"/>
          </a:xfrm>
          <a:prstGeom prst="rect">
            <a:avLst/>
          </a:prstGeom>
          <a:noFill/>
          <a:ln>
            <a:solidFill>
              <a:schemeClr val="accent1"/>
            </a:solidFill>
          </a:ln>
        </p:spPr>
        <p:txBody>
          <a:bodyPr wrap="square" rtlCol="0">
            <a:spAutoFit/>
          </a:bodyPr>
          <a:lstStyle/>
          <a:p>
            <a:r>
              <a:rPr lang="en-SG" dirty="0"/>
              <a:t>	           Group-1</a:t>
            </a:r>
          </a:p>
        </p:txBody>
      </p:sp>
      <p:sp>
        <p:nvSpPr>
          <p:cNvPr id="52" name="TextBox 51">
            <a:extLst>
              <a:ext uri="{FF2B5EF4-FFF2-40B4-BE49-F238E27FC236}">
                <a16:creationId xmlns:a16="http://schemas.microsoft.com/office/drawing/2014/main" id="{97B139BA-3C12-431F-B866-B7CFF0654CF5}"/>
              </a:ext>
            </a:extLst>
          </p:cNvPr>
          <p:cNvSpPr txBox="1"/>
          <p:nvPr/>
        </p:nvSpPr>
        <p:spPr>
          <a:xfrm>
            <a:off x="3715935" y="4644404"/>
            <a:ext cx="5131967" cy="369332"/>
          </a:xfrm>
          <a:prstGeom prst="rect">
            <a:avLst/>
          </a:prstGeom>
          <a:noFill/>
          <a:ln>
            <a:solidFill>
              <a:schemeClr val="accent1"/>
            </a:solidFill>
          </a:ln>
        </p:spPr>
        <p:txBody>
          <a:bodyPr wrap="square" rtlCol="0">
            <a:spAutoFit/>
          </a:bodyPr>
          <a:lstStyle/>
          <a:p>
            <a:r>
              <a:rPr lang="en-SG" dirty="0"/>
              <a:t>Media, Links, Documents</a:t>
            </a:r>
          </a:p>
        </p:txBody>
      </p:sp>
      <p:sp>
        <p:nvSpPr>
          <p:cNvPr id="16" name="Flowchart: Connector 15">
            <a:extLst>
              <a:ext uri="{FF2B5EF4-FFF2-40B4-BE49-F238E27FC236}">
                <a16:creationId xmlns:a16="http://schemas.microsoft.com/office/drawing/2014/main" id="{0B01D88C-BD17-452D-95E0-B197898AF265}"/>
              </a:ext>
            </a:extLst>
          </p:cNvPr>
          <p:cNvSpPr/>
          <p:nvPr/>
        </p:nvSpPr>
        <p:spPr>
          <a:xfrm>
            <a:off x="5146632" y="1505107"/>
            <a:ext cx="1889468" cy="1694958"/>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a:extLst>
              <a:ext uri="{FF2B5EF4-FFF2-40B4-BE49-F238E27FC236}">
                <a16:creationId xmlns:a16="http://schemas.microsoft.com/office/drawing/2014/main" id="{AA142C1E-1734-4007-B17C-60B37B328A3B}"/>
              </a:ext>
            </a:extLst>
          </p:cNvPr>
          <p:cNvSpPr txBox="1"/>
          <p:nvPr/>
        </p:nvSpPr>
        <p:spPr>
          <a:xfrm>
            <a:off x="3715935" y="5015522"/>
            <a:ext cx="5131967" cy="369332"/>
          </a:xfrm>
          <a:prstGeom prst="rect">
            <a:avLst/>
          </a:prstGeom>
          <a:noFill/>
          <a:ln>
            <a:solidFill>
              <a:schemeClr val="accent1"/>
            </a:solidFill>
          </a:ln>
        </p:spPr>
        <p:txBody>
          <a:bodyPr wrap="square" rtlCol="0">
            <a:spAutoFit/>
          </a:bodyPr>
          <a:lstStyle/>
          <a:p>
            <a:r>
              <a:rPr lang="en-SG" dirty="0"/>
              <a:t>Chat Search</a:t>
            </a:r>
          </a:p>
        </p:txBody>
      </p:sp>
      <p:pic>
        <p:nvPicPr>
          <p:cNvPr id="59" name="Graphic 58" descr="Eyes">
            <a:extLst>
              <a:ext uri="{FF2B5EF4-FFF2-40B4-BE49-F238E27FC236}">
                <a16:creationId xmlns:a16="http://schemas.microsoft.com/office/drawing/2014/main" id="{ED7CB8DB-00BE-4951-8305-B3B76A2590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22782" y="5029790"/>
            <a:ext cx="369332" cy="369332"/>
          </a:xfrm>
          <a:prstGeom prst="rect">
            <a:avLst/>
          </a:prstGeom>
        </p:spPr>
      </p:pic>
      <p:pic>
        <p:nvPicPr>
          <p:cNvPr id="60" name="Graphic 59" descr="Folder">
            <a:extLst>
              <a:ext uri="{FF2B5EF4-FFF2-40B4-BE49-F238E27FC236}">
                <a16:creationId xmlns:a16="http://schemas.microsoft.com/office/drawing/2014/main" id="{354495B3-0759-4321-A5B3-D1C797831D6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22782" y="4642618"/>
            <a:ext cx="369332" cy="369332"/>
          </a:xfrm>
          <a:prstGeom prst="rect">
            <a:avLst/>
          </a:prstGeom>
        </p:spPr>
      </p:pic>
      <p:sp>
        <p:nvSpPr>
          <p:cNvPr id="61" name="TextBox 60">
            <a:extLst>
              <a:ext uri="{FF2B5EF4-FFF2-40B4-BE49-F238E27FC236}">
                <a16:creationId xmlns:a16="http://schemas.microsoft.com/office/drawing/2014/main" id="{A5F1DE69-353A-4960-BE08-8950F51C4822}"/>
              </a:ext>
            </a:extLst>
          </p:cNvPr>
          <p:cNvSpPr txBox="1"/>
          <p:nvPr/>
        </p:nvSpPr>
        <p:spPr>
          <a:xfrm>
            <a:off x="3715935" y="4012615"/>
            <a:ext cx="5131967" cy="369332"/>
          </a:xfrm>
          <a:prstGeom prst="rect">
            <a:avLst/>
          </a:prstGeom>
          <a:noFill/>
          <a:ln>
            <a:solidFill>
              <a:schemeClr val="accent1"/>
            </a:solidFill>
          </a:ln>
        </p:spPr>
        <p:txBody>
          <a:bodyPr wrap="square" rtlCol="0">
            <a:spAutoFit/>
          </a:bodyPr>
          <a:lstStyle/>
          <a:p>
            <a:r>
              <a:rPr lang="en-SG" dirty="0"/>
              <a:t>Group description………</a:t>
            </a:r>
          </a:p>
        </p:txBody>
      </p:sp>
      <p:pic>
        <p:nvPicPr>
          <p:cNvPr id="20" name="Graphic 19" descr="Pencil">
            <a:extLst>
              <a:ext uri="{FF2B5EF4-FFF2-40B4-BE49-F238E27FC236}">
                <a16:creationId xmlns:a16="http://schemas.microsoft.com/office/drawing/2014/main" id="{38C564C4-E139-48A2-BF08-C068215C55B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20196" y="4071378"/>
            <a:ext cx="251806" cy="251806"/>
          </a:xfrm>
          <a:prstGeom prst="rect">
            <a:avLst/>
          </a:prstGeom>
        </p:spPr>
      </p:pic>
      <p:sp>
        <p:nvSpPr>
          <p:cNvPr id="63" name="TextBox 62">
            <a:extLst>
              <a:ext uri="{FF2B5EF4-FFF2-40B4-BE49-F238E27FC236}">
                <a16:creationId xmlns:a16="http://schemas.microsoft.com/office/drawing/2014/main" id="{62C99363-BE03-41B5-84BF-F2FC8BCEFA89}"/>
              </a:ext>
            </a:extLst>
          </p:cNvPr>
          <p:cNvSpPr txBox="1"/>
          <p:nvPr/>
        </p:nvSpPr>
        <p:spPr>
          <a:xfrm>
            <a:off x="3715935" y="5377560"/>
            <a:ext cx="5131967" cy="369332"/>
          </a:xfrm>
          <a:prstGeom prst="rect">
            <a:avLst/>
          </a:prstGeom>
          <a:noFill/>
          <a:ln>
            <a:solidFill>
              <a:schemeClr val="accent1"/>
            </a:solidFill>
          </a:ln>
        </p:spPr>
        <p:txBody>
          <a:bodyPr wrap="square" rtlCol="0">
            <a:spAutoFit/>
          </a:bodyPr>
          <a:lstStyle/>
          <a:p>
            <a:r>
              <a:rPr lang="en-SG" dirty="0"/>
              <a:t>Mute group</a:t>
            </a:r>
          </a:p>
        </p:txBody>
      </p:sp>
      <p:pic>
        <p:nvPicPr>
          <p:cNvPr id="29" name="Graphic 28" descr="Mute ringer">
            <a:extLst>
              <a:ext uri="{FF2B5EF4-FFF2-40B4-BE49-F238E27FC236}">
                <a16:creationId xmlns:a16="http://schemas.microsoft.com/office/drawing/2014/main" id="{ED05740F-BF75-4205-AD6D-585859EBB2C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64356" y="5390319"/>
            <a:ext cx="327760" cy="327760"/>
          </a:xfrm>
          <a:prstGeom prst="rect">
            <a:avLst/>
          </a:prstGeom>
        </p:spPr>
      </p:pic>
      <p:sp>
        <p:nvSpPr>
          <p:cNvPr id="69" name="TextBox 68">
            <a:extLst>
              <a:ext uri="{FF2B5EF4-FFF2-40B4-BE49-F238E27FC236}">
                <a16:creationId xmlns:a16="http://schemas.microsoft.com/office/drawing/2014/main" id="{8FB83992-38EB-4BDD-A89A-A0E8A12AA9AE}"/>
              </a:ext>
            </a:extLst>
          </p:cNvPr>
          <p:cNvSpPr txBox="1"/>
          <p:nvPr/>
        </p:nvSpPr>
        <p:spPr>
          <a:xfrm>
            <a:off x="3715935" y="5744102"/>
            <a:ext cx="5131967" cy="369332"/>
          </a:xfrm>
          <a:prstGeom prst="rect">
            <a:avLst/>
          </a:prstGeom>
          <a:noFill/>
          <a:ln>
            <a:solidFill>
              <a:schemeClr val="accent1"/>
            </a:solidFill>
          </a:ln>
        </p:spPr>
        <p:txBody>
          <a:bodyPr wrap="square" rtlCol="0">
            <a:spAutoFit/>
          </a:bodyPr>
          <a:lstStyle/>
          <a:p>
            <a:r>
              <a:rPr lang="en-SG" dirty="0"/>
              <a:t>Trending Messages</a:t>
            </a:r>
          </a:p>
        </p:txBody>
      </p:sp>
      <p:pic>
        <p:nvPicPr>
          <p:cNvPr id="33" name="Graphic 32" descr="Statistics">
            <a:extLst>
              <a:ext uri="{FF2B5EF4-FFF2-40B4-BE49-F238E27FC236}">
                <a16:creationId xmlns:a16="http://schemas.microsoft.com/office/drawing/2014/main" id="{AB5BFFCB-FC04-4F1C-9943-6985A613C36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1782" y="5772315"/>
            <a:ext cx="332908" cy="332908"/>
          </a:xfrm>
          <a:prstGeom prst="rect">
            <a:avLst/>
          </a:prstGeom>
        </p:spPr>
      </p:pic>
      <p:sp>
        <p:nvSpPr>
          <p:cNvPr id="72" name="TextBox 71">
            <a:extLst>
              <a:ext uri="{FF2B5EF4-FFF2-40B4-BE49-F238E27FC236}">
                <a16:creationId xmlns:a16="http://schemas.microsoft.com/office/drawing/2014/main" id="{EC9E2F83-76FF-4FBF-862A-FDC6AFCDA553}"/>
              </a:ext>
            </a:extLst>
          </p:cNvPr>
          <p:cNvSpPr txBox="1"/>
          <p:nvPr/>
        </p:nvSpPr>
        <p:spPr>
          <a:xfrm>
            <a:off x="3715934" y="6111973"/>
            <a:ext cx="5131967" cy="369332"/>
          </a:xfrm>
          <a:prstGeom prst="rect">
            <a:avLst/>
          </a:prstGeom>
          <a:noFill/>
          <a:ln>
            <a:solidFill>
              <a:schemeClr val="accent1"/>
            </a:solidFill>
          </a:ln>
        </p:spPr>
        <p:txBody>
          <a:bodyPr wrap="square" rtlCol="0">
            <a:spAutoFit/>
          </a:bodyPr>
          <a:lstStyle/>
          <a:p>
            <a:r>
              <a:rPr lang="en-SG" dirty="0"/>
              <a:t>Messages marked as Important(By other users)</a:t>
            </a:r>
          </a:p>
        </p:txBody>
      </p:sp>
      <p:pic>
        <p:nvPicPr>
          <p:cNvPr id="36" name="Graphic 35" descr="Lightbulb and gear">
            <a:extLst>
              <a:ext uri="{FF2B5EF4-FFF2-40B4-BE49-F238E27FC236}">
                <a16:creationId xmlns:a16="http://schemas.microsoft.com/office/drawing/2014/main" id="{82C820C5-4660-4E31-925E-5111174788D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81844" y="6136197"/>
            <a:ext cx="310270" cy="310270"/>
          </a:xfrm>
          <a:prstGeom prst="rect">
            <a:avLst/>
          </a:prstGeom>
        </p:spPr>
      </p:pic>
      <p:sp>
        <p:nvSpPr>
          <p:cNvPr id="91" name="Arrow: Up 90">
            <a:extLst>
              <a:ext uri="{FF2B5EF4-FFF2-40B4-BE49-F238E27FC236}">
                <a16:creationId xmlns:a16="http://schemas.microsoft.com/office/drawing/2014/main" id="{92FAC263-DB36-40B3-ABED-91BA46B530CD}"/>
              </a:ext>
            </a:extLst>
          </p:cNvPr>
          <p:cNvSpPr/>
          <p:nvPr/>
        </p:nvSpPr>
        <p:spPr>
          <a:xfrm rot="18398436">
            <a:off x="8694229" y="5809975"/>
            <a:ext cx="297066" cy="4539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2" name="Graphic 91" descr="Pencil">
            <a:extLst>
              <a:ext uri="{FF2B5EF4-FFF2-40B4-BE49-F238E27FC236}">
                <a16:creationId xmlns:a16="http://schemas.microsoft.com/office/drawing/2014/main" id="{AF989C49-FCA2-4703-9753-DCDAD562511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71556" y="3321068"/>
            <a:ext cx="251806" cy="251806"/>
          </a:xfrm>
          <a:prstGeom prst="rect">
            <a:avLst/>
          </a:prstGeom>
        </p:spPr>
      </p:pic>
    </p:spTree>
    <p:extLst>
      <p:ext uri="{BB962C8B-B14F-4D97-AF65-F5344CB8AC3E}">
        <p14:creationId xmlns:p14="http://schemas.microsoft.com/office/powerpoint/2010/main" val="315879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38" name="Rectangle: Rounded Corners 37">
            <a:extLst>
              <a:ext uri="{FF2B5EF4-FFF2-40B4-BE49-F238E27FC236}">
                <a16:creationId xmlns:a16="http://schemas.microsoft.com/office/drawing/2014/main" id="{1B8E67DF-06C5-4745-8B0E-B109E2CF8E92}"/>
              </a:ext>
            </a:extLst>
          </p:cNvPr>
          <p:cNvSpPr/>
          <p:nvPr/>
        </p:nvSpPr>
        <p:spPr>
          <a:xfrm>
            <a:off x="4805299" y="4312349"/>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2 references</a:t>
            </a:r>
          </a:p>
          <a:p>
            <a:endParaRPr lang="en-SG" sz="1200" dirty="0">
              <a:solidFill>
                <a:schemeClr val="tx1"/>
              </a:solidFill>
            </a:endParaRPr>
          </a:p>
          <a:p>
            <a:r>
              <a:rPr lang="en-SG" sz="1200" dirty="0">
                <a:solidFill>
                  <a:schemeClr val="tx1"/>
                </a:solidFill>
              </a:rPr>
              <a:t>      I am writing……. 20 references</a:t>
            </a:r>
          </a:p>
          <a:p>
            <a:r>
              <a:rPr lang="en-SG" sz="1200" dirty="0">
                <a:solidFill>
                  <a:schemeClr val="tx1"/>
                </a:solidFill>
              </a:rPr>
              <a:t>	                   9:50 AM</a:t>
            </a:r>
          </a:p>
          <a:p>
            <a:pPr algn="ctr"/>
            <a:endParaRPr lang="en-SG" sz="1200" dirty="0">
              <a:solidFill>
                <a:schemeClr val="tx1"/>
              </a:solidFill>
            </a:endParaRPr>
          </a:p>
        </p:txBody>
      </p:sp>
      <p:sp>
        <p:nvSpPr>
          <p:cNvPr id="39" name="Rectangle: Rounded Corners 38">
            <a:extLst>
              <a:ext uri="{FF2B5EF4-FFF2-40B4-BE49-F238E27FC236}">
                <a16:creationId xmlns:a16="http://schemas.microsoft.com/office/drawing/2014/main" id="{76FD9266-07DA-4C14-A46A-67F693C40DEC}"/>
              </a:ext>
            </a:extLst>
          </p:cNvPr>
          <p:cNvSpPr/>
          <p:nvPr/>
        </p:nvSpPr>
        <p:spPr>
          <a:xfrm>
            <a:off x="2718151" y="2914716"/>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Participant-100               0 references</a:t>
            </a:r>
          </a:p>
          <a:p>
            <a:endParaRPr lang="en-SG" sz="1200" dirty="0">
              <a:solidFill>
                <a:schemeClr val="tx1"/>
              </a:solidFill>
            </a:endParaRPr>
          </a:p>
          <a:p>
            <a:r>
              <a:rPr lang="en-SG" sz="1200" dirty="0">
                <a:solidFill>
                  <a:schemeClr val="tx1"/>
                </a:solidFill>
              </a:rPr>
              <a:t>      This is…. message-100</a:t>
            </a:r>
          </a:p>
          <a:p>
            <a:r>
              <a:rPr lang="en-SG" sz="1200" dirty="0">
                <a:solidFill>
                  <a:schemeClr val="tx1"/>
                </a:solidFill>
              </a:rPr>
              <a:t>	                   9:45 AM</a:t>
            </a:r>
          </a:p>
          <a:p>
            <a:pPr algn="ctr"/>
            <a:endParaRPr lang="en-SG" sz="1200" dirty="0">
              <a:solidFill>
                <a:schemeClr val="tx1"/>
              </a:solidFill>
            </a:endParaRPr>
          </a:p>
        </p:txBody>
      </p:sp>
      <p:sp>
        <p:nvSpPr>
          <p:cNvPr id="41" name="Rectangle: Rounded Corners 40">
            <a:extLst>
              <a:ext uri="{FF2B5EF4-FFF2-40B4-BE49-F238E27FC236}">
                <a16:creationId xmlns:a16="http://schemas.microsoft.com/office/drawing/2014/main" id="{A1420E2E-B23B-4F0C-B361-2471E5E1CD1D}"/>
              </a:ext>
            </a:extLst>
          </p:cNvPr>
          <p:cNvSpPr/>
          <p:nvPr/>
        </p:nvSpPr>
        <p:spPr>
          <a:xfrm>
            <a:off x="6864905" y="2859083"/>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 -10                0 references</a:t>
            </a:r>
          </a:p>
          <a:p>
            <a:endParaRPr lang="en-SG" sz="1200" dirty="0">
              <a:solidFill>
                <a:schemeClr val="tx1"/>
              </a:solidFill>
            </a:endParaRPr>
          </a:p>
          <a:p>
            <a:r>
              <a:rPr lang="en-SG" sz="1200" dirty="0">
                <a:solidFill>
                  <a:schemeClr val="tx1"/>
                </a:solidFill>
              </a:rPr>
              <a:t>       This is…. message-10</a:t>
            </a:r>
          </a:p>
          <a:p>
            <a:r>
              <a:rPr lang="en-SG" sz="1200" dirty="0">
                <a:solidFill>
                  <a:schemeClr val="tx1"/>
                </a:solidFill>
              </a:rPr>
              <a:t>	                   9:45 AM</a:t>
            </a:r>
          </a:p>
          <a:p>
            <a:pPr algn="ctr"/>
            <a:endParaRPr lang="en-SG" sz="1200" dirty="0">
              <a:solidFill>
                <a:schemeClr val="tx1"/>
              </a:solidFill>
            </a:endParaRPr>
          </a:p>
        </p:txBody>
      </p:sp>
      <p:cxnSp>
        <p:nvCxnSpPr>
          <p:cNvPr id="5" name="Straight Arrow Connector 4">
            <a:extLst>
              <a:ext uri="{FF2B5EF4-FFF2-40B4-BE49-F238E27FC236}">
                <a16:creationId xmlns:a16="http://schemas.microsoft.com/office/drawing/2014/main" id="{CC45E458-D92C-4EAE-B3FE-7B931ADE6FDC}"/>
              </a:ext>
            </a:extLst>
          </p:cNvPr>
          <p:cNvCxnSpPr>
            <a:stCxn id="39" idx="2"/>
            <a:endCxn id="38" idx="0"/>
          </p:cNvCxnSpPr>
          <p:nvPr/>
        </p:nvCxnSpPr>
        <p:spPr>
          <a:xfrm>
            <a:off x="4008851" y="3943283"/>
            <a:ext cx="2087148" cy="36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2D6DCC-D561-4216-94E5-18DDC01DFF86}"/>
              </a:ext>
            </a:extLst>
          </p:cNvPr>
          <p:cNvCxnSpPr>
            <a:stCxn id="41" idx="2"/>
            <a:endCxn id="38" idx="0"/>
          </p:cNvCxnSpPr>
          <p:nvPr/>
        </p:nvCxnSpPr>
        <p:spPr>
          <a:xfrm flipH="1">
            <a:off x="6095999" y="3887650"/>
            <a:ext cx="2059606" cy="42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C8133-6A18-48D3-87F7-B9F03BF79939}"/>
              </a:ext>
            </a:extLst>
          </p:cNvPr>
          <p:cNvSpPr txBox="1"/>
          <p:nvPr/>
        </p:nvSpPr>
        <p:spPr>
          <a:xfrm>
            <a:off x="4066933" y="2269299"/>
            <a:ext cx="150368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Graph view</a:t>
            </a:r>
          </a:p>
        </p:txBody>
      </p:sp>
      <p:sp>
        <p:nvSpPr>
          <p:cNvPr id="78" name="TextBox 77">
            <a:extLst>
              <a:ext uri="{FF2B5EF4-FFF2-40B4-BE49-F238E27FC236}">
                <a16:creationId xmlns:a16="http://schemas.microsoft.com/office/drawing/2014/main" id="{69C7D247-83E3-4B0E-ABA7-AF9551DE8E4D}"/>
              </a:ext>
            </a:extLst>
          </p:cNvPr>
          <p:cNvSpPr txBox="1"/>
          <p:nvPr/>
        </p:nvSpPr>
        <p:spPr>
          <a:xfrm>
            <a:off x="6400421" y="2263320"/>
            <a:ext cx="1503680" cy="369332"/>
          </a:xfrm>
          <a:prstGeom prst="rect">
            <a:avLst/>
          </a:prstGeom>
          <a:noFill/>
          <a:ln>
            <a:solidFill>
              <a:schemeClr val="accent6"/>
            </a:solidFill>
          </a:ln>
        </p:spPr>
        <p:txBody>
          <a:bodyPr wrap="square" rtlCol="0">
            <a:spAutoFit/>
          </a:bodyPr>
          <a:lstStyle/>
          <a:p>
            <a:r>
              <a:rPr lang="en-SG" dirty="0"/>
              <a:t> Normal view</a:t>
            </a:r>
          </a:p>
        </p:txBody>
      </p:sp>
      <p:pic>
        <p:nvPicPr>
          <p:cNvPr id="79" name="Graphic 78" descr="Home">
            <a:extLst>
              <a:ext uri="{FF2B5EF4-FFF2-40B4-BE49-F238E27FC236}">
                <a16:creationId xmlns:a16="http://schemas.microsoft.com/office/drawing/2014/main" id="{9B62D56A-724B-40D4-AD7F-3354D910E3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0066" y="481334"/>
            <a:ext cx="457200" cy="457200"/>
          </a:xfrm>
          <a:prstGeom prst="rect">
            <a:avLst/>
          </a:prstGeom>
        </p:spPr>
      </p:pic>
      <p:sp>
        <p:nvSpPr>
          <p:cNvPr id="81" name="TextBox 80">
            <a:extLst>
              <a:ext uri="{FF2B5EF4-FFF2-40B4-BE49-F238E27FC236}">
                <a16:creationId xmlns:a16="http://schemas.microsoft.com/office/drawing/2014/main" id="{E2689BDB-E6C7-4A70-8E39-4580856C8F37}"/>
              </a:ext>
            </a:extLst>
          </p:cNvPr>
          <p:cNvSpPr txBox="1"/>
          <p:nvPr/>
        </p:nvSpPr>
        <p:spPr>
          <a:xfrm>
            <a:off x="2299379" y="965755"/>
            <a:ext cx="678574" cy="307777"/>
          </a:xfrm>
          <a:prstGeom prst="rect">
            <a:avLst/>
          </a:prstGeom>
          <a:noFill/>
        </p:spPr>
        <p:txBody>
          <a:bodyPr wrap="square" rtlCol="0">
            <a:spAutoFit/>
          </a:bodyPr>
          <a:lstStyle/>
          <a:p>
            <a:r>
              <a:rPr lang="en-SG" sz="1400" dirty="0"/>
              <a:t>Home</a:t>
            </a:r>
          </a:p>
        </p:txBody>
      </p:sp>
      <p:sp>
        <p:nvSpPr>
          <p:cNvPr id="45" name="TextBox 44">
            <a:extLst>
              <a:ext uri="{FF2B5EF4-FFF2-40B4-BE49-F238E27FC236}">
                <a16:creationId xmlns:a16="http://schemas.microsoft.com/office/drawing/2014/main" id="{738A5CAB-EAD3-47A1-A925-D27940797747}"/>
              </a:ext>
            </a:extLst>
          </p:cNvPr>
          <p:cNvSpPr txBox="1"/>
          <p:nvPr/>
        </p:nvSpPr>
        <p:spPr>
          <a:xfrm>
            <a:off x="523378" y="4262571"/>
            <a:ext cx="1400552"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SG" dirty="0"/>
              <a:t>  Previous</a:t>
            </a:r>
          </a:p>
        </p:txBody>
      </p:sp>
      <p:pic>
        <p:nvPicPr>
          <p:cNvPr id="21" name="Graphic 20" descr="Beginning">
            <a:extLst>
              <a:ext uri="{FF2B5EF4-FFF2-40B4-BE49-F238E27FC236}">
                <a16:creationId xmlns:a16="http://schemas.microsoft.com/office/drawing/2014/main" id="{2BD9E4FA-E1E2-4380-B231-62E84B83EF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98645" y="4336842"/>
            <a:ext cx="234753" cy="234753"/>
          </a:xfrm>
          <a:prstGeom prst="rect">
            <a:avLst/>
          </a:prstGeom>
        </p:spPr>
      </p:pic>
      <p:sp>
        <p:nvSpPr>
          <p:cNvPr id="48" name="TextBox 47">
            <a:extLst>
              <a:ext uri="{FF2B5EF4-FFF2-40B4-BE49-F238E27FC236}">
                <a16:creationId xmlns:a16="http://schemas.microsoft.com/office/drawing/2014/main" id="{FEA4E331-E81F-49D1-9BFE-B8F9628F2FEC}"/>
              </a:ext>
            </a:extLst>
          </p:cNvPr>
          <p:cNvSpPr txBox="1"/>
          <p:nvPr/>
        </p:nvSpPr>
        <p:spPr>
          <a:xfrm>
            <a:off x="10268070" y="4269552"/>
            <a:ext cx="1400552"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SG" dirty="0"/>
              <a:t>     Next</a:t>
            </a:r>
          </a:p>
        </p:txBody>
      </p:sp>
      <p:pic>
        <p:nvPicPr>
          <p:cNvPr id="23" name="Graphic 22" descr="End">
            <a:extLst>
              <a:ext uri="{FF2B5EF4-FFF2-40B4-BE49-F238E27FC236}">
                <a16:creationId xmlns:a16="http://schemas.microsoft.com/office/drawing/2014/main" id="{C1727050-7D38-46FF-B5DB-B11A0871602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5342" y="4312349"/>
            <a:ext cx="269776" cy="269776"/>
          </a:xfrm>
          <a:prstGeom prst="rect">
            <a:avLst/>
          </a:prstGeom>
        </p:spPr>
      </p:pic>
      <p:sp>
        <p:nvSpPr>
          <p:cNvPr id="24" name="TextBox 23">
            <a:extLst>
              <a:ext uri="{FF2B5EF4-FFF2-40B4-BE49-F238E27FC236}">
                <a16:creationId xmlns:a16="http://schemas.microsoft.com/office/drawing/2014/main" id="{EE609279-CD91-4CDA-AFD3-3BE9D3B81E65}"/>
              </a:ext>
            </a:extLst>
          </p:cNvPr>
          <p:cNvSpPr txBox="1"/>
          <p:nvPr/>
        </p:nvSpPr>
        <p:spPr>
          <a:xfrm>
            <a:off x="5039738" y="1498012"/>
            <a:ext cx="2112523" cy="368113"/>
          </a:xfrm>
          <a:prstGeom prst="rect">
            <a:avLst/>
          </a:prstGeom>
          <a:noFill/>
          <a:ln>
            <a:solidFill>
              <a:schemeClr val="accent1"/>
            </a:solidFill>
          </a:ln>
        </p:spPr>
        <p:txBody>
          <a:bodyPr wrap="square" rtlCol="0">
            <a:spAutoFit/>
          </a:bodyPr>
          <a:lstStyle/>
          <a:p>
            <a:r>
              <a:rPr lang="en-SG" dirty="0"/>
              <a:t>  Trending Messages</a:t>
            </a:r>
          </a:p>
        </p:txBody>
      </p:sp>
      <p:sp>
        <p:nvSpPr>
          <p:cNvPr id="52" name="Arrow: Up 51">
            <a:extLst>
              <a:ext uri="{FF2B5EF4-FFF2-40B4-BE49-F238E27FC236}">
                <a16:creationId xmlns:a16="http://schemas.microsoft.com/office/drawing/2014/main" id="{7489876B-039B-4C43-81A8-34B57F34949F}"/>
              </a:ext>
            </a:extLst>
          </p:cNvPr>
          <p:cNvSpPr/>
          <p:nvPr/>
        </p:nvSpPr>
        <p:spPr>
          <a:xfrm rot="3428604">
            <a:off x="359234" y="828106"/>
            <a:ext cx="330145" cy="5361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TextBox 52">
            <a:extLst>
              <a:ext uri="{FF2B5EF4-FFF2-40B4-BE49-F238E27FC236}">
                <a16:creationId xmlns:a16="http://schemas.microsoft.com/office/drawing/2014/main" id="{33535B4B-559F-4CE2-B8B0-7928D96E1DF7}"/>
              </a:ext>
            </a:extLst>
          </p:cNvPr>
          <p:cNvSpPr txBox="1"/>
          <p:nvPr/>
        </p:nvSpPr>
        <p:spPr>
          <a:xfrm>
            <a:off x="9723119" y="1432323"/>
            <a:ext cx="2327735" cy="1600438"/>
          </a:xfrm>
          <a:prstGeom prst="rect">
            <a:avLst/>
          </a:prstGeom>
          <a:solidFill>
            <a:srgbClr val="FFFF00"/>
          </a:solidFill>
          <a:ln>
            <a:solidFill>
              <a:schemeClr val="tx1"/>
            </a:solidFill>
          </a:ln>
        </p:spPr>
        <p:txBody>
          <a:bodyPr wrap="square" rtlCol="0">
            <a:spAutoFit/>
          </a:bodyPr>
          <a:lstStyle/>
          <a:p>
            <a:r>
              <a:rPr lang="en-SG" sz="1400" dirty="0"/>
              <a:t>This feature allows new users to view messages that have been referenced frequently. This feature aids the new group members in understanding the overall discussion flow.</a:t>
            </a:r>
          </a:p>
        </p:txBody>
      </p:sp>
      <p:sp>
        <p:nvSpPr>
          <p:cNvPr id="60" name="Rectangle: Rounded Corners 59">
            <a:extLst>
              <a:ext uri="{FF2B5EF4-FFF2-40B4-BE49-F238E27FC236}">
                <a16:creationId xmlns:a16="http://schemas.microsoft.com/office/drawing/2014/main" id="{484EF1FB-629F-4972-B20A-221C08A75900}"/>
              </a:ext>
            </a:extLst>
          </p:cNvPr>
          <p:cNvSpPr/>
          <p:nvPr/>
        </p:nvSpPr>
        <p:spPr>
          <a:xfrm>
            <a:off x="2237373" y="5565729"/>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 -10                1 references</a:t>
            </a:r>
          </a:p>
          <a:p>
            <a:endParaRPr lang="en-SG" sz="1200" dirty="0">
              <a:solidFill>
                <a:schemeClr val="tx1"/>
              </a:solidFill>
            </a:endParaRPr>
          </a:p>
          <a:p>
            <a:r>
              <a:rPr lang="en-SG" sz="1200" dirty="0">
                <a:solidFill>
                  <a:schemeClr val="tx1"/>
                </a:solidFill>
              </a:rPr>
              <a:t>       This is…. message-10</a:t>
            </a:r>
          </a:p>
          <a:p>
            <a:r>
              <a:rPr lang="en-SG" sz="1200" dirty="0">
                <a:solidFill>
                  <a:schemeClr val="tx1"/>
                </a:solidFill>
              </a:rPr>
              <a:t>	                   9:45 AM</a:t>
            </a:r>
          </a:p>
          <a:p>
            <a:pPr algn="ctr"/>
            <a:endParaRPr lang="en-SG" sz="1200" dirty="0">
              <a:solidFill>
                <a:schemeClr val="tx1"/>
              </a:solidFill>
            </a:endParaRPr>
          </a:p>
        </p:txBody>
      </p:sp>
      <p:sp>
        <p:nvSpPr>
          <p:cNvPr id="61" name="Rectangle: Rounded Corners 60">
            <a:extLst>
              <a:ext uri="{FF2B5EF4-FFF2-40B4-BE49-F238E27FC236}">
                <a16:creationId xmlns:a16="http://schemas.microsoft.com/office/drawing/2014/main" id="{45D81A67-D964-487F-8A46-B47712EF63F9}"/>
              </a:ext>
            </a:extLst>
          </p:cNvPr>
          <p:cNvSpPr/>
          <p:nvPr/>
        </p:nvSpPr>
        <p:spPr>
          <a:xfrm>
            <a:off x="5039738" y="5617001"/>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 -10                1 references</a:t>
            </a:r>
          </a:p>
          <a:p>
            <a:endParaRPr lang="en-SG" sz="1200" dirty="0">
              <a:solidFill>
                <a:schemeClr val="tx1"/>
              </a:solidFill>
            </a:endParaRPr>
          </a:p>
          <a:p>
            <a:r>
              <a:rPr lang="en-SG" sz="1200" dirty="0">
                <a:solidFill>
                  <a:schemeClr val="tx1"/>
                </a:solidFill>
              </a:rPr>
              <a:t>       This is…. message-10</a:t>
            </a:r>
          </a:p>
          <a:p>
            <a:r>
              <a:rPr lang="en-SG" sz="1200" dirty="0">
                <a:solidFill>
                  <a:schemeClr val="tx1"/>
                </a:solidFill>
              </a:rPr>
              <a:t>	                   9:45 AM</a:t>
            </a:r>
          </a:p>
          <a:p>
            <a:pPr algn="ctr"/>
            <a:endParaRPr lang="en-SG" sz="1200" dirty="0">
              <a:solidFill>
                <a:schemeClr val="tx1"/>
              </a:solidFill>
            </a:endParaRPr>
          </a:p>
        </p:txBody>
      </p:sp>
      <p:sp>
        <p:nvSpPr>
          <p:cNvPr id="70" name="Rectangle: Rounded Corners 69">
            <a:extLst>
              <a:ext uri="{FF2B5EF4-FFF2-40B4-BE49-F238E27FC236}">
                <a16:creationId xmlns:a16="http://schemas.microsoft.com/office/drawing/2014/main" id="{9EC52276-E3D5-43D7-8104-B4844F0EF6DE}"/>
              </a:ext>
            </a:extLst>
          </p:cNvPr>
          <p:cNvSpPr/>
          <p:nvPr/>
        </p:nvSpPr>
        <p:spPr>
          <a:xfrm>
            <a:off x="7976618" y="5617000"/>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 -10                1 references</a:t>
            </a:r>
          </a:p>
          <a:p>
            <a:endParaRPr lang="en-SG" sz="1200" dirty="0">
              <a:solidFill>
                <a:schemeClr val="tx1"/>
              </a:solidFill>
            </a:endParaRPr>
          </a:p>
          <a:p>
            <a:r>
              <a:rPr lang="en-SG" sz="1200" dirty="0">
                <a:solidFill>
                  <a:schemeClr val="tx1"/>
                </a:solidFill>
              </a:rPr>
              <a:t>       This is…. message-10</a:t>
            </a:r>
          </a:p>
          <a:p>
            <a:r>
              <a:rPr lang="en-SG" sz="1200" dirty="0">
                <a:solidFill>
                  <a:schemeClr val="tx1"/>
                </a:solidFill>
              </a:rPr>
              <a:t>	                   9:45 AM</a:t>
            </a:r>
          </a:p>
          <a:p>
            <a:pPr algn="ctr"/>
            <a:endParaRPr lang="en-SG" sz="1200" dirty="0">
              <a:solidFill>
                <a:schemeClr val="tx1"/>
              </a:solidFill>
            </a:endParaRPr>
          </a:p>
        </p:txBody>
      </p:sp>
      <p:cxnSp>
        <p:nvCxnSpPr>
          <p:cNvPr id="32" name="Straight Arrow Connector 31">
            <a:extLst>
              <a:ext uri="{FF2B5EF4-FFF2-40B4-BE49-F238E27FC236}">
                <a16:creationId xmlns:a16="http://schemas.microsoft.com/office/drawing/2014/main" id="{2A9C968F-BBB4-4CBB-9FB7-38069ECC5833}"/>
              </a:ext>
            </a:extLst>
          </p:cNvPr>
          <p:cNvCxnSpPr>
            <a:stCxn id="38" idx="2"/>
            <a:endCxn id="61" idx="0"/>
          </p:cNvCxnSpPr>
          <p:nvPr/>
        </p:nvCxnSpPr>
        <p:spPr>
          <a:xfrm>
            <a:off x="6095999" y="5340916"/>
            <a:ext cx="234439" cy="276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2EC0A06-9BA4-4FC3-A022-8B2DCAE79327}"/>
              </a:ext>
            </a:extLst>
          </p:cNvPr>
          <p:cNvCxnSpPr>
            <a:stCxn id="38" idx="1"/>
            <a:endCxn id="60" idx="0"/>
          </p:cNvCxnSpPr>
          <p:nvPr/>
        </p:nvCxnSpPr>
        <p:spPr>
          <a:xfrm flipH="1">
            <a:off x="3528073" y="4826633"/>
            <a:ext cx="1277226" cy="739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CD39EDF-1D28-466C-BB87-FA531CCABBC9}"/>
              </a:ext>
            </a:extLst>
          </p:cNvPr>
          <p:cNvCxnSpPr>
            <a:stCxn id="38" idx="3"/>
            <a:endCxn id="70" idx="0"/>
          </p:cNvCxnSpPr>
          <p:nvPr/>
        </p:nvCxnSpPr>
        <p:spPr>
          <a:xfrm>
            <a:off x="7386699" y="4826633"/>
            <a:ext cx="1880619" cy="79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40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 Information</a:t>
            </a:r>
          </a:p>
          <a:p>
            <a:r>
              <a:rPr lang="en-SG" dirty="0"/>
              <a:t>					  </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6441218"/>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9106" cy="470780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9368" y="2781788"/>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Graphic 47" descr="Home">
            <a:extLst>
              <a:ext uri="{FF2B5EF4-FFF2-40B4-BE49-F238E27FC236}">
                <a16:creationId xmlns:a16="http://schemas.microsoft.com/office/drawing/2014/main" id="{DCC69133-5961-4070-A91A-2157760F39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0066" y="481334"/>
            <a:ext cx="457200" cy="457200"/>
          </a:xfrm>
          <a:prstGeom prst="rect">
            <a:avLst/>
          </a:prstGeom>
        </p:spPr>
      </p:pic>
      <p:sp>
        <p:nvSpPr>
          <p:cNvPr id="49" name="TextBox 48">
            <a:extLst>
              <a:ext uri="{FF2B5EF4-FFF2-40B4-BE49-F238E27FC236}">
                <a16:creationId xmlns:a16="http://schemas.microsoft.com/office/drawing/2014/main" id="{B4748E4D-3468-42DF-927F-65ECDCFB428E}"/>
              </a:ext>
            </a:extLst>
          </p:cNvPr>
          <p:cNvSpPr txBox="1"/>
          <p:nvPr/>
        </p:nvSpPr>
        <p:spPr>
          <a:xfrm>
            <a:off x="2299379" y="965755"/>
            <a:ext cx="678574" cy="307777"/>
          </a:xfrm>
          <a:prstGeom prst="rect">
            <a:avLst/>
          </a:prstGeom>
          <a:noFill/>
        </p:spPr>
        <p:txBody>
          <a:bodyPr wrap="square" rtlCol="0">
            <a:spAutoFit/>
          </a:bodyPr>
          <a:lstStyle/>
          <a:p>
            <a:r>
              <a:rPr lang="en-SG" sz="1400" dirty="0"/>
              <a:t> Home</a:t>
            </a:r>
          </a:p>
        </p:txBody>
      </p:sp>
      <p:sp>
        <p:nvSpPr>
          <p:cNvPr id="3" name="TextBox 2">
            <a:extLst>
              <a:ext uri="{FF2B5EF4-FFF2-40B4-BE49-F238E27FC236}">
                <a16:creationId xmlns:a16="http://schemas.microsoft.com/office/drawing/2014/main" id="{18F4B8F1-5DBC-4F47-85B6-52ECF2F436B5}"/>
              </a:ext>
            </a:extLst>
          </p:cNvPr>
          <p:cNvSpPr txBox="1"/>
          <p:nvPr/>
        </p:nvSpPr>
        <p:spPr>
          <a:xfrm>
            <a:off x="4185333" y="3262305"/>
            <a:ext cx="4053838" cy="369332"/>
          </a:xfrm>
          <a:prstGeom prst="rect">
            <a:avLst/>
          </a:prstGeom>
          <a:noFill/>
          <a:ln>
            <a:solidFill>
              <a:schemeClr val="accent1"/>
            </a:solidFill>
          </a:ln>
        </p:spPr>
        <p:txBody>
          <a:bodyPr wrap="square" rtlCol="0">
            <a:spAutoFit/>
          </a:bodyPr>
          <a:lstStyle/>
          <a:p>
            <a:r>
              <a:rPr lang="en-SG" dirty="0"/>
              <a:t>	           Group-1</a:t>
            </a:r>
          </a:p>
        </p:txBody>
      </p:sp>
      <p:sp>
        <p:nvSpPr>
          <p:cNvPr id="52" name="TextBox 51">
            <a:extLst>
              <a:ext uri="{FF2B5EF4-FFF2-40B4-BE49-F238E27FC236}">
                <a16:creationId xmlns:a16="http://schemas.microsoft.com/office/drawing/2014/main" id="{97B139BA-3C12-431F-B866-B7CFF0654CF5}"/>
              </a:ext>
            </a:extLst>
          </p:cNvPr>
          <p:cNvSpPr txBox="1"/>
          <p:nvPr/>
        </p:nvSpPr>
        <p:spPr>
          <a:xfrm>
            <a:off x="3715935" y="4644404"/>
            <a:ext cx="5131967" cy="369332"/>
          </a:xfrm>
          <a:prstGeom prst="rect">
            <a:avLst/>
          </a:prstGeom>
          <a:noFill/>
          <a:ln>
            <a:solidFill>
              <a:schemeClr val="accent1"/>
            </a:solidFill>
          </a:ln>
        </p:spPr>
        <p:txBody>
          <a:bodyPr wrap="square" rtlCol="0">
            <a:spAutoFit/>
          </a:bodyPr>
          <a:lstStyle/>
          <a:p>
            <a:r>
              <a:rPr lang="en-SG" dirty="0"/>
              <a:t>Media, Links, Documents</a:t>
            </a:r>
          </a:p>
        </p:txBody>
      </p:sp>
      <p:sp>
        <p:nvSpPr>
          <p:cNvPr id="16" name="Flowchart: Connector 15">
            <a:extLst>
              <a:ext uri="{FF2B5EF4-FFF2-40B4-BE49-F238E27FC236}">
                <a16:creationId xmlns:a16="http://schemas.microsoft.com/office/drawing/2014/main" id="{0B01D88C-BD17-452D-95E0-B197898AF265}"/>
              </a:ext>
            </a:extLst>
          </p:cNvPr>
          <p:cNvSpPr/>
          <p:nvPr/>
        </p:nvSpPr>
        <p:spPr>
          <a:xfrm>
            <a:off x="5146632" y="1505107"/>
            <a:ext cx="1889468" cy="1694958"/>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a:extLst>
              <a:ext uri="{FF2B5EF4-FFF2-40B4-BE49-F238E27FC236}">
                <a16:creationId xmlns:a16="http://schemas.microsoft.com/office/drawing/2014/main" id="{AA142C1E-1734-4007-B17C-60B37B328A3B}"/>
              </a:ext>
            </a:extLst>
          </p:cNvPr>
          <p:cNvSpPr txBox="1"/>
          <p:nvPr/>
        </p:nvSpPr>
        <p:spPr>
          <a:xfrm>
            <a:off x="3715935" y="5015522"/>
            <a:ext cx="5131967" cy="369332"/>
          </a:xfrm>
          <a:prstGeom prst="rect">
            <a:avLst/>
          </a:prstGeom>
          <a:noFill/>
          <a:ln>
            <a:solidFill>
              <a:schemeClr val="accent1"/>
            </a:solidFill>
          </a:ln>
        </p:spPr>
        <p:txBody>
          <a:bodyPr wrap="square" rtlCol="0">
            <a:spAutoFit/>
          </a:bodyPr>
          <a:lstStyle/>
          <a:p>
            <a:r>
              <a:rPr lang="en-SG" dirty="0"/>
              <a:t>Chat Search</a:t>
            </a:r>
          </a:p>
        </p:txBody>
      </p:sp>
      <p:pic>
        <p:nvPicPr>
          <p:cNvPr id="59" name="Graphic 58" descr="Eyes">
            <a:extLst>
              <a:ext uri="{FF2B5EF4-FFF2-40B4-BE49-F238E27FC236}">
                <a16:creationId xmlns:a16="http://schemas.microsoft.com/office/drawing/2014/main" id="{ED7CB8DB-00BE-4951-8305-B3B76A2590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22782" y="5029790"/>
            <a:ext cx="369332" cy="369332"/>
          </a:xfrm>
          <a:prstGeom prst="rect">
            <a:avLst/>
          </a:prstGeom>
        </p:spPr>
      </p:pic>
      <p:pic>
        <p:nvPicPr>
          <p:cNvPr id="60" name="Graphic 59" descr="Folder">
            <a:extLst>
              <a:ext uri="{FF2B5EF4-FFF2-40B4-BE49-F238E27FC236}">
                <a16:creationId xmlns:a16="http://schemas.microsoft.com/office/drawing/2014/main" id="{354495B3-0759-4321-A5B3-D1C797831D6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22782" y="4642618"/>
            <a:ext cx="369332" cy="369332"/>
          </a:xfrm>
          <a:prstGeom prst="rect">
            <a:avLst/>
          </a:prstGeom>
        </p:spPr>
      </p:pic>
      <p:sp>
        <p:nvSpPr>
          <p:cNvPr id="61" name="TextBox 60">
            <a:extLst>
              <a:ext uri="{FF2B5EF4-FFF2-40B4-BE49-F238E27FC236}">
                <a16:creationId xmlns:a16="http://schemas.microsoft.com/office/drawing/2014/main" id="{A5F1DE69-353A-4960-BE08-8950F51C4822}"/>
              </a:ext>
            </a:extLst>
          </p:cNvPr>
          <p:cNvSpPr txBox="1"/>
          <p:nvPr/>
        </p:nvSpPr>
        <p:spPr>
          <a:xfrm>
            <a:off x="3715935" y="4012615"/>
            <a:ext cx="5131967" cy="369332"/>
          </a:xfrm>
          <a:prstGeom prst="rect">
            <a:avLst/>
          </a:prstGeom>
          <a:noFill/>
          <a:ln>
            <a:solidFill>
              <a:schemeClr val="accent1"/>
            </a:solidFill>
          </a:ln>
        </p:spPr>
        <p:txBody>
          <a:bodyPr wrap="square" rtlCol="0">
            <a:spAutoFit/>
          </a:bodyPr>
          <a:lstStyle/>
          <a:p>
            <a:r>
              <a:rPr lang="en-SG" dirty="0"/>
              <a:t>Group description………</a:t>
            </a:r>
          </a:p>
        </p:txBody>
      </p:sp>
      <p:pic>
        <p:nvPicPr>
          <p:cNvPr id="20" name="Graphic 19" descr="Pencil">
            <a:extLst>
              <a:ext uri="{FF2B5EF4-FFF2-40B4-BE49-F238E27FC236}">
                <a16:creationId xmlns:a16="http://schemas.microsoft.com/office/drawing/2014/main" id="{38C564C4-E139-48A2-BF08-C068215C55B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20196" y="4071378"/>
            <a:ext cx="251806" cy="251806"/>
          </a:xfrm>
          <a:prstGeom prst="rect">
            <a:avLst/>
          </a:prstGeom>
        </p:spPr>
      </p:pic>
      <p:sp>
        <p:nvSpPr>
          <p:cNvPr id="63" name="TextBox 62">
            <a:extLst>
              <a:ext uri="{FF2B5EF4-FFF2-40B4-BE49-F238E27FC236}">
                <a16:creationId xmlns:a16="http://schemas.microsoft.com/office/drawing/2014/main" id="{62C99363-BE03-41B5-84BF-F2FC8BCEFA89}"/>
              </a:ext>
            </a:extLst>
          </p:cNvPr>
          <p:cNvSpPr txBox="1"/>
          <p:nvPr/>
        </p:nvSpPr>
        <p:spPr>
          <a:xfrm>
            <a:off x="3715935" y="5377560"/>
            <a:ext cx="5131967" cy="369332"/>
          </a:xfrm>
          <a:prstGeom prst="rect">
            <a:avLst/>
          </a:prstGeom>
          <a:noFill/>
          <a:ln>
            <a:solidFill>
              <a:schemeClr val="accent1"/>
            </a:solidFill>
          </a:ln>
        </p:spPr>
        <p:txBody>
          <a:bodyPr wrap="square" rtlCol="0">
            <a:spAutoFit/>
          </a:bodyPr>
          <a:lstStyle/>
          <a:p>
            <a:r>
              <a:rPr lang="en-SG" dirty="0"/>
              <a:t>Mute group</a:t>
            </a:r>
          </a:p>
        </p:txBody>
      </p:sp>
      <p:pic>
        <p:nvPicPr>
          <p:cNvPr id="29" name="Graphic 28" descr="Mute ringer">
            <a:extLst>
              <a:ext uri="{FF2B5EF4-FFF2-40B4-BE49-F238E27FC236}">
                <a16:creationId xmlns:a16="http://schemas.microsoft.com/office/drawing/2014/main" id="{ED05740F-BF75-4205-AD6D-585859EBB2C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64356" y="5390319"/>
            <a:ext cx="327760" cy="327760"/>
          </a:xfrm>
          <a:prstGeom prst="rect">
            <a:avLst/>
          </a:prstGeom>
        </p:spPr>
      </p:pic>
      <p:sp>
        <p:nvSpPr>
          <p:cNvPr id="69" name="TextBox 68">
            <a:extLst>
              <a:ext uri="{FF2B5EF4-FFF2-40B4-BE49-F238E27FC236}">
                <a16:creationId xmlns:a16="http://schemas.microsoft.com/office/drawing/2014/main" id="{8FB83992-38EB-4BDD-A89A-A0E8A12AA9AE}"/>
              </a:ext>
            </a:extLst>
          </p:cNvPr>
          <p:cNvSpPr txBox="1"/>
          <p:nvPr/>
        </p:nvSpPr>
        <p:spPr>
          <a:xfrm>
            <a:off x="3715935" y="5744102"/>
            <a:ext cx="5131967" cy="369332"/>
          </a:xfrm>
          <a:prstGeom prst="rect">
            <a:avLst/>
          </a:prstGeom>
          <a:noFill/>
          <a:ln>
            <a:solidFill>
              <a:schemeClr val="accent1"/>
            </a:solidFill>
          </a:ln>
        </p:spPr>
        <p:txBody>
          <a:bodyPr wrap="square" rtlCol="0">
            <a:spAutoFit/>
          </a:bodyPr>
          <a:lstStyle/>
          <a:p>
            <a:r>
              <a:rPr lang="en-SG" dirty="0"/>
              <a:t>Trending Messages</a:t>
            </a:r>
          </a:p>
        </p:txBody>
      </p:sp>
      <p:pic>
        <p:nvPicPr>
          <p:cNvPr id="33" name="Graphic 32" descr="Statistics">
            <a:extLst>
              <a:ext uri="{FF2B5EF4-FFF2-40B4-BE49-F238E27FC236}">
                <a16:creationId xmlns:a16="http://schemas.microsoft.com/office/drawing/2014/main" id="{AB5BFFCB-FC04-4F1C-9943-6985A613C36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1782" y="5772315"/>
            <a:ext cx="332908" cy="332908"/>
          </a:xfrm>
          <a:prstGeom prst="rect">
            <a:avLst/>
          </a:prstGeom>
        </p:spPr>
      </p:pic>
      <p:sp>
        <p:nvSpPr>
          <p:cNvPr id="72" name="TextBox 71">
            <a:extLst>
              <a:ext uri="{FF2B5EF4-FFF2-40B4-BE49-F238E27FC236}">
                <a16:creationId xmlns:a16="http://schemas.microsoft.com/office/drawing/2014/main" id="{EC9E2F83-76FF-4FBF-862A-FDC6AFCDA553}"/>
              </a:ext>
            </a:extLst>
          </p:cNvPr>
          <p:cNvSpPr txBox="1"/>
          <p:nvPr/>
        </p:nvSpPr>
        <p:spPr>
          <a:xfrm>
            <a:off x="3715934" y="6111973"/>
            <a:ext cx="5131967" cy="369332"/>
          </a:xfrm>
          <a:prstGeom prst="rect">
            <a:avLst/>
          </a:prstGeom>
          <a:noFill/>
          <a:ln>
            <a:solidFill>
              <a:schemeClr val="accent1"/>
            </a:solidFill>
          </a:ln>
        </p:spPr>
        <p:txBody>
          <a:bodyPr wrap="square" rtlCol="0">
            <a:spAutoFit/>
          </a:bodyPr>
          <a:lstStyle/>
          <a:p>
            <a:r>
              <a:rPr lang="en-SG" dirty="0"/>
              <a:t>Messages marked as Important(By other users)</a:t>
            </a:r>
          </a:p>
        </p:txBody>
      </p:sp>
      <p:pic>
        <p:nvPicPr>
          <p:cNvPr id="36" name="Graphic 35" descr="Lightbulb and gear">
            <a:extLst>
              <a:ext uri="{FF2B5EF4-FFF2-40B4-BE49-F238E27FC236}">
                <a16:creationId xmlns:a16="http://schemas.microsoft.com/office/drawing/2014/main" id="{82C820C5-4660-4E31-925E-5111174788D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81844" y="6136197"/>
            <a:ext cx="310270" cy="310270"/>
          </a:xfrm>
          <a:prstGeom prst="rect">
            <a:avLst/>
          </a:prstGeom>
        </p:spPr>
      </p:pic>
      <p:sp>
        <p:nvSpPr>
          <p:cNvPr id="91" name="Arrow: Up 90">
            <a:extLst>
              <a:ext uri="{FF2B5EF4-FFF2-40B4-BE49-F238E27FC236}">
                <a16:creationId xmlns:a16="http://schemas.microsoft.com/office/drawing/2014/main" id="{92FAC263-DB36-40B3-ABED-91BA46B530CD}"/>
              </a:ext>
            </a:extLst>
          </p:cNvPr>
          <p:cNvSpPr/>
          <p:nvPr/>
        </p:nvSpPr>
        <p:spPr>
          <a:xfrm rot="18398436">
            <a:off x="8618133" y="6295958"/>
            <a:ext cx="293999" cy="376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2" name="Graphic 91" descr="Pencil">
            <a:extLst>
              <a:ext uri="{FF2B5EF4-FFF2-40B4-BE49-F238E27FC236}">
                <a16:creationId xmlns:a16="http://schemas.microsoft.com/office/drawing/2014/main" id="{AF989C49-FCA2-4703-9753-DCDAD562511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71556" y="3321068"/>
            <a:ext cx="251806" cy="251806"/>
          </a:xfrm>
          <a:prstGeom prst="rect">
            <a:avLst/>
          </a:prstGeom>
        </p:spPr>
      </p:pic>
    </p:spTree>
    <p:extLst>
      <p:ext uri="{BB962C8B-B14F-4D97-AF65-F5344CB8AC3E}">
        <p14:creationId xmlns:p14="http://schemas.microsoft.com/office/powerpoint/2010/main" val="3463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pic>
        <p:nvPicPr>
          <p:cNvPr id="79" name="Graphic 78" descr="Home">
            <a:extLst>
              <a:ext uri="{FF2B5EF4-FFF2-40B4-BE49-F238E27FC236}">
                <a16:creationId xmlns:a16="http://schemas.microsoft.com/office/drawing/2014/main" id="{9B62D56A-724B-40D4-AD7F-3354D910E3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0066" y="481334"/>
            <a:ext cx="457200" cy="457200"/>
          </a:xfrm>
          <a:prstGeom prst="rect">
            <a:avLst/>
          </a:prstGeom>
        </p:spPr>
      </p:pic>
      <p:sp>
        <p:nvSpPr>
          <p:cNvPr id="81" name="TextBox 80">
            <a:extLst>
              <a:ext uri="{FF2B5EF4-FFF2-40B4-BE49-F238E27FC236}">
                <a16:creationId xmlns:a16="http://schemas.microsoft.com/office/drawing/2014/main" id="{E2689BDB-E6C7-4A70-8E39-4580856C8F37}"/>
              </a:ext>
            </a:extLst>
          </p:cNvPr>
          <p:cNvSpPr txBox="1"/>
          <p:nvPr/>
        </p:nvSpPr>
        <p:spPr>
          <a:xfrm>
            <a:off x="2299379" y="965755"/>
            <a:ext cx="678574" cy="307777"/>
          </a:xfrm>
          <a:prstGeom prst="rect">
            <a:avLst/>
          </a:prstGeom>
          <a:noFill/>
        </p:spPr>
        <p:txBody>
          <a:bodyPr wrap="square" rtlCol="0">
            <a:spAutoFit/>
          </a:bodyPr>
          <a:lstStyle/>
          <a:p>
            <a:r>
              <a:rPr lang="en-SG" sz="1400" dirty="0"/>
              <a:t>Home</a:t>
            </a:r>
          </a:p>
        </p:txBody>
      </p:sp>
      <p:sp>
        <p:nvSpPr>
          <p:cNvPr id="45" name="TextBox 44">
            <a:extLst>
              <a:ext uri="{FF2B5EF4-FFF2-40B4-BE49-F238E27FC236}">
                <a16:creationId xmlns:a16="http://schemas.microsoft.com/office/drawing/2014/main" id="{738A5CAB-EAD3-47A1-A925-D27940797747}"/>
              </a:ext>
            </a:extLst>
          </p:cNvPr>
          <p:cNvSpPr txBox="1"/>
          <p:nvPr/>
        </p:nvSpPr>
        <p:spPr>
          <a:xfrm>
            <a:off x="523378" y="4262571"/>
            <a:ext cx="1400552"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SG" dirty="0"/>
              <a:t>  Previous</a:t>
            </a:r>
          </a:p>
        </p:txBody>
      </p:sp>
      <p:pic>
        <p:nvPicPr>
          <p:cNvPr id="21" name="Graphic 20" descr="Beginning">
            <a:extLst>
              <a:ext uri="{FF2B5EF4-FFF2-40B4-BE49-F238E27FC236}">
                <a16:creationId xmlns:a16="http://schemas.microsoft.com/office/drawing/2014/main" id="{2BD9E4FA-E1E2-4380-B231-62E84B83EF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98645" y="4336842"/>
            <a:ext cx="234753" cy="234753"/>
          </a:xfrm>
          <a:prstGeom prst="rect">
            <a:avLst/>
          </a:prstGeom>
        </p:spPr>
      </p:pic>
      <p:sp>
        <p:nvSpPr>
          <p:cNvPr id="48" name="TextBox 47">
            <a:extLst>
              <a:ext uri="{FF2B5EF4-FFF2-40B4-BE49-F238E27FC236}">
                <a16:creationId xmlns:a16="http://schemas.microsoft.com/office/drawing/2014/main" id="{FEA4E331-E81F-49D1-9BFE-B8F9628F2FEC}"/>
              </a:ext>
            </a:extLst>
          </p:cNvPr>
          <p:cNvSpPr txBox="1"/>
          <p:nvPr/>
        </p:nvSpPr>
        <p:spPr>
          <a:xfrm>
            <a:off x="10268070" y="4269552"/>
            <a:ext cx="1400552"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SG" dirty="0"/>
              <a:t>     Next</a:t>
            </a:r>
          </a:p>
        </p:txBody>
      </p:sp>
      <p:pic>
        <p:nvPicPr>
          <p:cNvPr id="23" name="Graphic 22" descr="End">
            <a:extLst>
              <a:ext uri="{FF2B5EF4-FFF2-40B4-BE49-F238E27FC236}">
                <a16:creationId xmlns:a16="http://schemas.microsoft.com/office/drawing/2014/main" id="{C1727050-7D38-46FF-B5DB-B11A0871602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5342" y="4312349"/>
            <a:ext cx="269776" cy="269776"/>
          </a:xfrm>
          <a:prstGeom prst="rect">
            <a:avLst/>
          </a:prstGeom>
        </p:spPr>
      </p:pic>
      <p:sp>
        <p:nvSpPr>
          <p:cNvPr id="25" name="TextBox 24">
            <a:extLst>
              <a:ext uri="{FF2B5EF4-FFF2-40B4-BE49-F238E27FC236}">
                <a16:creationId xmlns:a16="http://schemas.microsoft.com/office/drawing/2014/main" id="{7BEADB23-ED3A-4EB1-8AEC-F235B732A68E}"/>
              </a:ext>
            </a:extLst>
          </p:cNvPr>
          <p:cNvSpPr txBox="1"/>
          <p:nvPr/>
        </p:nvSpPr>
        <p:spPr>
          <a:xfrm>
            <a:off x="3931920" y="1498012"/>
            <a:ext cx="4846320" cy="369332"/>
          </a:xfrm>
          <a:prstGeom prst="rect">
            <a:avLst/>
          </a:prstGeom>
          <a:noFill/>
          <a:ln>
            <a:solidFill>
              <a:schemeClr val="accent1"/>
            </a:solidFill>
          </a:ln>
        </p:spPr>
        <p:txBody>
          <a:bodyPr wrap="square" rtlCol="0">
            <a:spAutoFit/>
          </a:bodyPr>
          <a:lstStyle/>
          <a:p>
            <a:r>
              <a:rPr lang="en-SG" dirty="0"/>
              <a:t>  Messages marked as important(By other users)</a:t>
            </a:r>
          </a:p>
        </p:txBody>
      </p:sp>
      <p:sp>
        <p:nvSpPr>
          <p:cNvPr id="4" name="Rectangle: Rounded Corners 3">
            <a:extLst>
              <a:ext uri="{FF2B5EF4-FFF2-40B4-BE49-F238E27FC236}">
                <a16:creationId xmlns:a16="http://schemas.microsoft.com/office/drawing/2014/main" id="{524BC5BB-1E55-471F-8A6B-D631C59C3CE2}"/>
              </a:ext>
            </a:extLst>
          </p:cNvPr>
          <p:cNvSpPr/>
          <p:nvPr/>
        </p:nvSpPr>
        <p:spPr>
          <a:xfrm>
            <a:off x="4915595" y="2711242"/>
            <a:ext cx="2885440" cy="3251200"/>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69A0FD6-5C95-4ADD-8232-F1047E803A6F}"/>
              </a:ext>
            </a:extLst>
          </p:cNvPr>
          <p:cNvSpPr txBox="1"/>
          <p:nvPr/>
        </p:nvSpPr>
        <p:spPr>
          <a:xfrm>
            <a:off x="4947920" y="2733040"/>
            <a:ext cx="2926080" cy="3877985"/>
          </a:xfrm>
          <a:prstGeom prst="rect">
            <a:avLst/>
          </a:prstGeom>
          <a:noFill/>
        </p:spPr>
        <p:txBody>
          <a:bodyPr wrap="square" rtlCol="0">
            <a:spAutoFit/>
          </a:bodyPr>
          <a:lstStyle/>
          <a:p>
            <a:endParaRPr lang="en-SG" dirty="0"/>
          </a:p>
          <a:p>
            <a:r>
              <a:rPr lang="en-SG" sz="1200" dirty="0"/>
              <a:t>Participant-1                               0 references</a:t>
            </a:r>
          </a:p>
          <a:p>
            <a:endParaRPr lang="en-SG" dirty="0"/>
          </a:p>
          <a:p>
            <a:endParaRPr lang="en-SG" dirty="0"/>
          </a:p>
          <a:p>
            <a:r>
              <a:rPr lang="en-SG" dirty="0"/>
              <a:t>This is a message that was marked as important by 4 other users. That is why this message is here</a:t>
            </a:r>
          </a:p>
          <a:p>
            <a:endParaRPr lang="en-SG" dirty="0"/>
          </a:p>
          <a:p>
            <a:endParaRPr lang="en-SG" dirty="0"/>
          </a:p>
          <a:p>
            <a:r>
              <a:rPr lang="en-SG" dirty="0"/>
              <a:t>		     </a:t>
            </a:r>
            <a:r>
              <a:rPr lang="en-SG" sz="1200" dirty="0"/>
              <a:t>9:30 AM</a:t>
            </a:r>
          </a:p>
          <a:p>
            <a:endParaRPr lang="en-SG" dirty="0"/>
          </a:p>
          <a:p>
            <a:endParaRPr lang="en-SG" dirty="0"/>
          </a:p>
          <a:p>
            <a:endParaRPr lang="en-SG" dirty="0"/>
          </a:p>
        </p:txBody>
      </p:sp>
      <p:sp>
        <p:nvSpPr>
          <p:cNvPr id="28" name="Arrow: Up 27">
            <a:extLst>
              <a:ext uri="{FF2B5EF4-FFF2-40B4-BE49-F238E27FC236}">
                <a16:creationId xmlns:a16="http://schemas.microsoft.com/office/drawing/2014/main" id="{6472D82C-4232-4C90-9C6C-1F6529E18270}"/>
              </a:ext>
            </a:extLst>
          </p:cNvPr>
          <p:cNvSpPr/>
          <p:nvPr/>
        </p:nvSpPr>
        <p:spPr>
          <a:xfrm rot="3428604">
            <a:off x="10640034" y="4492928"/>
            <a:ext cx="168294" cy="4201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TextBox 28">
            <a:extLst>
              <a:ext uri="{FF2B5EF4-FFF2-40B4-BE49-F238E27FC236}">
                <a16:creationId xmlns:a16="http://schemas.microsoft.com/office/drawing/2014/main" id="{AE870C47-BF5F-4D6F-902C-E013187BD078}"/>
              </a:ext>
            </a:extLst>
          </p:cNvPr>
          <p:cNvSpPr txBox="1"/>
          <p:nvPr/>
        </p:nvSpPr>
        <p:spPr>
          <a:xfrm>
            <a:off x="9084296" y="1444824"/>
            <a:ext cx="2815472" cy="1384995"/>
          </a:xfrm>
          <a:prstGeom prst="rect">
            <a:avLst/>
          </a:prstGeom>
          <a:solidFill>
            <a:srgbClr val="FFFF00"/>
          </a:solidFill>
          <a:ln>
            <a:solidFill>
              <a:schemeClr val="tx1"/>
            </a:solidFill>
          </a:ln>
        </p:spPr>
        <p:txBody>
          <a:bodyPr wrap="square" rtlCol="0">
            <a:spAutoFit/>
          </a:bodyPr>
          <a:lstStyle/>
          <a:p>
            <a:r>
              <a:rPr lang="en-SG" sz="1400" dirty="0"/>
              <a:t>This feature shows the messages that have been marked as important by most number of group member. This feature aids the new group members in understanding the overall discussion flow.</a:t>
            </a:r>
          </a:p>
        </p:txBody>
      </p:sp>
    </p:spTree>
    <p:extLst>
      <p:ext uri="{BB962C8B-B14F-4D97-AF65-F5344CB8AC3E}">
        <p14:creationId xmlns:p14="http://schemas.microsoft.com/office/powerpoint/2010/main" val="341195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638387"/>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sp>
        <p:nvSpPr>
          <p:cNvPr id="35" name="TextBox 34">
            <a:extLst>
              <a:ext uri="{FF2B5EF4-FFF2-40B4-BE49-F238E27FC236}">
                <a16:creationId xmlns:a16="http://schemas.microsoft.com/office/drawing/2014/main" id="{464C88EA-6D49-4159-9D6F-1AC6244E0D1F}"/>
              </a:ext>
            </a:extLst>
          </p:cNvPr>
          <p:cNvSpPr txBox="1"/>
          <p:nvPr/>
        </p:nvSpPr>
        <p:spPr>
          <a:xfrm>
            <a:off x="11130669" y="1026729"/>
            <a:ext cx="748898" cy="369332"/>
          </a:xfrm>
          <a:prstGeom prst="rect">
            <a:avLst/>
          </a:prstGeom>
          <a:noFill/>
        </p:spPr>
        <p:txBody>
          <a:bodyPr wrap="square" rtlCol="0">
            <a:spAutoFit/>
          </a:bodyPr>
          <a:lstStyle/>
          <a:p>
            <a:r>
              <a:rPr lang="en-SG" dirty="0"/>
              <a:t>  List</a:t>
            </a:r>
          </a:p>
        </p:txBody>
      </p:sp>
      <p:sp>
        <p:nvSpPr>
          <p:cNvPr id="36" name="Arrow: Up 35">
            <a:extLst>
              <a:ext uri="{FF2B5EF4-FFF2-40B4-BE49-F238E27FC236}">
                <a16:creationId xmlns:a16="http://schemas.microsoft.com/office/drawing/2014/main" id="{D550749E-DBAC-4348-B816-D6E8F21A8D4F}"/>
              </a:ext>
            </a:extLst>
          </p:cNvPr>
          <p:cNvSpPr/>
          <p:nvPr/>
        </p:nvSpPr>
        <p:spPr>
          <a:xfrm rot="18640542">
            <a:off x="3140874" y="2511511"/>
            <a:ext cx="192292" cy="2294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a:extLst>
              <a:ext uri="{FF2B5EF4-FFF2-40B4-BE49-F238E27FC236}">
                <a16:creationId xmlns:a16="http://schemas.microsoft.com/office/drawing/2014/main" id="{8C0457E4-A438-4E6F-8A21-E346BFEF3151}"/>
              </a:ext>
            </a:extLst>
          </p:cNvPr>
          <p:cNvSpPr txBox="1"/>
          <p:nvPr/>
        </p:nvSpPr>
        <p:spPr>
          <a:xfrm>
            <a:off x="3386684" y="2514071"/>
            <a:ext cx="2815471" cy="1200329"/>
          </a:xfrm>
          <a:prstGeom prst="rect">
            <a:avLst/>
          </a:prstGeom>
          <a:noFill/>
          <a:ln>
            <a:solidFill>
              <a:schemeClr val="accent1"/>
            </a:solidFill>
          </a:ln>
        </p:spPr>
        <p:txBody>
          <a:bodyPr wrap="square" rtlCol="0">
            <a:spAutoFit/>
          </a:bodyPr>
          <a:lstStyle/>
          <a:p>
            <a:r>
              <a:rPr lang="en-SG" dirty="0"/>
              <a:t>Inspect Message</a:t>
            </a:r>
          </a:p>
          <a:p>
            <a:r>
              <a:rPr lang="en-SG" dirty="0"/>
              <a:t>Mark as Important</a:t>
            </a:r>
          </a:p>
          <a:p>
            <a:r>
              <a:rPr lang="en-SG" dirty="0"/>
              <a:t>Mark as Irrelevant</a:t>
            </a:r>
          </a:p>
          <a:p>
            <a:r>
              <a:rPr lang="en-SG" dirty="0"/>
              <a:t>Add to List</a:t>
            </a:r>
          </a:p>
        </p:txBody>
      </p:sp>
      <p:cxnSp>
        <p:nvCxnSpPr>
          <p:cNvPr id="51" name="Straight Connector 50">
            <a:extLst>
              <a:ext uri="{FF2B5EF4-FFF2-40B4-BE49-F238E27FC236}">
                <a16:creationId xmlns:a16="http://schemas.microsoft.com/office/drawing/2014/main" id="{BC9DFB12-CA3E-4B60-AC06-09F292248ACD}"/>
              </a:ext>
            </a:extLst>
          </p:cNvPr>
          <p:cNvCxnSpPr>
            <a:cxnSpLocks/>
          </p:cNvCxnSpPr>
          <p:nvPr/>
        </p:nvCxnSpPr>
        <p:spPr>
          <a:xfrm flipV="1">
            <a:off x="3386682" y="2850198"/>
            <a:ext cx="2815472" cy="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B42EC84-4963-4449-99FF-71B6FA98F74F}"/>
              </a:ext>
            </a:extLst>
          </p:cNvPr>
          <p:cNvCxnSpPr>
            <a:cxnSpLocks/>
          </p:cNvCxnSpPr>
          <p:nvPr/>
        </p:nvCxnSpPr>
        <p:spPr>
          <a:xfrm flipV="1">
            <a:off x="3386683" y="3121841"/>
            <a:ext cx="2815471" cy="2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39A34EE-FA35-4CB6-B1F9-981A290CA09E}"/>
              </a:ext>
            </a:extLst>
          </p:cNvPr>
          <p:cNvCxnSpPr>
            <a:cxnSpLocks/>
          </p:cNvCxnSpPr>
          <p:nvPr/>
        </p:nvCxnSpPr>
        <p:spPr>
          <a:xfrm flipV="1">
            <a:off x="3386682" y="3379925"/>
            <a:ext cx="2815472" cy="1"/>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Graphic 60" descr="Magnifying glass">
            <a:extLst>
              <a:ext uri="{FF2B5EF4-FFF2-40B4-BE49-F238E27FC236}">
                <a16:creationId xmlns:a16="http://schemas.microsoft.com/office/drawing/2014/main" id="{BE0F7BC7-2E69-4212-9D3E-57839D17D36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24529" y="2589468"/>
            <a:ext cx="260729" cy="260729"/>
          </a:xfrm>
          <a:prstGeom prst="rect">
            <a:avLst/>
          </a:prstGeom>
        </p:spPr>
      </p:pic>
      <p:pic>
        <p:nvPicPr>
          <p:cNvPr id="63" name="Graphic 62" descr="Exclamation mark">
            <a:extLst>
              <a:ext uri="{FF2B5EF4-FFF2-40B4-BE49-F238E27FC236}">
                <a16:creationId xmlns:a16="http://schemas.microsoft.com/office/drawing/2014/main" id="{3BD3D24C-FB7B-4034-9C67-FDBD9C028D9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79319" y="2868906"/>
            <a:ext cx="351148" cy="214811"/>
          </a:xfrm>
          <a:prstGeom prst="rect">
            <a:avLst/>
          </a:prstGeom>
        </p:spPr>
      </p:pic>
      <p:pic>
        <p:nvPicPr>
          <p:cNvPr id="65" name="Graphic 64" descr="Irritant">
            <a:extLst>
              <a:ext uri="{FF2B5EF4-FFF2-40B4-BE49-F238E27FC236}">
                <a16:creationId xmlns:a16="http://schemas.microsoft.com/office/drawing/2014/main" id="{2795812F-4922-406C-A792-A8213695C17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51395" y="3146408"/>
            <a:ext cx="192429" cy="192429"/>
          </a:xfrm>
          <a:prstGeom prst="rect">
            <a:avLst/>
          </a:prstGeom>
        </p:spPr>
      </p:pic>
      <p:pic>
        <p:nvPicPr>
          <p:cNvPr id="67" name="Graphic 66" descr="Add">
            <a:extLst>
              <a:ext uri="{FF2B5EF4-FFF2-40B4-BE49-F238E27FC236}">
                <a16:creationId xmlns:a16="http://schemas.microsoft.com/office/drawing/2014/main" id="{17815037-2E92-450E-A3D1-CC7488B2B36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751395" y="3447584"/>
            <a:ext cx="225727" cy="225727"/>
          </a:xfrm>
          <a:prstGeom prst="rect">
            <a:avLst/>
          </a:prstGeom>
        </p:spPr>
      </p:pic>
      <p:pic>
        <p:nvPicPr>
          <p:cNvPr id="71" name="Graphic 70" descr="Back">
            <a:extLst>
              <a:ext uri="{FF2B5EF4-FFF2-40B4-BE49-F238E27FC236}">
                <a16:creationId xmlns:a16="http://schemas.microsoft.com/office/drawing/2014/main" id="{468329FF-7E68-4C1B-A147-557DAE1412B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3480" y="74197"/>
            <a:ext cx="339898" cy="339898"/>
          </a:xfrm>
          <a:prstGeom prst="rect">
            <a:avLst/>
          </a:prstGeom>
        </p:spPr>
      </p:pic>
      <p:sp>
        <p:nvSpPr>
          <p:cNvPr id="72" name="TextBox 71">
            <a:extLst>
              <a:ext uri="{FF2B5EF4-FFF2-40B4-BE49-F238E27FC236}">
                <a16:creationId xmlns:a16="http://schemas.microsoft.com/office/drawing/2014/main" id="{DDA4ECB9-5C82-4A26-A1E7-CA5A022133C1}"/>
              </a:ext>
            </a:extLst>
          </p:cNvPr>
          <p:cNvSpPr txBox="1"/>
          <p:nvPr/>
        </p:nvSpPr>
        <p:spPr>
          <a:xfrm>
            <a:off x="634288" y="74197"/>
            <a:ext cx="1019918" cy="369332"/>
          </a:xfrm>
          <a:prstGeom prst="rect">
            <a:avLst/>
          </a:prstGeom>
          <a:noFill/>
        </p:spPr>
        <p:txBody>
          <a:bodyPr wrap="square" rtlCol="0">
            <a:spAutoFit/>
          </a:bodyPr>
          <a:lstStyle/>
          <a:p>
            <a:r>
              <a:rPr lang="en-SG" dirty="0"/>
              <a:t>Undo</a:t>
            </a:r>
          </a:p>
        </p:txBody>
      </p:sp>
      <p:sp>
        <p:nvSpPr>
          <p:cNvPr id="38" name="Rectangle: Rounded Corners 37">
            <a:extLst>
              <a:ext uri="{FF2B5EF4-FFF2-40B4-BE49-F238E27FC236}">
                <a16:creationId xmlns:a16="http://schemas.microsoft.com/office/drawing/2014/main" id="{FA3F5225-60A7-4085-B1CF-BAB111D55A38}"/>
              </a:ext>
            </a:extLst>
          </p:cNvPr>
          <p:cNvSpPr/>
          <p:nvPr/>
        </p:nvSpPr>
        <p:spPr>
          <a:xfrm>
            <a:off x="8488038" y="4486237"/>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39" name="Rectangle: Rounded Corners 38">
            <a:extLst>
              <a:ext uri="{FF2B5EF4-FFF2-40B4-BE49-F238E27FC236}">
                <a16:creationId xmlns:a16="http://schemas.microsoft.com/office/drawing/2014/main" id="{0A9A2469-9BE7-44BB-98E3-4E4295AAD595}"/>
              </a:ext>
            </a:extLst>
          </p:cNvPr>
          <p:cNvSpPr/>
          <p:nvPr/>
        </p:nvSpPr>
        <p:spPr>
          <a:xfrm>
            <a:off x="533038" y="2147779"/>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2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40" name="Rectangle: Rounded Corners 39">
            <a:extLst>
              <a:ext uri="{FF2B5EF4-FFF2-40B4-BE49-F238E27FC236}">
                <a16:creationId xmlns:a16="http://schemas.microsoft.com/office/drawing/2014/main" id="{6CA6624D-2933-43C9-A657-753F565DF3E5}"/>
              </a:ext>
            </a:extLst>
          </p:cNvPr>
          <p:cNvSpPr/>
          <p:nvPr/>
        </p:nvSpPr>
        <p:spPr>
          <a:xfrm>
            <a:off x="523378" y="3576084"/>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is….message-2</a:t>
            </a:r>
          </a:p>
          <a:p>
            <a:r>
              <a:rPr lang="en-SG" sz="1200" dirty="0">
                <a:solidFill>
                  <a:schemeClr val="tx1"/>
                </a:solidFill>
              </a:rPr>
              <a:t>	                   9:45 AM</a:t>
            </a:r>
          </a:p>
          <a:p>
            <a:pPr algn="ctr"/>
            <a:endParaRPr lang="en-SG" sz="1200" dirty="0">
              <a:solidFill>
                <a:schemeClr val="tx1"/>
              </a:solidFill>
            </a:endParaRPr>
          </a:p>
        </p:txBody>
      </p:sp>
      <p:sp>
        <p:nvSpPr>
          <p:cNvPr id="3" name="Rectangle: Rounded Corners 2">
            <a:extLst>
              <a:ext uri="{FF2B5EF4-FFF2-40B4-BE49-F238E27FC236}">
                <a16:creationId xmlns:a16="http://schemas.microsoft.com/office/drawing/2014/main" id="{15F795B8-D712-4AB1-B986-1984E82564C9}"/>
              </a:ext>
            </a:extLst>
          </p:cNvPr>
          <p:cNvSpPr/>
          <p:nvPr/>
        </p:nvSpPr>
        <p:spPr>
          <a:xfrm>
            <a:off x="533037" y="1418607"/>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Participant-5</a:t>
            </a:r>
          </a:p>
          <a:p>
            <a:r>
              <a:rPr lang="en-SG" dirty="0">
                <a:solidFill>
                  <a:schemeClr val="tx1"/>
                </a:solidFill>
              </a:rPr>
              <a:t>          </a:t>
            </a:r>
            <a:r>
              <a:rPr lang="en-SG" sz="1200" dirty="0">
                <a:solidFill>
                  <a:schemeClr val="tx1"/>
                </a:solidFill>
              </a:rPr>
              <a:t>Referenced message</a:t>
            </a:r>
          </a:p>
        </p:txBody>
      </p:sp>
      <p:sp>
        <p:nvSpPr>
          <p:cNvPr id="68" name="Arrow: Up 67">
            <a:extLst>
              <a:ext uri="{FF2B5EF4-FFF2-40B4-BE49-F238E27FC236}">
                <a16:creationId xmlns:a16="http://schemas.microsoft.com/office/drawing/2014/main" id="{FF1F64AC-E3A7-4A6B-97DA-3A50775760C0}"/>
              </a:ext>
            </a:extLst>
          </p:cNvPr>
          <p:cNvSpPr/>
          <p:nvPr/>
        </p:nvSpPr>
        <p:spPr>
          <a:xfrm rot="18640542">
            <a:off x="6111606" y="3791674"/>
            <a:ext cx="223927" cy="2941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9D440C25-AE48-4318-AE14-C3FB02ABCC32}"/>
              </a:ext>
            </a:extLst>
          </p:cNvPr>
          <p:cNvSpPr txBox="1"/>
          <p:nvPr/>
        </p:nvSpPr>
        <p:spPr>
          <a:xfrm>
            <a:off x="3386683" y="3714400"/>
            <a:ext cx="2815471" cy="369332"/>
          </a:xfrm>
          <a:prstGeom prst="rect">
            <a:avLst/>
          </a:prstGeom>
          <a:noFill/>
          <a:ln>
            <a:solidFill>
              <a:schemeClr val="accent1"/>
            </a:solidFill>
          </a:ln>
        </p:spPr>
        <p:txBody>
          <a:bodyPr wrap="square" rtlCol="0">
            <a:spAutoFit/>
          </a:bodyPr>
          <a:lstStyle/>
          <a:p>
            <a:r>
              <a:rPr lang="en-SG" dirty="0"/>
              <a:t>View </a:t>
            </a:r>
          </a:p>
        </p:txBody>
      </p:sp>
      <p:pic>
        <p:nvPicPr>
          <p:cNvPr id="8" name="Graphic 7" descr="Eye">
            <a:extLst>
              <a:ext uri="{FF2B5EF4-FFF2-40B4-BE49-F238E27FC236}">
                <a16:creationId xmlns:a16="http://schemas.microsoft.com/office/drawing/2014/main" id="{758CBD4D-A075-47BD-A5F4-2480E0CA6E8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689478" y="3764792"/>
            <a:ext cx="349560" cy="34956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C3F81CF9-215E-4577-9740-E94BC6920CC7}"/>
              </a:ext>
            </a:extLst>
          </p:cNvPr>
          <p:cNvPicPr>
            <a:picLocks noChangeAspect="1"/>
          </p:cNvPicPr>
          <p:nvPr/>
        </p:nvPicPr>
        <p:blipFill>
          <a:blip r:embed="rId25">
            <a:extLst>
              <a:ext uri="{BEBA8EAE-BF5A-486C-A8C5-ECC9F3942E4B}">
                <a14:imgProps xmlns:a14="http://schemas.microsoft.com/office/drawing/2010/main">
                  <a14:imgLayer r:embed="rId26">
                    <a14:imgEffect>
                      <a14:sharpenSoften amount="-92000"/>
                    </a14:imgEffect>
                  </a14:imgLayer>
                </a14:imgProps>
              </a:ex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14" name="Rectangle: Rounded Corners 13">
            <a:extLst>
              <a:ext uri="{FF2B5EF4-FFF2-40B4-BE49-F238E27FC236}">
                <a16:creationId xmlns:a16="http://schemas.microsoft.com/office/drawing/2014/main" id="{95BDD998-D261-44FE-A675-B4FF484CEBEF}"/>
              </a:ext>
            </a:extLst>
          </p:cNvPr>
          <p:cNvSpPr/>
          <p:nvPr/>
        </p:nvSpPr>
        <p:spPr>
          <a:xfrm>
            <a:off x="4553846" y="1505107"/>
            <a:ext cx="3339445" cy="32085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This is of important and a sample message and it is called message-1.</a:t>
            </a:r>
          </a:p>
        </p:txBody>
      </p:sp>
      <p:pic>
        <p:nvPicPr>
          <p:cNvPr id="43" name="Graphic 42" descr="Close">
            <a:extLst>
              <a:ext uri="{FF2B5EF4-FFF2-40B4-BE49-F238E27FC236}">
                <a16:creationId xmlns:a16="http://schemas.microsoft.com/office/drawing/2014/main" id="{E1F22443-0772-405E-AEA4-DF2B357C70D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197581" y="1578485"/>
            <a:ext cx="450808" cy="450808"/>
          </a:xfrm>
          <a:prstGeom prst="rect">
            <a:avLst/>
          </a:prstGeom>
        </p:spPr>
      </p:pic>
      <p:sp>
        <p:nvSpPr>
          <p:cNvPr id="45" name="TextBox 44">
            <a:extLst>
              <a:ext uri="{FF2B5EF4-FFF2-40B4-BE49-F238E27FC236}">
                <a16:creationId xmlns:a16="http://schemas.microsoft.com/office/drawing/2014/main" id="{EB5566E3-A758-4D5C-9A74-31C47E125A8D}"/>
              </a:ext>
            </a:extLst>
          </p:cNvPr>
          <p:cNvSpPr txBox="1"/>
          <p:nvPr/>
        </p:nvSpPr>
        <p:spPr>
          <a:xfrm>
            <a:off x="5689478" y="3842819"/>
            <a:ext cx="103632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OK</a:t>
            </a:r>
          </a:p>
        </p:txBody>
      </p:sp>
      <p:pic>
        <p:nvPicPr>
          <p:cNvPr id="20" name="Graphic 19" descr="Pencil">
            <a:extLst>
              <a:ext uri="{FF2B5EF4-FFF2-40B4-BE49-F238E27FC236}">
                <a16:creationId xmlns:a16="http://schemas.microsoft.com/office/drawing/2014/main" id="{F8BE790F-BFBC-41F8-9C11-8D8E1BB20762}"/>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536524" y="2698023"/>
            <a:ext cx="263519" cy="263519"/>
          </a:xfrm>
          <a:prstGeom prst="rect">
            <a:avLst/>
          </a:prstGeom>
        </p:spPr>
      </p:pic>
      <p:sp>
        <p:nvSpPr>
          <p:cNvPr id="48" name="Arrow: Up 47">
            <a:extLst>
              <a:ext uri="{FF2B5EF4-FFF2-40B4-BE49-F238E27FC236}">
                <a16:creationId xmlns:a16="http://schemas.microsoft.com/office/drawing/2014/main" id="{5525B270-1503-445F-85A7-D04D9C962619}"/>
              </a:ext>
            </a:extLst>
          </p:cNvPr>
          <p:cNvSpPr/>
          <p:nvPr/>
        </p:nvSpPr>
        <p:spPr>
          <a:xfrm rot="18640542">
            <a:off x="6588152" y="4031912"/>
            <a:ext cx="223927" cy="2941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6131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pic>
        <p:nvPicPr>
          <p:cNvPr id="79" name="Graphic 78" descr="Home">
            <a:extLst>
              <a:ext uri="{FF2B5EF4-FFF2-40B4-BE49-F238E27FC236}">
                <a16:creationId xmlns:a16="http://schemas.microsoft.com/office/drawing/2014/main" id="{9B62D56A-724B-40D4-AD7F-3354D910E3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0066" y="481334"/>
            <a:ext cx="457200" cy="457200"/>
          </a:xfrm>
          <a:prstGeom prst="rect">
            <a:avLst/>
          </a:prstGeom>
        </p:spPr>
      </p:pic>
      <p:sp>
        <p:nvSpPr>
          <p:cNvPr id="81" name="TextBox 80">
            <a:extLst>
              <a:ext uri="{FF2B5EF4-FFF2-40B4-BE49-F238E27FC236}">
                <a16:creationId xmlns:a16="http://schemas.microsoft.com/office/drawing/2014/main" id="{E2689BDB-E6C7-4A70-8E39-4580856C8F37}"/>
              </a:ext>
            </a:extLst>
          </p:cNvPr>
          <p:cNvSpPr txBox="1"/>
          <p:nvPr/>
        </p:nvSpPr>
        <p:spPr>
          <a:xfrm>
            <a:off x="2299379" y="965755"/>
            <a:ext cx="678574" cy="307777"/>
          </a:xfrm>
          <a:prstGeom prst="rect">
            <a:avLst/>
          </a:prstGeom>
          <a:noFill/>
        </p:spPr>
        <p:txBody>
          <a:bodyPr wrap="square" rtlCol="0">
            <a:spAutoFit/>
          </a:bodyPr>
          <a:lstStyle/>
          <a:p>
            <a:r>
              <a:rPr lang="en-SG" sz="1400" dirty="0"/>
              <a:t>Home</a:t>
            </a:r>
          </a:p>
        </p:txBody>
      </p:sp>
      <p:sp>
        <p:nvSpPr>
          <p:cNvPr id="45" name="TextBox 44">
            <a:extLst>
              <a:ext uri="{FF2B5EF4-FFF2-40B4-BE49-F238E27FC236}">
                <a16:creationId xmlns:a16="http://schemas.microsoft.com/office/drawing/2014/main" id="{738A5CAB-EAD3-47A1-A925-D27940797747}"/>
              </a:ext>
            </a:extLst>
          </p:cNvPr>
          <p:cNvSpPr txBox="1"/>
          <p:nvPr/>
        </p:nvSpPr>
        <p:spPr>
          <a:xfrm>
            <a:off x="523378" y="4262571"/>
            <a:ext cx="1400552"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SG" dirty="0"/>
              <a:t>  Previous</a:t>
            </a:r>
          </a:p>
        </p:txBody>
      </p:sp>
      <p:pic>
        <p:nvPicPr>
          <p:cNvPr id="21" name="Graphic 20" descr="Beginning">
            <a:extLst>
              <a:ext uri="{FF2B5EF4-FFF2-40B4-BE49-F238E27FC236}">
                <a16:creationId xmlns:a16="http://schemas.microsoft.com/office/drawing/2014/main" id="{2BD9E4FA-E1E2-4380-B231-62E84B83EF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98645" y="4336842"/>
            <a:ext cx="234753" cy="234753"/>
          </a:xfrm>
          <a:prstGeom prst="rect">
            <a:avLst/>
          </a:prstGeom>
        </p:spPr>
      </p:pic>
      <p:sp>
        <p:nvSpPr>
          <p:cNvPr id="48" name="TextBox 47">
            <a:extLst>
              <a:ext uri="{FF2B5EF4-FFF2-40B4-BE49-F238E27FC236}">
                <a16:creationId xmlns:a16="http://schemas.microsoft.com/office/drawing/2014/main" id="{FEA4E331-E81F-49D1-9BFE-B8F9628F2FEC}"/>
              </a:ext>
            </a:extLst>
          </p:cNvPr>
          <p:cNvSpPr txBox="1"/>
          <p:nvPr/>
        </p:nvSpPr>
        <p:spPr>
          <a:xfrm>
            <a:off x="10268070" y="4269552"/>
            <a:ext cx="1400552"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SG" dirty="0"/>
              <a:t>     Next</a:t>
            </a:r>
          </a:p>
        </p:txBody>
      </p:sp>
      <p:pic>
        <p:nvPicPr>
          <p:cNvPr id="23" name="Graphic 22" descr="End">
            <a:extLst>
              <a:ext uri="{FF2B5EF4-FFF2-40B4-BE49-F238E27FC236}">
                <a16:creationId xmlns:a16="http://schemas.microsoft.com/office/drawing/2014/main" id="{C1727050-7D38-46FF-B5DB-B11A0871602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5342" y="4312349"/>
            <a:ext cx="269776" cy="269776"/>
          </a:xfrm>
          <a:prstGeom prst="rect">
            <a:avLst/>
          </a:prstGeom>
        </p:spPr>
      </p:pic>
      <p:sp>
        <p:nvSpPr>
          <p:cNvPr id="25" name="TextBox 24">
            <a:extLst>
              <a:ext uri="{FF2B5EF4-FFF2-40B4-BE49-F238E27FC236}">
                <a16:creationId xmlns:a16="http://schemas.microsoft.com/office/drawing/2014/main" id="{7BEADB23-ED3A-4EB1-8AEC-F235B732A68E}"/>
              </a:ext>
            </a:extLst>
          </p:cNvPr>
          <p:cNvSpPr txBox="1"/>
          <p:nvPr/>
        </p:nvSpPr>
        <p:spPr>
          <a:xfrm>
            <a:off x="3931920" y="1498012"/>
            <a:ext cx="4846320" cy="369332"/>
          </a:xfrm>
          <a:prstGeom prst="rect">
            <a:avLst/>
          </a:prstGeom>
          <a:noFill/>
          <a:ln>
            <a:solidFill>
              <a:schemeClr val="accent1"/>
            </a:solidFill>
          </a:ln>
        </p:spPr>
        <p:txBody>
          <a:bodyPr wrap="square" rtlCol="0">
            <a:spAutoFit/>
          </a:bodyPr>
          <a:lstStyle/>
          <a:p>
            <a:r>
              <a:rPr lang="en-SG" dirty="0"/>
              <a:t>  Messages marked as important(By other users)</a:t>
            </a:r>
          </a:p>
        </p:txBody>
      </p:sp>
      <p:sp>
        <p:nvSpPr>
          <p:cNvPr id="4" name="Rectangle: Rounded Corners 3">
            <a:extLst>
              <a:ext uri="{FF2B5EF4-FFF2-40B4-BE49-F238E27FC236}">
                <a16:creationId xmlns:a16="http://schemas.microsoft.com/office/drawing/2014/main" id="{524BC5BB-1E55-471F-8A6B-D631C59C3CE2}"/>
              </a:ext>
            </a:extLst>
          </p:cNvPr>
          <p:cNvSpPr/>
          <p:nvPr/>
        </p:nvSpPr>
        <p:spPr>
          <a:xfrm>
            <a:off x="4915595" y="2711242"/>
            <a:ext cx="2885440" cy="3251200"/>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69A0FD6-5C95-4ADD-8232-F1047E803A6F}"/>
              </a:ext>
            </a:extLst>
          </p:cNvPr>
          <p:cNvSpPr txBox="1"/>
          <p:nvPr/>
        </p:nvSpPr>
        <p:spPr>
          <a:xfrm>
            <a:off x="4947920" y="2733040"/>
            <a:ext cx="2926080" cy="3877985"/>
          </a:xfrm>
          <a:prstGeom prst="rect">
            <a:avLst/>
          </a:prstGeom>
          <a:noFill/>
        </p:spPr>
        <p:txBody>
          <a:bodyPr wrap="square" rtlCol="0">
            <a:spAutoFit/>
          </a:bodyPr>
          <a:lstStyle/>
          <a:p>
            <a:endParaRPr lang="en-SG" dirty="0"/>
          </a:p>
          <a:p>
            <a:r>
              <a:rPr lang="en-SG" sz="1200" dirty="0"/>
              <a:t>Participant-2                               1 reference</a:t>
            </a:r>
          </a:p>
          <a:p>
            <a:endParaRPr lang="en-SG" dirty="0"/>
          </a:p>
          <a:p>
            <a:endParaRPr lang="en-SG" dirty="0"/>
          </a:p>
          <a:p>
            <a:r>
              <a:rPr lang="en-SG" dirty="0"/>
              <a:t>This is a message that was marked as important by 3 other users. That is why this message is here</a:t>
            </a:r>
          </a:p>
          <a:p>
            <a:endParaRPr lang="en-SG" dirty="0"/>
          </a:p>
          <a:p>
            <a:endParaRPr lang="en-SG" dirty="0"/>
          </a:p>
          <a:p>
            <a:r>
              <a:rPr lang="en-SG" dirty="0"/>
              <a:t>		     </a:t>
            </a:r>
            <a:r>
              <a:rPr lang="en-SG" sz="1200" dirty="0"/>
              <a:t>9:30 AM</a:t>
            </a:r>
          </a:p>
          <a:p>
            <a:endParaRPr lang="en-SG" dirty="0"/>
          </a:p>
          <a:p>
            <a:endParaRPr lang="en-SG" dirty="0"/>
          </a:p>
          <a:p>
            <a:endParaRPr lang="en-SG" dirty="0"/>
          </a:p>
        </p:txBody>
      </p:sp>
      <p:sp>
        <p:nvSpPr>
          <p:cNvPr id="20" name="Arrow: Up 19">
            <a:extLst>
              <a:ext uri="{FF2B5EF4-FFF2-40B4-BE49-F238E27FC236}">
                <a16:creationId xmlns:a16="http://schemas.microsoft.com/office/drawing/2014/main" id="{4093AE8E-831B-489A-9D39-32099C43C272}"/>
              </a:ext>
            </a:extLst>
          </p:cNvPr>
          <p:cNvSpPr/>
          <p:nvPr/>
        </p:nvSpPr>
        <p:spPr>
          <a:xfrm rot="3428604">
            <a:off x="475620" y="870136"/>
            <a:ext cx="277775" cy="4208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4257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 Information</a:t>
            </a:r>
          </a:p>
          <a:p>
            <a:r>
              <a:rPr lang="en-SG" dirty="0"/>
              <a:t>					  </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67282" y="6389108"/>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9106" cy="470780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9368" y="2781788"/>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Graphic 47" descr="Home">
            <a:extLst>
              <a:ext uri="{FF2B5EF4-FFF2-40B4-BE49-F238E27FC236}">
                <a16:creationId xmlns:a16="http://schemas.microsoft.com/office/drawing/2014/main" id="{DCC69133-5961-4070-A91A-2157760F39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0066" y="481334"/>
            <a:ext cx="457200" cy="457200"/>
          </a:xfrm>
          <a:prstGeom prst="rect">
            <a:avLst/>
          </a:prstGeom>
        </p:spPr>
      </p:pic>
      <p:sp>
        <p:nvSpPr>
          <p:cNvPr id="49" name="TextBox 48">
            <a:extLst>
              <a:ext uri="{FF2B5EF4-FFF2-40B4-BE49-F238E27FC236}">
                <a16:creationId xmlns:a16="http://schemas.microsoft.com/office/drawing/2014/main" id="{B4748E4D-3468-42DF-927F-65ECDCFB428E}"/>
              </a:ext>
            </a:extLst>
          </p:cNvPr>
          <p:cNvSpPr txBox="1"/>
          <p:nvPr/>
        </p:nvSpPr>
        <p:spPr>
          <a:xfrm>
            <a:off x="2299379" y="965755"/>
            <a:ext cx="678574" cy="307777"/>
          </a:xfrm>
          <a:prstGeom prst="rect">
            <a:avLst/>
          </a:prstGeom>
          <a:noFill/>
        </p:spPr>
        <p:txBody>
          <a:bodyPr wrap="square" rtlCol="0">
            <a:spAutoFit/>
          </a:bodyPr>
          <a:lstStyle/>
          <a:p>
            <a:r>
              <a:rPr lang="en-SG" sz="1400" dirty="0"/>
              <a:t> Home</a:t>
            </a:r>
          </a:p>
        </p:txBody>
      </p:sp>
      <p:sp>
        <p:nvSpPr>
          <p:cNvPr id="3" name="TextBox 2">
            <a:extLst>
              <a:ext uri="{FF2B5EF4-FFF2-40B4-BE49-F238E27FC236}">
                <a16:creationId xmlns:a16="http://schemas.microsoft.com/office/drawing/2014/main" id="{18F4B8F1-5DBC-4F47-85B6-52ECF2F436B5}"/>
              </a:ext>
            </a:extLst>
          </p:cNvPr>
          <p:cNvSpPr txBox="1"/>
          <p:nvPr/>
        </p:nvSpPr>
        <p:spPr>
          <a:xfrm>
            <a:off x="4185333" y="3262305"/>
            <a:ext cx="4053838" cy="369332"/>
          </a:xfrm>
          <a:prstGeom prst="rect">
            <a:avLst/>
          </a:prstGeom>
          <a:noFill/>
          <a:ln>
            <a:solidFill>
              <a:schemeClr val="accent1"/>
            </a:solidFill>
          </a:ln>
        </p:spPr>
        <p:txBody>
          <a:bodyPr wrap="square" rtlCol="0">
            <a:spAutoFit/>
          </a:bodyPr>
          <a:lstStyle/>
          <a:p>
            <a:r>
              <a:rPr lang="en-SG" dirty="0"/>
              <a:t>	           Group-1</a:t>
            </a:r>
          </a:p>
        </p:txBody>
      </p:sp>
      <p:sp>
        <p:nvSpPr>
          <p:cNvPr id="52" name="TextBox 51">
            <a:extLst>
              <a:ext uri="{FF2B5EF4-FFF2-40B4-BE49-F238E27FC236}">
                <a16:creationId xmlns:a16="http://schemas.microsoft.com/office/drawing/2014/main" id="{97B139BA-3C12-431F-B866-B7CFF0654CF5}"/>
              </a:ext>
            </a:extLst>
          </p:cNvPr>
          <p:cNvSpPr txBox="1"/>
          <p:nvPr/>
        </p:nvSpPr>
        <p:spPr>
          <a:xfrm>
            <a:off x="3715935" y="4644404"/>
            <a:ext cx="5131967" cy="369332"/>
          </a:xfrm>
          <a:prstGeom prst="rect">
            <a:avLst/>
          </a:prstGeom>
          <a:noFill/>
          <a:ln>
            <a:solidFill>
              <a:schemeClr val="accent1"/>
            </a:solidFill>
          </a:ln>
        </p:spPr>
        <p:txBody>
          <a:bodyPr wrap="square" rtlCol="0">
            <a:spAutoFit/>
          </a:bodyPr>
          <a:lstStyle/>
          <a:p>
            <a:r>
              <a:rPr lang="en-SG" dirty="0"/>
              <a:t>Media, Links, Documents</a:t>
            </a:r>
          </a:p>
        </p:txBody>
      </p:sp>
      <p:sp>
        <p:nvSpPr>
          <p:cNvPr id="16" name="Flowchart: Connector 15">
            <a:extLst>
              <a:ext uri="{FF2B5EF4-FFF2-40B4-BE49-F238E27FC236}">
                <a16:creationId xmlns:a16="http://schemas.microsoft.com/office/drawing/2014/main" id="{0B01D88C-BD17-452D-95E0-B197898AF265}"/>
              </a:ext>
            </a:extLst>
          </p:cNvPr>
          <p:cNvSpPr/>
          <p:nvPr/>
        </p:nvSpPr>
        <p:spPr>
          <a:xfrm>
            <a:off x="5146632" y="1505107"/>
            <a:ext cx="1889468" cy="1694958"/>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a:extLst>
              <a:ext uri="{FF2B5EF4-FFF2-40B4-BE49-F238E27FC236}">
                <a16:creationId xmlns:a16="http://schemas.microsoft.com/office/drawing/2014/main" id="{AA142C1E-1734-4007-B17C-60B37B328A3B}"/>
              </a:ext>
            </a:extLst>
          </p:cNvPr>
          <p:cNvSpPr txBox="1"/>
          <p:nvPr/>
        </p:nvSpPr>
        <p:spPr>
          <a:xfrm>
            <a:off x="3715935" y="5015522"/>
            <a:ext cx="5131967" cy="369332"/>
          </a:xfrm>
          <a:prstGeom prst="rect">
            <a:avLst/>
          </a:prstGeom>
          <a:noFill/>
          <a:ln>
            <a:solidFill>
              <a:schemeClr val="accent1"/>
            </a:solidFill>
          </a:ln>
        </p:spPr>
        <p:txBody>
          <a:bodyPr wrap="square" rtlCol="0">
            <a:spAutoFit/>
          </a:bodyPr>
          <a:lstStyle/>
          <a:p>
            <a:r>
              <a:rPr lang="en-SG" dirty="0"/>
              <a:t>Chat Search</a:t>
            </a:r>
          </a:p>
        </p:txBody>
      </p:sp>
      <p:pic>
        <p:nvPicPr>
          <p:cNvPr id="59" name="Graphic 58" descr="Eyes">
            <a:extLst>
              <a:ext uri="{FF2B5EF4-FFF2-40B4-BE49-F238E27FC236}">
                <a16:creationId xmlns:a16="http://schemas.microsoft.com/office/drawing/2014/main" id="{ED7CB8DB-00BE-4951-8305-B3B76A25908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22782" y="5029790"/>
            <a:ext cx="369332" cy="369332"/>
          </a:xfrm>
          <a:prstGeom prst="rect">
            <a:avLst/>
          </a:prstGeom>
        </p:spPr>
      </p:pic>
      <p:pic>
        <p:nvPicPr>
          <p:cNvPr id="60" name="Graphic 59" descr="Folder">
            <a:extLst>
              <a:ext uri="{FF2B5EF4-FFF2-40B4-BE49-F238E27FC236}">
                <a16:creationId xmlns:a16="http://schemas.microsoft.com/office/drawing/2014/main" id="{354495B3-0759-4321-A5B3-D1C797831D6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22782" y="4642618"/>
            <a:ext cx="369332" cy="369332"/>
          </a:xfrm>
          <a:prstGeom prst="rect">
            <a:avLst/>
          </a:prstGeom>
        </p:spPr>
      </p:pic>
      <p:sp>
        <p:nvSpPr>
          <p:cNvPr id="61" name="TextBox 60">
            <a:extLst>
              <a:ext uri="{FF2B5EF4-FFF2-40B4-BE49-F238E27FC236}">
                <a16:creationId xmlns:a16="http://schemas.microsoft.com/office/drawing/2014/main" id="{A5F1DE69-353A-4960-BE08-8950F51C4822}"/>
              </a:ext>
            </a:extLst>
          </p:cNvPr>
          <p:cNvSpPr txBox="1"/>
          <p:nvPr/>
        </p:nvSpPr>
        <p:spPr>
          <a:xfrm>
            <a:off x="3715935" y="4012615"/>
            <a:ext cx="5131967" cy="369332"/>
          </a:xfrm>
          <a:prstGeom prst="rect">
            <a:avLst/>
          </a:prstGeom>
          <a:noFill/>
          <a:ln>
            <a:solidFill>
              <a:schemeClr val="accent1"/>
            </a:solidFill>
          </a:ln>
        </p:spPr>
        <p:txBody>
          <a:bodyPr wrap="square" rtlCol="0">
            <a:spAutoFit/>
          </a:bodyPr>
          <a:lstStyle/>
          <a:p>
            <a:r>
              <a:rPr lang="en-SG" dirty="0"/>
              <a:t>Group description………</a:t>
            </a:r>
          </a:p>
        </p:txBody>
      </p:sp>
      <p:pic>
        <p:nvPicPr>
          <p:cNvPr id="20" name="Graphic 19" descr="Pencil">
            <a:extLst>
              <a:ext uri="{FF2B5EF4-FFF2-40B4-BE49-F238E27FC236}">
                <a16:creationId xmlns:a16="http://schemas.microsoft.com/office/drawing/2014/main" id="{38C564C4-E139-48A2-BF08-C068215C55B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20196" y="4071378"/>
            <a:ext cx="251806" cy="251806"/>
          </a:xfrm>
          <a:prstGeom prst="rect">
            <a:avLst/>
          </a:prstGeom>
        </p:spPr>
      </p:pic>
      <p:sp>
        <p:nvSpPr>
          <p:cNvPr id="63" name="TextBox 62">
            <a:extLst>
              <a:ext uri="{FF2B5EF4-FFF2-40B4-BE49-F238E27FC236}">
                <a16:creationId xmlns:a16="http://schemas.microsoft.com/office/drawing/2014/main" id="{62C99363-BE03-41B5-84BF-F2FC8BCEFA89}"/>
              </a:ext>
            </a:extLst>
          </p:cNvPr>
          <p:cNvSpPr txBox="1"/>
          <p:nvPr/>
        </p:nvSpPr>
        <p:spPr>
          <a:xfrm>
            <a:off x="3715935" y="5377560"/>
            <a:ext cx="5131967" cy="369332"/>
          </a:xfrm>
          <a:prstGeom prst="rect">
            <a:avLst/>
          </a:prstGeom>
          <a:noFill/>
          <a:ln>
            <a:solidFill>
              <a:schemeClr val="accent1"/>
            </a:solidFill>
          </a:ln>
        </p:spPr>
        <p:txBody>
          <a:bodyPr wrap="square" rtlCol="0">
            <a:spAutoFit/>
          </a:bodyPr>
          <a:lstStyle/>
          <a:p>
            <a:r>
              <a:rPr lang="en-SG" dirty="0"/>
              <a:t>Mute group</a:t>
            </a:r>
          </a:p>
        </p:txBody>
      </p:sp>
      <p:pic>
        <p:nvPicPr>
          <p:cNvPr id="29" name="Graphic 28" descr="Mute ringer">
            <a:extLst>
              <a:ext uri="{FF2B5EF4-FFF2-40B4-BE49-F238E27FC236}">
                <a16:creationId xmlns:a16="http://schemas.microsoft.com/office/drawing/2014/main" id="{ED05740F-BF75-4205-AD6D-585859EBB2C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64356" y="5390319"/>
            <a:ext cx="327760" cy="327760"/>
          </a:xfrm>
          <a:prstGeom prst="rect">
            <a:avLst/>
          </a:prstGeom>
        </p:spPr>
      </p:pic>
      <p:sp>
        <p:nvSpPr>
          <p:cNvPr id="69" name="TextBox 68">
            <a:extLst>
              <a:ext uri="{FF2B5EF4-FFF2-40B4-BE49-F238E27FC236}">
                <a16:creationId xmlns:a16="http://schemas.microsoft.com/office/drawing/2014/main" id="{8FB83992-38EB-4BDD-A89A-A0E8A12AA9AE}"/>
              </a:ext>
            </a:extLst>
          </p:cNvPr>
          <p:cNvSpPr txBox="1"/>
          <p:nvPr/>
        </p:nvSpPr>
        <p:spPr>
          <a:xfrm>
            <a:off x="3715935" y="5744102"/>
            <a:ext cx="5131967" cy="369332"/>
          </a:xfrm>
          <a:prstGeom prst="rect">
            <a:avLst/>
          </a:prstGeom>
          <a:noFill/>
          <a:ln>
            <a:solidFill>
              <a:schemeClr val="accent1"/>
            </a:solidFill>
          </a:ln>
        </p:spPr>
        <p:txBody>
          <a:bodyPr wrap="square" rtlCol="0">
            <a:spAutoFit/>
          </a:bodyPr>
          <a:lstStyle/>
          <a:p>
            <a:r>
              <a:rPr lang="en-SG" dirty="0"/>
              <a:t>Trending Messages</a:t>
            </a:r>
          </a:p>
        </p:txBody>
      </p:sp>
      <p:pic>
        <p:nvPicPr>
          <p:cNvPr id="33" name="Graphic 32" descr="Statistics">
            <a:extLst>
              <a:ext uri="{FF2B5EF4-FFF2-40B4-BE49-F238E27FC236}">
                <a16:creationId xmlns:a16="http://schemas.microsoft.com/office/drawing/2014/main" id="{AB5BFFCB-FC04-4F1C-9943-6985A613C36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1782" y="5772315"/>
            <a:ext cx="332908" cy="332908"/>
          </a:xfrm>
          <a:prstGeom prst="rect">
            <a:avLst/>
          </a:prstGeom>
        </p:spPr>
      </p:pic>
      <p:sp>
        <p:nvSpPr>
          <p:cNvPr id="72" name="TextBox 71">
            <a:extLst>
              <a:ext uri="{FF2B5EF4-FFF2-40B4-BE49-F238E27FC236}">
                <a16:creationId xmlns:a16="http://schemas.microsoft.com/office/drawing/2014/main" id="{EC9E2F83-76FF-4FBF-862A-FDC6AFCDA553}"/>
              </a:ext>
            </a:extLst>
          </p:cNvPr>
          <p:cNvSpPr txBox="1"/>
          <p:nvPr/>
        </p:nvSpPr>
        <p:spPr>
          <a:xfrm>
            <a:off x="3715934" y="6111973"/>
            <a:ext cx="5131967" cy="369332"/>
          </a:xfrm>
          <a:prstGeom prst="rect">
            <a:avLst/>
          </a:prstGeom>
          <a:noFill/>
          <a:ln>
            <a:solidFill>
              <a:schemeClr val="accent1"/>
            </a:solidFill>
          </a:ln>
        </p:spPr>
        <p:txBody>
          <a:bodyPr wrap="square" rtlCol="0">
            <a:spAutoFit/>
          </a:bodyPr>
          <a:lstStyle/>
          <a:p>
            <a:r>
              <a:rPr lang="en-SG" dirty="0"/>
              <a:t>Messages marked as Important(By other users)</a:t>
            </a:r>
          </a:p>
        </p:txBody>
      </p:sp>
      <p:pic>
        <p:nvPicPr>
          <p:cNvPr id="36" name="Graphic 35" descr="Lightbulb and gear">
            <a:extLst>
              <a:ext uri="{FF2B5EF4-FFF2-40B4-BE49-F238E27FC236}">
                <a16:creationId xmlns:a16="http://schemas.microsoft.com/office/drawing/2014/main" id="{82C820C5-4660-4E31-925E-5111174788D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81844" y="6136197"/>
            <a:ext cx="310270" cy="310270"/>
          </a:xfrm>
          <a:prstGeom prst="rect">
            <a:avLst/>
          </a:prstGeom>
        </p:spPr>
      </p:pic>
      <p:pic>
        <p:nvPicPr>
          <p:cNvPr id="92" name="Graphic 91" descr="Pencil">
            <a:extLst>
              <a:ext uri="{FF2B5EF4-FFF2-40B4-BE49-F238E27FC236}">
                <a16:creationId xmlns:a16="http://schemas.microsoft.com/office/drawing/2014/main" id="{AF989C49-FCA2-4703-9753-DCDAD562511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71556" y="3321068"/>
            <a:ext cx="251806" cy="251806"/>
          </a:xfrm>
          <a:prstGeom prst="rect">
            <a:avLst/>
          </a:prstGeom>
        </p:spPr>
      </p:pic>
      <p:sp>
        <p:nvSpPr>
          <p:cNvPr id="106" name="TextBox 105">
            <a:extLst>
              <a:ext uri="{FF2B5EF4-FFF2-40B4-BE49-F238E27FC236}">
                <a16:creationId xmlns:a16="http://schemas.microsoft.com/office/drawing/2014/main" id="{BC1D2B09-F8DC-4905-A026-9151224C805E}"/>
              </a:ext>
            </a:extLst>
          </p:cNvPr>
          <p:cNvSpPr txBox="1"/>
          <p:nvPr/>
        </p:nvSpPr>
        <p:spPr>
          <a:xfrm>
            <a:off x="3528438" y="5625602"/>
            <a:ext cx="1449962"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SG" dirty="0"/>
              <a:t> Export group</a:t>
            </a:r>
          </a:p>
        </p:txBody>
      </p:sp>
      <p:sp>
        <p:nvSpPr>
          <p:cNvPr id="107" name="TextBox 106">
            <a:extLst>
              <a:ext uri="{FF2B5EF4-FFF2-40B4-BE49-F238E27FC236}">
                <a16:creationId xmlns:a16="http://schemas.microsoft.com/office/drawing/2014/main" id="{A1DDD693-2C7E-4619-B46C-2B9D46E36765}"/>
              </a:ext>
            </a:extLst>
          </p:cNvPr>
          <p:cNvSpPr txBox="1"/>
          <p:nvPr/>
        </p:nvSpPr>
        <p:spPr>
          <a:xfrm>
            <a:off x="3528438" y="2403128"/>
            <a:ext cx="5131967" cy="369332"/>
          </a:xfrm>
          <a:prstGeom prst="rect">
            <a:avLst/>
          </a:prstGeom>
          <a:noFill/>
          <a:ln>
            <a:solidFill>
              <a:schemeClr val="accent1"/>
            </a:solidFill>
          </a:ln>
        </p:spPr>
        <p:txBody>
          <a:bodyPr wrap="square" rtlCol="0">
            <a:spAutoFit/>
          </a:bodyPr>
          <a:lstStyle/>
          <a:p>
            <a:r>
              <a:rPr lang="en-SG" dirty="0"/>
              <a:t>                                    Participant-1                             </a:t>
            </a:r>
            <a:r>
              <a:rPr lang="en-SG" sz="1000" dirty="0"/>
              <a:t>Admin</a:t>
            </a:r>
          </a:p>
        </p:txBody>
      </p:sp>
      <p:pic>
        <p:nvPicPr>
          <p:cNvPr id="108" name="Graphic 107" descr="User">
            <a:extLst>
              <a:ext uri="{FF2B5EF4-FFF2-40B4-BE49-F238E27FC236}">
                <a16:creationId xmlns:a16="http://schemas.microsoft.com/office/drawing/2014/main" id="{4F7946A9-8B0E-4D61-984D-35003A5373D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69252" y="2472950"/>
            <a:ext cx="215562" cy="215562"/>
          </a:xfrm>
          <a:prstGeom prst="rect">
            <a:avLst/>
          </a:prstGeom>
        </p:spPr>
      </p:pic>
      <p:sp>
        <p:nvSpPr>
          <p:cNvPr id="109" name="TextBox 108">
            <a:extLst>
              <a:ext uri="{FF2B5EF4-FFF2-40B4-BE49-F238E27FC236}">
                <a16:creationId xmlns:a16="http://schemas.microsoft.com/office/drawing/2014/main" id="{4D217457-67AA-4478-A7DF-9B9CB55F277A}"/>
              </a:ext>
            </a:extLst>
          </p:cNvPr>
          <p:cNvSpPr txBox="1"/>
          <p:nvPr/>
        </p:nvSpPr>
        <p:spPr>
          <a:xfrm>
            <a:off x="3528438" y="2769706"/>
            <a:ext cx="5131967" cy="369332"/>
          </a:xfrm>
          <a:prstGeom prst="rect">
            <a:avLst/>
          </a:prstGeom>
          <a:noFill/>
          <a:ln>
            <a:solidFill>
              <a:schemeClr val="accent1"/>
            </a:solidFill>
          </a:ln>
        </p:spPr>
        <p:txBody>
          <a:bodyPr wrap="square" rtlCol="0">
            <a:spAutoFit/>
          </a:bodyPr>
          <a:lstStyle/>
          <a:p>
            <a:r>
              <a:rPr lang="en-SG" dirty="0"/>
              <a:t>                                    Participant-2                             </a:t>
            </a:r>
            <a:r>
              <a:rPr lang="en-SG" sz="1000" dirty="0"/>
              <a:t>Admin</a:t>
            </a:r>
          </a:p>
        </p:txBody>
      </p:sp>
      <p:sp>
        <p:nvSpPr>
          <p:cNvPr id="110" name="TextBox 109">
            <a:extLst>
              <a:ext uri="{FF2B5EF4-FFF2-40B4-BE49-F238E27FC236}">
                <a16:creationId xmlns:a16="http://schemas.microsoft.com/office/drawing/2014/main" id="{3194C8BA-E1DC-4EC4-B195-08EC63F78425}"/>
              </a:ext>
            </a:extLst>
          </p:cNvPr>
          <p:cNvSpPr txBox="1"/>
          <p:nvPr/>
        </p:nvSpPr>
        <p:spPr>
          <a:xfrm>
            <a:off x="3528438" y="3136284"/>
            <a:ext cx="5131967" cy="369332"/>
          </a:xfrm>
          <a:prstGeom prst="rect">
            <a:avLst/>
          </a:prstGeom>
          <a:noFill/>
          <a:ln>
            <a:solidFill>
              <a:schemeClr val="accent1"/>
            </a:solidFill>
          </a:ln>
        </p:spPr>
        <p:txBody>
          <a:bodyPr wrap="square" rtlCol="0">
            <a:spAutoFit/>
          </a:bodyPr>
          <a:lstStyle/>
          <a:p>
            <a:r>
              <a:rPr lang="en-SG" dirty="0"/>
              <a:t>                                    Participant-3</a:t>
            </a:r>
          </a:p>
        </p:txBody>
      </p:sp>
      <p:sp>
        <p:nvSpPr>
          <p:cNvPr id="111" name="TextBox 110">
            <a:extLst>
              <a:ext uri="{FF2B5EF4-FFF2-40B4-BE49-F238E27FC236}">
                <a16:creationId xmlns:a16="http://schemas.microsoft.com/office/drawing/2014/main" id="{6E9C46C0-2FEC-41E9-B7D6-BFFA2A1D955C}"/>
              </a:ext>
            </a:extLst>
          </p:cNvPr>
          <p:cNvSpPr txBox="1"/>
          <p:nvPr/>
        </p:nvSpPr>
        <p:spPr>
          <a:xfrm>
            <a:off x="3528437" y="3501255"/>
            <a:ext cx="5131967" cy="369332"/>
          </a:xfrm>
          <a:prstGeom prst="rect">
            <a:avLst/>
          </a:prstGeom>
          <a:noFill/>
          <a:ln>
            <a:solidFill>
              <a:schemeClr val="accent1"/>
            </a:solidFill>
          </a:ln>
        </p:spPr>
        <p:txBody>
          <a:bodyPr wrap="square" rtlCol="0">
            <a:spAutoFit/>
          </a:bodyPr>
          <a:lstStyle/>
          <a:p>
            <a:r>
              <a:rPr lang="en-SG" dirty="0"/>
              <a:t>                                    Participant-100</a:t>
            </a:r>
          </a:p>
        </p:txBody>
      </p:sp>
      <p:sp>
        <p:nvSpPr>
          <p:cNvPr id="112" name="TextBox 111">
            <a:extLst>
              <a:ext uri="{FF2B5EF4-FFF2-40B4-BE49-F238E27FC236}">
                <a16:creationId xmlns:a16="http://schemas.microsoft.com/office/drawing/2014/main" id="{E1FD2E01-90FD-4E06-A5B6-CED89AEF71DA}"/>
              </a:ext>
            </a:extLst>
          </p:cNvPr>
          <p:cNvSpPr txBox="1"/>
          <p:nvPr/>
        </p:nvSpPr>
        <p:spPr>
          <a:xfrm>
            <a:off x="3528437" y="3867833"/>
            <a:ext cx="5131967" cy="369332"/>
          </a:xfrm>
          <a:prstGeom prst="rect">
            <a:avLst/>
          </a:prstGeom>
          <a:noFill/>
          <a:ln>
            <a:solidFill>
              <a:schemeClr val="accent1"/>
            </a:solidFill>
          </a:ln>
        </p:spPr>
        <p:txBody>
          <a:bodyPr wrap="square" rtlCol="0">
            <a:spAutoFit/>
          </a:bodyPr>
          <a:lstStyle/>
          <a:p>
            <a:r>
              <a:rPr lang="en-SG" dirty="0"/>
              <a:t>                                            You</a:t>
            </a:r>
          </a:p>
        </p:txBody>
      </p:sp>
      <p:sp>
        <p:nvSpPr>
          <p:cNvPr id="113" name="Flowchart: Connector 112">
            <a:extLst>
              <a:ext uri="{FF2B5EF4-FFF2-40B4-BE49-F238E27FC236}">
                <a16:creationId xmlns:a16="http://schemas.microsoft.com/office/drawing/2014/main" id="{B2C92B58-2A76-43EA-B3F1-70F4F867DCC8}"/>
              </a:ext>
            </a:extLst>
          </p:cNvPr>
          <p:cNvSpPr/>
          <p:nvPr/>
        </p:nvSpPr>
        <p:spPr>
          <a:xfrm>
            <a:off x="3686564" y="2433988"/>
            <a:ext cx="380939" cy="32201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4" name="Graphic 113" descr="User">
            <a:extLst>
              <a:ext uri="{FF2B5EF4-FFF2-40B4-BE49-F238E27FC236}">
                <a16:creationId xmlns:a16="http://schemas.microsoft.com/office/drawing/2014/main" id="{FC8799A7-654A-4876-8558-27328C5B811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69252" y="2839651"/>
            <a:ext cx="215562" cy="215562"/>
          </a:xfrm>
          <a:prstGeom prst="rect">
            <a:avLst/>
          </a:prstGeom>
        </p:spPr>
      </p:pic>
      <p:sp>
        <p:nvSpPr>
          <p:cNvPr id="115" name="Flowchart: Connector 114">
            <a:extLst>
              <a:ext uri="{FF2B5EF4-FFF2-40B4-BE49-F238E27FC236}">
                <a16:creationId xmlns:a16="http://schemas.microsoft.com/office/drawing/2014/main" id="{7A2E14D1-8EAD-4BEC-A650-0A4C295DA4DA}"/>
              </a:ext>
            </a:extLst>
          </p:cNvPr>
          <p:cNvSpPr/>
          <p:nvPr/>
        </p:nvSpPr>
        <p:spPr>
          <a:xfrm>
            <a:off x="3686564" y="2800689"/>
            <a:ext cx="380939" cy="32201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6" name="Graphic 115" descr="User">
            <a:extLst>
              <a:ext uri="{FF2B5EF4-FFF2-40B4-BE49-F238E27FC236}">
                <a16:creationId xmlns:a16="http://schemas.microsoft.com/office/drawing/2014/main" id="{5F85C8F1-7E18-461A-9523-926FC6E9B09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69252" y="3196439"/>
            <a:ext cx="215562" cy="215562"/>
          </a:xfrm>
          <a:prstGeom prst="rect">
            <a:avLst/>
          </a:prstGeom>
        </p:spPr>
      </p:pic>
      <p:sp>
        <p:nvSpPr>
          <p:cNvPr id="117" name="Flowchart: Connector 116">
            <a:extLst>
              <a:ext uri="{FF2B5EF4-FFF2-40B4-BE49-F238E27FC236}">
                <a16:creationId xmlns:a16="http://schemas.microsoft.com/office/drawing/2014/main" id="{39F08E2A-DD02-4221-855B-3290B192C688}"/>
              </a:ext>
            </a:extLst>
          </p:cNvPr>
          <p:cNvSpPr/>
          <p:nvPr/>
        </p:nvSpPr>
        <p:spPr>
          <a:xfrm>
            <a:off x="3686564" y="3157477"/>
            <a:ext cx="380939" cy="32201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8" name="Graphic 117" descr="User">
            <a:extLst>
              <a:ext uri="{FF2B5EF4-FFF2-40B4-BE49-F238E27FC236}">
                <a16:creationId xmlns:a16="http://schemas.microsoft.com/office/drawing/2014/main" id="{2B7ACF9D-EFFB-459F-B55B-E8E3B99990B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69252" y="3558656"/>
            <a:ext cx="215562" cy="215562"/>
          </a:xfrm>
          <a:prstGeom prst="rect">
            <a:avLst/>
          </a:prstGeom>
        </p:spPr>
      </p:pic>
      <p:sp>
        <p:nvSpPr>
          <p:cNvPr id="119" name="Flowchart: Connector 118">
            <a:extLst>
              <a:ext uri="{FF2B5EF4-FFF2-40B4-BE49-F238E27FC236}">
                <a16:creationId xmlns:a16="http://schemas.microsoft.com/office/drawing/2014/main" id="{0AC12A2D-9325-486A-B65C-4D01477419D4}"/>
              </a:ext>
            </a:extLst>
          </p:cNvPr>
          <p:cNvSpPr/>
          <p:nvPr/>
        </p:nvSpPr>
        <p:spPr>
          <a:xfrm>
            <a:off x="3686564" y="3519694"/>
            <a:ext cx="380939" cy="32201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0" name="Graphic 119" descr="User">
            <a:extLst>
              <a:ext uri="{FF2B5EF4-FFF2-40B4-BE49-F238E27FC236}">
                <a16:creationId xmlns:a16="http://schemas.microsoft.com/office/drawing/2014/main" id="{C452FC8D-C614-4F39-A052-CEC7BCC0A76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69252" y="3935305"/>
            <a:ext cx="215562" cy="215562"/>
          </a:xfrm>
          <a:prstGeom prst="rect">
            <a:avLst/>
          </a:prstGeom>
        </p:spPr>
      </p:pic>
      <p:sp>
        <p:nvSpPr>
          <p:cNvPr id="121" name="Flowchart: Connector 120">
            <a:extLst>
              <a:ext uri="{FF2B5EF4-FFF2-40B4-BE49-F238E27FC236}">
                <a16:creationId xmlns:a16="http://schemas.microsoft.com/office/drawing/2014/main" id="{CCA5DBA8-5F21-4178-9580-CD79892C2497}"/>
              </a:ext>
            </a:extLst>
          </p:cNvPr>
          <p:cNvSpPr/>
          <p:nvPr/>
        </p:nvSpPr>
        <p:spPr>
          <a:xfrm>
            <a:off x="3686564" y="3896343"/>
            <a:ext cx="380939" cy="32201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TextBox 121">
            <a:extLst>
              <a:ext uri="{FF2B5EF4-FFF2-40B4-BE49-F238E27FC236}">
                <a16:creationId xmlns:a16="http://schemas.microsoft.com/office/drawing/2014/main" id="{18DC607E-14DF-4F74-A5CD-85934E008042}"/>
              </a:ext>
            </a:extLst>
          </p:cNvPr>
          <p:cNvSpPr txBox="1"/>
          <p:nvPr/>
        </p:nvSpPr>
        <p:spPr>
          <a:xfrm>
            <a:off x="5483565" y="5625602"/>
            <a:ext cx="1449962" cy="369332"/>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a:solidFill>
              <a:srgbClr val="FF0000"/>
            </a:solidFill>
          </a:ln>
        </p:spPr>
        <p:txBody>
          <a:bodyPr wrap="square" rtlCol="0">
            <a:spAutoFit/>
          </a:bodyPr>
          <a:lstStyle/>
          <a:p>
            <a:r>
              <a:rPr lang="en-SG" dirty="0"/>
              <a:t>   Clear Chat</a:t>
            </a:r>
          </a:p>
        </p:txBody>
      </p:sp>
      <p:sp>
        <p:nvSpPr>
          <p:cNvPr id="123" name="TextBox 122">
            <a:extLst>
              <a:ext uri="{FF2B5EF4-FFF2-40B4-BE49-F238E27FC236}">
                <a16:creationId xmlns:a16="http://schemas.microsoft.com/office/drawing/2014/main" id="{2C679E30-455A-4A1E-B8BF-6F8A3D2B47FB}"/>
              </a:ext>
            </a:extLst>
          </p:cNvPr>
          <p:cNvSpPr txBox="1"/>
          <p:nvPr/>
        </p:nvSpPr>
        <p:spPr>
          <a:xfrm>
            <a:off x="7438692" y="5625602"/>
            <a:ext cx="1449962"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chemeClr val="accent1"/>
            </a:solidFill>
          </a:ln>
        </p:spPr>
        <p:txBody>
          <a:bodyPr wrap="square" rtlCol="0">
            <a:spAutoFit/>
          </a:bodyPr>
          <a:lstStyle/>
          <a:p>
            <a:r>
              <a:rPr lang="en-SG" dirty="0"/>
              <a:t>   Exit Group</a:t>
            </a:r>
          </a:p>
        </p:txBody>
      </p:sp>
      <p:sp>
        <p:nvSpPr>
          <p:cNvPr id="124" name="Arrow: Up 123">
            <a:extLst>
              <a:ext uri="{FF2B5EF4-FFF2-40B4-BE49-F238E27FC236}">
                <a16:creationId xmlns:a16="http://schemas.microsoft.com/office/drawing/2014/main" id="{4EB9054A-A115-46AF-B994-80DCB3B31961}"/>
              </a:ext>
            </a:extLst>
          </p:cNvPr>
          <p:cNvSpPr/>
          <p:nvPr/>
        </p:nvSpPr>
        <p:spPr>
          <a:xfrm rot="3428604">
            <a:off x="2169361" y="966845"/>
            <a:ext cx="168294" cy="4201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6" name="TextBox 125">
            <a:extLst>
              <a:ext uri="{FF2B5EF4-FFF2-40B4-BE49-F238E27FC236}">
                <a16:creationId xmlns:a16="http://schemas.microsoft.com/office/drawing/2014/main" id="{0802212D-7564-4216-8868-356E5E052B3A}"/>
              </a:ext>
            </a:extLst>
          </p:cNvPr>
          <p:cNvSpPr txBox="1"/>
          <p:nvPr/>
        </p:nvSpPr>
        <p:spPr>
          <a:xfrm>
            <a:off x="3528437" y="4241696"/>
            <a:ext cx="5131967" cy="369332"/>
          </a:xfrm>
          <a:prstGeom prst="rect">
            <a:avLst/>
          </a:prstGeom>
          <a:noFill/>
          <a:ln>
            <a:solidFill>
              <a:schemeClr val="accent1"/>
            </a:solidFill>
          </a:ln>
        </p:spPr>
        <p:txBody>
          <a:bodyPr wrap="square" rtlCol="0">
            <a:spAutoFit/>
          </a:bodyPr>
          <a:lstStyle/>
          <a:p>
            <a:r>
              <a:rPr lang="en-SG" dirty="0"/>
              <a:t>                                   Add Participant</a:t>
            </a:r>
          </a:p>
        </p:txBody>
      </p:sp>
    </p:spTree>
    <p:extLst>
      <p:ext uri="{BB962C8B-B14F-4D97-AF65-F5344CB8AC3E}">
        <p14:creationId xmlns:p14="http://schemas.microsoft.com/office/powerpoint/2010/main" val="161081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16667E-7 3.7037E-7 L 0.00078 0.3338 " pathEditMode="relative" rAng="0" ptsTypes="AA">
                                      <p:cBhvr>
                                        <p:cTn id="6" dur="2000" fill="hold"/>
                                        <p:tgtEl>
                                          <p:spTgt spid="57"/>
                                        </p:tgtEl>
                                        <p:attrNameLst>
                                          <p:attrName>ppt_x</p:attrName>
                                          <p:attrName>ppt_y</p:attrName>
                                        </p:attrNameLst>
                                      </p:cBhvr>
                                      <p:rCtr x="39" y="16690"/>
                                    </p:animMotion>
                                  </p:childTnLst>
                                </p:cTn>
                              </p:par>
                              <p:par>
                                <p:cTn id="7" presetID="10" presetClass="exit" presetSubtype="0" fill="hold" grpId="0" nodeType="withEffect">
                                  <p:stCondLst>
                                    <p:cond delay="0"/>
                                  </p:stCondLst>
                                  <p:childTnLst>
                                    <p:animEffect transition="out" filter="fade">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52"/>
                                        </p:tgtEl>
                                      </p:cBhvr>
                                    </p:animEffect>
                                    <p:set>
                                      <p:cBhvr>
                                        <p:cTn id="12" dur="1" fill="hold">
                                          <p:stCondLst>
                                            <p:cond delay="499"/>
                                          </p:stCondLst>
                                        </p:cTn>
                                        <p:tgtEl>
                                          <p:spTgt spid="52"/>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58"/>
                                        </p:tgtEl>
                                      </p:cBhvr>
                                    </p:animEffect>
                                    <p:set>
                                      <p:cBhvr>
                                        <p:cTn id="18" dur="1" fill="hold">
                                          <p:stCondLst>
                                            <p:cond delay="499"/>
                                          </p:stCondLst>
                                        </p:cTn>
                                        <p:tgtEl>
                                          <p:spTgt spid="58"/>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9"/>
                                        </p:tgtEl>
                                      </p:cBhvr>
                                    </p:animEffect>
                                    <p:set>
                                      <p:cBhvr>
                                        <p:cTn id="21" dur="1" fill="hold">
                                          <p:stCondLst>
                                            <p:cond delay="499"/>
                                          </p:stCondLst>
                                        </p:cTn>
                                        <p:tgtEl>
                                          <p:spTgt spid="5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0"/>
                                        </p:tgtEl>
                                      </p:cBhvr>
                                    </p:animEffect>
                                    <p:set>
                                      <p:cBhvr>
                                        <p:cTn id="24" dur="1" fill="hold">
                                          <p:stCondLst>
                                            <p:cond delay="499"/>
                                          </p:stCondLst>
                                        </p:cTn>
                                        <p:tgtEl>
                                          <p:spTgt spid="60"/>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61"/>
                                        </p:tgtEl>
                                      </p:cBhvr>
                                    </p:animEffect>
                                    <p:set>
                                      <p:cBhvr>
                                        <p:cTn id="27" dur="1" fill="hold">
                                          <p:stCondLst>
                                            <p:cond delay="499"/>
                                          </p:stCondLst>
                                        </p:cTn>
                                        <p:tgtEl>
                                          <p:spTgt spid="6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3"/>
                                        </p:tgtEl>
                                      </p:cBhvr>
                                    </p:animEffect>
                                    <p:set>
                                      <p:cBhvr>
                                        <p:cTn id="33" dur="1" fill="hold">
                                          <p:stCondLst>
                                            <p:cond delay="499"/>
                                          </p:stCondLst>
                                        </p:cTn>
                                        <p:tgtEl>
                                          <p:spTgt spid="6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69"/>
                                        </p:tgtEl>
                                      </p:cBhvr>
                                    </p:animEffect>
                                    <p:set>
                                      <p:cBhvr>
                                        <p:cTn id="39" dur="1" fill="hold">
                                          <p:stCondLst>
                                            <p:cond delay="499"/>
                                          </p:stCondLst>
                                        </p:cTn>
                                        <p:tgtEl>
                                          <p:spTgt spid="69"/>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3"/>
                                        </p:tgtEl>
                                      </p:cBhvr>
                                    </p:animEffect>
                                    <p:set>
                                      <p:cBhvr>
                                        <p:cTn id="42" dur="1" fill="hold">
                                          <p:stCondLst>
                                            <p:cond delay="499"/>
                                          </p:stCondLst>
                                        </p:cTn>
                                        <p:tgtEl>
                                          <p:spTgt spid="33"/>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72"/>
                                        </p:tgtEl>
                                      </p:cBhvr>
                                    </p:animEffect>
                                    <p:set>
                                      <p:cBhvr>
                                        <p:cTn id="45" dur="1" fill="hold">
                                          <p:stCondLst>
                                            <p:cond delay="499"/>
                                          </p:stCondLst>
                                        </p:cTn>
                                        <p:tgtEl>
                                          <p:spTgt spid="7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6"/>
                                        </p:tgtEl>
                                      </p:cBhvr>
                                    </p:animEffect>
                                    <p:set>
                                      <p:cBhvr>
                                        <p:cTn id="48" dur="1" fill="hold">
                                          <p:stCondLst>
                                            <p:cond delay="499"/>
                                          </p:stCondLst>
                                        </p:cTn>
                                        <p:tgtEl>
                                          <p:spTgt spid="36"/>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92"/>
                                        </p:tgtEl>
                                      </p:cBhvr>
                                    </p:animEffect>
                                    <p:set>
                                      <p:cBhvr>
                                        <p:cTn id="51" dur="1" fill="hold">
                                          <p:stCondLst>
                                            <p:cond delay="499"/>
                                          </p:stCondLst>
                                        </p:cTn>
                                        <p:tgtEl>
                                          <p:spTgt spid="92"/>
                                        </p:tgtEl>
                                        <p:attrNameLst>
                                          <p:attrName>style.visibility</p:attrName>
                                        </p:attrNameLst>
                                      </p:cBhvr>
                                      <p:to>
                                        <p:strVal val="hidden"/>
                                      </p:to>
                                    </p:set>
                                  </p:childTnLst>
                                </p:cTn>
                              </p:par>
                              <p:par>
                                <p:cTn id="52" presetID="10" presetClass="entr" presetSubtype="0" fill="hold" grpId="0" nodeType="withEffect">
                                  <p:stCondLst>
                                    <p:cond delay="500"/>
                                  </p:stCondLst>
                                  <p:childTnLst>
                                    <p:set>
                                      <p:cBhvr>
                                        <p:cTn id="53" dur="1" fill="hold">
                                          <p:stCondLst>
                                            <p:cond delay="0"/>
                                          </p:stCondLst>
                                        </p:cTn>
                                        <p:tgtEl>
                                          <p:spTgt spid="106"/>
                                        </p:tgtEl>
                                        <p:attrNameLst>
                                          <p:attrName>style.visibility</p:attrName>
                                        </p:attrNameLst>
                                      </p:cBhvr>
                                      <p:to>
                                        <p:strVal val="visible"/>
                                      </p:to>
                                    </p:set>
                                    <p:animEffect transition="in" filter="fade">
                                      <p:cBhvr>
                                        <p:cTn id="54" dur="2000"/>
                                        <p:tgtEl>
                                          <p:spTgt spid="106"/>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107"/>
                                        </p:tgtEl>
                                        <p:attrNameLst>
                                          <p:attrName>style.visibility</p:attrName>
                                        </p:attrNameLst>
                                      </p:cBhvr>
                                      <p:to>
                                        <p:strVal val="visible"/>
                                      </p:to>
                                    </p:set>
                                    <p:animEffect transition="in" filter="fade">
                                      <p:cBhvr>
                                        <p:cTn id="57" dur="2000"/>
                                        <p:tgtEl>
                                          <p:spTgt spid="107"/>
                                        </p:tgtEl>
                                      </p:cBhvr>
                                    </p:animEffect>
                                  </p:childTnLst>
                                </p:cTn>
                              </p:par>
                              <p:par>
                                <p:cTn id="58" presetID="10" presetClass="entr" presetSubtype="0" fill="hold" nodeType="withEffect">
                                  <p:stCondLst>
                                    <p:cond delay="500"/>
                                  </p:stCondLst>
                                  <p:childTnLst>
                                    <p:set>
                                      <p:cBhvr>
                                        <p:cTn id="59" dur="1" fill="hold">
                                          <p:stCondLst>
                                            <p:cond delay="0"/>
                                          </p:stCondLst>
                                        </p:cTn>
                                        <p:tgtEl>
                                          <p:spTgt spid="108"/>
                                        </p:tgtEl>
                                        <p:attrNameLst>
                                          <p:attrName>style.visibility</p:attrName>
                                        </p:attrNameLst>
                                      </p:cBhvr>
                                      <p:to>
                                        <p:strVal val="visible"/>
                                      </p:to>
                                    </p:set>
                                    <p:animEffect transition="in" filter="fade">
                                      <p:cBhvr>
                                        <p:cTn id="60" dur="2000"/>
                                        <p:tgtEl>
                                          <p:spTgt spid="108"/>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109"/>
                                        </p:tgtEl>
                                        <p:attrNameLst>
                                          <p:attrName>style.visibility</p:attrName>
                                        </p:attrNameLst>
                                      </p:cBhvr>
                                      <p:to>
                                        <p:strVal val="visible"/>
                                      </p:to>
                                    </p:set>
                                    <p:animEffect transition="in" filter="fade">
                                      <p:cBhvr>
                                        <p:cTn id="63" dur="2000"/>
                                        <p:tgtEl>
                                          <p:spTgt spid="109"/>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110"/>
                                        </p:tgtEl>
                                        <p:attrNameLst>
                                          <p:attrName>style.visibility</p:attrName>
                                        </p:attrNameLst>
                                      </p:cBhvr>
                                      <p:to>
                                        <p:strVal val="visible"/>
                                      </p:to>
                                    </p:set>
                                    <p:animEffect transition="in" filter="fade">
                                      <p:cBhvr>
                                        <p:cTn id="66" dur="2000"/>
                                        <p:tgtEl>
                                          <p:spTgt spid="110"/>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111"/>
                                        </p:tgtEl>
                                        <p:attrNameLst>
                                          <p:attrName>style.visibility</p:attrName>
                                        </p:attrNameLst>
                                      </p:cBhvr>
                                      <p:to>
                                        <p:strVal val="visible"/>
                                      </p:to>
                                    </p:set>
                                    <p:animEffect transition="in" filter="fade">
                                      <p:cBhvr>
                                        <p:cTn id="69" dur="2000"/>
                                        <p:tgtEl>
                                          <p:spTgt spid="111"/>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112"/>
                                        </p:tgtEl>
                                        <p:attrNameLst>
                                          <p:attrName>style.visibility</p:attrName>
                                        </p:attrNameLst>
                                      </p:cBhvr>
                                      <p:to>
                                        <p:strVal val="visible"/>
                                      </p:to>
                                    </p:set>
                                    <p:animEffect transition="in" filter="fade">
                                      <p:cBhvr>
                                        <p:cTn id="72" dur="2000"/>
                                        <p:tgtEl>
                                          <p:spTgt spid="112"/>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113"/>
                                        </p:tgtEl>
                                        <p:attrNameLst>
                                          <p:attrName>style.visibility</p:attrName>
                                        </p:attrNameLst>
                                      </p:cBhvr>
                                      <p:to>
                                        <p:strVal val="visible"/>
                                      </p:to>
                                    </p:set>
                                    <p:animEffect transition="in" filter="fade">
                                      <p:cBhvr>
                                        <p:cTn id="75" dur="2000"/>
                                        <p:tgtEl>
                                          <p:spTgt spid="113"/>
                                        </p:tgtEl>
                                      </p:cBhvr>
                                    </p:animEffect>
                                  </p:childTnLst>
                                </p:cTn>
                              </p:par>
                              <p:par>
                                <p:cTn id="76" presetID="10" presetClass="entr" presetSubtype="0" fill="hold" nodeType="withEffect">
                                  <p:stCondLst>
                                    <p:cond delay="500"/>
                                  </p:stCondLst>
                                  <p:childTnLst>
                                    <p:set>
                                      <p:cBhvr>
                                        <p:cTn id="77" dur="1" fill="hold">
                                          <p:stCondLst>
                                            <p:cond delay="0"/>
                                          </p:stCondLst>
                                        </p:cTn>
                                        <p:tgtEl>
                                          <p:spTgt spid="114"/>
                                        </p:tgtEl>
                                        <p:attrNameLst>
                                          <p:attrName>style.visibility</p:attrName>
                                        </p:attrNameLst>
                                      </p:cBhvr>
                                      <p:to>
                                        <p:strVal val="visible"/>
                                      </p:to>
                                    </p:set>
                                    <p:animEffect transition="in" filter="fade">
                                      <p:cBhvr>
                                        <p:cTn id="78" dur="2000"/>
                                        <p:tgtEl>
                                          <p:spTgt spid="114"/>
                                        </p:tgtEl>
                                      </p:cBhvr>
                                    </p:animEffect>
                                  </p:childTnLst>
                                </p:cTn>
                              </p:par>
                              <p:par>
                                <p:cTn id="79" presetID="10" presetClass="entr" presetSubtype="0" fill="hold" grpId="0" nodeType="withEffect">
                                  <p:stCondLst>
                                    <p:cond delay="50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2000"/>
                                        <p:tgtEl>
                                          <p:spTgt spid="115"/>
                                        </p:tgtEl>
                                      </p:cBhvr>
                                    </p:animEffect>
                                  </p:childTnLst>
                                </p:cTn>
                              </p:par>
                              <p:par>
                                <p:cTn id="82" presetID="10" presetClass="entr" presetSubtype="0" fill="hold" nodeType="withEffect">
                                  <p:stCondLst>
                                    <p:cond delay="500"/>
                                  </p:stCondLst>
                                  <p:childTnLst>
                                    <p:set>
                                      <p:cBhvr>
                                        <p:cTn id="83" dur="1" fill="hold">
                                          <p:stCondLst>
                                            <p:cond delay="0"/>
                                          </p:stCondLst>
                                        </p:cTn>
                                        <p:tgtEl>
                                          <p:spTgt spid="116"/>
                                        </p:tgtEl>
                                        <p:attrNameLst>
                                          <p:attrName>style.visibility</p:attrName>
                                        </p:attrNameLst>
                                      </p:cBhvr>
                                      <p:to>
                                        <p:strVal val="visible"/>
                                      </p:to>
                                    </p:set>
                                    <p:animEffect transition="in" filter="fade">
                                      <p:cBhvr>
                                        <p:cTn id="84" dur="2000"/>
                                        <p:tgtEl>
                                          <p:spTgt spid="116"/>
                                        </p:tgtEl>
                                      </p:cBhvr>
                                    </p:animEffect>
                                  </p:childTnLst>
                                </p:cTn>
                              </p:par>
                              <p:par>
                                <p:cTn id="85" presetID="10" presetClass="entr" presetSubtype="0" fill="hold" grpId="0" nodeType="withEffect">
                                  <p:stCondLst>
                                    <p:cond delay="500"/>
                                  </p:stCondLst>
                                  <p:childTnLst>
                                    <p:set>
                                      <p:cBhvr>
                                        <p:cTn id="86" dur="1" fill="hold">
                                          <p:stCondLst>
                                            <p:cond delay="0"/>
                                          </p:stCondLst>
                                        </p:cTn>
                                        <p:tgtEl>
                                          <p:spTgt spid="117"/>
                                        </p:tgtEl>
                                        <p:attrNameLst>
                                          <p:attrName>style.visibility</p:attrName>
                                        </p:attrNameLst>
                                      </p:cBhvr>
                                      <p:to>
                                        <p:strVal val="visible"/>
                                      </p:to>
                                    </p:set>
                                    <p:animEffect transition="in" filter="fade">
                                      <p:cBhvr>
                                        <p:cTn id="87" dur="2000"/>
                                        <p:tgtEl>
                                          <p:spTgt spid="117"/>
                                        </p:tgtEl>
                                      </p:cBhvr>
                                    </p:animEffect>
                                  </p:childTnLst>
                                </p:cTn>
                              </p:par>
                              <p:par>
                                <p:cTn id="88" presetID="10" presetClass="entr" presetSubtype="0" fill="hold" nodeType="withEffect">
                                  <p:stCondLst>
                                    <p:cond delay="500"/>
                                  </p:stCondLst>
                                  <p:childTnLst>
                                    <p:set>
                                      <p:cBhvr>
                                        <p:cTn id="89" dur="1" fill="hold">
                                          <p:stCondLst>
                                            <p:cond delay="0"/>
                                          </p:stCondLst>
                                        </p:cTn>
                                        <p:tgtEl>
                                          <p:spTgt spid="118"/>
                                        </p:tgtEl>
                                        <p:attrNameLst>
                                          <p:attrName>style.visibility</p:attrName>
                                        </p:attrNameLst>
                                      </p:cBhvr>
                                      <p:to>
                                        <p:strVal val="visible"/>
                                      </p:to>
                                    </p:set>
                                    <p:animEffect transition="in" filter="fade">
                                      <p:cBhvr>
                                        <p:cTn id="90" dur="2000"/>
                                        <p:tgtEl>
                                          <p:spTgt spid="118"/>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119"/>
                                        </p:tgtEl>
                                        <p:attrNameLst>
                                          <p:attrName>style.visibility</p:attrName>
                                        </p:attrNameLst>
                                      </p:cBhvr>
                                      <p:to>
                                        <p:strVal val="visible"/>
                                      </p:to>
                                    </p:set>
                                    <p:animEffect transition="in" filter="fade">
                                      <p:cBhvr>
                                        <p:cTn id="93" dur="2000"/>
                                        <p:tgtEl>
                                          <p:spTgt spid="119"/>
                                        </p:tgtEl>
                                      </p:cBhvr>
                                    </p:animEffect>
                                  </p:childTnLst>
                                </p:cTn>
                              </p:par>
                              <p:par>
                                <p:cTn id="94" presetID="10" presetClass="entr" presetSubtype="0" fill="hold" nodeType="withEffect">
                                  <p:stCondLst>
                                    <p:cond delay="500"/>
                                  </p:stCondLst>
                                  <p:childTnLst>
                                    <p:set>
                                      <p:cBhvr>
                                        <p:cTn id="95" dur="1" fill="hold">
                                          <p:stCondLst>
                                            <p:cond delay="0"/>
                                          </p:stCondLst>
                                        </p:cTn>
                                        <p:tgtEl>
                                          <p:spTgt spid="120"/>
                                        </p:tgtEl>
                                        <p:attrNameLst>
                                          <p:attrName>style.visibility</p:attrName>
                                        </p:attrNameLst>
                                      </p:cBhvr>
                                      <p:to>
                                        <p:strVal val="visible"/>
                                      </p:to>
                                    </p:set>
                                    <p:animEffect transition="in" filter="fade">
                                      <p:cBhvr>
                                        <p:cTn id="96" dur="2000"/>
                                        <p:tgtEl>
                                          <p:spTgt spid="120"/>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121"/>
                                        </p:tgtEl>
                                        <p:attrNameLst>
                                          <p:attrName>style.visibility</p:attrName>
                                        </p:attrNameLst>
                                      </p:cBhvr>
                                      <p:to>
                                        <p:strVal val="visible"/>
                                      </p:to>
                                    </p:set>
                                    <p:animEffect transition="in" filter="fade">
                                      <p:cBhvr>
                                        <p:cTn id="99" dur="2000"/>
                                        <p:tgtEl>
                                          <p:spTgt spid="121"/>
                                        </p:tgtEl>
                                      </p:cBhvr>
                                    </p:animEffect>
                                  </p:childTnLst>
                                </p:cTn>
                              </p:par>
                              <p:par>
                                <p:cTn id="100" presetID="10" presetClass="entr" presetSubtype="0" fill="hold" grpId="0" nodeType="withEffect">
                                  <p:stCondLst>
                                    <p:cond delay="500"/>
                                  </p:stCondLst>
                                  <p:childTnLst>
                                    <p:set>
                                      <p:cBhvr>
                                        <p:cTn id="101" dur="1" fill="hold">
                                          <p:stCondLst>
                                            <p:cond delay="0"/>
                                          </p:stCondLst>
                                        </p:cTn>
                                        <p:tgtEl>
                                          <p:spTgt spid="122"/>
                                        </p:tgtEl>
                                        <p:attrNameLst>
                                          <p:attrName>style.visibility</p:attrName>
                                        </p:attrNameLst>
                                      </p:cBhvr>
                                      <p:to>
                                        <p:strVal val="visible"/>
                                      </p:to>
                                    </p:set>
                                    <p:animEffect transition="in" filter="fade">
                                      <p:cBhvr>
                                        <p:cTn id="102" dur="2000"/>
                                        <p:tgtEl>
                                          <p:spTgt spid="122"/>
                                        </p:tgtEl>
                                      </p:cBhvr>
                                    </p:animEffect>
                                  </p:childTnLst>
                                </p:cTn>
                              </p:par>
                              <p:par>
                                <p:cTn id="103" presetID="10" presetClass="entr" presetSubtype="0" fill="hold" grpId="0" nodeType="withEffect">
                                  <p:stCondLst>
                                    <p:cond delay="500"/>
                                  </p:stCondLst>
                                  <p:childTnLst>
                                    <p:set>
                                      <p:cBhvr>
                                        <p:cTn id="104" dur="1" fill="hold">
                                          <p:stCondLst>
                                            <p:cond delay="0"/>
                                          </p:stCondLst>
                                        </p:cTn>
                                        <p:tgtEl>
                                          <p:spTgt spid="123"/>
                                        </p:tgtEl>
                                        <p:attrNameLst>
                                          <p:attrName>style.visibility</p:attrName>
                                        </p:attrNameLst>
                                      </p:cBhvr>
                                      <p:to>
                                        <p:strVal val="visible"/>
                                      </p:to>
                                    </p:set>
                                    <p:animEffect transition="in" filter="fade">
                                      <p:cBhvr>
                                        <p:cTn id="105" dur="2000"/>
                                        <p:tgtEl>
                                          <p:spTgt spid="123"/>
                                        </p:tgtEl>
                                      </p:cBhvr>
                                    </p:animEffect>
                                  </p:childTnLst>
                                </p:cTn>
                              </p:par>
                              <p:par>
                                <p:cTn id="106" presetID="10" presetClass="entr" presetSubtype="0" fill="hold" grpId="1" nodeType="withEffect">
                                  <p:stCondLst>
                                    <p:cond delay="400"/>
                                  </p:stCondLst>
                                  <p:childTnLst>
                                    <p:set>
                                      <p:cBhvr>
                                        <p:cTn id="107" dur="1" fill="hold">
                                          <p:stCondLst>
                                            <p:cond delay="0"/>
                                          </p:stCondLst>
                                        </p:cTn>
                                        <p:tgtEl>
                                          <p:spTgt spid="126"/>
                                        </p:tgtEl>
                                        <p:attrNameLst>
                                          <p:attrName>style.visibility</p:attrName>
                                        </p:attrNameLst>
                                      </p:cBhvr>
                                      <p:to>
                                        <p:strVal val="visible"/>
                                      </p:to>
                                    </p:set>
                                    <p:animEffect transition="in" filter="fade">
                                      <p:cBhvr>
                                        <p:cTn id="108" dur="2100"/>
                                        <p:tgtEl>
                                          <p:spTgt spid="126"/>
                                        </p:tgtEl>
                                      </p:cBhvr>
                                    </p:animEffect>
                                  </p:childTnLst>
                                </p:cTn>
                              </p:par>
                            </p:childTnLst>
                          </p:cTn>
                        </p:par>
                        <p:par>
                          <p:cTn id="109" fill="hold">
                            <p:stCondLst>
                              <p:cond delay="2500"/>
                            </p:stCondLst>
                            <p:childTnLst>
                              <p:par>
                                <p:cTn id="110" presetID="10" presetClass="entr" presetSubtype="0" fill="hold" grpId="0" nodeType="afterEffect">
                                  <p:stCondLst>
                                    <p:cond delay="0"/>
                                  </p:stCondLst>
                                  <p:childTnLst>
                                    <p:set>
                                      <p:cBhvr>
                                        <p:cTn id="111" dur="1" fill="hold">
                                          <p:stCondLst>
                                            <p:cond delay="0"/>
                                          </p:stCondLst>
                                        </p:cTn>
                                        <p:tgtEl>
                                          <p:spTgt spid="124"/>
                                        </p:tgtEl>
                                        <p:attrNameLst>
                                          <p:attrName>style.visibility</p:attrName>
                                        </p:attrNameLst>
                                      </p:cBhvr>
                                      <p:to>
                                        <p:strVal val="visible"/>
                                      </p:to>
                                    </p:set>
                                    <p:animEffect transition="in" filter="fade">
                                      <p:cBhvr>
                                        <p:cTn id="112"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animBg="1"/>
      <p:bldP spid="52" grpId="0" animBg="1"/>
      <p:bldP spid="16" grpId="0" animBg="1"/>
      <p:bldP spid="58" grpId="0" animBg="1"/>
      <p:bldP spid="61" grpId="0" animBg="1"/>
      <p:bldP spid="63" grpId="0" animBg="1"/>
      <p:bldP spid="69" grpId="0" animBg="1"/>
      <p:bldP spid="72" grpId="0" animBg="1"/>
      <p:bldP spid="106" grpId="0" animBg="1"/>
      <p:bldP spid="107" grpId="0" animBg="1"/>
      <p:bldP spid="109" grpId="0" animBg="1"/>
      <p:bldP spid="110" grpId="0" animBg="1"/>
      <p:bldP spid="111" grpId="0" animBg="1"/>
      <p:bldP spid="112" grpId="0" animBg="1"/>
      <p:bldP spid="113" grpId="0" animBg="1"/>
      <p:bldP spid="115" grpId="0" animBg="1"/>
      <p:bldP spid="117" grpId="0" animBg="1"/>
      <p:bldP spid="119" grpId="0" animBg="1"/>
      <p:bldP spid="121" grpId="0" animBg="1"/>
      <p:bldP spid="122" grpId="0" animBg="1"/>
      <p:bldP spid="123" grpId="0" animBg="1"/>
      <p:bldP spid="124" grpId="0" animBg="1"/>
      <p:bldP spid="126"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252321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494648"/>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7F20B56B-FAD2-45A2-A38E-5328BBA1586D}"/>
              </a:ext>
            </a:extLst>
          </p:cNvPr>
          <p:cNvSpPr/>
          <p:nvPr/>
        </p:nvSpPr>
        <p:spPr>
          <a:xfrm>
            <a:off x="8880667" y="4580581"/>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2 references</a:t>
            </a:r>
          </a:p>
          <a:p>
            <a:endParaRPr lang="en-SG" sz="1200" dirty="0">
              <a:solidFill>
                <a:schemeClr val="tx1"/>
              </a:solidFill>
            </a:endParaRPr>
          </a:p>
          <a:p>
            <a:r>
              <a:rPr lang="en-SG" sz="1200" dirty="0">
                <a:solidFill>
                  <a:schemeClr val="tx1"/>
                </a:solidFill>
              </a:rPr>
              <a:t>      I am writing……. 2 references</a:t>
            </a:r>
          </a:p>
          <a:p>
            <a:r>
              <a:rPr lang="en-SG" sz="1200" dirty="0">
                <a:solidFill>
                  <a:schemeClr val="tx1"/>
                </a:solidFill>
              </a:rPr>
              <a:t>	                   9:50 AM</a:t>
            </a:r>
          </a:p>
          <a:p>
            <a:pPr algn="ctr"/>
            <a:endParaRPr lang="en-SG" sz="1200" dirty="0">
              <a:solidFill>
                <a:schemeClr val="tx1"/>
              </a:solidFill>
            </a:endParaRPr>
          </a:p>
        </p:txBody>
      </p:sp>
      <p:sp>
        <p:nvSpPr>
          <p:cNvPr id="45" name="Rectangle: Rounded Corners 44">
            <a:extLst>
              <a:ext uri="{FF2B5EF4-FFF2-40B4-BE49-F238E27FC236}">
                <a16:creationId xmlns:a16="http://schemas.microsoft.com/office/drawing/2014/main" id="{CDD61DDD-574E-464B-8EE6-4AE28F5FFDBC}"/>
              </a:ext>
            </a:extLst>
          </p:cNvPr>
          <p:cNvSpPr/>
          <p:nvPr/>
        </p:nvSpPr>
        <p:spPr>
          <a:xfrm>
            <a:off x="8880667" y="3852813"/>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Participant-100</a:t>
            </a:r>
          </a:p>
          <a:p>
            <a:r>
              <a:rPr lang="en-SG" dirty="0">
                <a:solidFill>
                  <a:schemeClr val="tx1"/>
                </a:solidFill>
              </a:rPr>
              <a:t>          </a:t>
            </a:r>
            <a:r>
              <a:rPr lang="en-SG" sz="1200" dirty="0">
                <a:solidFill>
                  <a:schemeClr val="tx1"/>
                </a:solidFill>
              </a:rPr>
              <a:t>This is message….100</a:t>
            </a:r>
          </a:p>
        </p:txBody>
      </p:sp>
      <p:sp>
        <p:nvSpPr>
          <p:cNvPr id="31" name="Arrow: Up 30">
            <a:extLst>
              <a:ext uri="{FF2B5EF4-FFF2-40B4-BE49-F238E27FC236}">
                <a16:creationId xmlns:a16="http://schemas.microsoft.com/office/drawing/2014/main" id="{26582554-45FD-489A-AFB3-E98E444F97CC}"/>
              </a:ext>
            </a:extLst>
          </p:cNvPr>
          <p:cNvSpPr/>
          <p:nvPr/>
        </p:nvSpPr>
        <p:spPr>
          <a:xfrm rot="3428604">
            <a:off x="971467" y="6411977"/>
            <a:ext cx="253193" cy="4021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5363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252321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494648"/>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7F20B56B-FAD2-45A2-A38E-5328BBA1586D}"/>
              </a:ext>
            </a:extLst>
          </p:cNvPr>
          <p:cNvSpPr/>
          <p:nvPr/>
        </p:nvSpPr>
        <p:spPr>
          <a:xfrm>
            <a:off x="8880667" y="4580581"/>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2 references</a:t>
            </a:r>
          </a:p>
          <a:p>
            <a:endParaRPr lang="en-SG" sz="1200" dirty="0">
              <a:solidFill>
                <a:schemeClr val="tx1"/>
              </a:solidFill>
            </a:endParaRPr>
          </a:p>
          <a:p>
            <a:r>
              <a:rPr lang="en-SG" sz="1200" dirty="0">
                <a:solidFill>
                  <a:schemeClr val="tx1"/>
                </a:solidFill>
              </a:rPr>
              <a:t>      I am writing……. 2 references</a:t>
            </a:r>
          </a:p>
          <a:p>
            <a:r>
              <a:rPr lang="en-SG" sz="1200" dirty="0">
                <a:solidFill>
                  <a:schemeClr val="tx1"/>
                </a:solidFill>
              </a:rPr>
              <a:t>	                   9:50 AM</a:t>
            </a:r>
          </a:p>
          <a:p>
            <a:pPr algn="ctr"/>
            <a:endParaRPr lang="en-SG" sz="1200" dirty="0">
              <a:solidFill>
                <a:schemeClr val="tx1"/>
              </a:solidFill>
            </a:endParaRPr>
          </a:p>
        </p:txBody>
      </p:sp>
      <p:sp>
        <p:nvSpPr>
          <p:cNvPr id="45" name="Rectangle: Rounded Corners 44">
            <a:extLst>
              <a:ext uri="{FF2B5EF4-FFF2-40B4-BE49-F238E27FC236}">
                <a16:creationId xmlns:a16="http://schemas.microsoft.com/office/drawing/2014/main" id="{CDD61DDD-574E-464B-8EE6-4AE28F5FFDBC}"/>
              </a:ext>
            </a:extLst>
          </p:cNvPr>
          <p:cNvSpPr/>
          <p:nvPr/>
        </p:nvSpPr>
        <p:spPr>
          <a:xfrm>
            <a:off x="8880667" y="3852813"/>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Participant-100</a:t>
            </a:r>
          </a:p>
          <a:p>
            <a:r>
              <a:rPr lang="en-SG" dirty="0">
                <a:solidFill>
                  <a:schemeClr val="tx1"/>
                </a:solidFill>
              </a:rPr>
              <a:t>          </a:t>
            </a:r>
            <a:r>
              <a:rPr lang="en-SG" sz="1200" dirty="0">
                <a:solidFill>
                  <a:schemeClr val="tx1"/>
                </a:solidFill>
              </a:rPr>
              <a:t>This is message….100</a:t>
            </a:r>
          </a:p>
        </p:txBody>
      </p:sp>
      <p:sp>
        <p:nvSpPr>
          <p:cNvPr id="31" name="Arrow: Up 30">
            <a:extLst>
              <a:ext uri="{FF2B5EF4-FFF2-40B4-BE49-F238E27FC236}">
                <a16:creationId xmlns:a16="http://schemas.microsoft.com/office/drawing/2014/main" id="{26582554-45FD-489A-AFB3-E98E444F97CC}"/>
              </a:ext>
            </a:extLst>
          </p:cNvPr>
          <p:cNvSpPr/>
          <p:nvPr/>
        </p:nvSpPr>
        <p:spPr>
          <a:xfrm rot="3428604">
            <a:off x="1088057" y="653389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196BE9DF-B0ED-4A45-B466-2FD587E7C409}"/>
              </a:ext>
            </a:extLst>
          </p:cNvPr>
          <p:cNvSpPr txBox="1"/>
          <p:nvPr/>
        </p:nvSpPr>
        <p:spPr>
          <a:xfrm>
            <a:off x="0" y="0"/>
            <a:ext cx="12192000" cy="6858000"/>
          </a:xfrm>
          <a:prstGeom prst="rect">
            <a:avLst/>
          </a:prstGeom>
          <a:blipFill dpi="0" rotWithShape="1">
            <a:blip r:embed="rId15">
              <a:extLst>
                <a:ext uri="{BEBA8EAE-BF5A-486C-A8C5-ECC9F3942E4B}">
                  <a14:imgProps xmlns:a14="http://schemas.microsoft.com/office/drawing/2010/main">
                    <a14:imgLayer r:embed="rId16">
                      <a14:imgEffect>
                        <a14:sharpenSoften amount="-92000"/>
                      </a14:imgEffect>
                    </a14:imgLayer>
                  </a14:imgProps>
                </a:ext>
                <a:ext uri="{28A0092B-C50C-407E-A947-70E740481C1C}">
                  <a14:useLocalDpi xmlns:a14="http://schemas.microsoft.com/office/drawing/2010/main" val="0"/>
                </a:ext>
              </a:extLst>
            </a:blip>
            <a:srcRect/>
            <a:stretch>
              <a:fillRect/>
            </a:stretch>
          </a:blipFill>
        </p:spPr>
        <p:txBody>
          <a:bodyPr wrap="square" rtlCol="0">
            <a:spAutoFit/>
          </a:bodyPr>
          <a:lstStyle/>
          <a:p>
            <a:endParaRPr lang="en-SG" dirty="0"/>
          </a:p>
        </p:txBody>
      </p:sp>
      <p:sp>
        <p:nvSpPr>
          <p:cNvPr id="4" name="Rectangle: Rounded Corners 3">
            <a:extLst>
              <a:ext uri="{FF2B5EF4-FFF2-40B4-BE49-F238E27FC236}">
                <a16:creationId xmlns:a16="http://schemas.microsoft.com/office/drawing/2014/main" id="{727E6DDD-A041-48E0-BB6F-044FB77172FA}"/>
              </a:ext>
            </a:extLst>
          </p:cNvPr>
          <p:cNvSpPr/>
          <p:nvPr/>
        </p:nvSpPr>
        <p:spPr>
          <a:xfrm>
            <a:off x="3230890" y="1421553"/>
            <a:ext cx="5649777" cy="45710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a:extLst>
              <a:ext uri="{FF2B5EF4-FFF2-40B4-BE49-F238E27FC236}">
                <a16:creationId xmlns:a16="http://schemas.microsoft.com/office/drawing/2014/main" id="{57AD4C8E-376B-4793-A0AE-6281E268CEF8}"/>
              </a:ext>
            </a:extLst>
          </p:cNvPr>
          <p:cNvSpPr txBox="1"/>
          <p:nvPr/>
        </p:nvSpPr>
        <p:spPr>
          <a:xfrm>
            <a:off x="4785360" y="1494648"/>
            <a:ext cx="2581392" cy="369332"/>
          </a:xfrm>
          <a:prstGeom prst="rect">
            <a:avLst/>
          </a:prstGeom>
          <a:noFill/>
        </p:spPr>
        <p:txBody>
          <a:bodyPr wrap="square" rtlCol="0">
            <a:spAutoFit/>
          </a:bodyPr>
          <a:lstStyle/>
          <a:p>
            <a:r>
              <a:rPr lang="en-SG" dirty="0"/>
              <a:t>               Settings</a:t>
            </a:r>
          </a:p>
        </p:txBody>
      </p:sp>
      <p:sp>
        <p:nvSpPr>
          <p:cNvPr id="13" name="TextBox 12">
            <a:extLst>
              <a:ext uri="{FF2B5EF4-FFF2-40B4-BE49-F238E27FC236}">
                <a16:creationId xmlns:a16="http://schemas.microsoft.com/office/drawing/2014/main" id="{FAF42EC4-74A4-4188-99AD-8EBEC5D3AFE1}"/>
              </a:ext>
            </a:extLst>
          </p:cNvPr>
          <p:cNvSpPr txBox="1"/>
          <p:nvPr/>
        </p:nvSpPr>
        <p:spPr>
          <a:xfrm>
            <a:off x="3870960" y="2285719"/>
            <a:ext cx="4165600" cy="307777"/>
          </a:xfrm>
          <a:prstGeom prst="rect">
            <a:avLst/>
          </a:prstGeom>
          <a:noFill/>
          <a:ln>
            <a:solidFill>
              <a:schemeClr val="accent1"/>
            </a:solidFill>
          </a:ln>
        </p:spPr>
        <p:txBody>
          <a:bodyPr wrap="square" rtlCol="0">
            <a:spAutoFit/>
          </a:bodyPr>
          <a:lstStyle/>
          <a:p>
            <a:r>
              <a:rPr lang="en-SG" sz="1400" dirty="0"/>
              <a:t>Font-type-</a:t>
            </a:r>
          </a:p>
        </p:txBody>
      </p:sp>
      <p:sp>
        <p:nvSpPr>
          <p:cNvPr id="15" name="TextBox 14">
            <a:extLst>
              <a:ext uri="{FF2B5EF4-FFF2-40B4-BE49-F238E27FC236}">
                <a16:creationId xmlns:a16="http://schemas.microsoft.com/office/drawing/2014/main" id="{98FE4A0D-77B2-4AC8-93CC-6C859C72EF8D}"/>
              </a:ext>
            </a:extLst>
          </p:cNvPr>
          <p:cNvSpPr txBox="1"/>
          <p:nvPr/>
        </p:nvSpPr>
        <p:spPr>
          <a:xfrm>
            <a:off x="5145800" y="2285718"/>
            <a:ext cx="814363" cy="307777"/>
          </a:xfrm>
          <a:prstGeom prst="rect">
            <a:avLst/>
          </a:prstGeom>
          <a:noFill/>
          <a:ln>
            <a:solidFill>
              <a:schemeClr val="accent1"/>
            </a:solidFill>
          </a:ln>
        </p:spPr>
        <p:txBody>
          <a:bodyPr wrap="square" rtlCol="0">
            <a:spAutoFit/>
          </a:bodyPr>
          <a:lstStyle/>
          <a:p>
            <a:r>
              <a:rPr lang="en-SG" sz="1400" dirty="0"/>
              <a:t>   Small</a:t>
            </a:r>
          </a:p>
        </p:txBody>
      </p:sp>
      <p:sp>
        <p:nvSpPr>
          <p:cNvPr id="35" name="TextBox 34">
            <a:extLst>
              <a:ext uri="{FF2B5EF4-FFF2-40B4-BE49-F238E27FC236}">
                <a16:creationId xmlns:a16="http://schemas.microsoft.com/office/drawing/2014/main" id="{2C21FEE1-5EF8-4CA3-9710-B3A466E3B675}"/>
              </a:ext>
            </a:extLst>
          </p:cNvPr>
          <p:cNvSpPr txBox="1"/>
          <p:nvPr/>
        </p:nvSpPr>
        <p:spPr>
          <a:xfrm>
            <a:off x="5954698" y="2285718"/>
            <a:ext cx="967771"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Medium</a:t>
            </a:r>
          </a:p>
        </p:txBody>
      </p:sp>
      <p:sp>
        <p:nvSpPr>
          <p:cNvPr id="36" name="TextBox 35">
            <a:extLst>
              <a:ext uri="{FF2B5EF4-FFF2-40B4-BE49-F238E27FC236}">
                <a16:creationId xmlns:a16="http://schemas.microsoft.com/office/drawing/2014/main" id="{25D1990C-91B6-43BD-89A8-22F16042C8E3}"/>
              </a:ext>
            </a:extLst>
          </p:cNvPr>
          <p:cNvSpPr txBox="1"/>
          <p:nvPr/>
        </p:nvSpPr>
        <p:spPr>
          <a:xfrm>
            <a:off x="6922469" y="2285717"/>
            <a:ext cx="967770" cy="307777"/>
          </a:xfrm>
          <a:prstGeom prst="rect">
            <a:avLst/>
          </a:prstGeom>
          <a:noFill/>
          <a:ln>
            <a:solidFill>
              <a:schemeClr val="accent1"/>
            </a:solidFill>
          </a:ln>
        </p:spPr>
        <p:txBody>
          <a:bodyPr wrap="square" rtlCol="0">
            <a:spAutoFit/>
          </a:bodyPr>
          <a:lstStyle/>
          <a:p>
            <a:r>
              <a:rPr lang="en-SG" sz="1400" dirty="0"/>
              <a:t>    Large</a:t>
            </a:r>
          </a:p>
        </p:txBody>
      </p:sp>
      <p:sp>
        <p:nvSpPr>
          <p:cNvPr id="37" name="TextBox 36">
            <a:extLst>
              <a:ext uri="{FF2B5EF4-FFF2-40B4-BE49-F238E27FC236}">
                <a16:creationId xmlns:a16="http://schemas.microsoft.com/office/drawing/2014/main" id="{545EF3E9-359C-43CE-9E9A-3731D653BAA3}"/>
              </a:ext>
            </a:extLst>
          </p:cNvPr>
          <p:cNvSpPr txBox="1"/>
          <p:nvPr/>
        </p:nvSpPr>
        <p:spPr>
          <a:xfrm>
            <a:off x="3870960" y="2919017"/>
            <a:ext cx="4165600" cy="307777"/>
          </a:xfrm>
          <a:prstGeom prst="rect">
            <a:avLst/>
          </a:prstGeom>
          <a:noFill/>
          <a:ln>
            <a:solidFill>
              <a:schemeClr val="accent1"/>
            </a:solidFill>
          </a:ln>
        </p:spPr>
        <p:txBody>
          <a:bodyPr wrap="square" rtlCol="0">
            <a:spAutoFit/>
          </a:bodyPr>
          <a:lstStyle/>
          <a:p>
            <a:r>
              <a:rPr lang="en-SG" sz="1400" dirty="0"/>
              <a:t>Theme-type-</a:t>
            </a:r>
          </a:p>
        </p:txBody>
      </p:sp>
      <p:sp>
        <p:nvSpPr>
          <p:cNvPr id="38" name="TextBox 37">
            <a:extLst>
              <a:ext uri="{FF2B5EF4-FFF2-40B4-BE49-F238E27FC236}">
                <a16:creationId xmlns:a16="http://schemas.microsoft.com/office/drawing/2014/main" id="{55C81ECA-3AF6-415B-9993-31E0BFB6E98D}"/>
              </a:ext>
            </a:extLst>
          </p:cNvPr>
          <p:cNvSpPr txBox="1"/>
          <p:nvPr/>
        </p:nvSpPr>
        <p:spPr>
          <a:xfrm>
            <a:off x="5139397" y="2919017"/>
            <a:ext cx="814363"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Light</a:t>
            </a:r>
          </a:p>
        </p:txBody>
      </p:sp>
      <p:sp>
        <p:nvSpPr>
          <p:cNvPr id="39" name="TextBox 38">
            <a:extLst>
              <a:ext uri="{FF2B5EF4-FFF2-40B4-BE49-F238E27FC236}">
                <a16:creationId xmlns:a16="http://schemas.microsoft.com/office/drawing/2014/main" id="{3F555BF5-B10D-43D2-A4F3-AE981EC91F40}"/>
              </a:ext>
            </a:extLst>
          </p:cNvPr>
          <p:cNvSpPr txBox="1"/>
          <p:nvPr/>
        </p:nvSpPr>
        <p:spPr>
          <a:xfrm>
            <a:off x="5953760" y="2919016"/>
            <a:ext cx="814363" cy="307777"/>
          </a:xfrm>
          <a:prstGeom prst="rect">
            <a:avLst/>
          </a:prstGeom>
          <a:noFill/>
          <a:ln>
            <a:solidFill>
              <a:schemeClr val="accent1"/>
            </a:solidFill>
          </a:ln>
        </p:spPr>
        <p:txBody>
          <a:bodyPr wrap="square" rtlCol="0">
            <a:spAutoFit/>
          </a:bodyPr>
          <a:lstStyle/>
          <a:p>
            <a:r>
              <a:rPr lang="en-SG" sz="1400" dirty="0"/>
              <a:t>   Dark</a:t>
            </a:r>
          </a:p>
        </p:txBody>
      </p:sp>
      <p:pic>
        <p:nvPicPr>
          <p:cNvPr id="41" name="Graphic 40" descr="Close">
            <a:extLst>
              <a:ext uri="{FF2B5EF4-FFF2-40B4-BE49-F238E27FC236}">
                <a16:creationId xmlns:a16="http://schemas.microsoft.com/office/drawing/2014/main" id="{9E78F25F-E75B-4DAA-AA63-7AECF3DE000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11156" y="1483098"/>
            <a:ext cx="450808" cy="450808"/>
          </a:xfrm>
          <a:prstGeom prst="rect">
            <a:avLst/>
          </a:prstGeom>
        </p:spPr>
      </p:pic>
      <p:sp>
        <p:nvSpPr>
          <p:cNvPr id="42" name="TextBox 41">
            <a:extLst>
              <a:ext uri="{FF2B5EF4-FFF2-40B4-BE49-F238E27FC236}">
                <a16:creationId xmlns:a16="http://schemas.microsoft.com/office/drawing/2014/main" id="{C6FDB86C-703C-4B0D-A932-5552A9B5CD87}"/>
              </a:ext>
            </a:extLst>
          </p:cNvPr>
          <p:cNvSpPr txBox="1"/>
          <p:nvPr/>
        </p:nvSpPr>
        <p:spPr>
          <a:xfrm>
            <a:off x="3870960" y="3567127"/>
            <a:ext cx="4165600" cy="307777"/>
          </a:xfrm>
          <a:prstGeom prst="rect">
            <a:avLst/>
          </a:prstGeom>
          <a:noFill/>
          <a:ln>
            <a:solidFill>
              <a:schemeClr val="accent1"/>
            </a:solidFill>
          </a:ln>
        </p:spPr>
        <p:txBody>
          <a:bodyPr wrap="square" rtlCol="0">
            <a:spAutoFit/>
          </a:bodyPr>
          <a:lstStyle/>
          <a:p>
            <a:r>
              <a:rPr lang="en-SG" sz="1400" dirty="0"/>
              <a:t>Colour-scheme-</a:t>
            </a:r>
          </a:p>
        </p:txBody>
      </p:sp>
      <p:sp>
        <p:nvSpPr>
          <p:cNvPr id="43" name="TextBox 42">
            <a:extLst>
              <a:ext uri="{FF2B5EF4-FFF2-40B4-BE49-F238E27FC236}">
                <a16:creationId xmlns:a16="http://schemas.microsoft.com/office/drawing/2014/main" id="{C8A1CE21-DFE2-4CEC-88B5-52C4C2010B5F}"/>
              </a:ext>
            </a:extLst>
          </p:cNvPr>
          <p:cNvSpPr txBox="1"/>
          <p:nvPr/>
        </p:nvSpPr>
        <p:spPr>
          <a:xfrm>
            <a:off x="5139397" y="3567893"/>
            <a:ext cx="1161094"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Normal</a:t>
            </a:r>
          </a:p>
        </p:txBody>
      </p:sp>
      <p:sp>
        <p:nvSpPr>
          <p:cNvPr id="46" name="TextBox 45">
            <a:extLst>
              <a:ext uri="{FF2B5EF4-FFF2-40B4-BE49-F238E27FC236}">
                <a16:creationId xmlns:a16="http://schemas.microsoft.com/office/drawing/2014/main" id="{DF3C98C1-EDB1-4A5F-8996-EECEDE054B62}"/>
              </a:ext>
            </a:extLst>
          </p:cNvPr>
          <p:cNvSpPr txBox="1"/>
          <p:nvPr/>
        </p:nvSpPr>
        <p:spPr>
          <a:xfrm>
            <a:off x="6299267" y="3568045"/>
            <a:ext cx="1161094" cy="307777"/>
          </a:xfrm>
          <a:prstGeom prst="rect">
            <a:avLst/>
          </a:prstGeom>
          <a:solidFill>
            <a:schemeClr val="bg1"/>
          </a:solidFill>
          <a:ln>
            <a:solidFill>
              <a:schemeClr val="accent1"/>
            </a:solidFill>
          </a:ln>
        </p:spPr>
        <p:txBody>
          <a:bodyPr wrap="square" rtlCol="0">
            <a:spAutoFit/>
          </a:bodyPr>
          <a:lstStyle/>
          <a:p>
            <a:r>
              <a:rPr lang="en-SG" sz="1400" dirty="0"/>
              <a:t> Colour-blind</a:t>
            </a:r>
          </a:p>
        </p:txBody>
      </p:sp>
      <p:sp>
        <p:nvSpPr>
          <p:cNvPr id="16" name="TextBox 15">
            <a:extLst>
              <a:ext uri="{FF2B5EF4-FFF2-40B4-BE49-F238E27FC236}">
                <a16:creationId xmlns:a16="http://schemas.microsoft.com/office/drawing/2014/main" id="{C8942F15-19DC-4DC6-BAE5-8A37680EDC93}"/>
              </a:ext>
            </a:extLst>
          </p:cNvPr>
          <p:cNvSpPr txBox="1"/>
          <p:nvPr/>
        </p:nvSpPr>
        <p:spPr>
          <a:xfrm>
            <a:off x="3870960" y="1585857"/>
            <a:ext cx="1211484" cy="276999"/>
          </a:xfrm>
          <a:prstGeom prst="rect">
            <a:avLst/>
          </a:prstGeom>
          <a:noFill/>
          <a:ln>
            <a:solidFill>
              <a:schemeClr val="accent1"/>
            </a:solidFill>
          </a:ln>
        </p:spPr>
        <p:txBody>
          <a:bodyPr wrap="square" rtlCol="0">
            <a:spAutoFit/>
          </a:bodyPr>
          <a:lstStyle/>
          <a:p>
            <a:r>
              <a:rPr lang="en-SG" sz="1200" dirty="0"/>
              <a:t> Default Settings</a:t>
            </a:r>
          </a:p>
        </p:txBody>
      </p:sp>
      <p:sp>
        <p:nvSpPr>
          <p:cNvPr id="47" name="TextBox 46">
            <a:extLst>
              <a:ext uri="{FF2B5EF4-FFF2-40B4-BE49-F238E27FC236}">
                <a16:creationId xmlns:a16="http://schemas.microsoft.com/office/drawing/2014/main" id="{0372E04C-2332-483A-AC7F-31703259D561}"/>
              </a:ext>
            </a:extLst>
          </p:cNvPr>
          <p:cNvSpPr txBox="1"/>
          <p:nvPr/>
        </p:nvSpPr>
        <p:spPr>
          <a:xfrm>
            <a:off x="3870960" y="4216755"/>
            <a:ext cx="4165600" cy="307777"/>
          </a:xfrm>
          <a:prstGeom prst="rect">
            <a:avLst/>
          </a:prstGeom>
          <a:noFill/>
          <a:ln>
            <a:solidFill>
              <a:schemeClr val="accent1"/>
            </a:solidFill>
          </a:ln>
        </p:spPr>
        <p:txBody>
          <a:bodyPr wrap="square" rtlCol="0">
            <a:spAutoFit/>
          </a:bodyPr>
          <a:lstStyle/>
          <a:p>
            <a:r>
              <a:rPr lang="en-SG" sz="1400" dirty="0"/>
              <a:t>                                  Add Shortcut Keys….</a:t>
            </a:r>
          </a:p>
        </p:txBody>
      </p:sp>
      <p:sp>
        <p:nvSpPr>
          <p:cNvPr id="48" name="TextBox 47">
            <a:extLst>
              <a:ext uri="{FF2B5EF4-FFF2-40B4-BE49-F238E27FC236}">
                <a16:creationId xmlns:a16="http://schemas.microsoft.com/office/drawing/2014/main" id="{40780AE4-23A6-477B-9561-A016128917CF}"/>
              </a:ext>
            </a:extLst>
          </p:cNvPr>
          <p:cNvSpPr txBox="1"/>
          <p:nvPr/>
        </p:nvSpPr>
        <p:spPr>
          <a:xfrm>
            <a:off x="4742276" y="5250478"/>
            <a:ext cx="1317310" cy="276999"/>
          </a:xfrm>
          <a:prstGeom prst="rect">
            <a:avLst/>
          </a:prstGeom>
          <a:solidFill>
            <a:schemeClr val="accent6">
              <a:lumMod val="20000"/>
              <a:lumOff val="80000"/>
            </a:schemeClr>
          </a:solidFill>
          <a:ln>
            <a:solidFill>
              <a:schemeClr val="accent6"/>
            </a:solidFill>
          </a:ln>
        </p:spPr>
        <p:txBody>
          <a:bodyPr wrap="square" rtlCol="0">
            <a:spAutoFit/>
          </a:bodyPr>
          <a:lstStyle/>
          <a:p>
            <a:r>
              <a:rPr lang="en-SG" sz="1200" dirty="0"/>
              <a:t> Confirm Changes</a:t>
            </a:r>
          </a:p>
        </p:txBody>
      </p:sp>
      <p:sp>
        <p:nvSpPr>
          <p:cNvPr id="51" name="TextBox 50">
            <a:extLst>
              <a:ext uri="{FF2B5EF4-FFF2-40B4-BE49-F238E27FC236}">
                <a16:creationId xmlns:a16="http://schemas.microsoft.com/office/drawing/2014/main" id="{6115BB12-F423-47EC-9EDE-5D106F15032F}"/>
              </a:ext>
            </a:extLst>
          </p:cNvPr>
          <p:cNvSpPr txBox="1"/>
          <p:nvPr/>
        </p:nvSpPr>
        <p:spPr>
          <a:xfrm>
            <a:off x="6238716" y="5250478"/>
            <a:ext cx="1317310" cy="276999"/>
          </a:xfrm>
          <a:prstGeom prst="rect">
            <a:avLst/>
          </a:prstGeom>
          <a:solidFill>
            <a:schemeClr val="bg1"/>
          </a:solidFill>
          <a:ln>
            <a:solidFill>
              <a:schemeClr val="accent1"/>
            </a:solidFill>
          </a:ln>
        </p:spPr>
        <p:txBody>
          <a:bodyPr wrap="square" rtlCol="0">
            <a:spAutoFit/>
          </a:bodyPr>
          <a:lstStyle/>
          <a:p>
            <a:r>
              <a:rPr lang="en-SG" sz="1200" dirty="0"/>
              <a:t>        Undo</a:t>
            </a:r>
          </a:p>
        </p:txBody>
      </p:sp>
      <p:pic>
        <p:nvPicPr>
          <p:cNvPr id="18" name="Graphic 17" descr="Back">
            <a:extLst>
              <a:ext uri="{FF2B5EF4-FFF2-40B4-BE49-F238E27FC236}">
                <a16:creationId xmlns:a16="http://schemas.microsoft.com/office/drawing/2014/main" id="{69783221-83BD-45FB-B64F-B4750B24A5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51040" y="5289398"/>
            <a:ext cx="190778" cy="190778"/>
          </a:xfrm>
          <a:prstGeom prst="rect">
            <a:avLst/>
          </a:prstGeom>
        </p:spPr>
      </p:pic>
      <p:sp>
        <p:nvSpPr>
          <p:cNvPr id="52" name="Isosceles Triangle 51">
            <a:extLst>
              <a:ext uri="{FF2B5EF4-FFF2-40B4-BE49-F238E27FC236}">
                <a16:creationId xmlns:a16="http://schemas.microsoft.com/office/drawing/2014/main" id="{98A1475D-9315-4EB8-BE07-9AA958C520A1}"/>
              </a:ext>
            </a:extLst>
          </p:cNvPr>
          <p:cNvSpPr/>
          <p:nvPr/>
        </p:nvSpPr>
        <p:spPr>
          <a:xfrm>
            <a:off x="8167820" y="2216295"/>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4" name="Straight Connector 53">
            <a:extLst>
              <a:ext uri="{FF2B5EF4-FFF2-40B4-BE49-F238E27FC236}">
                <a16:creationId xmlns:a16="http://schemas.microsoft.com/office/drawing/2014/main" id="{48EA2FD0-1D4C-4BF8-AFC4-29149EA6D7B1}"/>
              </a:ext>
            </a:extLst>
          </p:cNvPr>
          <p:cNvCxnSpPr>
            <a:cxnSpLocks/>
          </p:cNvCxnSpPr>
          <p:nvPr/>
        </p:nvCxnSpPr>
        <p:spPr>
          <a:xfrm>
            <a:off x="8263848" y="2285717"/>
            <a:ext cx="0" cy="217567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8" name="Flowchart: Terminator 57">
            <a:extLst>
              <a:ext uri="{FF2B5EF4-FFF2-40B4-BE49-F238E27FC236}">
                <a16:creationId xmlns:a16="http://schemas.microsoft.com/office/drawing/2014/main" id="{2CD576BE-7357-448C-AABB-52D30B4D0049}"/>
              </a:ext>
            </a:extLst>
          </p:cNvPr>
          <p:cNvSpPr/>
          <p:nvPr/>
        </p:nvSpPr>
        <p:spPr>
          <a:xfrm rot="5400000">
            <a:off x="7591417" y="2996560"/>
            <a:ext cx="1353749" cy="157542"/>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Isosceles Triangle 58">
            <a:extLst>
              <a:ext uri="{FF2B5EF4-FFF2-40B4-BE49-F238E27FC236}">
                <a16:creationId xmlns:a16="http://schemas.microsoft.com/office/drawing/2014/main" id="{5C3F11F9-8BAA-4297-87E2-173C02024737}"/>
              </a:ext>
            </a:extLst>
          </p:cNvPr>
          <p:cNvSpPr/>
          <p:nvPr/>
        </p:nvSpPr>
        <p:spPr>
          <a:xfrm rot="10800000">
            <a:off x="8167820" y="4344618"/>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448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5E-6 3.7037E-7 L -0.00052 0.08634 " pathEditMode="relative" rAng="0" ptsTypes="AA">
                                      <p:cBhvr>
                                        <p:cTn id="6" dur="2000" fill="hold"/>
                                        <p:tgtEl>
                                          <p:spTgt spid="58"/>
                                        </p:tgtEl>
                                        <p:attrNameLst>
                                          <p:attrName>ppt_x</p:attrName>
                                          <p:attrName>ppt_y</p:attrName>
                                        </p:attrNameLst>
                                      </p:cBhvr>
                                      <p:rCtr x="-26" y="4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252321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494648"/>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7F20B56B-FAD2-45A2-A38E-5328BBA1586D}"/>
              </a:ext>
            </a:extLst>
          </p:cNvPr>
          <p:cNvSpPr/>
          <p:nvPr/>
        </p:nvSpPr>
        <p:spPr>
          <a:xfrm>
            <a:off x="8880667" y="4580581"/>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2 references</a:t>
            </a:r>
          </a:p>
          <a:p>
            <a:endParaRPr lang="en-SG" sz="1200" dirty="0">
              <a:solidFill>
                <a:schemeClr val="tx1"/>
              </a:solidFill>
            </a:endParaRPr>
          </a:p>
          <a:p>
            <a:r>
              <a:rPr lang="en-SG" sz="1200" dirty="0">
                <a:solidFill>
                  <a:schemeClr val="tx1"/>
                </a:solidFill>
              </a:rPr>
              <a:t>      I am writing……. 2 references</a:t>
            </a:r>
          </a:p>
          <a:p>
            <a:r>
              <a:rPr lang="en-SG" sz="1200" dirty="0">
                <a:solidFill>
                  <a:schemeClr val="tx1"/>
                </a:solidFill>
              </a:rPr>
              <a:t>	                   9:50 AM</a:t>
            </a:r>
          </a:p>
          <a:p>
            <a:pPr algn="ctr"/>
            <a:endParaRPr lang="en-SG" sz="1200" dirty="0">
              <a:solidFill>
                <a:schemeClr val="tx1"/>
              </a:solidFill>
            </a:endParaRPr>
          </a:p>
        </p:txBody>
      </p:sp>
      <p:sp>
        <p:nvSpPr>
          <p:cNvPr id="45" name="Rectangle: Rounded Corners 44">
            <a:extLst>
              <a:ext uri="{FF2B5EF4-FFF2-40B4-BE49-F238E27FC236}">
                <a16:creationId xmlns:a16="http://schemas.microsoft.com/office/drawing/2014/main" id="{CDD61DDD-574E-464B-8EE6-4AE28F5FFDBC}"/>
              </a:ext>
            </a:extLst>
          </p:cNvPr>
          <p:cNvSpPr/>
          <p:nvPr/>
        </p:nvSpPr>
        <p:spPr>
          <a:xfrm>
            <a:off x="8880667" y="3852813"/>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Participant-100</a:t>
            </a:r>
          </a:p>
          <a:p>
            <a:r>
              <a:rPr lang="en-SG" dirty="0">
                <a:solidFill>
                  <a:schemeClr val="tx1"/>
                </a:solidFill>
              </a:rPr>
              <a:t>          </a:t>
            </a:r>
            <a:r>
              <a:rPr lang="en-SG" sz="1200" dirty="0">
                <a:solidFill>
                  <a:schemeClr val="tx1"/>
                </a:solidFill>
              </a:rPr>
              <a:t>This is message….100</a:t>
            </a:r>
          </a:p>
        </p:txBody>
      </p:sp>
      <p:sp>
        <p:nvSpPr>
          <p:cNvPr id="31" name="Arrow: Up 30">
            <a:extLst>
              <a:ext uri="{FF2B5EF4-FFF2-40B4-BE49-F238E27FC236}">
                <a16:creationId xmlns:a16="http://schemas.microsoft.com/office/drawing/2014/main" id="{26582554-45FD-489A-AFB3-E98E444F97CC}"/>
              </a:ext>
            </a:extLst>
          </p:cNvPr>
          <p:cNvSpPr/>
          <p:nvPr/>
        </p:nvSpPr>
        <p:spPr>
          <a:xfrm rot="3428604">
            <a:off x="1088057" y="653389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196BE9DF-B0ED-4A45-B466-2FD587E7C409}"/>
              </a:ext>
            </a:extLst>
          </p:cNvPr>
          <p:cNvSpPr txBox="1"/>
          <p:nvPr/>
        </p:nvSpPr>
        <p:spPr>
          <a:xfrm>
            <a:off x="0" y="0"/>
            <a:ext cx="12192000" cy="6858000"/>
          </a:xfrm>
          <a:prstGeom prst="rect">
            <a:avLst/>
          </a:prstGeom>
          <a:blipFill dpi="0" rotWithShape="1">
            <a:blip r:embed="rId15">
              <a:extLst>
                <a:ext uri="{BEBA8EAE-BF5A-486C-A8C5-ECC9F3942E4B}">
                  <a14:imgProps xmlns:a14="http://schemas.microsoft.com/office/drawing/2010/main">
                    <a14:imgLayer r:embed="rId16">
                      <a14:imgEffect>
                        <a14:sharpenSoften amount="-92000"/>
                      </a14:imgEffect>
                    </a14:imgLayer>
                  </a14:imgProps>
                </a:ext>
                <a:ext uri="{28A0092B-C50C-407E-A947-70E740481C1C}">
                  <a14:useLocalDpi xmlns:a14="http://schemas.microsoft.com/office/drawing/2010/main" val="0"/>
                </a:ext>
              </a:extLst>
            </a:blip>
            <a:srcRect/>
            <a:stretch>
              <a:fillRect/>
            </a:stretch>
          </a:blipFill>
        </p:spPr>
        <p:txBody>
          <a:bodyPr wrap="square" rtlCol="0">
            <a:spAutoFit/>
          </a:bodyPr>
          <a:lstStyle/>
          <a:p>
            <a:endParaRPr lang="en-SG" dirty="0"/>
          </a:p>
        </p:txBody>
      </p:sp>
      <p:sp>
        <p:nvSpPr>
          <p:cNvPr id="4" name="Rectangle: Rounded Corners 3">
            <a:extLst>
              <a:ext uri="{FF2B5EF4-FFF2-40B4-BE49-F238E27FC236}">
                <a16:creationId xmlns:a16="http://schemas.microsoft.com/office/drawing/2014/main" id="{727E6DDD-A041-48E0-BB6F-044FB77172FA}"/>
              </a:ext>
            </a:extLst>
          </p:cNvPr>
          <p:cNvSpPr/>
          <p:nvPr/>
        </p:nvSpPr>
        <p:spPr>
          <a:xfrm>
            <a:off x="3230890" y="1421553"/>
            <a:ext cx="5649777" cy="45710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TextBox 4">
            <a:extLst>
              <a:ext uri="{FF2B5EF4-FFF2-40B4-BE49-F238E27FC236}">
                <a16:creationId xmlns:a16="http://schemas.microsoft.com/office/drawing/2014/main" id="{57AD4C8E-376B-4793-A0AE-6281E268CEF8}"/>
              </a:ext>
            </a:extLst>
          </p:cNvPr>
          <p:cNvSpPr txBox="1"/>
          <p:nvPr/>
        </p:nvSpPr>
        <p:spPr>
          <a:xfrm>
            <a:off x="4785360" y="1494648"/>
            <a:ext cx="2581392" cy="369332"/>
          </a:xfrm>
          <a:prstGeom prst="rect">
            <a:avLst/>
          </a:prstGeom>
          <a:noFill/>
        </p:spPr>
        <p:txBody>
          <a:bodyPr wrap="square" rtlCol="0">
            <a:spAutoFit/>
          </a:bodyPr>
          <a:lstStyle/>
          <a:p>
            <a:r>
              <a:rPr lang="en-SG" dirty="0"/>
              <a:t>               Settings</a:t>
            </a:r>
          </a:p>
        </p:txBody>
      </p:sp>
      <p:pic>
        <p:nvPicPr>
          <p:cNvPr id="41" name="Graphic 40" descr="Close">
            <a:extLst>
              <a:ext uri="{FF2B5EF4-FFF2-40B4-BE49-F238E27FC236}">
                <a16:creationId xmlns:a16="http://schemas.microsoft.com/office/drawing/2014/main" id="{9E78F25F-E75B-4DAA-AA63-7AECF3DE000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11156" y="1483098"/>
            <a:ext cx="450808" cy="450808"/>
          </a:xfrm>
          <a:prstGeom prst="rect">
            <a:avLst/>
          </a:prstGeom>
        </p:spPr>
      </p:pic>
      <p:sp>
        <p:nvSpPr>
          <p:cNvPr id="16" name="TextBox 15">
            <a:extLst>
              <a:ext uri="{FF2B5EF4-FFF2-40B4-BE49-F238E27FC236}">
                <a16:creationId xmlns:a16="http://schemas.microsoft.com/office/drawing/2014/main" id="{C8942F15-19DC-4DC6-BAE5-8A37680EDC93}"/>
              </a:ext>
            </a:extLst>
          </p:cNvPr>
          <p:cNvSpPr txBox="1"/>
          <p:nvPr/>
        </p:nvSpPr>
        <p:spPr>
          <a:xfrm>
            <a:off x="3870960" y="1585857"/>
            <a:ext cx="1211484" cy="276999"/>
          </a:xfrm>
          <a:prstGeom prst="rect">
            <a:avLst/>
          </a:prstGeom>
          <a:noFill/>
          <a:ln>
            <a:solidFill>
              <a:schemeClr val="accent1"/>
            </a:solidFill>
          </a:ln>
        </p:spPr>
        <p:txBody>
          <a:bodyPr wrap="square" rtlCol="0">
            <a:spAutoFit/>
          </a:bodyPr>
          <a:lstStyle/>
          <a:p>
            <a:r>
              <a:rPr lang="en-SG" sz="1200" dirty="0"/>
              <a:t> Default Settings</a:t>
            </a:r>
          </a:p>
        </p:txBody>
      </p:sp>
      <p:sp>
        <p:nvSpPr>
          <p:cNvPr id="47" name="TextBox 46">
            <a:extLst>
              <a:ext uri="{FF2B5EF4-FFF2-40B4-BE49-F238E27FC236}">
                <a16:creationId xmlns:a16="http://schemas.microsoft.com/office/drawing/2014/main" id="{0372E04C-2332-483A-AC7F-31703259D561}"/>
              </a:ext>
            </a:extLst>
          </p:cNvPr>
          <p:cNvSpPr txBox="1"/>
          <p:nvPr/>
        </p:nvSpPr>
        <p:spPr>
          <a:xfrm>
            <a:off x="3853123" y="3036263"/>
            <a:ext cx="4165600" cy="307777"/>
          </a:xfrm>
          <a:prstGeom prst="rect">
            <a:avLst/>
          </a:prstGeom>
          <a:noFill/>
          <a:ln>
            <a:solidFill>
              <a:schemeClr val="accent1"/>
            </a:solidFill>
          </a:ln>
        </p:spPr>
        <p:txBody>
          <a:bodyPr wrap="square" rtlCol="0">
            <a:spAutoFit/>
          </a:bodyPr>
          <a:lstStyle/>
          <a:p>
            <a:r>
              <a:rPr lang="en-SG" sz="1400" dirty="0"/>
              <a:t>                                  Add Shortcut Keys….</a:t>
            </a:r>
          </a:p>
        </p:txBody>
      </p:sp>
      <p:sp>
        <p:nvSpPr>
          <p:cNvPr id="48" name="TextBox 47">
            <a:extLst>
              <a:ext uri="{FF2B5EF4-FFF2-40B4-BE49-F238E27FC236}">
                <a16:creationId xmlns:a16="http://schemas.microsoft.com/office/drawing/2014/main" id="{40780AE4-23A6-477B-9561-A016128917CF}"/>
              </a:ext>
            </a:extLst>
          </p:cNvPr>
          <p:cNvSpPr txBox="1"/>
          <p:nvPr/>
        </p:nvSpPr>
        <p:spPr>
          <a:xfrm>
            <a:off x="4742276" y="5250478"/>
            <a:ext cx="1317310" cy="276999"/>
          </a:xfrm>
          <a:prstGeom prst="rect">
            <a:avLst/>
          </a:prstGeom>
          <a:solidFill>
            <a:schemeClr val="accent6">
              <a:lumMod val="20000"/>
              <a:lumOff val="80000"/>
            </a:schemeClr>
          </a:solidFill>
          <a:ln>
            <a:solidFill>
              <a:schemeClr val="accent6"/>
            </a:solidFill>
          </a:ln>
        </p:spPr>
        <p:txBody>
          <a:bodyPr wrap="square" rtlCol="0">
            <a:spAutoFit/>
          </a:bodyPr>
          <a:lstStyle/>
          <a:p>
            <a:r>
              <a:rPr lang="en-SG" sz="1200" dirty="0"/>
              <a:t> Confirm Changes</a:t>
            </a:r>
          </a:p>
        </p:txBody>
      </p:sp>
      <p:sp>
        <p:nvSpPr>
          <p:cNvPr id="51" name="TextBox 50">
            <a:extLst>
              <a:ext uri="{FF2B5EF4-FFF2-40B4-BE49-F238E27FC236}">
                <a16:creationId xmlns:a16="http://schemas.microsoft.com/office/drawing/2014/main" id="{6115BB12-F423-47EC-9EDE-5D106F15032F}"/>
              </a:ext>
            </a:extLst>
          </p:cNvPr>
          <p:cNvSpPr txBox="1"/>
          <p:nvPr/>
        </p:nvSpPr>
        <p:spPr>
          <a:xfrm>
            <a:off x="6238716" y="5250478"/>
            <a:ext cx="1317310" cy="276999"/>
          </a:xfrm>
          <a:prstGeom prst="rect">
            <a:avLst/>
          </a:prstGeom>
          <a:solidFill>
            <a:schemeClr val="bg1"/>
          </a:solidFill>
          <a:ln>
            <a:solidFill>
              <a:schemeClr val="accent1"/>
            </a:solidFill>
          </a:ln>
        </p:spPr>
        <p:txBody>
          <a:bodyPr wrap="square" rtlCol="0">
            <a:spAutoFit/>
          </a:bodyPr>
          <a:lstStyle/>
          <a:p>
            <a:r>
              <a:rPr lang="en-SG" sz="1200" dirty="0"/>
              <a:t>        Undo</a:t>
            </a:r>
          </a:p>
        </p:txBody>
      </p:sp>
      <p:pic>
        <p:nvPicPr>
          <p:cNvPr id="18" name="Graphic 17" descr="Back">
            <a:extLst>
              <a:ext uri="{FF2B5EF4-FFF2-40B4-BE49-F238E27FC236}">
                <a16:creationId xmlns:a16="http://schemas.microsoft.com/office/drawing/2014/main" id="{69783221-83BD-45FB-B64F-B4750B24A5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51040" y="5289398"/>
            <a:ext cx="190778" cy="190778"/>
          </a:xfrm>
          <a:prstGeom prst="rect">
            <a:avLst/>
          </a:prstGeom>
        </p:spPr>
      </p:pic>
      <p:sp>
        <p:nvSpPr>
          <p:cNvPr id="52" name="Isosceles Triangle 51">
            <a:extLst>
              <a:ext uri="{FF2B5EF4-FFF2-40B4-BE49-F238E27FC236}">
                <a16:creationId xmlns:a16="http://schemas.microsoft.com/office/drawing/2014/main" id="{98A1475D-9315-4EB8-BE07-9AA958C520A1}"/>
              </a:ext>
            </a:extLst>
          </p:cNvPr>
          <p:cNvSpPr/>
          <p:nvPr/>
        </p:nvSpPr>
        <p:spPr>
          <a:xfrm>
            <a:off x="8167820" y="2216295"/>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4" name="Straight Connector 53">
            <a:extLst>
              <a:ext uri="{FF2B5EF4-FFF2-40B4-BE49-F238E27FC236}">
                <a16:creationId xmlns:a16="http://schemas.microsoft.com/office/drawing/2014/main" id="{48EA2FD0-1D4C-4BF8-AFC4-29149EA6D7B1}"/>
              </a:ext>
            </a:extLst>
          </p:cNvPr>
          <p:cNvCxnSpPr>
            <a:cxnSpLocks/>
          </p:cNvCxnSpPr>
          <p:nvPr/>
        </p:nvCxnSpPr>
        <p:spPr>
          <a:xfrm>
            <a:off x="8263848" y="2285717"/>
            <a:ext cx="0" cy="217567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8" name="Flowchart: Terminator 57">
            <a:extLst>
              <a:ext uri="{FF2B5EF4-FFF2-40B4-BE49-F238E27FC236}">
                <a16:creationId xmlns:a16="http://schemas.microsoft.com/office/drawing/2014/main" id="{2CD576BE-7357-448C-AABB-52D30B4D0049}"/>
              </a:ext>
            </a:extLst>
          </p:cNvPr>
          <p:cNvSpPr/>
          <p:nvPr/>
        </p:nvSpPr>
        <p:spPr>
          <a:xfrm rot="5400000">
            <a:off x="7581886" y="3608218"/>
            <a:ext cx="1353749" cy="157542"/>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Isosceles Triangle 58">
            <a:extLst>
              <a:ext uri="{FF2B5EF4-FFF2-40B4-BE49-F238E27FC236}">
                <a16:creationId xmlns:a16="http://schemas.microsoft.com/office/drawing/2014/main" id="{5C3F11F9-8BAA-4297-87E2-173C02024737}"/>
              </a:ext>
            </a:extLst>
          </p:cNvPr>
          <p:cNvSpPr/>
          <p:nvPr/>
        </p:nvSpPr>
        <p:spPr>
          <a:xfrm rot="10800000">
            <a:off x="8167820" y="4344618"/>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C007AD82-E488-4B59-8A37-7DC128F160CE}"/>
              </a:ext>
            </a:extLst>
          </p:cNvPr>
          <p:cNvSpPr txBox="1"/>
          <p:nvPr/>
        </p:nvSpPr>
        <p:spPr>
          <a:xfrm>
            <a:off x="3853123" y="2331197"/>
            <a:ext cx="4165600" cy="307777"/>
          </a:xfrm>
          <a:prstGeom prst="rect">
            <a:avLst/>
          </a:prstGeom>
          <a:noFill/>
          <a:ln>
            <a:solidFill>
              <a:schemeClr val="accent1"/>
            </a:solidFill>
          </a:ln>
        </p:spPr>
        <p:txBody>
          <a:bodyPr wrap="square" rtlCol="0">
            <a:spAutoFit/>
          </a:bodyPr>
          <a:lstStyle/>
          <a:p>
            <a:r>
              <a:rPr lang="en-SG" sz="1400" dirty="0"/>
              <a:t>Colour-scheme-</a:t>
            </a:r>
          </a:p>
        </p:txBody>
      </p:sp>
      <p:sp>
        <p:nvSpPr>
          <p:cNvPr id="61" name="TextBox 60">
            <a:extLst>
              <a:ext uri="{FF2B5EF4-FFF2-40B4-BE49-F238E27FC236}">
                <a16:creationId xmlns:a16="http://schemas.microsoft.com/office/drawing/2014/main" id="{2902F3FC-3EDA-4AE7-9DD6-AE04645EF75E}"/>
              </a:ext>
            </a:extLst>
          </p:cNvPr>
          <p:cNvSpPr txBox="1"/>
          <p:nvPr/>
        </p:nvSpPr>
        <p:spPr>
          <a:xfrm>
            <a:off x="5190311" y="2331195"/>
            <a:ext cx="1161094"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Normal</a:t>
            </a:r>
          </a:p>
        </p:txBody>
      </p:sp>
      <p:sp>
        <p:nvSpPr>
          <p:cNvPr id="62" name="TextBox 61">
            <a:extLst>
              <a:ext uri="{FF2B5EF4-FFF2-40B4-BE49-F238E27FC236}">
                <a16:creationId xmlns:a16="http://schemas.microsoft.com/office/drawing/2014/main" id="{80C767E8-3B44-4A23-8C6A-EDB46ACCAFDF}"/>
              </a:ext>
            </a:extLst>
          </p:cNvPr>
          <p:cNvSpPr txBox="1"/>
          <p:nvPr/>
        </p:nvSpPr>
        <p:spPr>
          <a:xfrm>
            <a:off x="6329211" y="2331196"/>
            <a:ext cx="1161094" cy="307777"/>
          </a:xfrm>
          <a:prstGeom prst="rect">
            <a:avLst/>
          </a:prstGeom>
          <a:solidFill>
            <a:schemeClr val="bg1"/>
          </a:solidFill>
          <a:ln>
            <a:solidFill>
              <a:schemeClr val="accent1"/>
            </a:solidFill>
          </a:ln>
        </p:spPr>
        <p:txBody>
          <a:bodyPr wrap="square" rtlCol="0">
            <a:spAutoFit/>
          </a:bodyPr>
          <a:lstStyle/>
          <a:p>
            <a:r>
              <a:rPr lang="en-SG" sz="1400" dirty="0"/>
              <a:t> Colour-blind</a:t>
            </a:r>
          </a:p>
        </p:txBody>
      </p:sp>
      <p:sp>
        <p:nvSpPr>
          <p:cNvPr id="63" name="TextBox 62">
            <a:extLst>
              <a:ext uri="{FF2B5EF4-FFF2-40B4-BE49-F238E27FC236}">
                <a16:creationId xmlns:a16="http://schemas.microsoft.com/office/drawing/2014/main" id="{256C9898-F0DA-476B-AFE2-10AE9F8D4A56}"/>
              </a:ext>
            </a:extLst>
          </p:cNvPr>
          <p:cNvSpPr txBox="1"/>
          <p:nvPr/>
        </p:nvSpPr>
        <p:spPr>
          <a:xfrm>
            <a:off x="3853123" y="3736853"/>
            <a:ext cx="4165600" cy="307777"/>
          </a:xfrm>
          <a:prstGeom prst="rect">
            <a:avLst/>
          </a:prstGeom>
          <a:noFill/>
          <a:ln>
            <a:solidFill>
              <a:schemeClr val="accent1"/>
            </a:solidFill>
          </a:ln>
        </p:spPr>
        <p:txBody>
          <a:bodyPr wrap="square" rtlCol="0">
            <a:spAutoFit/>
          </a:bodyPr>
          <a:lstStyle/>
          <a:p>
            <a:r>
              <a:rPr lang="en-SG" sz="1400" dirty="0"/>
              <a:t>                                               Help</a:t>
            </a:r>
          </a:p>
        </p:txBody>
      </p:sp>
      <p:pic>
        <p:nvPicPr>
          <p:cNvPr id="17" name="Graphic 16" descr="Questions">
            <a:extLst>
              <a:ext uri="{FF2B5EF4-FFF2-40B4-BE49-F238E27FC236}">
                <a16:creationId xmlns:a16="http://schemas.microsoft.com/office/drawing/2014/main" id="{938483E7-7F1E-4583-8EFE-F25DC461FDE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23790" y="3745752"/>
            <a:ext cx="255229" cy="255229"/>
          </a:xfrm>
          <a:prstGeom prst="rect">
            <a:avLst/>
          </a:prstGeom>
        </p:spPr>
      </p:pic>
      <p:sp>
        <p:nvSpPr>
          <p:cNvPr id="64" name="Arrow: Up 63">
            <a:extLst>
              <a:ext uri="{FF2B5EF4-FFF2-40B4-BE49-F238E27FC236}">
                <a16:creationId xmlns:a16="http://schemas.microsoft.com/office/drawing/2014/main" id="{F21B3930-CD14-4ED4-BD5F-BA1E40D50E1F}"/>
              </a:ext>
            </a:extLst>
          </p:cNvPr>
          <p:cNvSpPr/>
          <p:nvPr/>
        </p:nvSpPr>
        <p:spPr>
          <a:xfrm rot="3428604">
            <a:off x="4839675" y="5416144"/>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TextBox 64">
            <a:extLst>
              <a:ext uri="{FF2B5EF4-FFF2-40B4-BE49-F238E27FC236}">
                <a16:creationId xmlns:a16="http://schemas.microsoft.com/office/drawing/2014/main" id="{535D5A2E-91E0-4AAF-97C4-B4F89243DC06}"/>
              </a:ext>
            </a:extLst>
          </p:cNvPr>
          <p:cNvSpPr txBox="1"/>
          <p:nvPr/>
        </p:nvSpPr>
        <p:spPr>
          <a:xfrm>
            <a:off x="9246675" y="1484718"/>
            <a:ext cx="2815472" cy="738664"/>
          </a:xfrm>
          <a:prstGeom prst="rect">
            <a:avLst/>
          </a:prstGeom>
          <a:solidFill>
            <a:srgbClr val="FFFF00"/>
          </a:solidFill>
          <a:ln>
            <a:solidFill>
              <a:schemeClr val="tx1"/>
            </a:solidFill>
          </a:ln>
        </p:spPr>
        <p:txBody>
          <a:bodyPr wrap="square" rtlCol="0">
            <a:spAutoFit/>
          </a:bodyPr>
          <a:lstStyle/>
          <a:p>
            <a:r>
              <a:rPr lang="en-SG" sz="1400" dirty="0"/>
              <a:t>Advanced users can add shortcut keys to increase the speed of performing tasks.</a:t>
            </a:r>
          </a:p>
        </p:txBody>
      </p:sp>
      <p:cxnSp>
        <p:nvCxnSpPr>
          <p:cNvPr id="27" name="Straight Arrow Connector 26">
            <a:extLst>
              <a:ext uri="{FF2B5EF4-FFF2-40B4-BE49-F238E27FC236}">
                <a16:creationId xmlns:a16="http://schemas.microsoft.com/office/drawing/2014/main" id="{B38E43B1-EE66-4278-A03E-7ACA5B03BBA7}"/>
              </a:ext>
            </a:extLst>
          </p:cNvPr>
          <p:cNvCxnSpPr>
            <a:cxnSpLocks/>
          </p:cNvCxnSpPr>
          <p:nvPr/>
        </p:nvCxnSpPr>
        <p:spPr>
          <a:xfrm flipH="1">
            <a:off x="8018724" y="2092960"/>
            <a:ext cx="1227951" cy="1127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42DC087-9DB8-45C5-A6AF-1D2D1FD2F1F1}"/>
              </a:ext>
            </a:extLst>
          </p:cNvPr>
          <p:cNvSpPr txBox="1"/>
          <p:nvPr/>
        </p:nvSpPr>
        <p:spPr>
          <a:xfrm>
            <a:off x="9264823" y="3749990"/>
            <a:ext cx="2815472" cy="1384995"/>
          </a:xfrm>
          <a:prstGeom prst="rect">
            <a:avLst/>
          </a:prstGeom>
          <a:solidFill>
            <a:srgbClr val="FFFF00"/>
          </a:solidFill>
          <a:ln>
            <a:solidFill>
              <a:schemeClr val="tx1"/>
            </a:solidFill>
          </a:ln>
        </p:spPr>
        <p:txBody>
          <a:bodyPr wrap="square" rtlCol="0">
            <a:spAutoFit/>
          </a:bodyPr>
          <a:lstStyle/>
          <a:p>
            <a:r>
              <a:rPr lang="en-SG" sz="1400" dirty="0"/>
              <a:t>Users can view FAQs . The help feature also allows the user to contact the customer care for any additional assistance. Users can also contact customer care in case of any emergency or any online threats.</a:t>
            </a:r>
          </a:p>
        </p:txBody>
      </p:sp>
      <p:cxnSp>
        <p:nvCxnSpPr>
          <p:cNvPr id="68" name="Straight Arrow Connector 67">
            <a:extLst>
              <a:ext uri="{FF2B5EF4-FFF2-40B4-BE49-F238E27FC236}">
                <a16:creationId xmlns:a16="http://schemas.microsoft.com/office/drawing/2014/main" id="{32D3AFCE-77D9-4B90-A1E2-4603CFA336B4}"/>
              </a:ext>
            </a:extLst>
          </p:cNvPr>
          <p:cNvCxnSpPr>
            <a:stCxn id="66" idx="1"/>
            <a:endCxn id="63" idx="3"/>
          </p:cNvCxnSpPr>
          <p:nvPr/>
        </p:nvCxnSpPr>
        <p:spPr>
          <a:xfrm flipH="1" flipV="1">
            <a:off x="8018723" y="3890742"/>
            <a:ext cx="1246100" cy="55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34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751008"/>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pic>
        <p:nvPicPr>
          <p:cNvPr id="8" name="Graphic 7" descr="Back">
            <a:extLst>
              <a:ext uri="{FF2B5EF4-FFF2-40B4-BE49-F238E27FC236}">
                <a16:creationId xmlns:a16="http://schemas.microsoft.com/office/drawing/2014/main" id="{9C0424E3-3170-41FC-AD44-A4C51C559C8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132473"/>
            <a:ext cx="339898" cy="339898"/>
          </a:xfrm>
          <a:prstGeom prst="rect">
            <a:avLst/>
          </a:prstGeom>
        </p:spPr>
      </p:pic>
      <p:sp>
        <p:nvSpPr>
          <p:cNvPr id="9" name="TextBox 8">
            <a:extLst>
              <a:ext uri="{FF2B5EF4-FFF2-40B4-BE49-F238E27FC236}">
                <a16:creationId xmlns:a16="http://schemas.microsoft.com/office/drawing/2014/main" id="{AC955675-F8D0-4ABB-8582-208F77A4040F}"/>
              </a:ext>
            </a:extLst>
          </p:cNvPr>
          <p:cNvSpPr txBox="1"/>
          <p:nvPr/>
        </p:nvSpPr>
        <p:spPr>
          <a:xfrm>
            <a:off x="614508" y="136214"/>
            <a:ext cx="1019918" cy="369332"/>
          </a:xfrm>
          <a:prstGeom prst="rect">
            <a:avLst/>
          </a:prstGeom>
          <a:noFill/>
        </p:spPr>
        <p:txBody>
          <a:bodyPr wrap="square" rtlCol="0">
            <a:spAutoFit/>
          </a:bodyPr>
          <a:lstStyle/>
          <a:p>
            <a:r>
              <a:rPr lang="en-SG" dirty="0"/>
              <a:t>Undo</a:t>
            </a:r>
          </a:p>
        </p:txBody>
      </p:sp>
      <p:sp>
        <p:nvSpPr>
          <p:cNvPr id="40" name="Rectangle: Rounded Corners 39">
            <a:extLst>
              <a:ext uri="{FF2B5EF4-FFF2-40B4-BE49-F238E27FC236}">
                <a16:creationId xmlns:a16="http://schemas.microsoft.com/office/drawing/2014/main" id="{0D728EC7-44A8-4325-9030-89502A7227CE}"/>
              </a:ext>
            </a:extLst>
          </p:cNvPr>
          <p:cNvSpPr/>
          <p:nvPr/>
        </p:nvSpPr>
        <p:spPr>
          <a:xfrm>
            <a:off x="8880667" y="252321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50" name="Rectangle: Rounded Corners 49">
            <a:extLst>
              <a:ext uri="{FF2B5EF4-FFF2-40B4-BE49-F238E27FC236}">
                <a16:creationId xmlns:a16="http://schemas.microsoft.com/office/drawing/2014/main" id="{6DD56045-3C2B-4B76-AE29-358AE8E87623}"/>
              </a:ext>
            </a:extLst>
          </p:cNvPr>
          <p:cNvSpPr/>
          <p:nvPr/>
        </p:nvSpPr>
        <p:spPr>
          <a:xfrm>
            <a:off x="408884" y="1494648"/>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53" name="Isosceles Triangle 52">
            <a:extLst>
              <a:ext uri="{FF2B5EF4-FFF2-40B4-BE49-F238E27FC236}">
                <a16:creationId xmlns:a16="http://schemas.microsoft.com/office/drawing/2014/main" id="{B75C9570-D568-465D-BA24-50866C31AEE6}"/>
              </a:ext>
            </a:extLst>
          </p:cNvPr>
          <p:cNvSpPr/>
          <p:nvPr/>
        </p:nvSpPr>
        <p:spPr>
          <a:xfrm>
            <a:off x="11858176" y="1505107"/>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Isosceles Triangle 54">
            <a:extLst>
              <a:ext uri="{FF2B5EF4-FFF2-40B4-BE49-F238E27FC236}">
                <a16:creationId xmlns:a16="http://schemas.microsoft.com/office/drawing/2014/main" id="{8CD9F36E-7FF8-48BF-B688-DFE01C35ADE5}"/>
              </a:ext>
            </a:extLst>
          </p:cNvPr>
          <p:cNvSpPr/>
          <p:nvPr/>
        </p:nvSpPr>
        <p:spPr>
          <a:xfrm rot="10800000">
            <a:off x="11858176" y="5709354"/>
            <a:ext cx="188287" cy="18439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FF218DEC-3E91-4874-B4B6-8B01233D1E74}"/>
              </a:ext>
            </a:extLst>
          </p:cNvPr>
          <p:cNvCxnSpPr>
            <a:cxnSpLocks/>
          </p:cNvCxnSpPr>
          <p:nvPr/>
        </p:nvCxnSpPr>
        <p:spPr>
          <a:xfrm>
            <a:off x="11952318" y="1689500"/>
            <a:ext cx="0" cy="4035169"/>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Flowchart: Terminator 56">
            <a:extLst>
              <a:ext uri="{FF2B5EF4-FFF2-40B4-BE49-F238E27FC236}">
                <a16:creationId xmlns:a16="http://schemas.microsoft.com/office/drawing/2014/main" id="{20603457-DD19-4D4E-B432-9062ACEBFACF}"/>
              </a:ext>
            </a:extLst>
          </p:cNvPr>
          <p:cNvSpPr/>
          <p:nvPr/>
        </p:nvSpPr>
        <p:spPr>
          <a:xfrm rot="5400000">
            <a:off x="10800262" y="4417839"/>
            <a:ext cx="2304112" cy="157541"/>
          </a:xfrm>
          <a:prstGeom prst="flowChartTermina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7F20B56B-FAD2-45A2-A38E-5328BBA1586D}"/>
              </a:ext>
            </a:extLst>
          </p:cNvPr>
          <p:cNvSpPr/>
          <p:nvPr/>
        </p:nvSpPr>
        <p:spPr>
          <a:xfrm>
            <a:off x="8880667" y="4580581"/>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2 references</a:t>
            </a:r>
          </a:p>
          <a:p>
            <a:endParaRPr lang="en-SG" sz="1200" dirty="0">
              <a:solidFill>
                <a:schemeClr val="tx1"/>
              </a:solidFill>
            </a:endParaRPr>
          </a:p>
          <a:p>
            <a:r>
              <a:rPr lang="en-SG" sz="1200" dirty="0">
                <a:solidFill>
                  <a:schemeClr val="tx1"/>
                </a:solidFill>
              </a:rPr>
              <a:t>      I am writing……. 2 references</a:t>
            </a:r>
          </a:p>
          <a:p>
            <a:r>
              <a:rPr lang="en-SG" sz="1200" dirty="0">
                <a:solidFill>
                  <a:schemeClr val="tx1"/>
                </a:solidFill>
              </a:rPr>
              <a:t>	                   9:50 AM</a:t>
            </a:r>
          </a:p>
          <a:p>
            <a:pPr algn="ctr"/>
            <a:endParaRPr lang="en-SG" sz="1200" dirty="0">
              <a:solidFill>
                <a:schemeClr val="tx1"/>
              </a:solidFill>
            </a:endParaRPr>
          </a:p>
        </p:txBody>
      </p:sp>
      <p:sp>
        <p:nvSpPr>
          <p:cNvPr id="45" name="Rectangle: Rounded Corners 44">
            <a:extLst>
              <a:ext uri="{FF2B5EF4-FFF2-40B4-BE49-F238E27FC236}">
                <a16:creationId xmlns:a16="http://schemas.microsoft.com/office/drawing/2014/main" id="{CDD61DDD-574E-464B-8EE6-4AE28F5FFDBC}"/>
              </a:ext>
            </a:extLst>
          </p:cNvPr>
          <p:cNvSpPr/>
          <p:nvPr/>
        </p:nvSpPr>
        <p:spPr>
          <a:xfrm>
            <a:off x="8880667" y="3852813"/>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Participant-100</a:t>
            </a:r>
          </a:p>
          <a:p>
            <a:r>
              <a:rPr lang="en-SG" dirty="0">
                <a:solidFill>
                  <a:schemeClr val="tx1"/>
                </a:solidFill>
              </a:rPr>
              <a:t>          </a:t>
            </a:r>
            <a:r>
              <a:rPr lang="en-SG" sz="1200" dirty="0">
                <a:solidFill>
                  <a:schemeClr val="tx1"/>
                </a:solidFill>
              </a:rPr>
              <a:t>This is message….100</a:t>
            </a:r>
          </a:p>
        </p:txBody>
      </p:sp>
    </p:spTree>
    <p:extLst>
      <p:ext uri="{BB962C8B-B14F-4D97-AF65-F5344CB8AC3E}">
        <p14:creationId xmlns:p14="http://schemas.microsoft.com/office/powerpoint/2010/main" val="3508609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69843-B37D-472A-A6BE-43021A448FCC}"/>
              </a:ext>
            </a:extLst>
          </p:cNvPr>
          <p:cNvSpPr>
            <a:spLocks noGrp="1"/>
          </p:cNvSpPr>
          <p:nvPr>
            <p:ph type="title"/>
          </p:nvPr>
        </p:nvSpPr>
        <p:spPr>
          <a:xfrm>
            <a:off x="3793066" y="1439333"/>
            <a:ext cx="5130801" cy="3107268"/>
          </a:xfrm>
        </p:spPr>
        <p:txBody>
          <a:bodyPr>
            <a:normAutofit/>
          </a:bodyPr>
          <a:lstStyle/>
          <a:p>
            <a:pPr algn="ctr"/>
            <a:r>
              <a:rPr lang="en-IN" sz="7200" b="1" dirty="0"/>
              <a:t>End of Demo</a:t>
            </a:r>
            <a:br>
              <a:rPr lang="en-IN" sz="7200" b="1" dirty="0"/>
            </a:br>
            <a:r>
              <a:rPr lang="en-IN" sz="7200" b="1" dirty="0"/>
              <a:t>Thank You</a:t>
            </a:r>
          </a:p>
        </p:txBody>
      </p:sp>
    </p:spTree>
    <p:extLst>
      <p:ext uri="{BB962C8B-B14F-4D97-AF65-F5344CB8AC3E}">
        <p14:creationId xmlns:p14="http://schemas.microsoft.com/office/powerpoint/2010/main" val="305248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638387"/>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sp>
        <p:nvSpPr>
          <p:cNvPr id="35" name="TextBox 34">
            <a:extLst>
              <a:ext uri="{FF2B5EF4-FFF2-40B4-BE49-F238E27FC236}">
                <a16:creationId xmlns:a16="http://schemas.microsoft.com/office/drawing/2014/main" id="{464C88EA-6D49-4159-9D6F-1AC6244E0D1F}"/>
              </a:ext>
            </a:extLst>
          </p:cNvPr>
          <p:cNvSpPr txBox="1"/>
          <p:nvPr/>
        </p:nvSpPr>
        <p:spPr>
          <a:xfrm>
            <a:off x="11130669" y="1026729"/>
            <a:ext cx="748898" cy="369332"/>
          </a:xfrm>
          <a:prstGeom prst="rect">
            <a:avLst/>
          </a:prstGeom>
          <a:noFill/>
        </p:spPr>
        <p:txBody>
          <a:bodyPr wrap="square" rtlCol="0">
            <a:spAutoFit/>
          </a:bodyPr>
          <a:lstStyle/>
          <a:p>
            <a:r>
              <a:rPr lang="en-SG" dirty="0"/>
              <a:t>  List</a:t>
            </a:r>
          </a:p>
        </p:txBody>
      </p:sp>
      <p:sp>
        <p:nvSpPr>
          <p:cNvPr id="36" name="Arrow: Up 35">
            <a:extLst>
              <a:ext uri="{FF2B5EF4-FFF2-40B4-BE49-F238E27FC236}">
                <a16:creationId xmlns:a16="http://schemas.microsoft.com/office/drawing/2014/main" id="{D550749E-DBAC-4348-B816-D6E8F21A8D4F}"/>
              </a:ext>
            </a:extLst>
          </p:cNvPr>
          <p:cNvSpPr/>
          <p:nvPr/>
        </p:nvSpPr>
        <p:spPr>
          <a:xfrm rot="18640542">
            <a:off x="3140874" y="2511511"/>
            <a:ext cx="192292" cy="2294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7" name="TextBox 36">
            <a:extLst>
              <a:ext uri="{FF2B5EF4-FFF2-40B4-BE49-F238E27FC236}">
                <a16:creationId xmlns:a16="http://schemas.microsoft.com/office/drawing/2014/main" id="{8C0457E4-A438-4E6F-8A21-E346BFEF3151}"/>
              </a:ext>
            </a:extLst>
          </p:cNvPr>
          <p:cNvSpPr txBox="1"/>
          <p:nvPr/>
        </p:nvSpPr>
        <p:spPr>
          <a:xfrm>
            <a:off x="3386684" y="2514071"/>
            <a:ext cx="2815471" cy="1200329"/>
          </a:xfrm>
          <a:prstGeom prst="rect">
            <a:avLst/>
          </a:prstGeom>
          <a:noFill/>
          <a:ln>
            <a:solidFill>
              <a:schemeClr val="accent1"/>
            </a:solidFill>
          </a:ln>
        </p:spPr>
        <p:txBody>
          <a:bodyPr wrap="square" rtlCol="0">
            <a:spAutoFit/>
          </a:bodyPr>
          <a:lstStyle/>
          <a:p>
            <a:r>
              <a:rPr lang="en-SG" dirty="0"/>
              <a:t>Inspect Message</a:t>
            </a:r>
          </a:p>
          <a:p>
            <a:r>
              <a:rPr lang="en-SG" dirty="0"/>
              <a:t>Mark as Important</a:t>
            </a:r>
          </a:p>
          <a:p>
            <a:r>
              <a:rPr lang="en-SG" dirty="0"/>
              <a:t>Mark as Irrelevant</a:t>
            </a:r>
          </a:p>
          <a:p>
            <a:r>
              <a:rPr lang="en-SG" dirty="0"/>
              <a:t>Add to List</a:t>
            </a:r>
          </a:p>
        </p:txBody>
      </p:sp>
      <p:cxnSp>
        <p:nvCxnSpPr>
          <p:cNvPr id="51" name="Straight Connector 50">
            <a:extLst>
              <a:ext uri="{FF2B5EF4-FFF2-40B4-BE49-F238E27FC236}">
                <a16:creationId xmlns:a16="http://schemas.microsoft.com/office/drawing/2014/main" id="{BC9DFB12-CA3E-4B60-AC06-09F292248ACD}"/>
              </a:ext>
            </a:extLst>
          </p:cNvPr>
          <p:cNvCxnSpPr>
            <a:cxnSpLocks/>
          </p:cNvCxnSpPr>
          <p:nvPr/>
        </p:nvCxnSpPr>
        <p:spPr>
          <a:xfrm flipV="1">
            <a:off x="3386682" y="2850198"/>
            <a:ext cx="2815472" cy="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B42EC84-4963-4449-99FF-71B6FA98F74F}"/>
              </a:ext>
            </a:extLst>
          </p:cNvPr>
          <p:cNvCxnSpPr>
            <a:cxnSpLocks/>
          </p:cNvCxnSpPr>
          <p:nvPr/>
        </p:nvCxnSpPr>
        <p:spPr>
          <a:xfrm flipV="1">
            <a:off x="3386683" y="3121841"/>
            <a:ext cx="2815471" cy="2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39A34EE-FA35-4CB6-B1F9-981A290CA09E}"/>
              </a:ext>
            </a:extLst>
          </p:cNvPr>
          <p:cNvCxnSpPr>
            <a:cxnSpLocks/>
          </p:cNvCxnSpPr>
          <p:nvPr/>
        </p:nvCxnSpPr>
        <p:spPr>
          <a:xfrm flipV="1">
            <a:off x="3386682" y="3379925"/>
            <a:ext cx="2815472" cy="1"/>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Graphic 60" descr="Magnifying glass">
            <a:extLst>
              <a:ext uri="{FF2B5EF4-FFF2-40B4-BE49-F238E27FC236}">
                <a16:creationId xmlns:a16="http://schemas.microsoft.com/office/drawing/2014/main" id="{BE0F7BC7-2E69-4212-9D3E-57839D17D36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24529" y="2589468"/>
            <a:ext cx="260729" cy="260729"/>
          </a:xfrm>
          <a:prstGeom prst="rect">
            <a:avLst/>
          </a:prstGeom>
        </p:spPr>
      </p:pic>
      <p:pic>
        <p:nvPicPr>
          <p:cNvPr id="63" name="Graphic 62" descr="Exclamation mark">
            <a:extLst>
              <a:ext uri="{FF2B5EF4-FFF2-40B4-BE49-F238E27FC236}">
                <a16:creationId xmlns:a16="http://schemas.microsoft.com/office/drawing/2014/main" id="{3BD3D24C-FB7B-4034-9C67-FDBD9C028D9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79319" y="2868906"/>
            <a:ext cx="351148" cy="214811"/>
          </a:xfrm>
          <a:prstGeom prst="rect">
            <a:avLst/>
          </a:prstGeom>
        </p:spPr>
      </p:pic>
      <p:pic>
        <p:nvPicPr>
          <p:cNvPr id="65" name="Graphic 64" descr="Irritant">
            <a:extLst>
              <a:ext uri="{FF2B5EF4-FFF2-40B4-BE49-F238E27FC236}">
                <a16:creationId xmlns:a16="http://schemas.microsoft.com/office/drawing/2014/main" id="{2795812F-4922-406C-A792-A8213695C17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51395" y="3146408"/>
            <a:ext cx="192429" cy="192429"/>
          </a:xfrm>
          <a:prstGeom prst="rect">
            <a:avLst/>
          </a:prstGeom>
        </p:spPr>
      </p:pic>
      <p:pic>
        <p:nvPicPr>
          <p:cNvPr id="67" name="Graphic 66" descr="Add">
            <a:extLst>
              <a:ext uri="{FF2B5EF4-FFF2-40B4-BE49-F238E27FC236}">
                <a16:creationId xmlns:a16="http://schemas.microsoft.com/office/drawing/2014/main" id="{17815037-2E92-450E-A3D1-CC7488B2B36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751395" y="3447584"/>
            <a:ext cx="225727" cy="225727"/>
          </a:xfrm>
          <a:prstGeom prst="rect">
            <a:avLst/>
          </a:prstGeom>
        </p:spPr>
      </p:pic>
      <p:pic>
        <p:nvPicPr>
          <p:cNvPr id="71" name="Graphic 70" descr="Back">
            <a:extLst>
              <a:ext uri="{FF2B5EF4-FFF2-40B4-BE49-F238E27FC236}">
                <a16:creationId xmlns:a16="http://schemas.microsoft.com/office/drawing/2014/main" id="{468329FF-7E68-4C1B-A147-557DAE1412B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3480" y="74197"/>
            <a:ext cx="339898" cy="339898"/>
          </a:xfrm>
          <a:prstGeom prst="rect">
            <a:avLst/>
          </a:prstGeom>
        </p:spPr>
      </p:pic>
      <p:sp>
        <p:nvSpPr>
          <p:cNvPr id="72" name="TextBox 71">
            <a:extLst>
              <a:ext uri="{FF2B5EF4-FFF2-40B4-BE49-F238E27FC236}">
                <a16:creationId xmlns:a16="http://schemas.microsoft.com/office/drawing/2014/main" id="{DDA4ECB9-5C82-4A26-A1E7-CA5A022133C1}"/>
              </a:ext>
            </a:extLst>
          </p:cNvPr>
          <p:cNvSpPr txBox="1"/>
          <p:nvPr/>
        </p:nvSpPr>
        <p:spPr>
          <a:xfrm>
            <a:off x="634288" y="74197"/>
            <a:ext cx="1019918" cy="369332"/>
          </a:xfrm>
          <a:prstGeom prst="rect">
            <a:avLst/>
          </a:prstGeom>
          <a:noFill/>
        </p:spPr>
        <p:txBody>
          <a:bodyPr wrap="square" rtlCol="0">
            <a:spAutoFit/>
          </a:bodyPr>
          <a:lstStyle/>
          <a:p>
            <a:r>
              <a:rPr lang="en-SG" dirty="0"/>
              <a:t>Undo</a:t>
            </a:r>
          </a:p>
        </p:txBody>
      </p:sp>
      <p:sp>
        <p:nvSpPr>
          <p:cNvPr id="38" name="Rectangle: Rounded Corners 37">
            <a:extLst>
              <a:ext uri="{FF2B5EF4-FFF2-40B4-BE49-F238E27FC236}">
                <a16:creationId xmlns:a16="http://schemas.microsoft.com/office/drawing/2014/main" id="{FA3F5225-60A7-4085-B1CF-BAB111D55A38}"/>
              </a:ext>
            </a:extLst>
          </p:cNvPr>
          <p:cNvSpPr/>
          <p:nvPr/>
        </p:nvSpPr>
        <p:spPr>
          <a:xfrm>
            <a:off x="8488038" y="4486237"/>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39" name="Rectangle: Rounded Corners 38">
            <a:extLst>
              <a:ext uri="{FF2B5EF4-FFF2-40B4-BE49-F238E27FC236}">
                <a16:creationId xmlns:a16="http://schemas.microsoft.com/office/drawing/2014/main" id="{0A9A2469-9BE7-44BB-98E3-4E4295AAD595}"/>
              </a:ext>
            </a:extLst>
          </p:cNvPr>
          <p:cNvSpPr/>
          <p:nvPr/>
        </p:nvSpPr>
        <p:spPr>
          <a:xfrm>
            <a:off x="533038" y="2147779"/>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2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40" name="Rectangle: Rounded Corners 39">
            <a:extLst>
              <a:ext uri="{FF2B5EF4-FFF2-40B4-BE49-F238E27FC236}">
                <a16:creationId xmlns:a16="http://schemas.microsoft.com/office/drawing/2014/main" id="{6CA6624D-2933-43C9-A657-753F565DF3E5}"/>
              </a:ext>
            </a:extLst>
          </p:cNvPr>
          <p:cNvSpPr/>
          <p:nvPr/>
        </p:nvSpPr>
        <p:spPr>
          <a:xfrm>
            <a:off x="523378" y="3576084"/>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is….message-2</a:t>
            </a:r>
          </a:p>
          <a:p>
            <a:r>
              <a:rPr lang="en-SG" sz="1200" dirty="0">
                <a:solidFill>
                  <a:schemeClr val="tx1"/>
                </a:solidFill>
              </a:rPr>
              <a:t>	                   9:45 AM</a:t>
            </a:r>
          </a:p>
          <a:p>
            <a:pPr algn="ctr"/>
            <a:endParaRPr lang="en-SG" sz="1200" dirty="0">
              <a:solidFill>
                <a:schemeClr val="tx1"/>
              </a:solidFill>
            </a:endParaRPr>
          </a:p>
        </p:txBody>
      </p:sp>
      <p:sp>
        <p:nvSpPr>
          <p:cNvPr id="3" name="Rectangle: Rounded Corners 2">
            <a:extLst>
              <a:ext uri="{FF2B5EF4-FFF2-40B4-BE49-F238E27FC236}">
                <a16:creationId xmlns:a16="http://schemas.microsoft.com/office/drawing/2014/main" id="{15F795B8-D712-4AB1-B986-1984E82564C9}"/>
              </a:ext>
            </a:extLst>
          </p:cNvPr>
          <p:cNvSpPr/>
          <p:nvPr/>
        </p:nvSpPr>
        <p:spPr>
          <a:xfrm>
            <a:off x="533037" y="1418607"/>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Participant-5</a:t>
            </a:r>
          </a:p>
          <a:p>
            <a:r>
              <a:rPr lang="en-SG" dirty="0">
                <a:solidFill>
                  <a:schemeClr val="tx1"/>
                </a:solidFill>
              </a:rPr>
              <a:t>          </a:t>
            </a:r>
            <a:r>
              <a:rPr lang="en-SG" sz="1200" dirty="0">
                <a:solidFill>
                  <a:schemeClr val="tx1"/>
                </a:solidFill>
              </a:rPr>
              <a:t>Referenced message</a:t>
            </a:r>
          </a:p>
        </p:txBody>
      </p:sp>
      <p:sp>
        <p:nvSpPr>
          <p:cNvPr id="68" name="Arrow: Up 67">
            <a:extLst>
              <a:ext uri="{FF2B5EF4-FFF2-40B4-BE49-F238E27FC236}">
                <a16:creationId xmlns:a16="http://schemas.microsoft.com/office/drawing/2014/main" id="{FF1F64AC-E3A7-4A6B-97DA-3A50775760C0}"/>
              </a:ext>
            </a:extLst>
          </p:cNvPr>
          <p:cNvSpPr/>
          <p:nvPr/>
        </p:nvSpPr>
        <p:spPr>
          <a:xfrm rot="18640542">
            <a:off x="6111606" y="2883891"/>
            <a:ext cx="223927" cy="2941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9D440C25-AE48-4318-AE14-C3FB02ABCC32}"/>
              </a:ext>
            </a:extLst>
          </p:cNvPr>
          <p:cNvSpPr txBox="1"/>
          <p:nvPr/>
        </p:nvSpPr>
        <p:spPr>
          <a:xfrm>
            <a:off x="3386683" y="3714400"/>
            <a:ext cx="2815471" cy="369332"/>
          </a:xfrm>
          <a:prstGeom prst="rect">
            <a:avLst/>
          </a:prstGeom>
          <a:noFill/>
          <a:ln>
            <a:solidFill>
              <a:schemeClr val="accent1"/>
            </a:solidFill>
          </a:ln>
        </p:spPr>
        <p:txBody>
          <a:bodyPr wrap="square" rtlCol="0">
            <a:spAutoFit/>
          </a:bodyPr>
          <a:lstStyle/>
          <a:p>
            <a:r>
              <a:rPr lang="en-SG" dirty="0"/>
              <a:t>View </a:t>
            </a:r>
          </a:p>
        </p:txBody>
      </p:sp>
      <p:pic>
        <p:nvPicPr>
          <p:cNvPr id="8" name="Graphic 7" descr="Eye">
            <a:extLst>
              <a:ext uri="{FF2B5EF4-FFF2-40B4-BE49-F238E27FC236}">
                <a16:creationId xmlns:a16="http://schemas.microsoft.com/office/drawing/2014/main" id="{758CBD4D-A075-47BD-A5F4-2480E0CA6E8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689478" y="3764792"/>
            <a:ext cx="349560" cy="349560"/>
          </a:xfrm>
          <a:prstGeom prst="rect">
            <a:avLst/>
          </a:prstGeom>
        </p:spPr>
      </p:pic>
      <p:sp>
        <p:nvSpPr>
          <p:cNvPr id="56" name="TextBox 55">
            <a:extLst>
              <a:ext uri="{FF2B5EF4-FFF2-40B4-BE49-F238E27FC236}">
                <a16:creationId xmlns:a16="http://schemas.microsoft.com/office/drawing/2014/main" id="{6EC056C8-09D9-40E7-BAE0-DD801AE882FF}"/>
              </a:ext>
            </a:extLst>
          </p:cNvPr>
          <p:cNvSpPr txBox="1"/>
          <p:nvPr/>
        </p:nvSpPr>
        <p:spPr>
          <a:xfrm>
            <a:off x="634288" y="4894307"/>
            <a:ext cx="4195513" cy="523220"/>
          </a:xfrm>
          <a:prstGeom prst="rect">
            <a:avLst/>
          </a:prstGeom>
          <a:solidFill>
            <a:srgbClr val="FFFF00"/>
          </a:solidFill>
          <a:ln>
            <a:solidFill>
              <a:schemeClr val="tx1"/>
            </a:solidFill>
          </a:ln>
        </p:spPr>
        <p:txBody>
          <a:bodyPr wrap="square" rtlCol="0">
            <a:spAutoFit/>
          </a:bodyPr>
          <a:lstStyle/>
          <a:p>
            <a:r>
              <a:rPr lang="en-SG" sz="1400" dirty="0"/>
              <a:t>This icon can be used by the user to include documents like pdf/word/ppt, etc.</a:t>
            </a:r>
          </a:p>
        </p:txBody>
      </p:sp>
      <p:cxnSp>
        <p:nvCxnSpPr>
          <p:cNvPr id="16" name="Straight Arrow Connector 15">
            <a:extLst>
              <a:ext uri="{FF2B5EF4-FFF2-40B4-BE49-F238E27FC236}">
                <a16:creationId xmlns:a16="http://schemas.microsoft.com/office/drawing/2014/main" id="{44879081-FB03-4BE7-B52B-47BECA31337B}"/>
              </a:ext>
            </a:extLst>
          </p:cNvPr>
          <p:cNvCxnSpPr>
            <a:cxnSpLocks/>
          </p:cNvCxnSpPr>
          <p:nvPr/>
        </p:nvCxnSpPr>
        <p:spPr>
          <a:xfrm flipH="1">
            <a:off x="692823" y="5516868"/>
            <a:ext cx="1792962" cy="88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50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1000"/>
                                        <p:tgtEl>
                                          <p:spTgt spid="51"/>
                                        </p:tgtEl>
                                      </p:cBhvr>
                                    </p:animEffect>
                                  </p:childTnLst>
                                </p:cTn>
                              </p:par>
                              <p:par>
                                <p:cTn id="14" presetID="10" presetClass="entr" presetSubtype="0" fill="hold" nodeType="withEffect">
                                  <p:stCondLst>
                                    <p:cond delay="50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000"/>
                                        <p:tgtEl>
                                          <p:spTgt spid="53"/>
                                        </p:tgtEl>
                                      </p:cBhvr>
                                    </p:animEffect>
                                  </p:childTnLst>
                                </p:cTn>
                              </p:par>
                              <p:par>
                                <p:cTn id="17" presetID="10" presetClass="entr" presetSubtype="0" fill="hold" nodeType="withEffect">
                                  <p:stCondLst>
                                    <p:cond delay="50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1000"/>
                                        <p:tgtEl>
                                          <p:spTgt spid="54"/>
                                        </p:tgtEl>
                                      </p:cBhvr>
                                    </p:animEffect>
                                  </p:childTnLst>
                                </p:cTn>
                              </p:par>
                              <p:par>
                                <p:cTn id="20" presetID="10" presetClass="entr" presetSubtype="0" fill="hold" nodeType="withEffect">
                                  <p:stCondLst>
                                    <p:cond delay="50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1000"/>
                                        <p:tgtEl>
                                          <p:spTgt spid="61"/>
                                        </p:tgtEl>
                                      </p:cBhvr>
                                    </p:animEffect>
                                  </p:childTnLst>
                                </p:cTn>
                              </p:par>
                              <p:par>
                                <p:cTn id="23" presetID="10" presetClass="entr" presetSubtype="0" fill="hold" nodeType="withEffect">
                                  <p:stCondLst>
                                    <p:cond delay="50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childTnLst>
                                </p:cTn>
                              </p:par>
                              <p:par>
                                <p:cTn id="26" presetID="10" presetClass="entr" presetSubtype="0" fill="hold" nodeType="withEffect">
                                  <p:stCondLst>
                                    <p:cond delay="50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childTnLst>
                                </p:cTn>
                              </p:par>
                              <p:par>
                                <p:cTn id="29" presetID="10" presetClass="entr" presetSubtype="0" fill="hold" nodeType="withEffect">
                                  <p:stCondLst>
                                    <p:cond delay="50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childTnLst>
                                </p:cTn>
                              </p:par>
                              <p:par>
                                <p:cTn id="35" presetID="10" presetClass="entr" presetSubtype="0" fill="hold" nodeType="withEffect">
                                  <p:stCondLst>
                                    <p:cond delay="5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childTnLst>
                                </p:cTn>
                              </p:par>
                            </p:childTnLst>
                          </p:cTn>
                        </p:par>
                        <p:par>
                          <p:cTn id="38" fill="hold">
                            <p:stCondLst>
                              <p:cond delay="1500"/>
                            </p:stCondLst>
                            <p:childTnLst>
                              <p:par>
                                <p:cTn id="39" presetID="1" presetClass="exit" presetSubtype="0" fill="hold" grpId="1" nodeType="afterEffect">
                                  <p:stCondLst>
                                    <p:cond delay="0"/>
                                  </p:stCondLst>
                                  <p:childTnLst>
                                    <p:set>
                                      <p:cBhvr>
                                        <p:cTn id="40" dur="1" fill="hold">
                                          <p:stCondLst>
                                            <p:cond delay="0"/>
                                          </p:stCondLst>
                                        </p:cTn>
                                        <p:tgtEl>
                                          <p:spTgt spid="36"/>
                                        </p:tgtEl>
                                        <p:attrNameLst>
                                          <p:attrName>style.visibility</p:attrName>
                                        </p:attrNameLst>
                                      </p:cBhvr>
                                      <p:to>
                                        <p:strVal val="hidden"/>
                                      </p:to>
                                    </p:se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68"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638387"/>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sp>
        <p:nvSpPr>
          <p:cNvPr id="35" name="TextBox 34">
            <a:extLst>
              <a:ext uri="{FF2B5EF4-FFF2-40B4-BE49-F238E27FC236}">
                <a16:creationId xmlns:a16="http://schemas.microsoft.com/office/drawing/2014/main" id="{464C88EA-6D49-4159-9D6F-1AC6244E0D1F}"/>
              </a:ext>
            </a:extLst>
          </p:cNvPr>
          <p:cNvSpPr txBox="1"/>
          <p:nvPr/>
        </p:nvSpPr>
        <p:spPr>
          <a:xfrm>
            <a:off x="11130669" y="1026729"/>
            <a:ext cx="748898" cy="369332"/>
          </a:xfrm>
          <a:prstGeom prst="rect">
            <a:avLst/>
          </a:prstGeom>
          <a:noFill/>
        </p:spPr>
        <p:txBody>
          <a:bodyPr wrap="square" rtlCol="0">
            <a:spAutoFit/>
          </a:bodyPr>
          <a:lstStyle/>
          <a:p>
            <a:r>
              <a:rPr lang="en-SG" dirty="0"/>
              <a:t>  List</a:t>
            </a:r>
          </a:p>
        </p:txBody>
      </p:sp>
      <p:pic>
        <p:nvPicPr>
          <p:cNvPr id="71" name="Graphic 70" descr="Back">
            <a:extLst>
              <a:ext uri="{FF2B5EF4-FFF2-40B4-BE49-F238E27FC236}">
                <a16:creationId xmlns:a16="http://schemas.microsoft.com/office/drawing/2014/main" id="{468329FF-7E68-4C1B-A147-557DAE1412B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480" y="74197"/>
            <a:ext cx="339898" cy="339898"/>
          </a:xfrm>
          <a:prstGeom prst="rect">
            <a:avLst/>
          </a:prstGeom>
        </p:spPr>
      </p:pic>
      <p:sp>
        <p:nvSpPr>
          <p:cNvPr id="72" name="TextBox 71">
            <a:extLst>
              <a:ext uri="{FF2B5EF4-FFF2-40B4-BE49-F238E27FC236}">
                <a16:creationId xmlns:a16="http://schemas.microsoft.com/office/drawing/2014/main" id="{DDA4ECB9-5C82-4A26-A1E7-CA5A022133C1}"/>
              </a:ext>
            </a:extLst>
          </p:cNvPr>
          <p:cNvSpPr txBox="1"/>
          <p:nvPr/>
        </p:nvSpPr>
        <p:spPr>
          <a:xfrm>
            <a:off x="634288" y="74197"/>
            <a:ext cx="1019918" cy="369332"/>
          </a:xfrm>
          <a:prstGeom prst="rect">
            <a:avLst/>
          </a:prstGeom>
          <a:noFill/>
        </p:spPr>
        <p:txBody>
          <a:bodyPr wrap="square" rtlCol="0">
            <a:spAutoFit/>
          </a:bodyPr>
          <a:lstStyle/>
          <a:p>
            <a:r>
              <a:rPr lang="en-SG" dirty="0"/>
              <a:t>Undo</a:t>
            </a:r>
          </a:p>
        </p:txBody>
      </p:sp>
      <p:sp>
        <p:nvSpPr>
          <p:cNvPr id="38" name="Rectangle: Rounded Corners 37">
            <a:extLst>
              <a:ext uri="{FF2B5EF4-FFF2-40B4-BE49-F238E27FC236}">
                <a16:creationId xmlns:a16="http://schemas.microsoft.com/office/drawing/2014/main" id="{FA3F5225-60A7-4085-B1CF-BAB111D55A38}"/>
              </a:ext>
            </a:extLst>
          </p:cNvPr>
          <p:cNvSpPr/>
          <p:nvPr/>
        </p:nvSpPr>
        <p:spPr>
          <a:xfrm>
            <a:off x="8488038" y="4486237"/>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40" name="Rectangle: Rounded Corners 39">
            <a:extLst>
              <a:ext uri="{FF2B5EF4-FFF2-40B4-BE49-F238E27FC236}">
                <a16:creationId xmlns:a16="http://schemas.microsoft.com/office/drawing/2014/main" id="{6CA6624D-2933-43C9-A657-753F565DF3E5}"/>
              </a:ext>
            </a:extLst>
          </p:cNvPr>
          <p:cNvSpPr/>
          <p:nvPr/>
        </p:nvSpPr>
        <p:spPr>
          <a:xfrm>
            <a:off x="523378" y="3576084"/>
            <a:ext cx="2581400" cy="1028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3" name="Rectangle: Rounded Corners 2">
            <a:extLst>
              <a:ext uri="{FF2B5EF4-FFF2-40B4-BE49-F238E27FC236}">
                <a16:creationId xmlns:a16="http://schemas.microsoft.com/office/drawing/2014/main" id="{15F795B8-D712-4AB1-B986-1984E82564C9}"/>
              </a:ext>
            </a:extLst>
          </p:cNvPr>
          <p:cNvSpPr/>
          <p:nvPr/>
        </p:nvSpPr>
        <p:spPr>
          <a:xfrm>
            <a:off x="533037" y="1418607"/>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Participant-5</a:t>
            </a:r>
          </a:p>
          <a:p>
            <a:r>
              <a:rPr lang="en-SG" dirty="0">
                <a:solidFill>
                  <a:schemeClr val="tx1"/>
                </a:solidFill>
              </a:rPr>
              <a:t>          </a:t>
            </a:r>
            <a:r>
              <a:rPr lang="en-SG" sz="1200" dirty="0">
                <a:solidFill>
                  <a:schemeClr val="tx1"/>
                </a:solidFill>
              </a:rPr>
              <a:t>Referenced message</a:t>
            </a:r>
          </a:p>
        </p:txBody>
      </p:sp>
      <p:sp>
        <p:nvSpPr>
          <p:cNvPr id="41" name="Rectangle: Rounded Corners 40">
            <a:extLst>
              <a:ext uri="{FF2B5EF4-FFF2-40B4-BE49-F238E27FC236}">
                <a16:creationId xmlns:a16="http://schemas.microsoft.com/office/drawing/2014/main" id="{241C6FF7-D461-469A-BA27-60B07424152E}"/>
              </a:ext>
            </a:extLst>
          </p:cNvPr>
          <p:cNvSpPr/>
          <p:nvPr/>
        </p:nvSpPr>
        <p:spPr>
          <a:xfrm>
            <a:off x="533038" y="2147779"/>
            <a:ext cx="2581400" cy="102856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2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42" name="TextBox 41">
            <a:extLst>
              <a:ext uri="{FF2B5EF4-FFF2-40B4-BE49-F238E27FC236}">
                <a16:creationId xmlns:a16="http://schemas.microsoft.com/office/drawing/2014/main" id="{1D8566A0-5DEC-4C43-BB63-3CF7B743F071}"/>
              </a:ext>
            </a:extLst>
          </p:cNvPr>
          <p:cNvSpPr txBox="1"/>
          <p:nvPr/>
        </p:nvSpPr>
        <p:spPr>
          <a:xfrm>
            <a:off x="3403425" y="3924244"/>
            <a:ext cx="2815471" cy="1200329"/>
          </a:xfrm>
          <a:prstGeom prst="rect">
            <a:avLst/>
          </a:prstGeom>
          <a:noFill/>
          <a:ln>
            <a:solidFill>
              <a:schemeClr val="accent1"/>
            </a:solidFill>
          </a:ln>
        </p:spPr>
        <p:txBody>
          <a:bodyPr wrap="square" rtlCol="0">
            <a:spAutoFit/>
          </a:bodyPr>
          <a:lstStyle/>
          <a:p>
            <a:r>
              <a:rPr lang="en-SG" dirty="0"/>
              <a:t>Inspect Message</a:t>
            </a:r>
          </a:p>
          <a:p>
            <a:r>
              <a:rPr lang="en-SG" dirty="0"/>
              <a:t>Mark as Important</a:t>
            </a:r>
          </a:p>
          <a:p>
            <a:r>
              <a:rPr lang="en-SG" dirty="0"/>
              <a:t>Mark as Irrelevant</a:t>
            </a:r>
          </a:p>
          <a:p>
            <a:r>
              <a:rPr lang="en-SG" dirty="0"/>
              <a:t>Add to List</a:t>
            </a:r>
          </a:p>
        </p:txBody>
      </p:sp>
      <p:cxnSp>
        <p:nvCxnSpPr>
          <p:cNvPr id="43" name="Straight Connector 42">
            <a:extLst>
              <a:ext uri="{FF2B5EF4-FFF2-40B4-BE49-F238E27FC236}">
                <a16:creationId xmlns:a16="http://schemas.microsoft.com/office/drawing/2014/main" id="{532204FA-9382-4326-996D-5F4AB2629077}"/>
              </a:ext>
            </a:extLst>
          </p:cNvPr>
          <p:cNvCxnSpPr>
            <a:cxnSpLocks/>
          </p:cNvCxnSpPr>
          <p:nvPr/>
        </p:nvCxnSpPr>
        <p:spPr>
          <a:xfrm flipV="1">
            <a:off x="3403423" y="4260371"/>
            <a:ext cx="2815472" cy="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F5BF13-AE28-45AC-BB5D-182AB049D117}"/>
              </a:ext>
            </a:extLst>
          </p:cNvPr>
          <p:cNvCxnSpPr>
            <a:cxnSpLocks/>
          </p:cNvCxnSpPr>
          <p:nvPr/>
        </p:nvCxnSpPr>
        <p:spPr>
          <a:xfrm flipV="1">
            <a:off x="3403424" y="4532014"/>
            <a:ext cx="2815471" cy="2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3724D3D-D9C1-4706-9170-E19A496D45A2}"/>
              </a:ext>
            </a:extLst>
          </p:cNvPr>
          <p:cNvCxnSpPr>
            <a:cxnSpLocks/>
          </p:cNvCxnSpPr>
          <p:nvPr/>
        </p:nvCxnSpPr>
        <p:spPr>
          <a:xfrm flipV="1">
            <a:off x="3403423" y="4790098"/>
            <a:ext cx="2815472" cy="1"/>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Graphic 45" descr="Magnifying glass">
            <a:extLst>
              <a:ext uri="{FF2B5EF4-FFF2-40B4-BE49-F238E27FC236}">
                <a16:creationId xmlns:a16="http://schemas.microsoft.com/office/drawing/2014/main" id="{D0C92A42-D233-4E10-A10B-0F2D38BA6A4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41270" y="3999641"/>
            <a:ext cx="260729" cy="260729"/>
          </a:xfrm>
          <a:prstGeom prst="rect">
            <a:avLst/>
          </a:prstGeom>
        </p:spPr>
      </p:pic>
      <p:pic>
        <p:nvPicPr>
          <p:cNvPr id="47" name="Graphic 46" descr="Exclamation mark">
            <a:extLst>
              <a:ext uri="{FF2B5EF4-FFF2-40B4-BE49-F238E27FC236}">
                <a16:creationId xmlns:a16="http://schemas.microsoft.com/office/drawing/2014/main" id="{62E7701D-DCFF-44EF-98FE-1D42E5A2188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696060" y="4279079"/>
            <a:ext cx="351148" cy="214811"/>
          </a:xfrm>
          <a:prstGeom prst="rect">
            <a:avLst/>
          </a:prstGeom>
        </p:spPr>
      </p:pic>
      <p:pic>
        <p:nvPicPr>
          <p:cNvPr id="48" name="Graphic 47" descr="Irritant">
            <a:extLst>
              <a:ext uri="{FF2B5EF4-FFF2-40B4-BE49-F238E27FC236}">
                <a16:creationId xmlns:a16="http://schemas.microsoft.com/office/drawing/2014/main" id="{EA6F248B-E0EB-42E6-9BBA-EDE3F41DB5A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768136" y="4556581"/>
            <a:ext cx="192429" cy="192429"/>
          </a:xfrm>
          <a:prstGeom prst="rect">
            <a:avLst/>
          </a:prstGeom>
        </p:spPr>
      </p:pic>
      <p:pic>
        <p:nvPicPr>
          <p:cNvPr id="49" name="Graphic 48" descr="Add">
            <a:extLst>
              <a:ext uri="{FF2B5EF4-FFF2-40B4-BE49-F238E27FC236}">
                <a16:creationId xmlns:a16="http://schemas.microsoft.com/office/drawing/2014/main" id="{4EEF2AA7-116B-4813-9E1B-D7373AD7659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768136" y="4857757"/>
            <a:ext cx="225727" cy="225727"/>
          </a:xfrm>
          <a:prstGeom prst="rect">
            <a:avLst/>
          </a:prstGeom>
        </p:spPr>
      </p:pic>
      <p:sp>
        <p:nvSpPr>
          <p:cNvPr id="50" name="Arrow: Up 49">
            <a:extLst>
              <a:ext uri="{FF2B5EF4-FFF2-40B4-BE49-F238E27FC236}">
                <a16:creationId xmlns:a16="http://schemas.microsoft.com/office/drawing/2014/main" id="{B80C941D-075C-4A98-BAEA-232E387022C7}"/>
              </a:ext>
            </a:extLst>
          </p:cNvPr>
          <p:cNvSpPr/>
          <p:nvPr/>
        </p:nvSpPr>
        <p:spPr>
          <a:xfrm rot="18640542">
            <a:off x="6151804" y="461715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Arrow: Up 55">
            <a:extLst>
              <a:ext uri="{FF2B5EF4-FFF2-40B4-BE49-F238E27FC236}">
                <a16:creationId xmlns:a16="http://schemas.microsoft.com/office/drawing/2014/main" id="{22FA5EE4-6B99-4820-9C37-126CD3F8595F}"/>
              </a:ext>
            </a:extLst>
          </p:cNvPr>
          <p:cNvSpPr/>
          <p:nvPr/>
        </p:nvSpPr>
        <p:spPr>
          <a:xfrm rot="18640542">
            <a:off x="3138715" y="3798691"/>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TextBox 56">
            <a:extLst>
              <a:ext uri="{FF2B5EF4-FFF2-40B4-BE49-F238E27FC236}">
                <a16:creationId xmlns:a16="http://schemas.microsoft.com/office/drawing/2014/main" id="{9772DE8C-13B6-41E5-9F42-A35283E070EE}"/>
              </a:ext>
            </a:extLst>
          </p:cNvPr>
          <p:cNvSpPr txBox="1"/>
          <p:nvPr/>
        </p:nvSpPr>
        <p:spPr>
          <a:xfrm>
            <a:off x="3403424" y="5119321"/>
            <a:ext cx="2815471" cy="369332"/>
          </a:xfrm>
          <a:prstGeom prst="rect">
            <a:avLst/>
          </a:prstGeom>
          <a:noFill/>
          <a:ln>
            <a:solidFill>
              <a:schemeClr val="accent1"/>
            </a:solidFill>
          </a:ln>
        </p:spPr>
        <p:txBody>
          <a:bodyPr wrap="square" rtlCol="0">
            <a:spAutoFit/>
          </a:bodyPr>
          <a:lstStyle/>
          <a:p>
            <a:r>
              <a:rPr lang="en-SG" dirty="0"/>
              <a:t>View </a:t>
            </a:r>
          </a:p>
        </p:txBody>
      </p:sp>
      <p:pic>
        <p:nvPicPr>
          <p:cNvPr id="58" name="Graphic 57" descr="Eye">
            <a:extLst>
              <a:ext uri="{FF2B5EF4-FFF2-40B4-BE49-F238E27FC236}">
                <a16:creationId xmlns:a16="http://schemas.microsoft.com/office/drawing/2014/main" id="{88215BA5-008F-4D06-B691-9CBDB35229A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706219" y="5104694"/>
            <a:ext cx="349560" cy="349560"/>
          </a:xfrm>
          <a:prstGeom prst="rect">
            <a:avLst/>
          </a:prstGeom>
        </p:spPr>
      </p:pic>
      <p:sp>
        <p:nvSpPr>
          <p:cNvPr id="59" name="TextBox 58">
            <a:extLst>
              <a:ext uri="{FF2B5EF4-FFF2-40B4-BE49-F238E27FC236}">
                <a16:creationId xmlns:a16="http://schemas.microsoft.com/office/drawing/2014/main" id="{07E0DF6A-2994-4330-B3A8-939B385826C9}"/>
              </a:ext>
            </a:extLst>
          </p:cNvPr>
          <p:cNvSpPr txBox="1"/>
          <p:nvPr/>
        </p:nvSpPr>
        <p:spPr>
          <a:xfrm>
            <a:off x="6736138" y="1788160"/>
            <a:ext cx="4195513" cy="738664"/>
          </a:xfrm>
          <a:prstGeom prst="rect">
            <a:avLst/>
          </a:prstGeom>
          <a:solidFill>
            <a:srgbClr val="FFFF00"/>
          </a:solidFill>
          <a:ln>
            <a:solidFill>
              <a:schemeClr val="tx1"/>
            </a:solidFill>
          </a:ln>
        </p:spPr>
        <p:txBody>
          <a:bodyPr wrap="square" rtlCol="0">
            <a:spAutoFit/>
          </a:bodyPr>
          <a:lstStyle/>
          <a:p>
            <a:r>
              <a:rPr lang="en-SG" sz="1400" dirty="0"/>
              <a:t>User can mark a message as important or irrelevant and the background colour of that message will change to purple or yellow correspondingly</a:t>
            </a:r>
          </a:p>
        </p:txBody>
      </p:sp>
    </p:spTree>
    <p:extLst>
      <p:ext uri="{BB962C8B-B14F-4D97-AF65-F5344CB8AC3E}">
        <p14:creationId xmlns:p14="http://schemas.microsoft.com/office/powerpoint/2010/main" val="328868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1000"/>
                                        <p:tgtEl>
                                          <p:spTgt spid="42"/>
                                        </p:tgtEl>
                                      </p:cBhvr>
                                    </p:animEffect>
                                  </p:childTnLst>
                                </p:cTn>
                              </p:par>
                              <p:par>
                                <p:cTn id="11" presetID="10" presetClass="entr" presetSubtype="0" fill="hold" nodeType="withEffect">
                                  <p:stCondLst>
                                    <p:cond delay="50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childTnLst>
                                </p:cTn>
                              </p:par>
                              <p:par>
                                <p:cTn id="14" presetID="10" presetClass="entr" presetSubtype="0" fill="hold" nodeType="withEffect">
                                  <p:stCondLst>
                                    <p:cond delay="50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1000"/>
                                        <p:tgtEl>
                                          <p:spTgt spid="44"/>
                                        </p:tgtEl>
                                      </p:cBhvr>
                                    </p:animEffect>
                                  </p:childTnLst>
                                </p:cTn>
                              </p:par>
                              <p:par>
                                <p:cTn id="17" presetID="10" presetClass="entr" presetSubtype="0" fill="hold" nodeType="withEffect">
                                  <p:stCondLst>
                                    <p:cond delay="50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par>
                                <p:cTn id="20" presetID="10" presetClass="entr" presetSubtype="0" fill="hold" nodeType="withEffect">
                                  <p:stCondLst>
                                    <p:cond delay="50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childTnLst>
                                </p:cTn>
                              </p:par>
                              <p:par>
                                <p:cTn id="23" presetID="10" presetClass="entr" presetSubtype="0" fill="hold" nodeType="withEffect">
                                  <p:stCondLst>
                                    <p:cond delay="5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childTnLst>
                                </p:cTn>
                              </p:par>
                              <p:par>
                                <p:cTn id="26" presetID="10" presetClass="entr" presetSubtype="0" fill="hold" nodeType="withEffect">
                                  <p:stCondLst>
                                    <p:cond delay="50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childTnLst>
                                </p:cTn>
                              </p:par>
                              <p:par>
                                <p:cTn id="29" presetID="10" presetClass="entr" presetSubtype="0" fill="hold" nodeType="withEffect">
                                  <p:stCondLst>
                                    <p:cond delay="50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1000"/>
                                        <p:tgtEl>
                                          <p:spTgt spid="49"/>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1000"/>
                                        <p:tgtEl>
                                          <p:spTgt spid="57"/>
                                        </p:tgtEl>
                                      </p:cBhvr>
                                    </p:animEffect>
                                  </p:childTnLst>
                                </p:cTn>
                              </p:par>
                              <p:par>
                                <p:cTn id="35" presetID="10" presetClass="entr" presetSubtype="0" fill="hold" nodeType="withEffect">
                                  <p:stCondLst>
                                    <p:cond delay="50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1000"/>
                                        <p:tgtEl>
                                          <p:spTgt spid="58"/>
                                        </p:tgtEl>
                                      </p:cBhvr>
                                    </p:animEffect>
                                  </p:childTnLst>
                                </p:cTn>
                              </p:par>
                            </p:childTnLst>
                          </p:cTn>
                        </p:par>
                        <p:par>
                          <p:cTn id="38" fill="hold">
                            <p:stCondLst>
                              <p:cond delay="1500"/>
                            </p:stCondLst>
                            <p:childTnLst>
                              <p:par>
                                <p:cTn id="39" presetID="1" presetClass="exit" presetSubtype="0" fill="hold" grpId="1" nodeType="afterEffect">
                                  <p:stCondLst>
                                    <p:cond delay="0"/>
                                  </p:stCondLst>
                                  <p:childTnLst>
                                    <p:set>
                                      <p:cBhvr>
                                        <p:cTn id="40" dur="1" fill="hold">
                                          <p:stCondLst>
                                            <p:cond delay="0"/>
                                          </p:stCondLst>
                                        </p:cTn>
                                        <p:tgtEl>
                                          <p:spTgt spid="56"/>
                                        </p:tgtEl>
                                        <p:attrNameLst>
                                          <p:attrName>style.visibility</p:attrName>
                                        </p:attrNameLst>
                                      </p:cBhvr>
                                      <p:to>
                                        <p:strVal val="hidden"/>
                                      </p:to>
                                    </p:se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6" grpId="0" animBg="1"/>
      <p:bldP spid="56" grpId="1"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F718-F76D-4EC3-AE84-BB156CEFDD4C}"/>
              </a:ext>
            </a:extLst>
          </p:cNvPr>
          <p:cNvSpPr>
            <a:spLocks noGrp="1"/>
          </p:cNvSpPr>
          <p:nvPr>
            <p:ph type="ctrTitle"/>
          </p:nvPr>
        </p:nvSpPr>
        <p:spPr>
          <a:xfrm>
            <a:off x="0" y="0"/>
            <a:ext cx="12192000" cy="461912"/>
          </a:xfrm>
          <a:solidFill>
            <a:schemeClr val="accent1">
              <a:lumMod val="60000"/>
              <a:lumOff val="40000"/>
            </a:schemeClr>
          </a:solidFill>
        </p:spPr>
        <p:txBody>
          <a:bodyPr>
            <a:normAutofit/>
          </a:bodyPr>
          <a:lstStyle/>
          <a:p>
            <a:r>
              <a:rPr lang="en-SG" sz="1600" dirty="0"/>
              <a:t>							Language :</a:t>
            </a:r>
          </a:p>
        </p:txBody>
      </p:sp>
      <p:sp>
        <p:nvSpPr>
          <p:cNvPr id="6" name="TextBox 5">
            <a:extLst>
              <a:ext uri="{FF2B5EF4-FFF2-40B4-BE49-F238E27FC236}">
                <a16:creationId xmlns:a16="http://schemas.microsoft.com/office/drawing/2014/main" id="{D0122C11-B009-4B33-9CB2-C89635D794C3}"/>
              </a:ext>
            </a:extLst>
          </p:cNvPr>
          <p:cNvSpPr txBox="1"/>
          <p:nvPr/>
        </p:nvSpPr>
        <p:spPr>
          <a:xfrm>
            <a:off x="9794448" y="92580"/>
            <a:ext cx="904972" cy="369332"/>
          </a:xfrm>
          <a:prstGeom prst="rect">
            <a:avLst/>
          </a:prstGeom>
          <a:solidFill>
            <a:schemeClr val="accent1">
              <a:lumMod val="20000"/>
              <a:lumOff val="80000"/>
            </a:schemeClr>
          </a:solidFill>
        </p:spPr>
        <p:txBody>
          <a:bodyPr wrap="square" rtlCol="0">
            <a:spAutoFit/>
          </a:bodyPr>
          <a:lstStyle/>
          <a:p>
            <a:r>
              <a:rPr lang="en-SG" sz="1600" dirty="0">
                <a:ln w="0"/>
                <a:solidFill>
                  <a:schemeClr val="accent1"/>
                </a:solidFill>
                <a:effectLst>
                  <a:outerShdw blurRad="38100" dist="25400" dir="5400000" algn="ctr" rotWithShape="0">
                    <a:srgbClr val="6E747A">
                      <a:alpha val="43000"/>
                    </a:srgbClr>
                  </a:outerShdw>
                </a:effectLst>
              </a:rPr>
              <a:t>English</a:t>
            </a:r>
            <a:r>
              <a:rPr lang="en-SG" dirty="0">
                <a:ln w="0"/>
                <a:solidFill>
                  <a:schemeClr val="accent1"/>
                </a:solidFill>
                <a:effectLst>
                  <a:outerShdw blurRad="38100" dist="25400" dir="5400000" algn="ctr" rotWithShape="0">
                    <a:srgbClr val="6E747A">
                      <a:alpha val="43000"/>
                    </a:srgbClr>
                  </a:outerShdw>
                </a:effectLst>
              </a:rPr>
              <a:t> </a:t>
            </a:r>
          </a:p>
        </p:txBody>
      </p:sp>
      <p:sp>
        <p:nvSpPr>
          <p:cNvPr id="7" name="Isosceles Triangle 6">
            <a:extLst>
              <a:ext uri="{FF2B5EF4-FFF2-40B4-BE49-F238E27FC236}">
                <a16:creationId xmlns:a16="http://schemas.microsoft.com/office/drawing/2014/main" id="{D7410BAE-617D-42FF-9764-AB412C2684FF}"/>
              </a:ext>
            </a:extLst>
          </p:cNvPr>
          <p:cNvSpPr/>
          <p:nvPr/>
        </p:nvSpPr>
        <p:spPr>
          <a:xfrm rot="10800000">
            <a:off x="10492032" y="267818"/>
            <a:ext cx="65986" cy="71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1937E2A7-2585-437F-B8DD-E2EE193EDC9C}"/>
              </a:ext>
            </a:extLst>
          </p:cNvPr>
          <p:cNvSpPr txBox="1"/>
          <p:nvPr/>
        </p:nvSpPr>
        <p:spPr>
          <a:xfrm>
            <a:off x="0" y="460693"/>
            <a:ext cx="12192000" cy="923330"/>
          </a:xfrm>
          <a:prstGeom prst="rect">
            <a:avLst/>
          </a:prstGeom>
          <a:solidFill>
            <a:schemeClr val="accent1">
              <a:lumMod val="60000"/>
              <a:lumOff val="40000"/>
            </a:schemeClr>
          </a:solidFill>
        </p:spPr>
        <p:txBody>
          <a:bodyPr wrap="square" rtlCol="0">
            <a:spAutoFit/>
          </a:bodyPr>
          <a:lstStyle/>
          <a:p>
            <a:r>
              <a:rPr lang="en-SG" dirty="0"/>
              <a:t>						Group-1</a:t>
            </a:r>
          </a:p>
          <a:p>
            <a:r>
              <a:rPr lang="en-SG" dirty="0"/>
              <a:t>					  Participant-1,Participant 2… You</a:t>
            </a:r>
          </a:p>
          <a:p>
            <a:endParaRPr lang="en-SG" dirty="0"/>
          </a:p>
        </p:txBody>
      </p:sp>
      <p:pic>
        <p:nvPicPr>
          <p:cNvPr id="11" name="Picture 4" descr="Image result for side drawer icon transparent&quot;">
            <a:hlinkClick r:id="rId2" action="ppaction://hlinksldjump"/>
            <a:extLst>
              <a:ext uri="{FF2B5EF4-FFF2-40B4-BE49-F238E27FC236}">
                <a16:creationId xmlns:a16="http://schemas.microsoft.com/office/drawing/2014/main" id="{C2C9F425-4B6E-47DA-BC04-9519F338A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027" y="638387"/>
            <a:ext cx="402183" cy="4021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ack arrow transparent&quot;">
            <a:extLst>
              <a:ext uri="{FF2B5EF4-FFF2-40B4-BE49-F238E27FC236}">
                <a16:creationId xmlns:a16="http://schemas.microsoft.com/office/drawing/2014/main" id="{699DF908-F32D-481B-82C0-6FFF5B79A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80" y="582996"/>
            <a:ext cx="450808" cy="4728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B28D483-0490-4A4D-8529-1E8E66876F90}"/>
              </a:ext>
            </a:extLst>
          </p:cNvPr>
          <p:cNvSpPr txBox="1"/>
          <p:nvPr/>
        </p:nvSpPr>
        <p:spPr>
          <a:xfrm>
            <a:off x="0" y="5934670"/>
            <a:ext cx="12192000" cy="923330"/>
          </a:xfrm>
          <a:prstGeom prst="rect">
            <a:avLst/>
          </a:prstGeom>
          <a:noFill/>
          <a:ln>
            <a:solidFill>
              <a:schemeClr val="accent1"/>
            </a:solidFill>
          </a:ln>
        </p:spPr>
        <p:txBody>
          <a:bodyPr wrap="square" rtlCol="0">
            <a:spAutoFit/>
          </a:bodyPr>
          <a:lstStyle/>
          <a:p>
            <a:endParaRPr lang="en-SG" dirty="0"/>
          </a:p>
          <a:p>
            <a:endParaRPr lang="en-SG" dirty="0"/>
          </a:p>
          <a:p>
            <a:endParaRPr lang="en-SG" dirty="0"/>
          </a:p>
        </p:txBody>
      </p:sp>
      <p:sp>
        <p:nvSpPr>
          <p:cNvPr id="21" name="Rectangle: Rounded Corners 20">
            <a:extLst>
              <a:ext uri="{FF2B5EF4-FFF2-40B4-BE49-F238E27FC236}">
                <a16:creationId xmlns:a16="http://schemas.microsoft.com/office/drawing/2014/main" id="{3B86E207-5BC2-4B5F-8E09-14C89124A107}"/>
              </a:ext>
            </a:extLst>
          </p:cNvPr>
          <p:cNvSpPr/>
          <p:nvPr/>
        </p:nvSpPr>
        <p:spPr>
          <a:xfrm>
            <a:off x="2413262" y="6275004"/>
            <a:ext cx="7550870" cy="3897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Plus Sign 22">
            <a:extLst>
              <a:ext uri="{FF2B5EF4-FFF2-40B4-BE49-F238E27FC236}">
                <a16:creationId xmlns:a16="http://schemas.microsoft.com/office/drawing/2014/main" id="{D38018D0-78FE-4F1E-AEF4-3A3F735704ED}"/>
              </a:ext>
            </a:extLst>
          </p:cNvPr>
          <p:cNvSpPr/>
          <p:nvPr/>
        </p:nvSpPr>
        <p:spPr>
          <a:xfrm>
            <a:off x="408884" y="6275004"/>
            <a:ext cx="411248" cy="38974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5" name="Graphic 24" descr="Single gear">
            <a:extLst>
              <a:ext uri="{FF2B5EF4-FFF2-40B4-BE49-F238E27FC236}">
                <a16:creationId xmlns:a16="http://schemas.microsoft.com/office/drawing/2014/main" id="{758E8BB8-8F63-4D29-BC5C-6622BF5A23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2842" y="6278209"/>
            <a:ext cx="411248" cy="411248"/>
          </a:xfrm>
          <a:prstGeom prst="rect">
            <a:avLst/>
          </a:prstGeom>
        </p:spPr>
      </p:pic>
      <p:sp>
        <p:nvSpPr>
          <p:cNvPr id="26" name="TextBox 25">
            <a:extLst>
              <a:ext uri="{FF2B5EF4-FFF2-40B4-BE49-F238E27FC236}">
                <a16:creationId xmlns:a16="http://schemas.microsoft.com/office/drawing/2014/main" id="{26C1526B-0652-4AB5-A5D7-8DA16694E5B6}"/>
              </a:ext>
            </a:extLst>
          </p:cNvPr>
          <p:cNvSpPr txBox="1"/>
          <p:nvPr/>
        </p:nvSpPr>
        <p:spPr>
          <a:xfrm>
            <a:off x="2413262" y="6275004"/>
            <a:ext cx="7550870" cy="369332"/>
          </a:xfrm>
          <a:prstGeom prst="rect">
            <a:avLst/>
          </a:prstGeom>
          <a:noFill/>
        </p:spPr>
        <p:txBody>
          <a:bodyPr wrap="square" rtlCol="0">
            <a:spAutoFit/>
          </a:bodyPr>
          <a:lstStyle/>
          <a:p>
            <a:r>
              <a:rPr lang="en-SG" dirty="0"/>
              <a:t>Compose a message…….</a:t>
            </a:r>
          </a:p>
        </p:txBody>
      </p:sp>
      <p:pic>
        <p:nvPicPr>
          <p:cNvPr id="28" name="Graphic 27" descr="Send">
            <a:extLst>
              <a:ext uri="{FF2B5EF4-FFF2-40B4-BE49-F238E27FC236}">
                <a16:creationId xmlns:a16="http://schemas.microsoft.com/office/drawing/2014/main" id="{9F152DCF-D9AE-471E-B44F-B58297B9F1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50974" y="6295788"/>
            <a:ext cx="327764" cy="327764"/>
          </a:xfrm>
          <a:prstGeom prst="rect">
            <a:avLst/>
          </a:prstGeom>
        </p:spPr>
      </p:pic>
      <p:pic>
        <p:nvPicPr>
          <p:cNvPr id="30" name="Graphic 29" descr="Camera">
            <a:extLst>
              <a:ext uri="{FF2B5EF4-FFF2-40B4-BE49-F238E27FC236}">
                <a16:creationId xmlns:a16="http://schemas.microsoft.com/office/drawing/2014/main" id="{9178F5C8-35E1-4C8F-8F66-9D776849C4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3412" y="6267016"/>
            <a:ext cx="368239" cy="368239"/>
          </a:xfrm>
          <a:prstGeom prst="rect">
            <a:avLst/>
          </a:prstGeom>
        </p:spPr>
      </p:pic>
      <p:pic>
        <p:nvPicPr>
          <p:cNvPr id="32" name="Graphic 31" descr="Radio microphone">
            <a:extLst>
              <a:ext uri="{FF2B5EF4-FFF2-40B4-BE49-F238E27FC236}">
                <a16:creationId xmlns:a16="http://schemas.microsoft.com/office/drawing/2014/main" id="{91D5CBA3-8A55-4D0C-9C5D-EA0795CBA2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4027" y="6299728"/>
            <a:ext cx="316080" cy="316080"/>
          </a:xfrm>
          <a:prstGeom prst="rect">
            <a:avLst/>
          </a:prstGeom>
        </p:spPr>
      </p:pic>
      <p:sp>
        <p:nvSpPr>
          <p:cNvPr id="34" name="TextBox 33">
            <a:extLst>
              <a:ext uri="{FF2B5EF4-FFF2-40B4-BE49-F238E27FC236}">
                <a16:creationId xmlns:a16="http://schemas.microsoft.com/office/drawing/2014/main" id="{AA0AB106-DEDA-4275-BCC6-2A88669C7854}"/>
              </a:ext>
            </a:extLst>
          </p:cNvPr>
          <p:cNvSpPr txBox="1"/>
          <p:nvPr/>
        </p:nvSpPr>
        <p:spPr>
          <a:xfrm>
            <a:off x="614508" y="617580"/>
            <a:ext cx="1593130" cy="369332"/>
          </a:xfrm>
          <a:prstGeom prst="rect">
            <a:avLst/>
          </a:prstGeom>
          <a:noFill/>
        </p:spPr>
        <p:txBody>
          <a:bodyPr wrap="square" rtlCol="0">
            <a:spAutoFit/>
          </a:bodyPr>
          <a:lstStyle/>
          <a:p>
            <a:r>
              <a:rPr lang="en-SG" dirty="0"/>
              <a:t>Go Back</a:t>
            </a:r>
          </a:p>
        </p:txBody>
      </p:sp>
      <p:sp>
        <p:nvSpPr>
          <p:cNvPr id="35" name="TextBox 34">
            <a:extLst>
              <a:ext uri="{FF2B5EF4-FFF2-40B4-BE49-F238E27FC236}">
                <a16:creationId xmlns:a16="http://schemas.microsoft.com/office/drawing/2014/main" id="{464C88EA-6D49-4159-9D6F-1AC6244E0D1F}"/>
              </a:ext>
            </a:extLst>
          </p:cNvPr>
          <p:cNvSpPr txBox="1"/>
          <p:nvPr/>
        </p:nvSpPr>
        <p:spPr>
          <a:xfrm>
            <a:off x="11130669" y="1026729"/>
            <a:ext cx="748898" cy="369332"/>
          </a:xfrm>
          <a:prstGeom prst="rect">
            <a:avLst/>
          </a:prstGeom>
          <a:noFill/>
        </p:spPr>
        <p:txBody>
          <a:bodyPr wrap="square" rtlCol="0">
            <a:spAutoFit/>
          </a:bodyPr>
          <a:lstStyle/>
          <a:p>
            <a:r>
              <a:rPr lang="en-SG" dirty="0"/>
              <a:t>  List</a:t>
            </a:r>
          </a:p>
        </p:txBody>
      </p:sp>
      <p:sp>
        <p:nvSpPr>
          <p:cNvPr id="37" name="TextBox 36">
            <a:extLst>
              <a:ext uri="{FF2B5EF4-FFF2-40B4-BE49-F238E27FC236}">
                <a16:creationId xmlns:a16="http://schemas.microsoft.com/office/drawing/2014/main" id="{8C0457E4-A438-4E6F-8A21-E346BFEF3151}"/>
              </a:ext>
            </a:extLst>
          </p:cNvPr>
          <p:cNvSpPr txBox="1"/>
          <p:nvPr/>
        </p:nvSpPr>
        <p:spPr>
          <a:xfrm>
            <a:off x="3434951" y="2305960"/>
            <a:ext cx="2815471" cy="1200329"/>
          </a:xfrm>
          <a:prstGeom prst="rect">
            <a:avLst/>
          </a:prstGeom>
          <a:noFill/>
          <a:ln>
            <a:solidFill>
              <a:schemeClr val="accent1"/>
            </a:solidFill>
          </a:ln>
        </p:spPr>
        <p:txBody>
          <a:bodyPr wrap="square" rtlCol="0">
            <a:spAutoFit/>
          </a:bodyPr>
          <a:lstStyle/>
          <a:p>
            <a:r>
              <a:rPr lang="en-SG" dirty="0"/>
              <a:t>Inspect Message</a:t>
            </a:r>
          </a:p>
          <a:p>
            <a:r>
              <a:rPr lang="en-SG" dirty="0"/>
              <a:t>Mark as Important</a:t>
            </a:r>
          </a:p>
          <a:p>
            <a:r>
              <a:rPr lang="en-SG" dirty="0"/>
              <a:t>Mark as Irrelevant</a:t>
            </a:r>
          </a:p>
          <a:p>
            <a:r>
              <a:rPr lang="en-SG" dirty="0"/>
              <a:t>Add to List</a:t>
            </a:r>
          </a:p>
        </p:txBody>
      </p:sp>
      <p:cxnSp>
        <p:nvCxnSpPr>
          <p:cNvPr id="51" name="Straight Connector 50">
            <a:extLst>
              <a:ext uri="{FF2B5EF4-FFF2-40B4-BE49-F238E27FC236}">
                <a16:creationId xmlns:a16="http://schemas.microsoft.com/office/drawing/2014/main" id="{BC9DFB12-CA3E-4B60-AC06-09F292248ACD}"/>
              </a:ext>
            </a:extLst>
          </p:cNvPr>
          <p:cNvCxnSpPr>
            <a:cxnSpLocks/>
          </p:cNvCxnSpPr>
          <p:nvPr/>
        </p:nvCxnSpPr>
        <p:spPr>
          <a:xfrm flipV="1">
            <a:off x="3444611" y="2610955"/>
            <a:ext cx="2815472" cy="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B42EC84-4963-4449-99FF-71B6FA98F74F}"/>
              </a:ext>
            </a:extLst>
          </p:cNvPr>
          <p:cNvCxnSpPr>
            <a:cxnSpLocks/>
          </p:cNvCxnSpPr>
          <p:nvPr/>
        </p:nvCxnSpPr>
        <p:spPr>
          <a:xfrm flipV="1">
            <a:off x="3434951" y="2902014"/>
            <a:ext cx="2815471" cy="2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39A34EE-FA35-4CB6-B1F9-981A290CA09E}"/>
              </a:ext>
            </a:extLst>
          </p:cNvPr>
          <p:cNvCxnSpPr>
            <a:cxnSpLocks/>
          </p:cNvCxnSpPr>
          <p:nvPr/>
        </p:nvCxnSpPr>
        <p:spPr>
          <a:xfrm flipV="1">
            <a:off x="3434950" y="3198294"/>
            <a:ext cx="2815472" cy="1"/>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Graphic 60" descr="Magnifying glass">
            <a:extLst>
              <a:ext uri="{FF2B5EF4-FFF2-40B4-BE49-F238E27FC236}">
                <a16:creationId xmlns:a16="http://schemas.microsoft.com/office/drawing/2014/main" id="{BE0F7BC7-2E69-4212-9D3E-57839D17D36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72797" y="2369641"/>
            <a:ext cx="260729" cy="260729"/>
          </a:xfrm>
          <a:prstGeom prst="rect">
            <a:avLst/>
          </a:prstGeom>
        </p:spPr>
      </p:pic>
      <p:pic>
        <p:nvPicPr>
          <p:cNvPr id="63" name="Graphic 62" descr="Exclamation mark">
            <a:extLst>
              <a:ext uri="{FF2B5EF4-FFF2-40B4-BE49-F238E27FC236}">
                <a16:creationId xmlns:a16="http://schemas.microsoft.com/office/drawing/2014/main" id="{3BD3D24C-FB7B-4034-9C67-FDBD9C028D9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27587" y="2649079"/>
            <a:ext cx="351148" cy="214811"/>
          </a:xfrm>
          <a:prstGeom prst="rect">
            <a:avLst/>
          </a:prstGeom>
        </p:spPr>
      </p:pic>
      <p:pic>
        <p:nvPicPr>
          <p:cNvPr id="65" name="Graphic 64" descr="Irritant">
            <a:extLst>
              <a:ext uri="{FF2B5EF4-FFF2-40B4-BE49-F238E27FC236}">
                <a16:creationId xmlns:a16="http://schemas.microsoft.com/office/drawing/2014/main" id="{2795812F-4922-406C-A792-A8213695C17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812471" y="2963547"/>
            <a:ext cx="181380" cy="181380"/>
          </a:xfrm>
          <a:prstGeom prst="rect">
            <a:avLst/>
          </a:prstGeom>
        </p:spPr>
      </p:pic>
      <p:pic>
        <p:nvPicPr>
          <p:cNvPr id="67" name="Graphic 66" descr="Add">
            <a:extLst>
              <a:ext uri="{FF2B5EF4-FFF2-40B4-BE49-F238E27FC236}">
                <a16:creationId xmlns:a16="http://schemas.microsoft.com/office/drawing/2014/main" id="{17815037-2E92-450E-A3D1-CC7488B2B36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799663" y="3227757"/>
            <a:ext cx="225727" cy="225727"/>
          </a:xfrm>
          <a:prstGeom prst="rect">
            <a:avLst/>
          </a:prstGeom>
        </p:spPr>
      </p:pic>
      <p:sp>
        <p:nvSpPr>
          <p:cNvPr id="68" name="Arrow: Up 67">
            <a:extLst>
              <a:ext uri="{FF2B5EF4-FFF2-40B4-BE49-F238E27FC236}">
                <a16:creationId xmlns:a16="http://schemas.microsoft.com/office/drawing/2014/main" id="{FF1F64AC-E3A7-4A6B-97DA-3A50775760C0}"/>
              </a:ext>
            </a:extLst>
          </p:cNvPr>
          <p:cNvSpPr/>
          <p:nvPr/>
        </p:nvSpPr>
        <p:spPr>
          <a:xfrm rot="18640542">
            <a:off x="6222416" y="3252669"/>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8" name="Graphic 37" descr="Back">
            <a:extLst>
              <a:ext uri="{FF2B5EF4-FFF2-40B4-BE49-F238E27FC236}">
                <a16:creationId xmlns:a16="http://schemas.microsoft.com/office/drawing/2014/main" id="{673638EA-7246-4757-9959-42BC4F5FDB9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3480" y="128033"/>
            <a:ext cx="339898" cy="339898"/>
          </a:xfrm>
          <a:prstGeom prst="rect">
            <a:avLst/>
          </a:prstGeom>
        </p:spPr>
      </p:pic>
      <p:sp>
        <p:nvSpPr>
          <p:cNvPr id="39" name="TextBox 38">
            <a:extLst>
              <a:ext uri="{FF2B5EF4-FFF2-40B4-BE49-F238E27FC236}">
                <a16:creationId xmlns:a16="http://schemas.microsoft.com/office/drawing/2014/main" id="{8B153A38-415F-433F-AA1D-B68DE35611FD}"/>
              </a:ext>
            </a:extLst>
          </p:cNvPr>
          <p:cNvSpPr txBox="1"/>
          <p:nvPr/>
        </p:nvSpPr>
        <p:spPr>
          <a:xfrm>
            <a:off x="596999" y="127026"/>
            <a:ext cx="1019918" cy="369332"/>
          </a:xfrm>
          <a:prstGeom prst="rect">
            <a:avLst/>
          </a:prstGeom>
          <a:noFill/>
        </p:spPr>
        <p:txBody>
          <a:bodyPr wrap="square" rtlCol="0">
            <a:spAutoFit/>
          </a:bodyPr>
          <a:lstStyle/>
          <a:p>
            <a:r>
              <a:rPr lang="en-SG" dirty="0"/>
              <a:t>Undo</a:t>
            </a:r>
          </a:p>
        </p:txBody>
      </p:sp>
      <p:sp>
        <p:nvSpPr>
          <p:cNvPr id="41" name="Rectangle: Rounded Corners 40">
            <a:extLst>
              <a:ext uri="{FF2B5EF4-FFF2-40B4-BE49-F238E27FC236}">
                <a16:creationId xmlns:a16="http://schemas.microsoft.com/office/drawing/2014/main" id="{22A32C1B-2861-40CB-A30F-5EFF9011117B}"/>
              </a:ext>
            </a:extLst>
          </p:cNvPr>
          <p:cNvSpPr/>
          <p:nvPr/>
        </p:nvSpPr>
        <p:spPr>
          <a:xfrm>
            <a:off x="8503748" y="4498275"/>
            <a:ext cx="2581400" cy="1028567"/>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You                                 0 references</a:t>
            </a:r>
          </a:p>
          <a:p>
            <a:endParaRPr lang="en-SG" sz="1200" dirty="0">
              <a:solidFill>
                <a:schemeClr val="tx1"/>
              </a:solidFill>
            </a:endParaRPr>
          </a:p>
          <a:p>
            <a:r>
              <a:rPr lang="en-SG" sz="1200" dirty="0">
                <a:solidFill>
                  <a:schemeClr val="tx1"/>
                </a:solidFill>
              </a:rPr>
              <a:t>              This is.... message-3</a:t>
            </a:r>
          </a:p>
          <a:p>
            <a:r>
              <a:rPr lang="en-SG" sz="1200" dirty="0">
                <a:solidFill>
                  <a:schemeClr val="tx1"/>
                </a:solidFill>
              </a:rPr>
              <a:t>	                   9:45 AM</a:t>
            </a:r>
          </a:p>
          <a:p>
            <a:pPr algn="ctr"/>
            <a:endParaRPr lang="en-SG" sz="1200" dirty="0">
              <a:solidFill>
                <a:schemeClr val="tx1"/>
              </a:solidFill>
            </a:endParaRPr>
          </a:p>
        </p:txBody>
      </p:sp>
      <p:sp>
        <p:nvSpPr>
          <p:cNvPr id="40" name="Rectangle: Rounded Corners 39">
            <a:extLst>
              <a:ext uri="{FF2B5EF4-FFF2-40B4-BE49-F238E27FC236}">
                <a16:creationId xmlns:a16="http://schemas.microsoft.com/office/drawing/2014/main" id="{1B91118F-0C58-4ACA-A69C-8B54E1B984C3}"/>
              </a:ext>
            </a:extLst>
          </p:cNvPr>
          <p:cNvSpPr/>
          <p:nvPr/>
        </p:nvSpPr>
        <p:spPr>
          <a:xfrm>
            <a:off x="523378" y="3576084"/>
            <a:ext cx="2581400" cy="1028567"/>
          </a:xfrm>
          <a:prstGeom prst="round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0 references</a:t>
            </a:r>
          </a:p>
          <a:p>
            <a:endParaRPr lang="en-SG" sz="1200" dirty="0">
              <a:solidFill>
                <a:schemeClr val="tx1"/>
              </a:solidFill>
            </a:endParaRPr>
          </a:p>
          <a:p>
            <a:r>
              <a:rPr lang="en-SG" sz="1200" dirty="0">
                <a:solidFill>
                  <a:schemeClr val="tx1"/>
                </a:solidFill>
              </a:rPr>
              <a:t>              This is.... message-2</a:t>
            </a:r>
          </a:p>
          <a:p>
            <a:r>
              <a:rPr lang="en-SG" sz="1200" dirty="0">
                <a:solidFill>
                  <a:schemeClr val="tx1"/>
                </a:solidFill>
              </a:rPr>
              <a:t>	                   9:45 AM</a:t>
            </a:r>
          </a:p>
          <a:p>
            <a:pPr algn="ctr"/>
            <a:endParaRPr lang="en-SG" sz="1200" dirty="0">
              <a:solidFill>
                <a:schemeClr val="tx1"/>
              </a:solidFill>
            </a:endParaRPr>
          </a:p>
        </p:txBody>
      </p:sp>
      <p:sp>
        <p:nvSpPr>
          <p:cNvPr id="43" name="Rectangle: Rounded Corners 42">
            <a:extLst>
              <a:ext uri="{FF2B5EF4-FFF2-40B4-BE49-F238E27FC236}">
                <a16:creationId xmlns:a16="http://schemas.microsoft.com/office/drawing/2014/main" id="{D1006DD3-7EEA-407C-811D-ADDAA3279EE4}"/>
              </a:ext>
            </a:extLst>
          </p:cNvPr>
          <p:cNvSpPr/>
          <p:nvPr/>
        </p:nvSpPr>
        <p:spPr>
          <a:xfrm>
            <a:off x="533038" y="2147779"/>
            <a:ext cx="2581400" cy="1028567"/>
          </a:xfrm>
          <a:prstGeom prst="round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Participant-1                     2 references</a:t>
            </a:r>
          </a:p>
          <a:p>
            <a:endParaRPr lang="en-SG" sz="1200" dirty="0">
              <a:solidFill>
                <a:schemeClr val="tx1"/>
              </a:solidFill>
            </a:endParaRPr>
          </a:p>
          <a:p>
            <a:r>
              <a:rPr lang="en-SG" sz="1200" dirty="0">
                <a:solidFill>
                  <a:schemeClr val="tx1"/>
                </a:solidFill>
              </a:rPr>
              <a:t>              This is…. message-1</a:t>
            </a:r>
          </a:p>
          <a:p>
            <a:r>
              <a:rPr lang="en-SG" sz="1200" dirty="0">
                <a:solidFill>
                  <a:schemeClr val="tx1"/>
                </a:solidFill>
              </a:rPr>
              <a:t>	                   9:45 AM</a:t>
            </a:r>
          </a:p>
          <a:p>
            <a:pPr algn="ctr"/>
            <a:endParaRPr lang="en-SG" sz="1200" dirty="0">
              <a:solidFill>
                <a:schemeClr val="tx1"/>
              </a:solidFill>
            </a:endParaRPr>
          </a:p>
        </p:txBody>
      </p:sp>
      <p:sp>
        <p:nvSpPr>
          <p:cNvPr id="44" name="Rectangle: Rounded Corners 43">
            <a:extLst>
              <a:ext uri="{FF2B5EF4-FFF2-40B4-BE49-F238E27FC236}">
                <a16:creationId xmlns:a16="http://schemas.microsoft.com/office/drawing/2014/main" id="{4A99225A-77F0-42CA-8986-C87C34790566}"/>
              </a:ext>
            </a:extLst>
          </p:cNvPr>
          <p:cNvSpPr/>
          <p:nvPr/>
        </p:nvSpPr>
        <p:spPr>
          <a:xfrm>
            <a:off x="533037" y="1418607"/>
            <a:ext cx="2571741" cy="7173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Participant-5</a:t>
            </a:r>
          </a:p>
          <a:p>
            <a:r>
              <a:rPr lang="en-SG" dirty="0">
                <a:solidFill>
                  <a:schemeClr val="tx1"/>
                </a:solidFill>
              </a:rPr>
              <a:t>          </a:t>
            </a:r>
            <a:r>
              <a:rPr lang="en-SG" sz="1200" dirty="0">
                <a:solidFill>
                  <a:schemeClr val="tx1"/>
                </a:solidFill>
              </a:rPr>
              <a:t>Referenced message</a:t>
            </a:r>
          </a:p>
        </p:txBody>
      </p:sp>
      <p:sp>
        <p:nvSpPr>
          <p:cNvPr id="49" name="Arrow: Up 48">
            <a:extLst>
              <a:ext uri="{FF2B5EF4-FFF2-40B4-BE49-F238E27FC236}">
                <a16:creationId xmlns:a16="http://schemas.microsoft.com/office/drawing/2014/main" id="{357FFF10-B805-483A-93A4-7BD0BC1661F5}"/>
              </a:ext>
            </a:extLst>
          </p:cNvPr>
          <p:cNvSpPr/>
          <p:nvPr/>
        </p:nvSpPr>
        <p:spPr>
          <a:xfrm rot="18640542">
            <a:off x="3170243" y="2330142"/>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CE396FBE-50E0-449D-B54C-BE198E1BA51F}"/>
              </a:ext>
            </a:extLst>
          </p:cNvPr>
          <p:cNvSpPr txBox="1"/>
          <p:nvPr/>
        </p:nvSpPr>
        <p:spPr>
          <a:xfrm>
            <a:off x="3434950" y="3506289"/>
            <a:ext cx="2815471" cy="369332"/>
          </a:xfrm>
          <a:prstGeom prst="rect">
            <a:avLst/>
          </a:prstGeom>
          <a:noFill/>
          <a:ln>
            <a:solidFill>
              <a:schemeClr val="accent1"/>
            </a:solidFill>
          </a:ln>
        </p:spPr>
        <p:txBody>
          <a:bodyPr wrap="square" rtlCol="0">
            <a:spAutoFit/>
          </a:bodyPr>
          <a:lstStyle/>
          <a:p>
            <a:r>
              <a:rPr lang="en-SG" dirty="0"/>
              <a:t>View </a:t>
            </a:r>
          </a:p>
        </p:txBody>
      </p:sp>
      <p:pic>
        <p:nvPicPr>
          <p:cNvPr id="52" name="Graphic 51" descr="Eye">
            <a:extLst>
              <a:ext uri="{FF2B5EF4-FFF2-40B4-BE49-F238E27FC236}">
                <a16:creationId xmlns:a16="http://schemas.microsoft.com/office/drawing/2014/main" id="{B53C3FB7-34D8-4B1B-8269-C02AD423739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737745" y="3491662"/>
            <a:ext cx="349560" cy="349560"/>
          </a:xfrm>
          <a:prstGeom prst="rect">
            <a:avLst/>
          </a:prstGeom>
        </p:spPr>
      </p:pic>
      <p:sp>
        <p:nvSpPr>
          <p:cNvPr id="55" name="TextBox 54">
            <a:extLst>
              <a:ext uri="{FF2B5EF4-FFF2-40B4-BE49-F238E27FC236}">
                <a16:creationId xmlns:a16="http://schemas.microsoft.com/office/drawing/2014/main" id="{70E4C531-17D5-45B5-9B81-5E446033DACE}"/>
              </a:ext>
            </a:extLst>
          </p:cNvPr>
          <p:cNvSpPr txBox="1"/>
          <p:nvPr/>
        </p:nvSpPr>
        <p:spPr>
          <a:xfrm>
            <a:off x="7170665" y="1742408"/>
            <a:ext cx="3102795" cy="584775"/>
          </a:xfrm>
          <a:prstGeom prst="rect">
            <a:avLst/>
          </a:prstGeom>
          <a:solidFill>
            <a:srgbClr val="FFFF00"/>
          </a:solidFill>
          <a:ln>
            <a:solidFill>
              <a:schemeClr val="tx1"/>
            </a:solidFill>
          </a:ln>
        </p:spPr>
        <p:txBody>
          <a:bodyPr wrap="square" rtlCol="0">
            <a:spAutoFit/>
          </a:bodyPr>
          <a:lstStyle/>
          <a:p>
            <a:r>
              <a:rPr lang="en-SG" sz="1400" dirty="0"/>
              <a:t>User can add messages to list using add to list</a:t>
            </a:r>
            <a:r>
              <a:rPr lang="en-SG" dirty="0"/>
              <a:t>.</a:t>
            </a:r>
          </a:p>
        </p:txBody>
      </p:sp>
    </p:spTree>
    <p:extLst>
      <p:ext uri="{BB962C8B-B14F-4D97-AF65-F5344CB8AC3E}">
        <p14:creationId xmlns:p14="http://schemas.microsoft.com/office/powerpoint/2010/main" val="214962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50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1000"/>
                                        <p:tgtEl>
                                          <p:spTgt spid="51"/>
                                        </p:tgtEl>
                                      </p:cBhvr>
                                    </p:animEffect>
                                  </p:childTnLst>
                                </p:cTn>
                              </p:par>
                              <p:par>
                                <p:cTn id="14" presetID="10" presetClass="entr" presetSubtype="0" fill="hold" nodeType="withEffect">
                                  <p:stCondLst>
                                    <p:cond delay="50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000"/>
                                        <p:tgtEl>
                                          <p:spTgt spid="53"/>
                                        </p:tgtEl>
                                      </p:cBhvr>
                                    </p:animEffect>
                                  </p:childTnLst>
                                </p:cTn>
                              </p:par>
                              <p:par>
                                <p:cTn id="17" presetID="10" presetClass="entr" presetSubtype="0" fill="hold" nodeType="withEffect">
                                  <p:stCondLst>
                                    <p:cond delay="50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1000"/>
                                        <p:tgtEl>
                                          <p:spTgt spid="54"/>
                                        </p:tgtEl>
                                      </p:cBhvr>
                                    </p:animEffect>
                                  </p:childTnLst>
                                </p:cTn>
                              </p:par>
                              <p:par>
                                <p:cTn id="20" presetID="10" presetClass="entr" presetSubtype="0" fill="hold" nodeType="withEffect">
                                  <p:stCondLst>
                                    <p:cond delay="50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1000"/>
                                        <p:tgtEl>
                                          <p:spTgt spid="61"/>
                                        </p:tgtEl>
                                      </p:cBhvr>
                                    </p:animEffect>
                                  </p:childTnLst>
                                </p:cTn>
                              </p:par>
                              <p:par>
                                <p:cTn id="23" presetID="10" presetClass="entr" presetSubtype="0" fill="hold" nodeType="withEffect">
                                  <p:stCondLst>
                                    <p:cond delay="50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childTnLst>
                                </p:cTn>
                              </p:par>
                              <p:par>
                                <p:cTn id="26" presetID="10" presetClass="entr" presetSubtype="0" fill="hold" nodeType="withEffect">
                                  <p:stCondLst>
                                    <p:cond delay="50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childTnLst>
                                </p:cTn>
                              </p:par>
                              <p:par>
                                <p:cTn id="29" presetID="10" presetClass="entr" presetSubtype="0" fill="hold" nodeType="withEffect">
                                  <p:stCondLst>
                                    <p:cond delay="50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1000"/>
                                        <p:tgtEl>
                                          <p:spTgt spid="50"/>
                                        </p:tgtEl>
                                      </p:cBhvr>
                                    </p:animEffect>
                                  </p:childTnLst>
                                </p:cTn>
                              </p:par>
                              <p:par>
                                <p:cTn id="35" presetID="10" presetClass="entr" presetSubtype="0" fill="hold" nodeType="withEffect">
                                  <p:stCondLst>
                                    <p:cond delay="50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1000"/>
                                        <p:tgtEl>
                                          <p:spTgt spid="52"/>
                                        </p:tgtEl>
                                      </p:cBhvr>
                                    </p:animEffect>
                                  </p:childTnLst>
                                </p:cTn>
                              </p:par>
                            </p:childTnLst>
                          </p:cTn>
                        </p:par>
                        <p:par>
                          <p:cTn id="38" fill="hold">
                            <p:stCondLst>
                              <p:cond delay="1500"/>
                            </p:stCondLst>
                            <p:childTnLst>
                              <p:par>
                                <p:cTn id="39" presetID="1" presetClass="exit" presetSubtype="0" fill="hold" grpId="1" nodeType="afterEffect">
                                  <p:stCondLst>
                                    <p:cond delay="0"/>
                                  </p:stCondLst>
                                  <p:childTnLst>
                                    <p:set>
                                      <p:cBhvr>
                                        <p:cTn id="40" dur="1" fill="hold">
                                          <p:stCondLst>
                                            <p:cond delay="0"/>
                                          </p:stCondLst>
                                        </p:cTn>
                                        <p:tgtEl>
                                          <p:spTgt spid="49"/>
                                        </p:tgtEl>
                                        <p:attrNameLst>
                                          <p:attrName>style.visibility</p:attrName>
                                        </p:attrNameLst>
                                      </p:cBhvr>
                                      <p:to>
                                        <p:strVal val="hidden"/>
                                      </p:to>
                                    </p:se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8" grpId="0" animBg="1"/>
      <p:bldP spid="49" grpId="0" animBg="1"/>
      <p:bldP spid="49" grpId="1"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34B0C-F0CD-486C-9CE7-AF847DF891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92000"/>
                    </a14:imgEffect>
                  </a14:imgLayer>
                </a14:imgProps>
              </a:ext>
              <a:ext uri="{28A0092B-C50C-407E-A947-70E740481C1C}">
                <a14:useLocalDpi xmlns:a14="http://schemas.microsoft.com/office/drawing/2010/main" val="0"/>
              </a:ext>
            </a:extLst>
          </a:blip>
          <a:srcRect/>
          <a:stretch/>
        </p:blipFill>
        <p:spPr>
          <a:xfrm>
            <a:off x="0" y="-15240"/>
            <a:ext cx="12192000" cy="6888479"/>
          </a:xfrm>
          <a:prstGeom prst="rect">
            <a:avLst/>
          </a:prstGeom>
          <a:solidFill>
            <a:schemeClr val="bg1">
              <a:alpha val="45000"/>
            </a:schemeClr>
          </a:solidFill>
          <a:effectLst>
            <a:glow>
              <a:schemeClr val="accent1">
                <a:alpha val="42000"/>
              </a:schemeClr>
            </a:glow>
            <a:reflection blurRad="838200" stA="23000" endPos="65000" dist="50800" dir="5400000" sy="-100000" algn="bl" rotWithShape="0"/>
          </a:effectLst>
        </p:spPr>
      </p:pic>
      <p:sp>
        <p:nvSpPr>
          <p:cNvPr id="5" name="Rectangle: Rounded Corners 4">
            <a:extLst>
              <a:ext uri="{FF2B5EF4-FFF2-40B4-BE49-F238E27FC236}">
                <a16:creationId xmlns:a16="http://schemas.microsoft.com/office/drawing/2014/main" id="{3B230DF2-5FE3-443C-9386-77AB1BEC6EDB}"/>
              </a:ext>
            </a:extLst>
          </p:cNvPr>
          <p:cNvSpPr/>
          <p:nvPr/>
        </p:nvSpPr>
        <p:spPr>
          <a:xfrm>
            <a:off x="4230525" y="1446317"/>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7" name="Picture 2" descr="Image result for back arrow transparent&quot;">
            <a:extLst>
              <a:ext uri="{FF2B5EF4-FFF2-40B4-BE49-F238E27FC236}">
                <a16:creationId xmlns:a16="http://schemas.microsoft.com/office/drawing/2014/main" id="{9B7EA6A1-F523-43E8-B205-B01D666A2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Close">
            <a:extLst>
              <a:ext uri="{FF2B5EF4-FFF2-40B4-BE49-F238E27FC236}">
                <a16:creationId xmlns:a16="http://schemas.microsoft.com/office/drawing/2014/main" id="{536BA9C5-44A9-4F4E-832B-3F2A9C5A81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49843" y="1466916"/>
            <a:ext cx="450808" cy="450808"/>
          </a:xfrm>
          <a:prstGeom prst="rect">
            <a:avLst/>
          </a:prstGeom>
        </p:spPr>
      </p:pic>
      <p:sp>
        <p:nvSpPr>
          <p:cNvPr id="10" name="TextBox 9">
            <a:extLst>
              <a:ext uri="{FF2B5EF4-FFF2-40B4-BE49-F238E27FC236}">
                <a16:creationId xmlns:a16="http://schemas.microsoft.com/office/drawing/2014/main" id="{46404973-DFC8-4EEB-A332-E01D144A2EE6}"/>
              </a:ext>
            </a:extLst>
          </p:cNvPr>
          <p:cNvSpPr txBox="1"/>
          <p:nvPr/>
        </p:nvSpPr>
        <p:spPr>
          <a:xfrm>
            <a:off x="4632960" y="2052320"/>
            <a:ext cx="3167691" cy="1877437"/>
          </a:xfrm>
          <a:prstGeom prst="rect">
            <a:avLst/>
          </a:prstGeom>
          <a:noFill/>
        </p:spPr>
        <p:txBody>
          <a:bodyPr wrap="square" rtlCol="0">
            <a:spAutoFit/>
          </a:bodyPr>
          <a:lstStyle/>
          <a:p>
            <a:r>
              <a:rPr lang="en-SG" sz="1400" dirty="0"/>
              <a:t>List of References</a:t>
            </a:r>
          </a:p>
          <a:p>
            <a:endParaRPr lang="en-SG" sz="1400" dirty="0"/>
          </a:p>
          <a:p>
            <a:r>
              <a:rPr lang="en-SG" sz="1400" dirty="0"/>
              <a:t>Sub-list 1</a:t>
            </a:r>
          </a:p>
          <a:p>
            <a:endParaRPr lang="en-SG" sz="1400" dirty="0"/>
          </a:p>
          <a:p>
            <a:r>
              <a:rPr lang="en-SG" sz="1400" dirty="0"/>
              <a:t>Sub-list 2</a:t>
            </a:r>
          </a:p>
          <a:p>
            <a:endParaRPr lang="en-SG" sz="1400" dirty="0"/>
          </a:p>
          <a:p>
            <a:r>
              <a:rPr lang="en-SG" sz="1400" dirty="0"/>
              <a:t>Common list</a:t>
            </a:r>
          </a:p>
          <a:p>
            <a:endParaRPr lang="en-SG" dirty="0"/>
          </a:p>
        </p:txBody>
      </p:sp>
      <p:sp>
        <p:nvSpPr>
          <p:cNvPr id="13" name="TextBox 12">
            <a:extLst>
              <a:ext uri="{FF2B5EF4-FFF2-40B4-BE49-F238E27FC236}">
                <a16:creationId xmlns:a16="http://schemas.microsoft.com/office/drawing/2014/main" id="{BCEE695C-1310-4F16-9B35-DB3C5DD7DC7C}"/>
              </a:ext>
            </a:extLst>
          </p:cNvPr>
          <p:cNvSpPr txBox="1"/>
          <p:nvPr/>
        </p:nvSpPr>
        <p:spPr>
          <a:xfrm>
            <a:off x="4632960" y="2480522"/>
            <a:ext cx="3251200" cy="375920"/>
          </a:xfrm>
          <a:prstGeom prst="rect">
            <a:avLst/>
          </a:prstGeom>
          <a:noFill/>
          <a:ln>
            <a:solidFill>
              <a:schemeClr val="accent1"/>
            </a:solidFill>
          </a:ln>
        </p:spPr>
        <p:txBody>
          <a:bodyPr wrap="square" rtlCol="0">
            <a:spAutoFit/>
          </a:bodyPr>
          <a:lstStyle/>
          <a:p>
            <a:endParaRPr lang="en-SG" dirty="0"/>
          </a:p>
        </p:txBody>
      </p:sp>
      <p:sp>
        <p:nvSpPr>
          <p:cNvPr id="14" name="TextBox 13">
            <a:extLst>
              <a:ext uri="{FF2B5EF4-FFF2-40B4-BE49-F238E27FC236}">
                <a16:creationId xmlns:a16="http://schemas.microsoft.com/office/drawing/2014/main" id="{7CB740CE-F7B6-477B-B064-B904AF9C1EAD}"/>
              </a:ext>
            </a:extLst>
          </p:cNvPr>
          <p:cNvSpPr txBox="1"/>
          <p:nvPr/>
        </p:nvSpPr>
        <p:spPr>
          <a:xfrm>
            <a:off x="4632960" y="2865120"/>
            <a:ext cx="3251200" cy="375920"/>
          </a:xfrm>
          <a:prstGeom prst="rect">
            <a:avLst/>
          </a:prstGeom>
          <a:noFill/>
          <a:ln>
            <a:solidFill>
              <a:schemeClr val="accent1"/>
            </a:solidFill>
          </a:ln>
        </p:spPr>
        <p:txBody>
          <a:bodyPr wrap="square" rtlCol="0">
            <a:spAutoFit/>
          </a:bodyPr>
          <a:lstStyle/>
          <a:p>
            <a:endParaRPr lang="en-SG" dirty="0"/>
          </a:p>
        </p:txBody>
      </p:sp>
      <p:sp>
        <p:nvSpPr>
          <p:cNvPr id="15" name="TextBox 14">
            <a:extLst>
              <a:ext uri="{FF2B5EF4-FFF2-40B4-BE49-F238E27FC236}">
                <a16:creationId xmlns:a16="http://schemas.microsoft.com/office/drawing/2014/main" id="{CC467DB9-746B-4AA7-B046-1183223E204E}"/>
              </a:ext>
            </a:extLst>
          </p:cNvPr>
          <p:cNvSpPr txBox="1"/>
          <p:nvPr/>
        </p:nvSpPr>
        <p:spPr>
          <a:xfrm>
            <a:off x="4632960" y="3249718"/>
            <a:ext cx="3251200" cy="375920"/>
          </a:xfrm>
          <a:prstGeom prst="rect">
            <a:avLst/>
          </a:prstGeom>
          <a:noFill/>
          <a:ln>
            <a:solidFill>
              <a:schemeClr val="accent1"/>
            </a:solidFill>
          </a:ln>
        </p:spPr>
        <p:txBody>
          <a:bodyPr wrap="square" rtlCol="0">
            <a:spAutoFit/>
          </a:bodyPr>
          <a:lstStyle/>
          <a:p>
            <a:endParaRPr lang="en-SG" dirty="0"/>
          </a:p>
        </p:txBody>
      </p:sp>
      <p:sp>
        <p:nvSpPr>
          <p:cNvPr id="18" name="TextBox 17">
            <a:extLst>
              <a:ext uri="{FF2B5EF4-FFF2-40B4-BE49-F238E27FC236}">
                <a16:creationId xmlns:a16="http://schemas.microsoft.com/office/drawing/2014/main" id="{1EDBDDB4-C254-404A-8C63-E75596C09C84}"/>
              </a:ext>
            </a:extLst>
          </p:cNvPr>
          <p:cNvSpPr txBox="1"/>
          <p:nvPr/>
        </p:nvSpPr>
        <p:spPr>
          <a:xfrm>
            <a:off x="6350000" y="2516306"/>
            <a:ext cx="629920" cy="307777"/>
          </a:xfrm>
          <a:prstGeom prst="rect">
            <a:avLst/>
          </a:prstGeom>
          <a:solidFill>
            <a:schemeClr val="bg1"/>
          </a:solidFill>
          <a:ln>
            <a:solidFill>
              <a:schemeClr val="accent6"/>
            </a:solidFill>
          </a:ln>
        </p:spPr>
        <p:txBody>
          <a:bodyPr wrap="square" rtlCol="0">
            <a:spAutoFit/>
          </a:bodyPr>
          <a:lstStyle/>
          <a:p>
            <a:r>
              <a:rPr lang="en-SG" sz="1400" dirty="0"/>
              <a:t>Select</a:t>
            </a:r>
          </a:p>
        </p:txBody>
      </p:sp>
      <p:sp>
        <p:nvSpPr>
          <p:cNvPr id="19" name="TextBox 18">
            <a:extLst>
              <a:ext uri="{FF2B5EF4-FFF2-40B4-BE49-F238E27FC236}">
                <a16:creationId xmlns:a16="http://schemas.microsoft.com/office/drawing/2014/main" id="{3B40FFCD-FEA2-4A1A-B9F1-2B61A25C5D16}"/>
              </a:ext>
            </a:extLst>
          </p:cNvPr>
          <p:cNvSpPr txBox="1"/>
          <p:nvPr/>
        </p:nvSpPr>
        <p:spPr>
          <a:xfrm>
            <a:off x="6350000" y="2899191"/>
            <a:ext cx="629920" cy="307777"/>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SG" sz="1400" dirty="0"/>
              <a:t>Select</a:t>
            </a:r>
          </a:p>
        </p:txBody>
      </p:sp>
      <p:sp>
        <p:nvSpPr>
          <p:cNvPr id="20" name="TextBox 19">
            <a:extLst>
              <a:ext uri="{FF2B5EF4-FFF2-40B4-BE49-F238E27FC236}">
                <a16:creationId xmlns:a16="http://schemas.microsoft.com/office/drawing/2014/main" id="{567F2EE2-4DD4-49A5-879E-E86399163BB8}"/>
              </a:ext>
            </a:extLst>
          </p:cNvPr>
          <p:cNvSpPr txBox="1"/>
          <p:nvPr/>
        </p:nvSpPr>
        <p:spPr>
          <a:xfrm>
            <a:off x="6350000" y="3283789"/>
            <a:ext cx="629920" cy="307777"/>
          </a:xfrm>
          <a:prstGeom prst="rect">
            <a:avLst/>
          </a:prstGeom>
          <a:solidFill>
            <a:schemeClr val="bg1"/>
          </a:solidFill>
          <a:ln>
            <a:solidFill>
              <a:schemeClr val="accent6"/>
            </a:solidFill>
          </a:ln>
        </p:spPr>
        <p:txBody>
          <a:bodyPr wrap="square" rtlCol="0">
            <a:spAutoFit/>
          </a:bodyPr>
          <a:lstStyle/>
          <a:p>
            <a:r>
              <a:rPr lang="en-SG" sz="1400" dirty="0"/>
              <a:t>Select</a:t>
            </a:r>
          </a:p>
        </p:txBody>
      </p:sp>
      <p:sp>
        <p:nvSpPr>
          <p:cNvPr id="21" name="TextBox 20">
            <a:extLst>
              <a:ext uri="{FF2B5EF4-FFF2-40B4-BE49-F238E27FC236}">
                <a16:creationId xmlns:a16="http://schemas.microsoft.com/office/drawing/2014/main" id="{502E2957-5BD6-40D3-8BEA-9DEF8370E5C3}"/>
              </a:ext>
            </a:extLst>
          </p:cNvPr>
          <p:cNvSpPr txBox="1"/>
          <p:nvPr/>
        </p:nvSpPr>
        <p:spPr>
          <a:xfrm>
            <a:off x="7056121" y="2512708"/>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22" name="TextBox 21">
            <a:extLst>
              <a:ext uri="{FF2B5EF4-FFF2-40B4-BE49-F238E27FC236}">
                <a16:creationId xmlns:a16="http://schemas.microsoft.com/office/drawing/2014/main" id="{8510BCF8-9933-4D62-8305-5DAB64A7E98F}"/>
              </a:ext>
            </a:extLst>
          </p:cNvPr>
          <p:cNvSpPr txBox="1"/>
          <p:nvPr/>
        </p:nvSpPr>
        <p:spPr>
          <a:xfrm>
            <a:off x="7056121" y="2905582"/>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23" name="TextBox 22">
            <a:extLst>
              <a:ext uri="{FF2B5EF4-FFF2-40B4-BE49-F238E27FC236}">
                <a16:creationId xmlns:a16="http://schemas.microsoft.com/office/drawing/2014/main" id="{25B0CE34-93EC-45FE-9AC5-03BB609A999C}"/>
              </a:ext>
            </a:extLst>
          </p:cNvPr>
          <p:cNvSpPr txBox="1"/>
          <p:nvPr/>
        </p:nvSpPr>
        <p:spPr>
          <a:xfrm>
            <a:off x="7052776" y="3283789"/>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24" name="TextBox 23">
            <a:extLst>
              <a:ext uri="{FF2B5EF4-FFF2-40B4-BE49-F238E27FC236}">
                <a16:creationId xmlns:a16="http://schemas.microsoft.com/office/drawing/2014/main" id="{CFDF03BC-5EE4-4610-BEBA-8C3975E10596}"/>
              </a:ext>
            </a:extLst>
          </p:cNvPr>
          <p:cNvSpPr txBox="1"/>
          <p:nvPr/>
        </p:nvSpPr>
        <p:spPr>
          <a:xfrm>
            <a:off x="4826000" y="4064000"/>
            <a:ext cx="134112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Confirm</a:t>
            </a:r>
          </a:p>
        </p:txBody>
      </p:sp>
      <p:pic>
        <p:nvPicPr>
          <p:cNvPr id="26" name="Graphic 25" descr="Checkmark">
            <a:extLst>
              <a:ext uri="{FF2B5EF4-FFF2-40B4-BE49-F238E27FC236}">
                <a16:creationId xmlns:a16="http://schemas.microsoft.com/office/drawing/2014/main" id="{5C2ED8A9-D671-4916-B7D3-2AABCD6CD3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84256" y="4092794"/>
            <a:ext cx="311744" cy="311744"/>
          </a:xfrm>
          <a:prstGeom prst="rect">
            <a:avLst/>
          </a:prstGeom>
        </p:spPr>
      </p:pic>
      <p:sp>
        <p:nvSpPr>
          <p:cNvPr id="27" name="TextBox 26">
            <a:extLst>
              <a:ext uri="{FF2B5EF4-FFF2-40B4-BE49-F238E27FC236}">
                <a16:creationId xmlns:a16="http://schemas.microsoft.com/office/drawing/2014/main" id="{1ADAEB79-1169-4639-95C7-CD50EB8307A4}"/>
              </a:ext>
            </a:extLst>
          </p:cNvPr>
          <p:cNvSpPr txBox="1"/>
          <p:nvPr/>
        </p:nvSpPr>
        <p:spPr>
          <a:xfrm>
            <a:off x="6438956" y="4064000"/>
            <a:ext cx="134112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solidFill>
              <a:schemeClr val="accent6"/>
            </a:solidFill>
          </a:ln>
        </p:spPr>
        <p:txBody>
          <a:bodyPr wrap="square" rtlCol="0">
            <a:spAutoFit/>
          </a:bodyPr>
          <a:lstStyle/>
          <a:p>
            <a:r>
              <a:rPr lang="en-SG" dirty="0"/>
              <a:t>  Undo</a:t>
            </a:r>
          </a:p>
        </p:txBody>
      </p:sp>
      <p:pic>
        <p:nvPicPr>
          <p:cNvPr id="29" name="Graphic 28" descr="Back">
            <a:extLst>
              <a:ext uri="{FF2B5EF4-FFF2-40B4-BE49-F238E27FC236}">
                <a16:creationId xmlns:a16="http://schemas.microsoft.com/office/drawing/2014/main" id="{93B17777-62DB-4092-AE15-1EAED28677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49842" y="4081994"/>
            <a:ext cx="332803" cy="332803"/>
          </a:xfrm>
          <a:prstGeom prst="rect">
            <a:avLst/>
          </a:prstGeom>
        </p:spPr>
      </p:pic>
      <p:sp>
        <p:nvSpPr>
          <p:cNvPr id="28" name="TextBox 27">
            <a:extLst>
              <a:ext uri="{FF2B5EF4-FFF2-40B4-BE49-F238E27FC236}">
                <a16:creationId xmlns:a16="http://schemas.microsoft.com/office/drawing/2014/main" id="{B6AD6D15-C5FA-4105-9761-C07FECA926ED}"/>
              </a:ext>
            </a:extLst>
          </p:cNvPr>
          <p:cNvSpPr txBox="1"/>
          <p:nvPr/>
        </p:nvSpPr>
        <p:spPr>
          <a:xfrm>
            <a:off x="4632960" y="2095605"/>
            <a:ext cx="3251200" cy="375920"/>
          </a:xfrm>
          <a:prstGeom prst="rect">
            <a:avLst/>
          </a:prstGeom>
          <a:noFill/>
          <a:ln>
            <a:solidFill>
              <a:schemeClr val="accent1"/>
            </a:solidFill>
          </a:ln>
        </p:spPr>
        <p:txBody>
          <a:bodyPr wrap="square" rtlCol="0">
            <a:spAutoFit/>
          </a:bodyPr>
          <a:lstStyle/>
          <a:p>
            <a:endParaRPr lang="en-SG" dirty="0"/>
          </a:p>
        </p:txBody>
      </p:sp>
      <p:sp>
        <p:nvSpPr>
          <p:cNvPr id="30" name="TextBox 29">
            <a:extLst>
              <a:ext uri="{FF2B5EF4-FFF2-40B4-BE49-F238E27FC236}">
                <a16:creationId xmlns:a16="http://schemas.microsoft.com/office/drawing/2014/main" id="{C3508E2D-476F-490D-9985-0224A400C1E2}"/>
              </a:ext>
            </a:extLst>
          </p:cNvPr>
          <p:cNvSpPr txBox="1"/>
          <p:nvPr/>
        </p:nvSpPr>
        <p:spPr>
          <a:xfrm>
            <a:off x="6350000" y="2116446"/>
            <a:ext cx="629920" cy="307777"/>
          </a:xfrm>
          <a:prstGeom prst="rect">
            <a:avLst/>
          </a:prstGeom>
          <a:solidFill>
            <a:schemeClr val="bg1"/>
          </a:solidFill>
          <a:ln>
            <a:solidFill>
              <a:schemeClr val="accent6"/>
            </a:solidFill>
          </a:ln>
        </p:spPr>
        <p:txBody>
          <a:bodyPr wrap="square" rtlCol="0">
            <a:spAutoFit/>
          </a:bodyPr>
          <a:lstStyle/>
          <a:p>
            <a:r>
              <a:rPr lang="en-SG" sz="1400" dirty="0"/>
              <a:t>Select</a:t>
            </a:r>
          </a:p>
        </p:txBody>
      </p:sp>
      <p:sp>
        <p:nvSpPr>
          <p:cNvPr id="31" name="TextBox 30">
            <a:extLst>
              <a:ext uri="{FF2B5EF4-FFF2-40B4-BE49-F238E27FC236}">
                <a16:creationId xmlns:a16="http://schemas.microsoft.com/office/drawing/2014/main" id="{A2F14A04-AAA3-4D61-A0DA-6A0282146129}"/>
              </a:ext>
            </a:extLst>
          </p:cNvPr>
          <p:cNvSpPr txBox="1"/>
          <p:nvPr/>
        </p:nvSpPr>
        <p:spPr>
          <a:xfrm>
            <a:off x="7075325" y="2129676"/>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32" name="Arrow: Up 31">
            <a:extLst>
              <a:ext uri="{FF2B5EF4-FFF2-40B4-BE49-F238E27FC236}">
                <a16:creationId xmlns:a16="http://schemas.microsoft.com/office/drawing/2014/main" id="{EADB723D-F53C-4056-98FC-A69374ABD1CB}"/>
              </a:ext>
            </a:extLst>
          </p:cNvPr>
          <p:cNvSpPr/>
          <p:nvPr/>
        </p:nvSpPr>
        <p:spPr>
          <a:xfrm rot="18640542">
            <a:off x="6893807" y="2331301"/>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TextBox 32">
            <a:extLst>
              <a:ext uri="{FF2B5EF4-FFF2-40B4-BE49-F238E27FC236}">
                <a16:creationId xmlns:a16="http://schemas.microsoft.com/office/drawing/2014/main" id="{5E959EE7-8A7B-4D8F-A5D4-F85F9A9A45C1}"/>
              </a:ext>
            </a:extLst>
          </p:cNvPr>
          <p:cNvSpPr txBox="1"/>
          <p:nvPr/>
        </p:nvSpPr>
        <p:spPr>
          <a:xfrm>
            <a:off x="8361680" y="240585"/>
            <a:ext cx="3613909" cy="1815882"/>
          </a:xfrm>
          <a:prstGeom prst="rect">
            <a:avLst/>
          </a:prstGeom>
          <a:solidFill>
            <a:srgbClr val="FFFF00"/>
          </a:solidFill>
          <a:ln>
            <a:solidFill>
              <a:schemeClr val="tx1"/>
            </a:solidFill>
          </a:ln>
        </p:spPr>
        <p:txBody>
          <a:bodyPr wrap="square" rtlCol="0">
            <a:spAutoFit/>
          </a:bodyPr>
          <a:lstStyle/>
          <a:p>
            <a:r>
              <a:rPr lang="en-SG" sz="1400" b="1" dirty="0"/>
              <a:t>List of References- </a:t>
            </a:r>
            <a:r>
              <a:rPr lang="en-SG" sz="1400" dirty="0"/>
              <a:t>List of messages that the user wants to refer to in his/her next message</a:t>
            </a:r>
          </a:p>
          <a:p>
            <a:endParaRPr lang="en-SG" sz="1400" dirty="0"/>
          </a:p>
          <a:p>
            <a:r>
              <a:rPr lang="en-SG" sz="1400" b="1" dirty="0"/>
              <a:t>Sub-list 1 and Sub-list 2 </a:t>
            </a:r>
            <a:r>
              <a:rPr lang="en-SG" sz="1400" dirty="0"/>
              <a:t>– Custom created lists</a:t>
            </a:r>
          </a:p>
          <a:p>
            <a:endParaRPr lang="en-SG" sz="1400" dirty="0"/>
          </a:p>
          <a:p>
            <a:r>
              <a:rPr lang="en-SG" sz="1400" b="1" dirty="0"/>
              <a:t>Common list- </a:t>
            </a:r>
            <a:r>
              <a:rPr lang="en-SG" sz="1400" dirty="0"/>
              <a:t>Default list for storing messages(meant for novice users who do not like to save messages in separate lists</a:t>
            </a:r>
          </a:p>
        </p:txBody>
      </p:sp>
    </p:spTree>
    <p:extLst>
      <p:ext uri="{BB962C8B-B14F-4D97-AF65-F5344CB8AC3E}">
        <p14:creationId xmlns:p14="http://schemas.microsoft.com/office/powerpoint/2010/main" val="333511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34B0C-F0CD-486C-9CE7-AF847DF891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78000"/>
                    </a14:imgEffect>
                  </a14:imgLayer>
                </a14:imgProps>
              </a:ext>
              <a:ext uri="{28A0092B-C50C-407E-A947-70E740481C1C}">
                <a14:useLocalDpi xmlns:a14="http://schemas.microsoft.com/office/drawing/2010/main" val="0"/>
              </a:ext>
            </a:extLst>
          </a:blip>
          <a:srcRect/>
          <a:stretch/>
        </p:blipFill>
        <p:spPr>
          <a:xfrm>
            <a:off x="0" y="-15240"/>
            <a:ext cx="12192000" cy="6888479"/>
          </a:xfrm>
          <a:prstGeom prst="rect">
            <a:avLst/>
          </a:prstGeom>
        </p:spPr>
      </p:pic>
      <p:sp>
        <p:nvSpPr>
          <p:cNvPr id="5" name="Rectangle: Rounded Corners 4">
            <a:extLst>
              <a:ext uri="{FF2B5EF4-FFF2-40B4-BE49-F238E27FC236}">
                <a16:creationId xmlns:a16="http://schemas.microsoft.com/office/drawing/2014/main" id="{3B230DF2-5FE3-443C-9386-77AB1BEC6EDB}"/>
              </a:ext>
            </a:extLst>
          </p:cNvPr>
          <p:cNvSpPr/>
          <p:nvPr/>
        </p:nvSpPr>
        <p:spPr>
          <a:xfrm>
            <a:off x="4230525" y="1446317"/>
            <a:ext cx="3972560" cy="39827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7" name="Picture 2" descr="Image result for back arrow transparent&quot;">
            <a:extLst>
              <a:ext uri="{FF2B5EF4-FFF2-40B4-BE49-F238E27FC236}">
                <a16:creationId xmlns:a16="http://schemas.microsoft.com/office/drawing/2014/main" id="{9B7EA6A1-F523-43E8-B205-B01D666A2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40" y="1466916"/>
            <a:ext cx="450808" cy="47280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Close">
            <a:extLst>
              <a:ext uri="{FF2B5EF4-FFF2-40B4-BE49-F238E27FC236}">
                <a16:creationId xmlns:a16="http://schemas.microsoft.com/office/drawing/2014/main" id="{536BA9C5-44A9-4F4E-832B-3F2A9C5A81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49843" y="1466916"/>
            <a:ext cx="450808" cy="450808"/>
          </a:xfrm>
          <a:prstGeom prst="rect">
            <a:avLst/>
          </a:prstGeom>
        </p:spPr>
      </p:pic>
      <p:sp>
        <p:nvSpPr>
          <p:cNvPr id="10" name="TextBox 9">
            <a:extLst>
              <a:ext uri="{FF2B5EF4-FFF2-40B4-BE49-F238E27FC236}">
                <a16:creationId xmlns:a16="http://schemas.microsoft.com/office/drawing/2014/main" id="{46404973-DFC8-4EEB-A332-E01D144A2EE6}"/>
              </a:ext>
            </a:extLst>
          </p:cNvPr>
          <p:cNvSpPr txBox="1"/>
          <p:nvPr/>
        </p:nvSpPr>
        <p:spPr>
          <a:xfrm>
            <a:off x="4632960" y="2052320"/>
            <a:ext cx="3167691" cy="1877437"/>
          </a:xfrm>
          <a:prstGeom prst="rect">
            <a:avLst/>
          </a:prstGeom>
          <a:noFill/>
        </p:spPr>
        <p:txBody>
          <a:bodyPr wrap="square" rtlCol="0">
            <a:spAutoFit/>
          </a:bodyPr>
          <a:lstStyle/>
          <a:p>
            <a:r>
              <a:rPr lang="en-SG" sz="1400" dirty="0"/>
              <a:t>List of References</a:t>
            </a:r>
          </a:p>
          <a:p>
            <a:endParaRPr lang="en-SG" sz="1400" dirty="0"/>
          </a:p>
          <a:p>
            <a:r>
              <a:rPr lang="en-SG" sz="1400" dirty="0"/>
              <a:t>Sub-list 1</a:t>
            </a:r>
          </a:p>
          <a:p>
            <a:endParaRPr lang="en-SG" sz="1400" dirty="0"/>
          </a:p>
          <a:p>
            <a:r>
              <a:rPr lang="en-SG" sz="1400" dirty="0"/>
              <a:t>Sub-list 2</a:t>
            </a:r>
          </a:p>
          <a:p>
            <a:endParaRPr lang="en-SG" sz="1400" dirty="0"/>
          </a:p>
          <a:p>
            <a:r>
              <a:rPr lang="en-SG" sz="1400" dirty="0"/>
              <a:t>Common list</a:t>
            </a:r>
          </a:p>
          <a:p>
            <a:endParaRPr lang="en-SG" dirty="0"/>
          </a:p>
        </p:txBody>
      </p:sp>
      <p:sp>
        <p:nvSpPr>
          <p:cNvPr id="13" name="TextBox 12">
            <a:extLst>
              <a:ext uri="{FF2B5EF4-FFF2-40B4-BE49-F238E27FC236}">
                <a16:creationId xmlns:a16="http://schemas.microsoft.com/office/drawing/2014/main" id="{BCEE695C-1310-4F16-9B35-DB3C5DD7DC7C}"/>
              </a:ext>
            </a:extLst>
          </p:cNvPr>
          <p:cNvSpPr txBox="1"/>
          <p:nvPr/>
        </p:nvSpPr>
        <p:spPr>
          <a:xfrm>
            <a:off x="4632960" y="2480522"/>
            <a:ext cx="3251200" cy="375920"/>
          </a:xfrm>
          <a:prstGeom prst="rect">
            <a:avLst/>
          </a:prstGeom>
          <a:noFill/>
          <a:ln>
            <a:solidFill>
              <a:schemeClr val="accent1"/>
            </a:solidFill>
          </a:ln>
        </p:spPr>
        <p:txBody>
          <a:bodyPr wrap="square" rtlCol="0">
            <a:spAutoFit/>
          </a:bodyPr>
          <a:lstStyle/>
          <a:p>
            <a:endParaRPr lang="en-SG" dirty="0"/>
          </a:p>
        </p:txBody>
      </p:sp>
      <p:sp>
        <p:nvSpPr>
          <p:cNvPr id="14" name="TextBox 13">
            <a:extLst>
              <a:ext uri="{FF2B5EF4-FFF2-40B4-BE49-F238E27FC236}">
                <a16:creationId xmlns:a16="http://schemas.microsoft.com/office/drawing/2014/main" id="{7CB740CE-F7B6-477B-B064-B904AF9C1EAD}"/>
              </a:ext>
            </a:extLst>
          </p:cNvPr>
          <p:cNvSpPr txBox="1"/>
          <p:nvPr/>
        </p:nvSpPr>
        <p:spPr>
          <a:xfrm>
            <a:off x="4632960" y="2865120"/>
            <a:ext cx="3251200" cy="375920"/>
          </a:xfrm>
          <a:prstGeom prst="rect">
            <a:avLst/>
          </a:prstGeom>
          <a:noFill/>
          <a:ln>
            <a:solidFill>
              <a:schemeClr val="accent1"/>
            </a:solidFill>
          </a:ln>
        </p:spPr>
        <p:txBody>
          <a:bodyPr wrap="square" rtlCol="0">
            <a:spAutoFit/>
          </a:bodyPr>
          <a:lstStyle/>
          <a:p>
            <a:endParaRPr lang="en-SG" dirty="0"/>
          </a:p>
        </p:txBody>
      </p:sp>
      <p:sp>
        <p:nvSpPr>
          <p:cNvPr id="15" name="TextBox 14">
            <a:extLst>
              <a:ext uri="{FF2B5EF4-FFF2-40B4-BE49-F238E27FC236}">
                <a16:creationId xmlns:a16="http://schemas.microsoft.com/office/drawing/2014/main" id="{CC467DB9-746B-4AA7-B046-1183223E204E}"/>
              </a:ext>
            </a:extLst>
          </p:cNvPr>
          <p:cNvSpPr txBox="1"/>
          <p:nvPr/>
        </p:nvSpPr>
        <p:spPr>
          <a:xfrm>
            <a:off x="4632960" y="3249718"/>
            <a:ext cx="3251200" cy="375920"/>
          </a:xfrm>
          <a:prstGeom prst="rect">
            <a:avLst/>
          </a:prstGeom>
          <a:noFill/>
          <a:ln>
            <a:solidFill>
              <a:schemeClr val="accent1"/>
            </a:solidFill>
          </a:ln>
        </p:spPr>
        <p:txBody>
          <a:bodyPr wrap="square" rtlCol="0">
            <a:spAutoFit/>
          </a:bodyPr>
          <a:lstStyle/>
          <a:p>
            <a:endParaRPr lang="en-SG" dirty="0"/>
          </a:p>
        </p:txBody>
      </p:sp>
      <p:sp>
        <p:nvSpPr>
          <p:cNvPr id="16" name="TextBox 15">
            <a:extLst>
              <a:ext uri="{FF2B5EF4-FFF2-40B4-BE49-F238E27FC236}">
                <a16:creationId xmlns:a16="http://schemas.microsoft.com/office/drawing/2014/main" id="{872444AB-5DA8-4471-AF2C-D53D75ED4382}"/>
              </a:ext>
            </a:extLst>
          </p:cNvPr>
          <p:cNvSpPr txBox="1"/>
          <p:nvPr/>
        </p:nvSpPr>
        <p:spPr>
          <a:xfrm>
            <a:off x="6350000" y="2128897"/>
            <a:ext cx="629920" cy="307777"/>
          </a:xfrm>
          <a:prstGeom prst="rect">
            <a:avLst/>
          </a:prstGeom>
          <a:solidFill>
            <a:schemeClr val="accent6">
              <a:lumMod val="20000"/>
              <a:lumOff val="80000"/>
            </a:schemeClr>
          </a:solidFill>
          <a:ln>
            <a:solidFill>
              <a:schemeClr val="accent6"/>
            </a:solidFill>
          </a:ln>
        </p:spPr>
        <p:txBody>
          <a:bodyPr wrap="square" rtlCol="0">
            <a:spAutoFit/>
          </a:bodyPr>
          <a:lstStyle/>
          <a:p>
            <a:r>
              <a:rPr lang="en-SG" sz="1400" dirty="0"/>
              <a:t>Select</a:t>
            </a:r>
          </a:p>
        </p:txBody>
      </p:sp>
      <p:sp>
        <p:nvSpPr>
          <p:cNvPr id="17" name="TextBox 16">
            <a:extLst>
              <a:ext uri="{FF2B5EF4-FFF2-40B4-BE49-F238E27FC236}">
                <a16:creationId xmlns:a16="http://schemas.microsoft.com/office/drawing/2014/main" id="{C6D200E8-CCA5-4F33-B776-65B46C05DCA4}"/>
              </a:ext>
            </a:extLst>
          </p:cNvPr>
          <p:cNvSpPr txBox="1"/>
          <p:nvPr/>
        </p:nvSpPr>
        <p:spPr>
          <a:xfrm>
            <a:off x="7067395" y="2128896"/>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18" name="TextBox 17">
            <a:extLst>
              <a:ext uri="{FF2B5EF4-FFF2-40B4-BE49-F238E27FC236}">
                <a16:creationId xmlns:a16="http://schemas.microsoft.com/office/drawing/2014/main" id="{1EDBDDB4-C254-404A-8C63-E75596C09C84}"/>
              </a:ext>
            </a:extLst>
          </p:cNvPr>
          <p:cNvSpPr txBox="1"/>
          <p:nvPr/>
        </p:nvSpPr>
        <p:spPr>
          <a:xfrm>
            <a:off x="6350000" y="2516306"/>
            <a:ext cx="629920" cy="307777"/>
          </a:xfrm>
          <a:prstGeom prst="rect">
            <a:avLst/>
          </a:prstGeom>
          <a:solidFill>
            <a:schemeClr val="bg1"/>
          </a:solidFill>
          <a:ln>
            <a:solidFill>
              <a:schemeClr val="accent6"/>
            </a:solidFill>
          </a:ln>
        </p:spPr>
        <p:txBody>
          <a:bodyPr wrap="square" rtlCol="0">
            <a:spAutoFit/>
          </a:bodyPr>
          <a:lstStyle/>
          <a:p>
            <a:r>
              <a:rPr lang="en-SG" sz="1400" dirty="0"/>
              <a:t>Select</a:t>
            </a:r>
          </a:p>
        </p:txBody>
      </p:sp>
      <p:sp>
        <p:nvSpPr>
          <p:cNvPr id="19" name="TextBox 18">
            <a:extLst>
              <a:ext uri="{FF2B5EF4-FFF2-40B4-BE49-F238E27FC236}">
                <a16:creationId xmlns:a16="http://schemas.microsoft.com/office/drawing/2014/main" id="{3B40FFCD-FEA2-4A1A-B9F1-2B61A25C5D16}"/>
              </a:ext>
            </a:extLst>
          </p:cNvPr>
          <p:cNvSpPr txBox="1"/>
          <p:nvPr/>
        </p:nvSpPr>
        <p:spPr>
          <a:xfrm>
            <a:off x="6350000" y="2899191"/>
            <a:ext cx="629920" cy="307777"/>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SG" sz="1400" dirty="0"/>
              <a:t>Select</a:t>
            </a:r>
          </a:p>
        </p:txBody>
      </p:sp>
      <p:sp>
        <p:nvSpPr>
          <p:cNvPr id="20" name="TextBox 19">
            <a:extLst>
              <a:ext uri="{FF2B5EF4-FFF2-40B4-BE49-F238E27FC236}">
                <a16:creationId xmlns:a16="http://schemas.microsoft.com/office/drawing/2014/main" id="{567F2EE2-4DD4-49A5-879E-E86399163BB8}"/>
              </a:ext>
            </a:extLst>
          </p:cNvPr>
          <p:cNvSpPr txBox="1"/>
          <p:nvPr/>
        </p:nvSpPr>
        <p:spPr>
          <a:xfrm>
            <a:off x="6350000" y="3283789"/>
            <a:ext cx="629920" cy="307777"/>
          </a:xfrm>
          <a:prstGeom prst="rect">
            <a:avLst/>
          </a:prstGeom>
          <a:solidFill>
            <a:schemeClr val="bg1"/>
          </a:solidFill>
          <a:ln>
            <a:solidFill>
              <a:schemeClr val="accent6"/>
            </a:solidFill>
          </a:ln>
        </p:spPr>
        <p:txBody>
          <a:bodyPr wrap="square" rtlCol="0">
            <a:spAutoFit/>
          </a:bodyPr>
          <a:lstStyle/>
          <a:p>
            <a:r>
              <a:rPr lang="en-SG" sz="1400" dirty="0"/>
              <a:t>Select</a:t>
            </a:r>
          </a:p>
        </p:txBody>
      </p:sp>
      <p:sp>
        <p:nvSpPr>
          <p:cNvPr id="21" name="TextBox 20">
            <a:extLst>
              <a:ext uri="{FF2B5EF4-FFF2-40B4-BE49-F238E27FC236}">
                <a16:creationId xmlns:a16="http://schemas.microsoft.com/office/drawing/2014/main" id="{502E2957-5BD6-40D3-8BEA-9DEF8370E5C3}"/>
              </a:ext>
            </a:extLst>
          </p:cNvPr>
          <p:cNvSpPr txBox="1"/>
          <p:nvPr/>
        </p:nvSpPr>
        <p:spPr>
          <a:xfrm>
            <a:off x="7067395" y="2523271"/>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22" name="TextBox 21">
            <a:extLst>
              <a:ext uri="{FF2B5EF4-FFF2-40B4-BE49-F238E27FC236}">
                <a16:creationId xmlns:a16="http://schemas.microsoft.com/office/drawing/2014/main" id="{8510BCF8-9933-4D62-8305-5DAB64A7E98F}"/>
              </a:ext>
            </a:extLst>
          </p:cNvPr>
          <p:cNvSpPr txBox="1"/>
          <p:nvPr/>
        </p:nvSpPr>
        <p:spPr>
          <a:xfrm>
            <a:off x="7067395" y="2907869"/>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23" name="TextBox 22">
            <a:extLst>
              <a:ext uri="{FF2B5EF4-FFF2-40B4-BE49-F238E27FC236}">
                <a16:creationId xmlns:a16="http://schemas.microsoft.com/office/drawing/2014/main" id="{25B0CE34-93EC-45FE-9AC5-03BB609A999C}"/>
              </a:ext>
            </a:extLst>
          </p:cNvPr>
          <p:cNvSpPr txBox="1"/>
          <p:nvPr/>
        </p:nvSpPr>
        <p:spPr>
          <a:xfrm>
            <a:off x="7072229" y="3283789"/>
            <a:ext cx="629920" cy="307777"/>
          </a:xfrm>
          <a:prstGeom prst="rect">
            <a:avLst/>
          </a:prstGeom>
          <a:solidFill>
            <a:schemeClr val="accent1">
              <a:lumMod val="20000"/>
              <a:lumOff val="80000"/>
            </a:schemeClr>
          </a:solidFill>
          <a:ln>
            <a:solidFill>
              <a:schemeClr val="accent1"/>
            </a:solidFill>
          </a:ln>
        </p:spPr>
        <p:txBody>
          <a:bodyPr wrap="square" rtlCol="0">
            <a:spAutoFit/>
          </a:bodyPr>
          <a:lstStyle/>
          <a:p>
            <a:r>
              <a:rPr lang="en-SG" sz="1400" dirty="0"/>
              <a:t> View</a:t>
            </a:r>
          </a:p>
        </p:txBody>
      </p:sp>
      <p:sp>
        <p:nvSpPr>
          <p:cNvPr id="24" name="TextBox 23">
            <a:extLst>
              <a:ext uri="{FF2B5EF4-FFF2-40B4-BE49-F238E27FC236}">
                <a16:creationId xmlns:a16="http://schemas.microsoft.com/office/drawing/2014/main" id="{CFDF03BC-5EE4-4610-BEBA-8C3975E10596}"/>
              </a:ext>
            </a:extLst>
          </p:cNvPr>
          <p:cNvSpPr txBox="1"/>
          <p:nvPr/>
        </p:nvSpPr>
        <p:spPr>
          <a:xfrm>
            <a:off x="4826000" y="4064000"/>
            <a:ext cx="1341120" cy="369332"/>
          </a:xfrm>
          <a:prstGeom prst="rect">
            <a:avLst/>
          </a:prstGeom>
          <a:solidFill>
            <a:schemeClr val="accent6">
              <a:lumMod val="20000"/>
              <a:lumOff val="80000"/>
            </a:schemeClr>
          </a:solidFill>
          <a:ln>
            <a:solidFill>
              <a:schemeClr val="accent6"/>
            </a:solidFill>
          </a:ln>
        </p:spPr>
        <p:txBody>
          <a:bodyPr wrap="square" rtlCol="0">
            <a:spAutoFit/>
          </a:bodyPr>
          <a:lstStyle/>
          <a:p>
            <a:r>
              <a:rPr lang="en-SG" dirty="0"/>
              <a:t>  Confirm</a:t>
            </a:r>
          </a:p>
        </p:txBody>
      </p:sp>
      <p:pic>
        <p:nvPicPr>
          <p:cNvPr id="26" name="Graphic 25" descr="Checkmark">
            <a:extLst>
              <a:ext uri="{FF2B5EF4-FFF2-40B4-BE49-F238E27FC236}">
                <a16:creationId xmlns:a16="http://schemas.microsoft.com/office/drawing/2014/main" id="{5C2ED8A9-D671-4916-B7D3-2AABCD6CD3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84256" y="4092794"/>
            <a:ext cx="311744" cy="311744"/>
          </a:xfrm>
          <a:prstGeom prst="rect">
            <a:avLst/>
          </a:prstGeom>
        </p:spPr>
      </p:pic>
      <p:sp>
        <p:nvSpPr>
          <p:cNvPr id="27" name="TextBox 26">
            <a:extLst>
              <a:ext uri="{FF2B5EF4-FFF2-40B4-BE49-F238E27FC236}">
                <a16:creationId xmlns:a16="http://schemas.microsoft.com/office/drawing/2014/main" id="{1ADAEB79-1169-4639-95C7-CD50EB8307A4}"/>
              </a:ext>
            </a:extLst>
          </p:cNvPr>
          <p:cNvSpPr txBox="1"/>
          <p:nvPr/>
        </p:nvSpPr>
        <p:spPr>
          <a:xfrm>
            <a:off x="6438956" y="4064000"/>
            <a:ext cx="1341120" cy="3693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solidFill>
              <a:schemeClr val="accent6"/>
            </a:solidFill>
          </a:ln>
        </p:spPr>
        <p:txBody>
          <a:bodyPr wrap="square" rtlCol="0">
            <a:spAutoFit/>
          </a:bodyPr>
          <a:lstStyle/>
          <a:p>
            <a:r>
              <a:rPr lang="en-SG" dirty="0"/>
              <a:t>  Undo</a:t>
            </a:r>
          </a:p>
        </p:txBody>
      </p:sp>
      <p:pic>
        <p:nvPicPr>
          <p:cNvPr id="29" name="Graphic 28" descr="Back">
            <a:extLst>
              <a:ext uri="{FF2B5EF4-FFF2-40B4-BE49-F238E27FC236}">
                <a16:creationId xmlns:a16="http://schemas.microsoft.com/office/drawing/2014/main" id="{93B17777-62DB-4092-AE15-1EAED28677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49842" y="4081994"/>
            <a:ext cx="332803" cy="332803"/>
          </a:xfrm>
          <a:prstGeom prst="rect">
            <a:avLst/>
          </a:prstGeom>
        </p:spPr>
      </p:pic>
      <p:sp>
        <p:nvSpPr>
          <p:cNvPr id="25" name="TextBox 24">
            <a:extLst>
              <a:ext uri="{FF2B5EF4-FFF2-40B4-BE49-F238E27FC236}">
                <a16:creationId xmlns:a16="http://schemas.microsoft.com/office/drawing/2014/main" id="{8D8052EB-1061-455C-838D-24AD1BF1EBD0}"/>
              </a:ext>
            </a:extLst>
          </p:cNvPr>
          <p:cNvSpPr txBox="1"/>
          <p:nvPr/>
        </p:nvSpPr>
        <p:spPr>
          <a:xfrm>
            <a:off x="4632960" y="2087567"/>
            <a:ext cx="3251200" cy="375920"/>
          </a:xfrm>
          <a:prstGeom prst="rect">
            <a:avLst/>
          </a:prstGeom>
          <a:noFill/>
          <a:ln>
            <a:solidFill>
              <a:schemeClr val="accent1"/>
            </a:solidFill>
          </a:ln>
        </p:spPr>
        <p:txBody>
          <a:bodyPr wrap="square" rtlCol="0">
            <a:spAutoFit/>
          </a:bodyPr>
          <a:lstStyle/>
          <a:p>
            <a:endParaRPr lang="en-SG" dirty="0"/>
          </a:p>
        </p:txBody>
      </p:sp>
      <p:sp>
        <p:nvSpPr>
          <p:cNvPr id="28" name="Arrow: Up 27">
            <a:extLst>
              <a:ext uri="{FF2B5EF4-FFF2-40B4-BE49-F238E27FC236}">
                <a16:creationId xmlns:a16="http://schemas.microsoft.com/office/drawing/2014/main" id="{30124C77-CBEC-4130-8CFD-1E3D7D26EE1B}"/>
              </a:ext>
            </a:extLst>
          </p:cNvPr>
          <p:cNvSpPr/>
          <p:nvPr/>
        </p:nvSpPr>
        <p:spPr>
          <a:xfrm rot="18640542">
            <a:off x="6874675" y="2692571"/>
            <a:ext cx="208903" cy="2430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73BAAF7F-524C-4900-95C5-EA99304F14DA}"/>
              </a:ext>
            </a:extLst>
          </p:cNvPr>
          <p:cNvSpPr txBox="1"/>
          <p:nvPr/>
        </p:nvSpPr>
        <p:spPr>
          <a:xfrm>
            <a:off x="7884160" y="248481"/>
            <a:ext cx="4195513" cy="584775"/>
          </a:xfrm>
          <a:prstGeom prst="rect">
            <a:avLst/>
          </a:prstGeom>
          <a:solidFill>
            <a:srgbClr val="FFFF00"/>
          </a:solidFill>
          <a:ln>
            <a:solidFill>
              <a:schemeClr val="tx1"/>
            </a:solidFill>
          </a:ln>
        </p:spPr>
        <p:txBody>
          <a:bodyPr wrap="square" rtlCol="0">
            <a:spAutoFit/>
          </a:bodyPr>
          <a:lstStyle/>
          <a:p>
            <a:r>
              <a:rPr lang="en-SG" sz="1400" dirty="0"/>
              <a:t>User selects the lists where the messages has to be stored</a:t>
            </a:r>
            <a:r>
              <a:rPr lang="en-SG" dirty="0"/>
              <a:t>.</a:t>
            </a:r>
          </a:p>
        </p:txBody>
      </p:sp>
    </p:spTree>
    <p:extLst>
      <p:ext uri="{BB962C8B-B14F-4D97-AF65-F5344CB8AC3E}">
        <p14:creationId xmlns:p14="http://schemas.microsoft.com/office/powerpoint/2010/main" val="19092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7029</TotalTime>
  <Words>2390</Words>
  <Application>Microsoft Office PowerPoint</Application>
  <PresentationFormat>Widescreen</PresentationFormat>
  <Paragraphs>1016</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Times New Roman</vt:lpstr>
      <vt:lpstr>Office Theme</vt:lpstr>
      <vt:lpstr>PowerPoint Presentation</vt:lpstr>
      <vt:lpstr>PowerPoint Presentation</vt:lpstr>
      <vt:lpstr>       Language :</vt:lpstr>
      <vt:lpstr>       Language :</vt:lpstr>
      <vt:lpstr>       Language :</vt:lpstr>
      <vt:lpstr>       Language :</vt:lpstr>
      <vt:lpstr>       Language :</vt:lpstr>
      <vt:lpstr>PowerPoint Presentation</vt:lpstr>
      <vt:lpstr>PowerPoint Presentation</vt:lpstr>
      <vt:lpstr>PowerPoint Presentation</vt:lpstr>
      <vt:lpstr>PowerPoint Presentation</vt:lpstr>
      <vt:lpstr>PowerPoint Presentation</vt:lpstr>
      <vt:lpstr>       Language :</vt:lpstr>
      <vt:lpstr>PowerPoint Presentation</vt:lpstr>
      <vt:lpstr>PowerPoint Presentation</vt:lpstr>
      <vt:lpstr>PowerPoint Presentation</vt:lpstr>
      <vt:lpstr>       Language :</vt:lpstr>
      <vt:lpstr>PowerPoint Presentation</vt:lpstr>
      <vt:lpstr>PowerPoint Presentation</vt:lpstr>
      <vt:lpstr>       Language :</vt:lpstr>
      <vt:lpstr>PowerPoint Presentation</vt:lpstr>
      <vt:lpstr>PowerPoint Presentation</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       Language :</vt:lpstr>
      <vt:lpstr>End of Demo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Language :</dc:title>
  <dc:creator>kirath singh</dc:creator>
  <cp:lastModifiedBy>kirath singh</cp:lastModifiedBy>
  <cp:revision>127</cp:revision>
  <dcterms:created xsi:type="dcterms:W3CDTF">2020-07-20T16:33:42Z</dcterms:created>
  <dcterms:modified xsi:type="dcterms:W3CDTF">2020-07-26T09:54:51Z</dcterms:modified>
</cp:coreProperties>
</file>