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719" r:id="rId3"/>
    <p:sldId id="687" r:id="rId4"/>
    <p:sldId id="698" r:id="rId5"/>
    <p:sldId id="666" r:id="rId6"/>
    <p:sldId id="667" r:id="rId7"/>
    <p:sldId id="668" r:id="rId8"/>
    <p:sldId id="686" r:id="rId9"/>
    <p:sldId id="669" r:id="rId10"/>
    <p:sldId id="718" r:id="rId11"/>
    <p:sldId id="717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80" r:id="rId20"/>
    <p:sldId id="678" r:id="rId21"/>
    <p:sldId id="720" r:id="rId22"/>
    <p:sldId id="695" r:id="rId23"/>
    <p:sldId id="685" r:id="rId24"/>
    <p:sldId id="688" r:id="rId25"/>
    <p:sldId id="689" r:id="rId26"/>
    <p:sldId id="690" r:id="rId27"/>
    <p:sldId id="696" r:id="rId28"/>
    <p:sldId id="697" r:id="rId29"/>
    <p:sldId id="692" r:id="rId30"/>
    <p:sldId id="693" r:id="rId31"/>
    <p:sldId id="699" r:id="rId32"/>
    <p:sldId id="694" r:id="rId33"/>
    <p:sldId id="700" r:id="rId34"/>
    <p:sldId id="701" r:id="rId35"/>
    <p:sldId id="702" r:id="rId36"/>
    <p:sldId id="703" r:id="rId37"/>
    <p:sldId id="704" r:id="rId38"/>
    <p:sldId id="711" r:id="rId39"/>
    <p:sldId id="712" r:id="rId40"/>
    <p:sldId id="705" r:id="rId41"/>
    <p:sldId id="706" r:id="rId42"/>
    <p:sldId id="707" r:id="rId43"/>
    <p:sldId id="708" r:id="rId44"/>
    <p:sldId id="709" r:id="rId45"/>
    <p:sldId id="710" r:id="rId46"/>
    <p:sldId id="713" r:id="rId47"/>
    <p:sldId id="714" r:id="rId48"/>
    <p:sldId id="715" r:id="rId49"/>
    <p:sldId id="716" r:id="rId5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9523" autoAdjust="0"/>
  </p:normalViewPr>
  <p:slideViewPr>
    <p:cSldViewPr>
      <p:cViewPr varScale="1">
        <p:scale>
          <a:sx n="82" d="100"/>
          <a:sy n="82" d="100"/>
        </p:scale>
        <p:origin x="150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" TargetMode="External"/><Relationship Id="rId3" Type="http://schemas.openxmlformats.org/officeDocument/2006/relationships/image" Target="../media/image2.gif"/><Relationship Id="rId7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index.html" TargetMode="External"/><Relationship Id="rId5" Type="http://schemas.openxmlformats.org/officeDocument/2006/relationships/image" Target="../media/image3.gif"/><Relationship Id="rId10" Type="http://schemas.openxmlformats.org/officeDocument/2006/relationships/image" Target="../media/image6.png"/><Relationship Id="rId4" Type="http://schemas.openxmlformats.org/officeDocument/2006/relationships/hyperlink" Target="http://www.ibm.com/us/en/" TargetMode="External"/><Relationship Id="rId9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sg/home/arijit.kha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mailto:Arijit.khan@ntu.edu.s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7.png"/><Relationship Id="rId7" Type="http://schemas.openxmlformats.org/officeDocument/2006/relationships/hyperlink" Target="http://www.oracle.com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http://www.ibm.com/us/en/" TargetMode="External"/><Relationship Id="rId10" Type="http://schemas.openxmlformats.org/officeDocument/2006/relationships/image" Target="../media/image5.gif"/><Relationship Id="rId4" Type="http://schemas.openxmlformats.org/officeDocument/2006/relationships/image" Target="../media/image2.gif"/><Relationship Id="rId9" Type="http://schemas.openxmlformats.org/officeDocument/2006/relationships/hyperlink" Target="http://www.microsof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Part-1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Best Practice (as we learn 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1595" y="838200"/>
            <a:ext cx="846019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 Run your query in the Lab (they usually provide </a:t>
            </a:r>
            <a:r>
              <a:rPr lang="en-US" sz="2400" u="sng" dirty="0" err="1"/>
              <a:t>MySQL</a:t>
            </a:r>
            <a:r>
              <a:rPr lang="en-US" sz="2400" dirty="0"/>
              <a:t>?)</a:t>
            </a:r>
          </a:p>
          <a:p>
            <a:endParaRPr lang="en-US" sz="2400" dirty="0"/>
          </a:p>
          <a:p>
            <a:r>
              <a:rPr lang="en-US" sz="2400" dirty="0"/>
              <a:t>- (</a:t>
            </a:r>
            <a:r>
              <a:rPr lang="en-US" sz="2400" dirty="0">
                <a:solidFill>
                  <a:srgbClr val="FF0000"/>
                </a:solidFill>
              </a:rPr>
              <a:t>It may not compile, but might still be correct!</a:t>
            </a:r>
            <a:r>
              <a:rPr lang="en-US" sz="2400" dirty="0"/>
              <a:t>) </a:t>
            </a:r>
          </a:p>
          <a:p>
            <a:r>
              <a:rPr lang="en-US" sz="2400" dirty="0"/>
              <a:t>  Always check in </a:t>
            </a:r>
            <a:r>
              <a:rPr lang="en-US" sz="2400" b="1" dirty="0"/>
              <a:t>Google</a:t>
            </a:r>
          </a:p>
          <a:p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 Consult with the </a:t>
            </a:r>
            <a:r>
              <a:rPr lang="en-US" sz="2400" b="1" u="sng" dirty="0"/>
              <a:t>Book </a:t>
            </a:r>
            <a:r>
              <a:rPr lang="en-US" sz="2400" dirty="0"/>
              <a:t>and course material </a:t>
            </a:r>
          </a:p>
          <a:p>
            <a:r>
              <a:rPr lang="en-US" sz="2400" dirty="0"/>
              <a:t>   - </a:t>
            </a:r>
            <a:r>
              <a:rPr lang="en-US" sz="1600" dirty="0"/>
              <a:t>Database Systems: The Complete Book; Hector Garcia-Molina Jeffrey D. Ullman, Jennifer </a:t>
            </a:r>
            <a:r>
              <a:rPr lang="en-US" sz="1600" dirty="0" err="1"/>
              <a:t>Widom</a:t>
            </a:r>
            <a:endParaRPr lang="en-US" sz="1600" dirty="0"/>
          </a:p>
          <a:p>
            <a:r>
              <a:rPr lang="en-US" sz="1600" dirty="0"/>
              <a:t>    - (Book available online)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00200"/>
            <a:ext cx="1028245" cy="1179643"/>
          </a:xfrm>
          <a:prstGeom prst="rect">
            <a:avLst/>
          </a:prstGeom>
        </p:spPr>
      </p:pic>
      <p:sp>
        <p:nvSpPr>
          <p:cNvPr id="25602" name="AutoShape 2" descr="Image result for ask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9/47 </a:t>
            </a:r>
          </a:p>
        </p:txBody>
      </p:sp>
    </p:spTree>
    <p:extLst>
      <p:ext uri="{BB962C8B-B14F-4D97-AF65-F5344CB8AC3E}">
        <p14:creationId xmlns:p14="http://schemas.microsoft.com/office/powerpoint/2010/main" val="129199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Best Practice (as we learn 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1595" y="838200"/>
            <a:ext cx="846019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 Run your query in the Lab (they usually provide </a:t>
            </a:r>
            <a:r>
              <a:rPr lang="en-US" sz="2400" u="sng" dirty="0" err="1"/>
              <a:t>MySQL</a:t>
            </a:r>
            <a:r>
              <a:rPr lang="en-US" sz="2400" dirty="0"/>
              <a:t>?)</a:t>
            </a:r>
          </a:p>
          <a:p>
            <a:endParaRPr lang="en-US" sz="2400" dirty="0"/>
          </a:p>
          <a:p>
            <a:r>
              <a:rPr lang="en-US" sz="2400" dirty="0"/>
              <a:t>- (</a:t>
            </a:r>
            <a:r>
              <a:rPr lang="en-US" sz="2400" dirty="0">
                <a:solidFill>
                  <a:srgbClr val="FF0000"/>
                </a:solidFill>
              </a:rPr>
              <a:t>It may not compile, but might still be correct!</a:t>
            </a:r>
            <a:r>
              <a:rPr lang="en-US" sz="2400" dirty="0"/>
              <a:t>) </a:t>
            </a:r>
          </a:p>
          <a:p>
            <a:r>
              <a:rPr lang="en-US" sz="2400" dirty="0"/>
              <a:t>  Always check in </a:t>
            </a:r>
            <a:r>
              <a:rPr lang="en-US" sz="2400" b="1" dirty="0"/>
              <a:t>Google</a:t>
            </a:r>
          </a:p>
          <a:p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 Consult with the </a:t>
            </a:r>
            <a:r>
              <a:rPr lang="en-US" sz="2400" b="1" u="sng" dirty="0"/>
              <a:t>Book </a:t>
            </a:r>
            <a:r>
              <a:rPr lang="en-US" sz="2400" dirty="0"/>
              <a:t>and course material </a:t>
            </a:r>
          </a:p>
          <a:p>
            <a:r>
              <a:rPr lang="en-US" sz="2400" dirty="0"/>
              <a:t>   - </a:t>
            </a:r>
            <a:r>
              <a:rPr lang="en-US" sz="1600" dirty="0"/>
              <a:t>Database Systems: The Complete Book; Hector Garcia-Molina Jeffrey D. Ullman, Jennifer </a:t>
            </a:r>
            <a:r>
              <a:rPr lang="en-US" sz="1600" dirty="0" err="1"/>
              <a:t>Widom</a:t>
            </a:r>
            <a:endParaRPr lang="en-US" sz="1600" dirty="0"/>
          </a:p>
          <a:p>
            <a:r>
              <a:rPr lang="en-US" sz="1600" dirty="0"/>
              <a:t>    - (Book available online)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00200"/>
            <a:ext cx="1028245" cy="1179643"/>
          </a:xfrm>
          <a:prstGeom prst="rect">
            <a:avLst/>
          </a:prstGeom>
        </p:spPr>
      </p:pic>
      <p:sp>
        <p:nvSpPr>
          <p:cNvPr id="25602" name="AutoShape 2" descr="Image result for ask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52400" y="3838278"/>
            <a:ext cx="8839200" cy="286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/>
              <a:t>Other sources:</a:t>
            </a:r>
          </a:p>
          <a:p>
            <a:endParaRPr lang="en-US" sz="1200" u="sng" dirty="0"/>
          </a:p>
          <a:p>
            <a:r>
              <a:rPr lang="en-SG" dirty="0"/>
              <a:t>1. Database System Concepts – book by </a:t>
            </a:r>
            <a:r>
              <a:rPr lang="en-SG" dirty="0" err="1"/>
              <a:t>Avi</a:t>
            </a:r>
            <a:r>
              <a:rPr lang="en-SG" dirty="0"/>
              <a:t> </a:t>
            </a:r>
            <a:r>
              <a:rPr lang="en-SG" dirty="0" err="1"/>
              <a:t>Silberschatz</a:t>
            </a:r>
            <a:r>
              <a:rPr lang="en-SG" dirty="0"/>
              <a:t>, Henry F. </a:t>
            </a:r>
            <a:r>
              <a:rPr lang="en-SG" dirty="0" err="1"/>
              <a:t>Korth</a:t>
            </a:r>
            <a:r>
              <a:rPr lang="en-SG" dirty="0"/>
              <a:t>, and S. </a:t>
            </a:r>
            <a:r>
              <a:rPr lang="en-SG" dirty="0" err="1"/>
              <a:t>Sudarshan</a:t>
            </a:r>
            <a:endParaRPr lang="en-SG" dirty="0"/>
          </a:p>
          <a:p>
            <a:endParaRPr lang="en-SG" dirty="0"/>
          </a:p>
          <a:p>
            <a:r>
              <a:rPr lang="en-SG" dirty="0"/>
              <a:t>2. CMU database group course lecture videos in </a:t>
            </a:r>
            <a:r>
              <a:rPr lang="en-SG" dirty="0" err="1"/>
              <a:t>Youtube</a:t>
            </a:r>
            <a:r>
              <a:rPr lang="en-SG" dirty="0"/>
              <a:t> – by Andy </a:t>
            </a:r>
            <a:r>
              <a:rPr lang="en-SG" dirty="0" err="1"/>
              <a:t>Pavlo</a:t>
            </a:r>
            <a:r>
              <a:rPr lang="en-SG" dirty="0"/>
              <a:t> (</a:t>
            </a:r>
            <a:r>
              <a:rPr lang="en-SG" dirty="0">
                <a:solidFill>
                  <a:schemeClr val="bg1"/>
                </a:solidFill>
              </a:rPr>
              <a:t>https://www.youtube.com/channel/UCHnBsf2rH-K7pn09rb3qvkA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3. Comparison of different SQL implementations – by </a:t>
            </a:r>
            <a:r>
              <a:rPr lang="en-SG" dirty="0" err="1"/>
              <a:t>Troels</a:t>
            </a:r>
            <a:r>
              <a:rPr lang="en-SG" dirty="0"/>
              <a:t> Arvin (http://troels.arvin.dk/db/rdbms/)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7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What we want to do with SQL?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10/47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13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62566"/>
              </p:ext>
            </p:extLst>
          </p:nvPr>
        </p:nvGraphicFramePr>
        <p:xfrm>
          <a:off x="696687" y="2895600"/>
          <a:ext cx="6313713" cy="3261360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31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What we want to do on the relations?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47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 Retrieve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 Insert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 Delete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 Update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 noChangeArrowheads="1"/>
          </p:cNvSpPr>
          <p:nvPr/>
        </p:nvSpPr>
        <p:spPr>
          <a:xfrm>
            <a:off x="457200" y="2209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kumimoji="0" lang="en-US" altLang="zh-CN" sz="240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Manage and query the database (a set of relations / tables)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148879">
            <a:off x="491429" y="817978"/>
            <a:ext cx="4252602" cy="1074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Today’s lecture: </a:t>
            </a:r>
            <a:r>
              <a:rPr lang="en-US" u="sng" dirty="0"/>
              <a:t>Chapter 6.1 </a:t>
            </a:r>
            <a:r>
              <a:rPr lang="en-US" dirty="0"/>
              <a:t>of the Book “Database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More about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11/47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4719" y="838200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Declarative Language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718" y="838202"/>
            <a:ext cx="7930995" cy="213148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66091" y="1492354"/>
            <a:ext cx="7748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SQL is a </a:t>
            </a:r>
            <a:r>
              <a:rPr lang="en-US" sz="2400" b="1" i="1" dirty="0">
                <a:solidFill>
                  <a:srgbClr val="FF0000"/>
                </a:solidFill>
              </a:rPr>
              <a:t>declarative language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(non-procedural).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 SQL query specifies </a:t>
            </a:r>
            <a:r>
              <a:rPr lang="en-US" sz="2400" i="1" dirty="0">
                <a:solidFill>
                  <a:srgbClr val="7030A0"/>
                </a:solidFill>
              </a:rPr>
              <a:t>what</a:t>
            </a:r>
            <a:r>
              <a:rPr lang="en-US" sz="2400" i="1" dirty="0"/>
              <a:t> </a:t>
            </a:r>
            <a:r>
              <a:rPr lang="en-US" sz="2400" dirty="0"/>
              <a:t>to retrieve but not </a:t>
            </a:r>
            <a:r>
              <a:rPr lang="en-US" sz="2400" i="1" dirty="0">
                <a:solidFill>
                  <a:srgbClr val="7030A0"/>
                </a:solidFill>
              </a:rPr>
              <a:t>how</a:t>
            </a:r>
            <a:r>
              <a:rPr lang="en-US" sz="2400" i="1" dirty="0"/>
              <a:t> </a:t>
            </a:r>
            <a:r>
              <a:rPr lang="en-US" sz="2400" dirty="0"/>
              <a:t>to retrieve it.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09078" y="3333211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What is a </a:t>
            </a:r>
            <a:r>
              <a:rPr lang="en-US" altLang="zh-CN" sz="2800" b="1" u="sng" dirty="0">
                <a:solidFill>
                  <a:srgbClr val="003366"/>
                </a:solidFill>
              </a:rPr>
              <a:t>procedural</a:t>
            </a:r>
            <a:r>
              <a:rPr lang="en-US" altLang="zh-CN" sz="2800" b="1" dirty="0">
                <a:solidFill>
                  <a:srgbClr val="003366"/>
                </a:solidFill>
              </a:rPr>
              <a:t> language ??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06540" y="3333211"/>
            <a:ext cx="7982718" cy="223246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71600"/>
            <a:ext cx="1301728" cy="14933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13" y="3886200"/>
            <a:ext cx="1390704" cy="1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More about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12/47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4719" y="838200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Declarative Language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718" y="838202"/>
            <a:ext cx="7930995" cy="213148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66091" y="1492354"/>
            <a:ext cx="7748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SQL is a </a:t>
            </a:r>
            <a:r>
              <a:rPr lang="en-US" sz="2400" b="1" i="1" dirty="0">
                <a:solidFill>
                  <a:srgbClr val="FF0000"/>
                </a:solidFill>
              </a:rPr>
              <a:t>declarative language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(non-procedural).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 SQL query specifies </a:t>
            </a:r>
            <a:r>
              <a:rPr lang="en-US" sz="2400" i="1" dirty="0">
                <a:solidFill>
                  <a:srgbClr val="7030A0"/>
                </a:solidFill>
              </a:rPr>
              <a:t>what</a:t>
            </a:r>
            <a:r>
              <a:rPr lang="en-US" sz="2400" i="1" dirty="0"/>
              <a:t> </a:t>
            </a:r>
            <a:r>
              <a:rPr lang="en-US" sz="2400" dirty="0"/>
              <a:t>to retrieve but not </a:t>
            </a:r>
            <a:r>
              <a:rPr lang="en-US" sz="2400" i="1" dirty="0">
                <a:solidFill>
                  <a:srgbClr val="7030A0"/>
                </a:solidFill>
              </a:rPr>
              <a:t>how</a:t>
            </a:r>
            <a:r>
              <a:rPr lang="en-US" sz="2400" i="1" dirty="0"/>
              <a:t> </a:t>
            </a:r>
            <a:r>
              <a:rPr lang="en-US" sz="2400" dirty="0"/>
              <a:t>to retrieve it.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09078" y="3333211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What is a </a:t>
            </a:r>
            <a:r>
              <a:rPr lang="en-US" altLang="zh-CN" sz="2800" b="1" u="sng" dirty="0">
                <a:solidFill>
                  <a:srgbClr val="003366"/>
                </a:solidFill>
              </a:rPr>
              <a:t>procedural</a:t>
            </a:r>
            <a:r>
              <a:rPr lang="en-US" altLang="zh-CN" sz="2800" b="1" dirty="0">
                <a:solidFill>
                  <a:srgbClr val="003366"/>
                </a:solidFill>
              </a:rPr>
              <a:t> language ??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06540" y="3333211"/>
            <a:ext cx="7982718" cy="223246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09306" y="3952527"/>
            <a:ext cx="83166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400" dirty="0"/>
              <a:t>Procedure/ Functions – Imperative Languages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/>
              <a:t>Write instructions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on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how</a:t>
            </a:r>
            <a:r>
              <a:rPr lang="en-US" sz="2400" dirty="0"/>
              <a:t> to do it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/>
              <a:t>C, C++, Java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71600"/>
            <a:ext cx="1301728" cy="1493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13" y="3886200"/>
            <a:ext cx="1390704" cy="1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More about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4719" y="838200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Declarative Language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718" y="838202"/>
            <a:ext cx="7930995" cy="213148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66091" y="1492354"/>
            <a:ext cx="7748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SQL is a </a:t>
            </a:r>
            <a:r>
              <a:rPr lang="en-US" sz="2400" b="1" i="1" dirty="0">
                <a:solidFill>
                  <a:srgbClr val="FF0000"/>
                </a:solidFill>
              </a:rPr>
              <a:t>declarative language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(non-procedural).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 SQL query specifies </a:t>
            </a:r>
            <a:r>
              <a:rPr lang="en-US" sz="2400" i="1" dirty="0">
                <a:solidFill>
                  <a:srgbClr val="7030A0"/>
                </a:solidFill>
              </a:rPr>
              <a:t>what</a:t>
            </a:r>
            <a:r>
              <a:rPr lang="en-US" sz="2400" i="1" dirty="0"/>
              <a:t> </a:t>
            </a:r>
            <a:r>
              <a:rPr lang="en-US" sz="2400" dirty="0"/>
              <a:t>to retrieve but not </a:t>
            </a:r>
            <a:r>
              <a:rPr lang="en-US" sz="2400" i="1" dirty="0">
                <a:solidFill>
                  <a:srgbClr val="7030A0"/>
                </a:solidFill>
              </a:rPr>
              <a:t>how</a:t>
            </a:r>
            <a:r>
              <a:rPr lang="en-US" sz="2400" i="1" dirty="0"/>
              <a:t> </a:t>
            </a:r>
            <a:r>
              <a:rPr lang="en-US" sz="2400" dirty="0"/>
              <a:t>to retrieve it.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09078" y="3333211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What is a </a:t>
            </a:r>
            <a:r>
              <a:rPr lang="en-US" altLang="zh-CN" sz="2800" b="1" u="sng" dirty="0">
                <a:solidFill>
                  <a:srgbClr val="003366"/>
                </a:solidFill>
              </a:rPr>
              <a:t>procedural</a:t>
            </a:r>
            <a:r>
              <a:rPr lang="en-US" altLang="zh-CN" sz="2800" b="1" dirty="0">
                <a:solidFill>
                  <a:srgbClr val="003366"/>
                </a:solidFill>
              </a:rPr>
              <a:t> language ??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06540" y="3333211"/>
            <a:ext cx="7982718" cy="223246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09306" y="3952527"/>
            <a:ext cx="83166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400" dirty="0"/>
              <a:t>Procedure/ Functions – Imperative Languages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/>
              <a:t>Write instructions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on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how</a:t>
            </a:r>
            <a:r>
              <a:rPr lang="en-US" sz="2400" dirty="0"/>
              <a:t> to do it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/>
              <a:t>C, C++, Java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71600"/>
            <a:ext cx="1301728" cy="1493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13" y="3886200"/>
            <a:ext cx="1390704" cy="1665514"/>
          </a:xfrm>
          <a:prstGeom prst="rect">
            <a:avLst/>
          </a:prstGeom>
        </p:spPr>
      </p:pic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99306" y="5732416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SQL is Not a complete programming language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06540" y="5715001"/>
            <a:ext cx="7982718" cy="9905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48343" y="6248400"/>
            <a:ext cx="831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400" dirty="0"/>
              <a:t>It does not have control or iteration commands.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3352800"/>
            <a:ext cx="1238250" cy="1238250"/>
          </a:xfrm>
          <a:prstGeom prst="rect">
            <a:avLst/>
          </a:prstGeom>
          <a:noFill/>
        </p:spPr>
      </p:pic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9550" y="1352550"/>
            <a:ext cx="1238250" cy="123825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Stuffs supported by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66091" y="1892058"/>
            <a:ext cx="774899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queries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updates (add/ delete/ modify)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99306" y="2754643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Definition Language (DDL)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06540" y="2745936"/>
            <a:ext cx="7982718" cy="20205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50106" y="4912916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Embedded SQL</a:t>
            </a: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57340" y="4904209"/>
            <a:ext cx="7982718" cy="137466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14718" y="1237906"/>
            <a:ext cx="7930995" cy="1447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4719" y="1237904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Manipulation Language (DML)</a:t>
            </a:r>
          </a:p>
        </p:txBody>
      </p:sp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14/47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46" name="Rounded Rectangle 45"/>
          <p:cNvSpPr/>
          <p:nvPr/>
        </p:nvSpPr>
        <p:spPr>
          <a:xfrm rot="20879531">
            <a:off x="6349879" y="5758634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shall not study this !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3352800"/>
            <a:ext cx="1238250" cy="1238250"/>
          </a:xfrm>
          <a:prstGeom prst="rect">
            <a:avLst/>
          </a:prstGeom>
          <a:noFill/>
        </p:spPr>
      </p:pic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9550" y="1352550"/>
            <a:ext cx="1238250" cy="123825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Stuffs supported by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66091" y="1892058"/>
            <a:ext cx="774899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queries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updates (add/ delete/ modify)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99306" y="2754643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Definition Language (DDL)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06540" y="2745936"/>
            <a:ext cx="7982718" cy="20205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43" y="3295581"/>
            <a:ext cx="831668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Creates databases, tables, indices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Create views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Specify authorization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Specify integrity constraints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50106" y="4912916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Embedded SQL</a:t>
            </a: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57340" y="4904209"/>
            <a:ext cx="7982718" cy="137466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14718" y="1237906"/>
            <a:ext cx="7930995" cy="1447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4719" y="1237904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Manipulation Language (DML)</a:t>
            </a:r>
          </a:p>
        </p:txBody>
      </p:sp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15/47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46" name="Rounded Rectangle 45"/>
          <p:cNvSpPr/>
          <p:nvPr/>
        </p:nvSpPr>
        <p:spPr>
          <a:xfrm rot="20879531">
            <a:off x="6349879" y="5758634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shall not study this !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3352800"/>
            <a:ext cx="1238250" cy="1238250"/>
          </a:xfrm>
          <a:prstGeom prst="rect">
            <a:avLst/>
          </a:prstGeom>
          <a:noFill/>
        </p:spPr>
      </p:pic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9550" y="1352550"/>
            <a:ext cx="1238250" cy="123825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Stuffs supported by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66091" y="1892058"/>
            <a:ext cx="774899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queries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updates (add/ delete/ modify)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99306" y="2754643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Definition Language (DDL)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06540" y="2745936"/>
            <a:ext cx="7982718" cy="20205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43" y="3295581"/>
            <a:ext cx="831668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Creates databases, tables, indices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Create views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Specify authorization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Specify integrity constraints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50106" y="4912916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Embedded SQL</a:t>
            </a: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57340" y="4904209"/>
            <a:ext cx="7982718" cy="137466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9143" y="5514816"/>
            <a:ext cx="83166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Wrap a high-level programming language around DML to do more sophisticated queries/updates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14718" y="1237906"/>
            <a:ext cx="7930995" cy="1447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4719" y="1237904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Manipulation Language (DML)</a:t>
            </a:r>
          </a:p>
        </p:txBody>
      </p:sp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16/47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46" name="Rounded Rectangle 45"/>
          <p:cNvSpPr/>
          <p:nvPr/>
        </p:nvSpPr>
        <p:spPr>
          <a:xfrm rot="20879531">
            <a:off x="6349879" y="5758634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shall not study this !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1336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17/47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2438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3200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575" y="4157008"/>
            <a:ext cx="7997825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More examples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Study them at home, will be discussed at the beginning of next lecture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If any questions, ask me !!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4164530"/>
            <a:ext cx="929404" cy="78847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 rot="21148879">
            <a:off x="267377" y="937844"/>
            <a:ext cx="4252602" cy="1074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Today’s lecture: </a:t>
            </a:r>
            <a:r>
              <a:rPr lang="en-US" u="sng" dirty="0"/>
              <a:t>Chapter 6.1 </a:t>
            </a:r>
            <a:r>
              <a:rPr lang="en-US" dirty="0"/>
              <a:t>of the Book “Database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Schedule after Recess Week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SQL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" y="2992437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Semi-Structured Data, Quiz-2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400" y="4876800"/>
            <a:ext cx="525779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Summary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8 Lectures</a:t>
            </a:r>
          </a:p>
          <a:p>
            <a:r>
              <a:rPr lang="en-US" dirty="0">
                <a:solidFill>
                  <a:schemeClr val="tx1"/>
                </a:solidFill>
              </a:rPr>
              <a:t>- Week 8  (Oct 07-Oct 11)</a:t>
            </a:r>
          </a:p>
          <a:p>
            <a:r>
              <a:rPr lang="en-US" dirty="0">
                <a:solidFill>
                  <a:schemeClr val="tx1"/>
                </a:solidFill>
              </a:rPr>
              <a:t>- Week 9  (Oct 14-Oct 18)</a:t>
            </a:r>
          </a:p>
          <a:p>
            <a:r>
              <a:rPr lang="en-US" dirty="0">
                <a:solidFill>
                  <a:schemeClr val="tx1"/>
                </a:solidFill>
              </a:rPr>
              <a:t>- Week 10 (Oct 21-Oct 25)</a:t>
            </a:r>
          </a:p>
          <a:p>
            <a:r>
              <a:rPr lang="en-US" dirty="0">
                <a:solidFill>
                  <a:schemeClr val="tx1"/>
                </a:solidFill>
              </a:rPr>
              <a:t>- Week 11 (Oct 28-Nov 01)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562600" y="2895600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 Lectures</a:t>
            </a:r>
          </a:p>
          <a:p>
            <a:r>
              <a:rPr lang="en-US" dirty="0">
                <a:solidFill>
                  <a:schemeClr val="tx1"/>
                </a:solidFill>
              </a:rPr>
              <a:t>- Week 12  (Nov 02-Nov 08)</a:t>
            </a:r>
          </a:p>
          <a:p>
            <a:r>
              <a:rPr lang="en-SG" dirty="0">
                <a:solidFill>
                  <a:schemeClr val="tx1"/>
                </a:solidFill>
              </a:rPr>
              <a:t>- Quiz during Tutorial session</a:t>
            </a:r>
          </a:p>
          <a:p>
            <a:r>
              <a:rPr lang="en-SG" dirty="0">
                <a:solidFill>
                  <a:schemeClr val="tx1"/>
                </a:solidFill>
              </a:rPr>
              <a:t>- Quiz syllabus: everything on SQL (Week 8, 9, 10 11)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62600" y="4800600"/>
            <a:ext cx="3505200" cy="1143000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 Week 13  (Nov 11-Nov 15)</a:t>
            </a:r>
          </a:p>
        </p:txBody>
      </p:sp>
    </p:spTree>
    <p:extLst>
      <p:ext uri="{BB962C8B-B14F-4D97-AF65-F5344CB8AC3E}">
        <p14:creationId xmlns:p14="http://schemas.microsoft.com/office/powerpoint/2010/main" val="4000091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7620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18/47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Lecture-1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95800" y="33528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Lecture-2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95800" y="51816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Lectures-3 &amp; 4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Lecture-5 &amp; 6</a:t>
            </a:r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</a:p>
        </p:txBody>
      </p:sp>
      <p:pic>
        <p:nvPicPr>
          <p:cNvPr id="32772" name="Picture 4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514600"/>
            <a:ext cx="2286000" cy="2086495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Lecture-7 &amp; 8</a:t>
            </a:r>
          </a:p>
        </p:txBody>
      </p:sp>
    </p:spTree>
    <p:extLst>
      <p:ext uri="{BB962C8B-B14F-4D97-AF65-F5344CB8AC3E}">
        <p14:creationId xmlns:p14="http://schemas.microsoft.com/office/powerpoint/2010/main" val="655387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20/47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pic>
        <p:nvPicPr>
          <p:cNvPr id="4" name="Picture 2" descr="Image result for ask me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02" y="1904130"/>
            <a:ext cx="5071498" cy="381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436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Tables in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21/47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2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5437"/>
              </p:ext>
            </p:extLst>
          </p:nvPr>
        </p:nvGraphicFramePr>
        <p:xfrm>
          <a:off x="376518" y="29359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304800" y="24384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2362200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 err="1">
                <a:latin typeface="+mj-lt"/>
              </a:rPr>
              <a:t>multiset</a:t>
            </a:r>
            <a:r>
              <a:rPr lang="en-US" sz="2400" dirty="0">
                <a:latin typeface="+mj-lt"/>
              </a:rPr>
              <a:t> is an unordered list (or: a set with multiple duplicate instances allowed)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4417" y="4302087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List:            [1, 1, 2, 3]</a:t>
            </a:r>
          </a:p>
          <a:p>
            <a:r>
              <a:rPr lang="en-US" dirty="0"/>
              <a:t>Set:            {1, 2, 3}</a:t>
            </a:r>
          </a:p>
          <a:p>
            <a:r>
              <a:rPr lang="en-US" dirty="0" err="1"/>
              <a:t>Multiset</a:t>
            </a:r>
            <a:r>
              <a:rPr lang="en-US" dirty="0"/>
              <a:t>:   {1, 1, 2, 3}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63944" y="5730016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i.e. no </a:t>
            </a:r>
            <a:r>
              <a:rPr lang="en-US" i="1" dirty="0"/>
              <a:t>next()</a:t>
            </a:r>
            <a:r>
              <a:rPr lang="en-US" dirty="0"/>
              <a:t>, etc. methods!</a:t>
            </a:r>
          </a:p>
        </p:txBody>
      </p:sp>
      <p:sp>
        <p:nvSpPr>
          <p:cNvPr id="35" name="Content Placeholder 2"/>
          <p:cNvSpPr txBox="1">
            <a:spLocks noChangeArrowheads="1"/>
          </p:cNvSpPr>
          <p:nvPr/>
        </p:nvSpPr>
        <p:spPr>
          <a:xfrm>
            <a:off x="3048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/>
              <a:t>A </a:t>
            </a:r>
            <a:r>
              <a:rPr lang="en-US" sz="2400" b="1" u="sng" dirty="0"/>
              <a:t>relation</a:t>
            </a:r>
            <a:r>
              <a:rPr lang="en-US" sz="2400" dirty="0"/>
              <a:t> or </a:t>
            </a:r>
            <a:r>
              <a:rPr lang="en-US" sz="2400" b="1" u="sng" dirty="0"/>
              <a:t>table</a:t>
            </a:r>
            <a:r>
              <a:rPr lang="en-US" sz="2400" dirty="0"/>
              <a:t> is a multiset of tuples having the attributes specified by the schema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1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Attributes (Columns) in a Table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22/47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1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39482"/>
              </p:ext>
            </p:extLst>
          </p:nvPr>
        </p:nvGraphicFramePr>
        <p:xfrm>
          <a:off x="528918" y="22501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 Box 56"/>
          <p:cNvSpPr txBox="1">
            <a:spLocks noChangeArrowheads="1"/>
          </p:cNvSpPr>
          <p:nvPr/>
        </p:nvSpPr>
        <p:spPr bwMode="auto">
          <a:xfrm>
            <a:off x="457200" y="17526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32095" y="2144975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22028" y="1752600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 </a:t>
            </a:r>
            <a:r>
              <a:rPr lang="en-US" sz="2400" b="1" u="sng" dirty="0">
                <a:latin typeface="+mj-lt"/>
              </a:rPr>
              <a:t>attribute</a:t>
            </a:r>
            <a:r>
              <a:rPr lang="en-US" sz="2400" dirty="0">
                <a:latin typeface="+mj-lt"/>
              </a:rPr>
              <a:t> (or </a:t>
            </a:r>
            <a:r>
              <a:rPr lang="en-US" sz="2400" b="1" u="sng" dirty="0">
                <a:latin typeface="+mj-lt"/>
              </a:rPr>
              <a:t>column</a:t>
            </a:r>
            <a:r>
              <a:rPr lang="en-US" sz="2400" dirty="0">
                <a:latin typeface="+mj-lt"/>
              </a:rPr>
              <a:t>) is a typed data entry present in each tuple in the relation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2028" y="4317135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Attributes must have an </a:t>
            </a:r>
            <a:r>
              <a:rPr lang="en-US" b="1" i="1" u="sng" dirty="0"/>
              <a:t>atomic</a:t>
            </a:r>
            <a:r>
              <a:rPr lang="en-US" i="1" dirty="0"/>
              <a:t> type in standard SQL, i.e. not a list, set, etc. 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19432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Tuples (Rows) in a Table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23/47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15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71343"/>
              </p:ext>
            </p:extLst>
          </p:nvPr>
        </p:nvGraphicFramePr>
        <p:xfrm>
          <a:off x="694765" y="18691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623047" y="13716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00" y="3760695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91200" y="1828800"/>
            <a:ext cx="31242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>
                <a:latin typeface="+mj-lt"/>
              </a:rPr>
              <a:t>tuple</a:t>
            </a:r>
            <a:r>
              <a:rPr lang="en-US" sz="2400" dirty="0">
                <a:latin typeface="+mj-lt"/>
              </a:rPr>
              <a:t> or </a:t>
            </a:r>
            <a:r>
              <a:rPr lang="en-US" sz="2400" b="1" u="sng" dirty="0">
                <a:latin typeface="+mj-lt"/>
              </a:rPr>
              <a:t>row</a:t>
            </a:r>
            <a:r>
              <a:rPr lang="en-US" sz="2400" dirty="0">
                <a:latin typeface="+mj-lt"/>
              </a:rPr>
              <a:t> is a single entry in the table having the attributes specified by the schema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" y="4927573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/>
              <a:t>Also referred to sometimes as a </a:t>
            </a:r>
            <a:r>
              <a:rPr lang="en-US" b="1" i="1" u="sng" dirty="0"/>
              <a:t>record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599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More on Tables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24/47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1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10731"/>
              </p:ext>
            </p:extLst>
          </p:nvPr>
        </p:nvGraphicFramePr>
        <p:xfrm>
          <a:off x="681319" y="18691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 Box 56"/>
          <p:cNvSpPr txBox="1">
            <a:spLocks noChangeArrowheads="1"/>
          </p:cNvSpPr>
          <p:nvPr/>
        </p:nvSpPr>
        <p:spPr bwMode="auto">
          <a:xfrm>
            <a:off x="609601" y="13716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5510278" y="1793842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11155" y="2625653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number of tuples is the </a:t>
            </a:r>
            <a:r>
              <a:rPr lang="en-US" b="1" u="sng" dirty="0">
                <a:latin typeface="+mj-lt"/>
              </a:rPr>
              <a:t>cardinality</a:t>
            </a:r>
            <a:r>
              <a:rPr lang="en-US" dirty="0">
                <a:latin typeface="+mj-lt"/>
              </a:rPr>
              <a:t> of the relation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2799940" y="2347892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7316" y="5060966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number of attributes is the </a:t>
            </a:r>
            <a:r>
              <a:rPr lang="en-US" b="1" u="sng" dirty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of the relation</a:t>
            </a:r>
          </a:p>
        </p:txBody>
      </p:sp>
    </p:spTree>
    <p:extLst>
      <p:ext uri="{BB962C8B-B14F-4D97-AF65-F5344CB8AC3E}">
        <p14:creationId xmlns:p14="http://schemas.microsoft.com/office/powerpoint/2010/main" val="185882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Data Types in SQL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25/47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6200" y="1447800"/>
            <a:ext cx="396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Atomic types: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Characters:</a:t>
            </a:r>
            <a:r>
              <a:rPr lang="en-US" sz="1600" dirty="0"/>
              <a:t> CHAR(20), VARCHAR(50)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Numbers:</a:t>
            </a:r>
            <a:r>
              <a:rPr lang="en-US" sz="1600" dirty="0"/>
              <a:t> INT, BIGINT, SMALLINT, FLOAT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Others:</a:t>
            </a:r>
            <a:r>
              <a:rPr lang="en-US" sz="1600" dirty="0"/>
              <a:t> MONEY, DATETIME, …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/>
              <a:t>Every attribute must have an atomic type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Hence tables are flat</a:t>
            </a:r>
          </a:p>
        </p:txBody>
      </p:sp>
      <p:graphicFrame>
        <p:nvGraphicFramePr>
          <p:cNvPr id="22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9575"/>
              </p:ext>
            </p:extLst>
          </p:nvPr>
        </p:nvGraphicFramePr>
        <p:xfrm>
          <a:off x="4318746" y="19453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4247028" y="14478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1503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Schema of a Table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26/47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22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96566"/>
              </p:ext>
            </p:extLst>
          </p:nvPr>
        </p:nvGraphicFramePr>
        <p:xfrm>
          <a:off x="300318" y="14881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28600" y="9906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8600" y="4343400"/>
            <a:ext cx="8763000" cy="1558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b="1" dirty="0"/>
              <a:t>schema</a:t>
            </a:r>
            <a:r>
              <a:rPr lang="en-US" sz="2000" dirty="0"/>
              <a:t> of a table is the table name, its attributes, and their types: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b="1" dirty="0"/>
              <a:t>key</a:t>
            </a:r>
            <a:r>
              <a:rPr lang="en-US" sz="2000" dirty="0"/>
              <a:t> is an attribute whose values are unique; we underline a primary key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304801" y="4812268"/>
            <a:ext cx="84582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04801" y="5943600"/>
            <a:ext cx="8534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867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Principle Form of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27/47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14719" y="1412072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Basic Structure of SQL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14718" y="1412073"/>
            <a:ext cx="7930995" cy="1897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66091" y="2066226"/>
            <a:ext cx="7748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dirty="0">
                <a:solidFill>
                  <a:srgbClr val="7030A0"/>
                </a:solidFill>
              </a:rPr>
              <a:t>SELECT</a:t>
            </a:r>
            <a:r>
              <a:rPr lang="en-US" sz="2400" dirty="0"/>
              <a:t> desired attributes (</a:t>
            </a:r>
            <a:r>
              <a:rPr lang="en-US" sz="2400" b="1" i="1" dirty="0">
                <a:solidFill>
                  <a:srgbClr val="990099"/>
                </a:solidFill>
              </a:rPr>
              <a:t>A</a:t>
            </a:r>
            <a:r>
              <a:rPr lang="en-US" sz="2400" b="1" dirty="0">
                <a:solidFill>
                  <a:srgbClr val="990099"/>
                </a:solidFill>
              </a:rPr>
              <a:t>1, </a:t>
            </a:r>
            <a:r>
              <a:rPr lang="en-US" sz="2400" b="1" i="1" dirty="0">
                <a:solidFill>
                  <a:srgbClr val="990099"/>
                </a:solidFill>
              </a:rPr>
              <a:t>A</a:t>
            </a:r>
            <a:r>
              <a:rPr lang="en-US" sz="2400" b="1" dirty="0">
                <a:solidFill>
                  <a:srgbClr val="990099"/>
                </a:solidFill>
              </a:rPr>
              <a:t>2, … , </a:t>
            </a:r>
            <a:r>
              <a:rPr lang="en-US" sz="2400" b="1" i="1" dirty="0">
                <a:solidFill>
                  <a:srgbClr val="990099"/>
                </a:solidFill>
              </a:rPr>
              <a:t>An)</a:t>
            </a:r>
            <a:endParaRPr lang="en-US" sz="2400" dirty="0"/>
          </a:p>
          <a:p>
            <a:pPr marL="234950" indent="-347663"/>
            <a:r>
              <a:rPr lang="en-US" sz="2400" dirty="0">
                <a:solidFill>
                  <a:srgbClr val="7030A0"/>
                </a:solidFill>
              </a:rPr>
              <a:t>FROM</a:t>
            </a:r>
            <a:r>
              <a:rPr lang="en-US" sz="2400" dirty="0"/>
              <a:t> one or more tables (</a:t>
            </a:r>
            <a:r>
              <a:rPr lang="en-US" sz="2400" b="1" i="1" dirty="0">
                <a:solidFill>
                  <a:srgbClr val="990099"/>
                </a:solidFill>
              </a:rPr>
              <a:t>R</a:t>
            </a:r>
            <a:r>
              <a:rPr lang="en-US" sz="2400" b="1" dirty="0">
                <a:solidFill>
                  <a:srgbClr val="990099"/>
                </a:solidFill>
              </a:rPr>
              <a:t>1, </a:t>
            </a:r>
            <a:r>
              <a:rPr lang="en-US" sz="2400" b="1" i="1" dirty="0">
                <a:solidFill>
                  <a:srgbClr val="990099"/>
                </a:solidFill>
              </a:rPr>
              <a:t>R</a:t>
            </a:r>
            <a:r>
              <a:rPr lang="en-US" sz="2400" b="1" dirty="0">
                <a:solidFill>
                  <a:srgbClr val="990099"/>
                </a:solidFill>
              </a:rPr>
              <a:t>2, … , </a:t>
            </a:r>
            <a:r>
              <a:rPr lang="en-US" sz="2400" b="1" i="1" dirty="0" err="1">
                <a:solidFill>
                  <a:srgbClr val="990099"/>
                </a:solidFill>
              </a:rPr>
              <a:t>Rm</a:t>
            </a:r>
            <a:r>
              <a:rPr lang="en-US" sz="2400" b="1" i="1" dirty="0">
                <a:solidFill>
                  <a:srgbClr val="990099"/>
                </a:solidFill>
              </a:rPr>
              <a:t>)</a:t>
            </a:r>
            <a:endParaRPr lang="en-US" sz="2400" dirty="0"/>
          </a:p>
          <a:p>
            <a:pPr marL="234950" indent="-347663"/>
            <a:r>
              <a:rPr lang="en-US" sz="2400" dirty="0">
                <a:solidFill>
                  <a:srgbClr val="7030A0"/>
                </a:solidFill>
              </a:rPr>
              <a:t>WHERE</a:t>
            </a:r>
            <a:r>
              <a:rPr lang="en-US" sz="2400" dirty="0"/>
              <a:t> condition about </a:t>
            </a:r>
            <a:r>
              <a:rPr lang="en-US" sz="2400" dirty="0" err="1"/>
              <a:t>tuples</a:t>
            </a:r>
            <a:r>
              <a:rPr lang="en-US" sz="2400" dirty="0"/>
              <a:t> of the tables (</a:t>
            </a:r>
            <a:r>
              <a:rPr lang="en-US" sz="2400" b="1" i="1" dirty="0">
                <a:solidFill>
                  <a:srgbClr val="990099"/>
                </a:solidFill>
              </a:rPr>
              <a:t>P)</a:t>
            </a:r>
            <a:endParaRPr lang="en-US" sz="2400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55763" y="4322187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Mapping to Relational Algebra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362997" y="4322190"/>
            <a:ext cx="7982718" cy="146901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304800" y="4976341"/>
            <a:ext cx="831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/>
            <a:r>
              <a:rPr lang="en-US" sz="2400" dirty="0"/>
              <a:t>Π </a:t>
            </a:r>
            <a:r>
              <a:rPr lang="en-US" sz="2400" i="1" baseline="-25000" dirty="0">
                <a:solidFill>
                  <a:srgbClr val="990099"/>
                </a:solidFill>
              </a:rPr>
              <a:t>A</a:t>
            </a:r>
            <a:r>
              <a:rPr lang="en-US" sz="2400" baseline="-25000" dirty="0">
                <a:solidFill>
                  <a:srgbClr val="990099"/>
                </a:solidFill>
              </a:rPr>
              <a:t>1, </a:t>
            </a:r>
            <a:r>
              <a:rPr lang="en-US" sz="2400" i="1" baseline="-25000" dirty="0">
                <a:solidFill>
                  <a:srgbClr val="990099"/>
                </a:solidFill>
              </a:rPr>
              <a:t>A</a:t>
            </a:r>
            <a:r>
              <a:rPr lang="en-US" sz="2400" baseline="-25000" dirty="0">
                <a:solidFill>
                  <a:srgbClr val="990099"/>
                </a:solidFill>
              </a:rPr>
              <a:t>2, …, </a:t>
            </a:r>
            <a:r>
              <a:rPr lang="en-US" sz="2400" i="1" baseline="-25000" dirty="0">
                <a:solidFill>
                  <a:srgbClr val="990099"/>
                </a:solidFill>
              </a:rPr>
              <a:t>An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σ</a:t>
            </a:r>
            <a:r>
              <a:rPr lang="en-US" sz="2400" i="1" baseline="-25000" dirty="0" err="1">
                <a:solidFill>
                  <a:srgbClr val="990099"/>
                </a:solidFill>
              </a:rPr>
              <a:t>P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1 × </a:t>
            </a:r>
            <a:r>
              <a:rPr lang="en-US" sz="2400" i="1" dirty="0"/>
              <a:t>R</a:t>
            </a:r>
            <a:r>
              <a:rPr lang="en-US" sz="2400" dirty="0"/>
              <a:t>2 × </a:t>
            </a:r>
            <a:r>
              <a:rPr lang="en-US" sz="2400" i="1" dirty="0"/>
              <a:t>… </a:t>
            </a:r>
            <a:r>
              <a:rPr lang="en-US" sz="2400" dirty="0"/>
              <a:t>× </a:t>
            </a:r>
            <a:r>
              <a:rPr lang="en-US" sz="2400" i="1" dirty="0" err="1"/>
              <a:t>Rm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8160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Why Should </a:t>
            </a:r>
            <a:r>
              <a:rPr lang="en-US" b="1" u="sng" dirty="0">
                <a:solidFill>
                  <a:srgbClr val="FF0000"/>
                </a:solidFill>
              </a:rPr>
              <a:t>You</a:t>
            </a:r>
            <a:r>
              <a:rPr lang="en-US" b="1" dirty="0"/>
              <a:t> Study Databases?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2/47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450373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Make more $$$:</a:t>
            </a:r>
          </a:p>
          <a:p>
            <a:pPr lvl="1"/>
            <a:r>
              <a:rPr lang="en-US" sz="2400" dirty="0"/>
              <a:t>Startups need DB talent right away</a:t>
            </a:r>
          </a:p>
          <a:p>
            <a:pPr lvl="1"/>
            <a:r>
              <a:rPr lang="en-US" sz="2400" dirty="0"/>
              <a:t>Massive industry…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Intellectual (Research)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900" dirty="0"/>
          </a:p>
          <a:p>
            <a:pPr lvl="1"/>
            <a:r>
              <a:rPr lang="en-US" sz="2400" dirty="0"/>
              <a:t>Science: data poor to data rich</a:t>
            </a:r>
          </a:p>
          <a:p>
            <a:pPr lvl="2"/>
            <a:r>
              <a:rPr lang="en-US" dirty="0"/>
              <a:t>No idea how to handle the data!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sz="2400" dirty="0"/>
              <a:t>Fundamental ideas to/from all of CS: </a:t>
            </a:r>
          </a:p>
          <a:p>
            <a:pPr lvl="2"/>
            <a:r>
              <a:rPr lang="en-US" dirty="0"/>
              <a:t>Systems, theory, AI, logic, stats, analysis….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5638800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Many great computer systems ideas started in DB.</a:t>
            </a:r>
          </a:p>
        </p:txBody>
      </p:sp>
      <p:pic>
        <p:nvPicPr>
          <p:cNvPr id="20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133600"/>
            <a:ext cx="1714500" cy="683316"/>
          </a:xfrm>
          <a:prstGeom prst="rect">
            <a:avLst/>
          </a:prstGeom>
          <a:noFill/>
        </p:spPr>
      </p:pic>
      <p:pic>
        <p:nvPicPr>
          <p:cNvPr id="21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375" y="2237133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2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1175" y="2389533"/>
            <a:ext cx="1266825" cy="171450"/>
          </a:xfrm>
          <a:prstGeom prst="rect">
            <a:avLst/>
          </a:prstGeom>
          <a:noFill/>
        </p:spPr>
      </p:pic>
      <p:pic>
        <p:nvPicPr>
          <p:cNvPr id="23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81234" y="2352675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2050" name="Picture 2" descr="Spark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90700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61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Principle Form of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28/47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14719" y="1412072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Basic Structure of SQL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14718" y="1412073"/>
            <a:ext cx="7930995" cy="1897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66091" y="2066226"/>
            <a:ext cx="7748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dirty="0">
                <a:solidFill>
                  <a:srgbClr val="7030A0"/>
                </a:solidFill>
              </a:rPr>
              <a:t>SELECT</a:t>
            </a:r>
            <a:r>
              <a:rPr lang="en-US" sz="2400" dirty="0"/>
              <a:t> desired attributes (</a:t>
            </a:r>
            <a:r>
              <a:rPr lang="en-US" sz="2400" b="1" i="1" dirty="0">
                <a:solidFill>
                  <a:srgbClr val="990099"/>
                </a:solidFill>
              </a:rPr>
              <a:t>A</a:t>
            </a:r>
            <a:r>
              <a:rPr lang="en-US" sz="2400" b="1" dirty="0">
                <a:solidFill>
                  <a:srgbClr val="990099"/>
                </a:solidFill>
              </a:rPr>
              <a:t>1, </a:t>
            </a:r>
            <a:r>
              <a:rPr lang="en-US" sz="2400" b="1" i="1" dirty="0">
                <a:solidFill>
                  <a:srgbClr val="990099"/>
                </a:solidFill>
              </a:rPr>
              <a:t>A</a:t>
            </a:r>
            <a:r>
              <a:rPr lang="en-US" sz="2400" b="1" dirty="0">
                <a:solidFill>
                  <a:srgbClr val="990099"/>
                </a:solidFill>
              </a:rPr>
              <a:t>2, … , </a:t>
            </a:r>
            <a:r>
              <a:rPr lang="en-US" sz="2400" b="1" i="1" dirty="0">
                <a:solidFill>
                  <a:srgbClr val="990099"/>
                </a:solidFill>
              </a:rPr>
              <a:t>An)</a:t>
            </a:r>
            <a:endParaRPr lang="en-US" sz="2400" dirty="0"/>
          </a:p>
          <a:p>
            <a:pPr marL="234950" indent="-347663"/>
            <a:r>
              <a:rPr lang="en-US" sz="2400" dirty="0">
                <a:solidFill>
                  <a:srgbClr val="7030A0"/>
                </a:solidFill>
              </a:rPr>
              <a:t>FROM</a:t>
            </a:r>
            <a:r>
              <a:rPr lang="en-US" sz="2400" dirty="0"/>
              <a:t> one or more tables (</a:t>
            </a:r>
            <a:r>
              <a:rPr lang="en-US" sz="2400" b="1" i="1" dirty="0">
                <a:solidFill>
                  <a:srgbClr val="990099"/>
                </a:solidFill>
              </a:rPr>
              <a:t>R</a:t>
            </a:r>
            <a:r>
              <a:rPr lang="en-US" sz="2400" b="1" dirty="0">
                <a:solidFill>
                  <a:srgbClr val="990099"/>
                </a:solidFill>
              </a:rPr>
              <a:t>1, </a:t>
            </a:r>
            <a:r>
              <a:rPr lang="en-US" sz="2400" b="1" i="1" dirty="0">
                <a:solidFill>
                  <a:srgbClr val="990099"/>
                </a:solidFill>
              </a:rPr>
              <a:t>R</a:t>
            </a:r>
            <a:r>
              <a:rPr lang="en-US" sz="2400" b="1" dirty="0">
                <a:solidFill>
                  <a:srgbClr val="990099"/>
                </a:solidFill>
              </a:rPr>
              <a:t>2, … , </a:t>
            </a:r>
            <a:r>
              <a:rPr lang="en-US" sz="2400" b="1" i="1" dirty="0" err="1">
                <a:solidFill>
                  <a:srgbClr val="990099"/>
                </a:solidFill>
              </a:rPr>
              <a:t>Rm</a:t>
            </a:r>
            <a:r>
              <a:rPr lang="en-US" sz="2400" b="1" i="1" dirty="0">
                <a:solidFill>
                  <a:srgbClr val="990099"/>
                </a:solidFill>
              </a:rPr>
              <a:t>)</a:t>
            </a:r>
            <a:endParaRPr lang="en-US" sz="2400" dirty="0"/>
          </a:p>
          <a:p>
            <a:pPr marL="234950" indent="-347663"/>
            <a:r>
              <a:rPr lang="en-US" sz="2400" dirty="0">
                <a:solidFill>
                  <a:srgbClr val="7030A0"/>
                </a:solidFill>
              </a:rPr>
              <a:t>WHERE</a:t>
            </a:r>
            <a:r>
              <a:rPr lang="en-US" sz="2400" dirty="0"/>
              <a:t> condition about </a:t>
            </a:r>
            <a:r>
              <a:rPr lang="en-US" sz="2400" dirty="0" err="1"/>
              <a:t>tuples</a:t>
            </a:r>
            <a:r>
              <a:rPr lang="en-US" sz="2400" dirty="0"/>
              <a:t> of the tables (</a:t>
            </a:r>
            <a:r>
              <a:rPr lang="en-US" sz="2400" b="1" i="1" dirty="0">
                <a:solidFill>
                  <a:srgbClr val="990099"/>
                </a:solidFill>
              </a:rPr>
              <a:t>P)</a:t>
            </a:r>
            <a:endParaRPr lang="en-US" sz="2400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55763" y="4322187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Mapping to Relational Algebra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362997" y="4322190"/>
            <a:ext cx="7982718" cy="146901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304800" y="4976341"/>
            <a:ext cx="831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/>
            <a:r>
              <a:rPr lang="en-US" sz="2400" dirty="0"/>
              <a:t>Π </a:t>
            </a:r>
            <a:r>
              <a:rPr lang="en-US" sz="2400" i="1" baseline="-25000" dirty="0">
                <a:solidFill>
                  <a:srgbClr val="990099"/>
                </a:solidFill>
              </a:rPr>
              <a:t>A</a:t>
            </a:r>
            <a:r>
              <a:rPr lang="en-US" sz="2400" baseline="-25000" dirty="0">
                <a:solidFill>
                  <a:srgbClr val="990099"/>
                </a:solidFill>
              </a:rPr>
              <a:t>1, </a:t>
            </a:r>
            <a:r>
              <a:rPr lang="en-US" sz="2400" i="1" baseline="-25000" dirty="0">
                <a:solidFill>
                  <a:srgbClr val="990099"/>
                </a:solidFill>
              </a:rPr>
              <a:t>A</a:t>
            </a:r>
            <a:r>
              <a:rPr lang="en-US" sz="2400" baseline="-25000" dirty="0">
                <a:solidFill>
                  <a:srgbClr val="990099"/>
                </a:solidFill>
              </a:rPr>
              <a:t>2, …, </a:t>
            </a:r>
            <a:r>
              <a:rPr lang="en-US" sz="2400" i="1" baseline="-25000" dirty="0">
                <a:solidFill>
                  <a:srgbClr val="990099"/>
                </a:solidFill>
              </a:rPr>
              <a:t>An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σ</a:t>
            </a:r>
            <a:r>
              <a:rPr lang="en-US" sz="2400" i="1" baseline="-25000" dirty="0" err="1">
                <a:solidFill>
                  <a:srgbClr val="990099"/>
                </a:solidFill>
              </a:rPr>
              <a:t>P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1 × </a:t>
            </a:r>
            <a:r>
              <a:rPr lang="en-US" sz="2400" i="1" dirty="0"/>
              <a:t>R</a:t>
            </a:r>
            <a:r>
              <a:rPr lang="en-US" sz="2400" dirty="0"/>
              <a:t>2 × </a:t>
            </a:r>
            <a:r>
              <a:rPr lang="en-US" sz="2400" i="1" dirty="0"/>
              <a:t>… </a:t>
            </a:r>
            <a:r>
              <a:rPr lang="en-US" sz="2400" dirty="0"/>
              <a:t>× </a:t>
            </a:r>
            <a:r>
              <a:rPr lang="en-US" sz="2400" i="1" dirty="0" err="1"/>
              <a:t>Rm</a:t>
            </a:r>
            <a:r>
              <a:rPr lang="en-US" sz="2400" dirty="0"/>
              <a:t>))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934200" y="2895600"/>
            <a:ext cx="2133600" cy="990600"/>
          </a:xfrm>
          <a:prstGeom prst="wedgeRoundRectCallout">
            <a:avLst>
              <a:gd name="adj1" fmla="val -74933"/>
              <a:gd name="adj2" fmla="val -35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Today, we talk about “One Table” only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181600" y="5410200"/>
            <a:ext cx="2438400" cy="990600"/>
          </a:xfrm>
          <a:prstGeom prst="wedgeRoundRectCallout">
            <a:avLst>
              <a:gd name="adj1" fmla="val -121458"/>
              <a:gd name="adj2" fmla="val -47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Today, we talk about “One Relation” only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3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SQL Syntax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29/47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23983" y="740786"/>
            <a:ext cx="8352180" cy="40011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3366"/>
                </a:solidFill>
              </a:rPr>
              <a:t>Reserved words / Keywords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23982" y="740788"/>
            <a:ext cx="8337396" cy="169338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sz="2000"/>
          </a:p>
        </p:txBody>
      </p:sp>
      <p:sp>
        <p:nvSpPr>
          <p:cNvPr id="23" name="Rectangle 22"/>
          <p:cNvSpPr/>
          <p:nvPr/>
        </p:nvSpPr>
        <p:spPr>
          <a:xfrm>
            <a:off x="475355" y="1295400"/>
            <a:ext cx="81460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set of </a:t>
            </a:r>
            <a:r>
              <a:rPr lang="en-US" sz="2000" i="1" dirty="0">
                <a:solidFill>
                  <a:srgbClr val="7030A0"/>
                </a:solidFill>
              </a:rPr>
              <a:t>reserved words </a:t>
            </a:r>
            <a:r>
              <a:rPr lang="en-US" sz="2000" dirty="0"/>
              <a:t>that cannot be used as names for database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SELECT, FROM, WHERE, </a:t>
            </a:r>
            <a:r>
              <a:rPr lang="en-US" sz="2000" dirty="0"/>
              <a:t>etc.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52113" y="2590800"/>
            <a:ext cx="8309264" cy="40011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3366"/>
                </a:solidFill>
              </a:rPr>
              <a:t>Case-insensitive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59346" y="2590802"/>
            <a:ext cx="8302031" cy="221152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sz="2000"/>
          </a:p>
        </p:txBody>
      </p:sp>
      <p:sp>
        <p:nvSpPr>
          <p:cNvPr id="28" name="Rectangle 27"/>
          <p:cNvSpPr/>
          <p:nvPr/>
        </p:nvSpPr>
        <p:spPr>
          <a:xfrm>
            <a:off x="533399" y="3048000"/>
            <a:ext cx="8227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SQL is generally </a:t>
            </a:r>
            <a:r>
              <a:rPr lang="en-US" sz="2000" i="1" dirty="0">
                <a:solidFill>
                  <a:srgbClr val="7030A0"/>
                </a:solidFill>
              </a:rPr>
              <a:t>case-insensitive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Exception: is string constants. 'FRED' not the same as '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fred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'.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single quotes for constants:</a:t>
            </a:r>
          </a:p>
          <a:p>
            <a:r>
              <a:rPr lang="en-US" sz="2000" dirty="0"/>
              <a:t>      ‘</a:t>
            </a:r>
            <a:r>
              <a:rPr lang="en-US" sz="2000" dirty="0" err="1"/>
              <a:t>abc</a:t>
            </a:r>
            <a:r>
              <a:rPr lang="en-US" sz="2000" dirty="0"/>
              <a:t>’ – Okay</a:t>
            </a:r>
          </a:p>
          <a:p>
            <a:r>
              <a:rPr lang="en-US" sz="2000" dirty="0"/>
              <a:t>      “</a:t>
            </a:r>
            <a:r>
              <a:rPr lang="en-US" sz="2000" dirty="0" err="1"/>
              <a:t>abc</a:t>
            </a:r>
            <a:r>
              <a:rPr lang="en-US" sz="2000" dirty="0"/>
              <a:t>” – Not okay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50105" y="5007987"/>
            <a:ext cx="4731496" cy="40011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3366"/>
                </a:solidFill>
              </a:rPr>
              <a:t>White-space ignored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457339" y="5007989"/>
            <a:ext cx="6400661" cy="1316611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sz="2000"/>
          </a:p>
        </p:txBody>
      </p:sp>
      <p:sp>
        <p:nvSpPr>
          <p:cNvPr id="32" name="Rectangle 31"/>
          <p:cNvSpPr/>
          <p:nvPr/>
        </p:nvSpPr>
        <p:spPr>
          <a:xfrm>
            <a:off x="533400" y="5512405"/>
            <a:ext cx="57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White-space is ignored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All statements end with a semicolon (;)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763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Simple SQL Query: Selection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30/47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90246"/>
              </p:ext>
            </p:extLst>
          </p:nvPr>
        </p:nvGraphicFramePr>
        <p:xfrm>
          <a:off x="2757195" y="12192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AutoShape 37"/>
          <p:cNvSpPr>
            <a:spLocks noChangeArrowheads="1"/>
          </p:cNvSpPr>
          <p:nvPr/>
        </p:nvSpPr>
        <p:spPr bwMode="auto">
          <a:xfrm>
            <a:off x="5569597" y="3151144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37695"/>
              </p:ext>
            </p:extLst>
          </p:nvPr>
        </p:nvGraphicFramePr>
        <p:xfrm>
          <a:off x="2757197" y="4791683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214995" y="3335809"/>
            <a:ext cx="322646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ea typeface="Menlo" charset="0"/>
                <a:cs typeface="Menlo" charset="0"/>
              </a:rPr>
              <a:t>SELECT</a:t>
            </a:r>
            <a:r>
              <a:rPr lang="en-US" sz="2000" dirty="0">
                <a:ea typeface="Menlo" charset="0"/>
                <a:cs typeface="Menlo" charset="0"/>
              </a:rPr>
              <a:t> *</a:t>
            </a:r>
            <a:br>
              <a:rPr lang="en-US" sz="2000" dirty="0"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000" dirty="0">
                <a:ea typeface="Menlo" charset="0"/>
                <a:cs typeface="Menlo" charset="0"/>
              </a:rPr>
              <a:t>   Product</a:t>
            </a:r>
            <a:br>
              <a:rPr lang="en-US" sz="2000" dirty="0"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000" dirty="0"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1066800"/>
            <a:ext cx="2227216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Selection</a:t>
            </a:r>
            <a:r>
              <a:rPr lang="en-US" sz="2000" dirty="0"/>
              <a:t> is the operation of filtering a relation’s tuples on some condition</a:t>
            </a:r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2625573" y="7620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18677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Simple SQL Query: Projection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31/47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24421"/>
              </p:ext>
            </p:extLst>
          </p:nvPr>
        </p:nvGraphicFramePr>
        <p:xfrm>
          <a:off x="2743200" y="13716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37"/>
          <p:cNvSpPr>
            <a:spLocks noChangeArrowheads="1"/>
          </p:cNvSpPr>
          <p:nvPr/>
        </p:nvSpPr>
        <p:spPr bwMode="auto">
          <a:xfrm>
            <a:off x="5610448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1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05105"/>
              </p:ext>
            </p:extLst>
          </p:nvPr>
        </p:nvGraphicFramePr>
        <p:xfrm>
          <a:off x="3577152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08971" y="3937337"/>
            <a:ext cx="443922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3752" y="1295400"/>
            <a:ext cx="2036048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Projection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is the operation of producing an output table with tuples that have a subset of their prior attributes</a:t>
            </a: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2667000" y="9144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388973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810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Notation for (SELECT-FROM-WHERE) Query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32/47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20" name="AutoShape 37"/>
          <p:cNvSpPr>
            <a:spLocks noChangeArrowheads="1"/>
          </p:cNvSpPr>
          <p:nvPr/>
        </p:nvSpPr>
        <p:spPr bwMode="auto">
          <a:xfrm>
            <a:off x="6048084" y="2959584"/>
            <a:ext cx="515778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52401" y="3144249"/>
            <a:ext cx="445296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870983" y="2102919"/>
            <a:ext cx="589201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Manfacturer)</a:t>
            </a: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600730" y="4537086"/>
            <a:ext cx="465715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918" y="2112151"/>
            <a:ext cx="157492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Input schema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8918" y="4579203"/>
            <a:ext cx="176751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 schema</a:t>
            </a:r>
          </a:p>
        </p:txBody>
      </p:sp>
    </p:spTree>
    <p:extLst>
      <p:ext uri="{BB962C8B-B14F-4D97-AF65-F5344CB8AC3E}">
        <p14:creationId xmlns:p14="http://schemas.microsoft.com/office/powerpoint/2010/main" val="541747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DISTINCT: Eliminating Duplicates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33/47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9272" y="1752601"/>
            <a:ext cx="3541739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Category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14634" y="3219071"/>
            <a:ext cx="8680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Versus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55014" y="4316209"/>
            <a:ext cx="2291205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Category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</p:txBody>
      </p:sp>
      <p:graphicFrame>
        <p:nvGraphicFramePr>
          <p:cNvPr id="1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133191"/>
              </p:ext>
            </p:extLst>
          </p:nvPr>
        </p:nvGraphicFramePr>
        <p:xfrm>
          <a:off x="6553200" y="3782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53628"/>
              </p:ext>
            </p:extLst>
          </p:nvPr>
        </p:nvGraphicFramePr>
        <p:xfrm>
          <a:off x="6553200" y="1524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AutoShape 55"/>
          <p:cNvSpPr>
            <a:spLocks noChangeArrowheads="1"/>
          </p:cNvSpPr>
          <p:nvPr/>
        </p:nvSpPr>
        <p:spPr bwMode="auto">
          <a:xfrm>
            <a:off x="5437805" y="1770698"/>
            <a:ext cx="544287" cy="794802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28" name="AutoShape 55"/>
          <p:cNvSpPr>
            <a:spLocks noChangeArrowheads="1"/>
          </p:cNvSpPr>
          <p:nvPr/>
        </p:nvSpPr>
        <p:spPr bwMode="auto">
          <a:xfrm>
            <a:off x="5434308" y="4334306"/>
            <a:ext cx="544287" cy="794802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22786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AS: Renaming Attributes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34/47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57788"/>
              </p:ext>
            </p:extLst>
          </p:nvPr>
        </p:nvGraphicFramePr>
        <p:xfrm>
          <a:off x="2743200" y="13716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2390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68590"/>
              </p:ext>
            </p:extLst>
          </p:nvPr>
        </p:nvGraphicFramePr>
        <p:xfrm>
          <a:off x="3577152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697678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 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 Cost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2667000" y="9144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283991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Expressions in SELECT Clause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35/47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14038"/>
              </p:ext>
            </p:extLst>
          </p:nvPr>
        </p:nvGraphicFramePr>
        <p:xfrm>
          <a:off x="2743200" y="13716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3914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12756"/>
              </p:ext>
            </p:extLst>
          </p:nvPr>
        </p:nvGraphicFramePr>
        <p:xfrm>
          <a:off x="2455816" y="5410198"/>
          <a:ext cx="5797527" cy="1097280"/>
        </p:xfrm>
        <a:graphic>
          <a:graphicData uri="http://schemas.openxmlformats.org/drawingml/2006/table">
            <a:tbl>
              <a:tblPr/>
              <a:tblGrid>
                <a:gridCol w="206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Cost_IN_SGD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27.99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41.99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706174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Price*1.4 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 </a:t>
            </a:r>
            <a:r>
              <a:rPr lang="en-US" sz="2000" b="1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Cost_IN_SGD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2667000" y="9144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29685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36/47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45705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37/47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762000"/>
            <a:ext cx="838200" cy="838200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676400"/>
            <a:ext cx="838200" cy="8382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533400" y="2743200"/>
            <a:ext cx="762000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Study-at-Home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More examples and cases for “Querying Single Relation” (Slides 38-47)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Complex conditions in WHERE clause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NULL values and 3-valued logic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76800"/>
            <a:ext cx="1390704" cy="1665514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2819400" y="5334000"/>
            <a:ext cx="3276600" cy="1219200"/>
          </a:xfrm>
          <a:prstGeom prst="wedgeEllipseCallout">
            <a:avLst>
              <a:gd name="adj1" fmla="val -35053"/>
              <a:gd name="adj2" fmla="val -101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be in the syllabus of Quiz-2 and Final Exam</a:t>
            </a:r>
          </a:p>
        </p:txBody>
      </p:sp>
    </p:spTree>
    <p:extLst>
      <p:ext uri="{BB962C8B-B14F-4D97-AF65-F5344CB8AC3E}">
        <p14:creationId xmlns:p14="http://schemas.microsoft.com/office/powerpoint/2010/main" val="253862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About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Me</a:t>
            </a:r>
            <a:r>
              <a:rPr lang="en-US" b="1" dirty="0">
                <a:solidFill>
                  <a:srgbClr val="FF0000"/>
                </a:solidFill>
              </a:rPr>
              <a:t> …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799" cy="5502275"/>
          </a:xfrm>
        </p:spPr>
        <p:txBody>
          <a:bodyPr>
            <a:noAutofit/>
          </a:bodyPr>
          <a:lstStyle/>
          <a:p>
            <a:r>
              <a:rPr lang="en-SG" sz="1800" b="1" dirty="0"/>
              <a:t>Instructor (me): </a:t>
            </a:r>
            <a:r>
              <a:rPr lang="en-SG" sz="1800" dirty="0"/>
              <a:t>Arijit Khan (</a:t>
            </a:r>
            <a:r>
              <a:rPr lang="en-SG" sz="1800" dirty="0">
                <a:hlinkClick r:id="rId3"/>
              </a:rPr>
              <a:t>http://www.ntu.edu.sg/home/arijit.khan/</a:t>
            </a:r>
            <a:r>
              <a:rPr lang="en-SG" sz="1800" dirty="0"/>
              <a:t> )</a:t>
            </a:r>
          </a:p>
          <a:p>
            <a:endParaRPr lang="en-SG" sz="1200" dirty="0"/>
          </a:p>
          <a:p>
            <a:r>
              <a:rPr lang="en-SG" sz="1800" b="1" dirty="0"/>
              <a:t>Faculty </a:t>
            </a:r>
            <a:r>
              <a:rPr lang="en-SG" sz="1800" dirty="0"/>
              <a:t>(Assistant Professor), School of Computer Science and Engineering, NTU Singapore</a:t>
            </a:r>
          </a:p>
          <a:p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r>
              <a:rPr lang="en-SG" sz="1800" b="1" dirty="0"/>
              <a:t>Research: </a:t>
            </a:r>
          </a:p>
          <a:p>
            <a:pPr marL="0" indent="0">
              <a:buNone/>
            </a:pPr>
            <a:r>
              <a:rPr lang="en-SG" sz="1800" dirty="0"/>
              <a:t>       - Graph data querying, mining, and systems</a:t>
            </a:r>
          </a:p>
          <a:p>
            <a:pPr marL="0" indent="0">
              <a:buNone/>
            </a:pPr>
            <a:r>
              <a:rPr lang="en-SG" sz="1800" dirty="0"/>
              <a:t>       - Big-Data management and analytics</a:t>
            </a:r>
          </a:p>
          <a:p>
            <a:pPr marL="0" indent="0">
              <a:buNone/>
            </a:pPr>
            <a:r>
              <a:rPr lang="en-SG" sz="1800" dirty="0"/>
              <a:t>       - Machine learning</a:t>
            </a:r>
          </a:p>
          <a:p>
            <a:pPr marL="0" indent="0">
              <a:buNone/>
            </a:pPr>
            <a:r>
              <a:rPr lang="en-SG" sz="1800" dirty="0"/>
              <a:t>       - Uncertain and probabilistic data</a:t>
            </a:r>
          </a:p>
          <a:p>
            <a:pPr marL="0" indent="0">
              <a:buNone/>
            </a:pPr>
            <a:r>
              <a:rPr lang="en-SG" sz="1800" dirty="0"/>
              <a:t>       - Dynamic and stream data</a:t>
            </a:r>
          </a:p>
          <a:p>
            <a:pPr marL="0" indent="0">
              <a:buNone/>
            </a:pPr>
            <a:r>
              <a:rPr lang="en-SG" sz="1800" dirty="0"/>
              <a:t>       - Crowdsourcing </a:t>
            </a:r>
          </a:p>
          <a:p>
            <a:endParaRPr lang="en-SG" sz="1200" dirty="0"/>
          </a:p>
          <a:p>
            <a:endParaRPr lang="en-SG" sz="1200" dirty="0"/>
          </a:p>
          <a:p>
            <a:r>
              <a:rPr lang="en-SG" sz="1800" b="1" dirty="0"/>
              <a:t>Office:</a:t>
            </a:r>
            <a:r>
              <a:rPr lang="en-SG" sz="1800" dirty="0"/>
              <a:t> N4-02C-94 </a:t>
            </a:r>
          </a:p>
          <a:p>
            <a:pPr marL="0" indent="0">
              <a:buNone/>
            </a:pPr>
            <a:r>
              <a:rPr lang="en-SG" sz="1800" dirty="0"/>
              <a:t>      [Appointment by email: </a:t>
            </a:r>
            <a:r>
              <a:rPr lang="en-SG" sz="1800" dirty="0">
                <a:hlinkClick r:id="rId4"/>
              </a:rPr>
              <a:t>arijit.khan@ntu.edu.sg</a:t>
            </a:r>
            <a:r>
              <a:rPr lang="en-SG" sz="1800" dirty="0"/>
              <a:t> ]</a:t>
            </a:r>
            <a:endParaRPr lang="en-US" sz="1800" dirty="0"/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5715000" y="2514600"/>
            <a:ext cx="3213235" cy="4191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University of California, Santa Barbara (UCSB)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sz="180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cs typeface="Calibri" pitchFamily="34" charset="0"/>
              </a:rPr>
              <a:t>       PhD (2008-2013)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zh-CN" sz="800" i="0" u="none" strike="noStrike" kern="1200" cap="none" spc="0" normalizeH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cs typeface="Calibri" pitchFamily="34" charset="0"/>
            </a:endParaRPr>
          </a:p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id-ID" sz="1800" b="1" dirty="0">
                <a:solidFill>
                  <a:schemeClr val="tx1"/>
                </a:solidFill>
                <a:latin typeface="+mn-lt"/>
              </a:rPr>
              <a:t>IBM TJ Watson, NY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        Intern, </a:t>
            </a:r>
            <a:r>
              <a:rPr lang="id-ID" sz="1800" dirty="0">
                <a:solidFill>
                  <a:schemeClr val="tx1"/>
                </a:solidFill>
                <a:latin typeface="+mn-lt"/>
              </a:rPr>
              <a:t>2010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id-ID" sz="1800" b="1" dirty="0">
                <a:solidFill>
                  <a:schemeClr val="tx1"/>
                </a:solidFill>
                <a:latin typeface="+mn-lt"/>
              </a:rPr>
              <a:t>Yahoo! Labs, Barcelona 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Intern, </a:t>
            </a:r>
            <a:r>
              <a:rPr lang="id-ID" sz="1800" dirty="0">
                <a:solidFill>
                  <a:prstClr val="black"/>
                </a:solidFill>
                <a:latin typeface="Calibri"/>
              </a:rPr>
              <a:t>2010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ETH Zurich, Switzerland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Post-doc (201</a:t>
            </a:r>
            <a:r>
              <a:rPr lang="id-ID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-2015)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8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NTU, Singapore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Assistant Professor 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      (2016-now)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75" y="76200"/>
            <a:ext cx="530225" cy="7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51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/>
              <a:t>Complex Conditions in </a:t>
            </a:r>
            <a:br>
              <a:rPr lang="en-SG" b="1" dirty="0"/>
            </a:br>
            <a:r>
              <a:rPr lang="en-SG" b="1" dirty="0"/>
              <a:t>WHERE Clause: AND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38/47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93920"/>
              </p:ext>
            </p:extLst>
          </p:nvPr>
        </p:nvGraphicFramePr>
        <p:xfrm>
          <a:off x="2743200" y="14478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2390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95018"/>
              </p:ext>
            </p:extLst>
          </p:nvPr>
        </p:nvGraphicFramePr>
        <p:xfrm>
          <a:off x="3577152" y="5410198"/>
          <a:ext cx="4676191" cy="73152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7086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Price &lt; 20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1524000" y="1443335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975238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/>
              <a:t>Complex Conditions in </a:t>
            </a:r>
            <a:br>
              <a:rPr lang="en-SG" b="1" dirty="0"/>
            </a:br>
            <a:r>
              <a:rPr lang="en-SG" b="1" dirty="0"/>
              <a:t>WHERE Clause: BETWEEN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39/47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93920"/>
              </p:ext>
            </p:extLst>
          </p:nvPr>
        </p:nvGraphicFramePr>
        <p:xfrm>
          <a:off x="2743200" y="14478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2390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45803"/>
              </p:ext>
            </p:extLst>
          </p:nvPr>
        </p:nvGraphicFramePr>
        <p:xfrm>
          <a:off x="3577152" y="5410198"/>
          <a:ext cx="4676191" cy="73152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7086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Price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BETWEEN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10 AND 20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1524000" y="1443335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847878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/>
              <a:t>Complex Conditions in </a:t>
            </a:r>
            <a:br>
              <a:rPr lang="en-SG" b="1" dirty="0"/>
            </a:br>
            <a:r>
              <a:rPr lang="en-SG" b="1" dirty="0"/>
              <a:t>WHERE Clause: IN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40/47 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93920"/>
              </p:ext>
            </p:extLst>
          </p:nvPr>
        </p:nvGraphicFramePr>
        <p:xfrm>
          <a:off x="2743200" y="14478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9248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10781"/>
              </p:ext>
            </p:extLst>
          </p:nvPr>
        </p:nvGraphicFramePr>
        <p:xfrm>
          <a:off x="3962400" y="5166360"/>
          <a:ext cx="3962400" cy="1463040"/>
        </p:xfrm>
        <a:graphic>
          <a:graphicData uri="http://schemas.openxmlformats.org/drawingml/2006/table">
            <a:tbl>
              <a:tblPr/>
              <a:tblGrid>
                <a:gridCol w="141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76200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Manufacturer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(‘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GizmoWorks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’, ‘Samsung’, ‘Hitachi’) 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1524000" y="1443335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08057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86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sz="3200" b="1" dirty="0"/>
              <a:t>Complex Conditions in </a:t>
            </a:r>
            <a:br>
              <a:rPr lang="en-SG" sz="3200" b="1" dirty="0"/>
            </a:br>
            <a:r>
              <a:rPr lang="en-SG" sz="3200" b="1" dirty="0"/>
              <a:t>WHERE Clause: LIKE (String Pattern Matching)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34116"/>
              </p:ext>
            </p:extLst>
          </p:nvPr>
        </p:nvGraphicFramePr>
        <p:xfrm>
          <a:off x="2833396" y="166116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5891294" y="3734104"/>
            <a:ext cx="609600" cy="502616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90477"/>
              </p:ext>
            </p:extLst>
          </p:nvPr>
        </p:nvGraphicFramePr>
        <p:xfrm>
          <a:off x="5105399" y="4343400"/>
          <a:ext cx="3962401" cy="1981200"/>
        </p:xfrm>
        <a:graphic>
          <a:graphicData uri="http://schemas.openxmlformats.org/drawingml/2006/table">
            <a:tbl>
              <a:tblPr/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2854173" y="1138535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60179" y="4777871"/>
            <a:ext cx="4869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330" y="1219200"/>
            <a:ext cx="2590800" cy="338554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>
                <a:solidFill>
                  <a:schemeClr val="bg1"/>
                </a:solidFill>
              </a:rPr>
              <a:t> p:  pattern</a:t>
            </a:r>
          </a:p>
          <a:p>
            <a:r>
              <a:rPr lang="en-US" dirty="0">
                <a:solidFill>
                  <a:schemeClr val="bg1"/>
                </a:solidFill>
              </a:rPr>
              <a:t>matching on strings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Patterns are </a:t>
            </a:r>
            <a:r>
              <a:rPr lang="en-US" u="sng" dirty="0">
                <a:solidFill>
                  <a:schemeClr val="bg1"/>
                </a:solidFill>
              </a:rPr>
              <a:t>case sensitive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 may contain two special symbols: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%  = any sequence of Characters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   = any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2282436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86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sz="3200" b="1" dirty="0"/>
              <a:t>Complex Conditions in </a:t>
            </a:r>
            <a:br>
              <a:rPr lang="en-SG" sz="3200" b="1" dirty="0"/>
            </a:br>
            <a:r>
              <a:rPr lang="en-SG" sz="3200" b="1" dirty="0"/>
              <a:t>WHERE Clause: LIKE (String Pattern Matching)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930" y="1104649"/>
            <a:ext cx="521067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>
                <a:solidFill>
                  <a:schemeClr val="bg1"/>
                </a:solidFill>
              </a:rPr>
              <a:t> p:  pattern</a:t>
            </a:r>
          </a:p>
          <a:p>
            <a:r>
              <a:rPr lang="en-US" dirty="0">
                <a:solidFill>
                  <a:schemeClr val="bg1"/>
                </a:solidFill>
              </a:rPr>
              <a:t>matching on strings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Patterns are </a:t>
            </a:r>
            <a:r>
              <a:rPr lang="en-US" u="sng" dirty="0">
                <a:solidFill>
                  <a:schemeClr val="bg1"/>
                </a:solidFill>
              </a:rPr>
              <a:t>case sensitive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 may contain two special symbols: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%  = any sequence of Characters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   = any single character</a:t>
            </a: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42/47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44879" y="3800015"/>
            <a:ext cx="857052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More Examples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52113" y="3800017"/>
            <a:ext cx="8563287" cy="247702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93917" y="4338054"/>
            <a:ext cx="86214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‘John%’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Matches any string beginning with “John”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‘%</a:t>
            </a:r>
            <a:r>
              <a:rPr lang="en-US" sz="2400" dirty="0" err="1">
                <a:solidFill>
                  <a:srgbClr val="FF0000"/>
                </a:solidFill>
              </a:rPr>
              <a:t>ohn</a:t>
            </a:r>
            <a:r>
              <a:rPr lang="en-US" sz="2400" dirty="0">
                <a:solidFill>
                  <a:srgbClr val="FF0000"/>
                </a:solidFill>
              </a:rPr>
              <a:t>%’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Matches any string containing 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ohn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as substring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‘_ _ _’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Matches any string of exactly three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‘_ _ _%’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Matches any string of at least three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‘</a:t>
            </a:r>
            <a:r>
              <a:rPr lang="en-US" sz="2400" dirty="0" err="1">
                <a:solidFill>
                  <a:srgbClr val="FF0000"/>
                </a:solidFill>
              </a:rPr>
              <a:t>ab</a:t>
            </a:r>
            <a:r>
              <a:rPr lang="en-US" sz="2400" dirty="0">
                <a:solidFill>
                  <a:srgbClr val="FF0000"/>
                </a:solidFill>
              </a:rPr>
              <a:t>\%cd%’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 all strings beginning with 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ab%cd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805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229599" cy="685800"/>
          </a:xfrm>
        </p:spPr>
        <p:txBody>
          <a:bodyPr>
            <a:noAutofit/>
          </a:bodyPr>
          <a:lstStyle/>
          <a:p>
            <a:r>
              <a:rPr lang="en-SG" b="1" dirty="0"/>
              <a:t>NULL Values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92772"/>
              </p:ext>
            </p:extLst>
          </p:nvPr>
        </p:nvGraphicFramePr>
        <p:xfrm>
          <a:off x="304800" y="120842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 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 Box 56"/>
          <p:cNvSpPr txBox="1">
            <a:spLocks noChangeArrowheads="1"/>
          </p:cNvSpPr>
          <p:nvPr/>
        </p:nvSpPr>
        <p:spPr bwMode="auto">
          <a:xfrm>
            <a:off x="325577" y="6858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84542" y="3200400"/>
            <a:ext cx="8707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NULL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84541" y="3200402"/>
            <a:ext cx="8707059" cy="119320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35914" y="3854554"/>
            <a:ext cx="8655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Tuples in SQL relations can have </a:t>
            </a:r>
            <a:r>
              <a:rPr lang="en-US" sz="2000" dirty="0">
                <a:solidFill>
                  <a:srgbClr val="FF0000"/>
                </a:solidFill>
              </a:rPr>
              <a:t>NULL</a:t>
            </a:r>
            <a:r>
              <a:rPr lang="en-US" sz="2000" dirty="0"/>
              <a:t> as a value for one or more attributes.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06313" y="4495800"/>
            <a:ext cx="868528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Meaning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306312" y="4495802"/>
            <a:ext cx="8685288" cy="217925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357684" y="5105400"/>
            <a:ext cx="85577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Missing value 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e.g., we know ‘iPhone 8’ has some Price, but we don’t know what it is.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2000" dirty="0"/>
          </a:p>
          <a:p>
            <a:pPr marL="234950" indent="-347663">
              <a:buFont typeface="Arial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Inapplicable</a:t>
            </a:r>
            <a:r>
              <a:rPr lang="en-US" sz="2000" dirty="0">
                <a:solidFill>
                  <a:srgbClr val="FF0000"/>
                </a:solidFill>
              </a:rPr>
              <a:t> : </a:t>
            </a:r>
            <a:r>
              <a:rPr lang="en-US" sz="2000" dirty="0"/>
              <a:t>e.g., ‘iPhone 8’ is not available yet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861059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229599" cy="685800"/>
          </a:xfrm>
        </p:spPr>
        <p:txBody>
          <a:bodyPr>
            <a:noAutofit/>
          </a:bodyPr>
          <a:lstStyle/>
          <a:p>
            <a:r>
              <a:rPr lang="en-SG" b="1" dirty="0"/>
              <a:t>NULL Values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92772"/>
              </p:ext>
            </p:extLst>
          </p:nvPr>
        </p:nvGraphicFramePr>
        <p:xfrm>
          <a:off x="304800" y="120842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 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 Box 56"/>
          <p:cNvSpPr txBox="1">
            <a:spLocks noChangeArrowheads="1"/>
          </p:cNvSpPr>
          <p:nvPr/>
        </p:nvSpPr>
        <p:spPr bwMode="auto">
          <a:xfrm>
            <a:off x="325577" y="6858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52400" y="3581400"/>
            <a:ext cx="5181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Price &lt;= 150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Price &gt;= 150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3477181"/>
            <a:ext cx="1442899" cy="1224099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44/47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92867" y="5105400"/>
            <a:ext cx="5584133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Include or not include NULL values?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Answer in the remaining slides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5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229599" cy="685800"/>
          </a:xfrm>
        </p:spPr>
        <p:txBody>
          <a:bodyPr>
            <a:noAutofit/>
          </a:bodyPr>
          <a:lstStyle/>
          <a:p>
            <a:r>
              <a:rPr lang="en-US" b="1" dirty="0"/>
              <a:t>SQL: 3-Valued Logic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45/47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14719" y="1412072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3-value logic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14718" y="1412074"/>
            <a:ext cx="7930995" cy="15923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66091" y="2066226"/>
            <a:ext cx="7748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logic of conditions in SQL is really </a:t>
            </a:r>
            <a:r>
              <a:rPr lang="en-US" sz="2400" dirty="0">
                <a:solidFill>
                  <a:srgbClr val="FF0000"/>
                </a:solidFill>
              </a:rPr>
              <a:t>3-valued logic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TRUE, FALSE, UNKNOWN.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36490" y="3291672"/>
            <a:ext cx="399036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Comparing with NULL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65519" y="3262645"/>
            <a:ext cx="3961340" cy="235438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87862" y="3945826"/>
            <a:ext cx="3968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any value is compared with </a:t>
            </a:r>
            <a:r>
              <a:rPr lang="en-US" sz="2400" dirty="0">
                <a:solidFill>
                  <a:schemeClr val="tx2"/>
                </a:solidFill>
              </a:rPr>
              <a:t>NULL</a:t>
            </a:r>
            <a:r>
              <a:rPr lang="en-US" sz="2400" dirty="0"/>
              <a:t>, the truth value is </a:t>
            </a:r>
            <a:r>
              <a:rPr lang="en-US" sz="2400" b="1" dirty="0">
                <a:solidFill>
                  <a:srgbClr val="990099"/>
                </a:solidFill>
              </a:rPr>
              <a:t>UNKNOWN</a:t>
            </a:r>
            <a:r>
              <a:rPr lang="en-US" sz="2400" dirty="0"/>
              <a:t>.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551290" y="3298929"/>
            <a:ext cx="399036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SQL Rules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551290" y="3298931"/>
            <a:ext cx="3961340" cy="278255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602663" y="3953083"/>
            <a:ext cx="3830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query only produces a </a:t>
            </a:r>
            <a:r>
              <a:rPr lang="en-US" sz="2400" dirty="0" err="1"/>
              <a:t>tuple</a:t>
            </a:r>
            <a:r>
              <a:rPr lang="en-US" sz="2400" dirty="0"/>
              <a:t> in the answer if its truth value for the </a:t>
            </a:r>
            <a:r>
              <a:rPr lang="en-US" sz="2400" dirty="0">
                <a:solidFill>
                  <a:srgbClr val="FF0000"/>
                </a:solidFill>
              </a:rPr>
              <a:t>WHERE </a:t>
            </a:r>
            <a:r>
              <a:rPr lang="en-US" sz="2400" dirty="0"/>
              <a:t>clause is </a:t>
            </a:r>
            <a:r>
              <a:rPr lang="en-US" sz="2400" b="1" dirty="0">
                <a:solidFill>
                  <a:srgbClr val="990099"/>
                </a:solidFill>
              </a:rPr>
              <a:t>TRUE</a:t>
            </a:r>
            <a:r>
              <a:rPr lang="en-US" sz="2400" dirty="0"/>
              <a:t> (not </a:t>
            </a:r>
            <a:r>
              <a:rPr lang="en-US" sz="2400" dirty="0">
                <a:solidFill>
                  <a:srgbClr val="990099"/>
                </a:solidFill>
              </a:rPr>
              <a:t>FALSE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990099"/>
                </a:solidFill>
              </a:rPr>
              <a:t>UNKNOWN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95838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229599" cy="685800"/>
          </a:xfrm>
        </p:spPr>
        <p:txBody>
          <a:bodyPr>
            <a:noAutofit/>
          </a:bodyPr>
          <a:lstStyle/>
          <a:p>
            <a:r>
              <a:rPr lang="en-US" b="1" dirty="0"/>
              <a:t>3-Valued Logic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46/47 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14719" y="1157512"/>
            <a:ext cx="48543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3-Value Logic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14717" y="1143000"/>
            <a:ext cx="4854399" cy="214484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466089" y="1748295"/>
            <a:ext cx="48754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understand how AND, OR, and NOT work in 3-valued logic, think of </a:t>
            </a:r>
            <a:r>
              <a:rPr lang="en-US" sz="2400" b="1" dirty="0">
                <a:solidFill>
                  <a:srgbClr val="990099"/>
                </a:solidFill>
              </a:rPr>
              <a:t>TRUE = 1, FALSE = 0,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990099"/>
                </a:solidFill>
              </a:rPr>
              <a:t>UNKNOWN = ½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558112" y="1166104"/>
            <a:ext cx="333722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AND, OR, NOT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5587140" y="1143000"/>
            <a:ext cx="3308195" cy="207891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5654950" y="1852065"/>
            <a:ext cx="3097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AND = MIN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 = MAX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NOT(</a:t>
            </a:r>
            <a:r>
              <a:rPr lang="en-US" sz="2400" i="1" dirty="0"/>
              <a:t>x</a:t>
            </a:r>
            <a:r>
              <a:rPr lang="en-US" sz="2400" dirty="0"/>
              <a:t>) = 1-</a:t>
            </a:r>
            <a:r>
              <a:rPr lang="en-US" sz="2400" i="1" dirty="0"/>
              <a:t>x</a:t>
            </a:r>
            <a:endParaRPr lang="en-US" sz="2400" dirty="0"/>
          </a:p>
        </p:txBody>
      </p:sp>
      <p:sp>
        <p:nvSpPr>
          <p:cNvPr id="34" name="AutoShape 26"/>
          <p:cNvSpPr>
            <a:spLocks noChangeArrowheads="1"/>
          </p:cNvSpPr>
          <p:nvPr/>
        </p:nvSpPr>
        <p:spPr bwMode="auto">
          <a:xfrm>
            <a:off x="762000" y="3965991"/>
            <a:ext cx="59436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Price &lt;= 150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&gt;= 150</a:t>
            </a:r>
            <a:r>
              <a:rPr lang="en-US" sz="24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grpSp>
        <p:nvGrpSpPr>
          <p:cNvPr id="35" name="Group 27"/>
          <p:cNvGrpSpPr>
            <a:grpSpLocks/>
          </p:cNvGrpSpPr>
          <p:nvPr/>
        </p:nvGrpSpPr>
        <p:grpSpPr bwMode="auto">
          <a:xfrm>
            <a:off x="2514600" y="5337591"/>
            <a:ext cx="1811338" cy="1219200"/>
            <a:chOff x="1632" y="3408"/>
            <a:chExt cx="1141" cy="768"/>
          </a:xfrm>
        </p:grpSpPr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1632" y="3888"/>
              <a:ext cx="1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rgbClr val="990099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37" name="AutoShape 29"/>
            <p:cNvSpPr>
              <a:spLocks noChangeArrowheads="1"/>
            </p:cNvSpPr>
            <p:nvPr/>
          </p:nvSpPr>
          <p:spPr bwMode="auto">
            <a:xfrm>
              <a:off x="1920" y="3408"/>
              <a:ext cx="306" cy="471"/>
            </a:xfrm>
            <a:prstGeom prst="upArrow">
              <a:avLst>
                <a:gd name="adj1" fmla="val 50000"/>
                <a:gd name="adj2" fmla="val 38480"/>
              </a:avLst>
            </a:prstGeom>
            <a:solidFill>
              <a:srgbClr val="3366FF">
                <a:alpha val="61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4876800" y="5337591"/>
            <a:ext cx="1811338" cy="1219200"/>
            <a:chOff x="1632" y="3408"/>
            <a:chExt cx="1141" cy="768"/>
          </a:xfrm>
        </p:grpSpPr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1632" y="3888"/>
              <a:ext cx="1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rgbClr val="990099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40" name="AutoShape 32"/>
            <p:cNvSpPr>
              <a:spLocks noChangeArrowheads="1"/>
            </p:cNvSpPr>
            <p:nvPr/>
          </p:nvSpPr>
          <p:spPr bwMode="auto">
            <a:xfrm>
              <a:off x="1920" y="3408"/>
              <a:ext cx="306" cy="471"/>
            </a:xfrm>
            <a:prstGeom prst="upArrow">
              <a:avLst>
                <a:gd name="adj1" fmla="val 50000"/>
                <a:gd name="adj2" fmla="val 38480"/>
              </a:avLst>
            </a:prstGeom>
            <a:solidFill>
              <a:srgbClr val="3366FF">
                <a:alpha val="61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3598862" y="3519487"/>
            <a:ext cx="1811338" cy="1509713"/>
            <a:chOff x="2736" y="2352"/>
            <a:chExt cx="1141" cy="855"/>
          </a:xfrm>
        </p:grpSpPr>
        <p:sp>
          <p:nvSpPr>
            <p:cNvPr id="42" name="AutoShape 34"/>
            <p:cNvSpPr>
              <a:spLocks noChangeArrowheads="1"/>
            </p:cNvSpPr>
            <p:nvPr/>
          </p:nvSpPr>
          <p:spPr bwMode="auto">
            <a:xfrm>
              <a:off x="3024" y="2592"/>
              <a:ext cx="306" cy="615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rgbClr val="008080">
                <a:alpha val="61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2736" y="2352"/>
              <a:ext cx="1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rgbClr val="990099"/>
                  </a:solidFill>
                  <a:latin typeface="Arial" charset="0"/>
                </a:rPr>
                <a:t>UNKNOWN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7131395" y="4105870"/>
            <a:ext cx="1784005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 price values will NOT be reported</a:t>
            </a:r>
          </a:p>
        </p:txBody>
      </p:sp>
    </p:spTree>
    <p:extLst>
      <p:ext uri="{BB962C8B-B14F-4D97-AF65-F5344CB8AC3E}">
        <p14:creationId xmlns:p14="http://schemas.microsoft.com/office/powerpoint/2010/main" val="291878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47/47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0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Ask Questions!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4/47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86000" y="2362200"/>
            <a:ext cx="4191000" cy="156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dirty="0"/>
              <a:t>The important thing is not to</a:t>
            </a:r>
          </a:p>
          <a:p>
            <a:r>
              <a:rPr lang="en-US" altLang="en-US" dirty="0"/>
              <a:t>stop questioning.</a:t>
            </a:r>
          </a:p>
          <a:p>
            <a:endParaRPr lang="en-US" altLang="en-US" dirty="0"/>
          </a:p>
          <a:p>
            <a:r>
              <a:rPr lang="en-US" altLang="en-US" dirty="0"/>
              <a:t>		</a:t>
            </a:r>
            <a:r>
              <a:rPr lang="en-US" altLang="en-US" dirty="0">
                <a:solidFill>
                  <a:schemeClr val="tx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Querying RDBMS </a:t>
            </a:r>
            <a:br>
              <a:rPr lang="en-US" b="1" dirty="0"/>
            </a:br>
            <a:r>
              <a:rPr lang="en-US" sz="3200" b="1" dirty="0"/>
              <a:t>(Relational Database Management System)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5/47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pic>
        <p:nvPicPr>
          <p:cNvPr id="21" name="Picture 112" descr="QPlanComparison-DC1000-Q7-P3-P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2974" y="3124200"/>
            <a:ext cx="4060026" cy="2208353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22" name="AutoShape 113"/>
          <p:cNvSpPr>
            <a:spLocks noChangeArrowheads="1"/>
          </p:cNvSpPr>
          <p:nvPr/>
        </p:nvSpPr>
        <p:spPr bwMode="auto">
          <a:xfrm rot="16200000">
            <a:off x="1837729" y="3534030"/>
            <a:ext cx="4762286" cy="28502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DBMS Interface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324710" y="5960966"/>
            <a:ext cx="15558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</a:rPr>
              <a:t>Database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49989" y="3431415"/>
            <a:ext cx="1759352" cy="950089"/>
          </a:xfrm>
          <a:prstGeom prst="roundRect">
            <a:avLst/>
          </a:prstGeom>
          <a:solidFill>
            <a:srgbClr val="809EC2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SQL</a:t>
            </a:r>
            <a:endParaRPr kumimoji="0" lang="en-SG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179802" y="3676654"/>
            <a:ext cx="655899" cy="704850"/>
          </a:xfrm>
          <a:prstGeom prst="rightArrow">
            <a:avLst/>
          </a:prstGeom>
          <a:solidFill>
            <a:srgbClr val="D092A7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494624" y="3676654"/>
            <a:ext cx="655899" cy="704850"/>
          </a:xfrm>
          <a:prstGeom prst="rightArrow">
            <a:avLst/>
          </a:prstGeom>
          <a:solidFill>
            <a:srgbClr val="D092A7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5711895" y="5308078"/>
            <a:ext cx="655899" cy="704850"/>
          </a:xfrm>
          <a:prstGeom prst="rightArrow">
            <a:avLst/>
          </a:prstGeom>
          <a:solidFill>
            <a:srgbClr val="D092A7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4710" y="2099956"/>
            <a:ext cx="2687595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Relational Algebra</a:t>
            </a: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5" y="1752606"/>
            <a:ext cx="1828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What is SQL?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 noChangeArrowheads="1"/>
          </p:cNvSpPr>
          <p:nvPr/>
        </p:nvSpPr>
        <p:spPr>
          <a:xfrm>
            <a:off x="304800" y="838200"/>
            <a:ext cx="82296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Structured Query Language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(SQL) – standard query language for relational databases. </a:t>
            </a:r>
            <a:r>
              <a:rPr lang="en-US" sz="2400" dirty="0"/>
              <a:t>Pronounced “</a:t>
            </a:r>
            <a:r>
              <a:rPr lang="en-US" sz="2400" b="1" dirty="0"/>
              <a:t>S-Q-L</a:t>
            </a:r>
            <a:r>
              <a:rPr lang="en-US" sz="2400" dirty="0"/>
              <a:t>” or “</a:t>
            </a:r>
            <a:r>
              <a:rPr lang="en-US" sz="2400" b="1" dirty="0"/>
              <a:t>sequel</a:t>
            </a:r>
            <a:r>
              <a:rPr lang="en-US" sz="2400" dirty="0"/>
              <a:t>”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brief history: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– First proposal of SEQUEL (IBM Research, System R, 1974)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– First implementation in SQL/DS (IBM) and Oracle (1981)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– Around 1983 there is a “de facto standard”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– Became official standard in 1986 – defined by the American National Standards Institute (ANSI), and in 1987 –  by  the International Organization for Standardization (ISO)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SQL89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SQL92 (SQL2)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SQL99 (SQL3)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 2003 (added OLAP, XML, etc.)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 2006 (added more XML)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… …. …  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– ANSI SQL 2016 (added pattern matching, JSON, etc.)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05013">
            <a:off x="6585362" y="3917500"/>
            <a:ext cx="1905000" cy="2600325"/>
          </a:xfrm>
          <a:prstGeom prst="rect">
            <a:avLst/>
          </a:prstGeom>
          <a:noFill/>
        </p:spPr>
      </p:pic>
      <p:sp>
        <p:nvSpPr>
          <p:cNvPr id="1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6/47 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Present Days: Big Data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828" b="3909"/>
          <a:stretch/>
        </p:blipFill>
        <p:spPr>
          <a:xfrm>
            <a:off x="346076" y="1066800"/>
            <a:ext cx="8382788" cy="4495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2549" y="5791200"/>
            <a:ext cx="597365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New</a:t>
            </a:r>
            <a:r>
              <a:rPr lang="en-US" sz="2800" b="1" dirty="0">
                <a:latin typeface="+mj-lt"/>
              </a:rPr>
              <a:t> technology. </a:t>
            </a:r>
            <a:r>
              <a:rPr lang="en-US" sz="2800" b="1" i="1" dirty="0">
                <a:latin typeface="+mj-lt"/>
              </a:rPr>
              <a:t>Same</a:t>
            </a:r>
            <a:r>
              <a:rPr lang="en-US" sz="2800" b="1" dirty="0">
                <a:latin typeface="+mj-lt"/>
              </a:rPr>
              <a:t> SQL Principles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7/47 </a:t>
            </a:r>
          </a:p>
        </p:txBody>
      </p:sp>
    </p:spTree>
    <p:extLst>
      <p:ext uri="{BB962C8B-B14F-4D97-AF65-F5344CB8AC3E}">
        <p14:creationId xmlns:p14="http://schemas.microsoft.com/office/powerpoint/2010/main" val="254267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What SQL we shall study?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8/47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 noChangeArrowheads="1"/>
          </p:cNvSpPr>
          <p:nvPr/>
        </p:nvSpPr>
        <p:spPr>
          <a:xfrm>
            <a:off x="533400" y="9906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major database vendors (Oracle, IBM, Microsoft, Sybase) conform to SQL standard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 database companies have added “proprietary” extensions (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dialects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Commercial systems offer features that are not part of the standard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– Incompatibilities between systems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– Incompatibilities with newer standards (e.g. triggers in SQL:1999)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4953000"/>
            <a:ext cx="8229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r>
              <a:rPr lang="en-US" sz="2400" dirty="0"/>
              <a:t>– We concentrate more on the principles</a:t>
            </a:r>
          </a:p>
          <a:p>
            <a:endParaRPr lang="en-US" sz="2400" dirty="0"/>
          </a:p>
          <a:p>
            <a:r>
              <a:rPr lang="en-US" sz="2400" dirty="0"/>
              <a:t>– (mostly) We will study SQL92 - a basic subset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arijit.khan@ntu.edu.sg </a:t>
            </a:r>
          </a:p>
        </p:txBody>
      </p:sp>
      <p:pic>
        <p:nvPicPr>
          <p:cNvPr id="13" name="Picture 2" descr="Goog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678884"/>
            <a:ext cx="1714500" cy="683316"/>
          </a:xfrm>
          <a:prstGeom prst="rect">
            <a:avLst/>
          </a:prstGeom>
          <a:noFill/>
        </p:spPr>
      </p:pic>
      <p:pic>
        <p:nvPicPr>
          <p:cNvPr id="14" name="Picture 6" descr="IBM®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8168" y="1782417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Picture 10" descr="Oracle, The World's Largest Enterprise Software Company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25962" y="1934817"/>
            <a:ext cx="1266825" cy="171450"/>
          </a:xfrm>
          <a:prstGeom prst="rect">
            <a:avLst/>
          </a:prstGeom>
          <a:noFill/>
        </p:spPr>
      </p:pic>
      <p:pic>
        <p:nvPicPr>
          <p:cNvPr id="16" name="Picture 12" descr="Microsoft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281" y="1901480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3138</Words>
  <Application>Microsoft Office PowerPoint</Application>
  <PresentationFormat>On-screen Show (4:3)</PresentationFormat>
  <Paragraphs>896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Andalus</vt:lpstr>
      <vt:lpstr>Arial</vt:lpstr>
      <vt:lpstr>Book Antiqua</vt:lpstr>
      <vt:lpstr>Calibri</vt:lpstr>
      <vt:lpstr>Menlo</vt:lpstr>
      <vt:lpstr>Times New Roman</vt:lpstr>
      <vt:lpstr>Tw Cen MT</vt:lpstr>
      <vt:lpstr>Wingdings</vt:lpstr>
      <vt:lpstr>Office Theme</vt:lpstr>
      <vt:lpstr>PowerPoint Presentation</vt:lpstr>
      <vt:lpstr>Schedule after Recess Week</vt:lpstr>
      <vt:lpstr>Why Should You Study Databases?</vt:lpstr>
      <vt:lpstr>About Me …</vt:lpstr>
      <vt:lpstr>Ask Questions!</vt:lpstr>
      <vt:lpstr>Querying RDBMS  (Relational Database Management System)</vt:lpstr>
      <vt:lpstr>What is SQL?</vt:lpstr>
      <vt:lpstr>Present Days: Big Data</vt:lpstr>
      <vt:lpstr>What SQL we shall study?</vt:lpstr>
      <vt:lpstr>Best Practice (as we learn SQL)</vt:lpstr>
      <vt:lpstr>Best Practice (as we learn SQL)</vt:lpstr>
      <vt:lpstr>What we want to do with SQL?</vt:lpstr>
      <vt:lpstr>More about SQL</vt:lpstr>
      <vt:lpstr>More about SQL</vt:lpstr>
      <vt:lpstr>More about SQL</vt:lpstr>
      <vt:lpstr>Stuffs supported by SQL</vt:lpstr>
      <vt:lpstr>Stuffs supported by SQL</vt:lpstr>
      <vt:lpstr>Stuffs supported by SQL</vt:lpstr>
      <vt:lpstr>Roadmap (SQL)</vt:lpstr>
      <vt:lpstr>Roadmap (SQL)</vt:lpstr>
      <vt:lpstr>Recap: Roadmap (SQL)</vt:lpstr>
      <vt:lpstr>Questions?</vt:lpstr>
      <vt:lpstr>Tables in SQL</vt:lpstr>
      <vt:lpstr>Attributes (Columns) in a Table</vt:lpstr>
      <vt:lpstr>Tuples (Rows) in a Table</vt:lpstr>
      <vt:lpstr>More on Tables</vt:lpstr>
      <vt:lpstr>Data Types in SQL</vt:lpstr>
      <vt:lpstr>Schema of a Table</vt:lpstr>
      <vt:lpstr>Principle Form of SQL</vt:lpstr>
      <vt:lpstr>Principle Form of SQL</vt:lpstr>
      <vt:lpstr>SQL Syntax</vt:lpstr>
      <vt:lpstr>Simple SQL Query: Selection</vt:lpstr>
      <vt:lpstr>Simple SQL Query: Projection</vt:lpstr>
      <vt:lpstr>Notation for (SELECT-FROM-WHERE) Query</vt:lpstr>
      <vt:lpstr>DISTINCT: Eliminating Duplicates</vt:lpstr>
      <vt:lpstr>AS: Renaming Attributes</vt:lpstr>
      <vt:lpstr>Expressions in SELECT Clause</vt:lpstr>
      <vt:lpstr>Questions?</vt:lpstr>
      <vt:lpstr>Summary</vt:lpstr>
      <vt:lpstr>Complex Conditions in  WHERE Clause: AND</vt:lpstr>
      <vt:lpstr>Complex Conditions in  WHERE Clause: BETWEEN</vt:lpstr>
      <vt:lpstr>Complex Conditions in  WHERE Clause: IN</vt:lpstr>
      <vt:lpstr>Complex Conditions in  WHERE Clause: LIKE (String Pattern Matching)</vt:lpstr>
      <vt:lpstr>Complex Conditions in  WHERE Clause: LIKE (String Pattern Matching)</vt:lpstr>
      <vt:lpstr>NULL Values</vt:lpstr>
      <vt:lpstr>NULL Values</vt:lpstr>
      <vt:lpstr>SQL: 3-Valued Logic</vt:lpstr>
      <vt:lpstr>3-Valued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kirath singh</cp:lastModifiedBy>
  <cp:revision>1726</cp:revision>
  <cp:lastPrinted>2018-10-08T06:38:38Z</cp:lastPrinted>
  <dcterms:created xsi:type="dcterms:W3CDTF">2006-08-16T00:00:00Z</dcterms:created>
  <dcterms:modified xsi:type="dcterms:W3CDTF">2019-11-03T06:29:47Z</dcterms:modified>
</cp:coreProperties>
</file>