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6" r:id="rId1"/>
  </p:sldMasterIdLst>
  <p:notesMasterIdLst>
    <p:notesMasterId r:id="rId47"/>
  </p:notesMasterIdLst>
  <p:handoutMasterIdLst>
    <p:handoutMasterId r:id="rId48"/>
  </p:handoutMasterIdLst>
  <p:sldIdLst>
    <p:sldId id="256" r:id="rId2"/>
    <p:sldId id="676" r:id="rId3"/>
    <p:sldId id="780" r:id="rId4"/>
    <p:sldId id="781" r:id="rId5"/>
    <p:sldId id="782" r:id="rId6"/>
    <p:sldId id="783" r:id="rId7"/>
    <p:sldId id="784" r:id="rId8"/>
    <p:sldId id="785" r:id="rId9"/>
    <p:sldId id="786" r:id="rId10"/>
    <p:sldId id="787" r:id="rId11"/>
    <p:sldId id="788" r:id="rId12"/>
    <p:sldId id="789" r:id="rId13"/>
    <p:sldId id="790" r:id="rId14"/>
    <p:sldId id="791" r:id="rId15"/>
    <p:sldId id="751" r:id="rId16"/>
    <p:sldId id="752" r:id="rId17"/>
    <p:sldId id="753" r:id="rId18"/>
    <p:sldId id="766" r:id="rId19"/>
    <p:sldId id="767" r:id="rId20"/>
    <p:sldId id="756" r:id="rId21"/>
    <p:sldId id="757" r:id="rId22"/>
    <p:sldId id="758" r:id="rId23"/>
    <p:sldId id="759" r:id="rId24"/>
    <p:sldId id="760" r:id="rId25"/>
    <p:sldId id="761" r:id="rId26"/>
    <p:sldId id="777" r:id="rId27"/>
    <p:sldId id="778" r:id="rId28"/>
    <p:sldId id="779" r:id="rId29"/>
    <p:sldId id="718" r:id="rId30"/>
    <p:sldId id="717" r:id="rId31"/>
    <p:sldId id="719" r:id="rId32"/>
    <p:sldId id="720" r:id="rId33"/>
    <p:sldId id="721" r:id="rId34"/>
    <p:sldId id="722" r:id="rId35"/>
    <p:sldId id="723" r:id="rId36"/>
    <p:sldId id="724" r:id="rId37"/>
    <p:sldId id="731" r:id="rId38"/>
    <p:sldId id="726" r:id="rId39"/>
    <p:sldId id="729" r:id="rId40"/>
    <p:sldId id="728" r:id="rId41"/>
    <p:sldId id="772" r:id="rId42"/>
    <p:sldId id="773" r:id="rId43"/>
    <p:sldId id="774" r:id="rId44"/>
    <p:sldId id="775" r:id="rId45"/>
    <p:sldId id="776" r:id="rId46"/>
  </p:sldIdLst>
  <p:sldSz cx="9144000" cy="6858000" type="screen4x3"/>
  <p:notesSz cx="6669088" cy="9753600"/>
  <p:defaultTextStyle>
    <a:defPPr>
      <a:defRPr lang="en-US"/>
    </a:defPPr>
    <a:lvl1pPr algn="l" rtl="0" fontAlgn="base">
      <a:spcBef>
        <a:spcPct val="0"/>
      </a:spcBef>
      <a:spcAft>
        <a:spcPct val="0"/>
      </a:spcAft>
      <a:defRPr sz="1200" kern="1200">
        <a:solidFill>
          <a:schemeClr val="tx1"/>
        </a:solidFill>
        <a:latin typeface="Arial" charset="0"/>
        <a:ea typeface="+mn-ea"/>
        <a:cs typeface="+mn-cs"/>
      </a:defRPr>
    </a:lvl1pPr>
    <a:lvl2pPr marL="457200" algn="l" rtl="0" fontAlgn="base">
      <a:spcBef>
        <a:spcPct val="0"/>
      </a:spcBef>
      <a:spcAft>
        <a:spcPct val="0"/>
      </a:spcAft>
      <a:defRPr sz="1200" kern="1200">
        <a:solidFill>
          <a:schemeClr val="tx1"/>
        </a:solidFill>
        <a:latin typeface="Arial" charset="0"/>
        <a:ea typeface="+mn-ea"/>
        <a:cs typeface="+mn-cs"/>
      </a:defRPr>
    </a:lvl2pPr>
    <a:lvl3pPr marL="914400" algn="l" rtl="0" fontAlgn="base">
      <a:spcBef>
        <a:spcPct val="0"/>
      </a:spcBef>
      <a:spcAft>
        <a:spcPct val="0"/>
      </a:spcAft>
      <a:defRPr sz="1200" kern="1200">
        <a:solidFill>
          <a:schemeClr val="tx1"/>
        </a:solidFill>
        <a:latin typeface="Arial" charset="0"/>
        <a:ea typeface="+mn-ea"/>
        <a:cs typeface="+mn-cs"/>
      </a:defRPr>
    </a:lvl3pPr>
    <a:lvl4pPr marL="1371600" algn="l" rtl="0" fontAlgn="base">
      <a:spcBef>
        <a:spcPct val="0"/>
      </a:spcBef>
      <a:spcAft>
        <a:spcPct val="0"/>
      </a:spcAft>
      <a:defRPr sz="1200" kern="1200">
        <a:solidFill>
          <a:schemeClr val="tx1"/>
        </a:solidFill>
        <a:latin typeface="Arial" charset="0"/>
        <a:ea typeface="+mn-ea"/>
        <a:cs typeface="+mn-cs"/>
      </a:defRPr>
    </a:lvl4pPr>
    <a:lvl5pPr marL="1828800" algn="l" rtl="0" fontAlgn="base">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A50021"/>
    <a:srgbClr val="CC3300"/>
    <a:srgbClr val="FFFFCC"/>
    <a:srgbClr val="FF9900"/>
    <a:srgbClr val="33CC33"/>
    <a:srgbClr val="66FF33"/>
    <a:srgbClr val="CC00CC"/>
    <a:srgbClr val="00CC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99275" autoAdjust="0"/>
  </p:normalViewPr>
  <p:slideViewPr>
    <p:cSldViewPr>
      <p:cViewPr varScale="1">
        <p:scale>
          <a:sx n="82" d="100"/>
          <a:sy n="82" d="100"/>
        </p:scale>
        <p:origin x="852" y="3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87680"/>
          </a:xfrm>
          <a:prstGeom prst="rect">
            <a:avLst/>
          </a:prstGeom>
        </p:spPr>
        <p:txBody>
          <a:bodyPr vert="horz" wrap="square" lIns="96653" tIns="48327" rIns="96653" bIns="48327" numCol="1" anchor="t" anchorCtr="0" compatLnSpc="1">
            <a:prstTxWarp prst="textNoShape">
              <a:avLst/>
            </a:prstTxWarp>
          </a:bodyPr>
          <a:lstStyle>
            <a:lvl1pPr>
              <a:defRPr smtClean="0"/>
            </a:lvl1pPr>
          </a:lstStyle>
          <a:p>
            <a:pPr>
              <a:defRPr/>
            </a:pPr>
            <a:endParaRPr lang="zh-CN" altLang="en-US"/>
          </a:p>
        </p:txBody>
      </p:sp>
      <p:sp>
        <p:nvSpPr>
          <p:cNvPr id="3" name="Date Placeholder 2"/>
          <p:cNvSpPr>
            <a:spLocks noGrp="1"/>
          </p:cNvSpPr>
          <p:nvPr>
            <p:ph type="dt" sz="quarter" idx="1"/>
          </p:nvPr>
        </p:nvSpPr>
        <p:spPr>
          <a:xfrm>
            <a:off x="3777993" y="0"/>
            <a:ext cx="2889938" cy="487680"/>
          </a:xfrm>
          <a:prstGeom prst="rect">
            <a:avLst/>
          </a:prstGeom>
        </p:spPr>
        <p:txBody>
          <a:bodyPr vert="horz" wrap="square" lIns="96653" tIns="48327" rIns="96653" bIns="48327" numCol="1" anchor="t" anchorCtr="0" compatLnSpc="1">
            <a:prstTxWarp prst="textNoShape">
              <a:avLst/>
            </a:prstTxWarp>
          </a:bodyPr>
          <a:lstStyle>
            <a:lvl1pPr algn="r">
              <a:defRPr smtClean="0"/>
            </a:lvl1pPr>
          </a:lstStyle>
          <a:p>
            <a:pPr>
              <a:defRPr/>
            </a:pPr>
            <a:fld id="{1A395C66-BAC7-4947-A978-17979EC9EE5D}" type="datetimeFigureOut">
              <a:rPr lang="zh-CN" altLang="en-US"/>
              <a:pPr>
                <a:defRPr/>
              </a:pPr>
              <a:t>2017/9/14</a:t>
            </a:fld>
            <a:endParaRPr lang="en-US" altLang="zh-CN"/>
          </a:p>
        </p:txBody>
      </p:sp>
      <p:sp>
        <p:nvSpPr>
          <p:cNvPr id="4" name="Footer Placeholder 3"/>
          <p:cNvSpPr>
            <a:spLocks noGrp="1"/>
          </p:cNvSpPr>
          <p:nvPr>
            <p:ph type="ftr" sz="quarter" idx="2"/>
          </p:nvPr>
        </p:nvSpPr>
        <p:spPr>
          <a:xfrm>
            <a:off x="0" y="9263663"/>
            <a:ext cx="2889938" cy="487680"/>
          </a:xfrm>
          <a:prstGeom prst="rect">
            <a:avLst/>
          </a:prstGeom>
        </p:spPr>
        <p:txBody>
          <a:bodyPr vert="horz" wrap="square" lIns="96653" tIns="48327" rIns="96653" bIns="48327" numCol="1" anchor="b" anchorCtr="0" compatLnSpc="1">
            <a:prstTxWarp prst="textNoShape">
              <a:avLst/>
            </a:prstTxWarp>
          </a:bodyPr>
          <a:lstStyle>
            <a:lvl1pPr>
              <a:defRPr smtClean="0"/>
            </a:lvl1pPr>
          </a:lstStyle>
          <a:p>
            <a:pPr>
              <a:defRPr/>
            </a:pPr>
            <a:endParaRPr lang="zh-CN" altLang="en-US"/>
          </a:p>
        </p:txBody>
      </p:sp>
      <p:sp>
        <p:nvSpPr>
          <p:cNvPr id="5" name="Slide Number Placeholder 4"/>
          <p:cNvSpPr>
            <a:spLocks noGrp="1"/>
          </p:cNvSpPr>
          <p:nvPr>
            <p:ph type="sldNum" sz="quarter" idx="3"/>
          </p:nvPr>
        </p:nvSpPr>
        <p:spPr>
          <a:xfrm>
            <a:off x="3777993" y="9263663"/>
            <a:ext cx="2889938" cy="487680"/>
          </a:xfrm>
          <a:prstGeom prst="rect">
            <a:avLst/>
          </a:prstGeom>
        </p:spPr>
        <p:txBody>
          <a:bodyPr vert="horz" wrap="square" lIns="96653" tIns="48327" rIns="96653" bIns="48327" numCol="1" anchor="b" anchorCtr="0" compatLnSpc="1">
            <a:prstTxWarp prst="textNoShape">
              <a:avLst/>
            </a:prstTxWarp>
          </a:bodyPr>
          <a:lstStyle>
            <a:lvl1pPr algn="r">
              <a:defRPr smtClean="0"/>
            </a:lvl1pPr>
          </a:lstStyle>
          <a:p>
            <a:pPr>
              <a:defRPr/>
            </a:pPr>
            <a:fld id="{4239E3A9-FBC1-4C90-89C7-C86D175BA3FA}" type="slidenum">
              <a:rPr lang="zh-CN" altLang="en-US"/>
              <a:pPr>
                <a:defRPr/>
              </a:pPr>
              <a:t>‹#›</a:t>
            </a:fld>
            <a:endParaRPr lang="en-US" altLang="zh-CN"/>
          </a:p>
        </p:txBody>
      </p:sp>
    </p:spTree>
    <p:extLst>
      <p:ext uri="{BB962C8B-B14F-4D97-AF65-F5344CB8AC3E}">
        <p14:creationId xmlns:p14="http://schemas.microsoft.com/office/powerpoint/2010/main" val="3615708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889938" cy="48768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eaLnBrk="0" hangingPunct="0">
              <a:defRPr sz="1200"/>
            </a:lvl1pPr>
          </a:lstStyle>
          <a:p>
            <a:pPr>
              <a:defRPr/>
            </a:pPr>
            <a:endParaRPr lang="en-US" altLang="zh-CN"/>
          </a:p>
        </p:txBody>
      </p:sp>
      <p:sp>
        <p:nvSpPr>
          <p:cNvPr id="36867" name="Rectangle 3"/>
          <p:cNvSpPr>
            <a:spLocks noGrp="1" noChangeArrowheads="1"/>
          </p:cNvSpPr>
          <p:nvPr>
            <p:ph type="dt" idx="1"/>
          </p:nvPr>
        </p:nvSpPr>
        <p:spPr bwMode="auto">
          <a:xfrm>
            <a:off x="3777993" y="0"/>
            <a:ext cx="2889938" cy="48768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eaLnBrk="0" hangingPunct="0">
              <a:defRPr sz="1200"/>
            </a:lvl1pPr>
          </a:lstStyle>
          <a:p>
            <a:pPr>
              <a:defRPr/>
            </a:pPr>
            <a:fld id="{8C874FDD-B067-4E5B-9185-454DDEAB3F7B}" type="datetimeFigureOut">
              <a:rPr lang="zh-CN" altLang="en-US"/>
              <a:pPr>
                <a:defRPr/>
              </a:pPr>
              <a:t>2017/9/14</a:t>
            </a:fld>
            <a:endParaRPr lang="en-US" altLang="zh-CN"/>
          </a:p>
        </p:txBody>
      </p:sp>
      <p:sp>
        <p:nvSpPr>
          <p:cNvPr id="47108" name="Rectangle 4"/>
          <p:cNvSpPr>
            <a:spLocks noGrp="1" noRot="1" noChangeAspect="1" noChangeArrowheads="1" noTextEdit="1"/>
          </p:cNvSpPr>
          <p:nvPr>
            <p:ph type="sldImg" idx="2"/>
          </p:nvPr>
        </p:nvSpPr>
        <p:spPr bwMode="auto">
          <a:xfrm>
            <a:off x="896938" y="730250"/>
            <a:ext cx="4875212" cy="36576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666909" y="4632960"/>
            <a:ext cx="5335270" cy="438912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6870" name="Rectangle 6"/>
          <p:cNvSpPr>
            <a:spLocks noGrp="1" noChangeArrowheads="1"/>
          </p:cNvSpPr>
          <p:nvPr>
            <p:ph type="ftr" sz="quarter" idx="4"/>
          </p:nvPr>
        </p:nvSpPr>
        <p:spPr bwMode="auto">
          <a:xfrm>
            <a:off x="0" y="9263663"/>
            <a:ext cx="2889938" cy="487680"/>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eaLnBrk="0" hangingPunct="0">
              <a:defRPr sz="1200"/>
            </a:lvl1pPr>
          </a:lstStyle>
          <a:p>
            <a:pPr>
              <a:defRPr/>
            </a:pPr>
            <a:endParaRPr lang="en-US" altLang="zh-CN"/>
          </a:p>
        </p:txBody>
      </p:sp>
      <p:sp>
        <p:nvSpPr>
          <p:cNvPr id="36871" name="Rectangle 7"/>
          <p:cNvSpPr>
            <a:spLocks noGrp="1" noChangeArrowheads="1"/>
          </p:cNvSpPr>
          <p:nvPr>
            <p:ph type="sldNum" sz="quarter" idx="5"/>
          </p:nvPr>
        </p:nvSpPr>
        <p:spPr bwMode="auto">
          <a:xfrm>
            <a:off x="3777993" y="9263663"/>
            <a:ext cx="2889938" cy="487680"/>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eaLnBrk="0" hangingPunct="0">
              <a:defRPr sz="1200"/>
            </a:lvl1pPr>
          </a:lstStyle>
          <a:p>
            <a:pPr>
              <a:defRPr/>
            </a:pPr>
            <a:fld id="{1A4026A9-F546-4A60-85FC-C280A3E995E5}" type="slidenum">
              <a:rPr lang="zh-CN" altLang="en-US"/>
              <a:pPr>
                <a:defRPr/>
              </a:pPr>
              <a:t>‹#›</a:t>
            </a:fld>
            <a:endParaRPr lang="en-US" altLang="zh-CN"/>
          </a:p>
        </p:txBody>
      </p:sp>
    </p:spTree>
    <p:extLst>
      <p:ext uri="{BB962C8B-B14F-4D97-AF65-F5344CB8AC3E}">
        <p14:creationId xmlns:p14="http://schemas.microsoft.com/office/powerpoint/2010/main" val="39046891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endParaRPr lang="en-US" altLang="zh-CN"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914400" y="1524000"/>
            <a:ext cx="7623175" cy="1752600"/>
          </a:xfrm>
        </p:spPr>
        <p:txBody>
          <a:bodyPr/>
          <a:lstStyle>
            <a:lvl1pPr>
              <a:defRPr sz="5000" b="1">
                <a:latin typeface="Calibri" pitchFamily="34" charset="0"/>
                <a:cs typeface="Iskoola Pota" pitchFamily="34" charset="0"/>
              </a:defRPr>
            </a:lvl1pPr>
          </a:lstStyle>
          <a:p>
            <a:r>
              <a:rPr lang="en-US" altLang="zh-CN" dirty="0" smtClean="0"/>
              <a:t>Click to edit Master title style</a:t>
            </a:r>
            <a:endParaRPr lang="en-US" altLang="zh-CN" dirty="0"/>
          </a:p>
        </p:txBody>
      </p:sp>
      <p:sp>
        <p:nvSpPr>
          <p:cNvPr id="819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atin typeface="Calibri" pitchFamily="34" charset="0"/>
                <a:cs typeface="Iskoola Pota" pitchFamily="34" charset="0"/>
              </a:defRPr>
            </a:lvl1pPr>
          </a:lstStyle>
          <a:p>
            <a:r>
              <a:rPr lang="en-US" altLang="zh-CN" dirty="0" smtClean="0"/>
              <a:t>Click to edit Master subtitle style</a:t>
            </a:r>
            <a:endParaRPr lang="en-US" altLang="zh-CN" dirty="0"/>
          </a:p>
        </p:txBody>
      </p:sp>
      <p:sp>
        <p:nvSpPr>
          <p:cNvPr id="8196" name="Rectangle 4"/>
          <p:cNvSpPr>
            <a:spLocks noGrp="1" noChangeArrowheads="1"/>
          </p:cNvSpPr>
          <p:nvPr>
            <p:ph type="dt" sz="half" idx="2"/>
          </p:nvPr>
        </p:nvSpPr>
        <p:spPr/>
        <p:txBody>
          <a:bodyPr/>
          <a:lstStyle>
            <a:lvl1pPr>
              <a:defRPr>
                <a:latin typeface="Calibri" pitchFamily="34" charset="0"/>
              </a:defRPr>
            </a:lvl1pPr>
          </a:lstStyle>
          <a:p>
            <a:pPr>
              <a:defRPr/>
            </a:pPr>
            <a:fld id="{FD6CDC6D-4EE0-4163-813D-9CD3796578B8}" type="datetimeFigureOut">
              <a:rPr lang="zh-CN" altLang="en-US" smtClean="0"/>
              <a:pPr>
                <a:defRPr/>
              </a:pPr>
              <a:t>2017/9/14</a:t>
            </a:fld>
            <a:endParaRPr lang="en-US" altLang="zh-CN"/>
          </a:p>
        </p:txBody>
      </p:sp>
      <p:sp>
        <p:nvSpPr>
          <p:cNvPr id="8197" name="Rectangle 5"/>
          <p:cNvSpPr>
            <a:spLocks noGrp="1" noChangeArrowheads="1"/>
          </p:cNvSpPr>
          <p:nvPr>
            <p:ph type="ftr" sz="quarter" idx="3"/>
          </p:nvPr>
        </p:nvSpPr>
        <p:spPr>
          <a:xfrm>
            <a:off x="3124200" y="6243638"/>
            <a:ext cx="2895600" cy="457200"/>
          </a:xfrm>
        </p:spPr>
        <p:txBody>
          <a:bodyPr/>
          <a:lstStyle>
            <a:lvl1pPr>
              <a:defRPr>
                <a:latin typeface="Calibri" pitchFamily="34" charset="0"/>
              </a:defRPr>
            </a:lvl1pPr>
          </a:lstStyle>
          <a:p>
            <a:pPr>
              <a:defRPr/>
            </a:pPr>
            <a:endParaRPr lang="zh-CN" altLang="en-US"/>
          </a:p>
        </p:txBody>
      </p:sp>
      <p:sp>
        <p:nvSpPr>
          <p:cNvPr id="8198" name="Rectangle 6"/>
          <p:cNvSpPr>
            <a:spLocks noGrp="1" noChangeArrowheads="1"/>
          </p:cNvSpPr>
          <p:nvPr>
            <p:ph type="sldNum" sz="quarter" idx="4"/>
          </p:nvPr>
        </p:nvSpPr>
        <p:spPr/>
        <p:txBody>
          <a:bodyPr/>
          <a:lstStyle>
            <a:lvl1pPr>
              <a:defRPr>
                <a:latin typeface="Calibri" pitchFamily="34" charset="0"/>
              </a:defRPr>
            </a:lvl1pPr>
          </a:lstStyle>
          <a:p>
            <a:pPr>
              <a:defRPr/>
            </a:pPr>
            <a:fld id="{8FC893D8-0101-4D6A-B8CF-851210C370AF}" type="slidenum">
              <a:rPr lang="zh-CN" altLang="en-US" smtClean="0"/>
              <a:pPr>
                <a:defRPr/>
              </a:pPr>
              <a:t>‹#›</a:t>
            </a:fld>
            <a:endParaRPr lang="en-US" altLang="zh-CN"/>
          </a:p>
        </p:txBody>
      </p:sp>
      <p:sp>
        <p:nvSpPr>
          <p:cNvPr id="8199"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latin typeface="Calibri" pitchFamily="34" charset="0"/>
            </a:endParaRPr>
          </a:p>
        </p:txBody>
      </p:sp>
      <p:sp>
        <p:nvSpPr>
          <p:cNvPr id="8200"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en-US" dirty="0">
              <a:latin typeface="Calibri" pitchFamily="34" charset="0"/>
              <a:cs typeface="Iskoola Pota"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9B0466F-4628-4FD0-96E3-BD8917FD5FD0}" type="datetimeFigureOut">
              <a:rPr lang="zh-CN" altLang="en-US" smtClean="0"/>
              <a:pPr>
                <a:defRPr/>
              </a:pPr>
              <a:t>2017/9/14</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6D4B01DE-58FC-4595-BD9C-BE624D0330DD}" type="slidenum">
              <a:rPr lang="zh-CN" altLang="en-US"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86B8E33-68C8-450A-AAFD-1D2427969E67}" type="datetimeFigureOut">
              <a:rPr lang="zh-CN" altLang="en-US" smtClean="0"/>
              <a:pPr>
                <a:defRPr/>
              </a:pPr>
              <a:t>2017/9/14</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F5EABE93-1989-44EE-8354-A9E88BBC465A}" type="slidenum">
              <a:rPr lang="zh-CN" altLang="en-US"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pPr>
              <a:defRPr/>
            </a:pPr>
            <a:fld id="{D92F4355-5CB1-4ACF-BDD9-483BD3E683DD}" type="datetimeFigureOut">
              <a:rPr lang="zh-CN" altLang="en-US" smtClean="0"/>
              <a:pPr>
                <a:defRPr/>
              </a:pPr>
              <a:t>2017/9/14</a:t>
            </a:fld>
            <a:endParaRPr lang="en-US" altLang="zh-CN">
              <a:solidFill>
                <a:srgbClr val="045C75"/>
              </a:solidFill>
            </a:endParaRPr>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zh-CN"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pPr>
              <a:defRPr/>
            </a:pPr>
            <a:fld id="{17C11BA6-15D4-4D8B-A31B-49D97CB27F55}" type="slidenum">
              <a:rPr lang="zh-CN" altLang="en-US" smtClean="0"/>
              <a:pPr>
                <a:defRPr/>
              </a:pPr>
              <a:t>‹#›</a:t>
            </a:fld>
            <a:endParaRPr lang="en-US" altLang="zh-CN">
              <a:solidFill>
                <a:srgbClr val="045C75"/>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3638"/>
            <a:ext cx="2133600" cy="457200"/>
          </a:xfrm>
        </p:spPr>
        <p:txBody>
          <a:bodyPr/>
          <a:lstStyle>
            <a:lvl1pPr>
              <a:defRPr/>
            </a:lvl1pPr>
          </a:lstStyle>
          <a:p>
            <a:pPr>
              <a:defRPr/>
            </a:pPr>
            <a:fld id="{D92F4355-5CB1-4ACF-BDD9-483BD3E683DD}" type="datetimeFigureOut">
              <a:rPr lang="zh-CN" altLang="en-US" smtClean="0"/>
              <a:pPr>
                <a:defRPr/>
              </a:pPr>
              <a:t>2017/9/14</a:t>
            </a:fld>
            <a:endParaRPr lang="en-US" altLang="zh-CN">
              <a:solidFill>
                <a:srgbClr val="045C75"/>
              </a:solidFill>
            </a:endParaRPr>
          </a:p>
        </p:txBody>
      </p:sp>
      <p:sp>
        <p:nvSpPr>
          <p:cNvPr id="8" name="Footer Placeholder 7"/>
          <p:cNvSpPr>
            <a:spLocks noGrp="1"/>
          </p:cNvSpPr>
          <p:nvPr>
            <p:ph type="ftr" sz="quarter" idx="11"/>
          </p:nvPr>
        </p:nvSpPr>
        <p:spPr>
          <a:xfrm>
            <a:off x="3124200" y="6248400"/>
            <a:ext cx="2895600" cy="457200"/>
          </a:xfrm>
        </p:spPr>
        <p:txBody>
          <a:bodyPr/>
          <a:lstStyle>
            <a:lvl1pPr>
              <a:defRPr/>
            </a:lvl1pPr>
          </a:lstStyle>
          <a:p>
            <a:pPr>
              <a:defRPr/>
            </a:pPr>
            <a:endParaRPr lang="zh-CN" altLang="en-US"/>
          </a:p>
        </p:txBody>
      </p:sp>
      <p:sp>
        <p:nvSpPr>
          <p:cNvPr id="9" name="Slide Number Placeholder 8"/>
          <p:cNvSpPr>
            <a:spLocks noGrp="1"/>
          </p:cNvSpPr>
          <p:nvPr>
            <p:ph type="sldNum" sz="quarter" idx="12"/>
          </p:nvPr>
        </p:nvSpPr>
        <p:spPr>
          <a:xfrm>
            <a:off x="6553200" y="6243638"/>
            <a:ext cx="2133600" cy="457200"/>
          </a:xfrm>
        </p:spPr>
        <p:txBody>
          <a:bodyPr/>
          <a:lstStyle>
            <a:lvl1pPr>
              <a:defRPr/>
            </a:lvl1pPr>
          </a:lstStyle>
          <a:p>
            <a:pPr>
              <a:defRPr/>
            </a:pPr>
            <a:fld id="{17C11BA6-15D4-4D8B-A31B-49D97CB27F55}" type="slidenum">
              <a:rPr lang="zh-CN" altLang="en-US" smtClean="0"/>
              <a:pPr>
                <a:defRPr/>
              </a:pPr>
              <a:t>‹#›</a:t>
            </a:fld>
            <a:endParaRPr lang="en-US" altLang="zh-CN">
              <a:solidFill>
                <a:srgbClr val="045C75"/>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pPr>
              <a:defRPr/>
            </a:pPr>
            <a:fld id="{D92F4355-5CB1-4ACF-BDD9-483BD3E683DD}" type="datetimeFigureOut">
              <a:rPr lang="zh-CN" altLang="en-US" smtClean="0"/>
              <a:pPr>
                <a:defRPr/>
              </a:pPr>
              <a:t>2017/9/14</a:t>
            </a:fld>
            <a:endParaRPr lang="en-US" altLang="zh-CN">
              <a:solidFill>
                <a:srgbClr val="045C75"/>
              </a:solidFill>
            </a:endParaRPr>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zh-CN"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pPr>
              <a:defRPr/>
            </a:pPr>
            <a:fld id="{17C11BA6-15D4-4D8B-A31B-49D97CB27F55}" type="slidenum">
              <a:rPr lang="zh-CN" altLang="en-US" smtClean="0"/>
              <a:pPr>
                <a:defRPr/>
              </a:pPr>
              <a:t>‹#›</a:t>
            </a:fld>
            <a:endParaRPr lang="en-US" altLang="zh-CN">
              <a:solidFill>
                <a:srgbClr val="045C75"/>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pPr>
              <a:defRPr/>
            </a:pPr>
            <a:fld id="{D92F4355-5CB1-4ACF-BDD9-483BD3E683DD}" type="datetimeFigureOut">
              <a:rPr lang="zh-CN" altLang="en-US" smtClean="0"/>
              <a:pPr>
                <a:defRPr/>
              </a:pPr>
              <a:t>2017/9/14</a:t>
            </a:fld>
            <a:endParaRPr lang="en-US" altLang="zh-CN">
              <a:solidFill>
                <a:srgbClr val="045C75"/>
              </a:solidFill>
            </a:endParaRPr>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zh-CN"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pPr>
              <a:defRPr/>
            </a:pPr>
            <a:fld id="{17C11BA6-15D4-4D8B-A31B-49D97CB27F55}" type="slidenum">
              <a:rPr lang="zh-CN" altLang="en-US" smtClean="0"/>
              <a:pPr>
                <a:defRPr/>
              </a:pPr>
              <a:t>‹#›</a:t>
            </a:fld>
            <a:endParaRPr lang="en-US" altLang="zh-CN">
              <a:solidFill>
                <a:srgbClr val="045C75"/>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Calibri" pitchFamily="34" charset="0"/>
              </a:defRPr>
            </a:lvl1pPr>
          </a:lstStyle>
          <a:p>
            <a:pPr>
              <a:defRPr/>
            </a:pPr>
            <a:fld id="{2D1CC542-DA65-4D97-A79C-E6B794CDE341}" type="datetimeFigureOut">
              <a:rPr lang="zh-CN" altLang="en-US" smtClean="0"/>
              <a:pPr>
                <a:defRPr/>
              </a:pPr>
              <a:t>2017/9/14</a:t>
            </a:fld>
            <a:endParaRPr lang="en-US" altLang="zh-CN"/>
          </a:p>
        </p:txBody>
      </p:sp>
      <p:sp>
        <p:nvSpPr>
          <p:cNvPr id="5" name="Footer Placeholder 4"/>
          <p:cNvSpPr>
            <a:spLocks noGrp="1"/>
          </p:cNvSpPr>
          <p:nvPr>
            <p:ph type="ftr" sz="quarter" idx="11"/>
          </p:nvPr>
        </p:nvSpPr>
        <p:spPr/>
        <p:txBody>
          <a:bodyPr/>
          <a:lstStyle>
            <a:lvl1pPr>
              <a:defRPr>
                <a:latin typeface="Calibri" pitchFamily="34" charset="0"/>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atin typeface="Calibri" pitchFamily="34" charset="0"/>
              </a:defRPr>
            </a:lvl1pPr>
          </a:lstStyle>
          <a:p>
            <a:pPr>
              <a:defRPr/>
            </a:pPr>
            <a:fld id="{B21C098B-AF64-43D3-8114-98CE067A81C3}" type="slidenum">
              <a:rPr lang="zh-CN" altLang="en-US"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atin typeface="Calibri"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atin typeface="Calibri" pitchFamily="34" charset="0"/>
              </a:defRPr>
            </a:lvl1pPr>
          </a:lstStyle>
          <a:p>
            <a:pPr>
              <a:defRPr/>
            </a:pPr>
            <a:fld id="{42868A76-9B69-47BF-9E4A-96902B10A1E7}" type="datetimeFigureOut">
              <a:rPr lang="zh-CN" altLang="en-US" smtClean="0"/>
              <a:pPr>
                <a:defRPr/>
              </a:pPr>
              <a:t>2017/9/14</a:t>
            </a:fld>
            <a:endParaRPr lang="en-US" altLang="zh-CN"/>
          </a:p>
        </p:txBody>
      </p:sp>
      <p:sp>
        <p:nvSpPr>
          <p:cNvPr id="5" name="Footer Placeholder 4"/>
          <p:cNvSpPr>
            <a:spLocks noGrp="1"/>
          </p:cNvSpPr>
          <p:nvPr>
            <p:ph type="ftr" sz="quarter" idx="11"/>
          </p:nvPr>
        </p:nvSpPr>
        <p:spPr/>
        <p:txBody>
          <a:bodyPr/>
          <a:lstStyle>
            <a:lvl1pPr>
              <a:defRPr>
                <a:latin typeface="Calibri" pitchFamily="34" charset="0"/>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atin typeface="Calibri" pitchFamily="34" charset="0"/>
              </a:defRPr>
            </a:lvl1pPr>
          </a:lstStyle>
          <a:p>
            <a:pPr>
              <a:defRPr/>
            </a:pPr>
            <a:fld id="{E69D6CF1-B5B0-45CC-A494-C560F80EF87C}" type="slidenum">
              <a:rPr lang="zh-CN" altLang="en-US"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atin typeface="Calibri" pitchFamily="34" charset="0"/>
              </a:defRPr>
            </a:lvl1pPr>
          </a:lstStyle>
          <a:p>
            <a:pPr>
              <a:defRPr/>
            </a:pPr>
            <a:fld id="{66193BC6-5129-4551-9A0C-D589C1FA99E0}" type="datetimeFigureOut">
              <a:rPr lang="zh-CN" altLang="en-US" smtClean="0"/>
              <a:pPr>
                <a:defRPr/>
              </a:pPr>
              <a:t>2017/9/14</a:t>
            </a:fld>
            <a:endParaRPr lang="en-US" altLang="zh-CN"/>
          </a:p>
        </p:txBody>
      </p:sp>
      <p:sp>
        <p:nvSpPr>
          <p:cNvPr id="6" name="Footer Placeholder 5"/>
          <p:cNvSpPr>
            <a:spLocks noGrp="1"/>
          </p:cNvSpPr>
          <p:nvPr>
            <p:ph type="ftr" sz="quarter" idx="11"/>
          </p:nvPr>
        </p:nvSpPr>
        <p:spPr/>
        <p:txBody>
          <a:bodyPr/>
          <a:lstStyle>
            <a:lvl1pPr>
              <a:defRPr>
                <a:latin typeface="Calibri" pitchFamily="34" charset="0"/>
              </a:defRPr>
            </a:lvl1pPr>
          </a:lstStyle>
          <a:p>
            <a:pPr>
              <a:defRPr/>
            </a:pPr>
            <a:endParaRPr lang="zh-CN" altLang="en-US"/>
          </a:p>
        </p:txBody>
      </p:sp>
      <p:sp>
        <p:nvSpPr>
          <p:cNvPr id="7" name="Slide Number Placeholder 6"/>
          <p:cNvSpPr>
            <a:spLocks noGrp="1"/>
          </p:cNvSpPr>
          <p:nvPr>
            <p:ph type="sldNum" sz="quarter" idx="12"/>
          </p:nvPr>
        </p:nvSpPr>
        <p:spPr/>
        <p:txBody>
          <a:bodyPr/>
          <a:lstStyle>
            <a:lvl1pPr>
              <a:defRPr>
                <a:latin typeface="Calibri" pitchFamily="34" charset="0"/>
              </a:defRPr>
            </a:lvl1pPr>
          </a:lstStyle>
          <a:p>
            <a:pPr>
              <a:defRPr/>
            </a:pPr>
            <a:fld id="{9A794451-DE8C-4F17-A5F8-6E9471C791FF}" type="slidenum">
              <a:rPr lang="zh-CN" altLang="en-US"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atin typeface="Calibri" pitchFamily="34" charset="0"/>
              </a:defRPr>
            </a:lvl1pPr>
          </a:lstStyle>
          <a:p>
            <a:pPr>
              <a:defRPr/>
            </a:pPr>
            <a:fld id="{1DD4FC51-53E4-4B4A-8408-0D7C776F0E9B}" type="datetimeFigureOut">
              <a:rPr lang="zh-CN" altLang="en-US" smtClean="0"/>
              <a:pPr>
                <a:defRPr/>
              </a:pPr>
              <a:t>2017/9/14</a:t>
            </a:fld>
            <a:endParaRPr lang="en-US" altLang="zh-CN"/>
          </a:p>
        </p:txBody>
      </p:sp>
      <p:sp>
        <p:nvSpPr>
          <p:cNvPr id="8" name="Footer Placeholder 7"/>
          <p:cNvSpPr>
            <a:spLocks noGrp="1"/>
          </p:cNvSpPr>
          <p:nvPr>
            <p:ph type="ftr" sz="quarter" idx="11"/>
          </p:nvPr>
        </p:nvSpPr>
        <p:spPr/>
        <p:txBody>
          <a:bodyPr/>
          <a:lstStyle>
            <a:lvl1pPr>
              <a:defRPr>
                <a:latin typeface="Calibri" pitchFamily="34" charset="0"/>
              </a:defRPr>
            </a:lvl1pPr>
          </a:lstStyle>
          <a:p>
            <a:pPr>
              <a:defRPr/>
            </a:pPr>
            <a:endParaRPr lang="zh-CN" altLang="en-US"/>
          </a:p>
        </p:txBody>
      </p:sp>
      <p:sp>
        <p:nvSpPr>
          <p:cNvPr id="9" name="Slide Number Placeholder 8"/>
          <p:cNvSpPr>
            <a:spLocks noGrp="1"/>
          </p:cNvSpPr>
          <p:nvPr>
            <p:ph type="sldNum" sz="quarter" idx="12"/>
          </p:nvPr>
        </p:nvSpPr>
        <p:spPr/>
        <p:txBody>
          <a:bodyPr/>
          <a:lstStyle>
            <a:lvl1pPr>
              <a:defRPr>
                <a:latin typeface="Calibri" pitchFamily="34" charset="0"/>
              </a:defRPr>
            </a:lvl1pPr>
          </a:lstStyle>
          <a:p>
            <a:pPr>
              <a:defRPr/>
            </a:pPr>
            <a:fld id="{74DCD14B-0E03-45C4-9CB4-EC1BF9DBC28A}" type="slidenum">
              <a:rPr lang="zh-CN" altLang="en-US"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atin typeface="Calibri" pitchFamily="34" charset="0"/>
              </a:defRPr>
            </a:lvl1pPr>
          </a:lstStyle>
          <a:p>
            <a:pPr>
              <a:defRPr/>
            </a:pPr>
            <a:fld id="{29D9692D-24FD-4BF2-843F-111947BC32F2}" type="datetimeFigureOut">
              <a:rPr lang="zh-CN" altLang="en-US" smtClean="0"/>
              <a:pPr>
                <a:defRPr/>
              </a:pPr>
              <a:t>2017/9/14</a:t>
            </a:fld>
            <a:endParaRPr lang="en-US" altLang="zh-CN"/>
          </a:p>
        </p:txBody>
      </p:sp>
      <p:sp>
        <p:nvSpPr>
          <p:cNvPr id="4" name="Footer Placeholder 3"/>
          <p:cNvSpPr>
            <a:spLocks noGrp="1"/>
          </p:cNvSpPr>
          <p:nvPr>
            <p:ph type="ftr" sz="quarter" idx="11"/>
          </p:nvPr>
        </p:nvSpPr>
        <p:spPr/>
        <p:txBody>
          <a:bodyPr/>
          <a:lstStyle>
            <a:lvl1pPr>
              <a:defRPr>
                <a:latin typeface="Calibri" pitchFamily="34" charset="0"/>
              </a:defRPr>
            </a:lvl1pPr>
          </a:lstStyle>
          <a:p>
            <a:pPr>
              <a:defRPr/>
            </a:pPr>
            <a:endParaRPr lang="zh-CN" altLang="en-US"/>
          </a:p>
        </p:txBody>
      </p:sp>
      <p:sp>
        <p:nvSpPr>
          <p:cNvPr id="5" name="Slide Number Placeholder 4"/>
          <p:cNvSpPr>
            <a:spLocks noGrp="1"/>
          </p:cNvSpPr>
          <p:nvPr>
            <p:ph type="sldNum" sz="quarter" idx="12"/>
          </p:nvPr>
        </p:nvSpPr>
        <p:spPr/>
        <p:txBody>
          <a:bodyPr/>
          <a:lstStyle>
            <a:lvl1pPr>
              <a:defRPr>
                <a:latin typeface="Calibri" pitchFamily="34" charset="0"/>
              </a:defRPr>
            </a:lvl1pPr>
          </a:lstStyle>
          <a:p>
            <a:pPr>
              <a:defRPr/>
            </a:pPr>
            <a:fld id="{B41499DB-596E-406E-A850-ADBBE4ACAF62}" type="slidenum">
              <a:rPr lang="zh-CN" altLang="en-US"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9207657F-E8DF-42F6-A122-EC46F94251E9}" type="datetimeFigureOut">
              <a:rPr lang="zh-CN" altLang="en-US" smtClean="0"/>
              <a:pPr>
                <a:defRPr/>
              </a:pPr>
              <a:t>2017/9/14</a:t>
            </a:fld>
            <a:endParaRPr lang="en-US" altLang="zh-CN"/>
          </a:p>
        </p:txBody>
      </p:sp>
      <p:sp>
        <p:nvSpPr>
          <p:cNvPr id="3" name="Footer Placeholder 2"/>
          <p:cNvSpPr>
            <a:spLocks noGrp="1"/>
          </p:cNvSpPr>
          <p:nvPr>
            <p:ph type="ftr" sz="quarter" idx="11"/>
          </p:nvPr>
        </p:nvSpPr>
        <p:spPr/>
        <p:txBody>
          <a:bodyPr/>
          <a:lstStyle>
            <a:lvl1pPr>
              <a:defRPr/>
            </a:lvl1pPr>
          </a:lstStyle>
          <a:p>
            <a:pPr>
              <a:defRPr/>
            </a:pPr>
            <a:endParaRPr lang="zh-CN" altLang="en-US"/>
          </a:p>
        </p:txBody>
      </p:sp>
      <p:sp>
        <p:nvSpPr>
          <p:cNvPr id="4" name="Slide Number Placeholder 3"/>
          <p:cNvSpPr>
            <a:spLocks noGrp="1"/>
          </p:cNvSpPr>
          <p:nvPr>
            <p:ph type="sldNum" sz="quarter" idx="12"/>
          </p:nvPr>
        </p:nvSpPr>
        <p:spPr/>
        <p:txBody>
          <a:bodyPr/>
          <a:lstStyle>
            <a:lvl1pPr>
              <a:defRPr/>
            </a:lvl1pPr>
          </a:lstStyle>
          <a:p>
            <a:pPr>
              <a:defRPr/>
            </a:pPr>
            <a:fld id="{C6521A6B-41C5-43CE-82EC-EE99A774C932}" type="slidenum">
              <a:rPr lang="zh-CN" altLang="en-US"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0691453A-18CE-4CCF-8E9D-7173DDA93971}" type="datetimeFigureOut">
              <a:rPr lang="zh-CN" altLang="en-US" smtClean="0"/>
              <a:pPr>
                <a:defRPr/>
              </a:pPr>
              <a:t>2017/9/14</a:t>
            </a:fld>
            <a:endParaRPr lang="en-US" altLang="zh-CN"/>
          </a:p>
        </p:txBody>
      </p:sp>
      <p:sp>
        <p:nvSpPr>
          <p:cNvPr id="6" name="Footer Placeholder 5"/>
          <p:cNvSpPr>
            <a:spLocks noGrp="1"/>
          </p:cNvSpPr>
          <p:nvPr>
            <p:ph type="ftr" sz="quarter" idx="11"/>
          </p:nvPr>
        </p:nvSpPr>
        <p:spPr/>
        <p:txBody>
          <a:bodyPr/>
          <a:lstStyle>
            <a:lvl1pPr>
              <a:defRPr/>
            </a:lvl1pPr>
          </a:lstStyle>
          <a:p>
            <a:pPr>
              <a:defRPr/>
            </a:pPr>
            <a:endParaRPr lang="zh-CN" altLang="en-US"/>
          </a:p>
        </p:txBody>
      </p:sp>
      <p:sp>
        <p:nvSpPr>
          <p:cNvPr id="7" name="Slide Number Placeholder 6"/>
          <p:cNvSpPr>
            <a:spLocks noGrp="1"/>
          </p:cNvSpPr>
          <p:nvPr>
            <p:ph type="sldNum" sz="quarter" idx="12"/>
          </p:nvPr>
        </p:nvSpPr>
        <p:spPr/>
        <p:txBody>
          <a:bodyPr/>
          <a:lstStyle>
            <a:lvl1pPr>
              <a:defRPr/>
            </a:lvl1pPr>
          </a:lstStyle>
          <a:p>
            <a:pPr>
              <a:defRPr/>
            </a:pPr>
            <a:fld id="{6ADBB9F9-E069-4585-84F6-CF7DDE5C2DA8}" type="slidenum">
              <a:rPr lang="zh-CN" altLang="en-US"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F046D232-B991-4B2D-9ABC-E8235D4C177C}" type="datetimeFigureOut">
              <a:rPr lang="zh-CN" altLang="en-US" smtClean="0"/>
              <a:pPr>
                <a:defRPr/>
              </a:pPr>
              <a:t>2017/9/14</a:t>
            </a:fld>
            <a:endParaRPr lang="en-US" altLang="zh-CN"/>
          </a:p>
        </p:txBody>
      </p:sp>
      <p:sp>
        <p:nvSpPr>
          <p:cNvPr id="6" name="Footer Placeholder 5"/>
          <p:cNvSpPr>
            <a:spLocks noGrp="1"/>
          </p:cNvSpPr>
          <p:nvPr>
            <p:ph type="ftr" sz="quarter" idx="11"/>
          </p:nvPr>
        </p:nvSpPr>
        <p:spPr/>
        <p:txBody>
          <a:bodyPr/>
          <a:lstStyle>
            <a:lvl1pPr>
              <a:defRPr/>
            </a:lvl1pPr>
          </a:lstStyle>
          <a:p>
            <a:pPr>
              <a:defRPr/>
            </a:pPr>
            <a:endParaRPr lang="zh-CN" altLang="en-US"/>
          </a:p>
        </p:txBody>
      </p:sp>
      <p:sp>
        <p:nvSpPr>
          <p:cNvPr id="7" name="Slide Number Placeholder 6"/>
          <p:cNvSpPr>
            <a:spLocks noGrp="1"/>
          </p:cNvSpPr>
          <p:nvPr>
            <p:ph type="sldNum" sz="quarter" idx="12"/>
          </p:nvPr>
        </p:nvSpPr>
        <p:spPr/>
        <p:txBody>
          <a:bodyPr/>
          <a:lstStyle>
            <a:lvl1pPr>
              <a:defRPr/>
            </a:lvl1pPr>
          </a:lstStyle>
          <a:p>
            <a:pPr>
              <a:defRPr/>
            </a:pPr>
            <a:fld id="{422185E5-D22F-4151-B7A0-3D1C0E84A9F2}" type="slidenum">
              <a:rPr lang="zh-CN" altLang="en-US" smtClean="0"/>
              <a:pPr>
                <a:defRPr/>
              </a:pPr>
              <a:t>‹#›</a:t>
            </a:fld>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dirty="0" smtClean="0"/>
              <a:t>Click to edit Master title style</a:t>
            </a:r>
          </a:p>
        </p:txBody>
      </p:sp>
      <p:sp>
        <p:nvSpPr>
          <p:cNvPr id="7171"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7172"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b="0">
                <a:latin typeface="Calibri" pitchFamily="34" charset="0"/>
              </a:defRPr>
            </a:lvl1pPr>
          </a:lstStyle>
          <a:p>
            <a:pPr>
              <a:defRPr/>
            </a:pPr>
            <a:fld id="{D92F4355-5CB1-4ACF-BDD9-483BD3E683DD}" type="datetimeFigureOut">
              <a:rPr lang="zh-CN" altLang="en-US" smtClean="0"/>
              <a:pPr>
                <a:defRPr/>
              </a:pPr>
              <a:t>2017/9/14</a:t>
            </a:fld>
            <a:endParaRPr lang="en-US" altLang="zh-CN">
              <a:solidFill>
                <a:srgbClr val="045C75"/>
              </a:solidFill>
            </a:endParaRPr>
          </a:p>
        </p:txBody>
      </p:sp>
      <p:sp>
        <p:nvSpPr>
          <p:cNvPr id="717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0">
                <a:latin typeface="Calibri" pitchFamily="34" charset="0"/>
              </a:defRPr>
            </a:lvl1pPr>
          </a:lstStyle>
          <a:p>
            <a:pPr>
              <a:defRPr/>
            </a:pPr>
            <a:endParaRPr lang="zh-CN" altLang="en-US"/>
          </a:p>
        </p:txBody>
      </p:sp>
      <p:sp>
        <p:nvSpPr>
          <p:cNvPr id="7174"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atin typeface="Calibri" pitchFamily="34" charset="0"/>
              </a:defRPr>
            </a:lvl1pPr>
          </a:lstStyle>
          <a:p>
            <a:pPr>
              <a:defRPr/>
            </a:pPr>
            <a:fld id="{17C11BA6-15D4-4D8B-A31B-49D97CB27F55}" type="slidenum">
              <a:rPr lang="zh-CN" altLang="en-US" smtClean="0"/>
              <a:pPr>
                <a:defRPr/>
              </a:pPr>
              <a:t>‹#›</a:t>
            </a:fld>
            <a:endParaRPr lang="en-US" altLang="zh-CN">
              <a:solidFill>
                <a:srgbClr val="045C75"/>
              </a:solidFill>
            </a:endParaRPr>
          </a:p>
        </p:txBody>
      </p:sp>
      <p:sp>
        <p:nvSpPr>
          <p:cNvPr id="7175"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en-US">
              <a:latin typeface="Calibri" pitchFamily="34" charset="0"/>
            </a:endParaRPr>
          </a:p>
        </p:txBody>
      </p:sp>
      <p:sp>
        <p:nvSpPr>
          <p:cNvPr id="7176"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en-US">
              <a:latin typeface="Calibri" pitchFamily="34" charset="0"/>
            </a:endParaRPr>
          </a:p>
        </p:txBody>
      </p:sp>
    </p:spTree>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4028" r:id="rId12"/>
    <p:sldLayoutId id="2147484029" r:id="rId13"/>
    <p:sldLayoutId id="2147484030" r:id="rId14"/>
    <p:sldLayoutId id="2147484031" r:id="rId15"/>
  </p:sldLayoutIdLst>
  <p:timing>
    <p:tnLst>
      <p:par>
        <p:cTn id="1" dur="indefinite" restart="never" nodeType="tmRoot"/>
      </p:par>
    </p:tnLst>
  </p:timing>
  <p:txStyles>
    <p:titleStyle>
      <a:lvl1pPr algn="l" rtl="0" eaLnBrk="1" fontAlgn="base" hangingPunct="1">
        <a:spcBef>
          <a:spcPct val="0"/>
        </a:spcBef>
        <a:spcAft>
          <a:spcPct val="0"/>
        </a:spcAft>
        <a:defRPr sz="4400" b="1">
          <a:solidFill>
            <a:schemeClr val="tx2"/>
          </a:solidFill>
          <a:latin typeface="Calibri" pitchFamily="34" charset="0"/>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pitchFamily="2" charset="-122"/>
        </a:defRPr>
      </a:lvl2pPr>
      <a:lvl3pPr algn="l" rtl="0" eaLnBrk="1" fontAlgn="base" hangingPunct="1">
        <a:spcBef>
          <a:spcPct val="0"/>
        </a:spcBef>
        <a:spcAft>
          <a:spcPct val="0"/>
        </a:spcAft>
        <a:defRPr sz="4200">
          <a:solidFill>
            <a:schemeClr val="tx2"/>
          </a:solidFill>
          <a:latin typeface="Garamond" pitchFamily="18" charset="0"/>
          <a:ea typeface="宋体" pitchFamily="2" charset="-122"/>
        </a:defRPr>
      </a:lvl3pPr>
      <a:lvl4pPr algn="l" rtl="0" eaLnBrk="1" fontAlgn="base" hangingPunct="1">
        <a:spcBef>
          <a:spcPct val="0"/>
        </a:spcBef>
        <a:spcAft>
          <a:spcPct val="0"/>
        </a:spcAft>
        <a:defRPr sz="4200">
          <a:solidFill>
            <a:schemeClr val="tx2"/>
          </a:solidFill>
          <a:latin typeface="Garamond" pitchFamily="18" charset="0"/>
          <a:ea typeface="宋体" pitchFamily="2" charset="-122"/>
        </a:defRPr>
      </a:lvl4pPr>
      <a:lvl5pPr algn="l" rtl="0" eaLnBrk="1" fontAlgn="base" hangingPunct="1">
        <a:spcBef>
          <a:spcPct val="0"/>
        </a:spcBef>
        <a:spcAft>
          <a:spcPct val="0"/>
        </a:spcAft>
        <a:defRPr sz="4200">
          <a:solidFill>
            <a:schemeClr val="tx2"/>
          </a:solidFill>
          <a:latin typeface="Garamond" pitchFamily="18" charset="0"/>
          <a:ea typeface="宋体" pitchFamily="2" charset="-122"/>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200">
          <a:solidFill>
            <a:schemeClr val="tx1"/>
          </a:solidFill>
          <a:latin typeface="Calibri" pitchFamily="34" charset="0"/>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800">
          <a:solidFill>
            <a:schemeClr val="tx1"/>
          </a:solidFill>
          <a:latin typeface="Calibri" pitchFamily="34" charset="0"/>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400">
          <a:solidFill>
            <a:schemeClr val="tx1"/>
          </a:solidFill>
          <a:latin typeface="Calibri" pitchFamily="34" charset="0"/>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200">
          <a:solidFill>
            <a:schemeClr val="tx1"/>
          </a:solidFill>
          <a:latin typeface="Calibri" pitchFamily="34" charset="0"/>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Calibri" pitchFamily="34" charset="0"/>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fontAlgn="auto">
              <a:spcAft>
                <a:spcPts val="0"/>
              </a:spcAft>
              <a:defRPr/>
            </a:pPr>
            <a:r>
              <a:rPr lang="en-US" altLang="zh-CN" sz="4400" dirty="0" smtClean="0"/>
              <a:t>CZ2007 Introduction to Database Systems</a:t>
            </a:r>
            <a:endParaRPr lang="en-US" sz="4400" dirty="0">
              <a:solidFill>
                <a:schemeClr val="tx1"/>
              </a:solidFill>
            </a:endParaRPr>
          </a:p>
        </p:txBody>
      </p:sp>
      <p:sp>
        <p:nvSpPr>
          <p:cNvPr id="13315" name="Subtitle 2"/>
          <p:cNvSpPr>
            <a:spLocks noGrp="1"/>
          </p:cNvSpPr>
          <p:nvPr>
            <p:ph type="subTitle" idx="1"/>
          </p:nvPr>
        </p:nvSpPr>
        <p:spPr>
          <a:xfrm>
            <a:off x="1981200" y="3962400"/>
            <a:ext cx="6553200" cy="2538434"/>
          </a:xfrm>
        </p:spPr>
        <p:txBody>
          <a:bodyPr>
            <a:normAutofit/>
          </a:bodyPr>
          <a:lstStyle/>
          <a:p>
            <a:pPr marL="26988" eaLnBrk="1" hangingPunct="1"/>
            <a:endParaRPr lang="en-US" altLang="zh-CN" sz="2600" dirty="0" smtClean="0">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a:t>
            </a:r>
            <a:r>
              <a:rPr lang="en-US" dirty="0">
                <a:sym typeface="Symbol"/>
              </a:rPr>
              <a:t></a:t>
            </a:r>
            <a:endParaRPr lang="en-SG" dirty="0"/>
          </a:p>
        </p:txBody>
      </p:sp>
      <p:sp>
        <p:nvSpPr>
          <p:cNvPr id="3" name="Content Placeholder 2"/>
          <p:cNvSpPr>
            <a:spLocks noGrp="1"/>
          </p:cNvSpPr>
          <p:nvPr>
            <p:ph idx="1"/>
          </p:nvPr>
        </p:nvSpPr>
        <p:spPr>
          <a:xfrm>
            <a:off x="457200" y="4221088"/>
            <a:ext cx="8229600" cy="1909837"/>
          </a:xfrm>
        </p:spPr>
        <p:txBody>
          <a:bodyPr>
            <a:normAutofit/>
          </a:bodyPr>
          <a:lstStyle/>
          <a:p>
            <a:r>
              <a:rPr lang="en-US" dirty="0"/>
              <a:t>Query: “Find the </a:t>
            </a:r>
            <a:r>
              <a:rPr lang="en-US" dirty="0" smtClean="0"/>
              <a:t>persons who are volunteers but not students”</a:t>
            </a:r>
          </a:p>
          <a:p>
            <a:r>
              <a:rPr lang="en-US" dirty="0"/>
              <a:t>Volunteer </a:t>
            </a:r>
            <a:r>
              <a:rPr lang="en-US" b="1" dirty="0">
                <a:sym typeface="Symbol"/>
              </a:rPr>
              <a:t> </a:t>
            </a:r>
            <a:r>
              <a:rPr lang="en-US" dirty="0" smtClean="0"/>
              <a:t>Students</a:t>
            </a:r>
          </a:p>
        </p:txBody>
      </p:sp>
      <p:graphicFrame>
        <p:nvGraphicFramePr>
          <p:cNvPr id="4" name="Content Placeholder 3"/>
          <p:cNvGraphicFramePr>
            <a:graphicFrameLocks/>
          </p:cNvGraphicFramePr>
          <p:nvPr>
            <p:extLst/>
          </p:nvPr>
        </p:nvGraphicFramePr>
        <p:xfrm>
          <a:off x="467544" y="1682552"/>
          <a:ext cx="2232248"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467544" y="1087324"/>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3347864" y="1719064"/>
          <a:ext cx="2232248"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a:tc>
                <a:tc>
                  <a:txBody>
                    <a:bodyPr/>
                    <a:lstStyle/>
                    <a:p>
                      <a:pPr algn="ctr"/>
                      <a:r>
                        <a:rPr lang="en-US" sz="2400" dirty="0" smtClean="0">
                          <a:latin typeface="Calibri" pitchFamily="34" charset="0"/>
                        </a:rPr>
                        <a:t>43</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a:tc>
                <a:tc>
                  <a:txBody>
                    <a:bodyPr/>
                    <a:lstStyle/>
                    <a:p>
                      <a:pPr algn="ctr"/>
                      <a:r>
                        <a:rPr lang="en-US" sz="2400" dirty="0" smtClean="0">
                          <a:latin typeface="Calibri" pitchFamily="34" charset="0"/>
                        </a:rPr>
                        <a:t>35</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3347864" y="1123836"/>
            <a:ext cx="1656184"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Volunteer</a:t>
            </a:r>
            <a:endParaRPr lang="en-SG" sz="2800" b="1" dirty="0">
              <a:latin typeface="Calibri" pitchFamily="34" charset="0"/>
            </a:endParaRPr>
          </a:p>
        </p:txBody>
      </p:sp>
      <p:graphicFrame>
        <p:nvGraphicFramePr>
          <p:cNvPr id="9" name="Content Placeholder 3"/>
          <p:cNvGraphicFramePr>
            <a:graphicFrameLocks/>
          </p:cNvGraphicFramePr>
          <p:nvPr>
            <p:extLst/>
          </p:nvPr>
        </p:nvGraphicFramePr>
        <p:xfrm>
          <a:off x="6372200" y="2172816"/>
          <a:ext cx="2232248" cy="13716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dirty="0" smtClean="0">
                          <a:latin typeface="Calibri" pitchFamily="34" charset="0"/>
                        </a:rPr>
                        <a:t>Name</a:t>
                      </a:r>
                      <a:endParaRPr lang="en-SG" sz="2400"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a:tc>
                <a:tc>
                  <a:txBody>
                    <a:bodyPr/>
                    <a:lstStyle/>
                    <a:p>
                      <a:pPr algn="ctr"/>
                      <a:r>
                        <a:rPr lang="en-US" sz="2400" dirty="0" smtClean="0">
                          <a:latin typeface="Calibri" pitchFamily="34" charset="0"/>
                        </a:rPr>
                        <a:t>43</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a:tc>
                <a:tc>
                  <a:txBody>
                    <a:bodyPr/>
                    <a:lstStyle/>
                    <a:p>
                      <a:pPr algn="ctr"/>
                      <a:r>
                        <a:rPr lang="en-US" sz="2400" dirty="0" smtClean="0">
                          <a:latin typeface="Calibri" pitchFamily="34" charset="0"/>
                        </a:rPr>
                        <a:t>35</a:t>
                      </a:r>
                      <a:endParaRPr lang="en-SG" sz="2400" dirty="0">
                        <a:latin typeface="Calibri" pitchFamily="34" charset="0"/>
                      </a:endParaRPr>
                    </a:p>
                  </a:txBody>
                  <a:tcPr/>
                </a:tc>
                <a:extLst>
                  <a:ext uri="{0D108BD9-81ED-4DB2-BD59-A6C34878D82A}">
                    <a16:rowId xmlns:a16="http://schemas.microsoft.com/office/drawing/2014/main" val="10002"/>
                  </a:ext>
                </a:extLst>
              </a:tr>
            </a:tbl>
          </a:graphicData>
        </a:graphic>
      </p:graphicFrame>
      <p:sp>
        <p:nvSpPr>
          <p:cNvPr id="10" name="TextBox 9"/>
          <p:cNvSpPr txBox="1"/>
          <p:nvPr/>
        </p:nvSpPr>
        <p:spPr>
          <a:xfrm>
            <a:off x="6372200" y="1556792"/>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66874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a:t>
            </a:r>
            <a:r>
              <a:rPr lang="en-US" dirty="0">
                <a:sym typeface="Symbol"/>
              </a:rPr>
              <a:t></a:t>
            </a:r>
            <a:endParaRPr lang="en-SG" dirty="0"/>
          </a:p>
        </p:txBody>
      </p:sp>
      <p:sp>
        <p:nvSpPr>
          <p:cNvPr id="3" name="Content Placeholder 2"/>
          <p:cNvSpPr>
            <a:spLocks noGrp="1"/>
          </p:cNvSpPr>
          <p:nvPr>
            <p:ph idx="1"/>
          </p:nvPr>
        </p:nvSpPr>
        <p:spPr>
          <a:xfrm>
            <a:off x="457200" y="4077072"/>
            <a:ext cx="8229600" cy="2053853"/>
          </a:xfrm>
        </p:spPr>
        <p:txBody>
          <a:bodyPr>
            <a:normAutofit fontScale="85000" lnSpcReduction="20000"/>
          </a:bodyPr>
          <a:lstStyle/>
          <a:p>
            <a:r>
              <a:rPr lang="en-US" dirty="0"/>
              <a:t>Query: “Find </a:t>
            </a:r>
            <a:r>
              <a:rPr lang="en-US" dirty="0" smtClean="0"/>
              <a:t>the persons who are students but not volunteers”</a:t>
            </a:r>
          </a:p>
          <a:p>
            <a:r>
              <a:rPr lang="en-US" dirty="0">
                <a:sym typeface="Symbol"/>
              </a:rPr>
              <a:t>(</a:t>
            </a:r>
            <a:r>
              <a:rPr lang="en-US" b="1" dirty="0">
                <a:sym typeface="Symbol"/>
              </a:rPr>
              <a:t></a:t>
            </a:r>
            <a:r>
              <a:rPr lang="en-US" baseline="-25000" dirty="0">
                <a:sym typeface="Symbol"/>
              </a:rPr>
              <a:t>Name</a:t>
            </a:r>
            <a:r>
              <a:rPr lang="en-US" dirty="0">
                <a:sym typeface="Symbol"/>
              </a:rPr>
              <a:t> </a:t>
            </a:r>
            <a:r>
              <a:rPr lang="en-US" dirty="0"/>
              <a:t>Students) </a:t>
            </a:r>
            <a:r>
              <a:rPr lang="en-US" b="1" dirty="0">
                <a:sym typeface="Symbol"/>
              </a:rPr>
              <a:t></a:t>
            </a:r>
            <a:r>
              <a:rPr lang="en-US" dirty="0" smtClean="0">
                <a:sym typeface="Symbol"/>
              </a:rPr>
              <a:t> </a:t>
            </a:r>
            <a:r>
              <a:rPr lang="en-US" dirty="0" smtClean="0"/>
              <a:t>Volunteer</a:t>
            </a:r>
          </a:p>
          <a:p>
            <a:r>
              <a:rPr lang="en-US" dirty="0" smtClean="0"/>
              <a:t>Note 2: The two sides of a difference must have the same schema (i.e., the same set of attributes)</a:t>
            </a:r>
          </a:p>
        </p:txBody>
      </p:sp>
      <p:graphicFrame>
        <p:nvGraphicFramePr>
          <p:cNvPr id="4" name="Content Placeholder 3"/>
          <p:cNvGraphicFramePr>
            <a:graphicFrameLocks/>
          </p:cNvGraphicFramePr>
          <p:nvPr>
            <p:extLst/>
          </p:nvPr>
        </p:nvGraphicFramePr>
        <p:xfrm>
          <a:off x="467544" y="1682552"/>
          <a:ext cx="2232248"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467544" y="1087324"/>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3347864" y="1719064"/>
          <a:ext cx="1224136"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3347864" y="1123836"/>
            <a:ext cx="1656184"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Volunteer</a:t>
            </a:r>
            <a:endParaRPr lang="en-SG" sz="2800" b="1" dirty="0">
              <a:latin typeface="Calibri" pitchFamily="34" charset="0"/>
            </a:endParaRPr>
          </a:p>
        </p:txBody>
      </p:sp>
      <p:graphicFrame>
        <p:nvGraphicFramePr>
          <p:cNvPr id="11" name="Content Placeholder 3"/>
          <p:cNvGraphicFramePr>
            <a:graphicFrameLocks/>
          </p:cNvGraphicFramePr>
          <p:nvPr>
            <p:extLst/>
          </p:nvPr>
        </p:nvGraphicFramePr>
        <p:xfrm>
          <a:off x="6372200" y="2172816"/>
          <a:ext cx="1224136" cy="13716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tblGrid>
              <a:tr h="370840">
                <a:tc>
                  <a:txBody>
                    <a:bodyPr/>
                    <a:lstStyle/>
                    <a:p>
                      <a:pPr algn="ctr"/>
                      <a:r>
                        <a:rPr lang="en-US" sz="2400" dirty="0" smtClean="0">
                          <a:latin typeface="Calibri" pitchFamily="34" charset="0"/>
                        </a:rPr>
                        <a:t>Name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6372200" y="1556792"/>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278453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SG" dirty="0"/>
          </a:p>
        </p:txBody>
      </p:sp>
      <p:sp>
        <p:nvSpPr>
          <p:cNvPr id="3" name="Content Placeholder 2"/>
          <p:cNvSpPr>
            <a:spLocks noGrp="1"/>
          </p:cNvSpPr>
          <p:nvPr>
            <p:ph idx="1"/>
          </p:nvPr>
        </p:nvSpPr>
        <p:spPr>
          <a:xfrm>
            <a:off x="457200" y="3645024"/>
            <a:ext cx="8229600" cy="2485901"/>
          </a:xfrm>
        </p:spPr>
        <p:txBody>
          <a:bodyPr>
            <a:normAutofit fontScale="92500" lnSpcReduction="10000"/>
          </a:bodyPr>
          <a:lstStyle/>
          <a:p>
            <a:r>
              <a:rPr lang="en-US" dirty="0"/>
              <a:t>Query: “Find </a:t>
            </a:r>
            <a:r>
              <a:rPr lang="en-US" dirty="0" smtClean="0"/>
              <a:t>the students who have taken DB and DM, but not AI or CG”</a:t>
            </a:r>
          </a:p>
          <a:p>
            <a:r>
              <a:rPr lang="en-US" dirty="0" smtClean="0">
                <a:sym typeface="Symbol"/>
              </a:rPr>
              <a:t>((</a:t>
            </a:r>
            <a:r>
              <a:rPr lang="en-US" b="1" dirty="0" smtClean="0">
                <a:sym typeface="Symbol"/>
              </a:rPr>
              <a:t></a:t>
            </a:r>
            <a:r>
              <a:rPr lang="en-US" baseline="-25000" dirty="0" smtClean="0">
                <a:sym typeface="Symbol"/>
              </a:rPr>
              <a:t>Course </a:t>
            </a:r>
            <a:r>
              <a:rPr lang="en-US" baseline="-25000" dirty="0">
                <a:sym typeface="Symbol"/>
              </a:rPr>
              <a:t>= </a:t>
            </a:r>
            <a:r>
              <a:rPr lang="en-US" baseline="-25000" dirty="0" smtClean="0">
                <a:sym typeface="Symbol"/>
              </a:rPr>
              <a:t>‘DB’ </a:t>
            </a:r>
            <a:r>
              <a:rPr lang="en-US" dirty="0" smtClean="0"/>
              <a:t>Grades) </a:t>
            </a:r>
            <a:r>
              <a:rPr lang="en-US" dirty="0">
                <a:sym typeface="Symbol"/>
              </a:rPr>
              <a:t> </a:t>
            </a:r>
            <a:r>
              <a:rPr lang="en-US" dirty="0" smtClean="0">
                <a:sym typeface="Symbol"/>
              </a:rPr>
              <a:t>(</a:t>
            </a:r>
            <a:r>
              <a:rPr lang="en-US" b="1" dirty="0" smtClean="0">
                <a:sym typeface="Symbol"/>
              </a:rPr>
              <a:t></a:t>
            </a:r>
            <a:r>
              <a:rPr lang="en-US" baseline="-25000" dirty="0">
                <a:sym typeface="Symbol"/>
              </a:rPr>
              <a:t>Course = </a:t>
            </a:r>
            <a:r>
              <a:rPr lang="en-US" baseline="-25000" dirty="0" smtClean="0">
                <a:sym typeface="Symbol"/>
              </a:rPr>
              <a:t>‘DM’ </a:t>
            </a:r>
            <a:r>
              <a:rPr lang="en-US" dirty="0"/>
              <a:t>Grades</a:t>
            </a:r>
            <a:r>
              <a:rPr lang="en-US" dirty="0" smtClean="0"/>
              <a:t>)) </a:t>
            </a:r>
            <a:r>
              <a:rPr lang="en-US" b="1" dirty="0">
                <a:sym typeface="Symbol"/>
              </a:rPr>
              <a:t></a:t>
            </a:r>
            <a:r>
              <a:rPr lang="en-US" dirty="0" smtClean="0">
                <a:sym typeface="Symbol"/>
              </a:rPr>
              <a:t> </a:t>
            </a:r>
            <a:r>
              <a:rPr lang="en-US" dirty="0">
                <a:sym typeface="Symbol"/>
              </a:rPr>
              <a:t>((</a:t>
            </a:r>
            <a:r>
              <a:rPr lang="en-US" b="1" dirty="0">
                <a:sym typeface="Symbol"/>
              </a:rPr>
              <a:t></a:t>
            </a:r>
            <a:r>
              <a:rPr lang="en-US" baseline="-25000" dirty="0">
                <a:sym typeface="Symbol"/>
              </a:rPr>
              <a:t>Course = </a:t>
            </a:r>
            <a:r>
              <a:rPr lang="en-US" baseline="-25000" dirty="0" smtClean="0">
                <a:sym typeface="Symbol"/>
              </a:rPr>
              <a:t>‘AI’ </a:t>
            </a:r>
            <a:r>
              <a:rPr lang="en-US" dirty="0"/>
              <a:t>Grades</a:t>
            </a:r>
            <a:r>
              <a:rPr lang="en-US" dirty="0" smtClean="0"/>
              <a:t>) </a:t>
            </a:r>
            <a:r>
              <a:rPr lang="en-US" dirty="0">
                <a:sym typeface="Symbol"/>
              </a:rPr>
              <a:t> (</a:t>
            </a:r>
            <a:r>
              <a:rPr lang="en-US" b="1" dirty="0">
                <a:sym typeface="Symbol"/>
              </a:rPr>
              <a:t></a:t>
            </a:r>
            <a:r>
              <a:rPr lang="en-US" baseline="-25000" dirty="0">
                <a:sym typeface="Symbol"/>
              </a:rPr>
              <a:t>Course = </a:t>
            </a:r>
            <a:r>
              <a:rPr lang="en-US" baseline="-25000" dirty="0" smtClean="0">
                <a:sym typeface="Symbol"/>
              </a:rPr>
              <a:t>‘CG’ </a:t>
            </a:r>
            <a:r>
              <a:rPr lang="en-US" dirty="0"/>
              <a:t>Grades</a:t>
            </a:r>
            <a:r>
              <a:rPr lang="en-US" dirty="0" smtClean="0"/>
              <a:t>))</a:t>
            </a:r>
          </a:p>
          <a:p>
            <a:r>
              <a:rPr lang="en-US" dirty="0" smtClean="0"/>
              <a:t>Wrong!</a:t>
            </a:r>
          </a:p>
        </p:txBody>
      </p:sp>
      <p:graphicFrame>
        <p:nvGraphicFramePr>
          <p:cNvPr id="4" name="Content Placeholder 3"/>
          <p:cNvGraphicFramePr>
            <a:graphicFrameLocks/>
          </p:cNvGraphicFramePr>
          <p:nvPr>
            <p:extLst/>
          </p:nvPr>
        </p:nvGraphicFramePr>
        <p:xfrm>
          <a:off x="3491880" y="836712"/>
          <a:ext cx="3024336" cy="259588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u="sng" dirty="0" smtClean="0">
                          <a:latin typeface="Calibri" pitchFamily="34" charset="0"/>
                        </a:rPr>
                        <a:t>Course</a:t>
                      </a:r>
                      <a:endParaRPr lang="en-SG" sz="2400" u="sng" dirty="0">
                        <a:latin typeface="Calibri" pitchFamily="34" charset="0"/>
                      </a:endParaRPr>
                    </a:p>
                  </a:txBody>
                  <a:tcPr marL="0" marR="0" marT="0" marB="0"/>
                </a:tc>
                <a:tc>
                  <a:txBody>
                    <a:bodyPr/>
                    <a:lstStyle/>
                    <a:p>
                      <a:pPr algn="ctr"/>
                      <a:r>
                        <a:rPr lang="en-SG" sz="2400" dirty="0" smtClean="0">
                          <a:latin typeface="Calibri" pitchFamily="34" charset="0"/>
                        </a:rPr>
                        <a:t>Grade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A</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DM</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C</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AI</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r h="370840">
                <a:tc>
                  <a:txBody>
                    <a:bodyPr/>
                    <a:lstStyle/>
                    <a:p>
                      <a:pPr algn="ctr"/>
                      <a:r>
                        <a:rPr lang="en-SG"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CG</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A</a:t>
                      </a:r>
                      <a:endParaRPr lang="en-SG" sz="2400" dirty="0">
                        <a:latin typeface="Calibri" pitchFamily="34" charset="0"/>
                      </a:endParaRPr>
                    </a:p>
                  </a:txBody>
                  <a:tcPr marL="0" marR="0" marT="0" marB="0"/>
                </a:tc>
                <a:extLst>
                  <a:ext uri="{0D108BD9-81ED-4DB2-BD59-A6C34878D82A}">
                    <a16:rowId xmlns:a16="http://schemas.microsoft.com/office/drawing/2014/main" val="10005"/>
                  </a:ext>
                </a:extLst>
              </a:tr>
              <a:tr h="370840">
                <a:tc>
                  <a:txBody>
                    <a:bodyPr/>
                    <a:lstStyle/>
                    <a:p>
                      <a:pPr algn="ctr"/>
                      <a:r>
                        <a:rPr lang="en-SG"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NN</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C</a:t>
                      </a:r>
                      <a:endParaRPr lang="en-SG" sz="2400" dirty="0">
                        <a:latin typeface="Calibri" pitchFamily="34" charset="0"/>
                      </a:endParaRPr>
                    </a:p>
                  </a:txBody>
                  <a:tcPr marL="0" marR="0" marT="0" marB="0"/>
                </a:tc>
                <a:extLst>
                  <a:ext uri="{0D108BD9-81ED-4DB2-BD59-A6C34878D82A}">
                    <a16:rowId xmlns:a16="http://schemas.microsoft.com/office/drawing/2014/main" val="10006"/>
                  </a:ext>
                </a:extLst>
              </a:tr>
            </a:tbl>
          </a:graphicData>
        </a:graphic>
      </p:graphicFrame>
      <p:sp>
        <p:nvSpPr>
          <p:cNvPr id="5" name="TextBox 4"/>
          <p:cNvSpPr txBox="1"/>
          <p:nvPr/>
        </p:nvSpPr>
        <p:spPr>
          <a:xfrm>
            <a:off x="3491880" y="241484"/>
            <a:ext cx="1224136"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Grades</a:t>
            </a:r>
            <a:endParaRPr lang="en-SG" sz="2800" b="1" dirty="0">
              <a:latin typeface="Calibri" pitchFamily="34" charset="0"/>
            </a:endParaRPr>
          </a:p>
        </p:txBody>
      </p:sp>
    </p:spTree>
    <p:extLst>
      <p:ext uri="{BB962C8B-B14F-4D97-AF65-F5344CB8AC3E}">
        <p14:creationId xmlns:p14="http://schemas.microsoft.com/office/powerpoint/2010/main" val="267309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SG" dirty="0"/>
          </a:p>
        </p:txBody>
      </p:sp>
      <p:sp>
        <p:nvSpPr>
          <p:cNvPr id="3" name="Content Placeholder 2"/>
          <p:cNvSpPr>
            <a:spLocks noGrp="1"/>
          </p:cNvSpPr>
          <p:nvPr>
            <p:ph idx="1"/>
          </p:nvPr>
        </p:nvSpPr>
        <p:spPr>
          <a:xfrm>
            <a:off x="457200" y="3645024"/>
            <a:ext cx="8219256" cy="2485901"/>
          </a:xfrm>
        </p:spPr>
        <p:txBody>
          <a:bodyPr>
            <a:normAutofit fontScale="77500" lnSpcReduction="20000"/>
          </a:bodyPr>
          <a:lstStyle/>
          <a:p>
            <a:r>
              <a:rPr lang="en-US" dirty="0"/>
              <a:t>Query: “Find </a:t>
            </a:r>
            <a:r>
              <a:rPr lang="en-US" dirty="0" smtClean="0"/>
              <a:t>the students who have taken DB and DM, but not AI or CG”</a:t>
            </a:r>
          </a:p>
          <a:p>
            <a:r>
              <a:rPr lang="en-US" dirty="0" smtClean="0">
                <a:sym typeface="Symbol"/>
              </a:rPr>
              <a:t>((</a:t>
            </a:r>
            <a:r>
              <a:rPr lang="en-US" b="1" dirty="0">
                <a:sym typeface="Symbol"/>
              </a:rPr>
              <a:t></a:t>
            </a:r>
            <a:r>
              <a:rPr lang="en-US" baseline="-25000" dirty="0">
                <a:sym typeface="Symbol"/>
              </a:rPr>
              <a:t>Name</a:t>
            </a:r>
            <a:r>
              <a:rPr lang="en-US" dirty="0">
                <a:sym typeface="Symbol"/>
              </a:rPr>
              <a:t> </a:t>
            </a:r>
            <a:r>
              <a:rPr lang="en-US" b="1" dirty="0" smtClean="0">
                <a:sym typeface="Symbol"/>
              </a:rPr>
              <a:t></a:t>
            </a:r>
            <a:r>
              <a:rPr lang="en-US" baseline="-25000" dirty="0" smtClean="0">
                <a:sym typeface="Symbol"/>
              </a:rPr>
              <a:t>Course </a:t>
            </a:r>
            <a:r>
              <a:rPr lang="en-US" baseline="-25000" dirty="0">
                <a:sym typeface="Symbol"/>
              </a:rPr>
              <a:t>= </a:t>
            </a:r>
            <a:r>
              <a:rPr lang="en-US" baseline="-25000" dirty="0" smtClean="0">
                <a:sym typeface="Symbol"/>
              </a:rPr>
              <a:t>‘DB’ </a:t>
            </a:r>
            <a:r>
              <a:rPr lang="en-US" dirty="0"/>
              <a:t>Grades) </a:t>
            </a:r>
            <a:r>
              <a:rPr lang="en-US" dirty="0">
                <a:sym typeface="Symbol"/>
              </a:rPr>
              <a:t> </a:t>
            </a:r>
            <a:r>
              <a:rPr lang="en-US" dirty="0" smtClean="0">
                <a:sym typeface="Symbol"/>
              </a:rPr>
              <a:t>(</a:t>
            </a:r>
            <a:r>
              <a:rPr lang="en-US" b="1" dirty="0">
                <a:sym typeface="Symbol"/>
              </a:rPr>
              <a:t></a:t>
            </a:r>
            <a:r>
              <a:rPr lang="en-US" baseline="-25000" dirty="0">
                <a:sym typeface="Symbol"/>
              </a:rPr>
              <a:t>Name</a:t>
            </a:r>
            <a:r>
              <a:rPr lang="en-US" dirty="0">
                <a:sym typeface="Symbol"/>
              </a:rPr>
              <a:t> </a:t>
            </a:r>
            <a:r>
              <a:rPr lang="en-US" b="1" dirty="0" smtClean="0">
                <a:sym typeface="Symbol"/>
              </a:rPr>
              <a:t></a:t>
            </a:r>
            <a:r>
              <a:rPr lang="en-US" baseline="-25000" dirty="0">
                <a:sym typeface="Symbol"/>
              </a:rPr>
              <a:t>Course = </a:t>
            </a:r>
            <a:r>
              <a:rPr lang="en-US" baseline="-25000" dirty="0" smtClean="0">
                <a:sym typeface="Symbol"/>
              </a:rPr>
              <a:t>‘DM’ </a:t>
            </a:r>
            <a:r>
              <a:rPr lang="en-US" dirty="0"/>
              <a:t>Grades</a:t>
            </a:r>
            <a:r>
              <a:rPr lang="en-US" dirty="0" smtClean="0"/>
              <a:t>)) </a:t>
            </a:r>
            <a:r>
              <a:rPr lang="en-US" b="1" dirty="0">
                <a:sym typeface="Symbol"/>
              </a:rPr>
              <a:t></a:t>
            </a:r>
            <a:r>
              <a:rPr lang="en-US" dirty="0" smtClean="0">
                <a:sym typeface="Symbol"/>
              </a:rPr>
              <a:t> ((</a:t>
            </a:r>
            <a:r>
              <a:rPr lang="en-US" b="1" dirty="0">
                <a:sym typeface="Symbol"/>
              </a:rPr>
              <a:t></a:t>
            </a:r>
            <a:r>
              <a:rPr lang="en-US" baseline="-25000" dirty="0">
                <a:sym typeface="Symbol"/>
              </a:rPr>
              <a:t>Name</a:t>
            </a:r>
            <a:r>
              <a:rPr lang="en-US" dirty="0">
                <a:sym typeface="Symbol"/>
              </a:rPr>
              <a:t> </a:t>
            </a:r>
            <a:r>
              <a:rPr lang="en-US" b="1" dirty="0" smtClean="0">
                <a:sym typeface="Symbol"/>
              </a:rPr>
              <a:t></a:t>
            </a:r>
            <a:r>
              <a:rPr lang="en-US" baseline="-25000" dirty="0">
                <a:sym typeface="Symbol"/>
              </a:rPr>
              <a:t>Course = </a:t>
            </a:r>
            <a:r>
              <a:rPr lang="en-US" baseline="-25000" dirty="0" smtClean="0">
                <a:sym typeface="Symbol"/>
              </a:rPr>
              <a:t>‘AI’ </a:t>
            </a:r>
            <a:r>
              <a:rPr lang="en-US" dirty="0"/>
              <a:t>Grades</a:t>
            </a:r>
            <a:r>
              <a:rPr lang="en-US" dirty="0" smtClean="0"/>
              <a:t>) </a:t>
            </a:r>
            <a:r>
              <a:rPr lang="en-US" dirty="0">
                <a:sym typeface="Symbol"/>
              </a:rPr>
              <a:t> </a:t>
            </a:r>
            <a:r>
              <a:rPr lang="en-US" dirty="0" smtClean="0">
                <a:sym typeface="Symbol"/>
              </a:rPr>
              <a:t>(</a:t>
            </a:r>
            <a:r>
              <a:rPr lang="en-US" b="1" dirty="0">
                <a:sym typeface="Symbol"/>
              </a:rPr>
              <a:t></a:t>
            </a:r>
            <a:r>
              <a:rPr lang="en-US" baseline="-25000" dirty="0">
                <a:sym typeface="Symbol"/>
              </a:rPr>
              <a:t>Name</a:t>
            </a:r>
            <a:r>
              <a:rPr lang="en-US" dirty="0">
                <a:sym typeface="Symbol"/>
              </a:rPr>
              <a:t> </a:t>
            </a:r>
            <a:r>
              <a:rPr lang="en-US" b="1" dirty="0" smtClean="0">
                <a:sym typeface="Symbol"/>
              </a:rPr>
              <a:t></a:t>
            </a:r>
            <a:r>
              <a:rPr lang="en-US" baseline="-25000" dirty="0">
                <a:sym typeface="Symbol"/>
              </a:rPr>
              <a:t>Course = </a:t>
            </a:r>
            <a:r>
              <a:rPr lang="en-US" baseline="-25000" dirty="0" smtClean="0">
                <a:sym typeface="Symbol"/>
              </a:rPr>
              <a:t>‘CG’ </a:t>
            </a:r>
            <a:r>
              <a:rPr lang="en-US" dirty="0"/>
              <a:t>Grades</a:t>
            </a:r>
            <a:r>
              <a:rPr lang="en-US" dirty="0" smtClean="0"/>
              <a:t>))</a:t>
            </a:r>
          </a:p>
          <a:p>
            <a:pPr marL="0" indent="0">
              <a:buNone/>
            </a:pPr>
            <a:r>
              <a:rPr lang="en-US" dirty="0"/>
              <a:t> </a:t>
            </a:r>
            <a:endParaRPr lang="en-US" dirty="0" smtClean="0"/>
          </a:p>
          <a:p>
            <a:pPr marL="0" indent="0">
              <a:buNone/>
            </a:pPr>
            <a:r>
              <a:rPr lang="en-US" dirty="0" smtClean="0"/>
              <a:t> </a:t>
            </a:r>
          </a:p>
        </p:txBody>
      </p:sp>
      <p:graphicFrame>
        <p:nvGraphicFramePr>
          <p:cNvPr id="4" name="Content Placeholder 3"/>
          <p:cNvGraphicFramePr>
            <a:graphicFrameLocks/>
          </p:cNvGraphicFramePr>
          <p:nvPr>
            <p:extLst/>
          </p:nvPr>
        </p:nvGraphicFramePr>
        <p:xfrm>
          <a:off x="3491880" y="836712"/>
          <a:ext cx="3024336" cy="259588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u="sng" dirty="0" smtClean="0">
                          <a:latin typeface="Calibri" pitchFamily="34" charset="0"/>
                        </a:rPr>
                        <a:t>Course</a:t>
                      </a:r>
                      <a:endParaRPr lang="en-SG" sz="2400" u="sng" dirty="0">
                        <a:latin typeface="Calibri" pitchFamily="34" charset="0"/>
                      </a:endParaRPr>
                    </a:p>
                  </a:txBody>
                  <a:tcPr marL="0" marR="0" marT="0" marB="0"/>
                </a:tc>
                <a:tc>
                  <a:txBody>
                    <a:bodyPr/>
                    <a:lstStyle/>
                    <a:p>
                      <a:pPr algn="ctr"/>
                      <a:r>
                        <a:rPr lang="en-SG" sz="2400" dirty="0" smtClean="0">
                          <a:latin typeface="Calibri" pitchFamily="34" charset="0"/>
                        </a:rPr>
                        <a:t>Grade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A</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DM</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C</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AI</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r h="370840">
                <a:tc>
                  <a:txBody>
                    <a:bodyPr/>
                    <a:lstStyle/>
                    <a:p>
                      <a:pPr algn="ctr"/>
                      <a:r>
                        <a:rPr lang="en-SG"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CG</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A</a:t>
                      </a:r>
                      <a:endParaRPr lang="en-SG" sz="2400" dirty="0">
                        <a:latin typeface="Calibri" pitchFamily="34" charset="0"/>
                      </a:endParaRPr>
                    </a:p>
                  </a:txBody>
                  <a:tcPr marL="0" marR="0" marT="0" marB="0"/>
                </a:tc>
                <a:extLst>
                  <a:ext uri="{0D108BD9-81ED-4DB2-BD59-A6C34878D82A}">
                    <a16:rowId xmlns:a16="http://schemas.microsoft.com/office/drawing/2014/main" val="10005"/>
                  </a:ext>
                </a:extLst>
              </a:tr>
              <a:tr h="370840">
                <a:tc>
                  <a:txBody>
                    <a:bodyPr/>
                    <a:lstStyle/>
                    <a:p>
                      <a:pPr algn="ctr"/>
                      <a:r>
                        <a:rPr lang="en-SG"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NN</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C</a:t>
                      </a:r>
                      <a:endParaRPr lang="en-SG" sz="2400" dirty="0">
                        <a:latin typeface="Calibri" pitchFamily="34" charset="0"/>
                      </a:endParaRPr>
                    </a:p>
                  </a:txBody>
                  <a:tcPr marL="0" marR="0" marT="0" marB="0"/>
                </a:tc>
                <a:extLst>
                  <a:ext uri="{0D108BD9-81ED-4DB2-BD59-A6C34878D82A}">
                    <a16:rowId xmlns:a16="http://schemas.microsoft.com/office/drawing/2014/main" val="10006"/>
                  </a:ext>
                </a:extLst>
              </a:tr>
            </a:tbl>
          </a:graphicData>
        </a:graphic>
      </p:graphicFrame>
      <p:sp>
        <p:nvSpPr>
          <p:cNvPr id="5" name="TextBox 4"/>
          <p:cNvSpPr txBox="1"/>
          <p:nvPr/>
        </p:nvSpPr>
        <p:spPr>
          <a:xfrm>
            <a:off x="3491880" y="241484"/>
            <a:ext cx="1224136"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Grades</a:t>
            </a:r>
            <a:endParaRPr lang="en-SG" sz="2800" b="1" dirty="0">
              <a:latin typeface="Calibri" pitchFamily="34" charset="0"/>
            </a:endParaRPr>
          </a:p>
        </p:txBody>
      </p:sp>
    </p:spTree>
    <p:extLst>
      <p:ext uri="{BB962C8B-B14F-4D97-AF65-F5344CB8AC3E}">
        <p14:creationId xmlns:p14="http://schemas.microsoft.com/office/powerpoint/2010/main" val="4061144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SG" dirty="0"/>
          </a:p>
        </p:txBody>
      </p:sp>
      <p:sp>
        <p:nvSpPr>
          <p:cNvPr id="3" name="Content Placeholder 2"/>
          <p:cNvSpPr>
            <a:spLocks noGrp="1"/>
          </p:cNvSpPr>
          <p:nvPr>
            <p:ph idx="1"/>
          </p:nvPr>
        </p:nvSpPr>
        <p:spPr>
          <a:xfrm>
            <a:off x="457200" y="3645024"/>
            <a:ext cx="8229600" cy="2485901"/>
          </a:xfrm>
        </p:spPr>
        <p:txBody>
          <a:bodyPr>
            <a:normAutofit/>
          </a:bodyPr>
          <a:lstStyle/>
          <a:p>
            <a:r>
              <a:rPr lang="en-US" dirty="0"/>
              <a:t>Query: “Find </a:t>
            </a:r>
            <a:r>
              <a:rPr lang="en-US" dirty="0" smtClean="0"/>
              <a:t>the students who have never taken DM”</a:t>
            </a:r>
          </a:p>
          <a:p>
            <a:r>
              <a:rPr lang="en-US" dirty="0" smtClean="0">
                <a:sym typeface="Symbol"/>
              </a:rPr>
              <a:t>(</a:t>
            </a:r>
            <a:r>
              <a:rPr lang="en-US" b="1" dirty="0">
                <a:sym typeface="Symbol"/>
              </a:rPr>
              <a:t></a:t>
            </a:r>
            <a:r>
              <a:rPr lang="en-US" baseline="-25000" dirty="0">
                <a:sym typeface="Symbol"/>
              </a:rPr>
              <a:t>Name</a:t>
            </a:r>
            <a:r>
              <a:rPr lang="en-US" dirty="0">
                <a:sym typeface="Symbol"/>
              </a:rPr>
              <a:t> </a:t>
            </a:r>
            <a:r>
              <a:rPr lang="en-US" dirty="0"/>
              <a:t>Grades</a:t>
            </a:r>
            <a:r>
              <a:rPr lang="en-US" dirty="0" smtClean="0"/>
              <a:t>) </a:t>
            </a:r>
            <a:r>
              <a:rPr lang="en-US" b="1" dirty="0">
                <a:sym typeface="Symbol"/>
              </a:rPr>
              <a:t></a:t>
            </a:r>
            <a:r>
              <a:rPr lang="en-US" dirty="0">
                <a:sym typeface="Symbol"/>
              </a:rPr>
              <a:t> </a:t>
            </a:r>
            <a:r>
              <a:rPr lang="en-US" dirty="0" smtClean="0">
                <a:sym typeface="Symbol"/>
              </a:rPr>
              <a:t/>
            </a:r>
            <a:br>
              <a:rPr lang="en-US" dirty="0" smtClean="0">
                <a:sym typeface="Symbol"/>
              </a:rPr>
            </a:br>
            <a:r>
              <a:rPr lang="en-US" dirty="0" smtClean="0">
                <a:sym typeface="Symbol"/>
              </a:rPr>
              <a:t>(</a:t>
            </a:r>
            <a:r>
              <a:rPr lang="en-US" b="1" dirty="0">
                <a:sym typeface="Symbol"/>
              </a:rPr>
              <a:t></a:t>
            </a:r>
            <a:r>
              <a:rPr lang="en-US" baseline="-25000" dirty="0">
                <a:sym typeface="Symbol"/>
              </a:rPr>
              <a:t>Name</a:t>
            </a:r>
            <a:r>
              <a:rPr lang="en-US" dirty="0">
                <a:sym typeface="Symbol"/>
              </a:rPr>
              <a:t> </a:t>
            </a:r>
            <a:r>
              <a:rPr lang="en-US" b="1" dirty="0">
                <a:sym typeface="Symbol"/>
              </a:rPr>
              <a:t></a:t>
            </a:r>
            <a:r>
              <a:rPr lang="en-US" baseline="-25000" dirty="0">
                <a:sym typeface="Symbol"/>
              </a:rPr>
              <a:t>Course = </a:t>
            </a:r>
            <a:r>
              <a:rPr lang="en-US" baseline="-25000" dirty="0" smtClean="0">
                <a:sym typeface="Symbol"/>
              </a:rPr>
              <a:t>‘DM’ </a:t>
            </a:r>
            <a:r>
              <a:rPr lang="en-US" dirty="0"/>
              <a:t>Grades</a:t>
            </a:r>
            <a:r>
              <a:rPr lang="en-US" dirty="0" smtClean="0"/>
              <a:t>)</a:t>
            </a:r>
            <a:endParaRPr lang="en-US" dirty="0"/>
          </a:p>
        </p:txBody>
      </p:sp>
      <p:graphicFrame>
        <p:nvGraphicFramePr>
          <p:cNvPr id="4" name="Content Placeholder 3"/>
          <p:cNvGraphicFramePr>
            <a:graphicFrameLocks/>
          </p:cNvGraphicFramePr>
          <p:nvPr>
            <p:extLst/>
          </p:nvPr>
        </p:nvGraphicFramePr>
        <p:xfrm>
          <a:off x="3491880" y="836712"/>
          <a:ext cx="3024336" cy="259588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u="sng" dirty="0" smtClean="0">
                          <a:latin typeface="Calibri" pitchFamily="34" charset="0"/>
                        </a:rPr>
                        <a:t>Course</a:t>
                      </a:r>
                      <a:endParaRPr lang="en-SG" sz="2400" u="sng" dirty="0">
                        <a:latin typeface="Calibri" pitchFamily="34" charset="0"/>
                      </a:endParaRPr>
                    </a:p>
                  </a:txBody>
                  <a:tcPr marL="0" marR="0" marT="0" marB="0"/>
                </a:tc>
                <a:tc>
                  <a:txBody>
                    <a:bodyPr/>
                    <a:lstStyle/>
                    <a:p>
                      <a:pPr algn="ctr"/>
                      <a:r>
                        <a:rPr lang="en-SG" sz="2400" dirty="0" smtClean="0">
                          <a:latin typeface="Calibri" pitchFamily="34" charset="0"/>
                        </a:rPr>
                        <a:t>Grade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A</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DM</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C</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AI</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r h="370840">
                <a:tc>
                  <a:txBody>
                    <a:bodyPr/>
                    <a:lstStyle/>
                    <a:p>
                      <a:pPr algn="ctr"/>
                      <a:r>
                        <a:rPr lang="en-SG"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CG</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A</a:t>
                      </a:r>
                      <a:endParaRPr lang="en-SG" sz="2400" dirty="0">
                        <a:latin typeface="Calibri" pitchFamily="34" charset="0"/>
                      </a:endParaRPr>
                    </a:p>
                  </a:txBody>
                  <a:tcPr marL="0" marR="0" marT="0" marB="0"/>
                </a:tc>
                <a:extLst>
                  <a:ext uri="{0D108BD9-81ED-4DB2-BD59-A6C34878D82A}">
                    <a16:rowId xmlns:a16="http://schemas.microsoft.com/office/drawing/2014/main" val="10005"/>
                  </a:ext>
                </a:extLst>
              </a:tr>
              <a:tr h="370840">
                <a:tc>
                  <a:txBody>
                    <a:bodyPr/>
                    <a:lstStyle/>
                    <a:p>
                      <a:pPr algn="ctr"/>
                      <a:r>
                        <a:rPr lang="en-SG"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NN</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C</a:t>
                      </a:r>
                      <a:endParaRPr lang="en-SG" sz="2400" dirty="0">
                        <a:latin typeface="Calibri" pitchFamily="34" charset="0"/>
                      </a:endParaRPr>
                    </a:p>
                  </a:txBody>
                  <a:tcPr marL="0" marR="0" marT="0" marB="0"/>
                </a:tc>
                <a:extLst>
                  <a:ext uri="{0D108BD9-81ED-4DB2-BD59-A6C34878D82A}">
                    <a16:rowId xmlns:a16="http://schemas.microsoft.com/office/drawing/2014/main" val="10006"/>
                  </a:ext>
                </a:extLst>
              </a:tr>
            </a:tbl>
          </a:graphicData>
        </a:graphic>
      </p:graphicFrame>
      <p:sp>
        <p:nvSpPr>
          <p:cNvPr id="5" name="TextBox 4"/>
          <p:cNvSpPr txBox="1"/>
          <p:nvPr/>
        </p:nvSpPr>
        <p:spPr>
          <a:xfrm>
            <a:off x="3491880" y="241484"/>
            <a:ext cx="1224136"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Grades</a:t>
            </a:r>
            <a:endParaRPr lang="en-SG" sz="2800" b="1" dirty="0">
              <a:latin typeface="Calibri" pitchFamily="34" charset="0"/>
            </a:endParaRPr>
          </a:p>
        </p:txBody>
      </p:sp>
    </p:spTree>
    <p:extLst>
      <p:ext uri="{BB962C8B-B14F-4D97-AF65-F5344CB8AC3E}">
        <p14:creationId xmlns:p14="http://schemas.microsoft.com/office/powerpoint/2010/main" val="219684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Join </a:t>
            </a:r>
            <a:r>
              <a:rPr lang="en-GB" dirty="0">
                <a:solidFill>
                  <a:schemeClr val="accent4">
                    <a:lumMod val="50000"/>
                  </a:schemeClr>
                </a:solidFill>
                <a:sym typeface="MT Extra" pitchFamily="18" charset="2"/>
              </a:rPr>
              <a:t>⋈</a:t>
            </a:r>
            <a:endParaRPr lang="en-SG" dirty="0"/>
          </a:p>
        </p:txBody>
      </p:sp>
      <p:sp>
        <p:nvSpPr>
          <p:cNvPr id="3" name="Content Placeholder 2"/>
          <p:cNvSpPr>
            <a:spLocks noGrp="1"/>
          </p:cNvSpPr>
          <p:nvPr>
            <p:ph idx="1"/>
          </p:nvPr>
        </p:nvSpPr>
        <p:spPr>
          <a:xfrm>
            <a:off x="251520" y="3967435"/>
            <a:ext cx="8712968" cy="2197869"/>
          </a:xfrm>
        </p:spPr>
        <p:txBody>
          <a:bodyPr>
            <a:normAutofit fontScale="77500" lnSpcReduction="20000"/>
          </a:bodyPr>
          <a:lstStyle/>
          <a:p>
            <a:r>
              <a:rPr lang="en-US" dirty="0" smtClean="0"/>
              <a:t>Query: “Find the NRIC, Name, and Phone of each student, omitting those without a phone”</a:t>
            </a:r>
          </a:p>
          <a:p>
            <a:r>
              <a:rPr lang="en-US" dirty="0" smtClean="0"/>
              <a:t>Students </a:t>
            </a:r>
            <a:r>
              <a:rPr lang="en-GB" dirty="0" smtClean="0">
                <a:solidFill>
                  <a:schemeClr val="accent4">
                    <a:lumMod val="50000"/>
                  </a:schemeClr>
                </a:solidFill>
                <a:sym typeface="MT Extra" pitchFamily="18" charset="2"/>
              </a:rPr>
              <a:t>⋈ Phones</a:t>
            </a:r>
          </a:p>
          <a:p>
            <a:r>
              <a:rPr lang="en-GB" dirty="0" smtClean="0">
                <a:solidFill>
                  <a:schemeClr val="accent4">
                    <a:lumMod val="50000"/>
                  </a:schemeClr>
                </a:solidFill>
                <a:sym typeface="MT Extra" pitchFamily="18" charset="2"/>
              </a:rPr>
              <a:t>Note 1: The join is performed based on the common attributes of the two relations</a:t>
            </a:r>
          </a:p>
          <a:p>
            <a:r>
              <a:rPr lang="en-GB" dirty="0" smtClean="0">
                <a:solidFill>
                  <a:schemeClr val="accent4">
                    <a:lumMod val="50000"/>
                  </a:schemeClr>
                </a:solidFill>
                <a:sym typeface="MT Extra" pitchFamily="18" charset="2"/>
              </a:rPr>
              <a:t>Note 2: Each common attribute appears only once in the result</a:t>
            </a:r>
            <a:endParaRPr lang="en-SG" dirty="0"/>
          </a:p>
        </p:txBody>
      </p:sp>
      <p:graphicFrame>
        <p:nvGraphicFramePr>
          <p:cNvPr id="4" name="Content Placeholder 3"/>
          <p:cNvGraphicFramePr>
            <a:graphicFrameLocks/>
          </p:cNvGraphicFramePr>
          <p:nvPr>
            <p:extLst>
              <p:ext uri="{D42A27DB-BD31-4B8C-83A1-F6EECF244321}">
                <p14:modId xmlns:p14="http://schemas.microsoft.com/office/powerpoint/2010/main" val="508357782"/>
              </p:ext>
            </p:extLst>
          </p:nvPr>
        </p:nvGraphicFramePr>
        <p:xfrm>
          <a:off x="596023" y="1628800"/>
          <a:ext cx="1815737" cy="2286000"/>
        </p:xfrm>
        <a:graphic>
          <a:graphicData uri="http://schemas.openxmlformats.org/drawingml/2006/table">
            <a:tbl>
              <a:tblPr firstRow="1" bandRow="1">
                <a:tableStyleId>{5C22544A-7EE6-4342-B048-85BDC9FD1C3A}</a:tableStyleId>
              </a:tblPr>
              <a:tblGrid>
                <a:gridCol w="879633">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NRIC</a:t>
                      </a:r>
                      <a:endParaRPr lang="en-SG" sz="2400" u="sng" dirty="0">
                        <a:latin typeface="Calibri" pitchFamily="34" charset="0"/>
                      </a:endParaRPr>
                    </a:p>
                  </a:txBody>
                  <a:tcPr/>
                </a:tc>
                <a:tc>
                  <a:txBody>
                    <a:bodyPr/>
                    <a:lstStyle/>
                    <a:p>
                      <a:pPr algn="ctr"/>
                      <a:r>
                        <a:rPr lang="en-US" sz="2400" dirty="0" smtClean="0">
                          <a:latin typeface="Calibri" pitchFamily="34" charset="0"/>
                        </a:rPr>
                        <a:t>Name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11</a:t>
                      </a:r>
                      <a:endParaRPr lang="en-SG" sz="2400" dirty="0">
                        <a:latin typeface="Calibri" pitchFamily="34" charset="0"/>
                      </a:endParaRPr>
                    </a:p>
                  </a:txBody>
                  <a:tcPr/>
                </a:tc>
                <a:tc>
                  <a:txBody>
                    <a:bodyPr/>
                    <a:lstStyle/>
                    <a:p>
                      <a:pPr algn="ctr"/>
                      <a:r>
                        <a:rPr lang="en-US" sz="2400" dirty="0" smtClean="0">
                          <a:latin typeface="Calibri" pitchFamily="34" charset="0"/>
                        </a:rPr>
                        <a:t>Alice</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2</a:t>
                      </a:r>
                      <a:endParaRPr lang="en-SG" sz="2400" dirty="0">
                        <a:latin typeface="Calibri" pitchFamily="34" charset="0"/>
                      </a:endParaRPr>
                    </a:p>
                  </a:txBody>
                  <a:tcPr/>
                </a:tc>
                <a:tc>
                  <a:txBody>
                    <a:bodyPr/>
                    <a:lstStyle/>
                    <a:p>
                      <a:pPr algn="ctr"/>
                      <a:r>
                        <a:rPr lang="en-US" sz="2400" dirty="0" smtClean="0">
                          <a:latin typeface="Calibri" pitchFamily="34" charset="0"/>
                        </a:rPr>
                        <a:t>Bob</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33</a:t>
                      </a:r>
                      <a:endParaRPr lang="en-SG" sz="2400" dirty="0">
                        <a:latin typeface="Calibri" pitchFamily="34" charset="0"/>
                      </a:endParaRPr>
                    </a:p>
                  </a:txBody>
                  <a:tcPr/>
                </a:tc>
                <a:tc>
                  <a:txBody>
                    <a:bodyPr/>
                    <a:lstStyle/>
                    <a:p>
                      <a:pPr algn="ctr"/>
                      <a:r>
                        <a:rPr lang="en-US" sz="2400" dirty="0" smtClean="0">
                          <a:latin typeface="Calibri" pitchFamily="34" charset="0"/>
                        </a:rPr>
                        <a:t>Cathy</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4</a:t>
                      </a:r>
                      <a:endParaRPr lang="en-SG" sz="2400" dirty="0">
                        <a:latin typeface="Calibri" pitchFamily="34" charset="0"/>
                      </a:endParaRPr>
                    </a:p>
                  </a:txBody>
                  <a:tcPr/>
                </a:tc>
                <a:tc>
                  <a:txBody>
                    <a:bodyPr/>
                    <a:lstStyle/>
                    <a:p>
                      <a:pPr algn="ctr"/>
                      <a:r>
                        <a:rPr lang="en-US" sz="2400" dirty="0" smtClean="0">
                          <a:latin typeface="Calibri" pitchFamily="34" charset="0"/>
                        </a:rPr>
                        <a:t>David</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611560" y="980728"/>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3191487467"/>
              </p:ext>
            </p:extLst>
          </p:nvPr>
        </p:nvGraphicFramePr>
        <p:xfrm>
          <a:off x="2987824" y="1647056"/>
          <a:ext cx="2160240" cy="228600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NRIC</a:t>
                      </a:r>
                      <a:endParaRPr lang="en-SG" sz="2400" u="sng" dirty="0">
                        <a:latin typeface="Calibri" pitchFamily="34" charset="0"/>
                      </a:endParaRPr>
                    </a:p>
                  </a:txBody>
                  <a:tcPr/>
                </a:tc>
                <a:tc>
                  <a:txBody>
                    <a:bodyPr/>
                    <a:lstStyle/>
                    <a:p>
                      <a:pPr algn="ctr"/>
                      <a:r>
                        <a:rPr lang="en-US" sz="2400" u="sng" dirty="0" smtClean="0">
                          <a:latin typeface="Calibri" pitchFamily="34" charset="0"/>
                        </a:rPr>
                        <a:t>Number</a:t>
                      </a:r>
                      <a:endParaRPr lang="en-SG" sz="2400" u="sng"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11</a:t>
                      </a:r>
                      <a:endParaRPr lang="en-SG" sz="2400" dirty="0">
                        <a:latin typeface="Calibri" pitchFamily="34" charset="0"/>
                      </a:endParaRPr>
                    </a:p>
                  </a:txBody>
                  <a:tcPr/>
                </a:tc>
                <a:tc>
                  <a:txBody>
                    <a:bodyPr/>
                    <a:lstStyle/>
                    <a:p>
                      <a:pPr algn="ctr"/>
                      <a:r>
                        <a:rPr lang="en-US" sz="2400" dirty="0" smtClean="0">
                          <a:latin typeface="Calibri" pitchFamily="34" charset="0"/>
                        </a:rPr>
                        <a:t>9123234</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11</a:t>
                      </a:r>
                      <a:endParaRPr lang="en-SG" sz="2400" dirty="0">
                        <a:latin typeface="Calibri" pitchFamily="34" charset="0"/>
                      </a:endParaRPr>
                    </a:p>
                  </a:txBody>
                  <a:tcPr/>
                </a:tc>
                <a:tc>
                  <a:txBody>
                    <a:bodyPr/>
                    <a:lstStyle/>
                    <a:p>
                      <a:pPr algn="ctr"/>
                      <a:r>
                        <a:rPr lang="en-US" sz="2400" dirty="0" smtClean="0">
                          <a:latin typeface="Calibri" pitchFamily="34" charset="0"/>
                        </a:rPr>
                        <a:t>8635168</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33</a:t>
                      </a:r>
                      <a:endParaRPr lang="en-SG" sz="2400" dirty="0">
                        <a:latin typeface="Calibri" pitchFamily="34" charset="0"/>
                      </a:endParaRPr>
                    </a:p>
                  </a:txBody>
                  <a:tcPr/>
                </a:tc>
                <a:tc>
                  <a:txBody>
                    <a:bodyPr/>
                    <a:lstStyle/>
                    <a:p>
                      <a:pPr algn="ctr"/>
                      <a:r>
                        <a:rPr lang="en-US" sz="2400" dirty="0" smtClean="0">
                          <a:latin typeface="Calibri" pitchFamily="34" charset="0"/>
                        </a:rPr>
                        <a:t>8213654</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5</a:t>
                      </a:r>
                      <a:endParaRPr lang="en-SG" sz="2400" dirty="0">
                        <a:latin typeface="Calibri" pitchFamily="34" charset="0"/>
                      </a:endParaRPr>
                    </a:p>
                  </a:txBody>
                  <a:tcPr/>
                </a:tc>
                <a:tc>
                  <a:txBody>
                    <a:bodyPr/>
                    <a:lstStyle/>
                    <a:p>
                      <a:pPr algn="ctr"/>
                      <a:r>
                        <a:rPr lang="en-US" sz="2400" dirty="0" smtClean="0">
                          <a:latin typeface="Calibri" pitchFamily="34" charset="0"/>
                        </a:rPr>
                        <a:t>9653154</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3003361" y="998984"/>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Phones</a:t>
            </a:r>
            <a:endParaRPr lang="en-SG" sz="2800" b="1" dirty="0">
              <a:latin typeface="Calibri" pitchFamily="34" charset="0"/>
            </a:endParaRPr>
          </a:p>
        </p:txBody>
      </p:sp>
      <p:graphicFrame>
        <p:nvGraphicFramePr>
          <p:cNvPr id="8" name="Content Placeholder 3"/>
          <p:cNvGraphicFramePr>
            <a:graphicFrameLocks/>
          </p:cNvGraphicFramePr>
          <p:nvPr>
            <p:extLst>
              <p:ext uri="{D42A27DB-BD31-4B8C-83A1-F6EECF244321}">
                <p14:modId xmlns:p14="http://schemas.microsoft.com/office/powerpoint/2010/main" val="428369134"/>
              </p:ext>
            </p:extLst>
          </p:nvPr>
        </p:nvGraphicFramePr>
        <p:xfrm>
          <a:off x="5652120" y="1672208"/>
          <a:ext cx="3096344" cy="182880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tblGrid>
              <a:tr h="370840">
                <a:tc>
                  <a:txBody>
                    <a:bodyPr/>
                    <a:lstStyle/>
                    <a:p>
                      <a:pPr algn="ctr"/>
                      <a:r>
                        <a:rPr lang="en-US" sz="2400" u="none" dirty="0" smtClean="0">
                          <a:latin typeface="Calibri" pitchFamily="34" charset="0"/>
                        </a:rPr>
                        <a:t>NRIC</a:t>
                      </a:r>
                      <a:endParaRPr lang="en-SG" sz="2400" u="none" dirty="0">
                        <a:latin typeface="Calibri" pitchFamily="34" charset="0"/>
                      </a:endParaRPr>
                    </a:p>
                  </a:txBody>
                  <a:tcPr/>
                </a:tc>
                <a:tc>
                  <a:txBody>
                    <a:bodyPr/>
                    <a:lstStyle/>
                    <a:p>
                      <a:pPr algn="ctr"/>
                      <a:r>
                        <a:rPr lang="en-US" sz="2400" u="none" dirty="0" smtClean="0">
                          <a:latin typeface="Calibri" pitchFamily="34" charset="0"/>
                        </a:rPr>
                        <a:t>Name</a:t>
                      </a:r>
                      <a:endParaRPr lang="en-SG" sz="2400" u="none" dirty="0">
                        <a:latin typeface="Calibri" pitchFamily="34" charset="0"/>
                      </a:endParaRPr>
                    </a:p>
                  </a:txBody>
                  <a:tcPr/>
                </a:tc>
                <a:tc>
                  <a:txBody>
                    <a:bodyPr/>
                    <a:lstStyle/>
                    <a:p>
                      <a:pPr algn="ctr"/>
                      <a:r>
                        <a:rPr lang="en-US" sz="2400" u="none" dirty="0" smtClean="0">
                          <a:latin typeface="Calibri" pitchFamily="34" charset="0"/>
                        </a:rPr>
                        <a:t>Number</a:t>
                      </a:r>
                      <a:endParaRPr lang="en-SG" sz="2400" u="none"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11</a:t>
                      </a:r>
                      <a:endParaRPr lang="en-SG" sz="2400" dirty="0">
                        <a:latin typeface="Calibri" pitchFamily="34" charset="0"/>
                      </a:endParaRPr>
                    </a:p>
                  </a:txBody>
                  <a:tcPr/>
                </a:tc>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9123234</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11</a:t>
                      </a:r>
                      <a:endParaRPr lang="en-SG" sz="2400" dirty="0">
                        <a:latin typeface="Calibri" pitchFamily="34" charset="0"/>
                      </a:endParaRPr>
                    </a:p>
                  </a:txBody>
                  <a:tcPr/>
                </a:tc>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8635168</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33</a:t>
                      </a:r>
                      <a:endParaRPr lang="en-SG" sz="2400" dirty="0">
                        <a:latin typeface="Calibri" pitchFamily="34" charset="0"/>
                      </a:endParaRPr>
                    </a:p>
                  </a:txBody>
                  <a:tcPr/>
                </a:tc>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8213654</a:t>
                      </a:r>
                      <a:endParaRPr lang="en-SG" sz="2400" dirty="0">
                        <a:latin typeface="Calibri" pitchFamily="34" charset="0"/>
                      </a:endParaRPr>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5652120" y="98072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62602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Join </a:t>
            </a:r>
            <a:r>
              <a:rPr lang="en-GB" dirty="0">
                <a:solidFill>
                  <a:schemeClr val="accent4">
                    <a:lumMod val="50000"/>
                  </a:schemeClr>
                </a:solidFill>
                <a:sym typeface="MT Extra" pitchFamily="18" charset="2"/>
              </a:rPr>
              <a:t>⋈</a:t>
            </a:r>
            <a:endParaRPr lang="en-SG" dirty="0"/>
          </a:p>
        </p:txBody>
      </p:sp>
      <p:sp>
        <p:nvSpPr>
          <p:cNvPr id="3" name="Content Placeholder 2"/>
          <p:cNvSpPr>
            <a:spLocks noGrp="1"/>
          </p:cNvSpPr>
          <p:nvPr>
            <p:ph idx="1"/>
          </p:nvPr>
        </p:nvSpPr>
        <p:spPr>
          <a:xfrm>
            <a:off x="457200" y="3573016"/>
            <a:ext cx="8229600" cy="2557909"/>
          </a:xfrm>
        </p:spPr>
        <p:txBody>
          <a:bodyPr>
            <a:normAutofit/>
          </a:bodyPr>
          <a:lstStyle/>
          <a:p>
            <a:r>
              <a:rPr lang="en-US" dirty="0"/>
              <a:t>Students </a:t>
            </a:r>
            <a:r>
              <a:rPr lang="en-GB" dirty="0">
                <a:solidFill>
                  <a:schemeClr val="accent4">
                    <a:lumMod val="50000"/>
                  </a:schemeClr>
                </a:solidFill>
                <a:sym typeface="MT Extra" pitchFamily="18" charset="2"/>
              </a:rPr>
              <a:t>⋈ </a:t>
            </a:r>
            <a:r>
              <a:rPr lang="en-GB" dirty="0" smtClean="0">
                <a:solidFill>
                  <a:schemeClr val="accent4">
                    <a:lumMod val="50000"/>
                  </a:schemeClr>
                </a:solidFill>
                <a:sym typeface="MT Extra" pitchFamily="18" charset="2"/>
              </a:rPr>
              <a:t>Donations</a:t>
            </a:r>
          </a:p>
          <a:p>
            <a:r>
              <a:rPr lang="en-GB" dirty="0" smtClean="0">
                <a:solidFill>
                  <a:schemeClr val="accent4">
                    <a:lumMod val="50000"/>
                  </a:schemeClr>
                </a:solidFill>
                <a:sym typeface="MT Extra" pitchFamily="18" charset="2"/>
              </a:rPr>
              <a:t>Meaning: “For those students who have made donation, find their names, schools, and amounts of their donations”</a:t>
            </a:r>
            <a:endParaRPr lang="en-GB" dirty="0">
              <a:solidFill>
                <a:schemeClr val="accent4">
                  <a:lumMod val="50000"/>
                </a:schemeClr>
              </a:solidFill>
              <a:sym typeface="MT Extra" pitchFamily="18" charset="2"/>
            </a:endParaRPr>
          </a:p>
          <a:p>
            <a:endParaRPr lang="en-SG" dirty="0"/>
          </a:p>
        </p:txBody>
      </p:sp>
      <p:graphicFrame>
        <p:nvGraphicFramePr>
          <p:cNvPr id="4" name="Content Placeholder 3"/>
          <p:cNvGraphicFramePr>
            <a:graphicFrameLocks/>
          </p:cNvGraphicFramePr>
          <p:nvPr>
            <p:extLst>
              <p:ext uri="{D42A27DB-BD31-4B8C-83A1-F6EECF244321}">
                <p14:modId xmlns:p14="http://schemas.microsoft.com/office/powerpoint/2010/main" val="121226384"/>
              </p:ext>
            </p:extLst>
          </p:nvPr>
        </p:nvGraphicFramePr>
        <p:xfrm>
          <a:off x="596023" y="1594212"/>
          <a:ext cx="1815737" cy="1854200"/>
        </p:xfrm>
        <a:graphic>
          <a:graphicData uri="http://schemas.openxmlformats.org/drawingml/2006/table">
            <a:tbl>
              <a:tblPr firstRow="1" bandRow="1">
                <a:tableStyleId>{5C22544A-7EE6-4342-B048-85BDC9FD1C3A}</a:tableStyleId>
              </a:tblPr>
              <a:tblGrid>
                <a:gridCol w="879633">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CEE</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611560" y="980728"/>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420204061"/>
              </p:ext>
            </p:extLst>
          </p:nvPr>
        </p:nvGraphicFramePr>
        <p:xfrm>
          <a:off x="2987824" y="1612468"/>
          <a:ext cx="2016224" cy="185420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dirty="0" smtClean="0">
                          <a:latin typeface="Calibri" pitchFamily="34" charset="0"/>
                        </a:rPr>
                        <a:t>Amount</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200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300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400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7" name="TextBox 6"/>
          <p:cNvSpPr txBox="1"/>
          <p:nvPr/>
        </p:nvSpPr>
        <p:spPr>
          <a:xfrm>
            <a:off x="3003361" y="998984"/>
            <a:ext cx="1712655"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Donations</a:t>
            </a:r>
            <a:endParaRPr lang="en-SG" sz="2800" b="1" dirty="0">
              <a:latin typeface="Calibri" pitchFamily="34" charset="0"/>
            </a:endParaRPr>
          </a:p>
        </p:txBody>
      </p:sp>
      <p:graphicFrame>
        <p:nvGraphicFramePr>
          <p:cNvPr id="8" name="Content Placeholder 3"/>
          <p:cNvGraphicFramePr>
            <a:graphicFrameLocks/>
          </p:cNvGraphicFramePr>
          <p:nvPr>
            <p:extLst>
              <p:ext uri="{D42A27DB-BD31-4B8C-83A1-F6EECF244321}">
                <p14:modId xmlns:p14="http://schemas.microsoft.com/office/powerpoint/2010/main" val="2258613165"/>
              </p:ext>
            </p:extLst>
          </p:nvPr>
        </p:nvGraphicFramePr>
        <p:xfrm>
          <a:off x="5652120" y="1637620"/>
          <a:ext cx="2952328" cy="111252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tblGrid>
              <a:tr h="370840">
                <a:tc>
                  <a:txBody>
                    <a:bodyPr/>
                    <a:lstStyle/>
                    <a:p>
                      <a:pPr algn="ctr"/>
                      <a:r>
                        <a:rPr lang="en-US" sz="2400" u="none" dirty="0" smtClean="0">
                          <a:latin typeface="Calibri" pitchFamily="34" charset="0"/>
                        </a:rPr>
                        <a:t>Name</a:t>
                      </a:r>
                      <a:endParaRPr lang="en-SG" sz="2400" u="none" dirty="0">
                        <a:latin typeface="Calibri" pitchFamily="34" charset="0"/>
                      </a:endParaRPr>
                    </a:p>
                  </a:txBody>
                  <a:tcPr marL="0" marR="0" marT="0" marB="0"/>
                </a:tc>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Amount</a:t>
                      </a:r>
                      <a:endParaRPr lang="en-SG" sz="2400" u="none"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CEE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200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bl>
          </a:graphicData>
        </a:graphic>
      </p:graphicFrame>
      <p:sp>
        <p:nvSpPr>
          <p:cNvPr id="9" name="TextBox 8"/>
          <p:cNvSpPr txBox="1"/>
          <p:nvPr/>
        </p:nvSpPr>
        <p:spPr>
          <a:xfrm>
            <a:off x="5652120" y="101814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419353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Join </a:t>
            </a:r>
            <a:r>
              <a:rPr lang="en-GB" dirty="0">
                <a:solidFill>
                  <a:schemeClr val="accent4">
                    <a:lumMod val="50000"/>
                  </a:schemeClr>
                </a:solidFill>
                <a:sym typeface="MT Extra" pitchFamily="18" charset="2"/>
              </a:rPr>
              <a:t>⋈</a:t>
            </a:r>
            <a:endParaRPr lang="en-SG" dirty="0"/>
          </a:p>
        </p:txBody>
      </p:sp>
      <p:sp>
        <p:nvSpPr>
          <p:cNvPr id="3" name="Content Placeholder 2"/>
          <p:cNvSpPr>
            <a:spLocks noGrp="1"/>
          </p:cNvSpPr>
          <p:nvPr>
            <p:ph idx="1"/>
          </p:nvPr>
        </p:nvSpPr>
        <p:spPr>
          <a:xfrm>
            <a:off x="457200" y="3573016"/>
            <a:ext cx="8229600" cy="2557909"/>
          </a:xfrm>
        </p:spPr>
        <p:txBody>
          <a:bodyPr>
            <a:normAutofit/>
          </a:bodyPr>
          <a:lstStyle/>
          <a:p>
            <a:r>
              <a:rPr lang="en-US" dirty="0" smtClean="0">
                <a:sym typeface="Symbol"/>
              </a:rPr>
              <a:t>(</a:t>
            </a:r>
            <a:r>
              <a:rPr lang="en-US" b="1" dirty="0" smtClean="0">
                <a:sym typeface="Symbol"/>
              </a:rPr>
              <a:t></a:t>
            </a:r>
            <a:r>
              <a:rPr lang="en-US" sz="3600" baseline="-25000" dirty="0">
                <a:sym typeface="Symbol"/>
              </a:rPr>
              <a:t>School = </a:t>
            </a:r>
            <a:r>
              <a:rPr lang="en-US" sz="3600" baseline="-25000" dirty="0" smtClean="0">
                <a:sym typeface="Symbol"/>
              </a:rPr>
              <a:t>‘SCSE’</a:t>
            </a:r>
            <a:r>
              <a:rPr lang="en-US" dirty="0" smtClean="0">
                <a:sym typeface="Symbol"/>
              </a:rPr>
              <a:t> </a:t>
            </a:r>
            <a:r>
              <a:rPr lang="en-US" dirty="0" smtClean="0"/>
              <a:t>Students) </a:t>
            </a:r>
            <a:r>
              <a:rPr lang="en-GB" dirty="0">
                <a:solidFill>
                  <a:schemeClr val="accent4">
                    <a:lumMod val="50000"/>
                  </a:schemeClr>
                </a:solidFill>
                <a:sym typeface="MT Extra" pitchFamily="18" charset="2"/>
              </a:rPr>
              <a:t>⋈ </a:t>
            </a:r>
            <a:r>
              <a:rPr lang="en-GB" dirty="0" smtClean="0">
                <a:solidFill>
                  <a:schemeClr val="accent4">
                    <a:lumMod val="50000"/>
                  </a:schemeClr>
                </a:solidFill>
                <a:sym typeface="MT Extra" pitchFamily="18" charset="2"/>
              </a:rPr>
              <a:t>Donations</a:t>
            </a:r>
          </a:p>
          <a:p>
            <a:r>
              <a:rPr lang="en-GB" dirty="0" smtClean="0">
                <a:solidFill>
                  <a:schemeClr val="accent4">
                    <a:lumMod val="50000"/>
                  </a:schemeClr>
                </a:solidFill>
                <a:sym typeface="MT Extra" pitchFamily="18" charset="2"/>
              </a:rPr>
              <a:t>Meaning: “For those SCSE students who have made a donation, find their names, schools, and amounts of their donations”</a:t>
            </a:r>
            <a:endParaRPr lang="en-GB" dirty="0">
              <a:solidFill>
                <a:schemeClr val="accent4">
                  <a:lumMod val="50000"/>
                </a:schemeClr>
              </a:solidFill>
              <a:sym typeface="MT Extra" pitchFamily="18" charset="2"/>
            </a:endParaRPr>
          </a:p>
          <a:p>
            <a:endParaRPr lang="en-SG" dirty="0"/>
          </a:p>
        </p:txBody>
      </p:sp>
      <p:graphicFrame>
        <p:nvGraphicFramePr>
          <p:cNvPr id="4" name="Content Placeholder 3"/>
          <p:cNvGraphicFramePr>
            <a:graphicFrameLocks/>
          </p:cNvGraphicFramePr>
          <p:nvPr>
            <p:extLst>
              <p:ext uri="{D42A27DB-BD31-4B8C-83A1-F6EECF244321}">
                <p14:modId xmlns:p14="http://schemas.microsoft.com/office/powerpoint/2010/main" val="2095321476"/>
              </p:ext>
            </p:extLst>
          </p:nvPr>
        </p:nvGraphicFramePr>
        <p:xfrm>
          <a:off x="596023" y="1594212"/>
          <a:ext cx="1815737" cy="1854200"/>
        </p:xfrm>
        <a:graphic>
          <a:graphicData uri="http://schemas.openxmlformats.org/drawingml/2006/table">
            <a:tbl>
              <a:tblPr firstRow="1" bandRow="1">
                <a:tableStyleId>{5C22544A-7EE6-4342-B048-85BDC9FD1C3A}</a:tableStyleId>
              </a:tblPr>
              <a:tblGrid>
                <a:gridCol w="879633">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CEE</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611560" y="980728"/>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3246748125"/>
              </p:ext>
            </p:extLst>
          </p:nvPr>
        </p:nvGraphicFramePr>
        <p:xfrm>
          <a:off x="2987824" y="1612468"/>
          <a:ext cx="2016224" cy="185420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dirty="0" smtClean="0">
                          <a:latin typeface="Calibri" pitchFamily="34" charset="0"/>
                        </a:rPr>
                        <a:t>Amount</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200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300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400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7" name="TextBox 6"/>
          <p:cNvSpPr txBox="1"/>
          <p:nvPr/>
        </p:nvSpPr>
        <p:spPr>
          <a:xfrm>
            <a:off x="3003361" y="998984"/>
            <a:ext cx="1712655"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Donations</a:t>
            </a:r>
            <a:endParaRPr lang="en-SG" sz="2800" b="1" dirty="0">
              <a:latin typeface="Calibri" pitchFamily="34" charset="0"/>
            </a:endParaRPr>
          </a:p>
        </p:txBody>
      </p:sp>
      <p:graphicFrame>
        <p:nvGraphicFramePr>
          <p:cNvPr id="8" name="Content Placeholder 3"/>
          <p:cNvGraphicFramePr>
            <a:graphicFrameLocks/>
          </p:cNvGraphicFramePr>
          <p:nvPr>
            <p:extLst>
              <p:ext uri="{D42A27DB-BD31-4B8C-83A1-F6EECF244321}">
                <p14:modId xmlns:p14="http://schemas.microsoft.com/office/powerpoint/2010/main" val="2204784760"/>
              </p:ext>
            </p:extLst>
          </p:nvPr>
        </p:nvGraphicFramePr>
        <p:xfrm>
          <a:off x="5652120" y="1637620"/>
          <a:ext cx="2952328" cy="74168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tblGrid>
              <a:tr h="370840">
                <a:tc>
                  <a:txBody>
                    <a:bodyPr/>
                    <a:lstStyle/>
                    <a:p>
                      <a:pPr algn="ctr"/>
                      <a:r>
                        <a:rPr lang="en-US" sz="2400" u="none" dirty="0" smtClean="0">
                          <a:latin typeface="Calibri" pitchFamily="34" charset="0"/>
                        </a:rPr>
                        <a:t>Name</a:t>
                      </a:r>
                      <a:endParaRPr lang="en-SG" sz="2400" u="none" dirty="0">
                        <a:latin typeface="Calibri" pitchFamily="34" charset="0"/>
                      </a:endParaRPr>
                    </a:p>
                  </a:txBody>
                  <a:tcPr marL="0" marR="0" marT="0" marB="0"/>
                </a:tc>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Amount</a:t>
                      </a:r>
                      <a:endParaRPr lang="en-SG" sz="2400" u="none"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200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bl>
          </a:graphicData>
        </a:graphic>
      </p:graphicFrame>
      <p:sp>
        <p:nvSpPr>
          <p:cNvPr id="9" name="TextBox 8"/>
          <p:cNvSpPr txBox="1"/>
          <p:nvPr/>
        </p:nvSpPr>
        <p:spPr>
          <a:xfrm>
            <a:off x="5652120" y="101814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406510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SG" dirty="0"/>
          </a:p>
        </p:txBody>
      </p:sp>
      <p:sp>
        <p:nvSpPr>
          <p:cNvPr id="3" name="Content Placeholder 2"/>
          <p:cNvSpPr>
            <a:spLocks noGrp="1"/>
          </p:cNvSpPr>
          <p:nvPr>
            <p:ph idx="1"/>
          </p:nvPr>
        </p:nvSpPr>
        <p:spPr>
          <a:xfrm>
            <a:off x="457200" y="3501008"/>
            <a:ext cx="8229600" cy="2629917"/>
          </a:xfrm>
        </p:spPr>
        <p:txBody>
          <a:bodyPr>
            <a:normAutofit/>
          </a:bodyPr>
          <a:lstStyle/>
          <a:p>
            <a:r>
              <a:rPr lang="en-US" dirty="0"/>
              <a:t>Query: “Find </a:t>
            </a:r>
            <a:r>
              <a:rPr lang="en-US" dirty="0" smtClean="0"/>
              <a:t>the students who have taken SCSE courses but not EEE courses”</a:t>
            </a:r>
          </a:p>
          <a:p>
            <a:r>
              <a:rPr lang="en-US" dirty="0" smtClean="0">
                <a:sym typeface="Symbol"/>
              </a:rPr>
              <a:t>(</a:t>
            </a:r>
            <a:r>
              <a:rPr lang="en-US" b="1" dirty="0">
                <a:sym typeface="Symbol"/>
              </a:rPr>
              <a:t></a:t>
            </a:r>
            <a:r>
              <a:rPr lang="en-US" baseline="-25000" dirty="0">
                <a:sym typeface="Symbol"/>
              </a:rPr>
              <a:t>Name</a:t>
            </a:r>
            <a:r>
              <a:rPr lang="en-US" dirty="0">
                <a:sym typeface="Symbol"/>
              </a:rPr>
              <a:t> </a:t>
            </a:r>
            <a:r>
              <a:rPr lang="en-US" dirty="0" smtClean="0"/>
              <a:t>Grades</a:t>
            </a:r>
            <a:r>
              <a:rPr lang="en-GB" dirty="0">
                <a:solidFill>
                  <a:schemeClr val="accent4">
                    <a:lumMod val="50000"/>
                  </a:schemeClr>
                </a:solidFill>
                <a:sym typeface="MT Extra" pitchFamily="18" charset="2"/>
              </a:rPr>
              <a:t> </a:t>
            </a:r>
            <a:r>
              <a:rPr lang="en-GB" dirty="0" smtClean="0">
                <a:solidFill>
                  <a:schemeClr val="accent4">
                    <a:lumMod val="50000"/>
                  </a:schemeClr>
                </a:solidFill>
                <a:sym typeface="MT Extra" pitchFamily="18" charset="2"/>
              </a:rPr>
              <a:t>⋈ (</a:t>
            </a:r>
            <a:r>
              <a:rPr lang="en-US" b="1" dirty="0" smtClean="0">
                <a:sym typeface="Symbol"/>
              </a:rPr>
              <a:t></a:t>
            </a:r>
            <a:r>
              <a:rPr lang="en-US" baseline="-25000" dirty="0" smtClean="0">
                <a:sym typeface="Symbol"/>
              </a:rPr>
              <a:t>School </a:t>
            </a:r>
            <a:r>
              <a:rPr lang="en-US" baseline="-25000" dirty="0">
                <a:sym typeface="Symbol"/>
              </a:rPr>
              <a:t>= </a:t>
            </a:r>
            <a:r>
              <a:rPr lang="en-US" baseline="-25000" dirty="0" smtClean="0">
                <a:sym typeface="Symbol"/>
              </a:rPr>
              <a:t>‘SCSE’ </a:t>
            </a:r>
            <a:r>
              <a:rPr lang="en-GB" dirty="0" err="1" smtClean="0">
                <a:solidFill>
                  <a:schemeClr val="accent4">
                    <a:lumMod val="50000"/>
                  </a:schemeClr>
                </a:solidFill>
                <a:sym typeface="MT Extra" pitchFamily="18" charset="2"/>
              </a:rPr>
              <a:t>CrsSch</a:t>
            </a:r>
            <a:r>
              <a:rPr lang="en-GB" dirty="0" smtClean="0">
                <a:solidFill>
                  <a:schemeClr val="accent4">
                    <a:lumMod val="50000"/>
                  </a:schemeClr>
                </a:solidFill>
                <a:sym typeface="MT Extra" pitchFamily="18" charset="2"/>
              </a:rPr>
              <a:t>)</a:t>
            </a:r>
            <a:r>
              <a:rPr lang="en-US" dirty="0" smtClean="0"/>
              <a:t>) </a:t>
            </a:r>
            <a:r>
              <a:rPr lang="en-US" b="1" dirty="0">
                <a:sym typeface="Symbol"/>
              </a:rPr>
              <a:t></a:t>
            </a:r>
            <a:r>
              <a:rPr lang="en-US" dirty="0">
                <a:sym typeface="Symbol"/>
              </a:rPr>
              <a:t> </a:t>
            </a:r>
            <a:r>
              <a:rPr lang="en-US" dirty="0" smtClean="0">
                <a:sym typeface="Symbol"/>
              </a:rPr>
              <a:t/>
            </a:r>
            <a:br>
              <a:rPr lang="en-US" dirty="0" smtClean="0">
                <a:sym typeface="Symbol"/>
              </a:rPr>
            </a:br>
            <a:r>
              <a:rPr lang="en-US" dirty="0">
                <a:sym typeface="Symbol"/>
              </a:rPr>
              <a:t>(</a:t>
            </a:r>
            <a:r>
              <a:rPr lang="en-US" b="1" dirty="0">
                <a:sym typeface="Symbol"/>
              </a:rPr>
              <a:t></a:t>
            </a:r>
            <a:r>
              <a:rPr lang="en-US" baseline="-25000" dirty="0">
                <a:sym typeface="Symbol"/>
              </a:rPr>
              <a:t>Name</a:t>
            </a:r>
            <a:r>
              <a:rPr lang="en-US" dirty="0">
                <a:sym typeface="Symbol"/>
              </a:rPr>
              <a:t> </a:t>
            </a:r>
            <a:r>
              <a:rPr lang="en-US" dirty="0"/>
              <a:t>Grades</a:t>
            </a:r>
            <a:r>
              <a:rPr lang="en-GB" dirty="0">
                <a:solidFill>
                  <a:schemeClr val="accent4">
                    <a:lumMod val="50000"/>
                  </a:schemeClr>
                </a:solidFill>
                <a:sym typeface="MT Extra" pitchFamily="18" charset="2"/>
              </a:rPr>
              <a:t> ⋈ (</a:t>
            </a:r>
            <a:r>
              <a:rPr lang="en-US" b="1" dirty="0">
                <a:sym typeface="Symbol"/>
              </a:rPr>
              <a:t></a:t>
            </a:r>
            <a:r>
              <a:rPr lang="en-US" baseline="-25000" dirty="0">
                <a:sym typeface="Symbol"/>
              </a:rPr>
              <a:t>School = </a:t>
            </a:r>
            <a:r>
              <a:rPr lang="en-US" baseline="-25000" dirty="0" smtClean="0">
                <a:sym typeface="Symbol"/>
              </a:rPr>
              <a:t>‘EEE’ </a:t>
            </a:r>
            <a:r>
              <a:rPr lang="en-GB" dirty="0" err="1">
                <a:solidFill>
                  <a:schemeClr val="accent4">
                    <a:lumMod val="50000"/>
                  </a:schemeClr>
                </a:solidFill>
                <a:sym typeface="MT Extra" pitchFamily="18" charset="2"/>
              </a:rPr>
              <a:t>CrsSch</a:t>
            </a:r>
            <a:r>
              <a:rPr lang="en-GB" dirty="0">
                <a:solidFill>
                  <a:schemeClr val="accent4">
                    <a:lumMod val="50000"/>
                  </a:schemeClr>
                </a:solidFill>
                <a:sym typeface="MT Extra" pitchFamily="18" charset="2"/>
              </a:rPr>
              <a:t>)</a:t>
            </a:r>
            <a:r>
              <a:rPr lang="en-US" dirty="0"/>
              <a:t>)</a:t>
            </a:r>
          </a:p>
        </p:txBody>
      </p:sp>
      <p:graphicFrame>
        <p:nvGraphicFramePr>
          <p:cNvPr id="4" name="Content Placeholder 3"/>
          <p:cNvGraphicFramePr>
            <a:graphicFrameLocks/>
          </p:cNvGraphicFramePr>
          <p:nvPr>
            <p:extLst/>
          </p:nvPr>
        </p:nvGraphicFramePr>
        <p:xfrm>
          <a:off x="2699792" y="836712"/>
          <a:ext cx="3024336" cy="259588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u="sng" dirty="0" smtClean="0">
                          <a:latin typeface="Calibri" pitchFamily="34" charset="0"/>
                        </a:rPr>
                        <a:t>Course</a:t>
                      </a:r>
                      <a:endParaRPr lang="en-SG" sz="2400" u="sng" dirty="0">
                        <a:latin typeface="Calibri" pitchFamily="34" charset="0"/>
                      </a:endParaRPr>
                    </a:p>
                  </a:txBody>
                  <a:tcPr marL="0" marR="0" marT="0" marB="0"/>
                </a:tc>
                <a:tc>
                  <a:txBody>
                    <a:bodyPr/>
                    <a:lstStyle/>
                    <a:p>
                      <a:pPr algn="ctr"/>
                      <a:r>
                        <a:rPr lang="en-SG" sz="2400" dirty="0" smtClean="0">
                          <a:latin typeface="Calibri" pitchFamily="34" charset="0"/>
                        </a:rPr>
                        <a:t>Grade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A</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DM</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C</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NN</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r h="370840">
                <a:tc>
                  <a:txBody>
                    <a:bodyPr/>
                    <a:lstStyle/>
                    <a:p>
                      <a:pPr algn="ctr"/>
                      <a:r>
                        <a:rPr lang="en-SG"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SP</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5"/>
                  </a:ext>
                </a:extLst>
              </a:tr>
              <a:tr h="370840">
                <a:tc>
                  <a:txBody>
                    <a:bodyPr/>
                    <a:lstStyle/>
                    <a:p>
                      <a:pPr algn="ctr"/>
                      <a:r>
                        <a:rPr lang="en-SG"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NN</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A</a:t>
                      </a:r>
                      <a:endParaRPr lang="en-SG" sz="2400" dirty="0">
                        <a:latin typeface="Calibri" pitchFamily="34" charset="0"/>
                      </a:endParaRPr>
                    </a:p>
                  </a:txBody>
                  <a:tcPr marL="0" marR="0" marT="0" marB="0"/>
                </a:tc>
                <a:extLst>
                  <a:ext uri="{0D108BD9-81ED-4DB2-BD59-A6C34878D82A}">
                    <a16:rowId xmlns:a16="http://schemas.microsoft.com/office/drawing/2014/main" val="10006"/>
                  </a:ext>
                </a:extLst>
              </a:tr>
            </a:tbl>
          </a:graphicData>
        </a:graphic>
      </p:graphicFrame>
      <p:sp>
        <p:nvSpPr>
          <p:cNvPr id="5" name="TextBox 4"/>
          <p:cNvSpPr txBox="1"/>
          <p:nvPr/>
        </p:nvSpPr>
        <p:spPr>
          <a:xfrm>
            <a:off x="2699792" y="241484"/>
            <a:ext cx="1224136"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Grades</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6516216" y="854720"/>
          <a:ext cx="2088232" cy="222504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Course</a:t>
                      </a:r>
                      <a:endParaRPr lang="en-SG" sz="2400" u="sng" dirty="0">
                        <a:latin typeface="Calibri" pitchFamily="34" charset="0"/>
                      </a:endParaRPr>
                    </a:p>
                  </a:txBody>
                  <a:tcPr marL="0" marR="0" marT="0" marB="0"/>
                </a:tc>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DM</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AI</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NN</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r h="370840">
                <a:tc>
                  <a:txBody>
                    <a:bodyPr/>
                    <a:lstStyle/>
                    <a:p>
                      <a:pPr algn="ctr"/>
                      <a:r>
                        <a:rPr lang="en-SG" sz="2400" dirty="0" smtClean="0">
                          <a:latin typeface="Calibri" pitchFamily="34" charset="0"/>
                        </a:rPr>
                        <a:t>SP</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EEE</a:t>
                      </a:r>
                      <a:endParaRPr lang="en-SG" sz="2400" dirty="0">
                        <a:latin typeface="Calibri" pitchFamily="34" charset="0"/>
                      </a:endParaRPr>
                    </a:p>
                  </a:txBody>
                  <a:tcPr marL="0" marR="0" marT="0" marB="0"/>
                </a:tc>
                <a:extLst>
                  <a:ext uri="{0D108BD9-81ED-4DB2-BD59-A6C34878D82A}">
                    <a16:rowId xmlns:a16="http://schemas.microsoft.com/office/drawing/2014/main" val="10005"/>
                  </a:ext>
                </a:extLst>
              </a:tr>
            </a:tbl>
          </a:graphicData>
        </a:graphic>
      </p:graphicFrame>
      <p:sp>
        <p:nvSpPr>
          <p:cNvPr id="7" name="TextBox 6"/>
          <p:cNvSpPr txBox="1"/>
          <p:nvPr/>
        </p:nvSpPr>
        <p:spPr>
          <a:xfrm>
            <a:off x="6531753" y="241236"/>
            <a:ext cx="1712655" cy="523220"/>
          </a:xfrm>
          <a:prstGeom prst="rect">
            <a:avLst/>
          </a:prstGeom>
          <a:noFill/>
          <a:ln w="25400">
            <a:solidFill>
              <a:schemeClr val="accent1"/>
            </a:solidFill>
          </a:ln>
        </p:spPr>
        <p:txBody>
          <a:bodyPr wrap="square" rtlCol="0">
            <a:spAutoFit/>
          </a:bodyPr>
          <a:lstStyle/>
          <a:p>
            <a:r>
              <a:rPr lang="en-US" sz="2800" b="1" dirty="0" err="1" smtClean="0">
                <a:latin typeface="Calibri" pitchFamily="34" charset="0"/>
              </a:rPr>
              <a:t>CrsSch</a:t>
            </a:r>
            <a:endParaRPr lang="en-SG" sz="2800" b="1" dirty="0">
              <a:latin typeface="Calibri" pitchFamily="34" charset="0"/>
            </a:endParaRPr>
          </a:p>
        </p:txBody>
      </p:sp>
    </p:spTree>
    <p:extLst>
      <p:ext uri="{BB962C8B-B14F-4D97-AF65-F5344CB8AC3E}">
        <p14:creationId xmlns:p14="http://schemas.microsoft.com/office/powerpoint/2010/main" val="223248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SG" dirty="0"/>
          </a:p>
        </p:txBody>
      </p:sp>
      <p:sp>
        <p:nvSpPr>
          <p:cNvPr id="3" name="Content Placeholder 2"/>
          <p:cNvSpPr>
            <a:spLocks noGrp="1"/>
          </p:cNvSpPr>
          <p:nvPr>
            <p:ph idx="1"/>
          </p:nvPr>
        </p:nvSpPr>
        <p:spPr>
          <a:xfrm>
            <a:off x="457200" y="3501008"/>
            <a:ext cx="8229600" cy="2629917"/>
          </a:xfrm>
        </p:spPr>
        <p:txBody>
          <a:bodyPr>
            <a:normAutofit/>
          </a:bodyPr>
          <a:lstStyle/>
          <a:p>
            <a:r>
              <a:rPr lang="en-US" dirty="0"/>
              <a:t>Query: “Find </a:t>
            </a:r>
            <a:r>
              <a:rPr lang="en-US" dirty="0" smtClean="0"/>
              <a:t>the students who have only taken EEE courses”</a:t>
            </a:r>
          </a:p>
          <a:p>
            <a:r>
              <a:rPr lang="en-US" b="1" dirty="0" smtClean="0">
                <a:sym typeface="Symbol"/>
              </a:rPr>
              <a:t></a:t>
            </a:r>
            <a:r>
              <a:rPr lang="en-US" baseline="-25000" dirty="0">
                <a:sym typeface="Symbol"/>
              </a:rPr>
              <a:t>Name</a:t>
            </a:r>
            <a:r>
              <a:rPr lang="en-US" dirty="0">
                <a:sym typeface="Symbol"/>
              </a:rPr>
              <a:t> </a:t>
            </a:r>
            <a:r>
              <a:rPr lang="en-US" dirty="0" smtClean="0"/>
              <a:t>Grades </a:t>
            </a:r>
            <a:r>
              <a:rPr lang="en-US" b="1" dirty="0">
                <a:sym typeface="Symbol"/>
              </a:rPr>
              <a:t></a:t>
            </a:r>
            <a:r>
              <a:rPr lang="en-US" dirty="0">
                <a:sym typeface="Symbol"/>
              </a:rPr>
              <a:t> </a:t>
            </a:r>
            <a:r>
              <a:rPr lang="en-US" dirty="0" smtClean="0">
                <a:sym typeface="Symbol"/>
              </a:rPr>
              <a:t/>
            </a:r>
            <a:br>
              <a:rPr lang="en-US" dirty="0" smtClean="0">
                <a:sym typeface="Symbol"/>
              </a:rPr>
            </a:br>
            <a:r>
              <a:rPr lang="en-US" dirty="0">
                <a:sym typeface="Symbol"/>
              </a:rPr>
              <a:t>(</a:t>
            </a:r>
            <a:r>
              <a:rPr lang="en-US" b="1" dirty="0">
                <a:sym typeface="Symbol"/>
              </a:rPr>
              <a:t></a:t>
            </a:r>
            <a:r>
              <a:rPr lang="en-US" baseline="-25000" dirty="0">
                <a:sym typeface="Symbol"/>
              </a:rPr>
              <a:t>Name</a:t>
            </a:r>
            <a:r>
              <a:rPr lang="en-US" dirty="0">
                <a:sym typeface="Symbol"/>
              </a:rPr>
              <a:t> </a:t>
            </a:r>
            <a:r>
              <a:rPr lang="en-US" dirty="0"/>
              <a:t>Grades</a:t>
            </a:r>
            <a:r>
              <a:rPr lang="en-GB" dirty="0">
                <a:solidFill>
                  <a:schemeClr val="accent4">
                    <a:lumMod val="50000"/>
                  </a:schemeClr>
                </a:solidFill>
                <a:sym typeface="MT Extra" pitchFamily="18" charset="2"/>
              </a:rPr>
              <a:t> ⋈ (</a:t>
            </a:r>
            <a:r>
              <a:rPr lang="en-US" b="1" dirty="0">
                <a:sym typeface="Symbol"/>
              </a:rPr>
              <a:t></a:t>
            </a:r>
            <a:r>
              <a:rPr lang="en-US" baseline="-25000" dirty="0">
                <a:sym typeface="Symbol"/>
              </a:rPr>
              <a:t>School </a:t>
            </a:r>
            <a:r>
              <a:rPr lang="en-US" baseline="-25000" dirty="0" smtClean="0">
                <a:sym typeface="Symbol"/>
              </a:rPr>
              <a:t>&lt;&gt; ‘EEE’ </a:t>
            </a:r>
            <a:r>
              <a:rPr lang="en-GB" dirty="0" err="1">
                <a:solidFill>
                  <a:schemeClr val="accent4">
                    <a:lumMod val="50000"/>
                  </a:schemeClr>
                </a:solidFill>
                <a:sym typeface="MT Extra" pitchFamily="18" charset="2"/>
              </a:rPr>
              <a:t>CrsSch</a:t>
            </a:r>
            <a:r>
              <a:rPr lang="en-GB" dirty="0">
                <a:solidFill>
                  <a:schemeClr val="accent4">
                    <a:lumMod val="50000"/>
                  </a:schemeClr>
                </a:solidFill>
                <a:sym typeface="MT Extra" pitchFamily="18" charset="2"/>
              </a:rPr>
              <a:t>)</a:t>
            </a:r>
            <a:r>
              <a:rPr lang="en-US" dirty="0"/>
              <a:t>)</a:t>
            </a:r>
          </a:p>
        </p:txBody>
      </p:sp>
      <p:graphicFrame>
        <p:nvGraphicFramePr>
          <p:cNvPr id="4" name="Content Placeholder 3"/>
          <p:cNvGraphicFramePr>
            <a:graphicFrameLocks/>
          </p:cNvGraphicFramePr>
          <p:nvPr>
            <p:extLst/>
          </p:nvPr>
        </p:nvGraphicFramePr>
        <p:xfrm>
          <a:off x="2699792" y="836712"/>
          <a:ext cx="3024336" cy="259588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u="sng" dirty="0" smtClean="0">
                          <a:latin typeface="Calibri" pitchFamily="34" charset="0"/>
                        </a:rPr>
                        <a:t>Course</a:t>
                      </a:r>
                      <a:endParaRPr lang="en-SG" sz="2400" u="sng" dirty="0">
                        <a:latin typeface="Calibri" pitchFamily="34" charset="0"/>
                      </a:endParaRPr>
                    </a:p>
                  </a:txBody>
                  <a:tcPr marL="0" marR="0" marT="0" marB="0"/>
                </a:tc>
                <a:tc>
                  <a:txBody>
                    <a:bodyPr/>
                    <a:lstStyle/>
                    <a:p>
                      <a:pPr algn="ctr"/>
                      <a:r>
                        <a:rPr lang="en-SG" sz="2400" dirty="0" smtClean="0">
                          <a:latin typeface="Calibri" pitchFamily="34" charset="0"/>
                        </a:rPr>
                        <a:t>Grade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A</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DM</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C</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NN</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r h="370840">
                <a:tc>
                  <a:txBody>
                    <a:bodyPr/>
                    <a:lstStyle/>
                    <a:p>
                      <a:pPr algn="ctr"/>
                      <a:r>
                        <a:rPr lang="en-SG"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SP</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5"/>
                  </a:ext>
                </a:extLst>
              </a:tr>
              <a:tr h="370840">
                <a:tc>
                  <a:txBody>
                    <a:bodyPr/>
                    <a:lstStyle/>
                    <a:p>
                      <a:pPr algn="ctr"/>
                      <a:r>
                        <a:rPr lang="en-SG"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NN</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A</a:t>
                      </a:r>
                      <a:endParaRPr lang="en-SG" sz="2400" dirty="0">
                        <a:latin typeface="Calibri" pitchFamily="34" charset="0"/>
                      </a:endParaRPr>
                    </a:p>
                  </a:txBody>
                  <a:tcPr marL="0" marR="0" marT="0" marB="0"/>
                </a:tc>
                <a:extLst>
                  <a:ext uri="{0D108BD9-81ED-4DB2-BD59-A6C34878D82A}">
                    <a16:rowId xmlns:a16="http://schemas.microsoft.com/office/drawing/2014/main" val="10006"/>
                  </a:ext>
                </a:extLst>
              </a:tr>
            </a:tbl>
          </a:graphicData>
        </a:graphic>
      </p:graphicFrame>
      <p:sp>
        <p:nvSpPr>
          <p:cNvPr id="5" name="TextBox 4"/>
          <p:cNvSpPr txBox="1"/>
          <p:nvPr/>
        </p:nvSpPr>
        <p:spPr>
          <a:xfrm>
            <a:off x="2699792" y="241484"/>
            <a:ext cx="1224136"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Grades</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6516216" y="854720"/>
          <a:ext cx="2088232" cy="222504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Course</a:t>
                      </a:r>
                      <a:endParaRPr lang="en-SG" sz="2400" u="sng" dirty="0">
                        <a:latin typeface="Calibri" pitchFamily="34" charset="0"/>
                      </a:endParaRPr>
                    </a:p>
                  </a:txBody>
                  <a:tcPr marL="0" marR="0" marT="0" marB="0"/>
                </a:tc>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DM</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AI</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NN</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r h="370840">
                <a:tc>
                  <a:txBody>
                    <a:bodyPr/>
                    <a:lstStyle/>
                    <a:p>
                      <a:pPr algn="ctr"/>
                      <a:r>
                        <a:rPr lang="en-SG" sz="2400" dirty="0" smtClean="0">
                          <a:latin typeface="Calibri" pitchFamily="34" charset="0"/>
                        </a:rPr>
                        <a:t>SP</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EEE</a:t>
                      </a:r>
                      <a:endParaRPr lang="en-SG" sz="2400" dirty="0">
                        <a:latin typeface="Calibri" pitchFamily="34" charset="0"/>
                      </a:endParaRPr>
                    </a:p>
                  </a:txBody>
                  <a:tcPr marL="0" marR="0" marT="0" marB="0"/>
                </a:tc>
                <a:extLst>
                  <a:ext uri="{0D108BD9-81ED-4DB2-BD59-A6C34878D82A}">
                    <a16:rowId xmlns:a16="http://schemas.microsoft.com/office/drawing/2014/main" val="10005"/>
                  </a:ext>
                </a:extLst>
              </a:tr>
            </a:tbl>
          </a:graphicData>
        </a:graphic>
      </p:graphicFrame>
      <p:sp>
        <p:nvSpPr>
          <p:cNvPr id="7" name="TextBox 6"/>
          <p:cNvSpPr txBox="1"/>
          <p:nvPr/>
        </p:nvSpPr>
        <p:spPr>
          <a:xfrm>
            <a:off x="6531753" y="241236"/>
            <a:ext cx="1712655" cy="523220"/>
          </a:xfrm>
          <a:prstGeom prst="rect">
            <a:avLst/>
          </a:prstGeom>
          <a:noFill/>
          <a:ln w="25400">
            <a:solidFill>
              <a:schemeClr val="accent1"/>
            </a:solidFill>
          </a:ln>
        </p:spPr>
        <p:txBody>
          <a:bodyPr wrap="square" rtlCol="0">
            <a:spAutoFit/>
          </a:bodyPr>
          <a:lstStyle/>
          <a:p>
            <a:r>
              <a:rPr lang="en-US" sz="2800" b="1" dirty="0" err="1" smtClean="0">
                <a:latin typeface="Calibri" pitchFamily="34" charset="0"/>
              </a:rPr>
              <a:t>CrsSch</a:t>
            </a:r>
            <a:endParaRPr lang="en-SG" sz="2800" b="1" dirty="0">
              <a:latin typeface="Calibri" pitchFamily="34" charset="0"/>
            </a:endParaRPr>
          </a:p>
        </p:txBody>
      </p:sp>
    </p:spTree>
    <p:extLst>
      <p:ext uri="{BB962C8B-B14F-4D97-AF65-F5344CB8AC3E}">
        <p14:creationId xmlns:p14="http://schemas.microsoft.com/office/powerpoint/2010/main" val="7547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Lecture: Relational </a:t>
            </a:r>
            <a:r>
              <a:rPr lang="en-US" dirty="0"/>
              <a:t>Algebra</a:t>
            </a:r>
            <a:endParaRPr lang="en-SG" dirty="0"/>
          </a:p>
        </p:txBody>
      </p:sp>
      <p:sp>
        <p:nvSpPr>
          <p:cNvPr id="3" name="Content Placeholder 2"/>
          <p:cNvSpPr>
            <a:spLocks noGrp="1"/>
          </p:cNvSpPr>
          <p:nvPr>
            <p:ph idx="1"/>
          </p:nvPr>
        </p:nvSpPr>
        <p:spPr>
          <a:xfrm>
            <a:off x="457200" y="1124744"/>
            <a:ext cx="8229600" cy="5006181"/>
          </a:xfrm>
        </p:spPr>
        <p:txBody>
          <a:bodyPr>
            <a:normAutofit/>
          </a:bodyPr>
          <a:lstStyle/>
          <a:p>
            <a:r>
              <a:rPr lang="en-US" dirty="0" smtClean="0"/>
              <a:t>Example</a:t>
            </a:r>
          </a:p>
          <a:p>
            <a:pPr lvl="1"/>
            <a:r>
              <a:rPr lang="en-US" dirty="0" smtClean="0"/>
              <a:t>Given: Two relations R</a:t>
            </a:r>
            <a:r>
              <a:rPr lang="en-US" baseline="-25000" dirty="0" smtClean="0"/>
              <a:t>1</a:t>
            </a:r>
            <a:r>
              <a:rPr lang="en-US" dirty="0" smtClean="0"/>
              <a:t>(A, B, C), R</a:t>
            </a:r>
            <a:r>
              <a:rPr lang="en-US" baseline="-25000" dirty="0" smtClean="0"/>
              <a:t>2</a:t>
            </a:r>
            <a:r>
              <a:rPr lang="en-US" dirty="0"/>
              <a:t>(A, </a:t>
            </a:r>
            <a:r>
              <a:rPr lang="en-US" dirty="0" smtClean="0"/>
              <a:t>B, C)</a:t>
            </a:r>
          </a:p>
          <a:p>
            <a:pPr lvl="1"/>
            <a:r>
              <a:rPr lang="en-US" dirty="0" smtClean="0"/>
              <a:t>Selection: 	</a:t>
            </a:r>
            <a:r>
              <a:rPr lang="en-US" b="1" dirty="0" smtClean="0">
                <a:solidFill>
                  <a:srgbClr val="0000FF"/>
                </a:solidFill>
                <a:sym typeface="Symbol"/>
              </a:rPr>
              <a:t></a:t>
            </a:r>
            <a:r>
              <a:rPr lang="en-US" baseline="-25000" dirty="0" smtClean="0">
                <a:sym typeface="Symbol"/>
              </a:rPr>
              <a:t>A &gt; 100</a:t>
            </a:r>
            <a:r>
              <a:rPr lang="en-US" dirty="0" smtClean="0">
                <a:sym typeface="Symbol"/>
              </a:rPr>
              <a:t> R</a:t>
            </a:r>
            <a:r>
              <a:rPr lang="en-US" baseline="-25000" dirty="0" smtClean="0">
                <a:sym typeface="Symbol"/>
              </a:rPr>
              <a:t>1</a:t>
            </a:r>
          </a:p>
          <a:p>
            <a:pPr lvl="1"/>
            <a:r>
              <a:rPr lang="en-US" dirty="0" smtClean="0"/>
              <a:t>Projection: </a:t>
            </a:r>
            <a:r>
              <a:rPr lang="en-US" dirty="0"/>
              <a:t>	</a:t>
            </a:r>
            <a:r>
              <a:rPr lang="en-US" b="1" dirty="0" smtClean="0">
                <a:solidFill>
                  <a:srgbClr val="0000FF"/>
                </a:solidFill>
                <a:sym typeface="Symbol"/>
              </a:rPr>
              <a:t></a:t>
            </a:r>
            <a:r>
              <a:rPr lang="en-US" baseline="-25000" dirty="0" smtClean="0">
                <a:sym typeface="Symbol"/>
              </a:rPr>
              <a:t>A, B</a:t>
            </a:r>
            <a:r>
              <a:rPr lang="en-US" dirty="0">
                <a:sym typeface="Symbol"/>
              </a:rPr>
              <a:t> </a:t>
            </a:r>
            <a:r>
              <a:rPr lang="en-US" dirty="0" smtClean="0">
                <a:sym typeface="Symbol"/>
              </a:rPr>
              <a:t>R</a:t>
            </a:r>
            <a:r>
              <a:rPr lang="en-US" baseline="-25000" dirty="0" smtClean="0">
                <a:sym typeface="Symbol"/>
              </a:rPr>
              <a:t>1</a:t>
            </a:r>
            <a:endParaRPr lang="en-US" baseline="-25000" dirty="0" smtClean="0"/>
          </a:p>
          <a:p>
            <a:endParaRPr lang="en-US" dirty="0" smtClean="0"/>
          </a:p>
          <a:p>
            <a:endParaRPr lang="en-US" dirty="0"/>
          </a:p>
          <a:p>
            <a:endParaRPr lang="en-SG" dirty="0"/>
          </a:p>
        </p:txBody>
      </p:sp>
    </p:spTree>
    <p:extLst>
      <p:ext uri="{BB962C8B-B14F-4D97-AF65-F5344CB8AC3E}">
        <p14:creationId xmlns:p14="http://schemas.microsoft.com/office/powerpoint/2010/main" val="2672945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39825"/>
          </a:xfrm>
        </p:spPr>
        <p:txBody>
          <a:bodyPr/>
          <a:lstStyle/>
          <a:p>
            <a:r>
              <a:rPr lang="en-US" dirty="0" smtClean="0"/>
              <a:t>Theta </a:t>
            </a:r>
            <a:r>
              <a:rPr lang="en-US" dirty="0"/>
              <a:t>Join </a:t>
            </a:r>
            <a:r>
              <a:rPr lang="en-GB" dirty="0" smtClean="0">
                <a:solidFill>
                  <a:schemeClr val="accent4">
                    <a:lumMod val="50000"/>
                  </a:schemeClr>
                </a:solidFill>
                <a:sym typeface="MT Extra" pitchFamily="18" charset="2"/>
              </a:rPr>
              <a:t>⋈</a:t>
            </a:r>
            <a:r>
              <a:rPr lang="en-GB" baseline="-25000" dirty="0" smtClean="0">
                <a:solidFill>
                  <a:schemeClr val="accent4">
                    <a:lumMod val="50000"/>
                  </a:schemeClr>
                </a:solidFill>
                <a:sym typeface="MT Extra" pitchFamily="18" charset="2"/>
              </a:rPr>
              <a:t>condition</a:t>
            </a:r>
            <a:endParaRPr lang="en-SG" baseline="-25000" dirty="0"/>
          </a:p>
        </p:txBody>
      </p:sp>
      <p:sp>
        <p:nvSpPr>
          <p:cNvPr id="3" name="Content Placeholder 2"/>
          <p:cNvSpPr>
            <a:spLocks noGrp="1"/>
          </p:cNvSpPr>
          <p:nvPr>
            <p:ph idx="1"/>
          </p:nvPr>
        </p:nvSpPr>
        <p:spPr>
          <a:xfrm>
            <a:off x="457200" y="3573016"/>
            <a:ext cx="8229600" cy="2557909"/>
          </a:xfrm>
        </p:spPr>
        <p:txBody>
          <a:bodyPr>
            <a:normAutofit fontScale="77500" lnSpcReduction="20000"/>
          </a:bodyPr>
          <a:lstStyle/>
          <a:p>
            <a:r>
              <a:rPr lang="en-GB" dirty="0" smtClean="0">
                <a:solidFill>
                  <a:schemeClr val="accent4">
                    <a:lumMod val="50000"/>
                  </a:schemeClr>
                </a:solidFill>
                <a:sym typeface="MT Extra" pitchFamily="18" charset="2"/>
              </a:rPr>
              <a:t>Query: “For those students who have made donations, find their names, schools, and amounts of their donations”</a:t>
            </a:r>
          </a:p>
          <a:p>
            <a:r>
              <a:rPr lang="en-US" dirty="0"/>
              <a:t>Students </a:t>
            </a:r>
            <a:r>
              <a:rPr lang="en-GB" dirty="0">
                <a:solidFill>
                  <a:schemeClr val="accent4">
                    <a:lumMod val="50000"/>
                  </a:schemeClr>
                </a:solidFill>
                <a:sym typeface="MT Extra" pitchFamily="18" charset="2"/>
              </a:rPr>
              <a:t>⋈</a:t>
            </a:r>
            <a:r>
              <a:rPr lang="en-GB" sz="4100" baseline="-25000" dirty="0" err="1">
                <a:solidFill>
                  <a:schemeClr val="accent4">
                    <a:lumMod val="50000"/>
                  </a:schemeClr>
                </a:solidFill>
                <a:sym typeface="MT Extra" pitchFamily="18" charset="2"/>
              </a:rPr>
              <a:t>Sname</a:t>
            </a:r>
            <a:r>
              <a:rPr lang="en-GB" sz="4100" baseline="-25000" dirty="0">
                <a:solidFill>
                  <a:schemeClr val="accent4">
                    <a:lumMod val="50000"/>
                  </a:schemeClr>
                </a:solidFill>
                <a:sym typeface="MT Extra" pitchFamily="18" charset="2"/>
              </a:rPr>
              <a:t>=Name</a:t>
            </a:r>
            <a:r>
              <a:rPr lang="en-GB" dirty="0">
                <a:solidFill>
                  <a:schemeClr val="accent4">
                    <a:lumMod val="50000"/>
                  </a:schemeClr>
                </a:solidFill>
                <a:sym typeface="MT Extra" pitchFamily="18" charset="2"/>
              </a:rPr>
              <a:t> </a:t>
            </a:r>
            <a:r>
              <a:rPr lang="en-GB" dirty="0" smtClean="0">
                <a:solidFill>
                  <a:schemeClr val="accent4">
                    <a:lumMod val="50000"/>
                  </a:schemeClr>
                </a:solidFill>
                <a:sym typeface="MT Extra" pitchFamily="18" charset="2"/>
              </a:rPr>
              <a:t>Donations</a:t>
            </a:r>
          </a:p>
          <a:p>
            <a:r>
              <a:rPr lang="en-GB" dirty="0" smtClean="0">
                <a:solidFill>
                  <a:schemeClr val="accent4">
                    <a:lumMod val="50000"/>
                  </a:schemeClr>
                </a:solidFill>
                <a:sym typeface="MT Extra" pitchFamily="18" charset="2"/>
              </a:rPr>
              <a:t>Difference from natural join: Duplicate attributes will NOT be removed from the results</a:t>
            </a:r>
          </a:p>
          <a:p>
            <a:r>
              <a:rPr lang="en-GB" dirty="0" smtClean="0">
                <a:solidFill>
                  <a:schemeClr val="accent4">
                    <a:lumMod val="50000"/>
                  </a:schemeClr>
                </a:solidFill>
                <a:sym typeface="MT Extra" pitchFamily="18" charset="2"/>
              </a:rPr>
              <a:t>In general, the join condition in a theta join can also be inequalities</a:t>
            </a:r>
            <a:endParaRPr lang="en-GB" dirty="0">
              <a:solidFill>
                <a:schemeClr val="accent4">
                  <a:lumMod val="50000"/>
                </a:schemeClr>
              </a:solidFill>
              <a:sym typeface="MT Extra" pitchFamily="18" charset="2"/>
            </a:endParaRPr>
          </a:p>
          <a:p>
            <a:endParaRPr lang="en-GB" dirty="0">
              <a:solidFill>
                <a:schemeClr val="accent4">
                  <a:lumMod val="50000"/>
                </a:schemeClr>
              </a:solidFill>
              <a:sym typeface="MT Extra" pitchFamily="18" charset="2"/>
            </a:endParaRPr>
          </a:p>
          <a:p>
            <a:endParaRPr lang="en-SG" dirty="0"/>
          </a:p>
        </p:txBody>
      </p:sp>
      <p:graphicFrame>
        <p:nvGraphicFramePr>
          <p:cNvPr id="4" name="Content Placeholder 3"/>
          <p:cNvGraphicFramePr>
            <a:graphicFrameLocks/>
          </p:cNvGraphicFramePr>
          <p:nvPr>
            <p:extLst>
              <p:ext uri="{D42A27DB-BD31-4B8C-83A1-F6EECF244321}">
                <p14:modId xmlns:p14="http://schemas.microsoft.com/office/powerpoint/2010/main" val="1347367620"/>
              </p:ext>
            </p:extLst>
          </p:nvPr>
        </p:nvGraphicFramePr>
        <p:xfrm>
          <a:off x="467545" y="1594212"/>
          <a:ext cx="1944216" cy="18542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70840">
                <a:tc>
                  <a:txBody>
                    <a:bodyPr/>
                    <a:lstStyle/>
                    <a:p>
                      <a:pPr algn="ctr"/>
                      <a:r>
                        <a:rPr lang="en-US" sz="2400" u="sng" dirty="0" err="1" smtClean="0">
                          <a:solidFill>
                            <a:srgbClr val="FFFF00"/>
                          </a:solidFill>
                          <a:latin typeface="Calibri" pitchFamily="34" charset="0"/>
                        </a:rPr>
                        <a:t>SName</a:t>
                      </a:r>
                      <a:endParaRPr lang="en-SG" sz="2400" u="sng" dirty="0">
                        <a:solidFill>
                          <a:srgbClr val="FFFF00"/>
                        </a:solidFill>
                        <a:latin typeface="Calibri" pitchFamily="34" charset="0"/>
                      </a:endParaRPr>
                    </a:p>
                  </a:txBody>
                  <a:tcPr marL="0" marR="0" marT="0" marB="0"/>
                </a:tc>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CEE</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467544" y="980728"/>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3919938022"/>
              </p:ext>
            </p:extLst>
          </p:nvPr>
        </p:nvGraphicFramePr>
        <p:xfrm>
          <a:off x="2843808" y="1612468"/>
          <a:ext cx="2016224" cy="185420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dirty="0" smtClean="0">
                          <a:latin typeface="Calibri" pitchFamily="34" charset="0"/>
                        </a:rPr>
                        <a:t>Amount</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200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300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400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7" name="TextBox 6"/>
          <p:cNvSpPr txBox="1"/>
          <p:nvPr/>
        </p:nvSpPr>
        <p:spPr>
          <a:xfrm>
            <a:off x="2859345" y="998984"/>
            <a:ext cx="1712655"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Donations</a:t>
            </a:r>
            <a:endParaRPr lang="en-SG" sz="2800" b="1" dirty="0">
              <a:latin typeface="Calibri" pitchFamily="34" charset="0"/>
            </a:endParaRPr>
          </a:p>
        </p:txBody>
      </p:sp>
      <p:graphicFrame>
        <p:nvGraphicFramePr>
          <p:cNvPr id="8" name="Content Placeholder 3"/>
          <p:cNvGraphicFramePr>
            <a:graphicFrameLocks/>
          </p:cNvGraphicFramePr>
          <p:nvPr>
            <p:extLst>
              <p:ext uri="{D42A27DB-BD31-4B8C-83A1-F6EECF244321}">
                <p14:modId xmlns:p14="http://schemas.microsoft.com/office/powerpoint/2010/main" val="2601861711"/>
              </p:ext>
            </p:extLst>
          </p:nvPr>
        </p:nvGraphicFramePr>
        <p:xfrm>
          <a:off x="5148065" y="1637620"/>
          <a:ext cx="3888432" cy="1112520"/>
        </p:xfrm>
        <a:graphic>
          <a:graphicData uri="http://schemas.openxmlformats.org/drawingml/2006/table">
            <a:tbl>
              <a:tblPr firstRow="1" bandRow="1">
                <a:tableStyleId>{5C22544A-7EE6-4342-B048-85BDC9FD1C3A}</a:tableStyleId>
              </a:tblPr>
              <a:tblGrid>
                <a:gridCol w="1008111">
                  <a:extLst>
                    <a:ext uri="{9D8B030D-6E8A-4147-A177-3AD203B41FA5}">
                      <a16:colId xmlns:a16="http://schemas.microsoft.com/office/drawing/2014/main" val="20000"/>
                    </a:ext>
                  </a:extLst>
                </a:gridCol>
                <a:gridCol w="832849">
                  <a:extLst>
                    <a:ext uri="{9D8B030D-6E8A-4147-A177-3AD203B41FA5}">
                      <a16:colId xmlns:a16="http://schemas.microsoft.com/office/drawing/2014/main" val="20001"/>
                    </a:ext>
                  </a:extLst>
                </a:gridCol>
                <a:gridCol w="967352">
                  <a:extLst>
                    <a:ext uri="{9D8B030D-6E8A-4147-A177-3AD203B41FA5}">
                      <a16:colId xmlns:a16="http://schemas.microsoft.com/office/drawing/2014/main" val="20002"/>
                    </a:ext>
                  </a:extLst>
                </a:gridCol>
                <a:gridCol w="1080120">
                  <a:extLst>
                    <a:ext uri="{9D8B030D-6E8A-4147-A177-3AD203B41FA5}">
                      <a16:colId xmlns:a16="http://schemas.microsoft.com/office/drawing/2014/main" val="20003"/>
                    </a:ext>
                  </a:extLst>
                </a:gridCol>
              </a:tblGrid>
              <a:tr h="370840">
                <a:tc>
                  <a:txBody>
                    <a:bodyPr/>
                    <a:lstStyle/>
                    <a:p>
                      <a:pPr algn="ctr"/>
                      <a:r>
                        <a:rPr lang="en-US" sz="2400" u="none" dirty="0" err="1" smtClean="0">
                          <a:solidFill>
                            <a:srgbClr val="FFFF00"/>
                          </a:solidFill>
                          <a:latin typeface="Calibri" pitchFamily="34" charset="0"/>
                        </a:rPr>
                        <a:t>SName</a:t>
                      </a:r>
                      <a:endParaRPr lang="en-SG" sz="2400" u="none" dirty="0">
                        <a:latin typeface="Calibri" pitchFamily="34" charset="0"/>
                      </a:endParaRPr>
                    </a:p>
                  </a:txBody>
                  <a:tcPr marL="0" marR="0" marT="0" marB="0"/>
                </a:tc>
                <a:tc>
                  <a:txBody>
                    <a:bodyPr/>
                    <a:lstStyle/>
                    <a:p>
                      <a:pPr algn="ctr"/>
                      <a:r>
                        <a:rPr lang="en-US" sz="2400" u="none" dirty="0" smtClean="0">
                          <a:latin typeface="Calibri" pitchFamily="34" charset="0"/>
                        </a:rPr>
                        <a:t>Name</a:t>
                      </a:r>
                      <a:endParaRPr lang="en-SG" sz="2400" u="none" dirty="0">
                        <a:latin typeface="Calibri" pitchFamily="34" charset="0"/>
                      </a:endParaRPr>
                    </a:p>
                  </a:txBody>
                  <a:tcPr marL="0" marR="0" marT="0" marB="0"/>
                </a:tc>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Amount</a:t>
                      </a:r>
                      <a:endParaRPr lang="en-SG" sz="2400" u="none"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CEE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200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bl>
          </a:graphicData>
        </a:graphic>
      </p:graphicFrame>
      <p:sp>
        <p:nvSpPr>
          <p:cNvPr id="9" name="TextBox 8"/>
          <p:cNvSpPr txBox="1"/>
          <p:nvPr/>
        </p:nvSpPr>
        <p:spPr>
          <a:xfrm>
            <a:off x="5148064" y="101814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420528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39825"/>
          </a:xfrm>
        </p:spPr>
        <p:txBody>
          <a:bodyPr/>
          <a:lstStyle/>
          <a:p>
            <a:r>
              <a:rPr lang="en-US" dirty="0" smtClean="0"/>
              <a:t>Theta </a:t>
            </a:r>
            <a:r>
              <a:rPr lang="en-US" dirty="0"/>
              <a:t>Join </a:t>
            </a:r>
            <a:r>
              <a:rPr lang="en-GB" dirty="0" smtClean="0">
                <a:solidFill>
                  <a:schemeClr val="accent4">
                    <a:lumMod val="50000"/>
                  </a:schemeClr>
                </a:solidFill>
                <a:sym typeface="MT Extra" pitchFamily="18" charset="2"/>
              </a:rPr>
              <a:t>⋈</a:t>
            </a:r>
            <a:r>
              <a:rPr lang="en-GB" baseline="-25000" dirty="0">
                <a:solidFill>
                  <a:schemeClr val="accent4">
                    <a:lumMod val="50000"/>
                  </a:schemeClr>
                </a:solidFill>
                <a:sym typeface="MT Extra" pitchFamily="18" charset="2"/>
              </a:rPr>
              <a:t>condition</a:t>
            </a:r>
            <a:endParaRPr lang="en-SG" dirty="0"/>
          </a:p>
        </p:txBody>
      </p:sp>
      <p:sp>
        <p:nvSpPr>
          <p:cNvPr id="3" name="Content Placeholder 2"/>
          <p:cNvSpPr>
            <a:spLocks noGrp="1"/>
          </p:cNvSpPr>
          <p:nvPr>
            <p:ph idx="1"/>
          </p:nvPr>
        </p:nvSpPr>
        <p:spPr>
          <a:xfrm>
            <a:off x="457200" y="3573016"/>
            <a:ext cx="8229600" cy="2557909"/>
          </a:xfrm>
        </p:spPr>
        <p:txBody>
          <a:bodyPr>
            <a:normAutofit fontScale="77500" lnSpcReduction="20000"/>
          </a:bodyPr>
          <a:lstStyle/>
          <a:p>
            <a:r>
              <a:rPr lang="en-GB" dirty="0" smtClean="0">
                <a:solidFill>
                  <a:schemeClr val="accent4">
                    <a:lumMod val="50000"/>
                  </a:schemeClr>
                </a:solidFill>
                <a:sym typeface="MT Extra" pitchFamily="18" charset="2"/>
              </a:rPr>
              <a:t>Query: “Find the students who score higher in quiz 2 than quiz 1”</a:t>
            </a:r>
          </a:p>
          <a:p>
            <a:r>
              <a:rPr lang="en-US" dirty="0" smtClean="0"/>
              <a:t>Quiz1 </a:t>
            </a:r>
            <a:r>
              <a:rPr lang="en-GB" dirty="0" smtClean="0">
                <a:solidFill>
                  <a:schemeClr val="accent4">
                    <a:lumMod val="50000"/>
                  </a:schemeClr>
                </a:solidFill>
                <a:sym typeface="MT Extra" pitchFamily="18" charset="2"/>
              </a:rPr>
              <a:t>⋈</a:t>
            </a:r>
            <a:r>
              <a:rPr lang="en-GB" sz="3600" baseline="-25000" dirty="0" smtClean="0">
                <a:solidFill>
                  <a:schemeClr val="accent4">
                    <a:lumMod val="50000"/>
                  </a:schemeClr>
                </a:solidFill>
                <a:sym typeface="MT Extra" pitchFamily="18" charset="2"/>
              </a:rPr>
              <a:t>Quiz1.Name = Quiz2.Name AND Quiz1.Score &lt; Quiz2.Score</a:t>
            </a:r>
            <a:r>
              <a:rPr lang="en-GB" dirty="0" smtClean="0">
                <a:solidFill>
                  <a:schemeClr val="accent4">
                    <a:lumMod val="50000"/>
                  </a:schemeClr>
                </a:solidFill>
                <a:sym typeface="MT Extra" pitchFamily="18" charset="2"/>
              </a:rPr>
              <a:t> Quiz2</a:t>
            </a:r>
          </a:p>
          <a:p>
            <a:r>
              <a:rPr lang="en-GB" dirty="0" smtClean="0">
                <a:solidFill>
                  <a:schemeClr val="accent4">
                    <a:lumMod val="50000"/>
                  </a:schemeClr>
                </a:solidFill>
                <a:sym typeface="MT Extra" pitchFamily="18" charset="2"/>
              </a:rPr>
              <a:t>Note: In the join condition, whenever there are ambiguous attribute names (e.g., Score), we need to add the table names along with the attribute names to eliminate the ambiguity (e.g., by using Quiz1.Score instead of Score)</a:t>
            </a:r>
            <a:endParaRPr lang="en-GB" dirty="0">
              <a:solidFill>
                <a:schemeClr val="accent4">
                  <a:lumMod val="50000"/>
                </a:schemeClr>
              </a:solidFill>
              <a:sym typeface="MT Extra" pitchFamily="18" charset="2"/>
            </a:endParaRPr>
          </a:p>
          <a:p>
            <a:endParaRPr lang="en-GB" dirty="0">
              <a:solidFill>
                <a:schemeClr val="accent4">
                  <a:lumMod val="50000"/>
                </a:schemeClr>
              </a:solidFill>
              <a:sym typeface="MT Extra" pitchFamily="18" charset="2"/>
            </a:endParaRPr>
          </a:p>
          <a:p>
            <a:endParaRPr lang="en-SG" dirty="0"/>
          </a:p>
        </p:txBody>
      </p:sp>
      <p:graphicFrame>
        <p:nvGraphicFramePr>
          <p:cNvPr id="4" name="Content Placeholder 3"/>
          <p:cNvGraphicFramePr>
            <a:graphicFrameLocks/>
          </p:cNvGraphicFramePr>
          <p:nvPr>
            <p:extLst>
              <p:ext uri="{D42A27DB-BD31-4B8C-83A1-F6EECF244321}">
                <p14:modId xmlns:p14="http://schemas.microsoft.com/office/powerpoint/2010/main" val="1293630939"/>
              </p:ext>
            </p:extLst>
          </p:nvPr>
        </p:nvGraphicFramePr>
        <p:xfrm>
          <a:off x="467545" y="1594212"/>
          <a:ext cx="1944216" cy="18542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467544" y="980728"/>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Quiz1</a:t>
            </a:r>
            <a:endParaRPr lang="en-SG" sz="2800" b="1" dirty="0">
              <a:latin typeface="Calibri" pitchFamily="34"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2062316896"/>
              </p:ext>
            </p:extLst>
          </p:nvPr>
        </p:nvGraphicFramePr>
        <p:xfrm>
          <a:off x="2843808" y="1612468"/>
          <a:ext cx="2016224" cy="185420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7" name="TextBox 6"/>
          <p:cNvSpPr txBox="1"/>
          <p:nvPr/>
        </p:nvSpPr>
        <p:spPr>
          <a:xfrm>
            <a:off x="2859345" y="998984"/>
            <a:ext cx="1712655"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Quiz2</a:t>
            </a:r>
            <a:endParaRPr lang="en-SG" sz="2800" b="1" dirty="0">
              <a:latin typeface="Calibri" pitchFamily="34" charset="0"/>
            </a:endParaRPr>
          </a:p>
        </p:txBody>
      </p:sp>
      <p:graphicFrame>
        <p:nvGraphicFramePr>
          <p:cNvPr id="8" name="Content Placeholder 3"/>
          <p:cNvGraphicFramePr>
            <a:graphicFrameLocks/>
          </p:cNvGraphicFramePr>
          <p:nvPr>
            <p:extLst>
              <p:ext uri="{D42A27DB-BD31-4B8C-83A1-F6EECF244321}">
                <p14:modId xmlns:p14="http://schemas.microsoft.com/office/powerpoint/2010/main" val="3746496670"/>
              </p:ext>
            </p:extLst>
          </p:nvPr>
        </p:nvGraphicFramePr>
        <p:xfrm>
          <a:off x="5148065" y="1637620"/>
          <a:ext cx="3528391" cy="1112520"/>
        </p:xfrm>
        <a:graphic>
          <a:graphicData uri="http://schemas.openxmlformats.org/drawingml/2006/table">
            <a:tbl>
              <a:tblPr firstRow="1" bandRow="1">
                <a:tableStyleId>{5C22544A-7EE6-4342-B048-85BDC9FD1C3A}</a:tableStyleId>
              </a:tblPr>
              <a:tblGrid>
                <a:gridCol w="936103">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tblGrid>
              <a:tr h="370840">
                <a:tc>
                  <a:txBody>
                    <a:bodyPr/>
                    <a:lstStyle/>
                    <a:p>
                      <a:pPr algn="ctr"/>
                      <a:r>
                        <a:rPr lang="en-US" sz="2400" u="none" dirty="0" smtClean="0">
                          <a:latin typeface="Calibri" pitchFamily="34" charset="0"/>
                        </a:rPr>
                        <a:t>Name</a:t>
                      </a:r>
                      <a:endParaRPr lang="en-SG" sz="2400" u="none" dirty="0">
                        <a:latin typeface="Calibri" pitchFamily="34" charset="0"/>
                      </a:endParaRPr>
                    </a:p>
                  </a:txBody>
                  <a:tcPr marL="0" marR="0" marT="0" marB="0"/>
                </a:tc>
                <a:tc>
                  <a:txBody>
                    <a:bodyPr/>
                    <a:lstStyle/>
                    <a:p>
                      <a:pPr algn="ctr"/>
                      <a:r>
                        <a:rPr lang="en-US" sz="2400" u="none" dirty="0" smtClean="0">
                          <a:latin typeface="Calibri" pitchFamily="34" charset="0"/>
                        </a:rPr>
                        <a:t>Score</a:t>
                      </a:r>
                      <a:endParaRPr lang="en-SG" sz="2400" u="none" dirty="0">
                        <a:latin typeface="Calibri" pitchFamily="34" charset="0"/>
                      </a:endParaRPr>
                    </a:p>
                  </a:txBody>
                  <a:tcPr marL="0" marR="0" marT="0" marB="0"/>
                </a:tc>
                <a:tc>
                  <a:txBody>
                    <a:bodyPr/>
                    <a:lstStyle/>
                    <a:p>
                      <a:pPr algn="ctr"/>
                      <a:r>
                        <a:rPr lang="en-US" sz="2400" dirty="0" smtClean="0">
                          <a:latin typeface="Calibri" pitchFamily="34" charset="0"/>
                        </a:rPr>
                        <a:t>Name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u="none"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bl>
          </a:graphicData>
        </a:graphic>
      </p:graphicFrame>
      <p:sp>
        <p:nvSpPr>
          <p:cNvPr id="9" name="TextBox 8"/>
          <p:cNvSpPr txBox="1"/>
          <p:nvPr/>
        </p:nvSpPr>
        <p:spPr>
          <a:xfrm>
            <a:off x="5148064" y="101814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104574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Cartesian Product </a:t>
            </a:r>
            <a:r>
              <a:rPr lang="en-GB" dirty="0" smtClean="0">
                <a:solidFill>
                  <a:schemeClr val="accent4">
                    <a:lumMod val="50000"/>
                  </a:schemeClr>
                </a:solidFill>
                <a:sym typeface="Symbol"/>
              </a:rPr>
              <a:t></a:t>
            </a:r>
            <a:endParaRPr lang="en-SG" dirty="0"/>
          </a:p>
        </p:txBody>
      </p:sp>
      <p:sp>
        <p:nvSpPr>
          <p:cNvPr id="3" name="Content Placeholder 2"/>
          <p:cNvSpPr>
            <a:spLocks noGrp="1"/>
          </p:cNvSpPr>
          <p:nvPr>
            <p:ph idx="1"/>
          </p:nvPr>
        </p:nvSpPr>
        <p:spPr>
          <a:xfrm>
            <a:off x="457200" y="3573016"/>
            <a:ext cx="8229600" cy="2557909"/>
          </a:xfrm>
        </p:spPr>
        <p:txBody>
          <a:bodyPr>
            <a:normAutofit/>
          </a:bodyPr>
          <a:lstStyle/>
          <a:p>
            <a:r>
              <a:rPr lang="en-US" dirty="0" smtClean="0">
                <a:sym typeface="Symbol"/>
              </a:rPr>
              <a:t>Effect: Theta join without a condition</a:t>
            </a:r>
          </a:p>
          <a:p>
            <a:r>
              <a:rPr lang="en-US" dirty="0" smtClean="0"/>
              <a:t>Query: “Create a table that provides all possible student-course combinations”</a:t>
            </a:r>
          </a:p>
          <a:p>
            <a:r>
              <a:rPr lang="en-US" dirty="0" smtClean="0"/>
              <a:t>Students </a:t>
            </a:r>
            <a:r>
              <a:rPr lang="en-GB" b="1" dirty="0">
                <a:solidFill>
                  <a:schemeClr val="accent4">
                    <a:lumMod val="50000"/>
                  </a:schemeClr>
                </a:solidFill>
                <a:sym typeface="Symbol"/>
              </a:rPr>
              <a:t></a:t>
            </a:r>
            <a:r>
              <a:rPr lang="en-GB" dirty="0" smtClean="0">
                <a:solidFill>
                  <a:schemeClr val="accent4">
                    <a:lumMod val="50000"/>
                  </a:schemeClr>
                </a:solidFill>
                <a:sym typeface="MT Extra" pitchFamily="18" charset="2"/>
              </a:rPr>
              <a:t> Donations</a:t>
            </a:r>
          </a:p>
          <a:p>
            <a:endParaRPr lang="en-SG" dirty="0"/>
          </a:p>
        </p:txBody>
      </p:sp>
      <p:graphicFrame>
        <p:nvGraphicFramePr>
          <p:cNvPr id="4" name="Content Placeholder 3"/>
          <p:cNvGraphicFramePr>
            <a:graphicFrameLocks/>
          </p:cNvGraphicFramePr>
          <p:nvPr>
            <p:extLst>
              <p:ext uri="{D42A27DB-BD31-4B8C-83A1-F6EECF244321}">
                <p14:modId xmlns:p14="http://schemas.microsoft.com/office/powerpoint/2010/main" val="3811058421"/>
              </p:ext>
            </p:extLst>
          </p:nvPr>
        </p:nvGraphicFramePr>
        <p:xfrm>
          <a:off x="596023" y="2010192"/>
          <a:ext cx="1527705" cy="1112520"/>
        </p:xfrm>
        <a:graphic>
          <a:graphicData uri="http://schemas.openxmlformats.org/drawingml/2006/table">
            <a:tbl>
              <a:tblPr firstRow="1" bandRow="1">
                <a:tableStyleId>{5C22544A-7EE6-4342-B048-85BDC9FD1C3A}</a:tableStyleId>
              </a:tblPr>
              <a:tblGrid>
                <a:gridCol w="879633">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dirty="0" smtClean="0">
                          <a:latin typeface="Calibri" pitchFamily="34" charset="0"/>
                        </a:rPr>
                        <a:t>Age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19</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22</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bl>
          </a:graphicData>
        </a:graphic>
      </p:graphicFrame>
      <p:sp>
        <p:nvSpPr>
          <p:cNvPr id="5" name="TextBox 4"/>
          <p:cNvSpPr txBox="1"/>
          <p:nvPr/>
        </p:nvSpPr>
        <p:spPr>
          <a:xfrm>
            <a:off x="611560" y="1396708"/>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3943883652"/>
              </p:ext>
            </p:extLst>
          </p:nvPr>
        </p:nvGraphicFramePr>
        <p:xfrm>
          <a:off x="2627784" y="2028448"/>
          <a:ext cx="1440160" cy="111252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ID</a:t>
                      </a:r>
                      <a:endParaRPr lang="en-SG" sz="2400" u="sng" dirty="0">
                        <a:latin typeface="Calibri" pitchFamily="34" charset="0"/>
                      </a:endParaRPr>
                    </a:p>
                  </a:txBody>
                  <a:tcPr marL="0" marR="0" marT="0" marB="0"/>
                </a:tc>
                <a:tc>
                  <a:txBody>
                    <a:bodyPr/>
                    <a:lstStyle/>
                    <a:p>
                      <a:pPr algn="ctr"/>
                      <a:r>
                        <a:rPr lang="en-US" sz="2400" dirty="0" smtClean="0">
                          <a:latin typeface="Calibri" pitchFamily="34" charset="0"/>
                        </a:rPr>
                        <a:t>Name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C1</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C2</a:t>
                      </a:r>
                      <a:endParaRPr lang="en-SG" sz="2400" dirty="0">
                        <a:latin typeface="Calibri" pitchFamily="34" charset="0"/>
                      </a:endParaRPr>
                    </a:p>
                  </a:txBody>
                  <a:tcPr marL="0" marR="0" marT="0" marB="0"/>
                </a:tc>
                <a:tc>
                  <a:txBody>
                    <a:bodyPr/>
                    <a:lstStyle/>
                    <a:p>
                      <a:pPr algn="ctr"/>
                      <a:r>
                        <a:rPr lang="en-US" sz="2400" dirty="0" err="1" smtClean="0">
                          <a:latin typeface="Calibri" pitchFamily="34" charset="0"/>
                        </a:rPr>
                        <a:t>Algo</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bl>
          </a:graphicData>
        </a:graphic>
      </p:graphicFrame>
      <p:sp>
        <p:nvSpPr>
          <p:cNvPr id="7" name="TextBox 6"/>
          <p:cNvSpPr txBox="1"/>
          <p:nvPr/>
        </p:nvSpPr>
        <p:spPr>
          <a:xfrm>
            <a:off x="2643321" y="1414964"/>
            <a:ext cx="1352615"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Courses</a:t>
            </a:r>
            <a:endParaRPr lang="en-SG" sz="2800" b="1" dirty="0">
              <a:latin typeface="Calibri" pitchFamily="34" charset="0"/>
            </a:endParaRPr>
          </a:p>
        </p:txBody>
      </p:sp>
      <p:graphicFrame>
        <p:nvGraphicFramePr>
          <p:cNvPr id="8" name="Content Placeholder 3"/>
          <p:cNvGraphicFramePr>
            <a:graphicFrameLocks/>
          </p:cNvGraphicFramePr>
          <p:nvPr>
            <p:extLst>
              <p:ext uri="{D42A27DB-BD31-4B8C-83A1-F6EECF244321}">
                <p14:modId xmlns:p14="http://schemas.microsoft.com/office/powerpoint/2010/main" val="3375219444"/>
              </p:ext>
            </p:extLst>
          </p:nvPr>
        </p:nvGraphicFramePr>
        <p:xfrm>
          <a:off x="5364088" y="1637620"/>
          <a:ext cx="3024336" cy="1854200"/>
        </p:xfrm>
        <a:graphic>
          <a:graphicData uri="http://schemas.openxmlformats.org/drawingml/2006/table">
            <a:tbl>
              <a:tblPr firstRow="1" bandRow="1">
                <a:tableStyleId>{5C22544A-7EE6-4342-B048-85BDC9FD1C3A}</a:tableStyleId>
              </a:tblPr>
              <a:tblGrid>
                <a:gridCol w="909575">
                  <a:extLst>
                    <a:ext uri="{9D8B030D-6E8A-4147-A177-3AD203B41FA5}">
                      <a16:colId xmlns:a16="http://schemas.microsoft.com/office/drawing/2014/main" val="20000"/>
                    </a:ext>
                  </a:extLst>
                </a:gridCol>
                <a:gridCol w="673338">
                  <a:extLst>
                    <a:ext uri="{9D8B030D-6E8A-4147-A177-3AD203B41FA5}">
                      <a16:colId xmlns:a16="http://schemas.microsoft.com/office/drawing/2014/main" val="20001"/>
                    </a:ext>
                  </a:extLst>
                </a:gridCol>
                <a:gridCol w="505319">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tblGrid>
              <a:tr h="370840">
                <a:tc>
                  <a:txBody>
                    <a:bodyPr/>
                    <a:lstStyle/>
                    <a:p>
                      <a:pPr algn="ctr"/>
                      <a:r>
                        <a:rPr lang="en-US" sz="2400" u="none" dirty="0" smtClean="0">
                          <a:latin typeface="Calibri" pitchFamily="34" charset="0"/>
                        </a:rPr>
                        <a:t>Name</a:t>
                      </a:r>
                      <a:endParaRPr lang="en-SG" sz="2400" u="none" dirty="0">
                        <a:latin typeface="Calibri" pitchFamily="34" charset="0"/>
                      </a:endParaRPr>
                    </a:p>
                  </a:txBody>
                  <a:tcPr marL="0" marR="0" marT="0" marB="0"/>
                </a:tc>
                <a:tc>
                  <a:txBody>
                    <a:bodyPr/>
                    <a:lstStyle/>
                    <a:p>
                      <a:pPr algn="ctr"/>
                      <a:r>
                        <a:rPr lang="en-US" sz="2400" dirty="0" smtClean="0">
                          <a:latin typeface="Calibri" pitchFamily="34" charset="0"/>
                        </a:rPr>
                        <a:t>Age</a:t>
                      </a:r>
                      <a:endParaRPr lang="en-SG" sz="2400" dirty="0">
                        <a:latin typeface="Calibri" pitchFamily="34" charset="0"/>
                      </a:endParaRPr>
                    </a:p>
                  </a:txBody>
                  <a:tcPr marL="0" marR="0" marT="0" marB="0"/>
                </a:tc>
                <a:tc>
                  <a:txBody>
                    <a:bodyPr/>
                    <a:lstStyle/>
                    <a:p>
                      <a:pPr algn="ctr"/>
                      <a:r>
                        <a:rPr lang="en-US" sz="2400" u="none" dirty="0" smtClean="0">
                          <a:latin typeface="Calibri" pitchFamily="34" charset="0"/>
                        </a:rPr>
                        <a:t>ID</a:t>
                      </a:r>
                      <a:endParaRPr lang="en-SG" sz="2400" u="none" dirty="0">
                        <a:latin typeface="Calibri" pitchFamily="34" charset="0"/>
                      </a:endParaRPr>
                    </a:p>
                  </a:txBody>
                  <a:tcPr marL="0" marR="0" marT="0" marB="0"/>
                </a:tc>
                <a:tc>
                  <a:txBody>
                    <a:bodyPr/>
                    <a:lstStyle/>
                    <a:p>
                      <a:pPr algn="ctr"/>
                      <a:r>
                        <a:rPr lang="en-US" sz="2400" dirty="0" smtClean="0">
                          <a:latin typeface="Calibri" pitchFamily="34" charset="0"/>
                        </a:rPr>
                        <a:t>Name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19</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C1</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19</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C2</a:t>
                      </a:r>
                      <a:endParaRPr lang="en-SG" sz="2400" dirty="0">
                        <a:latin typeface="Calibri" pitchFamily="34" charset="0"/>
                      </a:endParaRPr>
                    </a:p>
                  </a:txBody>
                  <a:tcPr marL="0" marR="0" marT="0" marB="0"/>
                </a:tc>
                <a:tc>
                  <a:txBody>
                    <a:bodyPr/>
                    <a:lstStyle/>
                    <a:p>
                      <a:pPr algn="ctr"/>
                      <a:r>
                        <a:rPr lang="en-US" sz="2400" dirty="0" err="1" smtClean="0">
                          <a:latin typeface="Calibri" pitchFamily="34" charset="0"/>
                        </a:rPr>
                        <a:t>Algo</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22</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C1</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22</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C2</a:t>
                      </a:r>
                      <a:endParaRPr lang="en-SG" sz="2400" dirty="0">
                        <a:latin typeface="Calibri" pitchFamily="34" charset="0"/>
                      </a:endParaRPr>
                    </a:p>
                  </a:txBody>
                  <a:tcPr marL="0" marR="0" marT="0" marB="0"/>
                </a:tc>
                <a:tc>
                  <a:txBody>
                    <a:bodyPr/>
                    <a:lstStyle/>
                    <a:p>
                      <a:pPr algn="ctr"/>
                      <a:r>
                        <a:rPr lang="en-US" sz="2400" dirty="0" err="1" smtClean="0">
                          <a:latin typeface="Calibri" pitchFamily="34" charset="0"/>
                        </a:rPr>
                        <a:t>Algo</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9" name="TextBox 8"/>
          <p:cNvSpPr txBox="1"/>
          <p:nvPr/>
        </p:nvSpPr>
        <p:spPr>
          <a:xfrm>
            <a:off x="5364088" y="101814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405430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a:t>
            </a:r>
            <a:r>
              <a:rPr lang="en-US" dirty="0"/>
              <a:t>:=</a:t>
            </a:r>
            <a:endParaRPr lang="en-SG" dirty="0"/>
          </a:p>
        </p:txBody>
      </p:sp>
      <p:sp>
        <p:nvSpPr>
          <p:cNvPr id="3" name="Content Placeholder 2"/>
          <p:cNvSpPr>
            <a:spLocks noGrp="1"/>
          </p:cNvSpPr>
          <p:nvPr>
            <p:ph idx="1"/>
          </p:nvPr>
        </p:nvSpPr>
        <p:spPr>
          <a:xfrm>
            <a:off x="457200" y="3645024"/>
            <a:ext cx="8229600" cy="2485901"/>
          </a:xfrm>
        </p:spPr>
        <p:txBody>
          <a:bodyPr>
            <a:normAutofit fontScale="85000" lnSpcReduction="20000"/>
          </a:bodyPr>
          <a:lstStyle/>
          <a:p>
            <a:r>
              <a:rPr lang="en-US" dirty="0" smtClean="0"/>
              <a:t>Conceptually: Make another copy of the table and give it a new name</a:t>
            </a:r>
          </a:p>
          <a:p>
            <a:r>
              <a:rPr lang="en-US" dirty="0" smtClean="0"/>
              <a:t>Example</a:t>
            </a:r>
          </a:p>
          <a:p>
            <a:pPr lvl="1"/>
            <a:r>
              <a:rPr lang="en-US" dirty="0" smtClean="0"/>
              <a:t>Evaluation1 := Quiz1</a:t>
            </a:r>
          </a:p>
          <a:p>
            <a:pPr lvl="1"/>
            <a:r>
              <a:rPr lang="en-US" dirty="0" smtClean="0"/>
              <a:t>Over85 := </a:t>
            </a:r>
            <a:r>
              <a:rPr lang="en-US" b="1" dirty="0" smtClean="0">
                <a:sym typeface="Symbol"/>
              </a:rPr>
              <a:t></a:t>
            </a:r>
            <a:r>
              <a:rPr lang="en-US" baseline="-25000" dirty="0" smtClean="0">
                <a:sym typeface="Symbol"/>
              </a:rPr>
              <a:t>Score &gt;</a:t>
            </a:r>
            <a:r>
              <a:rPr lang="en-US" dirty="0" smtClean="0">
                <a:sym typeface="Symbol"/>
              </a:rPr>
              <a:t> </a:t>
            </a:r>
            <a:r>
              <a:rPr lang="en-US" baseline="-25000" dirty="0" smtClean="0">
                <a:sym typeface="Symbol"/>
              </a:rPr>
              <a:t>85</a:t>
            </a:r>
            <a:r>
              <a:rPr lang="en-US" dirty="0" smtClean="0">
                <a:sym typeface="Symbol"/>
              </a:rPr>
              <a:t> Quiz1</a:t>
            </a:r>
            <a:endParaRPr lang="en-US" dirty="0" smtClean="0"/>
          </a:p>
          <a:p>
            <a:r>
              <a:rPr lang="en-US" dirty="0" smtClean="0"/>
              <a:t>Note: All attribute names are retained</a:t>
            </a:r>
            <a:endParaRPr lang="en-SG" dirty="0"/>
          </a:p>
        </p:txBody>
      </p:sp>
      <p:graphicFrame>
        <p:nvGraphicFramePr>
          <p:cNvPr id="4" name="Content Placeholder 3"/>
          <p:cNvGraphicFramePr>
            <a:graphicFrameLocks/>
          </p:cNvGraphicFramePr>
          <p:nvPr>
            <p:extLst>
              <p:ext uri="{D42A27DB-BD31-4B8C-83A1-F6EECF244321}">
                <p14:modId xmlns:p14="http://schemas.microsoft.com/office/powerpoint/2010/main" val="2958199090"/>
              </p:ext>
            </p:extLst>
          </p:nvPr>
        </p:nvGraphicFramePr>
        <p:xfrm>
          <a:off x="467545" y="1594212"/>
          <a:ext cx="1944216" cy="18542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467544" y="980728"/>
            <a:ext cx="1080120"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Quiz1</a:t>
            </a:r>
            <a:endParaRPr lang="en-SG" sz="2800" b="1" dirty="0">
              <a:latin typeface="Calibri" pitchFamily="34"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4079619570"/>
              </p:ext>
            </p:extLst>
          </p:nvPr>
        </p:nvGraphicFramePr>
        <p:xfrm>
          <a:off x="3347864" y="1594212"/>
          <a:ext cx="1944216" cy="18542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70840">
                <a:tc>
                  <a:txBody>
                    <a:bodyPr/>
                    <a:lstStyle/>
                    <a:p>
                      <a:pPr algn="ctr"/>
                      <a:r>
                        <a:rPr lang="en-US" sz="2400" u="none" dirty="0" smtClean="0">
                          <a:solidFill>
                            <a:schemeClr val="bg1"/>
                          </a:solidFill>
                          <a:latin typeface="Calibri" pitchFamily="34" charset="0"/>
                        </a:rPr>
                        <a:t>Name</a:t>
                      </a:r>
                      <a:endParaRPr lang="en-SG" sz="2400" u="none"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7" name="TextBox 6"/>
          <p:cNvSpPr txBox="1"/>
          <p:nvPr/>
        </p:nvSpPr>
        <p:spPr>
          <a:xfrm>
            <a:off x="3347862" y="980728"/>
            <a:ext cx="1944217"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Evaluation1</a:t>
            </a:r>
            <a:endParaRPr lang="en-SG" sz="2800" b="1" dirty="0">
              <a:latin typeface="Calibri" pitchFamily="34" charset="0"/>
            </a:endParaRPr>
          </a:p>
        </p:txBody>
      </p:sp>
      <p:graphicFrame>
        <p:nvGraphicFramePr>
          <p:cNvPr id="8" name="Content Placeholder 3"/>
          <p:cNvGraphicFramePr>
            <a:graphicFrameLocks/>
          </p:cNvGraphicFramePr>
          <p:nvPr>
            <p:extLst>
              <p:ext uri="{D42A27DB-BD31-4B8C-83A1-F6EECF244321}">
                <p14:modId xmlns:p14="http://schemas.microsoft.com/office/powerpoint/2010/main" val="2059161569"/>
              </p:ext>
            </p:extLst>
          </p:nvPr>
        </p:nvGraphicFramePr>
        <p:xfrm>
          <a:off x="6372200" y="1594212"/>
          <a:ext cx="1944216" cy="111252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70840">
                <a:tc>
                  <a:txBody>
                    <a:bodyPr/>
                    <a:lstStyle/>
                    <a:p>
                      <a:pPr algn="ctr"/>
                      <a:r>
                        <a:rPr lang="en-US" sz="2400" u="none" dirty="0" smtClean="0">
                          <a:solidFill>
                            <a:schemeClr val="bg1"/>
                          </a:solidFill>
                          <a:latin typeface="Calibri" pitchFamily="34" charset="0"/>
                        </a:rPr>
                        <a:t>Name</a:t>
                      </a:r>
                      <a:endParaRPr lang="en-SG" sz="2400" u="none"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bl>
          </a:graphicData>
        </a:graphic>
      </p:graphicFrame>
      <p:sp>
        <p:nvSpPr>
          <p:cNvPr id="9" name="TextBox 8"/>
          <p:cNvSpPr txBox="1"/>
          <p:nvPr/>
        </p:nvSpPr>
        <p:spPr>
          <a:xfrm>
            <a:off x="6372198" y="980728"/>
            <a:ext cx="1368153"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Over85</a:t>
            </a:r>
            <a:endParaRPr lang="en-SG" sz="2800" b="1" dirty="0">
              <a:latin typeface="Calibri" pitchFamily="34" charset="0"/>
            </a:endParaRPr>
          </a:p>
        </p:txBody>
      </p:sp>
    </p:spTree>
    <p:extLst>
      <p:ext uri="{BB962C8B-B14F-4D97-AF65-F5344CB8AC3E}">
        <p14:creationId xmlns:p14="http://schemas.microsoft.com/office/powerpoint/2010/main" val="207456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a:t>
            </a:r>
            <a:r>
              <a:rPr lang="en-US" dirty="0"/>
              <a:t>:=</a:t>
            </a:r>
            <a:endParaRPr lang="en-SG" dirty="0"/>
          </a:p>
        </p:txBody>
      </p:sp>
      <p:sp>
        <p:nvSpPr>
          <p:cNvPr id="3" name="Content Placeholder 2"/>
          <p:cNvSpPr>
            <a:spLocks noGrp="1"/>
          </p:cNvSpPr>
          <p:nvPr>
            <p:ph idx="1"/>
          </p:nvPr>
        </p:nvSpPr>
        <p:spPr/>
        <p:txBody>
          <a:bodyPr>
            <a:normAutofit lnSpcReduction="10000"/>
          </a:bodyPr>
          <a:lstStyle/>
          <a:p>
            <a:r>
              <a:rPr lang="en-US" dirty="0" smtClean="0"/>
              <a:t>Useful for breaking down steps</a:t>
            </a:r>
          </a:p>
          <a:p>
            <a:r>
              <a:rPr lang="en-US" dirty="0" smtClean="0"/>
              <a:t>Example:</a:t>
            </a:r>
            <a:endParaRPr lang="en-SG" dirty="0" smtClean="0"/>
          </a:p>
          <a:p>
            <a:pPr lvl="1"/>
            <a:r>
              <a:rPr lang="en-US" dirty="0">
                <a:sym typeface="Symbol"/>
              </a:rPr>
              <a:t>(</a:t>
            </a:r>
            <a:r>
              <a:rPr lang="en-US" b="1" dirty="0">
                <a:sym typeface="Symbol"/>
              </a:rPr>
              <a:t></a:t>
            </a:r>
            <a:r>
              <a:rPr lang="en-US" baseline="-25000" dirty="0">
                <a:sym typeface="Symbol"/>
              </a:rPr>
              <a:t>Name</a:t>
            </a:r>
            <a:r>
              <a:rPr lang="en-US" dirty="0">
                <a:sym typeface="Symbol"/>
              </a:rPr>
              <a:t> </a:t>
            </a:r>
            <a:r>
              <a:rPr lang="en-US" dirty="0"/>
              <a:t>Students) </a:t>
            </a:r>
            <a:r>
              <a:rPr lang="en-US" b="1" dirty="0">
                <a:sym typeface="Symbol"/>
              </a:rPr>
              <a:t></a:t>
            </a:r>
            <a:r>
              <a:rPr lang="en-US" dirty="0">
                <a:sym typeface="Symbol"/>
              </a:rPr>
              <a:t> (</a:t>
            </a:r>
            <a:r>
              <a:rPr lang="en-US" b="1" dirty="0">
                <a:sym typeface="Symbol"/>
              </a:rPr>
              <a:t></a:t>
            </a:r>
            <a:r>
              <a:rPr lang="en-US" baseline="-25000" dirty="0">
                <a:sym typeface="Symbol"/>
              </a:rPr>
              <a:t>Name </a:t>
            </a:r>
            <a:r>
              <a:rPr lang="en-US" dirty="0"/>
              <a:t>Volunteer)</a:t>
            </a:r>
          </a:p>
          <a:p>
            <a:r>
              <a:rPr lang="en-US" dirty="0" smtClean="0"/>
              <a:t>Equivalent Representation</a:t>
            </a:r>
            <a:endParaRPr lang="en-SG" dirty="0"/>
          </a:p>
          <a:p>
            <a:pPr lvl="1"/>
            <a:r>
              <a:rPr lang="en-US" dirty="0" smtClean="0">
                <a:sym typeface="Symbol"/>
              </a:rPr>
              <a:t>R1 := </a:t>
            </a:r>
            <a:r>
              <a:rPr lang="en-US" b="1" dirty="0">
                <a:sym typeface="Symbol"/>
              </a:rPr>
              <a:t></a:t>
            </a:r>
            <a:r>
              <a:rPr lang="en-US" baseline="-25000" dirty="0">
                <a:sym typeface="Symbol"/>
              </a:rPr>
              <a:t>Name</a:t>
            </a:r>
            <a:r>
              <a:rPr lang="en-US" dirty="0">
                <a:sym typeface="Symbol"/>
              </a:rPr>
              <a:t> </a:t>
            </a:r>
            <a:r>
              <a:rPr lang="en-US" dirty="0"/>
              <a:t>Students</a:t>
            </a:r>
            <a:endParaRPr lang="en-US" dirty="0" smtClean="0">
              <a:sym typeface="Symbol"/>
            </a:endParaRPr>
          </a:p>
          <a:p>
            <a:pPr lvl="1"/>
            <a:r>
              <a:rPr lang="en-US" dirty="0" smtClean="0">
                <a:sym typeface="Symbol"/>
              </a:rPr>
              <a:t>R2 := </a:t>
            </a:r>
            <a:r>
              <a:rPr lang="en-US" b="1" dirty="0" smtClean="0">
                <a:sym typeface="Symbol"/>
              </a:rPr>
              <a:t></a:t>
            </a:r>
            <a:r>
              <a:rPr lang="en-US" baseline="-25000" dirty="0">
                <a:sym typeface="Symbol"/>
              </a:rPr>
              <a:t>Name </a:t>
            </a:r>
            <a:r>
              <a:rPr lang="en-US" dirty="0" smtClean="0"/>
              <a:t>Volunteer</a:t>
            </a:r>
          </a:p>
          <a:p>
            <a:pPr lvl="1"/>
            <a:r>
              <a:rPr lang="en-US" dirty="0" smtClean="0"/>
              <a:t>R1 </a:t>
            </a:r>
            <a:r>
              <a:rPr lang="en-US" b="1" dirty="0" smtClean="0">
                <a:sym typeface="Symbol"/>
              </a:rPr>
              <a:t> </a:t>
            </a:r>
            <a:r>
              <a:rPr lang="en-US" dirty="0" smtClean="0">
                <a:sym typeface="Symbol"/>
              </a:rPr>
              <a:t>R2</a:t>
            </a:r>
            <a:endParaRPr lang="en-US" dirty="0"/>
          </a:p>
          <a:p>
            <a:r>
              <a:rPr lang="en-US" dirty="0" smtClean="0"/>
              <a:t>This makes your solution easier to write and easier for others to understand</a:t>
            </a:r>
            <a:endParaRPr lang="en-US" dirty="0"/>
          </a:p>
          <a:p>
            <a:pPr marL="344487" lvl="1" indent="0">
              <a:buNone/>
            </a:pPr>
            <a:endParaRPr lang="en-US" dirty="0" smtClean="0"/>
          </a:p>
        </p:txBody>
      </p:sp>
    </p:spTree>
    <p:extLst>
      <p:ext uri="{BB962C8B-B14F-4D97-AF65-F5344CB8AC3E}">
        <p14:creationId xmlns:p14="http://schemas.microsoft.com/office/powerpoint/2010/main" val="314623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Rename </a:t>
            </a:r>
            <a:r>
              <a:rPr lang="en-US" dirty="0">
                <a:sym typeface="Symbol"/>
              </a:rPr>
              <a:t></a:t>
            </a:r>
            <a:endParaRPr lang="en-SG" dirty="0"/>
          </a:p>
        </p:txBody>
      </p:sp>
      <p:sp>
        <p:nvSpPr>
          <p:cNvPr id="3" name="Content Placeholder 2"/>
          <p:cNvSpPr>
            <a:spLocks noGrp="1"/>
          </p:cNvSpPr>
          <p:nvPr>
            <p:ph idx="1"/>
          </p:nvPr>
        </p:nvSpPr>
        <p:spPr>
          <a:xfrm>
            <a:off x="457200" y="3645024"/>
            <a:ext cx="8229600" cy="2485901"/>
          </a:xfrm>
        </p:spPr>
        <p:txBody>
          <a:bodyPr>
            <a:normAutofit fontScale="92500" lnSpcReduction="10000"/>
          </a:bodyPr>
          <a:lstStyle/>
          <a:p>
            <a:r>
              <a:rPr lang="en-US" dirty="0" smtClean="0"/>
              <a:t>Similar to assignment, but allows change of attribute names</a:t>
            </a:r>
          </a:p>
          <a:p>
            <a:r>
              <a:rPr lang="en-US" dirty="0" smtClean="0"/>
              <a:t>Example</a:t>
            </a:r>
          </a:p>
          <a:p>
            <a:pPr lvl="1"/>
            <a:r>
              <a:rPr lang="en-US" b="1" dirty="0" smtClean="0">
                <a:sym typeface="Symbol"/>
              </a:rPr>
              <a:t></a:t>
            </a:r>
            <a:r>
              <a:rPr lang="en-US" sz="3500" baseline="-25000" dirty="0" smtClean="0">
                <a:sym typeface="Symbol"/>
              </a:rPr>
              <a:t>Evaluation1</a:t>
            </a:r>
            <a:r>
              <a:rPr lang="en-US" dirty="0" smtClean="0">
                <a:sym typeface="Symbol"/>
              </a:rPr>
              <a:t> </a:t>
            </a:r>
            <a:r>
              <a:rPr lang="en-US" dirty="0" smtClean="0"/>
              <a:t>Quiz1</a:t>
            </a:r>
          </a:p>
          <a:p>
            <a:pPr lvl="1"/>
            <a:r>
              <a:rPr lang="en-US" b="1" dirty="0">
                <a:sym typeface="Symbol"/>
              </a:rPr>
              <a:t></a:t>
            </a:r>
            <a:r>
              <a:rPr lang="en-US" sz="3500" baseline="-25000" dirty="0" smtClean="0">
                <a:sym typeface="Symbol"/>
              </a:rPr>
              <a:t>Eval1(</a:t>
            </a:r>
            <a:r>
              <a:rPr lang="en-US" sz="3500" baseline="-25000" dirty="0" err="1" smtClean="0">
                <a:sym typeface="Symbol"/>
              </a:rPr>
              <a:t>SName</a:t>
            </a:r>
            <a:r>
              <a:rPr lang="en-US" sz="3500" baseline="-25000" dirty="0" smtClean="0">
                <a:sym typeface="Symbol"/>
              </a:rPr>
              <a:t>, </a:t>
            </a:r>
            <a:r>
              <a:rPr lang="en-US" sz="3500" baseline="-25000" dirty="0" err="1" smtClean="0">
                <a:sym typeface="Symbol"/>
              </a:rPr>
              <a:t>QScore</a:t>
            </a:r>
            <a:r>
              <a:rPr lang="en-US" sz="3500" baseline="-25000" dirty="0" smtClean="0">
                <a:sym typeface="Symbol"/>
              </a:rPr>
              <a:t>) </a:t>
            </a:r>
            <a:r>
              <a:rPr lang="en-US" dirty="0" smtClean="0"/>
              <a:t>Quiz1</a:t>
            </a:r>
          </a:p>
        </p:txBody>
      </p:sp>
      <p:graphicFrame>
        <p:nvGraphicFramePr>
          <p:cNvPr id="4" name="Content Placeholder 3"/>
          <p:cNvGraphicFramePr>
            <a:graphicFrameLocks/>
          </p:cNvGraphicFramePr>
          <p:nvPr>
            <p:extLst>
              <p:ext uri="{D42A27DB-BD31-4B8C-83A1-F6EECF244321}">
                <p14:modId xmlns:p14="http://schemas.microsoft.com/office/powerpoint/2010/main" val="1275032001"/>
              </p:ext>
            </p:extLst>
          </p:nvPr>
        </p:nvGraphicFramePr>
        <p:xfrm>
          <a:off x="467545" y="1594212"/>
          <a:ext cx="1944216" cy="18542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467544" y="980728"/>
            <a:ext cx="1080120"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Quiz1</a:t>
            </a:r>
            <a:endParaRPr lang="en-SG" sz="2800" b="1" dirty="0">
              <a:latin typeface="Calibri" pitchFamily="34"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1620102107"/>
              </p:ext>
            </p:extLst>
          </p:nvPr>
        </p:nvGraphicFramePr>
        <p:xfrm>
          <a:off x="3347864" y="1594212"/>
          <a:ext cx="1944216" cy="18542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70840">
                <a:tc>
                  <a:txBody>
                    <a:bodyPr/>
                    <a:lstStyle/>
                    <a:p>
                      <a:pPr algn="ctr"/>
                      <a:r>
                        <a:rPr lang="en-US" sz="2400" u="none" dirty="0" smtClean="0">
                          <a:solidFill>
                            <a:schemeClr val="bg1"/>
                          </a:solidFill>
                          <a:latin typeface="Calibri" pitchFamily="34" charset="0"/>
                        </a:rPr>
                        <a:t>Name</a:t>
                      </a:r>
                      <a:endParaRPr lang="en-SG" sz="2400" u="none"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7" name="TextBox 6"/>
          <p:cNvSpPr txBox="1"/>
          <p:nvPr/>
        </p:nvSpPr>
        <p:spPr>
          <a:xfrm>
            <a:off x="3347862" y="980728"/>
            <a:ext cx="1944217"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Evaluation1</a:t>
            </a:r>
            <a:endParaRPr lang="en-SG" sz="2800" b="1" dirty="0">
              <a:latin typeface="Calibri" pitchFamily="34" charset="0"/>
            </a:endParaRPr>
          </a:p>
        </p:txBody>
      </p:sp>
      <p:graphicFrame>
        <p:nvGraphicFramePr>
          <p:cNvPr id="10" name="Content Placeholder 3"/>
          <p:cNvGraphicFramePr>
            <a:graphicFrameLocks/>
          </p:cNvGraphicFramePr>
          <p:nvPr>
            <p:extLst>
              <p:ext uri="{D42A27DB-BD31-4B8C-83A1-F6EECF244321}">
                <p14:modId xmlns:p14="http://schemas.microsoft.com/office/powerpoint/2010/main" val="360701832"/>
              </p:ext>
            </p:extLst>
          </p:nvPr>
        </p:nvGraphicFramePr>
        <p:xfrm>
          <a:off x="6300192" y="1594212"/>
          <a:ext cx="2088232" cy="18542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370840">
                <a:tc>
                  <a:txBody>
                    <a:bodyPr/>
                    <a:lstStyle/>
                    <a:p>
                      <a:pPr algn="ctr"/>
                      <a:r>
                        <a:rPr lang="en-US" sz="2400" u="none" dirty="0" err="1" smtClean="0">
                          <a:solidFill>
                            <a:schemeClr val="bg1"/>
                          </a:solidFill>
                          <a:latin typeface="Calibri" pitchFamily="34" charset="0"/>
                        </a:rPr>
                        <a:t>SName</a:t>
                      </a:r>
                      <a:endParaRPr lang="en-SG" sz="2400" u="none" dirty="0">
                        <a:solidFill>
                          <a:schemeClr val="bg1"/>
                        </a:solidFill>
                        <a:latin typeface="Calibri" pitchFamily="34" charset="0"/>
                      </a:endParaRPr>
                    </a:p>
                  </a:txBody>
                  <a:tcPr marL="0" marR="0" marT="0" marB="0"/>
                </a:tc>
                <a:tc>
                  <a:txBody>
                    <a:bodyPr/>
                    <a:lstStyle/>
                    <a:p>
                      <a:pPr algn="ctr"/>
                      <a:r>
                        <a:rPr lang="en-US" sz="2400" dirty="0" err="1" smtClean="0">
                          <a:latin typeface="Calibri" pitchFamily="34" charset="0"/>
                        </a:rPr>
                        <a:t>QScore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11" name="TextBox 10"/>
          <p:cNvSpPr txBox="1"/>
          <p:nvPr/>
        </p:nvSpPr>
        <p:spPr>
          <a:xfrm>
            <a:off x="6300190" y="980728"/>
            <a:ext cx="1008113"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Eval1</a:t>
            </a:r>
            <a:endParaRPr lang="en-SG" sz="2800" b="1" dirty="0">
              <a:latin typeface="Calibri" pitchFamily="34" charset="0"/>
            </a:endParaRPr>
          </a:p>
        </p:txBody>
      </p:sp>
    </p:spTree>
    <p:extLst>
      <p:ext uri="{BB962C8B-B14F-4D97-AF65-F5344CB8AC3E}">
        <p14:creationId xmlns:p14="http://schemas.microsoft.com/office/powerpoint/2010/main" val="327913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SG" dirty="0"/>
          </a:p>
        </p:txBody>
      </p:sp>
      <p:sp>
        <p:nvSpPr>
          <p:cNvPr id="3" name="Content Placeholder 2"/>
          <p:cNvSpPr>
            <a:spLocks noGrp="1"/>
          </p:cNvSpPr>
          <p:nvPr>
            <p:ph idx="1"/>
          </p:nvPr>
        </p:nvSpPr>
        <p:spPr>
          <a:xfrm>
            <a:off x="323528" y="3861048"/>
            <a:ext cx="8579296" cy="2269877"/>
          </a:xfrm>
        </p:spPr>
        <p:txBody>
          <a:bodyPr>
            <a:normAutofit fontScale="85000" lnSpcReduction="10000"/>
          </a:bodyPr>
          <a:lstStyle/>
          <a:p>
            <a:r>
              <a:rPr lang="en-US" dirty="0" smtClean="0"/>
              <a:t>Find the students who score higher than Cathy in Quiz1</a:t>
            </a:r>
          </a:p>
          <a:p>
            <a:r>
              <a:rPr lang="en-US" dirty="0" smtClean="0"/>
              <a:t>R1 := </a:t>
            </a:r>
            <a:r>
              <a:rPr lang="en-US" b="1" dirty="0" smtClean="0">
                <a:sym typeface="Symbol"/>
              </a:rPr>
              <a:t></a:t>
            </a:r>
            <a:r>
              <a:rPr lang="en-US" sz="4000" baseline="-25000" dirty="0" smtClean="0">
                <a:sym typeface="Symbol"/>
              </a:rPr>
              <a:t>Name=‘Cathy’</a:t>
            </a:r>
            <a:r>
              <a:rPr lang="en-US" dirty="0" smtClean="0">
                <a:sym typeface="Symbol"/>
              </a:rPr>
              <a:t> Quiz1</a:t>
            </a:r>
          </a:p>
          <a:p>
            <a:endParaRPr lang="en-US" sz="1200" dirty="0" smtClean="0">
              <a:sym typeface="Symbol"/>
            </a:endParaRPr>
          </a:p>
          <a:p>
            <a:r>
              <a:rPr lang="en-US" b="1" dirty="0" smtClean="0">
                <a:sym typeface="Symbol"/>
              </a:rPr>
              <a:t></a:t>
            </a:r>
            <a:r>
              <a:rPr lang="en-US" baseline="-25000" dirty="0" smtClean="0">
                <a:sym typeface="Symbol"/>
              </a:rPr>
              <a:t>R2(Name1, Score1, Name2,</a:t>
            </a:r>
            <a:r>
              <a:rPr lang="en-US" dirty="0">
                <a:sym typeface="Symbol"/>
              </a:rPr>
              <a:t> </a:t>
            </a:r>
            <a:r>
              <a:rPr lang="en-US" baseline="-25000" dirty="0" smtClean="0">
                <a:sym typeface="Symbol"/>
              </a:rPr>
              <a:t>Score2) </a:t>
            </a:r>
            <a:r>
              <a:rPr lang="en-US" dirty="0" smtClean="0">
                <a:sym typeface="Symbol"/>
              </a:rPr>
              <a:t>Quiz1 </a:t>
            </a:r>
            <a:r>
              <a:rPr lang="en-GB" dirty="0" smtClean="0">
                <a:solidFill>
                  <a:schemeClr val="accent4">
                    <a:lumMod val="50000"/>
                  </a:schemeClr>
                </a:solidFill>
                <a:sym typeface="MT Extra" pitchFamily="18" charset="2"/>
              </a:rPr>
              <a:t>⋈</a:t>
            </a:r>
            <a:r>
              <a:rPr lang="en-GB" sz="3800" baseline="-25000" dirty="0" smtClean="0">
                <a:solidFill>
                  <a:schemeClr val="accent4">
                    <a:lumMod val="50000"/>
                  </a:schemeClr>
                </a:solidFill>
                <a:sym typeface="MT Extra" pitchFamily="18" charset="2"/>
              </a:rPr>
              <a:t>Quiz1.Score &gt; R1.Score</a:t>
            </a:r>
            <a:r>
              <a:rPr lang="en-GB" baseline="-25000" dirty="0" smtClean="0">
                <a:solidFill>
                  <a:schemeClr val="accent4">
                    <a:lumMod val="50000"/>
                  </a:schemeClr>
                </a:solidFill>
                <a:sym typeface="MT Extra" pitchFamily="18" charset="2"/>
              </a:rPr>
              <a:t> </a:t>
            </a:r>
            <a:r>
              <a:rPr lang="en-GB" dirty="0" smtClean="0">
                <a:solidFill>
                  <a:schemeClr val="accent4">
                    <a:lumMod val="50000"/>
                  </a:schemeClr>
                </a:solidFill>
                <a:sym typeface="MT Extra" pitchFamily="18" charset="2"/>
              </a:rPr>
              <a:t>R1</a:t>
            </a:r>
          </a:p>
          <a:p>
            <a:endParaRPr lang="en-GB" sz="1200" dirty="0" smtClean="0">
              <a:solidFill>
                <a:schemeClr val="accent4">
                  <a:lumMod val="50000"/>
                </a:schemeClr>
              </a:solidFill>
              <a:sym typeface="MT Extra" pitchFamily="18" charset="2"/>
            </a:endParaRPr>
          </a:p>
          <a:p>
            <a:r>
              <a:rPr lang="en-GB" dirty="0" smtClean="0">
                <a:solidFill>
                  <a:schemeClr val="accent4">
                    <a:lumMod val="50000"/>
                  </a:schemeClr>
                </a:solidFill>
                <a:sym typeface="MT Extra" pitchFamily="18" charset="2"/>
              </a:rPr>
              <a:t>R3 := </a:t>
            </a:r>
            <a:r>
              <a:rPr lang="en-US" b="1" dirty="0" smtClean="0">
                <a:sym typeface="Symbol"/>
              </a:rPr>
              <a:t></a:t>
            </a:r>
            <a:r>
              <a:rPr lang="en-US" sz="3800" baseline="-25000" dirty="0" smtClean="0">
                <a:sym typeface="Symbol"/>
              </a:rPr>
              <a:t>Name1, Score1</a:t>
            </a:r>
            <a:r>
              <a:rPr lang="en-US" baseline="-25000" dirty="0" smtClean="0">
                <a:sym typeface="Symbol"/>
              </a:rPr>
              <a:t> </a:t>
            </a:r>
            <a:r>
              <a:rPr lang="en-US" dirty="0" smtClean="0"/>
              <a:t>R2</a:t>
            </a:r>
          </a:p>
          <a:p>
            <a:endParaRPr lang="en-SG" dirty="0"/>
          </a:p>
        </p:txBody>
      </p:sp>
      <p:graphicFrame>
        <p:nvGraphicFramePr>
          <p:cNvPr id="4" name="Content Placeholder 3"/>
          <p:cNvGraphicFramePr>
            <a:graphicFrameLocks/>
          </p:cNvGraphicFramePr>
          <p:nvPr>
            <p:extLst/>
          </p:nvPr>
        </p:nvGraphicFramePr>
        <p:xfrm>
          <a:off x="467545" y="1790824"/>
          <a:ext cx="1656183" cy="1854200"/>
        </p:xfrm>
        <a:graphic>
          <a:graphicData uri="http://schemas.openxmlformats.org/drawingml/2006/table">
            <a:tbl>
              <a:tblPr firstRow="1" bandRow="1">
                <a:tableStyleId>{5C22544A-7EE6-4342-B048-85BDC9FD1C3A}</a:tableStyleId>
              </a:tblPr>
              <a:tblGrid>
                <a:gridCol w="86409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467544" y="1177340"/>
            <a:ext cx="1080120"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Quiz1</a:t>
            </a:r>
            <a:endParaRPr lang="en-SG" sz="2800" b="1" dirty="0">
              <a:latin typeface="Calibri" pitchFamily="34" charset="0"/>
            </a:endParaRPr>
          </a:p>
        </p:txBody>
      </p:sp>
      <p:graphicFrame>
        <p:nvGraphicFramePr>
          <p:cNvPr id="8" name="Content Placeholder 3"/>
          <p:cNvGraphicFramePr>
            <a:graphicFrameLocks/>
          </p:cNvGraphicFramePr>
          <p:nvPr>
            <p:extLst/>
          </p:nvPr>
        </p:nvGraphicFramePr>
        <p:xfrm>
          <a:off x="2771801" y="1790824"/>
          <a:ext cx="1656183" cy="741680"/>
        </p:xfrm>
        <a:graphic>
          <a:graphicData uri="http://schemas.openxmlformats.org/drawingml/2006/table">
            <a:tbl>
              <a:tblPr firstRow="1" bandRow="1">
                <a:tableStyleId>{5C22544A-7EE6-4342-B048-85BDC9FD1C3A}</a:tableStyleId>
              </a:tblPr>
              <a:tblGrid>
                <a:gridCol w="86409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70840">
                <a:tc>
                  <a:txBody>
                    <a:bodyPr/>
                    <a:lstStyle/>
                    <a:p>
                      <a:pPr algn="ctr"/>
                      <a:r>
                        <a:rPr lang="en-US" sz="2400" u="none" dirty="0" smtClean="0">
                          <a:solidFill>
                            <a:schemeClr val="bg1"/>
                          </a:solidFill>
                          <a:latin typeface="Calibri" pitchFamily="34" charset="0"/>
                        </a:rPr>
                        <a:t>Name</a:t>
                      </a:r>
                      <a:endParaRPr lang="en-SG" sz="2400" u="none"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bl>
          </a:graphicData>
        </a:graphic>
      </p:graphicFrame>
      <p:sp>
        <p:nvSpPr>
          <p:cNvPr id="9" name="TextBox 8"/>
          <p:cNvSpPr txBox="1"/>
          <p:nvPr/>
        </p:nvSpPr>
        <p:spPr>
          <a:xfrm>
            <a:off x="2771800" y="1177340"/>
            <a:ext cx="648072"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R1</a:t>
            </a:r>
            <a:endParaRPr lang="en-SG" sz="2800" b="1" dirty="0">
              <a:latin typeface="Calibri" pitchFamily="34" charset="0"/>
            </a:endParaRPr>
          </a:p>
        </p:txBody>
      </p:sp>
      <p:graphicFrame>
        <p:nvGraphicFramePr>
          <p:cNvPr id="10" name="Content Placeholder 3"/>
          <p:cNvGraphicFramePr>
            <a:graphicFrameLocks/>
          </p:cNvGraphicFramePr>
          <p:nvPr>
            <p:extLst/>
          </p:nvPr>
        </p:nvGraphicFramePr>
        <p:xfrm>
          <a:off x="4860032" y="1020336"/>
          <a:ext cx="3960440" cy="1112520"/>
        </p:xfrm>
        <a:graphic>
          <a:graphicData uri="http://schemas.openxmlformats.org/drawingml/2006/table">
            <a:tbl>
              <a:tblPr firstRow="1" bandRow="1">
                <a:tableStyleId>{5C22544A-7EE6-4342-B048-85BDC9FD1C3A}</a:tableStyleId>
              </a:tblPr>
              <a:tblGrid>
                <a:gridCol w="1008113">
                  <a:extLst>
                    <a:ext uri="{9D8B030D-6E8A-4147-A177-3AD203B41FA5}">
                      <a16:colId xmlns:a16="http://schemas.microsoft.com/office/drawing/2014/main" val="20000"/>
                    </a:ext>
                  </a:extLst>
                </a:gridCol>
                <a:gridCol w="936103">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370840">
                <a:tc>
                  <a:txBody>
                    <a:bodyPr/>
                    <a:lstStyle/>
                    <a:p>
                      <a:pPr algn="ctr"/>
                      <a:r>
                        <a:rPr lang="en-US" sz="2400" u="none" dirty="0" smtClean="0">
                          <a:solidFill>
                            <a:schemeClr val="bg1"/>
                          </a:solidFill>
                          <a:latin typeface="Calibri" pitchFamily="34" charset="0"/>
                        </a:rPr>
                        <a:t>Name1</a:t>
                      </a:r>
                      <a:endParaRPr lang="en-SG" sz="2400" u="none"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Score1</a:t>
                      </a:r>
                      <a:endParaRPr lang="en-SG" sz="2400" dirty="0">
                        <a:latin typeface="Calibri" pitchFamily="34" charset="0"/>
                      </a:endParaRPr>
                    </a:p>
                  </a:txBody>
                  <a:tcPr marL="0" marR="0" marT="0" marB="0"/>
                </a:tc>
                <a:tc>
                  <a:txBody>
                    <a:bodyPr/>
                    <a:lstStyle/>
                    <a:p>
                      <a:pPr algn="ctr"/>
                      <a:r>
                        <a:rPr lang="en-US" sz="2400" u="none" dirty="0" smtClean="0">
                          <a:solidFill>
                            <a:schemeClr val="bg1"/>
                          </a:solidFill>
                          <a:latin typeface="Calibri" pitchFamily="34" charset="0"/>
                        </a:rPr>
                        <a:t>Name2</a:t>
                      </a:r>
                      <a:endParaRPr lang="en-SG" sz="2400" u="none"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Score2</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bl>
          </a:graphicData>
        </a:graphic>
      </p:graphicFrame>
      <p:sp>
        <p:nvSpPr>
          <p:cNvPr id="11" name="TextBox 10"/>
          <p:cNvSpPr txBox="1"/>
          <p:nvPr/>
        </p:nvSpPr>
        <p:spPr>
          <a:xfrm>
            <a:off x="5220072" y="406852"/>
            <a:ext cx="648072"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R2</a:t>
            </a:r>
            <a:endParaRPr lang="en-SG" sz="2800" b="1" dirty="0">
              <a:latin typeface="Calibri" pitchFamily="34" charset="0"/>
            </a:endParaRPr>
          </a:p>
        </p:txBody>
      </p:sp>
      <p:graphicFrame>
        <p:nvGraphicFramePr>
          <p:cNvPr id="12" name="Content Placeholder 3"/>
          <p:cNvGraphicFramePr>
            <a:graphicFrameLocks/>
          </p:cNvGraphicFramePr>
          <p:nvPr>
            <p:extLst/>
          </p:nvPr>
        </p:nvGraphicFramePr>
        <p:xfrm>
          <a:off x="6012160" y="2532504"/>
          <a:ext cx="1944216" cy="111252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70840">
                <a:tc>
                  <a:txBody>
                    <a:bodyPr/>
                    <a:lstStyle/>
                    <a:p>
                      <a:pPr algn="ctr"/>
                      <a:r>
                        <a:rPr lang="en-US" sz="2400" u="none" dirty="0" smtClean="0">
                          <a:solidFill>
                            <a:schemeClr val="bg1"/>
                          </a:solidFill>
                          <a:latin typeface="Calibri" pitchFamily="34" charset="0"/>
                        </a:rPr>
                        <a:t>Name1</a:t>
                      </a:r>
                      <a:endParaRPr lang="en-SG" sz="2400" u="none"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Score1</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bl>
          </a:graphicData>
        </a:graphic>
      </p:graphicFrame>
      <p:sp>
        <p:nvSpPr>
          <p:cNvPr id="13" name="TextBox 12"/>
          <p:cNvSpPr txBox="1"/>
          <p:nvPr/>
        </p:nvSpPr>
        <p:spPr>
          <a:xfrm>
            <a:off x="5292080" y="2855124"/>
            <a:ext cx="648072"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R3</a:t>
            </a:r>
            <a:endParaRPr lang="en-SG" sz="2800" b="1" dirty="0">
              <a:latin typeface="Calibri" pitchFamily="34" charset="0"/>
            </a:endParaRPr>
          </a:p>
        </p:txBody>
      </p:sp>
    </p:spTree>
    <p:extLst>
      <p:ext uri="{BB962C8B-B14F-4D97-AF65-F5344CB8AC3E}">
        <p14:creationId xmlns:p14="http://schemas.microsoft.com/office/powerpoint/2010/main" val="34653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SG" dirty="0"/>
          </a:p>
        </p:txBody>
      </p:sp>
      <p:sp>
        <p:nvSpPr>
          <p:cNvPr id="3" name="Content Placeholder 2"/>
          <p:cNvSpPr>
            <a:spLocks noGrp="1"/>
          </p:cNvSpPr>
          <p:nvPr>
            <p:ph idx="1"/>
          </p:nvPr>
        </p:nvSpPr>
        <p:spPr>
          <a:xfrm>
            <a:off x="323528" y="3933056"/>
            <a:ext cx="8352928" cy="2197869"/>
          </a:xfrm>
        </p:spPr>
        <p:txBody>
          <a:bodyPr>
            <a:normAutofit fontScale="77500" lnSpcReduction="20000"/>
          </a:bodyPr>
          <a:lstStyle/>
          <a:p>
            <a:r>
              <a:rPr lang="en-US" dirty="0" smtClean="0"/>
              <a:t>Find the students who score the highest in Quiz1</a:t>
            </a:r>
          </a:p>
          <a:p>
            <a:r>
              <a:rPr lang="en-US" dirty="0" smtClean="0"/>
              <a:t>R1 := Quiz1</a:t>
            </a:r>
          </a:p>
          <a:p>
            <a:r>
              <a:rPr lang="en-US" dirty="0" smtClean="0"/>
              <a:t>R2 := Quiz1 </a:t>
            </a:r>
            <a:r>
              <a:rPr lang="en-GB" dirty="0">
                <a:solidFill>
                  <a:schemeClr val="accent4">
                    <a:lumMod val="50000"/>
                  </a:schemeClr>
                </a:solidFill>
                <a:sym typeface="MT Extra" pitchFamily="18" charset="2"/>
              </a:rPr>
              <a:t>⋈</a:t>
            </a:r>
            <a:r>
              <a:rPr lang="en-GB" baseline="-25000" dirty="0">
                <a:solidFill>
                  <a:schemeClr val="accent4">
                    <a:lumMod val="50000"/>
                  </a:schemeClr>
                </a:solidFill>
                <a:sym typeface="MT Extra" pitchFamily="18" charset="2"/>
              </a:rPr>
              <a:t>Quiz1.Name </a:t>
            </a:r>
            <a:r>
              <a:rPr lang="en-GB" baseline="-25000" dirty="0" smtClean="0">
                <a:solidFill>
                  <a:schemeClr val="accent4">
                    <a:lumMod val="50000"/>
                  </a:schemeClr>
                </a:solidFill>
                <a:sym typeface="MT Extra" pitchFamily="18" charset="2"/>
              </a:rPr>
              <a:t>&lt;&gt; </a:t>
            </a:r>
            <a:r>
              <a:rPr lang="en-GB" baseline="-25000" dirty="0">
                <a:solidFill>
                  <a:schemeClr val="accent4">
                    <a:lumMod val="50000"/>
                  </a:schemeClr>
                </a:solidFill>
                <a:sym typeface="MT Extra" pitchFamily="18" charset="2"/>
              </a:rPr>
              <a:t>R1.Name </a:t>
            </a:r>
            <a:r>
              <a:rPr lang="en-GB" baseline="-25000" dirty="0" smtClean="0">
                <a:solidFill>
                  <a:schemeClr val="accent4">
                    <a:lumMod val="50000"/>
                  </a:schemeClr>
                </a:solidFill>
                <a:sym typeface="MT Extra" pitchFamily="18" charset="2"/>
              </a:rPr>
              <a:t> AND</a:t>
            </a:r>
            <a:r>
              <a:rPr lang="en-GB" dirty="0" smtClean="0">
                <a:solidFill>
                  <a:schemeClr val="accent4">
                    <a:lumMod val="50000"/>
                  </a:schemeClr>
                </a:solidFill>
                <a:sym typeface="MT Extra" pitchFamily="18" charset="2"/>
              </a:rPr>
              <a:t> </a:t>
            </a:r>
            <a:r>
              <a:rPr lang="en-GB" baseline="-25000" dirty="0" smtClean="0">
                <a:solidFill>
                  <a:schemeClr val="accent4">
                    <a:lumMod val="50000"/>
                  </a:schemeClr>
                </a:solidFill>
                <a:sym typeface="MT Extra" pitchFamily="18" charset="2"/>
              </a:rPr>
              <a:t>Quiz1.Score &lt; R1.Score </a:t>
            </a:r>
            <a:r>
              <a:rPr lang="en-US" dirty="0" smtClean="0">
                <a:sym typeface="Symbol"/>
              </a:rPr>
              <a:t>R1</a:t>
            </a:r>
          </a:p>
          <a:p>
            <a:endParaRPr lang="en-US" sz="1200" dirty="0" smtClean="0">
              <a:sym typeface="Symbol"/>
            </a:endParaRPr>
          </a:p>
          <a:p>
            <a:r>
              <a:rPr lang="en-US" dirty="0" smtClean="0">
                <a:sym typeface="Symbol"/>
              </a:rPr>
              <a:t>R3 := </a:t>
            </a:r>
            <a:r>
              <a:rPr lang="en-US" b="1" dirty="0">
                <a:sym typeface="Symbol"/>
              </a:rPr>
              <a:t></a:t>
            </a:r>
            <a:r>
              <a:rPr lang="en-US" baseline="-25000" dirty="0" smtClean="0">
                <a:sym typeface="Symbol"/>
              </a:rPr>
              <a:t>Quiz1.Name </a:t>
            </a:r>
            <a:r>
              <a:rPr lang="en-US" dirty="0" smtClean="0"/>
              <a:t>R2</a:t>
            </a:r>
            <a:endParaRPr lang="en-GB" dirty="0" smtClean="0">
              <a:solidFill>
                <a:schemeClr val="accent4">
                  <a:lumMod val="50000"/>
                </a:schemeClr>
              </a:solidFill>
              <a:sym typeface="MT Extra" pitchFamily="18" charset="2"/>
            </a:endParaRPr>
          </a:p>
          <a:p>
            <a:endParaRPr lang="en-GB" sz="1200" dirty="0" smtClean="0">
              <a:solidFill>
                <a:schemeClr val="accent4">
                  <a:lumMod val="50000"/>
                </a:schemeClr>
              </a:solidFill>
              <a:sym typeface="MT Extra" pitchFamily="18" charset="2"/>
            </a:endParaRPr>
          </a:p>
          <a:p>
            <a:r>
              <a:rPr lang="en-GB" dirty="0" smtClean="0">
                <a:solidFill>
                  <a:schemeClr val="accent4">
                    <a:lumMod val="50000"/>
                  </a:schemeClr>
                </a:solidFill>
                <a:sym typeface="MT Extra" pitchFamily="18" charset="2"/>
              </a:rPr>
              <a:t>R4 := </a:t>
            </a:r>
            <a:r>
              <a:rPr lang="en-US" b="1" dirty="0">
                <a:sym typeface="Symbol"/>
              </a:rPr>
              <a:t></a:t>
            </a:r>
            <a:r>
              <a:rPr lang="en-US" baseline="-25000" dirty="0">
                <a:sym typeface="Symbol"/>
              </a:rPr>
              <a:t>Quiz1.Name </a:t>
            </a:r>
            <a:r>
              <a:rPr lang="en-GB" dirty="0" smtClean="0">
                <a:solidFill>
                  <a:schemeClr val="accent4">
                    <a:lumMod val="50000"/>
                  </a:schemeClr>
                </a:solidFill>
                <a:sym typeface="MT Extra" pitchFamily="18" charset="2"/>
              </a:rPr>
              <a:t>Quiz1 </a:t>
            </a:r>
            <a:r>
              <a:rPr lang="en-US" dirty="0" smtClean="0">
                <a:sym typeface="Symbol"/>
              </a:rPr>
              <a:t> R3</a:t>
            </a:r>
            <a:endParaRPr lang="en-US" dirty="0" smtClean="0"/>
          </a:p>
          <a:p>
            <a:endParaRPr lang="en-SG" dirty="0"/>
          </a:p>
        </p:txBody>
      </p:sp>
      <p:graphicFrame>
        <p:nvGraphicFramePr>
          <p:cNvPr id="4" name="Content Placeholder 3"/>
          <p:cNvGraphicFramePr>
            <a:graphicFrameLocks/>
          </p:cNvGraphicFramePr>
          <p:nvPr>
            <p:extLst/>
          </p:nvPr>
        </p:nvGraphicFramePr>
        <p:xfrm>
          <a:off x="467545" y="1790824"/>
          <a:ext cx="1656183" cy="1483360"/>
        </p:xfrm>
        <a:graphic>
          <a:graphicData uri="http://schemas.openxmlformats.org/drawingml/2006/table">
            <a:tbl>
              <a:tblPr firstRow="1" bandRow="1">
                <a:tableStyleId>{5C22544A-7EE6-4342-B048-85BDC9FD1C3A}</a:tableStyleId>
              </a:tblPr>
              <a:tblGrid>
                <a:gridCol w="86409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bl>
          </a:graphicData>
        </a:graphic>
      </p:graphicFrame>
      <p:sp>
        <p:nvSpPr>
          <p:cNvPr id="5" name="TextBox 4"/>
          <p:cNvSpPr txBox="1"/>
          <p:nvPr/>
        </p:nvSpPr>
        <p:spPr>
          <a:xfrm>
            <a:off x="467544" y="1177340"/>
            <a:ext cx="1080120"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Quiz1</a:t>
            </a:r>
            <a:endParaRPr lang="en-SG" sz="2800" b="1" dirty="0">
              <a:latin typeface="Calibri" pitchFamily="34" charset="0"/>
            </a:endParaRPr>
          </a:p>
        </p:txBody>
      </p:sp>
      <p:sp>
        <p:nvSpPr>
          <p:cNvPr id="9" name="TextBox 8"/>
          <p:cNvSpPr txBox="1"/>
          <p:nvPr/>
        </p:nvSpPr>
        <p:spPr>
          <a:xfrm>
            <a:off x="2555776" y="1177340"/>
            <a:ext cx="648072"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R1</a:t>
            </a:r>
            <a:endParaRPr lang="en-SG" sz="2800" b="1" dirty="0">
              <a:latin typeface="Calibri" pitchFamily="34" charset="0"/>
            </a:endParaRPr>
          </a:p>
        </p:txBody>
      </p:sp>
      <p:graphicFrame>
        <p:nvGraphicFramePr>
          <p:cNvPr id="10" name="Content Placeholder 3"/>
          <p:cNvGraphicFramePr>
            <a:graphicFrameLocks/>
          </p:cNvGraphicFramePr>
          <p:nvPr>
            <p:extLst/>
          </p:nvPr>
        </p:nvGraphicFramePr>
        <p:xfrm>
          <a:off x="5220072" y="874132"/>
          <a:ext cx="3312368" cy="148336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792088">
                  <a:extLst>
                    <a:ext uri="{9D8B030D-6E8A-4147-A177-3AD203B41FA5}">
                      <a16:colId xmlns:a16="http://schemas.microsoft.com/office/drawing/2014/main" val="20003"/>
                    </a:ext>
                  </a:extLst>
                </a:gridCol>
              </a:tblGrid>
              <a:tr h="370840">
                <a:tc>
                  <a:txBody>
                    <a:bodyPr/>
                    <a:lstStyle/>
                    <a:p>
                      <a:pPr algn="ctr"/>
                      <a:r>
                        <a:rPr lang="en-US" sz="2400" u="none" dirty="0" smtClean="0">
                          <a:solidFill>
                            <a:schemeClr val="bg1"/>
                          </a:solidFill>
                          <a:latin typeface="Calibri" pitchFamily="34" charset="0"/>
                        </a:rPr>
                        <a:t>Name</a:t>
                      </a:r>
                      <a:endParaRPr lang="en-SG" sz="2400" u="none"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tc>
                  <a:txBody>
                    <a:bodyPr/>
                    <a:lstStyle/>
                    <a:p>
                      <a:pPr algn="ctr"/>
                      <a:r>
                        <a:rPr lang="en-US" sz="2400" u="none" dirty="0" smtClean="0">
                          <a:solidFill>
                            <a:schemeClr val="bg1"/>
                          </a:solidFill>
                          <a:latin typeface="Calibri" pitchFamily="34" charset="0"/>
                        </a:rPr>
                        <a:t>Name</a:t>
                      </a:r>
                      <a:endParaRPr lang="en-SG" sz="2400" u="none"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alibri" pitchFamily="34" charset="0"/>
                        </a:rPr>
                        <a:t>Cathy</a:t>
                      </a:r>
                      <a:endParaRPr lang="en-SG" sz="2400" dirty="0" smtClean="0">
                        <a:latin typeface="Calibri" pitchFamily="34" charset="0"/>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alibri" pitchFamily="34" charset="0"/>
                        </a:rPr>
                        <a:t>80</a:t>
                      </a:r>
                      <a:endParaRPr lang="en-SG" sz="2400" dirty="0" smtClean="0">
                        <a:latin typeface="Calibri" pitchFamily="34" charset="0"/>
                      </a:endParaRPr>
                    </a:p>
                  </a:txBody>
                  <a:tcPr marL="0" marR="0" marT="0" marB="0"/>
                </a:tc>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bl>
          </a:graphicData>
        </a:graphic>
      </p:graphicFrame>
      <p:sp>
        <p:nvSpPr>
          <p:cNvPr id="11" name="TextBox 10"/>
          <p:cNvSpPr txBox="1"/>
          <p:nvPr/>
        </p:nvSpPr>
        <p:spPr>
          <a:xfrm>
            <a:off x="5220072" y="260648"/>
            <a:ext cx="648072"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R2</a:t>
            </a:r>
            <a:endParaRPr lang="en-SG" sz="2800" b="1" dirty="0">
              <a:latin typeface="Calibri" pitchFamily="34" charset="0"/>
            </a:endParaRPr>
          </a:p>
        </p:txBody>
      </p:sp>
      <p:graphicFrame>
        <p:nvGraphicFramePr>
          <p:cNvPr id="12" name="Content Placeholder 3"/>
          <p:cNvGraphicFramePr>
            <a:graphicFrameLocks/>
          </p:cNvGraphicFramePr>
          <p:nvPr>
            <p:extLst/>
          </p:nvPr>
        </p:nvGraphicFramePr>
        <p:xfrm>
          <a:off x="6012160" y="2780928"/>
          <a:ext cx="864096" cy="74168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tblGrid>
              <a:tr h="370840">
                <a:tc>
                  <a:txBody>
                    <a:bodyPr/>
                    <a:lstStyle/>
                    <a:p>
                      <a:pPr algn="ctr"/>
                      <a:r>
                        <a:rPr lang="en-US" sz="2400" u="none" dirty="0" smtClean="0">
                          <a:solidFill>
                            <a:schemeClr val="bg1"/>
                          </a:solidFill>
                          <a:latin typeface="Calibri" pitchFamily="34" charset="0"/>
                        </a:rPr>
                        <a:t>Name</a:t>
                      </a:r>
                      <a:endParaRPr lang="en-SG" sz="2400" u="none" dirty="0">
                        <a:solidFill>
                          <a:schemeClr val="bg1"/>
                        </a:solidFill>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bl>
          </a:graphicData>
        </a:graphic>
      </p:graphicFrame>
      <p:sp>
        <p:nvSpPr>
          <p:cNvPr id="13" name="TextBox 12"/>
          <p:cNvSpPr txBox="1"/>
          <p:nvPr/>
        </p:nvSpPr>
        <p:spPr>
          <a:xfrm>
            <a:off x="5292080" y="2852936"/>
            <a:ext cx="648072" cy="523220"/>
          </a:xfrm>
          <a:prstGeom prst="rect">
            <a:avLst/>
          </a:prstGeom>
          <a:noFill/>
          <a:ln w="25400">
            <a:solidFill>
              <a:schemeClr val="accent1"/>
            </a:solidFill>
          </a:ln>
        </p:spPr>
        <p:txBody>
          <a:bodyPr wrap="square" rtlCol="0">
            <a:spAutoFit/>
          </a:bodyPr>
          <a:lstStyle/>
          <a:p>
            <a:r>
              <a:rPr lang="en-US" sz="2800" b="1" smtClean="0">
                <a:latin typeface="Calibri" pitchFamily="34" charset="0"/>
              </a:rPr>
              <a:t>R4</a:t>
            </a:r>
            <a:endParaRPr lang="en-SG" sz="2800" b="1" dirty="0">
              <a:latin typeface="Calibri" pitchFamily="34" charset="0"/>
            </a:endParaRPr>
          </a:p>
        </p:txBody>
      </p:sp>
      <p:graphicFrame>
        <p:nvGraphicFramePr>
          <p:cNvPr id="14" name="Content Placeholder 3"/>
          <p:cNvGraphicFramePr>
            <a:graphicFrameLocks/>
          </p:cNvGraphicFramePr>
          <p:nvPr>
            <p:extLst/>
          </p:nvPr>
        </p:nvGraphicFramePr>
        <p:xfrm>
          <a:off x="2555777" y="1790824"/>
          <a:ext cx="1656183" cy="1483360"/>
        </p:xfrm>
        <a:graphic>
          <a:graphicData uri="http://schemas.openxmlformats.org/drawingml/2006/table">
            <a:tbl>
              <a:tblPr firstRow="1" bandRow="1">
                <a:tableStyleId>{5C22544A-7EE6-4342-B048-85BDC9FD1C3A}</a:tableStyleId>
              </a:tblPr>
              <a:tblGrid>
                <a:gridCol w="86409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0567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39825"/>
          </a:xfrm>
        </p:spPr>
        <p:txBody>
          <a:bodyPr/>
          <a:lstStyle/>
          <a:p>
            <a:r>
              <a:rPr lang="en-US" dirty="0" smtClean="0"/>
              <a:t>Exercise</a:t>
            </a:r>
            <a:endParaRPr lang="en-SG" dirty="0"/>
          </a:p>
        </p:txBody>
      </p:sp>
      <p:sp>
        <p:nvSpPr>
          <p:cNvPr id="3" name="Content Placeholder 2"/>
          <p:cNvSpPr>
            <a:spLocks noGrp="1"/>
          </p:cNvSpPr>
          <p:nvPr>
            <p:ph idx="1"/>
          </p:nvPr>
        </p:nvSpPr>
        <p:spPr>
          <a:xfrm>
            <a:off x="457200" y="3573016"/>
            <a:ext cx="8229600" cy="2557909"/>
          </a:xfrm>
        </p:spPr>
        <p:txBody>
          <a:bodyPr>
            <a:normAutofit/>
          </a:bodyPr>
          <a:lstStyle/>
          <a:p>
            <a:r>
              <a:rPr lang="en-GB" dirty="0" smtClean="0">
                <a:solidFill>
                  <a:schemeClr val="accent4">
                    <a:lumMod val="50000"/>
                  </a:schemeClr>
                </a:solidFill>
                <a:sym typeface="MT Extra" pitchFamily="18" charset="2"/>
              </a:rPr>
              <a:t>Query: “Find the students whose scores in Quizzes 1, 2, and 3 keep increasing”</a:t>
            </a:r>
          </a:p>
          <a:p>
            <a:r>
              <a:rPr lang="en-US" sz="2400" dirty="0" smtClean="0"/>
              <a:t>(Quiz1 </a:t>
            </a:r>
            <a:r>
              <a:rPr lang="en-GB" sz="2400" dirty="0" smtClean="0">
                <a:solidFill>
                  <a:schemeClr val="accent4">
                    <a:lumMod val="50000"/>
                  </a:schemeClr>
                </a:solidFill>
                <a:sym typeface="MT Extra" pitchFamily="18" charset="2"/>
              </a:rPr>
              <a:t>⋈</a:t>
            </a:r>
            <a:r>
              <a:rPr lang="en-GB" sz="2800" baseline="-25000" dirty="0" smtClean="0">
                <a:solidFill>
                  <a:schemeClr val="accent4">
                    <a:lumMod val="50000"/>
                  </a:schemeClr>
                </a:solidFill>
                <a:sym typeface="MT Extra" pitchFamily="18" charset="2"/>
              </a:rPr>
              <a:t>Quiz1.Name = Quiz2.Name AND Quiz1.Score &lt; Quiz2.Score</a:t>
            </a:r>
            <a:r>
              <a:rPr lang="en-GB" sz="2400" dirty="0" smtClean="0">
                <a:solidFill>
                  <a:schemeClr val="accent4">
                    <a:lumMod val="50000"/>
                  </a:schemeClr>
                </a:solidFill>
                <a:sym typeface="MT Extra" pitchFamily="18" charset="2"/>
              </a:rPr>
              <a:t> Quiz2) </a:t>
            </a:r>
            <a:r>
              <a:rPr lang="en-GB" sz="2400" dirty="0">
                <a:solidFill>
                  <a:schemeClr val="accent4">
                    <a:lumMod val="50000"/>
                  </a:schemeClr>
                </a:solidFill>
                <a:sym typeface="MT Extra" pitchFamily="18" charset="2"/>
              </a:rPr>
              <a:t>⋈</a:t>
            </a:r>
            <a:r>
              <a:rPr lang="en-GB" sz="2800" baseline="-25000" dirty="0" smtClean="0">
                <a:solidFill>
                  <a:schemeClr val="accent4">
                    <a:lumMod val="50000"/>
                  </a:schemeClr>
                </a:solidFill>
                <a:sym typeface="MT Extra" pitchFamily="18" charset="2"/>
              </a:rPr>
              <a:t>Quiz2.Name </a:t>
            </a:r>
            <a:r>
              <a:rPr lang="en-GB" sz="2800" baseline="-25000" dirty="0">
                <a:solidFill>
                  <a:schemeClr val="accent4">
                    <a:lumMod val="50000"/>
                  </a:schemeClr>
                </a:solidFill>
                <a:sym typeface="MT Extra" pitchFamily="18" charset="2"/>
              </a:rPr>
              <a:t>= </a:t>
            </a:r>
            <a:r>
              <a:rPr lang="en-GB" sz="2800" baseline="-25000" dirty="0" smtClean="0">
                <a:solidFill>
                  <a:schemeClr val="accent4">
                    <a:lumMod val="50000"/>
                  </a:schemeClr>
                </a:solidFill>
                <a:sym typeface="MT Extra" pitchFamily="18" charset="2"/>
              </a:rPr>
              <a:t>Quiz3.Name </a:t>
            </a:r>
            <a:r>
              <a:rPr lang="en-GB" sz="2800" baseline="-25000" dirty="0">
                <a:solidFill>
                  <a:schemeClr val="accent4">
                    <a:lumMod val="50000"/>
                  </a:schemeClr>
                </a:solidFill>
                <a:sym typeface="MT Extra" pitchFamily="18" charset="2"/>
              </a:rPr>
              <a:t>AND </a:t>
            </a:r>
            <a:r>
              <a:rPr lang="en-GB" sz="2800" baseline="-25000" dirty="0" smtClean="0">
                <a:solidFill>
                  <a:schemeClr val="accent4">
                    <a:lumMod val="50000"/>
                  </a:schemeClr>
                </a:solidFill>
                <a:sym typeface="MT Extra" pitchFamily="18" charset="2"/>
              </a:rPr>
              <a:t>Quiz2.Score </a:t>
            </a:r>
            <a:r>
              <a:rPr lang="en-GB" sz="2800" baseline="-25000" dirty="0">
                <a:solidFill>
                  <a:schemeClr val="accent4">
                    <a:lumMod val="50000"/>
                  </a:schemeClr>
                </a:solidFill>
                <a:sym typeface="MT Extra" pitchFamily="18" charset="2"/>
              </a:rPr>
              <a:t>&lt; </a:t>
            </a:r>
            <a:r>
              <a:rPr lang="en-GB" sz="2800" baseline="-25000" dirty="0" smtClean="0">
                <a:solidFill>
                  <a:schemeClr val="accent4">
                    <a:lumMod val="50000"/>
                  </a:schemeClr>
                </a:solidFill>
                <a:sym typeface="MT Extra" pitchFamily="18" charset="2"/>
              </a:rPr>
              <a:t>Quiz3.Score</a:t>
            </a:r>
            <a:r>
              <a:rPr lang="en-GB" sz="2400" baseline="-25000" dirty="0" smtClean="0">
                <a:solidFill>
                  <a:schemeClr val="accent4">
                    <a:lumMod val="50000"/>
                  </a:schemeClr>
                </a:solidFill>
                <a:sym typeface="MT Extra" pitchFamily="18" charset="2"/>
              </a:rPr>
              <a:t> </a:t>
            </a:r>
            <a:r>
              <a:rPr lang="en-GB" sz="2400" dirty="0" smtClean="0">
                <a:solidFill>
                  <a:schemeClr val="accent4">
                    <a:lumMod val="50000"/>
                  </a:schemeClr>
                </a:solidFill>
                <a:sym typeface="MT Extra" pitchFamily="18" charset="2"/>
              </a:rPr>
              <a:t>Quiz3</a:t>
            </a:r>
          </a:p>
          <a:p>
            <a:endParaRPr lang="en-GB" dirty="0">
              <a:solidFill>
                <a:schemeClr val="accent4">
                  <a:lumMod val="50000"/>
                </a:schemeClr>
              </a:solidFill>
              <a:sym typeface="MT Extra" pitchFamily="18" charset="2"/>
            </a:endParaRPr>
          </a:p>
          <a:p>
            <a:endParaRPr lang="en-SG" dirty="0"/>
          </a:p>
        </p:txBody>
      </p:sp>
      <p:graphicFrame>
        <p:nvGraphicFramePr>
          <p:cNvPr id="4" name="Content Placeholder 3"/>
          <p:cNvGraphicFramePr>
            <a:graphicFrameLocks/>
          </p:cNvGraphicFramePr>
          <p:nvPr>
            <p:extLst/>
          </p:nvPr>
        </p:nvGraphicFramePr>
        <p:xfrm>
          <a:off x="467545" y="1594212"/>
          <a:ext cx="1944216" cy="18542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467544" y="980728"/>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Quiz1</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3491880" y="1612468"/>
          <a:ext cx="2016224" cy="185420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7" name="TextBox 6"/>
          <p:cNvSpPr txBox="1"/>
          <p:nvPr/>
        </p:nvSpPr>
        <p:spPr>
          <a:xfrm>
            <a:off x="3507417" y="998984"/>
            <a:ext cx="1712655"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Quiz2</a:t>
            </a:r>
            <a:endParaRPr lang="en-SG" sz="2800" b="1" dirty="0">
              <a:latin typeface="Calibri" pitchFamily="34" charset="0"/>
            </a:endParaRPr>
          </a:p>
        </p:txBody>
      </p:sp>
      <p:graphicFrame>
        <p:nvGraphicFramePr>
          <p:cNvPr id="10" name="Content Placeholder 3"/>
          <p:cNvGraphicFramePr>
            <a:graphicFrameLocks/>
          </p:cNvGraphicFramePr>
          <p:nvPr>
            <p:extLst/>
          </p:nvPr>
        </p:nvGraphicFramePr>
        <p:xfrm>
          <a:off x="6516216" y="1594212"/>
          <a:ext cx="2016224" cy="185420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11" name="TextBox 10"/>
          <p:cNvSpPr txBox="1"/>
          <p:nvPr/>
        </p:nvSpPr>
        <p:spPr>
          <a:xfrm>
            <a:off x="6531753" y="980728"/>
            <a:ext cx="1712655"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Quiz3</a:t>
            </a:r>
            <a:endParaRPr lang="en-SG" sz="2800" b="1" dirty="0">
              <a:latin typeface="Calibri" pitchFamily="34" charset="0"/>
            </a:endParaRPr>
          </a:p>
        </p:txBody>
      </p:sp>
    </p:spTree>
    <p:extLst>
      <p:ext uri="{BB962C8B-B14F-4D97-AF65-F5344CB8AC3E}">
        <p14:creationId xmlns:p14="http://schemas.microsoft.com/office/powerpoint/2010/main" val="419246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Duplicate Elimination </a:t>
            </a:r>
            <a:r>
              <a:rPr lang="en-US" dirty="0" smtClean="0">
                <a:sym typeface="Symbol"/>
              </a:rPr>
              <a:t></a:t>
            </a:r>
            <a:endParaRPr lang="en-SG" dirty="0"/>
          </a:p>
        </p:txBody>
      </p:sp>
      <p:sp>
        <p:nvSpPr>
          <p:cNvPr id="3" name="Content Placeholder 2"/>
          <p:cNvSpPr>
            <a:spLocks noGrp="1"/>
          </p:cNvSpPr>
          <p:nvPr>
            <p:ph idx="1"/>
          </p:nvPr>
        </p:nvSpPr>
        <p:spPr>
          <a:xfrm>
            <a:off x="457200" y="3573016"/>
            <a:ext cx="8229600" cy="2557909"/>
          </a:xfrm>
        </p:spPr>
        <p:txBody>
          <a:bodyPr>
            <a:normAutofit fontScale="92500" lnSpcReduction="10000"/>
          </a:bodyPr>
          <a:lstStyle/>
          <a:p>
            <a:r>
              <a:rPr lang="en-US" dirty="0" smtClean="0"/>
              <a:t>Effect: Eliminate duplicate tuples</a:t>
            </a:r>
          </a:p>
          <a:p>
            <a:r>
              <a:rPr lang="en-US" dirty="0" smtClean="0"/>
              <a:t>Query: Find the list of products sold on </a:t>
            </a:r>
            <a:r>
              <a:rPr lang="en-US" dirty="0" smtClean="0"/>
              <a:t>2017.01.01</a:t>
            </a:r>
            <a:endParaRPr lang="en-US" dirty="0" smtClean="0"/>
          </a:p>
          <a:p>
            <a:r>
              <a:rPr lang="en-US" dirty="0" smtClean="0">
                <a:sym typeface="Symbol"/>
              </a:rPr>
              <a:t>R1 :=</a:t>
            </a:r>
            <a:r>
              <a:rPr lang="en-US" b="1" dirty="0" smtClean="0">
                <a:sym typeface="Symbol"/>
              </a:rPr>
              <a:t> </a:t>
            </a:r>
            <a:r>
              <a:rPr lang="en-US" baseline="-25000" dirty="0" smtClean="0">
                <a:sym typeface="Symbol"/>
              </a:rPr>
              <a:t>Product </a:t>
            </a:r>
            <a:r>
              <a:rPr lang="en-US" dirty="0" smtClean="0">
                <a:sym typeface="Symbol"/>
              </a:rPr>
              <a:t>(</a:t>
            </a:r>
            <a:r>
              <a:rPr lang="en-US" baseline="-25000" dirty="0" smtClean="0">
                <a:sym typeface="Symbol"/>
              </a:rPr>
              <a:t>Date=‘</a:t>
            </a:r>
            <a:r>
              <a:rPr lang="en-US" baseline="-25000" dirty="0" smtClean="0">
                <a:sym typeface="Symbol"/>
              </a:rPr>
              <a:t>2017.01.01</a:t>
            </a:r>
            <a:r>
              <a:rPr lang="en-US" baseline="-25000" dirty="0" smtClean="0">
                <a:sym typeface="Symbol"/>
              </a:rPr>
              <a:t>’</a:t>
            </a:r>
            <a:r>
              <a:rPr lang="en-US" dirty="0" smtClean="0">
                <a:sym typeface="Symbol"/>
              </a:rPr>
              <a:t> </a:t>
            </a:r>
            <a:r>
              <a:rPr lang="en-US" dirty="0" smtClean="0"/>
              <a:t>Purchase</a:t>
            </a:r>
            <a:r>
              <a:rPr lang="en-US" dirty="0" smtClean="0">
                <a:sym typeface="Symbol"/>
              </a:rPr>
              <a:t>)</a:t>
            </a:r>
          </a:p>
          <a:p>
            <a:r>
              <a:rPr lang="en-US" dirty="0" smtClean="0">
                <a:sym typeface="Symbol"/>
              </a:rPr>
              <a:t>R2 </a:t>
            </a:r>
            <a:r>
              <a:rPr lang="en-US" dirty="0">
                <a:sym typeface="Symbol"/>
              </a:rPr>
              <a:t>:=</a:t>
            </a:r>
            <a:r>
              <a:rPr lang="en-US" b="1" dirty="0">
                <a:sym typeface="Symbol"/>
              </a:rPr>
              <a:t> </a:t>
            </a:r>
            <a:r>
              <a:rPr lang="en-US" b="1" dirty="0" smtClean="0">
                <a:sym typeface="Symbol"/>
              </a:rPr>
              <a:t></a:t>
            </a:r>
            <a:r>
              <a:rPr lang="en-US" dirty="0" smtClean="0">
                <a:sym typeface="Symbol"/>
              </a:rPr>
              <a:t>(R1)</a:t>
            </a:r>
            <a:endParaRPr lang="en-US" dirty="0">
              <a:sym typeface="Symbol"/>
            </a:endParaRPr>
          </a:p>
          <a:p>
            <a:endParaRPr lang="en-US" dirty="0">
              <a:sym typeface="Symbol"/>
            </a:endParaRPr>
          </a:p>
          <a:p>
            <a:endParaRPr lang="en-SG" dirty="0"/>
          </a:p>
        </p:txBody>
      </p:sp>
      <p:graphicFrame>
        <p:nvGraphicFramePr>
          <p:cNvPr id="4" name="Content Placeholder 3"/>
          <p:cNvGraphicFramePr>
            <a:graphicFrameLocks/>
          </p:cNvGraphicFramePr>
          <p:nvPr>
            <p:extLst>
              <p:ext uri="{D42A27DB-BD31-4B8C-83A1-F6EECF244321}">
                <p14:modId xmlns:p14="http://schemas.microsoft.com/office/powerpoint/2010/main" val="491471765"/>
              </p:ext>
            </p:extLst>
          </p:nvPr>
        </p:nvGraphicFramePr>
        <p:xfrm>
          <a:off x="467545" y="1594212"/>
          <a:ext cx="3600399" cy="1854200"/>
        </p:xfrm>
        <a:graphic>
          <a:graphicData uri="http://schemas.openxmlformats.org/drawingml/2006/table">
            <a:tbl>
              <a:tblPr firstRow="1" bandRow="1">
                <a:tableStyleId>{5C22544A-7EE6-4342-B048-85BDC9FD1C3A}</a:tableStyleId>
              </a:tblPr>
              <a:tblGrid>
                <a:gridCol w="86409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tblGrid>
              <a:tr h="370840">
                <a:tc>
                  <a:txBody>
                    <a:bodyPr/>
                    <a:lstStyle/>
                    <a:p>
                      <a:pPr algn="ctr"/>
                      <a:r>
                        <a:rPr lang="en-US" sz="2400" u="none" dirty="0" smtClean="0">
                          <a:solidFill>
                            <a:schemeClr val="bg1"/>
                          </a:solidFill>
                          <a:latin typeface="Calibri" pitchFamily="34" charset="0"/>
                        </a:rPr>
                        <a:t>Name</a:t>
                      </a:r>
                      <a:endParaRPr lang="en-SG" sz="2400" u="none"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Product</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Date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iPhone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2017.01.01</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Xbox</a:t>
                      </a:r>
                      <a:endParaRPr lang="en-SG" sz="2400" dirty="0">
                        <a:latin typeface="Calibri" pitchFamily="34" charset="0"/>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alibri" pitchFamily="34" charset="0"/>
                        </a:rPr>
                        <a:t>2017.01.01</a:t>
                      </a:r>
                      <a:endParaRPr lang="en-SG" sz="2400" dirty="0" smtClean="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iPhone</a:t>
                      </a:r>
                      <a:endParaRPr lang="en-SG" sz="2400" dirty="0">
                        <a:latin typeface="Calibri" pitchFamily="34" charset="0"/>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alibri" pitchFamily="34" charset="0"/>
                        </a:rPr>
                        <a:t>2017.01.01</a:t>
                      </a:r>
                      <a:endParaRPr lang="en-SG" sz="2400" dirty="0" smtClean="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Xbox</a:t>
                      </a:r>
                      <a:endParaRPr lang="en-SG" sz="2400" dirty="0">
                        <a:latin typeface="Calibri" pitchFamily="34" charset="0"/>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alibri" pitchFamily="34" charset="0"/>
                        </a:rPr>
                        <a:t>2017.02.17</a:t>
                      </a:r>
                      <a:endParaRPr lang="en-SG" sz="2400" dirty="0" smtClean="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467544" y="980728"/>
            <a:ext cx="1584176"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Purchase</a:t>
            </a:r>
            <a:endParaRPr lang="en-SG" sz="2800" b="1" dirty="0">
              <a:latin typeface="Calibri" pitchFamily="34"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2776185588"/>
              </p:ext>
            </p:extLst>
          </p:nvPr>
        </p:nvGraphicFramePr>
        <p:xfrm>
          <a:off x="5076057" y="1594212"/>
          <a:ext cx="1152128" cy="1483360"/>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tblGrid>
              <a:tr h="370840">
                <a:tc>
                  <a:txBody>
                    <a:bodyPr/>
                    <a:lstStyle/>
                    <a:p>
                      <a:pPr algn="ctr"/>
                      <a:r>
                        <a:rPr lang="en-US" sz="2400" dirty="0" smtClean="0">
                          <a:latin typeface="Calibri" pitchFamily="34" charset="0"/>
                        </a:rPr>
                        <a:t>Product</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iPhone</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Xbox</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iPhone</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bl>
          </a:graphicData>
        </a:graphic>
      </p:graphicFrame>
      <p:sp>
        <p:nvSpPr>
          <p:cNvPr id="7" name="TextBox 6"/>
          <p:cNvSpPr txBox="1"/>
          <p:nvPr/>
        </p:nvSpPr>
        <p:spPr>
          <a:xfrm>
            <a:off x="5076056" y="980728"/>
            <a:ext cx="576064"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R1</a:t>
            </a:r>
            <a:endParaRPr lang="en-SG" sz="2800" b="1" dirty="0">
              <a:latin typeface="Calibri" pitchFamily="34" charset="0"/>
            </a:endParaRPr>
          </a:p>
        </p:txBody>
      </p:sp>
      <p:graphicFrame>
        <p:nvGraphicFramePr>
          <p:cNvPr id="8" name="Content Placeholder 3"/>
          <p:cNvGraphicFramePr>
            <a:graphicFrameLocks/>
          </p:cNvGraphicFramePr>
          <p:nvPr>
            <p:extLst>
              <p:ext uri="{D42A27DB-BD31-4B8C-83A1-F6EECF244321}">
                <p14:modId xmlns:p14="http://schemas.microsoft.com/office/powerpoint/2010/main" val="66354880"/>
              </p:ext>
            </p:extLst>
          </p:nvPr>
        </p:nvGraphicFramePr>
        <p:xfrm>
          <a:off x="7236297" y="1594212"/>
          <a:ext cx="1152128" cy="1112520"/>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tblGrid>
              <a:tr h="370840">
                <a:tc>
                  <a:txBody>
                    <a:bodyPr/>
                    <a:lstStyle/>
                    <a:p>
                      <a:pPr algn="ctr"/>
                      <a:r>
                        <a:rPr lang="en-US" sz="2400" dirty="0" smtClean="0">
                          <a:latin typeface="Calibri" pitchFamily="34" charset="0"/>
                        </a:rPr>
                        <a:t>Product</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iPhone</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Xbox</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bl>
          </a:graphicData>
        </a:graphic>
      </p:graphicFrame>
      <p:sp>
        <p:nvSpPr>
          <p:cNvPr id="9" name="TextBox 8"/>
          <p:cNvSpPr txBox="1"/>
          <p:nvPr/>
        </p:nvSpPr>
        <p:spPr>
          <a:xfrm>
            <a:off x="7236296" y="980728"/>
            <a:ext cx="576064"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R2</a:t>
            </a:r>
            <a:endParaRPr lang="en-SG" sz="2800" b="1" dirty="0">
              <a:latin typeface="Calibri" pitchFamily="34" charset="0"/>
            </a:endParaRPr>
          </a:p>
        </p:txBody>
      </p:sp>
    </p:spTree>
    <p:extLst>
      <p:ext uri="{BB962C8B-B14F-4D97-AF65-F5344CB8AC3E}">
        <p14:creationId xmlns:p14="http://schemas.microsoft.com/office/powerpoint/2010/main" val="316361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Lecture</a:t>
            </a:r>
            <a:endParaRPr lang="en-SG" dirty="0"/>
          </a:p>
        </p:txBody>
      </p:sp>
      <p:sp>
        <p:nvSpPr>
          <p:cNvPr id="3" name="Content Placeholder 2"/>
          <p:cNvSpPr>
            <a:spLocks noGrp="1"/>
          </p:cNvSpPr>
          <p:nvPr>
            <p:ph idx="1"/>
          </p:nvPr>
        </p:nvSpPr>
        <p:spPr/>
        <p:txBody>
          <a:bodyPr>
            <a:normAutofit fontScale="85000" lnSpcReduction="20000"/>
          </a:bodyPr>
          <a:lstStyle/>
          <a:p>
            <a:r>
              <a:rPr lang="en-US" dirty="0"/>
              <a:t>Union: 	</a:t>
            </a:r>
            <a:r>
              <a:rPr lang="en-US" dirty="0" smtClean="0"/>
              <a:t>R</a:t>
            </a:r>
            <a:r>
              <a:rPr lang="en-US" baseline="-25000" dirty="0" smtClean="0"/>
              <a:t>1</a:t>
            </a:r>
            <a:r>
              <a:rPr lang="en-US" dirty="0" smtClean="0"/>
              <a:t> </a:t>
            </a:r>
            <a:r>
              <a:rPr lang="en-US" b="1" dirty="0">
                <a:solidFill>
                  <a:srgbClr val="0000FF"/>
                </a:solidFill>
                <a:sym typeface="Symbol"/>
              </a:rPr>
              <a:t></a:t>
            </a:r>
            <a:r>
              <a:rPr lang="en-US" dirty="0"/>
              <a:t> R</a:t>
            </a:r>
            <a:r>
              <a:rPr lang="en-US" baseline="-25000" dirty="0"/>
              <a:t>2</a:t>
            </a:r>
          </a:p>
          <a:p>
            <a:r>
              <a:rPr lang="en-US" dirty="0"/>
              <a:t>Intersection: </a:t>
            </a:r>
            <a:r>
              <a:rPr lang="en-US" dirty="0" smtClean="0"/>
              <a:t>R</a:t>
            </a:r>
            <a:r>
              <a:rPr lang="en-US" baseline="-25000" dirty="0" smtClean="0"/>
              <a:t>1</a:t>
            </a:r>
            <a:r>
              <a:rPr lang="en-US" dirty="0" smtClean="0"/>
              <a:t> </a:t>
            </a:r>
            <a:r>
              <a:rPr lang="en-US" b="1" dirty="0">
                <a:solidFill>
                  <a:srgbClr val="0000FF"/>
                </a:solidFill>
                <a:sym typeface="Symbol"/>
              </a:rPr>
              <a:t></a:t>
            </a:r>
            <a:r>
              <a:rPr lang="en-US" dirty="0"/>
              <a:t> R</a:t>
            </a:r>
            <a:r>
              <a:rPr lang="en-US" baseline="-25000" dirty="0"/>
              <a:t>2</a:t>
            </a:r>
          </a:p>
          <a:p>
            <a:r>
              <a:rPr lang="en-US" dirty="0"/>
              <a:t>Difference:	R</a:t>
            </a:r>
            <a:r>
              <a:rPr lang="en-US" baseline="-25000" dirty="0"/>
              <a:t>1</a:t>
            </a:r>
            <a:r>
              <a:rPr lang="en-US" dirty="0"/>
              <a:t> </a:t>
            </a:r>
            <a:r>
              <a:rPr lang="en-US" b="1" dirty="0">
                <a:solidFill>
                  <a:srgbClr val="0000FF"/>
                </a:solidFill>
                <a:latin typeface="Times New Roman"/>
                <a:cs typeface="Times New Roman"/>
                <a:sym typeface="Symbol"/>
              </a:rPr>
              <a:t>–</a:t>
            </a:r>
            <a:r>
              <a:rPr lang="en-US" dirty="0"/>
              <a:t> R</a:t>
            </a:r>
            <a:r>
              <a:rPr lang="en-US" baseline="-25000" dirty="0"/>
              <a:t>2</a:t>
            </a:r>
          </a:p>
          <a:p>
            <a:r>
              <a:rPr lang="en-US" dirty="0" smtClean="0"/>
              <a:t>Natural </a:t>
            </a:r>
            <a:r>
              <a:rPr lang="en-US" dirty="0"/>
              <a:t>Join:	R</a:t>
            </a:r>
            <a:r>
              <a:rPr lang="en-US" baseline="-25000" dirty="0"/>
              <a:t>1</a:t>
            </a:r>
            <a:r>
              <a:rPr lang="en-US" dirty="0"/>
              <a:t> </a:t>
            </a:r>
            <a:r>
              <a:rPr lang="en-GB" dirty="0">
                <a:solidFill>
                  <a:srgbClr val="0000FF"/>
                </a:solidFill>
                <a:sym typeface="MT Extra" pitchFamily="18" charset="2"/>
              </a:rPr>
              <a:t>⋈</a:t>
            </a:r>
            <a:r>
              <a:rPr lang="en-GB" dirty="0">
                <a:solidFill>
                  <a:schemeClr val="accent4">
                    <a:lumMod val="50000"/>
                  </a:schemeClr>
                </a:solidFill>
                <a:sym typeface="MT Extra" pitchFamily="18" charset="2"/>
              </a:rPr>
              <a:t> </a:t>
            </a:r>
            <a:r>
              <a:rPr lang="en-US" dirty="0"/>
              <a:t>R</a:t>
            </a:r>
            <a:r>
              <a:rPr lang="en-US" baseline="-25000" dirty="0"/>
              <a:t>2</a:t>
            </a:r>
          </a:p>
          <a:p>
            <a:r>
              <a:rPr lang="en-US" dirty="0"/>
              <a:t>Theta Join:	R</a:t>
            </a:r>
            <a:r>
              <a:rPr lang="en-US" baseline="-25000" dirty="0"/>
              <a:t>1</a:t>
            </a:r>
            <a:r>
              <a:rPr lang="en-US" dirty="0"/>
              <a:t> </a:t>
            </a:r>
            <a:r>
              <a:rPr lang="en-GB" dirty="0">
                <a:solidFill>
                  <a:srgbClr val="0000FF"/>
                </a:solidFill>
                <a:sym typeface="MT Extra" pitchFamily="18" charset="2"/>
              </a:rPr>
              <a:t>⋈</a:t>
            </a:r>
            <a:r>
              <a:rPr lang="en-GB" baseline="-25000" dirty="0">
                <a:solidFill>
                  <a:schemeClr val="accent4">
                    <a:lumMod val="50000"/>
                  </a:schemeClr>
                </a:solidFill>
                <a:sym typeface="MT Extra" pitchFamily="18" charset="2"/>
              </a:rPr>
              <a:t>R1.A=R2.A AND R1.B&lt;R2.B </a:t>
            </a:r>
            <a:r>
              <a:rPr lang="en-US" dirty="0"/>
              <a:t>R</a:t>
            </a:r>
            <a:r>
              <a:rPr lang="en-US" baseline="-25000" dirty="0"/>
              <a:t>2</a:t>
            </a:r>
          </a:p>
          <a:p>
            <a:r>
              <a:rPr lang="en-US" dirty="0">
                <a:sym typeface="Symbol"/>
              </a:rPr>
              <a:t>Assignment:	T</a:t>
            </a:r>
            <a:r>
              <a:rPr lang="en-US" baseline="-25000" dirty="0">
                <a:sym typeface="Symbol"/>
              </a:rPr>
              <a:t>1</a:t>
            </a:r>
            <a:r>
              <a:rPr lang="en-US" dirty="0">
                <a:sym typeface="Symbol"/>
              </a:rPr>
              <a:t> </a:t>
            </a:r>
            <a:r>
              <a:rPr lang="en-US" dirty="0">
                <a:solidFill>
                  <a:srgbClr val="0000FF"/>
                </a:solidFill>
                <a:sym typeface="Symbol"/>
              </a:rPr>
              <a:t>:=</a:t>
            </a:r>
            <a:r>
              <a:rPr lang="en-US" dirty="0">
                <a:sym typeface="Symbol"/>
              </a:rPr>
              <a:t> </a:t>
            </a:r>
            <a:r>
              <a:rPr lang="en-US" b="1" dirty="0">
                <a:sym typeface="Symbol"/>
              </a:rPr>
              <a:t></a:t>
            </a:r>
            <a:r>
              <a:rPr lang="en-US" baseline="-25000" dirty="0">
                <a:sym typeface="Symbol"/>
              </a:rPr>
              <a:t>A &gt; 100</a:t>
            </a:r>
            <a:r>
              <a:rPr lang="en-US" dirty="0">
                <a:sym typeface="Symbol"/>
              </a:rPr>
              <a:t> R</a:t>
            </a:r>
            <a:r>
              <a:rPr lang="en-US" baseline="-25000" dirty="0">
                <a:sym typeface="Symbol"/>
              </a:rPr>
              <a:t>1</a:t>
            </a:r>
            <a:endParaRPr lang="en-US" dirty="0"/>
          </a:p>
          <a:p>
            <a:r>
              <a:rPr lang="en-US" dirty="0"/>
              <a:t>Rename:	</a:t>
            </a:r>
            <a:r>
              <a:rPr lang="en-US" b="1" dirty="0">
                <a:solidFill>
                  <a:srgbClr val="0000FF"/>
                </a:solidFill>
                <a:sym typeface="Symbol"/>
              </a:rPr>
              <a:t></a:t>
            </a:r>
            <a:r>
              <a:rPr lang="en-US" baseline="-25000" dirty="0">
                <a:sym typeface="Symbol"/>
              </a:rPr>
              <a:t>test(A’, B’, C’)</a:t>
            </a:r>
            <a:r>
              <a:rPr lang="en-US" dirty="0">
                <a:sym typeface="Symbol"/>
              </a:rPr>
              <a:t> </a:t>
            </a:r>
            <a:r>
              <a:rPr lang="en-US" dirty="0" smtClean="0">
                <a:sym typeface="Symbol"/>
              </a:rPr>
              <a:t>R</a:t>
            </a:r>
            <a:r>
              <a:rPr lang="en-US" baseline="-25000" dirty="0" smtClean="0">
                <a:sym typeface="Symbol"/>
              </a:rPr>
              <a:t>1</a:t>
            </a:r>
            <a:endParaRPr lang="en-US" dirty="0" smtClean="0"/>
          </a:p>
          <a:p>
            <a:r>
              <a:rPr lang="en-US" dirty="0" smtClean="0"/>
              <a:t>Duplicate </a:t>
            </a:r>
            <a:r>
              <a:rPr lang="en-US" dirty="0"/>
              <a:t>Elimination </a:t>
            </a:r>
            <a:r>
              <a:rPr lang="en-US" b="1" dirty="0" smtClean="0">
                <a:solidFill>
                  <a:srgbClr val="0000FF"/>
                </a:solidFill>
                <a:sym typeface="Symbol"/>
              </a:rPr>
              <a:t></a:t>
            </a:r>
          </a:p>
          <a:p>
            <a:r>
              <a:rPr lang="en-US" dirty="0"/>
              <a:t>Extended Projection </a:t>
            </a:r>
            <a:r>
              <a:rPr lang="en-US" b="1" dirty="0">
                <a:solidFill>
                  <a:srgbClr val="0000FF"/>
                </a:solidFill>
                <a:sym typeface="Symbol"/>
              </a:rPr>
              <a:t></a:t>
            </a:r>
            <a:endParaRPr lang="en-US" b="1" dirty="0" smtClean="0">
              <a:solidFill>
                <a:srgbClr val="0000FF"/>
              </a:solidFill>
            </a:endParaRPr>
          </a:p>
          <a:p>
            <a:r>
              <a:rPr lang="en-US" dirty="0"/>
              <a:t>Grouping and Aggregation </a:t>
            </a:r>
            <a:r>
              <a:rPr lang="en-US" b="1" dirty="0">
                <a:solidFill>
                  <a:srgbClr val="0000FF"/>
                </a:solidFill>
                <a:sym typeface="Symbol"/>
              </a:rPr>
              <a:t></a:t>
            </a:r>
            <a:endParaRPr lang="en-US" b="1" dirty="0" smtClean="0">
              <a:solidFill>
                <a:srgbClr val="0000FF"/>
              </a:solidFill>
            </a:endParaRPr>
          </a:p>
          <a:p>
            <a:endParaRPr lang="en-SG" dirty="0"/>
          </a:p>
        </p:txBody>
      </p:sp>
    </p:spTree>
    <p:extLst>
      <p:ext uri="{BB962C8B-B14F-4D97-AF65-F5344CB8AC3E}">
        <p14:creationId xmlns:p14="http://schemas.microsoft.com/office/powerpoint/2010/main" val="29144075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Projection </a:t>
            </a:r>
            <a:r>
              <a:rPr lang="en-US" dirty="0">
                <a:sym typeface="Symbol"/>
              </a:rPr>
              <a:t></a:t>
            </a:r>
            <a:endParaRPr lang="en-SG" dirty="0"/>
          </a:p>
        </p:txBody>
      </p:sp>
      <p:sp>
        <p:nvSpPr>
          <p:cNvPr id="3" name="Content Placeholder 2"/>
          <p:cNvSpPr>
            <a:spLocks noGrp="1"/>
          </p:cNvSpPr>
          <p:nvPr>
            <p:ph idx="1"/>
          </p:nvPr>
        </p:nvSpPr>
        <p:spPr>
          <a:xfrm>
            <a:off x="457200" y="3501008"/>
            <a:ext cx="8579296" cy="2629917"/>
          </a:xfrm>
        </p:spPr>
        <p:txBody>
          <a:bodyPr>
            <a:normAutofit fontScale="77500" lnSpcReduction="20000"/>
          </a:bodyPr>
          <a:lstStyle/>
          <a:p>
            <a:r>
              <a:rPr lang="en-US" dirty="0" smtClean="0"/>
              <a:t>Similar to ordinary projection, but allows the creation of new attributes via arithmetic</a:t>
            </a:r>
          </a:p>
          <a:p>
            <a:r>
              <a:rPr lang="en-US" dirty="0" smtClean="0"/>
              <a:t>Query: “For each student, find his/her total score in Quiz 1 and 2”</a:t>
            </a:r>
          </a:p>
          <a:p>
            <a:r>
              <a:rPr lang="en-US" dirty="0" smtClean="0">
                <a:sym typeface="Symbol"/>
              </a:rPr>
              <a:t></a:t>
            </a:r>
            <a:r>
              <a:rPr lang="en-US" sz="3600" baseline="-25000" dirty="0" smtClean="0">
                <a:sym typeface="Symbol"/>
              </a:rPr>
              <a:t>Name, </a:t>
            </a:r>
            <a:r>
              <a:rPr lang="en-US" sz="3600" baseline="-25000" dirty="0" smtClean="0">
                <a:solidFill>
                  <a:srgbClr val="0000FF"/>
                </a:solidFill>
                <a:sym typeface="Symbol"/>
              </a:rPr>
              <a:t>Quiz1 + Quiz2 </a:t>
            </a:r>
            <a:r>
              <a:rPr lang="en-US" sz="3600" baseline="-25000" dirty="0" smtClean="0">
                <a:solidFill>
                  <a:srgbClr val="0000FF"/>
                </a:solidFill>
                <a:sym typeface="Wingdings" pitchFamily="2" charset="2"/>
              </a:rPr>
              <a:t> Total</a:t>
            </a:r>
            <a:r>
              <a:rPr lang="en-US" dirty="0" smtClean="0">
                <a:sym typeface="Wingdings" pitchFamily="2" charset="2"/>
              </a:rPr>
              <a:t> Scores</a:t>
            </a:r>
          </a:p>
          <a:p>
            <a:r>
              <a:rPr lang="en-US" dirty="0" smtClean="0">
                <a:sym typeface="Wingdings" pitchFamily="2" charset="2"/>
              </a:rPr>
              <a:t>The left hand side of “” gives the arithmetic performed</a:t>
            </a:r>
          </a:p>
          <a:p>
            <a:r>
              <a:rPr lang="en-US" dirty="0" smtClean="0">
                <a:sym typeface="Wingdings" pitchFamily="2" charset="2"/>
              </a:rPr>
              <a:t>The right hand side gives </a:t>
            </a:r>
            <a:r>
              <a:rPr lang="en-US" dirty="0">
                <a:sym typeface="Wingdings" pitchFamily="2" charset="2"/>
              </a:rPr>
              <a:t>an attribute </a:t>
            </a:r>
            <a:r>
              <a:rPr lang="en-US" dirty="0" smtClean="0">
                <a:sym typeface="Wingdings" pitchFamily="2" charset="2"/>
              </a:rPr>
              <a:t>name to the result</a:t>
            </a:r>
            <a:endParaRPr lang="en-SG" dirty="0"/>
          </a:p>
        </p:txBody>
      </p:sp>
      <p:graphicFrame>
        <p:nvGraphicFramePr>
          <p:cNvPr id="4" name="Content Placeholder 3"/>
          <p:cNvGraphicFramePr>
            <a:graphicFrameLocks/>
          </p:cNvGraphicFramePr>
          <p:nvPr>
            <p:extLst>
              <p:ext uri="{D42A27DB-BD31-4B8C-83A1-F6EECF244321}">
                <p14:modId xmlns:p14="http://schemas.microsoft.com/office/powerpoint/2010/main" val="1993748384"/>
              </p:ext>
            </p:extLst>
          </p:nvPr>
        </p:nvGraphicFramePr>
        <p:xfrm>
          <a:off x="467545" y="1594212"/>
          <a:ext cx="2664295" cy="1854200"/>
        </p:xfrm>
        <a:graphic>
          <a:graphicData uri="http://schemas.openxmlformats.org/drawingml/2006/table">
            <a:tbl>
              <a:tblPr firstRow="1" bandRow="1">
                <a:tableStyleId>{5C22544A-7EE6-4342-B048-85BDC9FD1C3A}</a:tableStyleId>
              </a:tblPr>
              <a:tblGrid>
                <a:gridCol w="936103">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Quiz1</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Quiz2</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467544" y="980728"/>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Scores</a:t>
            </a:r>
            <a:endParaRPr lang="en-SG" sz="2800" b="1" dirty="0">
              <a:latin typeface="Calibri" pitchFamily="34"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4249612897"/>
              </p:ext>
            </p:extLst>
          </p:nvPr>
        </p:nvGraphicFramePr>
        <p:xfrm>
          <a:off x="4283969" y="1594212"/>
          <a:ext cx="1800199" cy="1854200"/>
        </p:xfrm>
        <a:graphic>
          <a:graphicData uri="http://schemas.openxmlformats.org/drawingml/2006/table">
            <a:tbl>
              <a:tblPr firstRow="1" bandRow="1">
                <a:tableStyleId>{5C22544A-7EE6-4342-B048-85BDC9FD1C3A}</a:tableStyleId>
              </a:tblPr>
              <a:tblGrid>
                <a:gridCol w="936103">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Total</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160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170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180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190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8" name="TextBox 7"/>
          <p:cNvSpPr txBox="1"/>
          <p:nvPr/>
        </p:nvSpPr>
        <p:spPr>
          <a:xfrm>
            <a:off x="4283968" y="101814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156970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Projection </a:t>
            </a:r>
            <a:r>
              <a:rPr lang="en-US" dirty="0">
                <a:sym typeface="Symbol"/>
              </a:rPr>
              <a:t></a:t>
            </a:r>
            <a:endParaRPr lang="en-SG" dirty="0"/>
          </a:p>
        </p:txBody>
      </p:sp>
      <p:sp>
        <p:nvSpPr>
          <p:cNvPr id="3" name="Content Placeholder 2"/>
          <p:cNvSpPr>
            <a:spLocks noGrp="1"/>
          </p:cNvSpPr>
          <p:nvPr>
            <p:ph idx="1"/>
          </p:nvPr>
        </p:nvSpPr>
        <p:spPr>
          <a:xfrm>
            <a:off x="457200" y="3501008"/>
            <a:ext cx="8579296" cy="2629917"/>
          </a:xfrm>
        </p:spPr>
        <p:txBody>
          <a:bodyPr>
            <a:normAutofit lnSpcReduction="10000"/>
          </a:bodyPr>
          <a:lstStyle/>
          <a:p>
            <a:r>
              <a:rPr lang="en-US" dirty="0" smtClean="0"/>
              <a:t>Similar to ordinary projection, but allows the creation of new attributes via arithmetic</a:t>
            </a:r>
          </a:p>
          <a:p>
            <a:r>
              <a:rPr lang="en-US" dirty="0" smtClean="0"/>
              <a:t>Query: “For each student, find his/her average score in Quiz 1 and 2”</a:t>
            </a:r>
          </a:p>
          <a:p>
            <a:r>
              <a:rPr lang="en-US" dirty="0" smtClean="0">
                <a:sym typeface="Symbol"/>
              </a:rPr>
              <a:t></a:t>
            </a:r>
            <a:r>
              <a:rPr lang="en-US" sz="3600" baseline="-25000" dirty="0" smtClean="0">
                <a:sym typeface="Symbol"/>
              </a:rPr>
              <a:t>Name, </a:t>
            </a:r>
            <a:r>
              <a:rPr lang="en-US" sz="3600" baseline="-25000" dirty="0" smtClean="0">
                <a:solidFill>
                  <a:srgbClr val="0000FF"/>
                </a:solidFill>
                <a:sym typeface="Symbol"/>
              </a:rPr>
              <a:t>(Quiz1 + Quiz2)/2 </a:t>
            </a:r>
            <a:r>
              <a:rPr lang="en-US" sz="3600" baseline="-25000" dirty="0" smtClean="0">
                <a:solidFill>
                  <a:srgbClr val="0000FF"/>
                </a:solidFill>
                <a:sym typeface="Wingdings" pitchFamily="2" charset="2"/>
              </a:rPr>
              <a:t> Average</a:t>
            </a:r>
            <a:r>
              <a:rPr lang="en-US" dirty="0" smtClean="0">
                <a:sym typeface="Wingdings" pitchFamily="2" charset="2"/>
              </a:rPr>
              <a:t> Scores</a:t>
            </a:r>
          </a:p>
          <a:p>
            <a:endParaRPr lang="en-SG" dirty="0"/>
          </a:p>
        </p:txBody>
      </p:sp>
      <p:graphicFrame>
        <p:nvGraphicFramePr>
          <p:cNvPr id="4" name="Content Placeholder 3"/>
          <p:cNvGraphicFramePr>
            <a:graphicFrameLocks/>
          </p:cNvGraphicFramePr>
          <p:nvPr>
            <p:extLst>
              <p:ext uri="{D42A27DB-BD31-4B8C-83A1-F6EECF244321}">
                <p14:modId xmlns:p14="http://schemas.microsoft.com/office/powerpoint/2010/main" val="4087130555"/>
              </p:ext>
            </p:extLst>
          </p:nvPr>
        </p:nvGraphicFramePr>
        <p:xfrm>
          <a:off x="467545" y="1594212"/>
          <a:ext cx="2664295" cy="1854200"/>
        </p:xfrm>
        <a:graphic>
          <a:graphicData uri="http://schemas.openxmlformats.org/drawingml/2006/table">
            <a:tbl>
              <a:tblPr firstRow="1" bandRow="1">
                <a:tableStyleId>{5C22544A-7EE6-4342-B048-85BDC9FD1C3A}</a:tableStyleId>
              </a:tblPr>
              <a:tblGrid>
                <a:gridCol w="936103">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Quiz1</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Quiz2</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467544" y="980728"/>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Scores</a:t>
            </a:r>
            <a:endParaRPr lang="en-SG" sz="2800" b="1" dirty="0">
              <a:latin typeface="Calibri" pitchFamily="34"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2897642532"/>
              </p:ext>
            </p:extLst>
          </p:nvPr>
        </p:nvGraphicFramePr>
        <p:xfrm>
          <a:off x="4283969" y="1594212"/>
          <a:ext cx="2160239" cy="1854200"/>
        </p:xfrm>
        <a:graphic>
          <a:graphicData uri="http://schemas.openxmlformats.org/drawingml/2006/table">
            <a:tbl>
              <a:tblPr firstRow="1" bandRow="1">
                <a:tableStyleId>{5C22544A-7EE6-4342-B048-85BDC9FD1C3A}</a:tableStyleId>
              </a:tblPr>
              <a:tblGrid>
                <a:gridCol w="936103">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Average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85</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95</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8" name="TextBox 7"/>
          <p:cNvSpPr txBox="1"/>
          <p:nvPr/>
        </p:nvSpPr>
        <p:spPr>
          <a:xfrm>
            <a:off x="4283968" y="101814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208396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and Aggregation </a:t>
            </a:r>
            <a:r>
              <a:rPr lang="en-US" dirty="0" smtClean="0">
                <a:sym typeface="Symbol"/>
              </a:rPr>
              <a:t></a:t>
            </a:r>
            <a:endParaRPr lang="en-SG" dirty="0"/>
          </a:p>
        </p:txBody>
      </p:sp>
      <p:sp>
        <p:nvSpPr>
          <p:cNvPr id="3" name="Content Placeholder 2"/>
          <p:cNvSpPr>
            <a:spLocks noGrp="1"/>
          </p:cNvSpPr>
          <p:nvPr>
            <p:ph idx="1"/>
          </p:nvPr>
        </p:nvSpPr>
        <p:spPr>
          <a:xfrm>
            <a:off x="457200" y="3645024"/>
            <a:ext cx="8229600" cy="2485901"/>
          </a:xfrm>
        </p:spPr>
        <p:txBody>
          <a:bodyPr/>
          <a:lstStyle/>
          <a:p>
            <a:r>
              <a:rPr lang="en-US" dirty="0" smtClean="0"/>
              <a:t>Query: “Find the highest score in Quiz1”</a:t>
            </a:r>
          </a:p>
          <a:p>
            <a:r>
              <a:rPr lang="en-US" dirty="0" smtClean="0">
                <a:sym typeface="Symbol"/>
              </a:rPr>
              <a:t></a:t>
            </a:r>
            <a:r>
              <a:rPr lang="en-US" baseline="-25000" dirty="0" smtClean="0">
                <a:solidFill>
                  <a:srgbClr val="0000FF"/>
                </a:solidFill>
                <a:sym typeface="Symbol"/>
              </a:rPr>
              <a:t>MAX(Score)</a:t>
            </a:r>
            <a:r>
              <a:rPr lang="en-US" baseline="-25000" dirty="0" smtClean="0">
                <a:sym typeface="Symbol"/>
              </a:rPr>
              <a:t> </a:t>
            </a:r>
            <a:r>
              <a:rPr lang="en-US" baseline="-25000" dirty="0">
                <a:sym typeface="Wingdings" pitchFamily="2" charset="2"/>
              </a:rPr>
              <a:t> </a:t>
            </a:r>
            <a:r>
              <a:rPr lang="en-US" baseline="-25000" dirty="0" err="1" smtClean="0">
                <a:sym typeface="Wingdings" pitchFamily="2" charset="2"/>
              </a:rPr>
              <a:t>MaxScore</a:t>
            </a:r>
            <a:r>
              <a:rPr lang="en-US" dirty="0" smtClean="0">
                <a:sym typeface="Wingdings" pitchFamily="2" charset="2"/>
              </a:rPr>
              <a:t> Quiz1</a:t>
            </a:r>
          </a:p>
          <a:p>
            <a:r>
              <a:rPr lang="en-US" dirty="0" smtClean="0">
                <a:sym typeface="Wingdings" pitchFamily="2" charset="2"/>
              </a:rPr>
              <a:t>The attribute name on right hand side of “” can be arbitrary</a:t>
            </a:r>
            <a:endParaRPr lang="en-SG" dirty="0"/>
          </a:p>
        </p:txBody>
      </p:sp>
      <p:graphicFrame>
        <p:nvGraphicFramePr>
          <p:cNvPr id="4" name="Content Placeholder 3"/>
          <p:cNvGraphicFramePr>
            <a:graphicFrameLocks/>
          </p:cNvGraphicFramePr>
          <p:nvPr>
            <p:extLst>
              <p:ext uri="{D42A27DB-BD31-4B8C-83A1-F6EECF244321}">
                <p14:modId xmlns:p14="http://schemas.microsoft.com/office/powerpoint/2010/main" val="12167644"/>
              </p:ext>
            </p:extLst>
          </p:nvPr>
        </p:nvGraphicFramePr>
        <p:xfrm>
          <a:off x="467545" y="1594212"/>
          <a:ext cx="2736303" cy="1854200"/>
        </p:xfrm>
        <a:graphic>
          <a:graphicData uri="http://schemas.openxmlformats.org/drawingml/2006/table">
            <a:tbl>
              <a:tblPr firstRow="1" bandRow="1">
                <a:tableStyleId>{5C22544A-7EE6-4342-B048-85BDC9FD1C3A}</a:tableStyleId>
              </a:tblPr>
              <a:tblGrid>
                <a:gridCol w="936103">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467544" y="980728"/>
            <a:ext cx="1080120"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Quiz1</a:t>
            </a:r>
            <a:endParaRPr lang="en-SG" sz="2800" b="1" dirty="0">
              <a:latin typeface="Calibri" pitchFamily="34" charset="0"/>
            </a:endParaRPr>
          </a:p>
        </p:txBody>
      </p:sp>
      <p:graphicFrame>
        <p:nvGraphicFramePr>
          <p:cNvPr id="10" name="Content Placeholder 3"/>
          <p:cNvGraphicFramePr>
            <a:graphicFrameLocks/>
          </p:cNvGraphicFramePr>
          <p:nvPr>
            <p:extLst>
              <p:ext uri="{D42A27DB-BD31-4B8C-83A1-F6EECF244321}">
                <p14:modId xmlns:p14="http://schemas.microsoft.com/office/powerpoint/2010/main" val="2287063073"/>
              </p:ext>
            </p:extLst>
          </p:nvPr>
        </p:nvGraphicFramePr>
        <p:xfrm>
          <a:off x="4283969" y="1594212"/>
          <a:ext cx="1368151" cy="741680"/>
        </p:xfrm>
        <a:graphic>
          <a:graphicData uri="http://schemas.openxmlformats.org/drawingml/2006/table">
            <a:tbl>
              <a:tblPr firstRow="1" bandRow="1">
                <a:tableStyleId>{5C22544A-7EE6-4342-B048-85BDC9FD1C3A}</a:tableStyleId>
              </a:tblPr>
              <a:tblGrid>
                <a:gridCol w="1368151">
                  <a:extLst>
                    <a:ext uri="{9D8B030D-6E8A-4147-A177-3AD203B41FA5}">
                      <a16:colId xmlns:a16="http://schemas.microsoft.com/office/drawing/2014/main" val="20000"/>
                    </a:ext>
                  </a:extLst>
                </a:gridCol>
              </a:tblGrid>
              <a:tr h="370840">
                <a:tc>
                  <a:txBody>
                    <a:bodyPr/>
                    <a:lstStyle/>
                    <a:p>
                      <a:pPr algn="ctr"/>
                      <a:r>
                        <a:rPr lang="en-US" sz="2400" dirty="0" err="1" smtClean="0">
                          <a:latin typeface="Calibri" pitchFamily="34" charset="0"/>
                        </a:rPr>
                        <a:t>MaxScore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bl>
          </a:graphicData>
        </a:graphic>
      </p:graphicFrame>
      <p:sp>
        <p:nvSpPr>
          <p:cNvPr id="11" name="TextBox 10"/>
          <p:cNvSpPr txBox="1"/>
          <p:nvPr/>
        </p:nvSpPr>
        <p:spPr>
          <a:xfrm>
            <a:off x="4283968" y="101814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115807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and Aggregation </a:t>
            </a:r>
            <a:r>
              <a:rPr lang="en-US" dirty="0" smtClean="0">
                <a:sym typeface="Symbol"/>
              </a:rPr>
              <a:t></a:t>
            </a:r>
            <a:endParaRPr lang="en-SG" dirty="0"/>
          </a:p>
        </p:txBody>
      </p:sp>
      <p:sp>
        <p:nvSpPr>
          <p:cNvPr id="3" name="Content Placeholder 2"/>
          <p:cNvSpPr>
            <a:spLocks noGrp="1"/>
          </p:cNvSpPr>
          <p:nvPr>
            <p:ph idx="1"/>
          </p:nvPr>
        </p:nvSpPr>
        <p:spPr>
          <a:xfrm>
            <a:off x="457200" y="3645024"/>
            <a:ext cx="8229600" cy="2485901"/>
          </a:xfrm>
        </p:spPr>
        <p:txBody>
          <a:bodyPr/>
          <a:lstStyle/>
          <a:p>
            <a:r>
              <a:rPr lang="en-US" dirty="0" smtClean="0"/>
              <a:t>Query: “Find the lowest score in Quiz1”</a:t>
            </a:r>
          </a:p>
          <a:p>
            <a:r>
              <a:rPr lang="en-US" dirty="0" smtClean="0">
                <a:sym typeface="Symbol"/>
              </a:rPr>
              <a:t></a:t>
            </a:r>
            <a:r>
              <a:rPr lang="en-US" baseline="-25000" dirty="0" smtClean="0">
                <a:solidFill>
                  <a:srgbClr val="0000FF"/>
                </a:solidFill>
                <a:sym typeface="Symbol"/>
              </a:rPr>
              <a:t>MIN(Score)</a:t>
            </a:r>
            <a:r>
              <a:rPr lang="en-US" baseline="-25000" dirty="0" smtClean="0">
                <a:sym typeface="Symbol"/>
              </a:rPr>
              <a:t> </a:t>
            </a:r>
            <a:r>
              <a:rPr lang="en-US" baseline="-25000" dirty="0">
                <a:sym typeface="Wingdings" pitchFamily="2" charset="2"/>
              </a:rPr>
              <a:t> </a:t>
            </a:r>
            <a:r>
              <a:rPr lang="en-US" baseline="-25000" dirty="0" err="1" smtClean="0">
                <a:sym typeface="Wingdings" pitchFamily="2" charset="2"/>
              </a:rPr>
              <a:t>MinScore</a:t>
            </a:r>
            <a:r>
              <a:rPr lang="en-US" dirty="0" smtClean="0">
                <a:sym typeface="Wingdings" pitchFamily="2" charset="2"/>
              </a:rPr>
              <a:t> </a:t>
            </a:r>
            <a:r>
              <a:rPr lang="en-US" dirty="0">
                <a:sym typeface="Wingdings" pitchFamily="2" charset="2"/>
              </a:rPr>
              <a:t>Quiz1</a:t>
            </a:r>
            <a:endParaRPr lang="en-SG" dirty="0"/>
          </a:p>
        </p:txBody>
      </p:sp>
      <p:graphicFrame>
        <p:nvGraphicFramePr>
          <p:cNvPr id="4" name="Content Placeholder 3"/>
          <p:cNvGraphicFramePr>
            <a:graphicFrameLocks/>
          </p:cNvGraphicFramePr>
          <p:nvPr>
            <p:extLst>
              <p:ext uri="{D42A27DB-BD31-4B8C-83A1-F6EECF244321}">
                <p14:modId xmlns:p14="http://schemas.microsoft.com/office/powerpoint/2010/main" val="3516441936"/>
              </p:ext>
            </p:extLst>
          </p:nvPr>
        </p:nvGraphicFramePr>
        <p:xfrm>
          <a:off x="467545" y="1594212"/>
          <a:ext cx="2736303" cy="1854200"/>
        </p:xfrm>
        <a:graphic>
          <a:graphicData uri="http://schemas.openxmlformats.org/drawingml/2006/table">
            <a:tbl>
              <a:tblPr firstRow="1" bandRow="1">
                <a:tableStyleId>{5C22544A-7EE6-4342-B048-85BDC9FD1C3A}</a:tableStyleId>
              </a:tblPr>
              <a:tblGrid>
                <a:gridCol w="936103">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467544" y="980728"/>
            <a:ext cx="1080120"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Quiz1</a:t>
            </a:r>
            <a:endParaRPr lang="en-SG" sz="2800" b="1" dirty="0">
              <a:latin typeface="Calibri" pitchFamily="34" charset="0"/>
            </a:endParaRPr>
          </a:p>
        </p:txBody>
      </p:sp>
      <p:graphicFrame>
        <p:nvGraphicFramePr>
          <p:cNvPr id="10" name="Content Placeholder 3"/>
          <p:cNvGraphicFramePr>
            <a:graphicFrameLocks/>
          </p:cNvGraphicFramePr>
          <p:nvPr>
            <p:extLst>
              <p:ext uri="{D42A27DB-BD31-4B8C-83A1-F6EECF244321}">
                <p14:modId xmlns:p14="http://schemas.microsoft.com/office/powerpoint/2010/main" val="3294257865"/>
              </p:ext>
            </p:extLst>
          </p:nvPr>
        </p:nvGraphicFramePr>
        <p:xfrm>
          <a:off x="4283969" y="1594212"/>
          <a:ext cx="1368151" cy="741680"/>
        </p:xfrm>
        <a:graphic>
          <a:graphicData uri="http://schemas.openxmlformats.org/drawingml/2006/table">
            <a:tbl>
              <a:tblPr firstRow="1" bandRow="1">
                <a:tableStyleId>{5C22544A-7EE6-4342-B048-85BDC9FD1C3A}</a:tableStyleId>
              </a:tblPr>
              <a:tblGrid>
                <a:gridCol w="1368151">
                  <a:extLst>
                    <a:ext uri="{9D8B030D-6E8A-4147-A177-3AD203B41FA5}">
                      <a16:colId xmlns:a16="http://schemas.microsoft.com/office/drawing/2014/main" val="20000"/>
                    </a:ext>
                  </a:extLst>
                </a:gridCol>
              </a:tblGrid>
              <a:tr h="370840">
                <a:tc>
                  <a:txBody>
                    <a:bodyPr/>
                    <a:lstStyle/>
                    <a:p>
                      <a:pPr algn="ctr"/>
                      <a:r>
                        <a:rPr lang="en-US" sz="2400" dirty="0" err="1" smtClean="0">
                          <a:latin typeface="Calibri" pitchFamily="34" charset="0"/>
                        </a:rPr>
                        <a:t>MinScore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bl>
          </a:graphicData>
        </a:graphic>
      </p:graphicFrame>
      <p:sp>
        <p:nvSpPr>
          <p:cNvPr id="11" name="TextBox 10"/>
          <p:cNvSpPr txBox="1"/>
          <p:nvPr/>
        </p:nvSpPr>
        <p:spPr>
          <a:xfrm>
            <a:off x="4283968" y="101814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212400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and Aggregation </a:t>
            </a:r>
            <a:r>
              <a:rPr lang="en-US" dirty="0" smtClean="0">
                <a:sym typeface="Symbol"/>
              </a:rPr>
              <a:t></a:t>
            </a:r>
            <a:endParaRPr lang="en-SG" dirty="0"/>
          </a:p>
        </p:txBody>
      </p:sp>
      <p:sp>
        <p:nvSpPr>
          <p:cNvPr id="3" name="Content Placeholder 2"/>
          <p:cNvSpPr>
            <a:spLocks noGrp="1"/>
          </p:cNvSpPr>
          <p:nvPr>
            <p:ph idx="1"/>
          </p:nvPr>
        </p:nvSpPr>
        <p:spPr>
          <a:xfrm>
            <a:off x="457200" y="3645024"/>
            <a:ext cx="8229600" cy="2485901"/>
          </a:xfrm>
        </p:spPr>
        <p:txBody>
          <a:bodyPr>
            <a:normAutofit/>
          </a:bodyPr>
          <a:lstStyle/>
          <a:p>
            <a:r>
              <a:rPr lang="en-US" dirty="0" smtClean="0"/>
              <a:t>Query: “Find the average score in Quiz1”</a:t>
            </a:r>
          </a:p>
          <a:p>
            <a:r>
              <a:rPr lang="en-US" dirty="0" smtClean="0">
                <a:sym typeface="Symbol"/>
              </a:rPr>
              <a:t></a:t>
            </a:r>
            <a:r>
              <a:rPr lang="en-US" baseline="-25000" dirty="0" smtClean="0">
                <a:solidFill>
                  <a:srgbClr val="0000FF"/>
                </a:solidFill>
                <a:sym typeface="Symbol"/>
              </a:rPr>
              <a:t>AVG(Score)</a:t>
            </a:r>
            <a:r>
              <a:rPr lang="en-US" baseline="-25000" dirty="0" smtClean="0">
                <a:sym typeface="Symbol"/>
              </a:rPr>
              <a:t> </a:t>
            </a:r>
            <a:r>
              <a:rPr lang="en-US" baseline="-25000" dirty="0">
                <a:sym typeface="Wingdings" pitchFamily="2" charset="2"/>
              </a:rPr>
              <a:t> </a:t>
            </a:r>
            <a:r>
              <a:rPr lang="en-US" baseline="-25000" dirty="0" err="1" smtClean="0">
                <a:sym typeface="Wingdings" pitchFamily="2" charset="2"/>
              </a:rPr>
              <a:t>AvgScore</a:t>
            </a:r>
            <a:r>
              <a:rPr lang="en-US" dirty="0" smtClean="0">
                <a:sym typeface="Wingdings" pitchFamily="2" charset="2"/>
              </a:rPr>
              <a:t> </a:t>
            </a:r>
            <a:r>
              <a:rPr lang="en-US" dirty="0">
                <a:sym typeface="Wingdings" pitchFamily="2" charset="2"/>
              </a:rPr>
              <a:t>Quiz1</a:t>
            </a:r>
            <a:endParaRPr lang="en-US" dirty="0" smtClean="0">
              <a:sym typeface="Wingdings" pitchFamily="2" charset="2"/>
            </a:endParaRPr>
          </a:p>
        </p:txBody>
      </p:sp>
      <p:graphicFrame>
        <p:nvGraphicFramePr>
          <p:cNvPr id="4" name="Content Placeholder 3"/>
          <p:cNvGraphicFramePr>
            <a:graphicFrameLocks/>
          </p:cNvGraphicFramePr>
          <p:nvPr>
            <p:extLst>
              <p:ext uri="{D42A27DB-BD31-4B8C-83A1-F6EECF244321}">
                <p14:modId xmlns:p14="http://schemas.microsoft.com/office/powerpoint/2010/main" val="3581541703"/>
              </p:ext>
            </p:extLst>
          </p:nvPr>
        </p:nvGraphicFramePr>
        <p:xfrm>
          <a:off x="467545" y="1594212"/>
          <a:ext cx="2736303" cy="1854200"/>
        </p:xfrm>
        <a:graphic>
          <a:graphicData uri="http://schemas.openxmlformats.org/drawingml/2006/table">
            <a:tbl>
              <a:tblPr firstRow="1" bandRow="1">
                <a:tableStyleId>{5C22544A-7EE6-4342-B048-85BDC9FD1C3A}</a:tableStyleId>
              </a:tblPr>
              <a:tblGrid>
                <a:gridCol w="936103">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467544" y="980728"/>
            <a:ext cx="1080120"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Quiz1</a:t>
            </a:r>
            <a:endParaRPr lang="en-SG" sz="2800" b="1" dirty="0">
              <a:latin typeface="Calibri" pitchFamily="34" charset="0"/>
            </a:endParaRPr>
          </a:p>
        </p:txBody>
      </p:sp>
      <p:graphicFrame>
        <p:nvGraphicFramePr>
          <p:cNvPr id="10" name="Content Placeholder 3"/>
          <p:cNvGraphicFramePr>
            <a:graphicFrameLocks/>
          </p:cNvGraphicFramePr>
          <p:nvPr>
            <p:extLst>
              <p:ext uri="{D42A27DB-BD31-4B8C-83A1-F6EECF244321}">
                <p14:modId xmlns:p14="http://schemas.microsoft.com/office/powerpoint/2010/main" val="2487723113"/>
              </p:ext>
            </p:extLst>
          </p:nvPr>
        </p:nvGraphicFramePr>
        <p:xfrm>
          <a:off x="4283969" y="1594212"/>
          <a:ext cx="1368151" cy="741680"/>
        </p:xfrm>
        <a:graphic>
          <a:graphicData uri="http://schemas.openxmlformats.org/drawingml/2006/table">
            <a:tbl>
              <a:tblPr firstRow="1" bandRow="1">
                <a:tableStyleId>{5C22544A-7EE6-4342-B048-85BDC9FD1C3A}</a:tableStyleId>
              </a:tblPr>
              <a:tblGrid>
                <a:gridCol w="1368151">
                  <a:extLst>
                    <a:ext uri="{9D8B030D-6E8A-4147-A177-3AD203B41FA5}">
                      <a16:colId xmlns:a16="http://schemas.microsoft.com/office/drawing/2014/main" val="20000"/>
                    </a:ext>
                  </a:extLst>
                </a:gridCol>
              </a:tblGrid>
              <a:tr h="370840">
                <a:tc>
                  <a:txBody>
                    <a:bodyPr/>
                    <a:lstStyle/>
                    <a:p>
                      <a:pPr algn="ctr"/>
                      <a:r>
                        <a:rPr lang="en-US" sz="2400" dirty="0" err="1" smtClean="0">
                          <a:latin typeface="Calibri" pitchFamily="34" charset="0"/>
                        </a:rPr>
                        <a:t>AvgScore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bl>
          </a:graphicData>
        </a:graphic>
      </p:graphicFrame>
      <p:sp>
        <p:nvSpPr>
          <p:cNvPr id="11" name="TextBox 10"/>
          <p:cNvSpPr txBox="1"/>
          <p:nvPr/>
        </p:nvSpPr>
        <p:spPr>
          <a:xfrm>
            <a:off x="4283968" y="101814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414842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and Aggregation </a:t>
            </a:r>
            <a:r>
              <a:rPr lang="en-US" dirty="0" smtClean="0">
                <a:sym typeface="Symbol"/>
              </a:rPr>
              <a:t></a:t>
            </a:r>
            <a:endParaRPr lang="en-SG" dirty="0"/>
          </a:p>
        </p:txBody>
      </p:sp>
      <p:sp>
        <p:nvSpPr>
          <p:cNvPr id="3" name="Content Placeholder 2"/>
          <p:cNvSpPr>
            <a:spLocks noGrp="1"/>
          </p:cNvSpPr>
          <p:nvPr>
            <p:ph idx="1"/>
          </p:nvPr>
        </p:nvSpPr>
        <p:spPr>
          <a:xfrm>
            <a:off x="457200" y="3645024"/>
            <a:ext cx="8229600" cy="2485901"/>
          </a:xfrm>
        </p:spPr>
        <p:txBody>
          <a:bodyPr>
            <a:normAutofit/>
          </a:bodyPr>
          <a:lstStyle/>
          <a:p>
            <a:r>
              <a:rPr lang="en-US" dirty="0" smtClean="0"/>
              <a:t>Query: “Find the sum of  scores in Quiz1”</a:t>
            </a:r>
          </a:p>
          <a:p>
            <a:r>
              <a:rPr lang="en-US" dirty="0" smtClean="0">
                <a:sym typeface="Symbol"/>
              </a:rPr>
              <a:t></a:t>
            </a:r>
            <a:r>
              <a:rPr lang="en-US" baseline="-25000" dirty="0" smtClean="0">
                <a:solidFill>
                  <a:srgbClr val="0000FF"/>
                </a:solidFill>
                <a:sym typeface="Symbol"/>
              </a:rPr>
              <a:t>SUM(Score)</a:t>
            </a:r>
            <a:r>
              <a:rPr lang="en-US" baseline="-25000" dirty="0" smtClean="0">
                <a:sym typeface="Symbol"/>
              </a:rPr>
              <a:t> </a:t>
            </a:r>
            <a:r>
              <a:rPr lang="en-US" baseline="-25000" dirty="0">
                <a:sym typeface="Wingdings" pitchFamily="2" charset="2"/>
              </a:rPr>
              <a:t> </a:t>
            </a:r>
            <a:r>
              <a:rPr lang="en-US" baseline="-25000" dirty="0" err="1" smtClean="0">
                <a:sym typeface="Wingdings" pitchFamily="2" charset="2"/>
              </a:rPr>
              <a:t>SumScore</a:t>
            </a:r>
            <a:r>
              <a:rPr lang="en-US" dirty="0" smtClean="0">
                <a:sym typeface="Wingdings" pitchFamily="2" charset="2"/>
              </a:rPr>
              <a:t> </a:t>
            </a:r>
            <a:r>
              <a:rPr lang="en-US" dirty="0">
                <a:sym typeface="Wingdings" pitchFamily="2" charset="2"/>
              </a:rPr>
              <a:t>Quiz1</a:t>
            </a:r>
            <a:endParaRPr lang="en-US" dirty="0" smtClean="0">
              <a:sym typeface="Wingdings" pitchFamily="2" charset="2"/>
            </a:endParaRPr>
          </a:p>
        </p:txBody>
      </p:sp>
      <p:graphicFrame>
        <p:nvGraphicFramePr>
          <p:cNvPr id="4" name="Content Placeholder 3"/>
          <p:cNvGraphicFramePr>
            <a:graphicFrameLocks/>
          </p:cNvGraphicFramePr>
          <p:nvPr>
            <p:extLst>
              <p:ext uri="{D42A27DB-BD31-4B8C-83A1-F6EECF244321}">
                <p14:modId xmlns:p14="http://schemas.microsoft.com/office/powerpoint/2010/main" val="3672393937"/>
              </p:ext>
            </p:extLst>
          </p:nvPr>
        </p:nvGraphicFramePr>
        <p:xfrm>
          <a:off x="467545" y="1594212"/>
          <a:ext cx="2736303" cy="1854200"/>
        </p:xfrm>
        <a:graphic>
          <a:graphicData uri="http://schemas.openxmlformats.org/drawingml/2006/table">
            <a:tbl>
              <a:tblPr firstRow="1" bandRow="1">
                <a:tableStyleId>{5C22544A-7EE6-4342-B048-85BDC9FD1C3A}</a:tableStyleId>
              </a:tblPr>
              <a:tblGrid>
                <a:gridCol w="936103">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467544" y="980728"/>
            <a:ext cx="1080120"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Quiz1</a:t>
            </a:r>
            <a:endParaRPr lang="en-SG" sz="2800" b="1" dirty="0">
              <a:latin typeface="Calibri" pitchFamily="34" charset="0"/>
            </a:endParaRPr>
          </a:p>
        </p:txBody>
      </p:sp>
      <p:graphicFrame>
        <p:nvGraphicFramePr>
          <p:cNvPr id="10" name="Content Placeholder 3"/>
          <p:cNvGraphicFramePr>
            <a:graphicFrameLocks/>
          </p:cNvGraphicFramePr>
          <p:nvPr>
            <p:extLst>
              <p:ext uri="{D42A27DB-BD31-4B8C-83A1-F6EECF244321}">
                <p14:modId xmlns:p14="http://schemas.microsoft.com/office/powerpoint/2010/main" val="576678217"/>
              </p:ext>
            </p:extLst>
          </p:nvPr>
        </p:nvGraphicFramePr>
        <p:xfrm>
          <a:off x="4283969" y="1594212"/>
          <a:ext cx="1368151" cy="741680"/>
        </p:xfrm>
        <a:graphic>
          <a:graphicData uri="http://schemas.openxmlformats.org/drawingml/2006/table">
            <a:tbl>
              <a:tblPr firstRow="1" bandRow="1">
                <a:tableStyleId>{5C22544A-7EE6-4342-B048-85BDC9FD1C3A}</a:tableStyleId>
              </a:tblPr>
              <a:tblGrid>
                <a:gridCol w="1368151">
                  <a:extLst>
                    <a:ext uri="{9D8B030D-6E8A-4147-A177-3AD203B41FA5}">
                      <a16:colId xmlns:a16="http://schemas.microsoft.com/office/drawing/2014/main" val="20000"/>
                    </a:ext>
                  </a:extLst>
                </a:gridCol>
              </a:tblGrid>
              <a:tr h="370840">
                <a:tc>
                  <a:txBody>
                    <a:bodyPr/>
                    <a:lstStyle/>
                    <a:p>
                      <a:pPr algn="ctr"/>
                      <a:r>
                        <a:rPr lang="en-US" sz="2400" dirty="0" err="1" smtClean="0">
                          <a:latin typeface="Calibri" pitchFamily="34" charset="0"/>
                        </a:rPr>
                        <a:t>SumScore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360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bl>
          </a:graphicData>
        </a:graphic>
      </p:graphicFrame>
      <p:sp>
        <p:nvSpPr>
          <p:cNvPr id="11" name="TextBox 10"/>
          <p:cNvSpPr txBox="1"/>
          <p:nvPr/>
        </p:nvSpPr>
        <p:spPr>
          <a:xfrm>
            <a:off x="4283968" y="101814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259737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and Aggregation </a:t>
            </a:r>
            <a:r>
              <a:rPr lang="en-US" dirty="0" smtClean="0">
                <a:sym typeface="Symbol"/>
              </a:rPr>
              <a:t></a:t>
            </a:r>
            <a:endParaRPr lang="en-SG" dirty="0"/>
          </a:p>
        </p:txBody>
      </p:sp>
      <p:sp>
        <p:nvSpPr>
          <p:cNvPr id="3" name="Content Placeholder 2"/>
          <p:cNvSpPr>
            <a:spLocks noGrp="1"/>
          </p:cNvSpPr>
          <p:nvPr>
            <p:ph idx="1"/>
          </p:nvPr>
        </p:nvSpPr>
        <p:spPr>
          <a:xfrm>
            <a:off x="457200" y="3645024"/>
            <a:ext cx="8229600" cy="2485901"/>
          </a:xfrm>
        </p:spPr>
        <p:txBody>
          <a:bodyPr>
            <a:normAutofit fontScale="85000" lnSpcReduction="20000"/>
          </a:bodyPr>
          <a:lstStyle/>
          <a:p>
            <a:r>
              <a:rPr lang="en-US" dirty="0" smtClean="0"/>
              <a:t>Query: “Find the number of students in Quiz1”</a:t>
            </a:r>
          </a:p>
          <a:p>
            <a:r>
              <a:rPr lang="en-US" dirty="0" smtClean="0">
                <a:sym typeface="Symbol"/>
              </a:rPr>
              <a:t></a:t>
            </a:r>
            <a:r>
              <a:rPr lang="en-US" baseline="-25000" dirty="0" smtClean="0">
                <a:solidFill>
                  <a:srgbClr val="0000FF"/>
                </a:solidFill>
                <a:sym typeface="Symbol"/>
              </a:rPr>
              <a:t>COUNT(Name)</a:t>
            </a:r>
            <a:r>
              <a:rPr lang="en-US" baseline="-25000" dirty="0" smtClean="0">
                <a:sym typeface="Symbol"/>
              </a:rPr>
              <a:t> </a:t>
            </a:r>
            <a:r>
              <a:rPr lang="en-US" baseline="-25000" dirty="0">
                <a:sym typeface="Wingdings" pitchFamily="2" charset="2"/>
              </a:rPr>
              <a:t> </a:t>
            </a:r>
            <a:r>
              <a:rPr lang="en-US" baseline="-25000" dirty="0" err="1" smtClean="0">
                <a:sym typeface="Wingdings" pitchFamily="2" charset="2"/>
              </a:rPr>
              <a:t>NumStu</a:t>
            </a:r>
            <a:r>
              <a:rPr lang="en-US" dirty="0" smtClean="0">
                <a:sym typeface="Wingdings" pitchFamily="2" charset="2"/>
              </a:rPr>
              <a:t> Quiz1</a:t>
            </a:r>
          </a:p>
          <a:p>
            <a:r>
              <a:rPr lang="en-US" dirty="0">
                <a:sym typeface="Symbol"/>
              </a:rPr>
              <a:t></a:t>
            </a:r>
            <a:r>
              <a:rPr lang="en-US" baseline="-25000" dirty="0" smtClean="0">
                <a:solidFill>
                  <a:srgbClr val="0000FF"/>
                </a:solidFill>
                <a:sym typeface="Symbol"/>
              </a:rPr>
              <a:t>COUNT(School)</a:t>
            </a:r>
            <a:r>
              <a:rPr lang="en-US" baseline="-25000" dirty="0" smtClean="0">
                <a:sym typeface="Symbol"/>
              </a:rPr>
              <a:t> </a:t>
            </a:r>
            <a:r>
              <a:rPr lang="en-US" baseline="-25000" dirty="0">
                <a:sym typeface="Wingdings" pitchFamily="2" charset="2"/>
              </a:rPr>
              <a:t> </a:t>
            </a:r>
            <a:r>
              <a:rPr lang="en-US" baseline="-25000" dirty="0" err="1">
                <a:sym typeface="Wingdings" pitchFamily="2" charset="2"/>
              </a:rPr>
              <a:t>NumStu</a:t>
            </a:r>
            <a:r>
              <a:rPr lang="en-US" dirty="0">
                <a:sym typeface="Wingdings" pitchFamily="2" charset="2"/>
              </a:rPr>
              <a:t> Quiz1</a:t>
            </a:r>
            <a:endParaRPr lang="en-US" dirty="0" smtClean="0">
              <a:sym typeface="Wingdings" pitchFamily="2" charset="2"/>
            </a:endParaRPr>
          </a:p>
          <a:p>
            <a:r>
              <a:rPr lang="en-US" dirty="0">
                <a:sym typeface="Symbol"/>
              </a:rPr>
              <a:t></a:t>
            </a:r>
            <a:r>
              <a:rPr lang="en-US" baseline="-25000" dirty="0" smtClean="0">
                <a:solidFill>
                  <a:srgbClr val="0000FF"/>
                </a:solidFill>
                <a:sym typeface="Symbol"/>
              </a:rPr>
              <a:t>COUNT(Score)</a:t>
            </a:r>
            <a:r>
              <a:rPr lang="en-US" baseline="-25000" dirty="0" smtClean="0">
                <a:sym typeface="Symbol"/>
              </a:rPr>
              <a:t> </a:t>
            </a:r>
            <a:r>
              <a:rPr lang="en-US" baseline="-25000" dirty="0">
                <a:sym typeface="Wingdings" pitchFamily="2" charset="2"/>
              </a:rPr>
              <a:t> </a:t>
            </a:r>
            <a:r>
              <a:rPr lang="en-US" baseline="-25000" dirty="0" err="1">
                <a:sym typeface="Wingdings" pitchFamily="2" charset="2"/>
              </a:rPr>
              <a:t>NumStu</a:t>
            </a:r>
            <a:r>
              <a:rPr lang="en-US" dirty="0">
                <a:sym typeface="Wingdings" pitchFamily="2" charset="2"/>
              </a:rPr>
              <a:t> </a:t>
            </a:r>
            <a:r>
              <a:rPr lang="en-US" dirty="0" smtClean="0">
                <a:sym typeface="Wingdings" pitchFamily="2" charset="2"/>
              </a:rPr>
              <a:t>Quiz1</a:t>
            </a:r>
          </a:p>
          <a:p>
            <a:r>
              <a:rPr lang="en-US" dirty="0" smtClean="0">
                <a:sym typeface="Wingdings" pitchFamily="2" charset="2"/>
              </a:rPr>
              <a:t>All three queries above give the number of tuples in Quiz1</a:t>
            </a:r>
          </a:p>
        </p:txBody>
      </p:sp>
      <p:graphicFrame>
        <p:nvGraphicFramePr>
          <p:cNvPr id="4" name="Content Placeholder 3"/>
          <p:cNvGraphicFramePr>
            <a:graphicFrameLocks/>
          </p:cNvGraphicFramePr>
          <p:nvPr>
            <p:extLst>
              <p:ext uri="{D42A27DB-BD31-4B8C-83A1-F6EECF244321}">
                <p14:modId xmlns:p14="http://schemas.microsoft.com/office/powerpoint/2010/main" val="3545922648"/>
              </p:ext>
            </p:extLst>
          </p:nvPr>
        </p:nvGraphicFramePr>
        <p:xfrm>
          <a:off x="467545" y="1594212"/>
          <a:ext cx="2736303" cy="1854200"/>
        </p:xfrm>
        <a:graphic>
          <a:graphicData uri="http://schemas.openxmlformats.org/drawingml/2006/table">
            <a:tbl>
              <a:tblPr firstRow="1" bandRow="1">
                <a:tableStyleId>{5C22544A-7EE6-4342-B048-85BDC9FD1C3A}</a:tableStyleId>
              </a:tblPr>
              <a:tblGrid>
                <a:gridCol w="936103">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467544" y="980728"/>
            <a:ext cx="1080120"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Quiz1</a:t>
            </a:r>
            <a:endParaRPr lang="en-SG" sz="2800" b="1" dirty="0">
              <a:latin typeface="Calibri" pitchFamily="34" charset="0"/>
            </a:endParaRPr>
          </a:p>
        </p:txBody>
      </p:sp>
      <p:graphicFrame>
        <p:nvGraphicFramePr>
          <p:cNvPr id="10" name="Content Placeholder 3"/>
          <p:cNvGraphicFramePr>
            <a:graphicFrameLocks/>
          </p:cNvGraphicFramePr>
          <p:nvPr>
            <p:extLst>
              <p:ext uri="{D42A27DB-BD31-4B8C-83A1-F6EECF244321}">
                <p14:modId xmlns:p14="http://schemas.microsoft.com/office/powerpoint/2010/main" val="1438134447"/>
              </p:ext>
            </p:extLst>
          </p:nvPr>
        </p:nvGraphicFramePr>
        <p:xfrm>
          <a:off x="4283969" y="1594212"/>
          <a:ext cx="1368151" cy="741680"/>
        </p:xfrm>
        <a:graphic>
          <a:graphicData uri="http://schemas.openxmlformats.org/drawingml/2006/table">
            <a:tbl>
              <a:tblPr firstRow="1" bandRow="1">
                <a:tableStyleId>{5C22544A-7EE6-4342-B048-85BDC9FD1C3A}</a:tableStyleId>
              </a:tblPr>
              <a:tblGrid>
                <a:gridCol w="1368151">
                  <a:extLst>
                    <a:ext uri="{9D8B030D-6E8A-4147-A177-3AD203B41FA5}">
                      <a16:colId xmlns:a16="http://schemas.microsoft.com/office/drawing/2014/main" val="20000"/>
                    </a:ext>
                  </a:extLst>
                </a:gridCol>
              </a:tblGrid>
              <a:tr h="370840">
                <a:tc>
                  <a:txBody>
                    <a:bodyPr/>
                    <a:lstStyle/>
                    <a:p>
                      <a:pPr algn="ctr"/>
                      <a:r>
                        <a:rPr lang="en-US" sz="2400" dirty="0" err="1" smtClean="0">
                          <a:latin typeface="Calibri" pitchFamily="34" charset="0"/>
                        </a:rPr>
                        <a:t>NumStu</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4</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bl>
          </a:graphicData>
        </a:graphic>
      </p:graphicFrame>
      <p:sp>
        <p:nvSpPr>
          <p:cNvPr id="11" name="TextBox 10"/>
          <p:cNvSpPr txBox="1"/>
          <p:nvPr/>
        </p:nvSpPr>
        <p:spPr>
          <a:xfrm>
            <a:off x="4283968" y="101814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26699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 Functions</a:t>
            </a:r>
            <a:endParaRPr lang="en-SG" dirty="0"/>
          </a:p>
        </p:txBody>
      </p:sp>
      <p:sp>
        <p:nvSpPr>
          <p:cNvPr id="3" name="Content Placeholder 2"/>
          <p:cNvSpPr>
            <a:spLocks noGrp="1"/>
          </p:cNvSpPr>
          <p:nvPr>
            <p:ph idx="1"/>
          </p:nvPr>
        </p:nvSpPr>
        <p:spPr/>
        <p:txBody>
          <a:bodyPr/>
          <a:lstStyle/>
          <a:p>
            <a:r>
              <a:rPr lang="en-US" dirty="0" smtClean="0"/>
              <a:t>MAX( … )</a:t>
            </a:r>
            <a:endParaRPr lang="en-SG" dirty="0" smtClean="0"/>
          </a:p>
          <a:p>
            <a:r>
              <a:rPr lang="en-US" dirty="0" smtClean="0"/>
              <a:t>MIN( … )</a:t>
            </a:r>
          </a:p>
          <a:p>
            <a:r>
              <a:rPr lang="en-US" dirty="0" smtClean="0"/>
              <a:t>AVG( … )</a:t>
            </a:r>
          </a:p>
          <a:p>
            <a:r>
              <a:rPr lang="en-US" dirty="0" smtClean="0"/>
              <a:t>SUM( … )</a:t>
            </a:r>
          </a:p>
          <a:p>
            <a:r>
              <a:rPr lang="en-US" dirty="0" smtClean="0"/>
              <a:t>COUNT( … )</a:t>
            </a:r>
          </a:p>
          <a:p>
            <a:endParaRPr lang="en-US" dirty="0" smtClean="0"/>
          </a:p>
        </p:txBody>
      </p:sp>
    </p:spTree>
    <p:extLst>
      <p:ext uri="{BB962C8B-B14F-4D97-AF65-F5344CB8AC3E}">
        <p14:creationId xmlns:p14="http://schemas.microsoft.com/office/powerpoint/2010/main" val="34620218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and Aggregation </a:t>
            </a:r>
            <a:r>
              <a:rPr lang="en-US" dirty="0" smtClean="0">
                <a:sym typeface="Symbol"/>
              </a:rPr>
              <a:t></a:t>
            </a:r>
            <a:endParaRPr lang="en-SG" dirty="0"/>
          </a:p>
        </p:txBody>
      </p:sp>
      <p:sp>
        <p:nvSpPr>
          <p:cNvPr id="3" name="Content Placeholder 2"/>
          <p:cNvSpPr>
            <a:spLocks noGrp="1"/>
          </p:cNvSpPr>
          <p:nvPr>
            <p:ph idx="1"/>
          </p:nvPr>
        </p:nvSpPr>
        <p:spPr>
          <a:xfrm>
            <a:off x="457200" y="3645024"/>
            <a:ext cx="8229600" cy="2485901"/>
          </a:xfrm>
        </p:spPr>
        <p:txBody>
          <a:bodyPr>
            <a:normAutofit lnSpcReduction="10000"/>
          </a:bodyPr>
          <a:lstStyle/>
          <a:p>
            <a:r>
              <a:rPr lang="en-US" dirty="0" smtClean="0"/>
              <a:t>Query: “Find the average GPA in each school”</a:t>
            </a:r>
          </a:p>
          <a:p>
            <a:r>
              <a:rPr lang="en-US" dirty="0" smtClean="0">
                <a:sym typeface="Symbol"/>
              </a:rPr>
              <a:t></a:t>
            </a:r>
            <a:r>
              <a:rPr lang="en-US" baseline="-25000" dirty="0" smtClean="0">
                <a:sym typeface="Symbol"/>
              </a:rPr>
              <a:t>School, AVG(GPA) </a:t>
            </a:r>
            <a:r>
              <a:rPr lang="en-US" baseline="-25000" dirty="0">
                <a:sym typeface="Wingdings" pitchFamily="2" charset="2"/>
              </a:rPr>
              <a:t> </a:t>
            </a:r>
            <a:r>
              <a:rPr lang="en-US" baseline="-25000" dirty="0" err="1" smtClean="0">
                <a:sym typeface="Wingdings" pitchFamily="2" charset="2"/>
              </a:rPr>
              <a:t>AvgGPA</a:t>
            </a:r>
            <a:r>
              <a:rPr lang="en-US" dirty="0" smtClean="0">
                <a:sym typeface="Wingdings" pitchFamily="2" charset="2"/>
              </a:rPr>
              <a:t> Quiz1</a:t>
            </a:r>
          </a:p>
          <a:p>
            <a:r>
              <a:rPr lang="en-US" dirty="0" smtClean="0">
                <a:sym typeface="Wingdings" pitchFamily="2" charset="2"/>
              </a:rPr>
              <a:t>Effect: Divide tuples into separate groups based on their “School” value, and then compute the average GPA in each group</a:t>
            </a:r>
          </a:p>
        </p:txBody>
      </p:sp>
      <p:graphicFrame>
        <p:nvGraphicFramePr>
          <p:cNvPr id="4" name="Content Placeholder 3"/>
          <p:cNvGraphicFramePr>
            <a:graphicFrameLocks/>
          </p:cNvGraphicFramePr>
          <p:nvPr>
            <p:extLst>
              <p:ext uri="{D42A27DB-BD31-4B8C-83A1-F6EECF244321}">
                <p14:modId xmlns:p14="http://schemas.microsoft.com/office/powerpoint/2010/main" val="175290640"/>
              </p:ext>
            </p:extLst>
          </p:nvPr>
        </p:nvGraphicFramePr>
        <p:xfrm>
          <a:off x="467545" y="1594212"/>
          <a:ext cx="2736303" cy="1854200"/>
        </p:xfrm>
        <a:graphic>
          <a:graphicData uri="http://schemas.openxmlformats.org/drawingml/2006/table">
            <a:tbl>
              <a:tblPr firstRow="1" bandRow="1">
                <a:tableStyleId>{5C22544A-7EE6-4342-B048-85BDC9FD1C3A}</a:tableStyleId>
              </a:tblPr>
              <a:tblGrid>
                <a:gridCol w="936103">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GPA</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4</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3</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3.</a:t>
                      </a:r>
                      <a:r>
                        <a:rPr lang="en-US" altLang="zh-CN" sz="2400" dirty="0" smtClean="0">
                          <a:latin typeface="Calibri" pitchFamily="34" charset="0"/>
                        </a:rPr>
                        <a:t>4</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3.</a:t>
                      </a:r>
                      <a:r>
                        <a:rPr lang="en-US" altLang="zh-CN" sz="2400" dirty="0" smtClean="0">
                          <a:latin typeface="Calibri" pitchFamily="34" charset="0"/>
                        </a:rPr>
                        <a:t>6</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467544" y="980728"/>
            <a:ext cx="1080120"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Quiz1</a:t>
            </a:r>
            <a:endParaRPr lang="en-SG" sz="2800" b="1" dirty="0">
              <a:latin typeface="Calibri" pitchFamily="34" charset="0"/>
            </a:endParaRPr>
          </a:p>
        </p:txBody>
      </p:sp>
      <p:sp>
        <p:nvSpPr>
          <p:cNvPr id="11" name="TextBox 10"/>
          <p:cNvSpPr txBox="1"/>
          <p:nvPr/>
        </p:nvSpPr>
        <p:spPr>
          <a:xfrm>
            <a:off x="4283968" y="101814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graphicFrame>
        <p:nvGraphicFramePr>
          <p:cNvPr id="8" name="Content Placeholder 3"/>
          <p:cNvGraphicFramePr>
            <a:graphicFrameLocks/>
          </p:cNvGraphicFramePr>
          <p:nvPr>
            <p:extLst>
              <p:ext uri="{D42A27DB-BD31-4B8C-83A1-F6EECF244321}">
                <p14:modId xmlns:p14="http://schemas.microsoft.com/office/powerpoint/2010/main" val="2177660247"/>
              </p:ext>
            </p:extLst>
          </p:nvPr>
        </p:nvGraphicFramePr>
        <p:xfrm>
          <a:off x="4283969" y="1574800"/>
          <a:ext cx="2088231" cy="1112520"/>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370840">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tc>
                  <a:txBody>
                    <a:bodyPr/>
                    <a:lstStyle/>
                    <a:p>
                      <a:pPr algn="ctr"/>
                      <a:r>
                        <a:rPr lang="en-US" sz="2400" dirty="0" err="1" smtClean="0">
                          <a:latin typeface="Calibri" pitchFamily="34" charset="0"/>
                        </a:rPr>
                        <a:t>AvgGPA</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tc>
                  <a:txBody>
                    <a:bodyPr/>
                    <a:lstStyle/>
                    <a:p>
                      <a:pPr algn="ctr"/>
                      <a:r>
                        <a:rPr lang="en-US" altLang="zh-CN" sz="2400" dirty="0" smtClean="0">
                          <a:latin typeface="Calibri" pitchFamily="34" charset="0"/>
                        </a:rPr>
                        <a:t>3.8</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3</a:t>
                      </a:r>
                      <a:r>
                        <a:rPr lang="en-US" altLang="zh-CN" sz="2400" dirty="0" smtClean="0">
                          <a:latin typeface="Calibri" pitchFamily="34" charset="0"/>
                        </a:rPr>
                        <a:t>.2</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7291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and Aggregation </a:t>
            </a:r>
            <a:r>
              <a:rPr lang="en-US" dirty="0" smtClean="0">
                <a:sym typeface="Symbol"/>
              </a:rPr>
              <a:t></a:t>
            </a:r>
            <a:endParaRPr lang="en-SG" dirty="0"/>
          </a:p>
        </p:txBody>
      </p:sp>
      <p:sp>
        <p:nvSpPr>
          <p:cNvPr id="3" name="Content Placeholder 2"/>
          <p:cNvSpPr>
            <a:spLocks noGrp="1"/>
          </p:cNvSpPr>
          <p:nvPr>
            <p:ph idx="1"/>
          </p:nvPr>
        </p:nvSpPr>
        <p:spPr>
          <a:xfrm>
            <a:off x="457200" y="3645024"/>
            <a:ext cx="8229600" cy="2485901"/>
          </a:xfrm>
        </p:spPr>
        <p:txBody>
          <a:bodyPr>
            <a:normAutofit/>
          </a:bodyPr>
          <a:lstStyle/>
          <a:p>
            <a:r>
              <a:rPr lang="en-US" dirty="0" smtClean="0">
                <a:sym typeface="Wingdings" pitchFamily="2" charset="2"/>
              </a:rPr>
              <a:t>Query: </a:t>
            </a:r>
            <a:r>
              <a:rPr lang="en-US" dirty="0"/>
              <a:t>“Find the average GPA and highest GPA in each school</a:t>
            </a:r>
            <a:r>
              <a:rPr lang="en-US" dirty="0" smtClean="0"/>
              <a:t>”</a:t>
            </a:r>
            <a:endParaRPr lang="en-US" dirty="0" smtClean="0">
              <a:sym typeface="Symbol"/>
            </a:endParaRPr>
          </a:p>
          <a:p>
            <a:r>
              <a:rPr lang="en-US" dirty="0" smtClean="0">
                <a:sym typeface="Symbol"/>
              </a:rPr>
              <a:t></a:t>
            </a:r>
            <a:r>
              <a:rPr lang="en-US" baseline="-25000" dirty="0" smtClean="0">
                <a:sym typeface="Symbol"/>
              </a:rPr>
              <a:t>School, AVG(GPA) </a:t>
            </a:r>
            <a:r>
              <a:rPr lang="en-US" baseline="-25000" dirty="0">
                <a:sym typeface="Wingdings" pitchFamily="2" charset="2"/>
              </a:rPr>
              <a:t> </a:t>
            </a:r>
            <a:r>
              <a:rPr lang="en-US" baseline="-25000" dirty="0" err="1" smtClean="0">
                <a:sym typeface="Wingdings" pitchFamily="2" charset="2"/>
              </a:rPr>
              <a:t>AvgGPA</a:t>
            </a:r>
            <a:r>
              <a:rPr lang="en-US" baseline="-25000" dirty="0" smtClean="0">
                <a:sym typeface="Wingdings" pitchFamily="2" charset="2"/>
              </a:rPr>
              <a:t>, MAX(GPA)  </a:t>
            </a:r>
            <a:r>
              <a:rPr lang="en-US" baseline="-25000" dirty="0" err="1" smtClean="0">
                <a:sym typeface="Wingdings" pitchFamily="2" charset="2"/>
              </a:rPr>
              <a:t>MaxGPA</a:t>
            </a:r>
            <a:r>
              <a:rPr lang="en-US" dirty="0" smtClean="0">
                <a:sym typeface="Wingdings" pitchFamily="2" charset="2"/>
              </a:rPr>
              <a:t>  Quiz1</a:t>
            </a:r>
          </a:p>
          <a:p>
            <a:endParaRPr lang="en-US" dirty="0" smtClean="0">
              <a:sym typeface="Wingdings" pitchFamily="2" charset="2"/>
            </a:endParaRPr>
          </a:p>
        </p:txBody>
      </p:sp>
      <p:graphicFrame>
        <p:nvGraphicFramePr>
          <p:cNvPr id="4" name="Content Placeholder 3"/>
          <p:cNvGraphicFramePr>
            <a:graphicFrameLocks/>
          </p:cNvGraphicFramePr>
          <p:nvPr>
            <p:extLst>
              <p:ext uri="{D42A27DB-BD31-4B8C-83A1-F6EECF244321}">
                <p14:modId xmlns:p14="http://schemas.microsoft.com/office/powerpoint/2010/main" val="3915297611"/>
              </p:ext>
            </p:extLst>
          </p:nvPr>
        </p:nvGraphicFramePr>
        <p:xfrm>
          <a:off x="467545" y="1594212"/>
          <a:ext cx="2736303" cy="1854200"/>
        </p:xfrm>
        <a:graphic>
          <a:graphicData uri="http://schemas.openxmlformats.org/drawingml/2006/table">
            <a:tbl>
              <a:tblPr firstRow="1" bandRow="1">
                <a:tableStyleId>{5C22544A-7EE6-4342-B048-85BDC9FD1C3A}</a:tableStyleId>
              </a:tblPr>
              <a:tblGrid>
                <a:gridCol w="936103">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GPA</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4</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3</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3.</a:t>
                      </a:r>
                      <a:r>
                        <a:rPr lang="en-US" altLang="zh-CN" sz="2400" dirty="0" smtClean="0">
                          <a:latin typeface="Calibri" pitchFamily="34" charset="0"/>
                        </a:rPr>
                        <a:t>4</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3.</a:t>
                      </a:r>
                      <a:r>
                        <a:rPr lang="en-US" altLang="zh-CN" sz="2400" dirty="0" smtClean="0">
                          <a:latin typeface="Calibri" pitchFamily="34" charset="0"/>
                        </a:rPr>
                        <a:t>6</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467544" y="980728"/>
            <a:ext cx="1080120"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Quiz1</a:t>
            </a:r>
            <a:endParaRPr lang="en-SG" sz="2800" b="1" dirty="0">
              <a:latin typeface="Calibri" pitchFamily="34" charset="0"/>
            </a:endParaRPr>
          </a:p>
        </p:txBody>
      </p:sp>
      <p:sp>
        <p:nvSpPr>
          <p:cNvPr id="11" name="TextBox 10"/>
          <p:cNvSpPr txBox="1"/>
          <p:nvPr/>
        </p:nvSpPr>
        <p:spPr>
          <a:xfrm>
            <a:off x="4283968" y="101814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graphicFrame>
        <p:nvGraphicFramePr>
          <p:cNvPr id="8" name="Content Placeholder 3"/>
          <p:cNvGraphicFramePr>
            <a:graphicFrameLocks/>
          </p:cNvGraphicFramePr>
          <p:nvPr>
            <p:extLst>
              <p:ext uri="{D42A27DB-BD31-4B8C-83A1-F6EECF244321}">
                <p14:modId xmlns:p14="http://schemas.microsoft.com/office/powerpoint/2010/main" val="1314387029"/>
              </p:ext>
            </p:extLst>
          </p:nvPr>
        </p:nvGraphicFramePr>
        <p:xfrm>
          <a:off x="4283969" y="1574800"/>
          <a:ext cx="3312367" cy="1112520"/>
        </p:xfrm>
        <a:graphic>
          <a:graphicData uri="http://schemas.openxmlformats.org/drawingml/2006/table">
            <a:tbl>
              <a:tblPr firstRow="1" bandRow="1">
                <a:tableStyleId>{5C22544A-7EE6-4342-B048-85BDC9FD1C3A}</a:tableStyleId>
              </a:tblPr>
              <a:tblGrid>
                <a:gridCol w="936103">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tblGrid>
              <a:tr h="370840">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tc>
                  <a:txBody>
                    <a:bodyPr/>
                    <a:lstStyle/>
                    <a:p>
                      <a:pPr algn="ctr"/>
                      <a:r>
                        <a:rPr lang="en-US" sz="2400" dirty="0" err="1" smtClean="0">
                          <a:latin typeface="Calibri" pitchFamily="34" charset="0"/>
                        </a:rPr>
                        <a:t>AvgGPA</a:t>
                      </a:r>
                      <a:endParaRPr lang="en-SG" sz="2400" dirty="0">
                        <a:latin typeface="Calibri" pitchFamily="34" charset="0"/>
                      </a:endParaRPr>
                    </a:p>
                  </a:txBody>
                  <a:tcPr marL="0" marR="0" marT="0" marB="0"/>
                </a:tc>
                <a:tc>
                  <a:txBody>
                    <a:bodyPr/>
                    <a:lstStyle/>
                    <a:p>
                      <a:pPr algn="ctr"/>
                      <a:r>
                        <a:rPr lang="en-US" sz="2400" dirty="0" err="1" smtClean="0">
                          <a:latin typeface="Calibri" pitchFamily="34" charset="0"/>
                        </a:rPr>
                        <a:t>MaxGPA</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tc>
                  <a:txBody>
                    <a:bodyPr/>
                    <a:lstStyle/>
                    <a:p>
                      <a:pPr algn="ctr"/>
                      <a:r>
                        <a:rPr lang="en-US" altLang="zh-CN" sz="2400" dirty="0" smtClean="0">
                          <a:latin typeface="Calibri" pitchFamily="34" charset="0"/>
                        </a:rPr>
                        <a:t>3.8</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4</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3</a:t>
                      </a:r>
                      <a:r>
                        <a:rPr lang="en-US" altLang="zh-CN" sz="2400" dirty="0" smtClean="0">
                          <a:latin typeface="Calibri" pitchFamily="34" charset="0"/>
                        </a:rPr>
                        <a:t>.2</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3.4</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6006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 </a:t>
            </a:r>
            <a:r>
              <a:rPr lang="en-US" dirty="0">
                <a:sym typeface="Symbol"/>
              </a:rPr>
              <a:t></a:t>
            </a:r>
            <a:endParaRPr lang="en-SG" dirty="0"/>
          </a:p>
        </p:txBody>
      </p:sp>
      <p:sp>
        <p:nvSpPr>
          <p:cNvPr id="3" name="Content Placeholder 2"/>
          <p:cNvSpPr>
            <a:spLocks noGrp="1"/>
          </p:cNvSpPr>
          <p:nvPr>
            <p:ph idx="1"/>
          </p:nvPr>
        </p:nvSpPr>
        <p:spPr>
          <a:xfrm>
            <a:off x="457200" y="4221088"/>
            <a:ext cx="8229600" cy="1909837"/>
          </a:xfrm>
        </p:spPr>
        <p:txBody>
          <a:bodyPr>
            <a:normAutofit fontScale="85000" lnSpcReduction="10000"/>
          </a:bodyPr>
          <a:lstStyle/>
          <a:p>
            <a:r>
              <a:rPr lang="en-US" dirty="0"/>
              <a:t>Query: “Find the </a:t>
            </a:r>
            <a:r>
              <a:rPr lang="en-US" dirty="0" smtClean="0"/>
              <a:t>persons who are either students or volunteers”</a:t>
            </a:r>
          </a:p>
          <a:p>
            <a:r>
              <a:rPr lang="en-US" dirty="0" smtClean="0"/>
              <a:t>Students </a:t>
            </a:r>
            <a:r>
              <a:rPr lang="en-US" b="1" dirty="0" smtClean="0">
                <a:sym typeface="Symbol"/>
              </a:rPr>
              <a:t></a:t>
            </a:r>
            <a:r>
              <a:rPr lang="en-US" dirty="0" smtClean="0">
                <a:sym typeface="Symbol"/>
              </a:rPr>
              <a:t> </a:t>
            </a:r>
            <a:r>
              <a:rPr lang="en-US" dirty="0" smtClean="0"/>
              <a:t>Volunteer</a:t>
            </a:r>
          </a:p>
          <a:p>
            <a:r>
              <a:rPr lang="en-US" dirty="0" smtClean="0"/>
              <a:t>Note 1: Duplicate tuples are automatically removed</a:t>
            </a:r>
            <a:endParaRPr lang="en-US" dirty="0"/>
          </a:p>
        </p:txBody>
      </p:sp>
      <p:graphicFrame>
        <p:nvGraphicFramePr>
          <p:cNvPr id="4" name="Content Placeholder 3"/>
          <p:cNvGraphicFramePr>
            <a:graphicFrameLocks/>
          </p:cNvGraphicFramePr>
          <p:nvPr>
            <p:extLst/>
          </p:nvPr>
        </p:nvGraphicFramePr>
        <p:xfrm>
          <a:off x="467544" y="1682552"/>
          <a:ext cx="2232248"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467544" y="1087324"/>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3347864" y="1719064"/>
          <a:ext cx="2232248"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a:tc>
                <a:tc>
                  <a:txBody>
                    <a:bodyPr/>
                    <a:lstStyle/>
                    <a:p>
                      <a:pPr algn="ctr"/>
                      <a:r>
                        <a:rPr lang="en-US" sz="2400" dirty="0" smtClean="0">
                          <a:latin typeface="Calibri" pitchFamily="34" charset="0"/>
                        </a:rPr>
                        <a:t>43</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a:tc>
                <a:tc>
                  <a:txBody>
                    <a:bodyPr/>
                    <a:lstStyle/>
                    <a:p>
                      <a:pPr algn="ctr"/>
                      <a:r>
                        <a:rPr lang="en-US" sz="2400" dirty="0" smtClean="0">
                          <a:latin typeface="Calibri" pitchFamily="34" charset="0"/>
                        </a:rPr>
                        <a:t>35</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3347864" y="1123836"/>
            <a:ext cx="1656184"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Volunteer</a:t>
            </a:r>
            <a:endParaRPr lang="en-SG" sz="2800" b="1" dirty="0">
              <a:latin typeface="Calibri" pitchFamily="34" charset="0"/>
            </a:endParaRPr>
          </a:p>
        </p:txBody>
      </p:sp>
      <p:graphicFrame>
        <p:nvGraphicFramePr>
          <p:cNvPr id="9" name="Content Placeholder 3"/>
          <p:cNvGraphicFramePr>
            <a:graphicFrameLocks/>
          </p:cNvGraphicFramePr>
          <p:nvPr>
            <p:extLst/>
          </p:nvPr>
        </p:nvGraphicFramePr>
        <p:xfrm>
          <a:off x="6372200" y="876672"/>
          <a:ext cx="2232248" cy="32004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dirty="0" smtClean="0">
                          <a:latin typeface="Calibri" pitchFamily="34" charset="0"/>
                        </a:rPr>
                        <a:t>Name</a:t>
                      </a:r>
                      <a:endParaRPr lang="en-SG" sz="2400"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4"/>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a:tc>
                <a:tc>
                  <a:txBody>
                    <a:bodyPr/>
                    <a:lstStyle/>
                    <a:p>
                      <a:pPr algn="ctr"/>
                      <a:r>
                        <a:rPr lang="en-US" sz="2400" dirty="0" smtClean="0">
                          <a:latin typeface="Calibri" pitchFamily="34" charset="0"/>
                        </a:rPr>
                        <a:t>43</a:t>
                      </a:r>
                      <a:endParaRPr lang="en-SG" sz="2400" dirty="0">
                        <a:latin typeface="Calibri" pitchFamily="34" charset="0"/>
                      </a:endParaRPr>
                    </a:p>
                  </a:txBody>
                  <a:tcPr/>
                </a:tc>
                <a:extLst>
                  <a:ext uri="{0D108BD9-81ED-4DB2-BD59-A6C34878D82A}">
                    <a16:rowId xmlns:a16="http://schemas.microsoft.com/office/drawing/2014/main" val="10005"/>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a:tc>
                <a:tc>
                  <a:txBody>
                    <a:bodyPr/>
                    <a:lstStyle/>
                    <a:p>
                      <a:pPr algn="ctr"/>
                      <a:r>
                        <a:rPr lang="en-US" sz="2400" dirty="0" smtClean="0">
                          <a:latin typeface="Calibri" pitchFamily="34" charset="0"/>
                        </a:rPr>
                        <a:t>35</a:t>
                      </a:r>
                      <a:endParaRPr lang="en-SG" sz="2400" dirty="0">
                        <a:latin typeface="Calibri" pitchFamily="34" charset="0"/>
                      </a:endParaRPr>
                    </a:p>
                  </a:txBody>
                  <a:tcPr/>
                </a:tc>
                <a:extLst>
                  <a:ext uri="{0D108BD9-81ED-4DB2-BD59-A6C34878D82A}">
                    <a16:rowId xmlns:a16="http://schemas.microsoft.com/office/drawing/2014/main" val="10006"/>
                  </a:ext>
                </a:extLst>
              </a:tr>
            </a:tbl>
          </a:graphicData>
        </a:graphic>
      </p:graphicFrame>
      <p:sp>
        <p:nvSpPr>
          <p:cNvPr id="10" name="TextBox 9"/>
          <p:cNvSpPr txBox="1"/>
          <p:nvPr/>
        </p:nvSpPr>
        <p:spPr>
          <a:xfrm>
            <a:off x="6372200" y="26064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317658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and Aggregation </a:t>
            </a:r>
            <a:r>
              <a:rPr lang="en-US" dirty="0" smtClean="0">
                <a:sym typeface="Symbol"/>
              </a:rPr>
              <a:t></a:t>
            </a:r>
            <a:endParaRPr lang="en-SG" dirty="0"/>
          </a:p>
        </p:txBody>
      </p:sp>
      <p:sp>
        <p:nvSpPr>
          <p:cNvPr id="3" name="Content Placeholder 2"/>
          <p:cNvSpPr>
            <a:spLocks noGrp="1"/>
          </p:cNvSpPr>
          <p:nvPr>
            <p:ph idx="1"/>
          </p:nvPr>
        </p:nvSpPr>
        <p:spPr>
          <a:xfrm>
            <a:off x="457200" y="3645024"/>
            <a:ext cx="8229600" cy="2485901"/>
          </a:xfrm>
        </p:spPr>
        <p:txBody>
          <a:bodyPr>
            <a:normAutofit lnSpcReduction="10000"/>
          </a:bodyPr>
          <a:lstStyle/>
          <a:p>
            <a:r>
              <a:rPr lang="en-US" dirty="0" smtClean="0">
                <a:sym typeface="Symbol"/>
              </a:rPr>
              <a:t></a:t>
            </a:r>
            <a:r>
              <a:rPr lang="en-US" baseline="-25000" dirty="0" smtClean="0">
                <a:sym typeface="Symbol"/>
              </a:rPr>
              <a:t>School, Year, AVG(GPA) </a:t>
            </a:r>
            <a:r>
              <a:rPr lang="en-US" baseline="-25000" dirty="0">
                <a:sym typeface="Wingdings" pitchFamily="2" charset="2"/>
              </a:rPr>
              <a:t> </a:t>
            </a:r>
            <a:r>
              <a:rPr lang="en-US" baseline="-25000" dirty="0" err="1" smtClean="0">
                <a:sym typeface="Wingdings" pitchFamily="2" charset="2"/>
              </a:rPr>
              <a:t>AvgGPA</a:t>
            </a:r>
            <a:r>
              <a:rPr lang="en-US" dirty="0" smtClean="0">
                <a:sym typeface="Wingdings" pitchFamily="2" charset="2"/>
              </a:rPr>
              <a:t> Quiz1</a:t>
            </a:r>
          </a:p>
          <a:p>
            <a:r>
              <a:rPr lang="en-US" dirty="0" smtClean="0">
                <a:sym typeface="Wingdings" pitchFamily="2" charset="2"/>
              </a:rPr>
              <a:t>Effect: Divide tuples into separate groups based on their “School, year” value combination, and then compute the average GPA in each group</a:t>
            </a:r>
          </a:p>
        </p:txBody>
      </p:sp>
      <p:graphicFrame>
        <p:nvGraphicFramePr>
          <p:cNvPr id="4" name="Content Placeholder 3"/>
          <p:cNvGraphicFramePr>
            <a:graphicFrameLocks/>
          </p:cNvGraphicFramePr>
          <p:nvPr>
            <p:extLst>
              <p:ext uri="{D42A27DB-BD31-4B8C-83A1-F6EECF244321}">
                <p14:modId xmlns:p14="http://schemas.microsoft.com/office/powerpoint/2010/main" val="4171785011"/>
              </p:ext>
            </p:extLst>
          </p:nvPr>
        </p:nvGraphicFramePr>
        <p:xfrm>
          <a:off x="467545" y="1594212"/>
          <a:ext cx="3312367" cy="1854200"/>
        </p:xfrm>
        <a:graphic>
          <a:graphicData uri="http://schemas.openxmlformats.org/drawingml/2006/table">
            <a:tbl>
              <a:tblPr firstRow="1" bandRow="1">
                <a:tableStyleId>{5C22544A-7EE6-4342-B048-85BDC9FD1C3A}</a:tableStyleId>
              </a:tblPr>
              <a:tblGrid>
                <a:gridCol w="936103">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Year</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GPA</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3</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4</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3</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2</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3.</a:t>
                      </a:r>
                      <a:r>
                        <a:rPr lang="en-US" altLang="zh-CN" sz="2400" dirty="0" smtClean="0">
                          <a:latin typeface="Calibri" pitchFamily="34" charset="0"/>
                        </a:rPr>
                        <a:t>4</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3</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3.</a:t>
                      </a:r>
                      <a:r>
                        <a:rPr lang="en-US" altLang="zh-CN" sz="2400" dirty="0" smtClean="0">
                          <a:latin typeface="Calibri" pitchFamily="34" charset="0"/>
                        </a:rPr>
                        <a:t>6</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467544" y="980728"/>
            <a:ext cx="1080120"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Quiz1</a:t>
            </a:r>
            <a:endParaRPr lang="en-SG" sz="2800" b="1" dirty="0">
              <a:latin typeface="Calibri" pitchFamily="34" charset="0"/>
            </a:endParaRPr>
          </a:p>
        </p:txBody>
      </p:sp>
      <p:sp>
        <p:nvSpPr>
          <p:cNvPr id="11" name="TextBox 10"/>
          <p:cNvSpPr txBox="1"/>
          <p:nvPr/>
        </p:nvSpPr>
        <p:spPr>
          <a:xfrm>
            <a:off x="5220072" y="101814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graphicFrame>
        <p:nvGraphicFramePr>
          <p:cNvPr id="9" name="Content Placeholder 3"/>
          <p:cNvGraphicFramePr>
            <a:graphicFrameLocks/>
          </p:cNvGraphicFramePr>
          <p:nvPr>
            <p:extLst>
              <p:ext uri="{D42A27DB-BD31-4B8C-83A1-F6EECF244321}">
                <p14:modId xmlns:p14="http://schemas.microsoft.com/office/powerpoint/2010/main" val="1491535430"/>
              </p:ext>
            </p:extLst>
          </p:nvPr>
        </p:nvGraphicFramePr>
        <p:xfrm>
          <a:off x="5220073" y="1574800"/>
          <a:ext cx="2376264" cy="1483360"/>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tblGrid>
              <a:tr h="370840">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Year</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GPA</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3</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3.8</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3</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2</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3.</a:t>
                      </a:r>
                      <a:r>
                        <a:rPr lang="en-US" altLang="zh-CN" sz="2400" dirty="0" smtClean="0">
                          <a:latin typeface="Calibri" pitchFamily="34" charset="0"/>
                        </a:rPr>
                        <a:t>4</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4359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SG" dirty="0"/>
          </a:p>
        </p:txBody>
      </p:sp>
      <p:sp>
        <p:nvSpPr>
          <p:cNvPr id="3" name="Content Placeholder 2"/>
          <p:cNvSpPr>
            <a:spLocks noGrp="1"/>
          </p:cNvSpPr>
          <p:nvPr>
            <p:ph idx="1"/>
          </p:nvPr>
        </p:nvSpPr>
        <p:spPr>
          <a:xfrm>
            <a:off x="457200" y="3645024"/>
            <a:ext cx="8229600" cy="2736304"/>
          </a:xfrm>
          <a:solidFill>
            <a:schemeClr val="bg1"/>
          </a:solidFill>
        </p:spPr>
        <p:txBody>
          <a:bodyPr>
            <a:normAutofit fontScale="77500" lnSpcReduction="20000"/>
          </a:bodyPr>
          <a:lstStyle/>
          <a:p>
            <a:r>
              <a:rPr lang="en-US" dirty="0" smtClean="0"/>
              <a:t>Query: “Find the student that scores the highest in Quiz1”</a:t>
            </a:r>
          </a:p>
          <a:p>
            <a:r>
              <a:rPr lang="en-US" b="1" dirty="0" smtClean="0">
                <a:sym typeface="Symbol"/>
              </a:rPr>
              <a:t></a:t>
            </a:r>
            <a:r>
              <a:rPr lang="en-US" sz="4100" baseline="-25000" dirty="0" smtClean="0">
                <a:sym typeface="Symbol"/>
              </a:rPr>
              <a:t>Score = MAX(Score)</a:t>
            </a:r>
            <a:r>
              <a:rPr lang="en-US" sz="4100" dirty="0" smtClean="0">
                <a:sym typeface="Symbol"/>
              </a:rPr>
              <a:t> </a:t>
            </a:r>
            <a:r>
              <a:rPr lang="en-US" dirty="0" smtClean="0">
                <a:sym typeface="Symbol"/>
              </a:rPr>
              <a:t>Quiz1 ?</a:t>
            </a:r>
            <a:endParaRPr lang="en-US" dirty="0">
              <a:sym typeface="Symbol"/>
            </a:endParaRPr>
          </a:p>
          <a:p>
            <a:r>
              <a:rPr lang="en-US" dirty="0" smtClean="0"/>
              <a:t>Wrong: Aggregate functions can only be used with the aggregation operation </a:t>
            </a:r>
            <a:r>
              <a:rPr lang="en-US" b="1" dirty="0">
                <a:sym typeface="Symbol"/>
              </a:rPr>
              <a:t></a:t>
            </a:r>
            <a:endParaRPr lang="en-US" b="1" dirty="0" smtClean="0"/>
          </a:p>
          <a:p>
            <a:r>
              <a:rPr lang="en-US" dirty="0" smtClean="0"/>
              <a:t>R1 := </a:t>
            </a:r>
            <a:r>
              <a:rPr lang="en-US" b="1" dirty="0" smtClean="0">
                <a:sym typeface="Symbol"/>
              </a:rPr>
              <a:t></a:t>
            </a:r>
            <a:r>
              <a:rPr lang="en-US" sz="4100" baseline="-25000" dirty="0" smtClean="0">
                <a:sym typeface="Symbol"/>
              </a:rPr>
              <a:t>MAX(Score)</a:t>
            </a:r>
            <a:r>
              <a:rPr lang="en-US" sz="4100" baseline="-25000" dirty="0" smtClean="0">
                <a:sym typeface="Wingdings" pitchFamily="2" charset="2"/>
              </a:rPr>
              <a:t></a:t>
            </a:r>
            <a:r>
              <a:rPr lang="en-US" sz="4100" baseline="-25000" dirty="0" err="1" smtClean="0">
                <a:sym typeface="Wingdings" pitchFamily="2" charset="2"/>
              </a:rPr>
              <a:t>MaxScore</a:t>
            </a:r>
            <a:r>
              <a:rPr lang="en-US" dirty="0" smtClean="0">
                <a:sym typeface="Symbol"/>
              </a:rPr>
              <a:t>(Quiz1)</a:t>
            </a:r>
          </a:p>
          <a:p>
            <a:r>
              <a:rPr lang="en-US" dirty="0" smtClean="0">
                <a:sym typeface="Symbol"/>
              </a:rPr>
              <a:t>R2 := Quiz</a:t>
            </a:r>
            <a:r>
              <a:rPr lang="en-US" dirty="0" smtClean="0"/>
              <a:t>1 </a:t>
            </a:r>
            <a:r>
              <a:rPr lang="en-GB" b="1" dirty="0" smtClean="0">
                <a:solidFill>
                  <a:schemeClr val="accent4">
                    <a:lumMod val="50000"/>
                  </a:schemeClr>
                </a:solidFill>
                <a:sym typeface="MT Extra" pitchFamily="18" charset="2"/>
              </a:rPr>
              <a:t>⋈</a:t>
            </a:r>
            <a:r>
              <a:rPr lang="en-GB" sz="4100" baseline="-25000" dirty="0" smtClean="0">
                <a:solidFill>
                  <a:schemeClr val="accent4">
                    <a:lumMod val="50000"/>
                  </a:schemeClr>
                </a:solidFill>
                <a:sym typeface="MT Extra" pitchFamily="18" charset="2"/>
              </a:rPr>
              <a:t>Score = </a:t>
            </a:r>
            <a:r>
              <a:rPr lang="en-GB" sz="4100" baseline="-25000" dirty="0" err="1" smtClean="0">
                <a:solidFill>
                  <a:schemeClr val="accent4">
                    <a:lumMod val="50000"/>
                  </a:schemeClr>
                </a:solidFill>
                <a:sym typeface="MT Extra" pitchFamily="18" charset="2"/>
              </a:rPr>
              <a:t>MaxScore</a:t>
            </a:r>
            <a:r>
              <a:rPr lang="en-GB" dirty="0" smtClean="0">
                <a:solidFill>
                  <a:schemeClr val="accent4">
                    <a:lumMod val="50000"/>
                  </a:schemeClr>
                </a:solidFill>
                <a:sym typeface="MT Extra" pitchFamily="18" charset="2"/>
              </a:rPr>
              <a:t> R1</a:t>
            </a:r>
          </a:p>
          <a:p>
            <a:r>
              <a:rPr lang="en-GB" dirty="0" smtClean="0">
                <a:solidFill>
                  <a:schemeClr val="accent4">
                    <a:lumMod val="50000"/>
                  </a:schemeClr>
                </a:solidFill>
                <a:sym typeface="MT Extra" pitchFamily="18" charset="2"/>
              </a:rPr>
              <a:t>R3 := </a:t>
            </a:r>
            <a:r>
              <a:rPr lang="en-US" b="1" dirty="0" smtClean="0">
                <a:sym typeface="Symbol"/>
              </a:rPr>
              <a:t></a:t>
            </a:r>
            <a:r>
              <a:rPr lang="en-US" baseline="-25000" dirty="0" smtClean="0">
                <a:sym typeface="Symbol"/>
              </a:rPr>
              <a:t>Name</a:t>
            </a:r>
            <a:r>
              <a:rPr lang="en-US" dirty="0" smtClean="0">
                <a:sym typeface="Symbol"/>
              </a:rPr>
              <a:t>(R2)</a:t>
            </a:r>
            <a:endParaRPr lang="en-SG" dirty="0"/>
          </a:p>
        </p:txBody>
      </p:sp>
      <p:graphicFrame>
        <p:nvGraphicFramePr>
          <p:cNvPr id="4" name="Content Placeholder 3"/>
          <p:cNvGraphicFramePr>
            <a:graphicFrameLocks/>
          </p:cNvGraphicFramePr>
          <p:nvPr>
            <p:extLst/>
          </p:nvPr>
        </p:nvGraphicFramePr>
        <p:xfrm>
          <a:off x="467545" y="1666220"/>
          <a:ext cx="1656183" cy="1854200"/>
        </p:xfrm>
        <a:graphic>
          <a:graphicData uri="http://schemas.openxmlformats.org/drawingml/2006/table">
            <a:tbl>
              <a:tblPr firstRow="1" bandRow="1">
                <a:tableStyleId>{5C22544A-7EE6-4342-B048-85BDC9FD1C3A}</a:tableStyleId>
              </a:tblPr>
              <a:tblGrid>
                <a:gridCol w="86409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467544" y="1052736"/>
            <a:ext cx="1080120"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Quiz1</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2771801" y="1666220"/>
          <a:ext cx="1368151" cy="741680"/>
        </p:xfrm>
        <a:graphic>
          <a:graphicData uri="http://schemas.openxmlformats.org/drawingml/2006/table">
            <a:tbl>
              <a:tblPr firstRow="1" bandRow="1">
                <a:tableStyleId>{5C22544A-7EE6-4342-B048-85BDC9FD1C3A}</a:tableStyleId>
              </a:tblPr>
              <a:tblGrid>
                <a:gridCol w="1368151">
                  <a:extLst>
                    <a:ext uri="{9D8B030D-6E8A-4147-A177-3AD203B41FA5}">
                      <a16:colId xmlns:a16="http://schemas.microsoft.com/office/drawing/2014/main" val="20000"/>
                    </a:ext>
                  </a:extLst>
                </a:gridCol>
              </a:tblGrid>
              <a:tr h="370840">
                <a:tc>
                  <a:txBody>
                    <a:bodyPr/>
                    <a:lstStyle/>
                    <a:p>
                      <a:pPr algn="ctr"/>
                      <a:r>
                        <a:rPr lang="en-US" sz="2400" dirty="0" err="1" smtClean="0">
                          <a:latin typeface="Calibri" pitchFamily="34" charset="0"/>
                        </a:rPr>
                        <a:t>MaxScore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2771800" y="1052736"/>
            <a:ext cx="648072"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R1</a:t>
            </a:r>
            <a:endParaRPr lang="en-SG" sz="2800" b="1" dirty="0">
              <a:latin typeface="Calibri" pitchFamily="34" charset="0"/>
            </a:endParaRPr>
          </a:p>
        </p:txBody>
      </p:sp>
      <p:graphicFrame>
        <p:nvGraphicFramePr>
          <p:cNvPr id="8" name="Content Placeholder 3"/>
          <p:cNvGraphicFramePr>
            <a:graphicFrameLocks/>
          </p:cNvGraphicFramePr>
          <p:nvPr>
            <p:extLst/>
          </p:nvPr>
        </p:nvGraphicFramePr>
        <p:xfrm>
          <a:off x="5220072" y="1020336"/>
          <a:ext cx="3096344" cy="74168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tblGrid>
              <a:tr h="370840">
                <a:tc>
                  <a:txBody>
                    <a:bodyPr/>
                    <a:lstStyle/>
                    <a:p>
                      <a:pPr algn="ctr"/>
                      <a:r>
                        <a:rPr lang="en-US" sz="2400" u="none" dirty="0" smtClean="0">
                          <a:solidFill>
                            <a:schemeClr val="bg1"/>
                          </a:solidFill>
                          <a:latin typeface="Calibri" pitchFamily="34" charset="0"/>
                        </a:rPr>
                        <a:t>Name</a:t>
                      </a:r>
                      <a:endParaRPr lang="en-SG" sz="2400" u="none"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tc>
                  <a:txBody>
                    <a:bodyPr/>
                    <a:lstStyle/>
                    <a:p>
                      <a:pPr algn="ctr"/>
                      <a:r>
                        <a:rPr lang="en-US" sz="2400" dirty="0" err="1" smtClean="0">
                          <a:latin typeface="Calibri" pitchFamily="34" charset="0"/>
                        </a:rPr>
                        <a:t>MaxScore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bl>
          </a:graphicData>
        </a:graphic>
      </p:graphicFrame>
      <p:sp>
        <p:nvSpPr>
          <p:cNvPr id="9" name="TextBox 8"/>
          <p:cNvSpPr txBox="1"/>
          <p:nvPr/>
        </p:nvSpPr>
        <p:spPr>
          <a:xfrm>
            <a:off x="5220072" y="406852"/>
            <a:ext cx="648072"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R2</a:t>
            </a:r>
            <a:endParaRPr lang="en-SG" sz="2800" b="1" dirty="0">
              <a:latin typeface="Calibri" pitchFamily="34" charset="0"/>
            </a:endParaRPr>
          </a:p>
        </p:txBody>
      </p:sp>
      <p:graphicFrame>
        <p:nvGraphicFramePr>
          <p:cNvPr id="10" name="Content Placeholder 3"/>
          <p:cNvGraphicFramePr>
            <a:graphicFrameLocks/>
          </p:cNvGraphicFramePr>
          <p:nvPr>
            <p:extLst/>
          </p:nvPr>
        </p:nvGraphicFramePr>
        <p:xfrm>
          <a:off x="5220072" y="2831336"/>
          <a:ext cx="864096" cy="74168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tblGrid>
              <a:tr h="370840">
                <a:tc>
                  <a:txBody>
                    <a:bodyPr/>
                    <a:lstStyle/>
                    <a:p>
                      <a:pPr algn="ctr"/>
                      <a:r>
                        <a:rPr lang="en-US" sz="2400" u="none" dirty="0" smtClean="0">
                          <a:solidFill>
                            <a:schemeClr val="bg1"/>
                          </a:solidFill>
                          <a:latin typeface="Calibri" pitchFamily="34" charset="0"/>
                        </a:rPr>
                        <a:t>Name</a:t>
                      </a:r>
                      <a:endParaRPr lang="en-SG" sz="2400" u="none" dirty="0">
                        <a:solidFill>
                          <a:schemeClr val="bg1"/>
                        </a:solidFill>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bl>
          </a:graphicData>
        </a:graphic>
      </p:graphicFrame>
      <p:sp>
        <p:nvSpPr>
          <p:cNvPr id="11" name="TextBox 10"/>
          <p:cNvSpPr txBox="1"/>
          <p:nvPr/>
        </p:nvSpPr>
        <p:spPr>
          <a:xfrm>
            <a:off x="5220072" y="2215664"/>
            <a:ext cx="648072"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R3</a:t>
            </a:r>
            <a:endParaRPr lang="en-SG" sz="2800" b="1" dirty="0">
              <a:latin typeface="Calibri" pitchFamily="34" charset="0"/>
            </a:endParaRPr>
          </a:p>
        </p:txBody>
      </p:sp>
    </p:spTree>
    <p:extLst>
      <p:ext uri="{BB962C8B-B14F-4D97-AF65-F5344CB8AC3E}">
        <p14:creationId xmlns:p14="http://schemas.microsoft.com/office/powerpoint/2010/main" val="222727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SG" dirty="0"/>
          </a:p>
        </p:txBody>
      </p:sp>
      <p:sp>
        <p:nvSpPr>
          <p:cNvPr id="3" name="Content Placeholder 2"/>
          <p:cNvSpPr>
            <a:spLocks noGrp="1"/>
          </p:cNvSpPr>
          <p:nvPr>
            <p:ph idx="1"/>
          </p:nvPr>
        </p:nvSpPr>
        <p:spPr>
          <a:xfrm>
            <a:off x="457200" y="3645024"/>
            <a:ext cx="8229600" cy="2736304"/>
          </a:xfrm>
          <a:solidFill>
            <a:schemeClr val="bg1"/>
          </a:solidFill>
        </p:spPr>
        <p:txBody>
          <a:bodyPr>
            <a:normAutofit fontScale="70000" lnSpcReduction="20000"/>
          </a:bodyPr>
          <a:lstStyle/>
          <a:p>
            <a:r>
              <a:rPr lang="en-US" dirty="0" smtClean="0"/>
              <a:t>Query: “Find the student that scores the second highest in Quiz1”</a:t>
            </a:r>
          </a:p>
          <a:p>
            <a:r>
              <a:rPr lang="en-US" dirty="0" smtClean="0"/>
              <a:t>R1 := </a:t>
            </a:r>
            <a:r>
              <a:rPr lang="en-US" b="1" dirty="0" smtClean="0">
                <a:sym typeface="Symbol"/>
              </a:rPr>
              <a:t></a:t>
            </a:r>
            <a:r>
              <a:rPr lang="en-US" sz="4100" baseline="-25000" dirty="0" smtClean="0">
                <a:sym typeface="Symbol"/>
              </a:rPr>
              <a:t>MAX(Score)</a:t>
            </a:r>
            <a:r>
              <a:rPr lang="en-US" sz="4100" baseline="-25000" dirty="0" smtClean="0">
                <a:sym typeface="Wingdings" pitchFamily="2" charset="2"/>
              </a:rPr>
              <a:t></a:t>
            </a:r>
            <a:r>
              <a:rPr lang="en-US" sz="4100" baseline="-25000" dirty="0" err="1" smtClean="0">
                <a:sym typeface="Wingdings" pitchFamily="2" charset="2"/>
              </a:rPr>
              <a:t>MaxScore</a:t>
            </a:r>
            <a:r>
              <a:rPr lang="en-US" dirty="0" smtClean="0">
                <a:sym typeface="Symbol"/>
              </a:rPr>
              <a:t>(Quiz1)</a:t>
            </a:r>
          </a:p>
          <a:p>
            <a:r>
              <a:rPr lang="en-US" dirty="0" smtClean="0">
                <a:sym typeface="Symbol"/>
              </a:rPr>
              <a:t>R2 := Quiz</a:t>
            </a:r>
            <a:r>
              <a:rPr lang="en-US" dirty="0" smtClean="0"/>
              <a:t>1 </a:t>
            </a:r>
            <a:r>
              <a:rPr lang="en-GB" b="1" dirty="0" smtClean="0">
                <a:solidFill>
                  <a:schemeClr val="accent4">
                    <a:lumMod val="50000"/>
                  </a:schemeClr>
                </a:solidFill>
                <a:sym typeface="MT Extra" pitchFamily="18" charset="2"/>
              </a:rPr>
              <a:t>⋈</a:t>
            </a:r>
            <a:r>
              <a:rPr lang="en-GB" sz="4100" baseline="-25000" dirty="0" smtClean="0">
                <a:solidFill>
                  <a:schemeClr val="accent4">
                    <a:lumMod val="50000"/>
                  </a:schemeClr>
                </a:solidFill>
                <a:sym typeface="MT Extra" pitchFamily="18" charset="2"/>
              </a:rPr>
              <a:t>Score = </a:t>
            </a:r>
            <a:r>
              <a:rPr lang="en-GB" sz="4100" baseline="-25000" dirty="0" err="1" smtClean="0">
                <a:solidFill>
                  <a:schemeClr val="accent4">
                    <a:lumMod val="50000"/>
                  </a:schemeClr>
                </a:solidFill>
                <a:sym typeface="MT Extra" pitchFamily="18" charset="2"/>
              </a:rPr>
              <a:t>MaxScore</a:t>
            </a:r>
            <a:r>
              <a:rPr lang="en-GB" dirty="0" smtClean="0">
                <a:solidFill>
                  <a:schemeClr val="accent4">
                    <a:lumMod val="50000"/>
                  </a:schemeClr>
                </a:solidFill>
                <a:sym typeface="MT Extra" pitchFamily="18" charset="2"/>
              </a:rPr>
              <a:t> R1</a:t>
            </a:r>
          </a:p>
          <a:p>
            <a:r>
              <a:rPr lang="en-GB" dirty="0" smtClean="0">
                <a:solidFill>
                  <a:schemeClr val="accent4">
                    <a:lumMod val="50000"/>
                  </a:schemeClr>
                </a:solidFill>
                <a:sym typeface="MT Extra" pitchFamily="18" charset="2"/>
              </a:rPr>
              <a:t>R3 := </a:t>
            </a:r>
            <a:r>
              <a:rPr lang="en-US" b="1" dirty="0" smtClean="0">
                <a:sym typeface="Symbol"/>
              </a:rPr>
              <a:t></a:t>
            </a:r>
            <a:r>
              <a:rPr lang="en-US" sz="4000" baseline="-25000" dirty="0" smtClean="0">
                <a:sym typeface="Symbol"/>
              </a:rPr>
              <a:t>Name, Score</a:t>
            </a:r>
            <a:r>
              <a:rPr lang="en-US" dirty="0" smtClean="0">
                <a:sym typeface="Symbol"/>
              </a:rPr>
              <a:t>(R2)</a:t>
            </a:r>
          </a:p>
          <a:p>
            <a:r>
              <a:rPr lang="en-US" dirty="0" smtClean="0">
                <a:sym typeface="Symbol"/>
              </a:rPr>
              <a:t>R4 := Quiz1 – R3</a:t>
            </a:r>
          </a:p>
          <a:p>
            <a:r>
              <a:rPr lang="en-US" dirty="0" smtClean="0">
                <a:sym typeface="Symbol"/>
              </a:rPr>
              <a:t>R5 := </a:t>
            </a:r>
            <a:r>
              <a:rPr lang="en-US" b="1" dirty="0">
                <a:sym typeface="Symbol"/>
              </a:rPr>
              <a:t></a:t>
            </a:r>
            <a:r>
              <a:rPr lang="en-US" sz="4100" baseline="-25000" dirty="0">
                <a:sym typeface="Symbol"/>
              </a:rPr>
              <a:t>MAX(Score)</a:t>
            </a:r>
            <a:r>
              <a:rPr lang="en-US" sz="4100" baseline="-25000" dirty="0" smtClean="0">
                <a:sym typeface="Wingdings" pitchFamily="2" charset="2"/>
              </a:rPr>
              <a:t>2ndMaxScore</a:t>
            </a:r>
            <a:r>
              <a:rPr lang="en-US" dirty="0" smtClean="0">
                <a:sym typeface="Symbol"/>
              </a:rPr>
              <a:t>(R4)</a:t>
            </a:r>
          </a:p>
          <a:p>
            <a:r>
              <a:rPr lang="en-US" dirty="0" smtClean="0">
                <a:sym typeface="Symbol"/>
              </a:rPr>
              <a:t>R6 := R4</a:t>
            </a:r>
            <a:r>
              <a:rPr lang="en-US" dirty="0" smtClean="0"/>
              <a:t> </a:t>
            </a:r>
            <a:r>
              <a:rPr lang="en-GB" b="1" dirty="0">
                <a:solidFill>
                  <a:schemeClr val="accent4">
                    <a:lumMod val="50000"/>
                  </a:schemeClr>
                </a:solidFill>
                <a:sym typeface="MT Extra" pitchFamily="18" charset="2"/>
              </a:rPr>
              <a:t>⋈</a:t>
            </a:r>
            <a:r>
              <a:rPr lang="en-GB" sz="4000" baseline="-25000" dirty="0">
                <a:solidFill>
                  <a:schemeClr val="accent4">
                    <a:lumMod val="50000"/>
                  </a:schemeClr>
                </a:solidFill>
                <a:sym typeface="MT Extra" pitchFamily="18" charset="2"/>
              </a:rPr>
              <a:t>Score = </a:t>
            </a:r>
            <a:r>
              <a:rPr lang="en-GB" sz="4000" baseline="-25000" dirty="0" smtClean="0">
                <a:solidFill>
                  <a:schemeClr val="accent4">
                    <a:lumMod val="50000"/>
                  </a:schemeClr>
                </a:solidFill>
                <a:sym typeface="MT Extra" pitchFamily="18" charset="2"/>
              </a:rPr>
              <a:t>2ndMaxScore</a:t>
            </a:r>
            <a:r>
              <a:rPr lang="en-GB" dirty="0" smtClean="0">
                <a:solidFill>
                  <a:schemeClr val="accent4">
                    <a:lumMod val="50000"/>
                  </a:schemeClr>
                </a:solidFill>
                <a:sym typeface="MT Extra" pitchFamily="18" charset="2"/>
              </a:rPr>
              <a:t> R5</a:t>
            </a:r>
            <a:endParaRPr lang="en-GB" dirty="0">
              <a:solidFill>
                <a:schemeClr val="accent4">
                  <a:lumMod val="50000"/>
                </a:schemeClr>
              </a:solidFill>
              <a:sym typeface="MT Extra" pitchFamily="18" charset="2"/>
            </a:endParaRPr>
          </a:p>
          <a:p>
            <a:endParaRPr lang="en-US" dirty="0">
              <a:sym typeface="Symbol"/>
            </a:endParaRPr>
          </a:p>
          <a:p>
            <a:endParaRPr lang="en-SG" dirty="0"/>
          </a:p>
        </p:txBody>
      </p:sp>
      <p:graphicFrame>
        <p:nvGraphicFramePr>
          <p:cNvPr id="4" name="Content Placeholder 3"/>
          <p:cNvGraphicFramePr>
            <a:graphicFrameLocks/>
          </p:cNvGraphicFramePr>
          <p:nvPr>
            <p:extLst/>
          </p:nvPr>
        </p:nvGraphicFramePr>
        <p:xfrm>
          <a:off x="467545" y="1666220"/>
          <a:ext cx="1656183" cy="1854200"/>
        </p:xfrm>
        <a:graphic>
          <a:graphicData uri="http://schemas.openxmlformats.org/drawingml/2006/table">
            <a:tbl>
              <a:tblPr firstRow="1" bandRow="1">
                <a:tableStyleId>{5C22544A-7EE6-4342-B048-85BDC9FD1C3A}</a:tableStyleId>
              </a:tblPr>
              <a:tblGrid>
                <a:gridCol w="86409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467544" y="1052736"/>
            <a:ext cx="1080120"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Quiz1</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2771801" y="1666220"/>
          <a:ext cx="1368151" cy="741680"/>
        </p:xfrm>
        <a:graphic>
          <a:graphicData uri="http://schemas.openxmlformats.org/drawingml/2006/table">
            <a:tbl>
              <a:tblPr firstRow="1" bandRow="1">
                <a:tableStyleId>{5C22544A-7EE6-4342-B048-85BDC9FD1C3A}</a:tableStyleId>
              </a:tblPr>
              <a:tblGrid>
                <a:gridCol w="1368151">
                  <a:extLst>
                    <a:ext uri="{9D8B030D-6E8A-4147-A177-3AD203B41FA5}">
                      <a16:colId xmlns:a16="http://schemas.microsoft.com/office/drawing/2014/main" val="20000"/>
                    </a:ext>
                  </a:extLst>
                </a:gridCol>
              </a:tblGrid>
              <a:tr h="370840">
                <a:tc>
                  <a:txBody>
                    <a:bodyPr/>
                    <a:lstStyle/>
                    <a:p>
                      <a:pPr algn="ctr"/>
                      <a:r>
                        <a:rPr lang="en-US" sz="2400" dirty="0" err="1" smtClean="0">
                          <a:latin typeface="Calibri" pitchFamily="34" charset="0"/>
                        </a:rPr>
                        <a:t>MaxScore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2771800" y="1052736"/>
            <a:ext cx="648072"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R1</a:t>
            </a:r>
            <a:endParaRPr lang="en-SG" sz="2800" b="1" dirty="0">
              <a:latin typeface="Calibri" pitchFamily="34" charset="0"/>
            </a:endParaRPr>
          </a:p>
        </p:txBody>
      </p:sp>
      <p:graphicFrame>
        <p:nvGraphicFramePr>
          <p:cNvPr id="8" name="Content Placeholder 3"/>
          <p:cNvGraphicFramePr>
            <a:graphicFrameLocks/>
          </p:cNvGraphicFramePr>
          <p:nvPr>
            <p:extLst/>
          </p:nvPr>
        </p:nvGraphicFramePr>
        <p:xfrm>
          <a:off x="5220072" y="1020336"/>
          <a:ext cx="3096344" cy="74168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tblGrid>
              <a:tr h="370840">
                <a:tc>
                  <a:txBody>
                    <a:bodyPr/>
                    <a:lstStyle/>
                    <a:p>
                      <a:pPr algn="ctr"/>
                      <a:r>
                        <a:rPr lang="en-US" sz="2400" u="none" dirty="0" smtClean="0">
                          <a:solidFill>
                            <a:schemeClr val="bg1"/>
                          </a:solidFill>
                          <a:latin typeface="Calibri" pitchFamily="34" charset="0"/>
                        </a:rPr>
                        <a:t>Name</a:t>
                      </a:r>
                      <a:endParaRPr lang="en-SG" sz="2400" u="none"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tc>
                  <a:txBody>
                    <a:bodyPr/>
                    <a:lstStyle/>
                    <a:p>
                      <a:pPr algn="ctr"/>
                      <a:r>
                        <a:rPr lang="en-US" sz="2400" dirty="0" err="1" smtClean="0">
                          <a:latin typeface="Calibri" pitchFamily="34" charset="0"/>
                        </a:rPr>
                        <a:t>MaxScore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bl>
          </a:graphicData>
        </a:graphic>
      </p:graphicFrame>
      <p:sp>
        <p:nvSpPr>
          <p:cNvPr id="9" name="TextBox 8"/>
          <p:cNvSpPr txBox="1"/>
          <p:nvPr/>
        </p:nvSpPr>
        <p:spPr>
          <a:xfrm>
            <a:off x="5220072" y="406852"/>
            <a:ext cx="648072"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R2</a:t>
            </a:r>
            <a:endParaRPr lang="en-SG" sz="2800" b="1" dirty="0">
              <a:latin typeface="Calibri" pitchFamily="34" charset="0"/>
            </a:endParaRPr>
          </a:p>
        </p:txBody>
      </p:sp>
      <p:sp>
        <p:nvSpPr>
          <p:cNvPr id="11" name="TextBox 10"/>
          <p:cNvSpPr txBox="1"/>
          <p:nvPr/>
        </p:nvSpPr>
        <p:spPr>
          <a:xfrm>
            <a:off x="5220072" y="2215664"/>
            <a:ext cx="648072"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R3</a:t>
            </a:r>
            <a:endParaRPr lang="en-SG" sz="2800" b="1" dirty="0">
              <a:latin typeface="Calibri" pitchFamily="34" charset="0"/>
            </a:endParaRPr>
          </a:p>
        </p:txBody>
      </p:sp>
      <p:graphicFrame>
        <p:nvGraphicFramePr>
          <p:cNvPr id="12" name="Table 11"/>
          <p:cNvGraphicFramePr>
            <a:graphicFrameLocks noGrp="1"/>
          </p:cNvGraphicFramePr>
          <p:nvPr>
            <p:extLst/>
          </p:nvPr>
        </p:nvGraphicFramePr>
        <p:xfrm>
          <a:off x="5220072" y="2865168"/>
          <a:ext cx="1656183" cy="741680"/>
        </p:xfrm>
        <a:graphic>
          <a:graphicData uri="http://schemas.openxmlformats.org/drawingml/2006/table">
            <a:tbl>
              <a:tblPr firstRow="1" bandRow="1">
                <a:tableStyleId>{5C22544A-7EE6-4342-B048-85BDC9FD1C3A}</a:tableStyleId>
              </a:tblPr>
              <a:tblGrid>
                <a:gridCol w="86409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1154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SG" dirty="0"/>
          </a:p>
        </p:txBody>
      </p:sp>
      <p:sp>
        <p:nvSpPr>
          <p:cNvPr id="3" name="Content Placeholder 2"/>
          <p:cNvSpPr>
            <a:spLocks noGrp="1"/>
          </p:cNvSpPr>
          <p:nvPr>
            <p:ph idx="1"/>
          </p:nvPr>
        </p:nvSpPr>
        <p:spPr>
          <a:xfrm>
            <a:off x="457200" y="3068960"/>
            <a:ext cx="8363272" cy="3312368"/>
          </a:xfrm>
          <a:solidFill>
            <a:schemeClr val="bg1"/>
          </a:solidFill>
        </p:spPr>
        <p:txBody>
          <a:bodyPr>
            <a:normAutofit fontScale="85000" lnSpcReduction="10000"/>
          </a:bodyPr>
          <a:lstStyle/>
          <a:p>
            <a:r>
              <a:rPr lang="en-US" dirty="0" smtClean="0"/>
              <a:t>Query: “For each school, find the student that scores the highest in Quiz1”</a:t>
            </a:r>
          </a:p>
          <a:p>
            <a:r>
              <a:rPr lang="en-US" dirty="0" smtClean="0"/>
              <a:t>R1 := Quiz1 </a:t>
            </a:r>
            <a:r>
              <a:rPr lang="en-GB" b="1" dirty="0" smtClean="0">
                <a:solidFill>
                  <a:schemeClr val="accent4">
                    <a:lumMod val="50000"/>
                  </a:schemeClr>
                </a:solidFill>
                <a:sym typeface="MT Extra" pitchFamily="18" charset="2"/>
              </a:rPr>
              <a:t>⋈ </a:t>
            </a:r>
            <a:r>
              <a:rPr lang="en-GB" dirty="0" smtClean="0">
                <a:solidFill>
                  <a:schemeClr val="accent4">
                    <a:lumMod val="50000"/>
                  </a:schemeClr>
                </a:solidFill>
                <a:sym typeface="MT Extra" pitchFamily="18" charset="2"/>
              </a:rPr>
              <a:t>Student</a:t>
            </a:r>
            <a:endParaRPr lang="en-US" dirty="0" smtClean="0"/>
          </a:p>
          <a:p>
            <a:r>
              <a:rPr lang="en-US" dirty="0" smtClean="0"/>
              <a:t>R2 := </a:t>
            </a:r>
            <a:r>
              <a:rPr lang="en-US" b="1" dirty="0" smtClean="0">
                <a:sym typeface="Symbol"/>
              </a:rPr>
              <a:t></a:t>
            </a:r>
            <a:r>
              <a:rPr lang="en-US" sz="4100" baseline="-25000" dirty="0" smtClean="0">
                <a:sym typeface="Symbol"/>
              </a:rPr>
              <a:t>School, MAX(Score)</a:t>
            </a:r>
            <a:r>
              <a:rPr lang="en-US" sz="4100" baseline="-25000" dirty="0" smtClean="0">
                <a:sym typeface="Wingdings" pitchFamily="2" charset="2"/>
              </a:rPr>
              <a:t></a:t>
            </a:r>
            <a:r>
              <a:rPr lang="en-US" sz="4100" baseline="-25000" dirty="0" err="1" smtClean="0">
                <a:sym typeface="Wingdings" pitchFamily="2" charset="2"/>
              </a:rPr>
              <a:t>MaxScore</a:t>
            </a:r>
            <a:r>
              <a:rPr lang="en-US" dirty="0" smtClean="0">
                <a:sym typeface="Symbol"/>
              </a:rPr>
              <a:t>(R1)</a:t>
            </a:r>
          </a:p>
          <a:p>
            <a:r>
              <a:rPr lang="en-US" dirty="0" smtClean="0">
                <a:sym typeface="Symbol"/>
              </a:rPr>
              <a:t>R3 := R</a:t>
            </a:r>
            <a:r>
              <a:rPr lang="en-US" dirty="0" smtClean="0"/>
              <a:t>1 </a:t>
            </a:r>
            <a:r>
              <a:rPr lang="en-GB" b="1" dirty="0" smtClean="0">
                <a:solidFill>
                  <a:schemeClr val="accent4">
                    <a:lumMod val="50000"/>
                  </a:schemeClr>
                </a:solidFill>
                <a:sym typeface="MT Extra" pitchFamily="18" charset="2"/>
              </a:rPr>
              <a:t>⋈</a:t>
            </a:r>
            <a:r>
              <a:rPr lang="en-GB" sz="4100" baseline="-25000" dirty="0" smtClean="0">
                <a:solidFill>
                  <a:schemeClr val="accent4">
                    <a:lumMod val="50000"/>
                  </a:schemeClr>
                </a:solidFill>
                <a:sym typeface="MT Extra" pitchFamily="18" charset="2"/>
              </a:rPr>
              <a:t>R1.School = R2.School AND Score = </a:t>
            </a:r>
            <a:r>
              <a:rPr lang="en-GB" sz="4100" baseline="-25000" dirty="0" err="1" smtClean="0">
                <a:solidFill>
                  <a:schemeClr val="accent4">
                    <a:lumMod val="50000"/>
                  </a:schemeClr>
                </a:solidFill>
                <a:sym typeface="MT Extra" pitchFamily="18" charset="2"/>
              </a:rPr>
              <a:t>MaxScore</a:t>
            </a:r>
            <a:r>
              <a:rPr lang="en-GB" dirty="0" smtClean="0">
                <a:solidFill>
                  <a:schemeClr val="accent4">
                    <a:lumMod val="50000"/>
                  </a:schemeClr>
                </a:solidFill>
                <a:sym typeface="MT Extra" pitchFamily="18" charset="2"/>
              </a:rPr>
              <a:t> R2</a:t>
            </a:r>
          </a:p>
          <a:p>
            <a:r>
              <a:rPr lang="en-GB" dirty="0" smtClean="0">
                <a:solidFill>
                  <a:schemeClr val="accent4">
                    <a:lumMod val="50000"/>
                  </a:schemeClr>
                </a:solidFill>
                <a:sym typeface="MT Extra" pitchFamily="18" charset="2"/>
              </a:rPr>
              <a:t>R3 := </a:t>
            </a:r>
            <a:r>
              <a:rPr lang="en-US" b="1" dirty="0" smtClean="0">
                <a:sym typeface="Symbol"/>
              </a:rPr>
              <a:t></a:t>
            </a:r>
            <a:r>
              <a:rPr lang="en-US" sz="4000" baseline="-25000" dirty="0" smtClean="0">
                <a:sym typeface="Symbol"/>
              </a:rPr>
              <a:t>Name, Score</a:t>
            </a:r>
            <a:r>
              <a:rPr lang="en-US" dirty="0" smtClean="0">
                <a:sym typeface="Symbol"/>
              </a:rPr>
              <a:t>(R3)</a:t>
            </a:r>
          </a:p>
          <a:p>
            <a:pPr marL="0" indent="0">
              <a:buNone/>
            </a:pPr>
            <a:r>
              <a:rPr lang="en-US" dirty="0">
                <a:sym typeface="Symbol"/>
              </a:rPr>
              <a:t> </a:t>
            </a:r>
            <a:endParaRPr lang="en-US" dirty="0" smtClean="0">
              <a:sym typeface="Symbol"/>
            </a:endParaRPr>
          </a:p>
          <a:p>
            <a:endParaRPr lang="en-US" dirty="0">
              <a:sym typeface="Symbol"/>
            </a:endParaRPr>
          </a:p>
          <a:p>
            <a:endParaRPr lang="en-SG" dirty="0"/>
          </a:p>
        </p:txBody>
      </p:sp>
      <p:graphicFrame>
        <p:nvGraphicFramePr>
          <p:cNvPr id="4" name="Content Placeholder 3"/>
          <p:cNvGraphicFramePr>
            <a:graphicFrameLocks/>
          </p:cNvGraphicFramePr>
          <p:nvPr>
            <p:extLst/>
          </p:nvPr>
        </p:nvGraphicFramePr>
        <p:xfrm>
          <a:off x="3131841" y="937699"/>
          <a:ext cx="1656183" cy="1854200"/>
        </p:xfrm>
        <a:graphic>
          <a:graphicData uri="http://schemas.openxmlformats.org/drawingml/2006/table">
            <a:tbl>
              <a:tblPr firstRow="1" bandRow="1">
                <a:tableStyleId>{5C22544A-7EE6-4342-B048-85BDC9FD1C3A}</a:tableStyleId>
              </a:tblPr>
              <a:tblGrid>
                <a:gridCol w="86409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370840">
                <a:tc>
                  <a:txBody>
                    <a:bodyPr/>
                    <a:lstStyle/>
                    <a:p>
                      <a:pPr algn="ctr"/>
                      <a:r>
                        <a:rPr lang="en-US" sz="2400" u="sng" dirty="0" smtClean="0">
                          <a:solidFill>
                            <a:schemeClr val="bg1"/>
                          </a:solidFill>
                          <a:latin typeface="Calibri" pitchFamily="34" charset="0"/>
                        </a:rPr>
                        <a:t>Name</a:t>
                      </a:r>
                      <a:endParaRPr lang="en-SG" sz="2400" u="sng" dirty="0">
                        <a:solidFill>
                          <a:schemeClr val="bg1"/>
                        </a:solidFill>
                        <a:latin typeface="Calibri" pitchFamily="34" charset="0"/>
                      </a:endParaRPr>
                    </a:p>
                  </a:txBody>
                  <a:tcPr marL="0" marR="0" marT="0" marB="0"/>
                </a:tc>
                <a:tc>
                  <a:txBody>
                    <a:bodyPr/>
                    <a:lstStyle/>
                    <a:p>
                      <a:pPr algn="ctr"/>
                      <a:r>
                        <a:rPr lang="en-US" sz="2400" dirty="0" smtClean="0">
                          <a:latin typeface="Calibri" pitchFamily="34" charset="0"/>
                        </a:rPr>
                        <a:t>Score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70</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90</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80</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100</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3131840" y="324215"/>
            <a:ext cx="1080120"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Quiz1</a:t>
            </a:r>
            <a:endParaRPr lang="en-SG" sz="2800" b="1" dirty="0">
              <a:latin typeface="Calibri" pitchFamily="34" charset="0"/>
            </a:endParaRPr>
          </a:p>
        </p:txBody>
      </p:sp>
      <p:graphicFrame>
        <p:nvGraphicFramePr>
          <p:cNvPr id="13" name="Content Placeholder 3"/>
          <p:cNvGraphicFramePr>
            <a:graphicFrameLocks/>
          </p:cNvGraphicFramePr>
          <p:nvPr>
            <p:extLst>
              <p:ext uri="{D42A27DB-BD31-4B8C-83A1-F6EECF244321}">
                <p14:modId xmlns:p14="http://schemas.microsoft.com/office/powerpoint/2010/main" val="1943410464"/>
              </p:ext>
            </p:extLst>
          </p:nvPr>
        </p:nvGraphicFramePr>
        <p:xfrm>
          <a:off x="6372200" y="950192"/>
          <a:ext cx="1815737" cy="1854200"/>
        </p:xfrm>
        <a:graphic>
          <a:graphicData uri="http://schemas.openxmlformats.org/drawingml/2006/table">
            <a:tbl>
              <a:tblPr firstRow="1" bandRow="1">
                <a:tableStyleId>{5C22544A-7EE6-4342-B048-85BDC9FD1C3A}</a:tableStyleId>
              </a:tblPr>
              <a:tblGrid>
                <a:gridCol w="879633">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14" name="TextBox 13"/>
          <p:cNvSpPr txBox="1"/>
          <p:nvPr/>
        </p:nvSpPr>
        <p:spPr>
          <a:xfrm>
            <a:off x="6387737" y="336708"/>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spTree>
    <p:extLst>
      <p:ext uri="{BB962C8B-B14F-4D97-AF65-F5344CB8AC3E}">
        <p14:creationId xmlns:p14="http://schemas.microsoft.com/office/powerpoint/2010/main" val="1466515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SG" dirty="0"/>
          </a:p>
        </p:txBody>
      </p:sp>
      <p:sp>
        <p:nvSpPr>
          <p:cNvPr id="3" name="Content Placeholder 2"/>
          <p:cNvSpPr>
            <a:spLocks noGrp="1"/>
          </p:cNvSpPr>
          <p:nvPr>
            <p:ph idx="1"/>
          </p:nvPr>
        </p:nvSpPr>
        <p:spPr>
          <a:xfrm>
            <a:off x="457200" y="3522856"/>
            <a:ext cx="8363272" cy="2858472"/>
          </a:xfrm>
          <a:solidFill>
            <a:schemeClr val="bg1"/>
          </a:solidFill>
        </p:spPr>
        <p:txBody>
          <a:bodyPr>
            <a:normAutofit fontScale="70000" lnSpcReduction="20000"/>
          </a:bodyPr>
          <a:lstStyle/>
          <a:p>
            <a:r>
              <a:rPr lang="en-US" dirty="0" smtClean="0"/>
              <a:t>Query: “Find the students who have taken all courses from SCE”</a:t>
            </a:r>
          </a:p>
          <a:p>
            <a:r>
              <a:rPr lang="en-US" dirty="0"/>
              <a:t>R1 := </a:t>
            </a:r>
            <a:r>
              <a:rPr lang="en-US" b="1" dirty="0">
                <a:sym typeface="Symbol"/>
              </a:rPr>
              <a:t></a:t>
            </a:r>
            <a:r>
              <a:rPr lang="en-US" sz="4000" baseline="-25000" dirty="0">
                <a:sym typeface="Symbol"/>
              </a:rPr>
              <a:t>School = ‘SCE</a:t>
            </a:r>
            <a:r>
              <a:rPr lang="en-US" sz="4000" baseline="-25000" dirty="0" smtClean="0">
                <a:sym typeface="Symbol"/>
              </a:rPr>
              <a:t>’</a:t>
            </a:r>
            <a:r>
              <a:rPr lang="en-US" sz="4000" dirty="0" smtClean="0">
                <a:sym typeface="Symbol"/>
              </a:rPr>
              <a:t> </a:t>
            </a:r>
            <a:r>
              <a:rPr lang="en-GB" dirty="0" err="1" smtClean="0">
                <a:solidFill>
                  <a:schemeClr val="accent4">
                    <a:lumMod val="50000"/>
                  </a:schemeClr>
                </a:solidFill>
                <a:sym typeface="MT Extra" pitchFamily="18" charset="2"/>
              </a:rPr>
              <a:t>CrsSch</a:t>
            </a:r>
            <a:endParaRPr lang="en-US" dirty="0" smtClean="0"/>
          </a:p>
          <a:p>
            <a:r>
              <a:rPr lang="en-US" dirty="0" smtClean="0"/>
              <a:t>R2 := </a:t>
            </a:r>
            <a:r>
              <a:rPr lang="en-US" dirty="0">
                <a:sym typeface="Symbol"/>
              </a:rPr>
              <a:t>Grades</a:t>
            </a:r>
            <a:r>
              <a:rPr lang="en-US" dirty="0"/>
              <a:t> </a:t>
            </a:r>
            <a:r>
              <a:rPr lang="en-GB" b="1" dirty="0">
                <a:solidFill>
                  <a:schemeClr val="accent4">
                    <a:lumMod val="50000"/>
                  </a:schemeClr>
                </a:solidFill>
                <a:sym typeface="MT Extra" pitchFamily="18" charset="2"/>
              </a:rPr>
              <a:t>⋈</a:t>
            </a:r>
            <a:r>
              <a:rPr lang="en-GB" dirty="0">
                <a:solidFill>
                  <a:schemeClr val="accent4">
                    <a:lumMod val="50000"/>
                  </a:schemeClr>
                </a:solidFill>
                <a:sym typeface="MT Extra" pitchFamily="18" charset="2"/>
              </a:rPr>
              <a:t> </a:t>
            </a:r>
            <a:r>
              <a:rPr lang="en-GB" dirty="0" smtClean="0">
                <a:solidFill>
                  <a:schemeClr val="accent4">
                    <a:lumMod val="50000"/>
                  </a:schemeClr>
                </a:solidFill>
                <a:sym typeface="MT Extra" pitchFamily="18" charset="2"/>
              </a:rPr>
              <a:t>R1</a:t>
            </a:r>
            <a:endParaRPr lang="en-US" dirty="0" smtClean="0"/>
          </a:p>
          <a:p>
            <a:r>
              <a:rPr lang="en-US" dirty="0" smtClean="0"/>
              <a:t>R3 </a:t>
            </a:r>
            <a:r>
              <a:rPr lang="en-US" dirty="0"/>
              <a:t>:= </a:t>
            </a:r>
            <a:r>
              <a:rPr lang="en-US" b="1" dirty="0" smtClean="0">
                <a:sym typeface="Symbol"/>
              </a:rPr>
              <a:t></a:t>
            </a:r>
            <a:r>
              <a:rPr lang="en-US" sz="4000" baseline="-25000" dirty="0" smtClean="0">
                <a:sym typeface="Symbol"/>
              </a:rPr>
              <a:t>Name, COUNT(Course)</a:t>
            </a:r>
            <a:r>
              <a:rPr lang="en-US" sz="4000" baseline="-25000" dirty="0" smtClean="0">
                <a:sym typeface="Wingdings" pitchFamily="2" charset="2"/>
              </a:rPr>
              <a:t></a:t>
            </a:r>
            <a:r>
              <a:rPr lang="en-US" sz="4000" baseline="-25000" dirty="0" err="1" smtClean="0">
                <a:sym typeface="Wingdings" pitchFamily="2" charset="2"/>
              </a:rPr>
              <a:t>CrsCNT</a:t>
            </a:r>
            <a:r>
              <a:rPr lang="en-US" sz="4000" baseline="-25000" dirty="0" smtClean="0">
                <a:sym typeface="Wingdings" pitchFamily="2" charset="2"/>
              </a:rPr>
              <a:t> </a:t>
            </a:r>
            <a:r>
              <a:rPr lang="en-US" dirty="0" smtClean="0">
                <a:sym typeface="Symbol"/>
              </a:rPr>
              <a:t>(R2)</a:t>
            </a:r>
          </a:p>
          <a:p>
            <a:r>
              <a:rPr lang="en-US" dirty="0" smtClean="0">
                <a:sym typeface="Symbol"/>
              </a:rPr>
              <a:t>R4 := </a:t>
            </a:r>
            <a:r>
              <a:rPr lang="en-US" b="1" dirty="0" smtClean="0">
                <a:sym typeface="Symbol"/>
              </a:rPr>
              <a:t></a:t>
            </a:r>
            <a:r>
              <a:rPr lang="en-US" sz="4000" baseline="-25000" dirty="0" smtClean="0">
                <a:sym typeface="Symbol"/>
              </a:rPr>
              <a:t>COUNT(Course</a:t>
            </a:r>
            <a:r>
              <a:rPr lang="en-US" sz="4000" baseline="-25000" dirty="0">
                <a:sym typeface="Symbol"/>
              </a:rPr>
              <a:t>)</a:t>
            </a:r>
            <a:r>
              <a:rPr lang="en-US" sz="4000" baseline="-25000" dirty="0" smtClean="0">
                <a:sym typeface="Wingdings" pitchFamily="2" charset="2"/>
              </a:rPr>
              <a:t></a:t>
            </a:r>
            <a:r>
              <a:rPr lang="en-US" sz="4000" baseline="-25000" dirty="0" err="1" smtClean="0">
                <a:sym typeface="Wingdings" pitchFamily="2" charset="2"/>
              </a:rPr>
              <a:t>SceCNT</a:t>
            </a:r>
            <a:r>
              <a:rPr lang="en-US" sz="4000" baseline="-25000" dirty="0" smtClean="0">
                <a:sym typeface="Wingdings" pitchFamily="2" charset="2"/>
              </a:rPr>
              <a:t> </a:t>
            </a:r>
            <a:r>
              <a:rPr lang="en-US" dirty="0">
                <a:sym typeface="Symbol"/>
              </a:rPr>
              <a:t>(</a:t>
            </a:r>
            <a:r>
              <a:rPr lang="en-US" dirty="0" smtClean="0">
                <a:sym typeface="Symbol"/>
              </a:rPr>
              <a:t>R1)</a:t>
            </a:r>
            <a:endParaRPr lang="en-US" dirty="0" smtClean="0"/>
          </a:p>
          <a:p>
            <a:r>
              <a:rPr lang="en-US" dirty="0" smtClean="0">
                <a:sym typeface="Symbol"/>
              </a:rPr>
              <a:t>R5 := R</a:t>
            </a:r>
            <a:r>
              <a:rPr lang="en-US" dirty="0" smtClean="0"/>
              <a:t>3 </a:t>
            </a:r>
            <a:r>
              <a:rPr lang="en-GB" b="1" dirty="0" smtClean="0">
                <a:solidFill>
                  <a:schemeClr val="accent4">
                    <a:lumMod val="50000"/>
                  </a:schemeClr>
                </a:solidFill>
                <a:sym typeface="MT Extra" pitchFamily="18" charset="2"/>
              </a:rPr>
              <a:t>⋈</a:t>
            </a:r>
            <a:r>
              <a:rPr lang="en-GB" sz="4100" baseline="-25000" dirty="0" err="1" smtClean="0">
                <a:solidFill>
                  <a:schemeClr val="accent4">
                    <a:lumMod val="50000"/>
                  </a:schemeClr>
                </a:solidFill>
                <a:sym typeface="MT Extra" pitchFamily="18" charset="2"/>
              </a:rPr>
              <a:t>CrsCNT</a:t>
            </a:r>
            <a:r>
              <a:rPr lang="en-GB" sz="4100" baseline="-25000" dirty="0" smtClean="0">
                <a:solidFill>
                  <a:schemeClr val="accent4">
                    <a:lumMod val="50000"/>
                  </a:schemeClr>
                </a:solidFill>
                <a:sym typeface="MT Extra" pitchFamily="18" charset="2"/>
              </a:rPr>
              <a:t> = </a:t>
            </a:r>
            <a:r>
              <a:rPr lang="en-GB" sz="4100" baseline="-25000" dirty="0" err="1" smtClean="0">
                <a:solidFill>
                  <a:schemeClr val="accent4">
                    <a:lumMod val="50000"/>
                  </a:schemeClr>
                </a:solidFill>
                <a:sym typeface="MT Extra" pitchFamily="18" charset="2"/>
              </a:rPr>
              <a:t>SceCNT</a:t>
            </a:r>
            <a:r>
              <a:rPr lang="en-GB" dirty="0" smtClean="0">
                <a:solidFill>
                  <a:schemeClr val="accent4">
                    <a:lumMod val="50000"/>
                  </a:schemeClr>
                </a:solidFill>
                <a:sym typeface="MT Extra" pitchFamily="18" charset="2"/>
              </a:rPr>
              <a:t> R2</a:t>
            </a:r>
          </a:p>
          <a:p>
            <a:r>
              <a:rPr lang="en-GB" dirty="0" smtClean="0">
                <a:solidFill>
                  <a:schemeClr val="accent4">
                    <a:lumMod val="50000"/>
                  </a:schemeClr>
                </a:solidFill>
                <a:sym typeface="MT Extra" pitchFamily="18" charset="2"/>
              </a:rPr>
              <a:t>R6 := </a:t>
            </a:r>
            <a:r>
              <a:rPr lang="en-US" b="1" dirty="0" smtClean="0">
                <a:sym typeface="Symbol"/>
              </a:rPr>
              <a:t></a:t>
            </a:r>
            <a:r>
              <a:rPr lang="en-US" sz="4000" baseline="-25000" dirty="0" smtClean="0">
                <a:sym typeface="Symbol"/>
              </a:rPr>
              <a:t>Name </a:t>
            </a:r>
            <a:r>
              <a:rPr lang="en-US" dirty="0" smtClean="0">
                <a:sym typeface="Symbol"/>
              </a:rPr>
              <a:t>(R5)</a:t>
            </a:r>
            <a:endParaRPr lang="en-US" dirty="0">
              <a:sym typeface="Symbol"/>
            </a:endParaRPr>
          </a:p>
          <a:p>
            <a:endParaRPr lang="en-SG" dirty="0"/>
          </a:p>
        </p:txBody>
      </p:sp>
      <p:graphicFrame>
        <p:nvGraphicFramePr>
          <p:cNvPr id="8" name="Content Placeholder 3"/>
          <p:cNvGraphicFramePr>
            <a:graphicFrameLocks/>
          </p:cNvGraphicFramePr>
          <p:nvPr>
            <p:extLst/>
          </p:nvPr>
        </p:nvGraphicFramePr>
        <p:xfrm>
          <a:off x="2699792" y="836712"/>
          <a:ext cx="3024336" cy="259588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u="sng" dirty="0" smtClean="0">
                          <a:latin typeface="Calibri" pitchFamily="34" charset="0"/>
                        </a:rPr>
                        <a:t>Course</a:t>
                      </a:r>
                      <a:endParaRPr lang="en-SG" sz="2400" u="sng" dirty="0">
                        <a:latin typeface="Calibri" pitchFamily="34" charset="0"/>
                      </a:endParaRPr>
                    </a:p>
                  </a:txBody>
                  <a:tcPr marL="0" marR="0" marT="0" marB="0"/>
                </a:tc>
                <a:tc>
                  <a:txBody>
                    <a:bodyPr/>
                    <a:lstStyle/>
                    <a:p>
                      <a:pPr algn="ctr"/>
                      <a:r>
                        <a:rPr lang="en-SG" sz="2400" dirty="0" smtClean="0">
                          <a:latin typeface="Calibri" pitchFamily="34" charset="0"/>
                        </a:rPr>
                        <a:t>Grade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A</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DM</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C</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NN</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r h="370840">
                <a:tc>
                  <a:txBody>
                    <a:bodyPr/>
                    <a:lstStyle/>
                    <a:p>
                      <a:pPr algn="ctr"/>
                      <a:r>
                        <a:rPr lang="en-SG"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SP</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5"/>
                  </a:ext>
                </a:extLst>
              </a:tr>
              <a:tr h="370840">
                <a:tc>
                  <a:txBody>
                    <a:bodyPr/>
                    <a:lstStyle/>
                    <a:p>
                      <a:pPr algn="ctr"/>
                      <a:r>
                        <a:rPr lang="en-SG"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NN</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A</a:t>
                      </a:r>
                      <a:endParaRPr lang="en-SG" sz="2400" dirty="0">
                        <a:latin typeface="Calibri" pitchFamily="34" charset="0"/>
                      </a:endParaRPr>
                    </a:p>
                  </a:txBody>
                  <a:tcPr marL="0" marR="0" marT="0" marB="0"/>
                </a:tc>
                <a:extLst>
                  <a:ext uri="{0D108BD9-81ED-4DB2-BD59-A6C34878D82A}">
                    <a16:rowId xmlns:a16="http://schemas.microsoft.com/office/drawing/2014/main" val="10006"/>
                  </a:ext>
                </a:extLst>
              </a:tr>
            </a:tbl>
          </a:graphicData>
        </a:graphic>
      </p:graphicFrame>
      <p:sp>
        <p:nvSpPr>
          <p:cNvPr id="9" name="TextBox 8"/>
          <p:cNvSpPr txBox="1"/>
          <p:nvPr/>
        </p:nvSpPr>
        <p:spPr>
          <a:xfrm>
            <a:off x="2699792" y="241484"/>
            <a:ext cx="1224136"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Grades</a:t>
            </a:r>
            <a:endParaRPr lang="en-SG" sz="2800" b="1" dirty="0">
              <a:latin typeface="Calibri" pitchFamily="34" charset="0"/>
            </a:endParaRPr>
          </a:p>
        </p:txBody>
      </p:sp>
      <p:graphicFrame>
        <p:nvGraphicFramePr>
          <p:cNvPr id="10" name="Content Placeholder 3"/>
          <p:cNvGraphicFramePr>
            <a:graphicFrameLocks/>
          </p:cNvGraphicFramePr>
          <p:nvPr>
            <p:extLst>
              <p:ext uri="{D42A27DB-BD31-4B8C-83A1-F6EECF244321}">
                <p14:modId xmlns:p14="http://schemas.microsoft.com/office/powerpoint/2010/main" val="823851014"/>
              </p:ext>
            </p:extLst>
          </p:nvPr>
        </p:nvGraphicFramePr>
        <p:xfrm>
          <a:off x="6516216" y="854720"/>
          <a:ext cx="2088232" cy="18542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Course</a:t>
                      </a:r>
                      <a:endParaRPr lang="en-SG" sz="2400" u="sng" dirty="0">
                        <a:latin typeface="Calibri" pitchFamily="34" charset="0"/>
                      </a:endParaRPr>
                    </a:p>
                  </a:txBody>
                  <a:tcPr marL="0" marR="0" marT="0" marB="0"/>
                </a:tc>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a:t>
                      </a:r>
                      <a:r>
                        <a:rPr lang="en-US" altLang="zh-CN" sz="2400" dirty="0" smtClean="0">
                          <a:latin typeface="Calibri" pitchFamily="34" charset="0"/>
                        </a:rPr>
                        <a:t>S</a:t>
                      </a:r>
                      <a:r>
                        <a:rPr lang="en-US" sz="2400" dirty="0" smtClean="0">
                          <a:latin typeface="Calibri" pitchFamily="34" charset="0"/>
                        </a:rPr>
                        <a:t>E</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DM</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NN</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SG" sz="2400" dirty="0" smtClean="0">
                          <a:latin typeface="Calibri" pitchFamily="34" charset="0"/>
                        </a:rPr>
                        <a:t>SP</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EEE</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11" name="TextBox 10"/>
          <p:cNvSpPr txBox="1"/>
          <p:nvPr/>
        </p:nvSpPr>
        <p:spPr>
          <a:xfrm>
            <a:off x="6531753" y="241236"/>
            <a:ext cx="1712655" cy="523220"/>
          </a:xfrm>
          <a:prstGeom prst="rect">
            <a:avLst/>
          </a:prstGeom>
          <a:noFill/>
          <a:ln w="25400">
            <a:solidFill>
              <a:schemeClr val="accent1"/>
            </a:solidFill>
          </a:ln>
        </p:spPr>
        <p:txBody>
          <a:bodyPr wrap="square" rtlCol="0">
            <a:spAutoFit/>
          </a:bodyPr>
          <a:lstStyle/>
          <a:p>
            <a:r>
              <a:rPr lang="en-US" sz="2800" b="1" dirty="0" err="1" smtClean="0">
                <a:latin typeface="Calibri" pitchFamily="34" charset="0"/>
              </a:rPr>
              <a:t>CrsSch</a:t>
            </a:r>
            <a:endParaRPr lang="en-SG" sz="2800" b="1" dirty="0">
              <a:latin typeface="Calibri" pitchFamily="34" charset="0"/>
            </a:endParaRPr>
          </a:p>
        </p:txBody>
      </p:sp>
    </p:spTree>
    <p:extLst>
      <p:ext uri="{BB962C8B-B14F-4D97-AF65-F5344CB8AC3E}">
        <p14:creationId xmlns:p14="http://schemas.microsoft.com/office/powerpoint/2010/main" val="422742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SG" dirty="0"/>
          </a:p>
        </p:txBody>
      </p:sp>
      <p:sp>
        <p:nvSpPr>
          <p:cNvPr id="3" name="Content Placeholder 2"/>
          <p:cNvSpPr>
            <a:spLocks noGrp="1"/>
          </p:cNvSpPr>
          <p:nvPr>
            <p:ph idx="1"/>
          </p:nvPr>
        </p:nvSpPr>
        <p:spPr>
          <a:xfrm>
            <a:off x="457200" y="3522856"/>
            <a:ext cx="8363272" cy="2858472"/>
          </a:xfrm>
          <a:solidFill>
            <a:schemeClr val="bg1"/>
          </a:solidFill>
        </p:spPr>
        <p:txBody>
          <a:bodyPr>
            <a:normAutofit fontScale="77500" lnSpcReduction="20000"/>
          </a:bodyPr>
          <a:lstStyle/>
          <a:p>
            <a:r>
              <a:rPr lang="en-US" dirty="0" smtClean="0"/>
              <a:t>Query: “For each school, find the students who have taken all courses in the school”</a:t>
            </a:r>
          </a:p>
          <a:p>
            <a:r>
              <a:rPr lang="en-US" dirty="0" smtClean="0"/>
              <a:t>R1 := </a:t>
            </a:r>
            <a:r>
              <a:rPr lang="en-US" dirty="0">
                <a:sym typeface="Symbol"/>
              </a:rPr>
              <a:t>Grades</a:t>
            </a:r>
            <a:r>
              <a:rPr lang="en-US" dirty="0"/>
              <a:t> </a:t>
            </a:r>
            <a:r>
              <a:rPr lang="en-GB" b="1" dirty="0">
                <a:solidFill>
                  <a:schemeClr val="accent4">
                    <a:lumMod val="50000"/>
                  </a:schemeClr>
                </a:solidFill>
                <a:sym typeface="MT Extra" pitchFamily="18" charset="2"/>
              </a:rPr>
              <a:t>⋈</a:t>
            </a:r>
            <a:r>
              <a:rPr lang="en-GB" dirty="0">
                <a:solidFill>
                  <a:schemeClr val="accent4">
                    <a:lumMod val="50000"/>
                  </a:schemeClr>
                </a:solidFill>
                <a:sym typeface="MT Extra" pitchFamily="18" charset="2"/>
              </a:rPr>
              <a:t> </a:t>
            </a:r>
            <a:r>
              <a:rPr lang="en-GB" dirty="0" err="1" smtClean="0">
                <a:solidFill>
                  <a:schemeClr val="accent4">
                    <a:lumMod val="50000"/>
                  </a:schemeClr>
                </a:solidFill>
                <a:sym typeface="MT Extra" pitchFamily="18" charset="2"/>
              </a:rPr>
              <a:t>CrsSch</a:t>
            </a:r>
            <a:endParaRPr lang="en-US" dirty="0" smtClean="0"/>
          </a:p>
          <a:p>
            <a:r>
              <a:rPr lang="en-US" dirty="0" smtClean="0"/>
              <a:t>R2 </a:t>
            </a:r>
            <a:r>
              <a:rPr lang="en-US" dirty="0"/>
              <a:t>:= </a:t>
            </a:r>
            <a:r>
              <a:rPr lang="en-US" b="1" dirty="0" smtClean="0">
                <a:sym typeface="Symbol"/>
              </a:rPr>
              <a:t></a:t>
            </a:r>
            <a:r>
              <a:rPr lang="en-US" sz="4000" baseline="-25000" dirty="0" smtClean="0">
                <a:sym typeface="Symbol"/>
              </a:rPr>
              <a:t>Name, School, COUNT(Course)</a:t>
            </a:r>
            <a:r>
              <a:rPr lang="en-US" sz="4000" baseline="-25000" dirty="0" smtClean="0">
                <a:sym typeface="Wingdings" pitchFamily="2" charset="2"/>
              </a:rPr>
              <a:t></a:t>
            </a:r>
            <a:r>
              <a:rPr lang="en-US" sz="4000" baseline="-25000" dirty="0" err="1" smtClean="0">
                <a:sym typeface="Wingdings" pitchFamily="2" charset="2"/>
              </a:rPr>
              <a:t>CrsCNT</a:t>
            </a:r>
            <a:r>
              <a:rPr lang="en-US" sz="4000" baseline="-25000" dirty="0" smtClean="0">
                <a:sym typeface="Wingdings" pitchFamily="2" charset="2"/>
              </a:rPr>
              <a:t> </a:t>
            </a:r>
            <a:r>
              <a:rPr lang="en-US" dirty="0" smtClean="0">
                <a:sym typeface="Symbol"/>
              </a:rPr>
              <a:t>(R1)</a:t>
            </a:r>
          </a:p>
          <a:p>
            <a:r>
              <a:rPr lang="en-US" dirty="0" smtClean="0">
                <a:sym typeface="Symbol"/>
              </a:rPr>
              <a:t>R3 := </a:t>
            </a:r>
            <a:r>
              <a:rPr lang="en-US" b="1" dirty="0" smtClean="0">
                <a:sym typeface="Symbol"/>
              </a:rPr>
              <a:t></a:t>
            </a:r>
            <a:r>
              <a:rPr lang="en-US" sz="4000" baseline="-25000" dirty="0" smtClean="0">
                <a:sym typeface="Symbol"/>
              </a:rPr>
              <a:t>School, </a:t>
            </a:r>
            <a:r>
              <a:rPr lang="en-US" sz="4000" baseline="-25000" dirty="0">
                <a:sym typeface="Symbol"/>
              </a:rPr>
              <a:t>C</a:t>
            </a:r>
            <a:r>
              <a:rPr lang="en-US" sz="4000" baseline="-25000" dirty="0" smtClean="0">
                <a:sym typeface="Symbol"/>
              </a:rPr>
              <a:t>OUNT(Course</a:t>
            </a:r>
            <a:r>
              <a:rPr lang="en-US" sz="4000" baseline="-25000" dirty="0">
                <a:sym typeface="Symbol"/>
              </a:rPr>
              <a:t>)</a:t>
            </a:r>
            <a:r>
              <a:rPr lang="en-US" sz="4000" baseline="-25000" dirty="0" smtClean="0">
                <a:sym typeface="Wingdings" pitchFamily="2" charset="2"/>
              </a:rPr>
              <a:t></a:t>
            </a:r>
            <a:r>
              <a:rPr lang="en-US" sz="4000" baseline="-25000" dirty="0" err="1" smtClean="0">
                <a:sym typeface="Wingdings" pitchFamily="2" charset="2"/>
              </a:rPr>
              <a:t>CrsCNT</a:t>
            </a:r>
            <a:r>
              <a:rPr lang="en-US" sz="4000" baseline="-25000" dirty="0" smtClean="0">
                <a:sym typeface="Wingdings" pitchFamily="2" charset="2"/>
              </a:rPr>
              <a:t> </a:t>
            </a:r>
            <a:r>
              <a:rPr lang="en-US" dirty="0" smtClean="0">
                <a:sym typeface="Symbol"/>
              </a:rPr>
              <a:t>(</a:t>
            </a:r>
            <a:r>
              <a:rPr lang="en-US" dirty="0" err="1" smtClean="0">
                <a:sym typeface="Symbol"/>
              </a:rPr>
              <a:t>CrsSch</a:t>
            </a:r>
            <a:r>
              <a:rPr lang="en-US" dirty="0" smtClean="0">
                <a:sym typeface="Symbol"/>
              </a:rPr>
              <a:t>)</a:t>
            </a:r>
            <a:endParaRPr lang="en-US" dirty="0" smtClean="0"/>
          </a:p>
          <a:p>
            <a:r>
              <a:rPr lang="en-US" dirty="0" smtClean="0">
                <a:sym typeface="Symbol"/>
              </a:rPr>
              <a:t>R4 := R</a:t>
            </a:r>
            <a:r>
              <a:rPr lang="en-US" dirty="0" smtClean="0"/>
              <a:t>2 </a:t>
            </a:r>
            <a:r>
              <a:rPr lang="en-GB" b="1" dirty="0" smtClean="0">
                <a:solidFill>
                  <a:schemeClr val="accent4">
                    <a:lumMod val="50000"/>
                  </a:schemeClr>
                </a:solidFill>
                <a:sym typeface="MT Extra" pitchFamily="18" charset="2"/>
              </a:rPr>
              <a:t>⋈</a:t>
            </a:r>
            <a:r>
              <a:rPr lang="en-GB" sz="4100" baseline="-25000" dirty="0" smtClean="0">
                <a:solidFill>
                  <a:schemeClr val="accent4">
                    <a:lumMod val="50000"/>
                  </a:schemeClr>
                </a:solidFill>
                <a:sym typeface="MT Extra" pitchFamily="18" charset="2"/>
              </a:rPr>
              <a:t>R2.School = R3.School AND R2.CrsCNT = R3.CrsCNT</a:t>
            </a:r>
            <a:r>
              <a:rPr lang="en-GB" dirty="0" smtClean="0">
                <a:solidFill>
                  <a:schemeClr val="accent4">
                    <a:lumMod val="50000"/>
                  </a:schemeClr>
                </a:solidFill>
                <a:sym typeface="MT Extra" pitchFamily="18" charset="2"/>
              </a:rPr>
              <a:t> R3</a:t>
            </a:r>
          </a:p>
          <a:p>
            <a:pPr marL="0" indent="0">
              <a:buNone/>
            </a:pPr>
            <a:r>
              <a:rPr lang="en-SG" dirty="0" smtClean="0"/>
              <a:t> </a:t>
            </a:r>
            <a:endParaRPr lang="en-SG" dirty="0"/>
          </a:p>
        </p:txBody>
      </p:sp>
      <p:graphicFrame>
        <p:nvGraphicFramePr>
          <p:cNvPr id="8" name="Content Placeholder 3"/>
          <p:cNvGraphicFramePr>
            <a:graphicFrameLocks/>
          </p:cNvGraphicFramePr>
          <p:nvPr>
            <p:extLst/>
          </p:nvPr>
        </p:nvGraphicFramePr>
        <p:xfrm>
          <a:off x="2699792" y="836712"/>
          <a:ext cx="3024336" cy="259588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marL="0" marR="0" marT="0" marB="0"/>
                </a:tc>
                <a:tc>
                  <a:txBody>
                    <a:bodyPr/>
                    <a:lstStyle/>
                    <a:p>
                      <a:pPr algn="ctr"/>
                      <a:r>
                        <a:rPr lang="en-US" sz="2400" u="sng" dirty="0" smtClean="0">
                          <a:latin typeface="Calibri" pitchFamily="34" charset="0"/>
                        </a:rPr>
                        <a:t>Course</a:t>
                      </a:r>
                      <a:endParaRPr lang="en-SG" sz="2400" u="sng" dirty="0">
                        <a:latin typeface="Calibri" pitchFamily="34" charset="0"/>
                      </a:endParaRPr>
                    </a:p>
                  </a:txBody>
                  <a:tcPr marL="0" marR="0" marT="0" marB="0"/>
                </a:tc>
                <a:tc>
                  <a:txBody>
                    <a:bodyPr/>
                    <a:lstStyle/>
                    <a:p>
                      <a:pPr algn="ctr"/>
                      <a:r>
                        <a:rPr lang="en-SG" sz="2400" dirty="0" smtClean="0">
                          <a:latin typeface="Calibri" pitchFamily="34" charset="0"/>
                        </a:rPr>
                        <a:t>Grade</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A</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DM</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C</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NN</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r h="370840">
                <a:tc>
                  <a:txBody>
                    <a:bodyPr/>
                    <a:lstStyle/>
                    <a:p>
                      <a:pPr algn="ctr"/>
                      <a:r>
                        <a:rPr lang="en-SG"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SP</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B</a:t>
                      </a:r>
                      <a:endParaRPr lang="en-SG" sz="2400" dirty="0">
                        <a:latin typeface="Calibri" pitchFamily="34" charset="0"/>
                      </a:endParaRPr>
                    </a:p>
                  </a:txBody>
                  <a:tcPr marL="0" marR="0" marT="0" marB="0"/>
                </a:tc>
                <a:extLst>
                  <a:ext uri="{0D108BD9-81ED-4DB2-BD59-A6C34878D82A}">
                    <a16:rowId xmlns:a16="http://schemas.microsoft.com/office/drawing/2014/main" val="10005"/>
                  </a:ext>
                </a:extLst>
              </a:tr>
              <a:tr h="370840">
                <a:tc>
                  <a:txBody>
                    <a:bodyPr/>
                    <a:lstStyle/>
                    <a:p>
                      <a:pPr algn="ctr"/>
                      <a:r>
                        <a:rPr lang="en-SG" sz="2400" dirty="0" smtClean="0">
                          <a:latin typeface="Calibri" pitchFamily="34" charset="0"/>
                        </a:rPr>
                        <a:t>Cathy</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NN</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A</a:t>
                      </a:r>
                      <a:endParaRPr lang="en-SG" sz="2400" dirty="0">
                        <a:latin typeface="Calibri" pitchFamily="34" charset="0"/>
                      </a:endParaRPr>
                    </a:p>
                  </a:txBody>
                  <a:tcPr marL="0" marR="0" marT="0" marB="0"/>
                </a:tc>
                <a:extLst>
                  <a:ext uri="{0D108BD9-81ED-4DB2-BD59-A6C34878D82A}">
                    <a16:rowId xmlns:a16="http://schemas.microsoft.com/office/drawing/2014/main" val="10006"/>
                  </a:ext>
                </a:extLst>
              </a:tr>
            </a:tbl>
          </a:graphicData>
        </a:graphic>
      </p:graphicFrame>
      <p:sp>
        <p:nvSpPr>
          <p:cNvPr id="9" name="TextBox 8"/>
          <p:cNvSpPr txBox="1"/>
          <p:nvPr/>
        </p:nvSpPr>
        <p:spPr>
          <a:xfrm>
            <a:off x="2699792" y="241484"/>
            <a:ext cx="1224136"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Grades</a:t>
            </a:r>
            <a:endParaRPr lang="en-SG" sz="2800" b="1" dirty="0">
              <a:latin typeface="Calibri" pitchFamily="34" charset="0"/>
            </a:endParaRPr>
          </a:p>
        </p:txBody>
      </p:sp>
      <p:graphicFrame>
        <p:nvGraphicFramePr>
          <p:cNvPr id="10" name="Content Placeholder 3"/>
          <p:cNvGraphicFramePr>
            <a:graphicFrameLocks/>
          </p:cNvGraphicFramePr>
          <p:nvPr>
            <p:extLst>
              <p:ext uri="{D42A27DB-BD31-4B8C-83A1-F6EECF244321}">
                <p14:modId xmlns:p14="http://schemas.microsoft.com/office/powerpoint/2010/main" val="1630272730"/>
              </p:ext>
            </p:extLst>
          </p:nvPr>
        </p:nvGraphicFramePr>
        <p:xfrm>
          <a:off x="6516216" y="854720"/>
          <a:ext cx="2088232" cy="18542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Course</a:t>
                      </a:r>
                      <a:endParaRPr lang="en-SG" sz="2400" u="sng" dirty="0">
                        <a:latin typeface="Calibri" pitchFamily="34" charset="0"/>
                      </a:endParaRPr>
                    </a:p>
                  </a:txBody>
                  <a:tcPr marL="0" marR="0" marT="0" marB="0"/>
                </a:tc>
                <a:tc>
                  <a:txBody>
                    <a:bodyPr/>
                    <a:lstStyle/>
                    <a:p>
                      <a:pPr algn="ctr"/>
                      <a:r>
                        <a:rPr lang="en-US" sz="2400" dirty="0" smtClean="0">
                          <a:latin typeface="Calibri" pitchFamily="34" charset="0"/>
                        </a:rPr>
                        <a:t>School</a:t>
                      </a:r>
                      <a:endParaRPr lang="en-SG" sz="2400" dirty="0">
                        <a:latin typeface="Calibri" pitchFamily="34" charset="0"/>
                      </a:endParaRPr>
                    </a:p>
                  </a:txBody>
                  <a:tcPr marL="0" marR="0" marT="0" marB="0"/>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DB</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DM</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SCSE</a:t>
                      </a:r>
                      <a:endParaRPr lang="en-SG" sz="2400" dirty="0">
                        <a:latin typeface="Calibri" pitchFamily="34" charset="0"/>
                      </a:endParaRPr>
                    </a:p>
                  </a:txBody>
                  <a:tcPr marL="0" marR="0" marT="0" marB="0"/>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NN</a:t>
                      </a:r>
                      <a:endParaRPr lang="en-SG" sz="2400" dirty="0">
                        <a:latin typeface="Calibri" pitchFamily="34" charset="0"/>
                      </a:endParaRPr>
                    </a:p>
                  </a:txBody>
                  <a:tcPr marL="0" marR="0" marT="0" marB="0"/>
                </a:tc>
                <a:tc>
                  <a:txBody>
                    <a:bodyPr/>
                    <a:lstStyle/>
                    <a:p>
                      <a:pPr algn="ctr"/>
                      <a:r>
                        <a:rPr lang="en-US" sz="2400" dirty="0" smtClean="0">
                          <a:latin typeface="Calibri" pitchFamily="34" charset="0"/>
                        </a:rPr>
                        <a:t>EEE</a:t>
                      </a:r>
                      <a:endParaRPr lang="en-SG" sz="2400" dirty="0">
                        <a:latin typeface="Calibri" pitchFamily="34" charset="0"/>
                      </a:endParaRPr>
                    </a:p>
                  </a:txBody>
                  <a:tcPr marL="0" marR="0" marT="0" marB="0"/>
                </a:tc>
                <a:extLst>
                  <a:ext uri="{0D108BD9-81ED-4DB2-BD59-A6C34878D82A}">
                    <a16:rowId xmlns:a16="http://schemas.microsoft.com/office/drawing/2014/main" val="10003"/>
                  </a:ext>
                </a:extLst>
              </a:tr>
              <a:tr h="370840">
                <a:tc>
                  <a:txBody>
                    <a:bodyPr/>
                    <a:lstStyle/>
                    <a:p>
                      <a:pPr algn="ctr"/>
                      <a:r>
                        <a:rPr lang="en-SG" sz="2400" dirty="0" smtClean="0">
                          <a:latin typeface="Calibri" pitchFamily="34" charset="0"/>
                        </a:rPr>
                        <a:t>SP</a:t>
                      </a:r>
                      <a:endParaRPr lang="en-SG" sz="2400" dirty="0">
                        <a:latin typeface="Calibri" pitchFamily="34" charset="0"/>
                      </a:endParaRPr>
                    </a:p>
                  </a:txBody>
                  <a:tcPr marL="0" marR="0" marT="0" marB="0"/>
                </a:tc>
                <a:tc>
                  <a:txBody>
                    <a:bodyPr/>
                    <a:lstStyle/>
                    <a:p>
                      <a:pPr algn="ctr"/>
                      <a:r>
                        <a:rPr lang="en-SG" sz="2400" dirty="0" smtClean="0">
                          <a:latin typeface="Calibri" pitchFamily="34" charset="0"/>
                        </a:rPr>
                        <a:t>EEE</a:t>
                      </a:r>
                      <a:endParaRPr lang="en-SG" sz="2400" dirty="0">
                        <a:latin typeface="Calibri" pitchFamily="34" charset="0"/>
                      </a:endParaRPr>
                    </a:p>
                  </a:txBody>
                  <a:tcPr marL="0" marR="0" marT="0" marB="0"/>
                </a:tc>
                <a:extLst>
                  <a:ext uri="{0D108BD9-81ED-4DB2-BD59-A6C34878D82A}">
                    <a16:rowId xmlns:a16="http://schemas.microsoft.com/office/drawing/2014/main" val="10004"/>
                  </a:ext>
                </a:extLst>
              </a:tr>
            </a:tbl>
          </a:graphicData>
        </a:graphic>
      </p:graphicFrame>
      <p:sp>
        <p:nvSpPr>
          <p:cNvPr id="11" name="TextBox 10"/>
          <p:cNvSpPr txBox="1"/>
          <p:nvPr/>
        </p:nvSpPr>
        <p:spPr>
          <a:xfrm>
            <a:off x="6531753" y="241236"/>
            <a:ext cx="1712655" cy="523220"/>
          </a:xfrm>
          <a:prstGeom prst="rect">
            <a:avLst/>
          </a:prstGeom>
          <a:noFill/>
          <a:ln w="25400">
            <a:solidFill>
              <a:schemeClr val="accent1"/>
            </a:solidFill>
          </a:ln>
        </p:spPr>
        <p:txBody>
          <a:bodyPr wrap="square" rtlCol="0">
            <a:spAutoFit/>
          </a:bodyPr>
          <a:lstStyle/>
          <a:p>
            <a:r>
              <a:rPr lang="en-US" sz="2800" b="1" dirty="0" err="1" smtClean="0">
                <a:latin typeface="Calibri" pitchFamily="34" charset="0"/>
              </a:rPr>
              <a:t>CrsSch</a:t>
            </a:r>
            <a:endParaRPr lang="en-SG" sz="2800" b="1" dirty="0">
              <a:latin typeface="Calibri" pitchFamily="34" charset="0"/>
            </a:endParaRPr>
          </a:p>
        </p:txBody>
      </p:sp>
    </p:spTree>
    <p:extLst>
      <p:ext uri="{BB962C8B-B14F-4D97-AF65-F5344CB8AC3E}">
        <p14:creationId xmlns:p14="http://schemas.microsoft.com/office/powerpoint/2010/main" val="262274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 </a:t>
            </a:r>
            <a:r>
              <a:rPr lang="en-US" dirty="0">
                <a:sym typeface="Symbol"/>
              </a:rPr>
              <a:t></a:t>
            </a:r>
            <a:endParaRPr lang="en-SG" dirty="0"/>
          </a:p>
        </p:txBody>
      </p:sp>
      <p:sp>
        <p:nvSpPr>
          <p:cNvPr id="3" name="Content Placeholder 2"/>
          <p:cNvSpPr>
            <a:spLocks noGrp="1"/>
          </p:cNvSpPr>
          <p:nvPr>
            <p:ph idx="1"/>
          </p:nvPr>
        </p:nvSpPr>
        <p:spPr>
          <a:xfrm>
            <a:off x="457200" y="4221088"/>
            <a:ext cx="8229600" cy="1909837"/>
          </a:xfrm>
        </p:spPr>
        <p:txBody>
          <a:bodyPr>
            <a:normAutofit fontScale="92500" lnSpcReduction="20000"/>
          </a:bodyPr>
          <a:lstStyle/>
          <a:p>
            <a:r>
              <a:rPr lang="en-US" dirty="0"/>
              <a:t>Query: “Find the </a:t>
            </a:r>
            <a:r>
              <a:rPr lang="en-US" dirty="0" smtClean="0"/>
              <a:t>names of the persons who are either students or volunteers”</a:t>
            </a:r>
          </a:p>
          <a:p>
            <a:r>
              <a:rPr lang="en-US" b="1" dirty="0">
                <a:sym typeface="Symbol"/>
              </a:rPr>
              <a:t></a:t>
            </a:r>
            <a:r>
              <a:rPr lang="en-US" baseline="-25000" dirty="0">
                <a:sym typeface="Symbol"/>
              </a:rPr>
              <a:t>Name</a:t>
            </a:r>
            <a:r>
              <a:rPr lang="en-US" dirty="0">
                <a:sym typeface="Symbol"/>
              </a:rPr>
              <a:t> (</a:t>
            </a:r>
            <a:r>
              <a:rPr lang="en-US" dirty="0"/>
              <a:t>Students </a:t>
            </a:r>
            <a:r>
              <a:rPr lang="en-US" b="1" dirty="0">
                <a:sym typeface="Symbol"/>
              </a:rPr>
              <a:t></a:t>
            </a:r>
            <a:r>
              <a:rPr lang="en-US" dirty="0">
                <a:sym typeface="Symbol"/>
              </a:rPr>
              <a:t> </a:t>
            </a:r>
            <a:r>
              <a:rPr lang="en-US" dirty="0"/>
              <a:t>Volunteer)</a:t>
            </a:r>
          </a:p>
          <a:p>
            <a:r>
              <a:rPr lang="en-US" dirty="0">
                <a:sym typeface="Symbol"/>
              </a:rPr>
              <a:t>(</a:t>
            </a:r>
            <a:r>
              <a:rPr lang="en-US" b="1" dirty="0">
                <a:sym typeface="Symbol"/>
              </a:rPr>
              <a:t></a:t>
            </a:r>
            <a:r>
              <a:rPr lang="en-US" baseline="-25000" dirty="0">
                <a:sym typeface="Symbol"/>
              </a:rPr>
              <a:t>Name</a:t>
            </a:r>
            <a:r>
              <a:rPr lang="en-US" dirty="0">
                <a:sym typeface="Symbol"/>
              </a:rPr>
              <a:t> </a:t>
            </a:r>
            <a:r>
              <a:rPr lang="en-US" dirty="0"/>
              <a:t>Students) </a:t>
            </a:r>
            <a:r>
              <a:rPr lang="en-US" b="1" dirty="0">
                <a:sym typeface="Symbol"/>
              </a:rPr>
              <a:t></a:t>
            </a:r>
            <a:r>
              <a:rPr lang="en-US" dirty="0">
                <a:sym typeface="Symbol"/>
              </a:rPr>
              <a:t> (</a:t>
            </a:r>
            <a:r>
              <a:rPr lang="en-US" b="1" dirty="0">
                <a:sym typeface="Symbol"/>
              </a:rPr>
              <a:t></a:t>
            </a:r>
            <a:r>
              <a:rPr lang="en-US" baseline="-25000" dirty="0">
                <a:sym typeface="Symbol"/>
              </a:rPr>
              <a:t>Name </a:t>
            </a:r>
            <a:r>
              <a:rPr lang="en-US" dirty="0"/>
              <a:t>Volunteer)</a:t>
            </a:r>
          </a:p>
        </p:txBody>
      </p:sp>
      <p:graphicFrame>
        <p:nvGraphicFramePr>
          <p:cNvPr id="4" name="Content Placeholder 3"/>
          <p:cNvGraphicFramePr>
            <a:graphicFrameLocks/>
          </p:cNvGraphicFramePr>
          <p:nvPr>
            <p:extLst/>
          </p:nvPr>
        </p:nvGraphicFramePr>
        <p:xfrm>
          <a:off x="467544" y="1682552"/>
          <a:ext cx="2232248"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467544" y="1087324"/>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3347864" y="1719064"/>
          <a:ext cx="2232248"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a:tc>
                <a:tc>
                  <a:txBody>
                    <a:bodyPr/>
                    <a:lstStyle/>
                    <a:p>
                      <a:pPr algn="ctr"/>
                      <a:r>
                        <a:rPr lang="en-US" sz="2400" dirty="0" smtClean="0">
                          <a:latin typeface="Calibri" pitchFamily="34" charset="0"/>
                        </a:rPr>
                        <a:t>43</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a:tc>
                <a:tc>
                  <a:txBody>
                    <a:bodyPr/>
                    <a:lstStyle/>
                    <a:p>
                      <a:pPr algn="ctr"/>
                      <a:r>
                        <a:rPr lang="en-US" sz="2400" dirty="0" smtClean="0">
                          <a:latin typeface="Calibri" pitchFamily="34" charset="0"/>
                        </a:rPr>
                        <a:t>35</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3347864" y="1123836"/>
            <a:ext cx="1656184"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Volunteer</a:t>
            </a:r>
            <a:endParaRPr lang="en-SG" sz="2800" b="1" dirty="0">
              <a:latin typeface="Calibri" pitchFamily="34" charset="0"/>
            </a:endParaRPr>
          </a:p>
        </p:txBody>
      </p:sp>
      <p:graphicFrame>
        <p:nvGraphicFramePr>
          <p:cNvPr id="9" name="Content Placeholder 3"/>
          <p:cNvGraphicFramePr>
            <a:graphicFrameLocks/>
          </p:cNvGraphicFramePr>
          <p:nvPr>
            <p:extLst/>
          </p:nvPr>
        </p:nvGraphicFramePr>
        <p:xfrm>
          <a:off x="6372200" y="876672"/>
          <a:ext cx="1224136" cy="32004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tblGrid>
              <a:tr h="370840">
                <a:tc>
                  <a:txBody>
                    <a:bodyPr/>
                    <a:lstStyle/>
                    <a:p>
                      <a:pPr algn="ctr"/>
                      <a:r>
                        <a:rPr lang="en-US" sz="2400" dirty="0" smtClean="0">
                          <a:latin typeface="Calibri" pitchFamily="34" charset="0"/>
                        </a:rPr>
                        <a:t>Name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extLst>
                  <a:ext uri="{0D108BD9-81ED-4DB2-BD59-A6C34878D82A}">
                    <a16:rowId xmlns:a16="http://schemas.microsoft.com/office/drawing/2014/main" val="10004"/>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a:tc>
                <a:extLst>
                  <a:ext uri="{0D108BD9-81ED-4DB2-BD59-A6C34878D82A}">
                    <a16:rowId xmlns:a16="http://schemas.microsoft.com/office/drawing/2014/main" val="10005"/>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a:tc>
                <a:extLst>
                  <a:ext uri="{0D108BD9-81ED-4DB2-BD59-A6C34878D82A}">
                    <a16:rowId xmlns:a16="http://schemas.microsoft.com/office/drawing/2014/main" val="10006"/>
                  </a:ext>
                </a:extLst>
              </a:tr>
            </a:tbl>
          </a:graphicData>
        </a:graphic>
      </p:graphicFrame>
      <p:sp>
        <p:nvSpPr>
          <p:cNvPr id="10" name="TextBox 9"/>
          <p:cNvSpPr txBox="1"/>
          <p:nvPr/>
        </p:nvSpPr>
        <p:spPr>
          <a:xfrm>
            <a:off x="6372200" y="26064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236917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 </a:t>
            </a:r>
            <a:r>
              <a:rPr lang="en-US" dirty="0">
                <a:sym typeface="Symbol"/>
              </a:rPr>
              <a:t></a:t>
            </a:r>
            <a:endParaRPr lang="en-SG" dirty="0"/>
          </a:p>
        </p:txBody>
      </p:sp>
      <p:sp>
        <p:nvSpPr>
          <p:cNvPr id="3" name="Content Placeholder 2"/>
          <p:cNvSpPr>
            <a:spLocks noGrp="1"/>
          </p:cNvSpPr>
          <p:nvPr>
            <p:ph idx="1"/>
          </p:nvPr>
        </p:nvSpPr>
        <p:spPr>
          <a:xfrm>
            <a:off x="457200" y="4077072"/>
            <a:ext cx="8229600" cy="2053853"/>
          </a:xfrm>
        </p:spPr>
        <p:txBody>
          <a:bodyPr>
            <a:normAutofit fontScale="70000" lnSpcReduction="20000"/>
          </a:bodyPr>
          <a:lstStyle/>
          <a:p>
            <a:r>
              <a:rPr lang="en-US" dirty="0"/>
              <a:t>Query: “Find </a:t>
            </a:r>
            <a:r>
              <a:rPr lang="en-US" dirty="0" smtClean="0"/>
              <a:t>the persons who are either students or volunteers”</a:t>
            </a:r>
          </a:p>
          <a:p>
            <a:r>
              <a:rPr lang="en-US" dirty="0" smtClean="0"/>
              <a:t>Students </a:t>
            </a:r>
            <a:r>
              <a:rPr lang="en-US" b="1" dirty="0">
                <a:sym typeface="Symbol"/>
              </a:rPr>
              <a:t></a:t>
            </a:r>
            <a:r>
              <a:rPr lang="en-US" dirty="0">
                <a:sym typeface="Symbol"/>
              </a:rPr>
              <a:t> </a:t>
            </a:r>
            <a:r>
              <a:rPr lang="en-US" dirty="0" smtClean="0"/>
              <a:t>Volunteer ?</a:t>
            </a:r>
          </a:p>
          <a:p>
            <a:r>
              <a:rPr lang="en-US" dirty="0" smtClean="0"/>
              <a:t>Wrong.</a:t>
            </a:r>
          </a:p>
          <a:p>
            <a:r>
              <a:rPr lang="en-US" dirty="0" smtClean="0"/>
              <a:t>Note 2: The two sides of a union must have the same schema (i.e., the same set of attributes)</a:t>
            </a:r>
          </a:p>
          <a:p>
            <a:r>
              <a:rPr lang="en-US" dirty="0" smtClean="0"/>
              <a:t>Correct solution: </a:t>
            </a:r>
            <a:r>
              <a:rPr lang="en-US" dirty="0">
                <a:sym typeface="Symbol"/>
              </a:rPr>
              <a:t>(</a:t>
            </a:r>
            <a:r>
              <a:rPr lang="en-US" b="1" dirty="0">
                <a:sym typeface="Symbol"/>
              </a:rPr>
              <a:t></a:t>
            </a:r>
            <a:r>
              <a:rPr lang="en-US" baseline="-25000" dirty="0">
                <a:sym typeface="Symbol"/>
              </a:rPr>
              <a:t>Name</a:t>
            </a:r>
            <a:r>
              <a:rPr lang="en-US" dirty="0">
                <a:sym typeface="Symbol"/>
              </a:rPr>
              <a:t> </a:t>
            </a:r>
            <a:r>
              <a:rPr lang="en-US" dirty="0"/>
              <a:t>Students) </a:t>
            </a:r>
            <a:r>
              <a:rPr lang="en-US" b="1" dirty="0">
                <a:sym typeface="Symbol"/>
              </a:rPr>
              <a:t></a:t>
            </a:r>
            <a:r>
              <a:rPr lang="en-US" dirty="0">
                <a:sym typeface="Symbol"/>
              </a:rPr>
              <a:t> </a:t>
            </a:r>
            <a:r>
              <a:rPr lang="en-US" dirty="0" smtClean="0"/>
              <a:t>Volunteer</a:t>
            </a:r>
            <a:endParaRPr lang="en-US" dirty="0"/>
          </a:p>
        </p:txBody>
      </p:sp>
      <p:graphicFrame>
        <p:nvGraphicFramePr>
          <p:cNvPr id="4" name="Content Placeholder 3"/>
          <p:cNvGraphicFramePr>
            <a:graphicFrameLocks/>
          </p:cNvGraphicFramePr>
          <p:nvPr>
            <p:extLst/>
          </p:nvPr>
        </p:nvGraphicFramePr>
        <p:xfrm>
          <a:off x="467544" y="1682552"/>
          <a:ext cx="2232248"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467544" y="1087324"/>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3347864" y="1719064"/>
          <a:ext cx="1224136"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3347864" y="1123836"/>
            <a:ext cx="1656184"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Volunteer</a:t>
            </a:r>
            <a:endParaRPr lang="en-SG" sz="2800" b="1" dirty="0">
              <a:latin typeface="Calibri" pitchFamily="34" charset="0"/>
            </a:endParaRPr>
          </a:p>
        </p:txBody>
      </p:sp>
      <p:graphicFrame>
        <p:nvGraphicFramePr>
          <p:cNvPr id="9" name="Content Placeholder 3"/>
          <p:cNvGraphicFramePr>
            <a:graphicFrameLocks/>
          </p:cNvGraphicFramePr>
          <p:nvPr>
            <p:extLst/>
          </p:nvPr>
        </p:nvGraphicFramePr>
        <p:xfrm>
          <a:off x="6372200" y="876672"/>
          <a:ext cx="1224136" cy="32004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tblGrid>
              <a:tr h="370840">
                <a:tc>
                  <a:txBody>
                    <a:bodyPr/>
                    <a:lstStyle/>
                    <a:p>
                      <a:pPr algn="ctr"/>
                      <a:r>
                        <a:rPr lang="en-US" sz="2400" dirty="0" smtClean="0">
                          <a:latin typeface="Calibri" pitchFamily="34" charset="0"/>
                        </a:rPr>
                        <a:t>Name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extLst>
                  <a:ext uri="{0D108BD9-81ED-4DB2-BD59-A6C34878D82A}">
                    <a16:rowId xmlns:a16="http://schemas.microsoft.com/office/drawing/2014/main" val="10004"/>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a:tc>
                <a:extLst>
                  <a:ext uri="{0D108BD9-81ED-4DB2-BD59-A6C34878D82A}">
                    <a16:rowId xmlns:a16="http://schemas.microsoft.com/office/drawing/2014/main" val="10005"/>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a:tc>
                <a:extLst>
                  <a:ext uri="{0D108BD9-81ED-4DB2-BD59-A6C34878D82A}">
                    <a16:rowId xmlns:a16="http://schemas.microsoft.com/office/drawing/2014/main" val="10006"/>
                  </a:ext>
                </a:extLst>
              </a:tr>
            </a:tbl>
          </a:graphicData>
        </a:graphic>
      </p:graphicFrame>
      <p:sp>
        <p:nvSpPr>
          <p:cNvPr id="10" name="TextBox 9"/>
          <p:cNvSpPr txBox="1"/>
          <p:nvPr/>
        </p:nvSpPr>
        <p:spPr>
          <a:xfrm>
            <a:off x="6372200" y="260648"/>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179423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 </a:t>
            </a:r>
            <a:r>
              <a:rPr lang="en-US" dirty="0">
                <a:sym typeface="Symbol"/>
              </a:rPr>
              <a:t> </a:t>
            </a:r>
            <a:endParaRPr lang="en-SG" dirty="0"/>
          </a:p>
        </p:txBody>
      </p:sp>
      <p:sp>
        <p:nvSpPr>
          <p:cNvPr id="3" name="Content Placeholder 2"/>
          <p:cNvSpPr>
            <a:spLocks noGrp="1"/>
          </p:cNvSpPr>
          <p:nvPr>
            <p:ph idx="1"/>
          </p:nvPr>
        </p:nvSpPr>
        <p:spPr>
          <a:xfrm>
            <a:off x="457200" y="4221088"/>
            <a:ext cx="8229600" cy="1909837"/>
          </a:xfrm>
        </p:spPr>
        <p:txBody>
          <a:bodyPr>
            <a:normAutofit fontScale="85000" lnSpcReduction="10000"/>
          </a:bodyPr>
          <a:lstStyle/>
          <a:p>
            <a:r>
              <a:rPr lang="en-US" dirty="0"/>
              <a:t>Query: “Find the </a:t>
            </a:r>
            <a:r>
              <a:rPr lang="en-US" dirty="0" smtClean="0"/>
              <a:t>persons who are both students and volunteers”</a:t>
            </a:r>
          </a:p>
          <a:p>
            <a:r>
              <a:rPr lang="en-US" dirty="0" smtClean="0"/>
              <a:t>Students </a:t>
            </a:r>
            <a:r>
              <a:rPr lang="en-US" b="1" dirty="0" smtClean="0">
                <a:sym typeface="Symbol"/>
              </a:rPr>
              <a:t></a:t>
            </a:r>
            <a:r>
              <a:rPr lang="en-US" dirty="0" smtClean="0">
                <a:sym typeface="Symbol"/>
              </a:rPr>
              <a:t> </a:t>
            </a:r>
            <a:r>
              <a:rPr lang="en-US" dirty="0" smtClean="0"/>
              <a:t>Volunteer</a:t>
            </a:r>
          </a:p>
          <a:p>
            <a:r>
              <a:rPr lang="en-US" dirty="0" smtClean="0"/>
              <a:t>Note 1: Duplicate tuples are automatically removed</a:t>
            </a:r>
            <a:endParaRPr lang="en-US" dirty="0"/>
          </a:p>
        </p:txBody>
      </p:sp>
      <p:graphicFrame>
        <p:nvGraphicFramePr>
          <p:cNvPr id="4" name="Content Placeholder 3"/>
          <p:cNvGraphicFramePr>
            <a:graphicFrameLocks/>
          </p:cNvGraphicFramePr>
          <p:nvPr>
            <p:extLst/>
          </p:nvPr>
        </p:nvGraphicFramePr>
        <p:xfrm>
          <a:off x="467544" y="1682552"/>
          <a:ext cx="2232248"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467544" y="1087324"/>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3347864" y="1719064"/>
          <a:ext cx="2232248"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a:tc>
                <a:tc>
                  <a:txBody>
                    <a:bodyPr/>
                    <a:lstStyle/>
                    <a:p>
                      <a:pPr algn="ctr"/>
                      <a:r>
                        <a:rPr lang="en-US" sz="2400" dirty="0" smtClean="0">
                          <a:latin typeface="Calibri" pitchFamily="34" charset="0"/>
                        </a:rPr>
                        <a:t>43</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a:tc>
                <a:tc>
                  <a:txBody>
                    <a:bodyPr/>
                    <a:lstStyle/>
                    <a:p>
                      <a:pPr algn="ctr"/>
                      <a:r>
                        <a:rPr lang="en-US" sz="2400" dirty="0" smtClean="0">
                          <a:latin typeface="Calibri" pitchFamily="34" charset="0"/>
                        </a:rPr>
                        <a:t>35</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3347864" y="1123836"/>
            <a:ext cx="1656184"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Volunteer</a:t>
            </a:r>
            <a:endParaRPr lang="en-SG" sz="2800" b="1" dirty="0">
              <a:latin typeface="Calibri" pitchFamily="34" charset="0"/>
            </a:endParaRPr>
          </a:p>
        </p:txBody>
      </p:sp>
      <p:graphicFrame>
        <p:nvGraphicFramePr>
          <p:cNvPr id="9" name="Content Placeholder 3"/>
          <p:cNvGraphicFramePr>
            <a:graphicFrameLocks/>
          </p:cNvGraphicFramePr>
          <p:nvPr>
            <p:extLst/>
          </p:nvPr>
        </p:nvGraphicFramePr>
        <p:xfrm>
          <a:off x="6372200" y="2172816"/>
          <a:ext cx="2232248" cy="13716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dirty="0" smtClean="0">
                          <a:latin typeface="Calibri" pitchFamily="34" charset="0"/>
                        </a:rPr>
                        <a:t>Name</a:t>
                      </a:r>
                      <a:endParaRPr lang="en-SG" sz="2400"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bl>
          </a:graphicData>
        </a:graphic>
      </p:graphicFrame>
      <p:sp>
        <p:nvSpPr>
          <p:cNvPr id="10" name="TextBox 9"/>
          <p:cNvSpPr txBox="1"/>
          <p:nvPr/>
        </p:nvSpPr>
        <p:spPr>
          <a:xfrm>
            <a:off x="6372200" y="1556792"/>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257914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 </a:t>
            </a:r>
            <a:r>
              <a:rPr lang="en-US" dirty="0">
                <a:sym typeface="Symbol"/>
              </a:rPr>
              <a:t> </a:t>
            </a:r>
            <a:endParaRPr lang="en-SG" dirty="0"/>
          </a:p>
        </p:txBody>
      </p:sp>
      <p:sp>
        <p:nvSpPr>
          <p:cNvPr id="3" name="Content Placeholder 2"/>
          <p:cNvSpPr>
            <a:spLocks noGrp="1"/>
          </p:cNvSpPr>
          <p:nvPr>
            <p:ph idx="1"/>
          </p:nvPr>
        </p:nvSpPr>
        <p:spPr>
          <a:xfrm>
            <a:off x="457200" y="4077072"/>
            <a:ext cx="8229600" cy="2053853"/>
          </a:xfrm>
        </p:spPr>
        <p:txBody>
          <a:bodyPr>
            <a:normAutofit fontScale="85000" lnSpcReduction="20000"/>
          </a:bodyPr>
          <a:lstStyle/>
          <a:p>
            <a:r>
              <a:rPr lang="en-US" dirty="0"/>
              <a:t>Query: “Find </a:t>
            </a:r>
            <a:r>
              <a:rPr lang="en-US" dirty="0" smtClean="0"/>
              <a:t>the persons who are both students and volunteers”</a:t>
            </a:r>
          </a:p>
          <a:p>
            <a:r>
              <a:rPr lang="en-US" dirty="0">
                <a:sym typeface="Symbol"/>
              </a:rPr>
              <a:t>(</a:t>
            </a:r>
            <a:r>
              <a:rPr lang="en-US" b="1" dirty="0">
                <a:sym typeface="Symbol"/>
              </a:rPr>
              <a:t></a:t>
            </a:r>
            <a:r>
              <a:rPr lang="en-US" baseline="-25000" dirty="0">
                <a:sym typeface="Symbol"/>
              </a:rPr>
              <a:t>Name</a:t>
            </a:r>
            <a:r>
              <a:rPr lang="en-US" dirty="0">
                <a:sym typeface="Symbol"/>
              </a:rPr>
              <a:t> </a:t>
            </a:r>
            <a:r>
              <a:rPr lang="en-US" dirty="0"/>
              <a:t>Students) </a:t>
            </a:r>
            <a:r>
              <a:rPr lang="en-US" b="1" dirty="0">
                <a:sym typeface="Symbol"/>
              </a:rPr>
              <a:t></a:t>
            </a:r>
            <a:r>
              <a:rPr lang="en-US" dirty="0" smtClean="0">
                <a:sym typeface="Symbol"/>
              </a:rPr>
              <a:t> </a:t>
            </a:r>
            <a:r>
              <a:rPr lang="en-US" dirty="0" smtClean="0"/>
              <a:t>Volunteer</a:t>
            </a:r>
          </a:p>
          <a:p>
            <a:r>
              <a:rPr lang="en-US" dirty="0" smtClean="0"/>
              <a:t>Note 2: The two sides of an intersection must have the same schema (i.e., the same set of attributes)</a:t>
            </a:r>
          </a:p>
        </p:txBody>
      </p:sp>
      <p:graphicFrame>
        <p:nvGraphicFramePr>
          <p:cNvPr id="4" name="Content Placeholder 3"/>
          <p:cNvGraphicFramePr>
            <a:graphicFrameLocks/>
          </p:cNvGraphicFramePr>
          <p:nvPr>
            <p:extLst/>
          </p:nvPr>
        </p:nvGraphicFramePr>
        <p:xfrm>
          <a:off x="467544" y="1682552"/>
          <a:ext cx="2232248"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467544" y="1087324"/>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3347864" y="1719064"/>
          <a:ext cx="1224136"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3347864" y="1123836"/>
            <a:ext cx="1656184"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Volunteer</a:t>
            </a:r>
            <a:endParaRPr lang="en-SG" sz="2800" b="1" dirty="0">
              <a:latin typeface="Calibri" pitchFamily="34" charset="0"/>
            </a:endParaRPr>
          </a:p>
        </p:txBody>
      </p:sp>
      <p:graphicFrame>
        <p:nvGraphicFramePr>
          <p:cNvPr id="11" name="Content Placeholder 3"/>
          <p:cNvGraphicFramePr>
            <a:graphicFrameLocks/>
          </p:cNvGraphicFramePr>
          <p:nvPr>
            <p:extLst/>
          </p:nvPr>
        </p:nvGraphicFramePr>
        <p:xfrm>
          <a:off x="6372200" y="2172816"/>
          <a:ext cx="1224136" cy="13716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tblGrid>
              <a:tr h="370840">
                <a:tc>
                  <a:txBody>
                    <a:bodyPr/>
                    <a:lstStyle/>
                    <a:p>
                      <a:pPr algn="ctr"/>
                      <a:r>
                        <a:rPr lang="en-US" sz="2400" dirty="0" smtClean="0">
                          <a:latin typeface="Calibri" pitchFamily="34" charset="0"/>
                        </a:rPr>
                        <a:t>Name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6372200" y="1556792"/>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351535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a:t>
            </a:r>
            <a:r>
              <a:rPr lang="en-US" dirty="0">
                <a:sym typeface="Symbol"/>
              </a:rPr>
              <a:t></a:t>
            </a:r>
            <a:endParaRPr lang="en-SG" dirty="0"/>
          </a:p>
        </p:txBody>
      </p:sp>
      <p:sp>
        <p:nvSpPr>
          <p:cNvPr id="3" name="Content Placeholder 2"/>
          <p:cNvSpPr>
            <a:spLocks noGrp="1"/>
          </p:cNvSpPr>
          <p:nvPr>
            <p:ph idx="1"/>
          </p:nvPr>
        </p:nvSpPr>
        <p:spPr>
          <a:xfrm>
            <a:off x="457200" y="4221088"/>
            <a:ext cx="8229600" cy="1909837"/>
          </a:xfrm>
        </p:spPr>
        <p:txBody>
          <a:bodyPr>
            <a:normAutofit fontScale="85000" lnSpcReduction="10000"/>
          </a:bodyPr>
          <a:lstStyle/>
          <a:p>
            <a:r>
              <a:rPr lang="en-US" dirty="0"/>
              <a:t>Query: “Find the </a:t>
            </a:r>
            <a:r>
              <a:rPr lang="en-US" dirty="0" smtClean="0"/>
              <a:t>persons who are students but not volunteers”</a:t>
            </a:r>
          </a:p>
          <a:p>
            <a:r>
              <a:rPr lang="en-US" dirty="0" smtClean="0"/>
              <a:t>Students </a:t>
            </a:r>
            <a:r>
              <a:rPr lang="en-US" b="1" dirty="0" smtClean="0">
                <a:sym typeface="Symbol"/>
              </a:rPr>
              <a:t></a:t>
            </a:r>
            <a:r>
              <a:rPr lang="en-US" dirty="0" smtClean="0">
                <a:sym typeface="Symbol"/>
              </a:rPr>
              <a:t> </a:t>
            </a:r>
            <a:r>
              <a:rPr lang="en-US" dirty="0" smtClean="0"/>
              <a:t>Volunteer</a:t>
            </a:r>
          </a:p>
          <a:p>
            <a:r>
              <a:rPr lang="en-US" dirty="0" smtClean="0"/>
              <a:t>Note 1: Duplicate tuples are automatically removed</a:t>
            </a:r>
            <a:endParaRPr lang="en-US" dirty="0"/>
          </a:p>
        </p:txBody>
      </p:sp>
      <p:graphicFrame>
        <p:nvGraphicFramePr>
          <p:cNvPr id="4" name="Content Placeholder 3"/>
          <p:cNvGraphicFramePr>
            <a:graphicFrameLocks/>
          </p:cNvGraphicFramePr>
          <p:nvPr>
            <p:extLst/>
          </p:nvPr>
        </p:nvGraphicFramePr>
        <p:xfrm>
          <a:off x="467544" y="1682552"/>
          <a:ext cx="2232248"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467544" y="1087324"/>
            <a:ext cx="1512168"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Students</a:t>
            </a:r>
            <a:endParaRPr lang="en-SG" sz="2800" b="1" dirty="0">
              <a:latin typeface="Calibri" pitchFamily="34" charset="0"/>
            </a:endParaRPr>
          </a:p>
        </p:txBody>
      </p:sp>
      <p:graphicFrame>
        <p:nvGraphicFramePr>
          <p:cNvPr id="6" name="Content Placeholder 3"/>
          <p:cNvGraphicFramePr>
            <a:graphicFrameLocks/>
          </p:cNvGraphicFramePr>
          <p:nvPr>
            <p:extLst/>
          </p:nvPr>
        </p:nvGraphicFramePr>
        <p:xfrm>
          <a:off x="3347864" y="1719064"/>
          <a:ext cx="2232248" cy="22860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u="sng" dirty="0" smtClean="0">
                          <a:latin typeface="Calibri" pitchFamily="34" charset="0"/>
                        </a:rPr>
                        <a:t>Name</a:t>
                      </a:r>
                      <a:endParaRPr lang="en-SG" sz="2400" u="sng"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Cathy</a:t>
                      </a:r>
                      <a:endParaRPr lang="en-SG" sz="2400" dirty="0">
                        <a:latin typeface="Calibri" pitchFamily="34" charset="0"/>
                      </a:endParaRPr>
                    </a:p>
                  </a:txBody>
                  <a:tcPr/>
                </a:tc>
                <a:tc>
                  <a:txBody>
                    <a:bodyPr/>
                    <a:lstStyle/>
                    <a:p>
                      <a:pPr algn="ctr"/>
                      <a:r>
                        <a:rPr lang="en-US" sz="2400" dirty="0" smtClean="0">
                          <a:latin typeface="Calibri" pitchFamily="34" charset="0"/>
                        </a:rPr>
                        <a:t>22</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David</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en-US" sz="2400" dirty="0" smtClean="0">
                          <a:latin typeface="Calibri" pitchFamily="34" charset="0"/>
                        </a:rPr>
                        <a:t>Eddie</a:t>
                      </a:r>
                      <a:endParaRPr lang="en-SG" sz="2400" dirty="0">
                        <a:latin typeface="Calibri" pitchFamily="34" charset="0"/>
                      </a:endParaRPr>
                    </a:p>
                  </a:txBody>
                  <a:tcPr/>
                </a:tc>
                <a:tc>
                  <a:txBody>
                    <a:bodyPr/>
                    <a:lstStyle/>
                    <a:p>
                      <a:pPr algn="ctr"/>
                      <a:r>
                        <a:rPr lang="en-US" sz="2400" dirty="0" smtClean="0">
                          <a:latin typeface="Calibri" pitchFamily="34" charset="0"/>
                        </a:rPr>
                        <a:t>43</a:t>
                      </a:r>
                      <a:endParaRPr lang="en-SG" sz="2400" dirty="0">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en-US" sz="2400" dirty="0" smtClean="0">
                          <a:latin typeface="Calibri" pitchFamily="34" charset="0"/>
                        </a:rPr>
                        <a:t>Fred</a:t>
                      </a:r>
                      <a:endParaRPr lang="en-SG" sz="2400" dirty="0">
                        <a:latin typeface="Calibri" pitchFamily="34" charset="0"/>
                      </a:endParaRPr>
                    </a:p>
                  </a:txBody>
                  <a:tcPr/>
                </a:tc>
                <a:tc>
                  <a:txBody>
                    <a:bodyPr/>
                    <a:lstStyle/>
                    <a:p>
                      <a:pPr algn="ctr"/>
                      <a:r>
                        <a:rPr lang="en-US" sz="2400" dirty="0" smtClean="0">
                          <a:latin typeface="Calibri" pitchFamily="34" charset="0"/>
                        </a:rPr>
                        <a:t>35</a:t>
                      </a:r>
                      <a:endParaRPr lang="en-SG" sz="2400" dirty="0">
                        <a:latin typeface="Calibri" pitchFamily="34" charset="0"/>
                      </a:endParaRP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3347864" y="1123836"/>
            <a:ext cx="1656184" cy="523220"/>
          </a:xfrm>
          <a:prstGeom prst="rect">
            <a:avLst/>
          </a:prstGeom>
          <a:noFill/>
          <a:ln w="25400">
            <a:solidFill>
              <a:schemeClr val="accent1"/>
            </a:solidFill>
          </a:ln>
        </p:spPr>
        <p:txBody>
          <a:bodyPr wrap="square" rtlCol="0">
            <a:spAutoFit/>
          </a:bodyPr>
          <a:lstStyle/>
          <a:p>
            <a:r>
              <a:rPr lang="en-US" sz="2800" b="1" dirty="0" smtClean="0">
                <a:latin typeface="Calibri" pitchFamily="34" charset="0"/>
              </a:rPr>
              <a:t>Volunteer</a:t>
            </a:r>
            <a:endParaRPr lang="en-SG" sz="2800" b="1" dirty="0">
              <a:latin typeface="Calibri" pitchFamily="34" charset="0"/>
            </a:endParaRPr>
          </a:p>
        </p:txBody>
      </p:sp>
      <p:graphicFrame>
        <p:nvGraphicFramePr>
          <p:cNvPr id="9" name="Content Placeholder 3"/>
          <p:cNvGraphicFramePr>
            <a:graphicFrameLocks/>
          </p:cNvGraphicFramePr>
          <p:nvPr>
            <p:extLst/>
          </p:nvPr>
        </p:nvGraphicFramePr>
        <p:xfrm>
          <a:off x="6372200" y="2172816"/>
          <a:ext cx="2232248" cy="137160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370840">
                <a:tc>
                  <a:txBody>
                    <a:bodyPr/>
                    <a:lstStyle/>
                    <a:p>
                      <a:pPr algn="ctr"/>
                      <a:r>
                        <a:rPr lang="en-US" sz="2400" dirty="0" smtClean="0">
                          <a:latin typeface="Calibri" pitchFamily="34" charset="0"/>
                        </a:rPr>
                        <a:t>Name</a:t>
                      </a:r>
                      <a:endParaRPr lang="en-SG" sz="2400" dirty="0">
                        <a:latin typeface="Calibri" pitchFamily="34" charset="0"/>
                      </a:endParaRPr>
                    </a:p>
                  </a:txBody>
                  <a:tcPr/>
                </a:tc>
                <a:tc>
                  <a:txBody>
                    <a:bodyPr/>
                    <a:lstStyle/>
                    <a:p>
                      <a:pPr algn="ctr"/>
                      <a:r>
                        <a:rPr lang="en-US" sz="2400" dirty="0" smtClean="0">
                          <a:latin typeface="Calibri" pitchFamily="34" charset="0"/>
                        </a:rPr>
                        <a:t>Age</a:t>
                      </a:r>
                      <a:endParaRPr lang="en-SG" sz="24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latin typeface="Calibri" pitchFamily="34" charset="0"/>
                        </a:rPr>
                        <a:t>Alice</a:t>
                      </a:r>
                      <a:endParaRPr lang="en-SG" sz="2400" dirty="0">
                        <a:latin typeface="Calibri" pitchFamily="34" charset="0"/>
                      </a:endParaRPr>
                    </a:p>
                  </a:txBody>
                  <a:tcPr/>
                </a:tc>
                <a:tc>
                  <a:txBody>
                    <a:bodyPr/>
                    <a:lstStyle/>
                    <a:p>
                      <a:pPr algn="ctr"/>
                      <a:r>
                        <a:rPr lang="en-US" sz="2400" dirty="0" smtClean="0">
                          <a:latin typeface="Calibri" pitchFamily="34" charset="0"/>
                        </a:rPr>
                        <a:t>20</a:t>
                      </a:r>
                      <a:endParaRPr lang="en-SG" sz="2400" dirty="0">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en-US" sz="2400" dirty="0" smtClean="0">
                          <a:latin typeface="Calibri" pitchFamily="34" charset="0"/>
                        </a:rPr>
                        <a:t>Bob</a:t>
                      </a:r>
                      <a:endParaRPr lang="en-SG" sz="2400" dirty="0">
                        <a:latin typeface="Calibri" pitchFamily="34" charset="0"/>
                      </a:endParaRPr>
                    </a:p>
                  </a:txBody>
                  <a:tcPr/>
                </a:tc>
                <a:tc>
                  <a:txBody>
                    <a:bodyPr/>
                    <a:lstStyle/>
                    <a:p>
                      <a:pPr algn="ctr"/>
                      <a:r>
                        <a:rPr lang="en-US" sz="2400" dirty="0" smtClean="0">
                          <a:latin typeface="Calibri" pitchFamily="34" charset="0"/>
                        </a:rPr>
                        <a:t>21</a:t>
                      </a:r>
                      <a:endParaRPr lang="en-SG" sz="2400" dirty="0">
                        <a:latin typeface="Calibri" pitchFamily="34" charset="0"/>
                      </a:endParaRPr>
                    </a:p>
                  </a:txBody>
                  <a:tcPr/>
                </a:tc>
                <a:extLst>
                  <a:ext uri="{0D108BD9-81ED-4DB2-BD59-A6C34878D82A}">
                    <a16:rowId xmlns:a16="http://schemas.microsoft.com/office/drawing/2014/main" val="10002"/>
                  </a:ext>
                </a:extLst>
              </a:tr>
            </a:tbl>
          </a:graphicData>
        </a:graphic>
      </p:graphicFrame>
      <p:sp>
        <p:nvSpPr>
          <p:cNvPr id="10" name="TextBox 9"/>
          <p:cNvSpPr txBox="1"/>
          <p:nvPr/>
        </p:nvSpPr>
        <p:spPr>
          <a:xfrm>
            <a:off x="6372200" y="1556792"/>
            <a:ext cx="1368152" cy="523220"/>
          </a:xfrm>
          <a:prstGeom prst="rect">
            <a:avLst/>
          </a:prstGeom>
          <a:noFill/>
          <a:ln w="25400">
            <a:solidFill>
              <a:schemeClr val="accent1"/>
            </a:solidFill>
            <a:prstDash val="dash"/>
          </a:ln>
        </p:spPr>
        <p:txBody>
          <a:bodyPr wrap="square" rtlCol="0">
            <a:spAutoFit/>
          </a:bodyPr>
          <a:lstStyle/>
          <a:p>
            <a:r>
              <a:rPr lang="en-US" sz="2800" b="1" dirty="0" smtClean="0">
                <a:latin typeface="Calibri" pitchFamily="34" charset="0"/>
              </a:rPr>
              <a:t>Results</a:t>
            </a:r>
            <a:endParaRPr lang="en-SG" sz="2800" b="1" dirty="0">
              <a:latin typeface="Calibri" pitchFamily="34" charset="0"/>
            </a:endParaRPr>
          </a:p>
        </p:txBody>
      </p:sp>
    </p:spTree>
    <p:extLst>
      <p:ext uri="{BB962C8B-B14F-4D97-AF65-F5344CB8AC3E}">
        <p14:creationId xmlns:p14="http://schemas.microsoft.com/office/powerpoint/2010/main" val="127780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Edge">
  <a:themeElements>
    <a:clrScheme name="Edge 12">
      <a:dk1>
        <a:srgbClr val="000000"/>
      </a:dk1>
      <a:lt1>
        <a:srgbClr val="FFFFFF"/>
      </a:lt1>
      <a:dk2>
        <a:srgbClr val="000000"/>
      </a:dk2>
      <a:lt2>
        <a:srgbClr val="666699"/>
      </a:lt2>
      <a:accent1>
        <a:srgbClr val="3366FF"/>
      </a:accent1>
      <a:accent2>
        <a:srgbClr val="3366FF"/>
      </a:accent2>
      <a:accent3>
        <a:srgbClr val="FFFFFF"/>
      </a:accent3>
      <a:accent4>
        <a:srgbClr val="000000"/>
      </a:accent4>
      <a:accent5>
        <a:srgbClr val="ADB8FF"/>
      </a:accent5>
      <a:accent6>
        <a:srgbClr val="2D5CE7"/>
      </a:accent6>
      <a:hlink>
        <a:srgbClr val="006666"/>
      </a:hlink>
      <a:folHlink>
        <a:srgbClr val="B2B2B2"/>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10">
        <a:dk1>
          <a:srgbClr val="000000"/>
        </a:dk1>
        <a:lt1>
          <a:srgbClr val="FFFFFF"/>
        </a:lt1>
        <a:dk2>
          <a:srgbClr val="000000"/>
        </a:dk2>
        <a:lt2>
          <a:srgbClr val="666699"/>
        </a:lt2>
        <a:accent1>
          <a:srgbClr val="3366FF"/>
        </a:accent1>
        <a:accent2>
          <a:srgbClr val="3366FF"/>
        </a:accent2>
        <a:accent3>
          <a:srgbClr val="FFFFFF"/>
        </a:accent3>
        <a:accent4>
          <a:srgbClr val="000000"/>
        </a:accent4>
        <a:accent5>
          <a:srgbClr val="ADB8FF"/>
        </a:accent5>
        <a:accent6>
          <a:srgbClr val="2D5CE7"/>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11">
        <a:dk1>
          <a:srgbClr val="000000"/>
        </a:dk1>
        <a:lt1>
          <a:srgbClr val="FFFFFF"/>
        </a:lt1>
        <a:dk2>
          <a:srgbClr val="000000"/>
        </a:dk2>
        <a:lt2>
          <a:srgbClr val="666699"/>
        </a:lt2>
        <a:accent1>
          <a:srgbClr val="009999"/>
        </a:accent1>
        <a:accent2>
          <a:srgbClr val="009999"/>
        </a:accent2>
        <a:accent3>
          <a:srgbClr val="FFFFFF"/>
        </a:accent3>
        <a:accent4>
          <a:srgbClr val="000000"/>
        </a:accent4>
        <a:accent5>
          <a:srgbClr val="AACACA"/>
        </a:accent5>
        <a:accent6>
          <a:srgbClr val="008A8A"/>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12">
        <a:dk1>
          <a:srgbClr val="000000"/>
        </a:dk1>
        <a:lt1>
          <a:srgbClr val="FFFFFF"/>
        </a:lt1>
        <a:dk2>
          <a:srgbClr val="000000"/>
        </a:dk2>
        <a:lt2>
          <a:srgbClr val="666699"/>
        </a:lt2>
        <a:accent1>
          <a:srgbClr val="3366FF"/>
        </a:accent1>
        <a:accent2>
          <a:srgbClr val="3366FF"/>
        </a:accent2>
        <a:accent3>
          <a:srgbClr val="FFFFFF"/>
        </a:accent3>
        <a:accent4>
          <a:srgbClr val="000000"/>
        </a:accent4>
        <a:accent5>
          <a:srgbClr val="ADB8FF"/>
        </a:accent5>
        <a:accent6>
          <a:srgbClr val="2D5CE7"/>
        </a:accent6>
        <a:hlink>
          <a:srgbClr val="006666"/>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24027</TotalTime>
  <Words>2861</Words>
  <Application>Microsoft Office PowerPoint</Application>
  <PresentationFormat>On-screen Show (4:3)</PresentationFormat>
  <Paragraphs>1340</Paragraphs>
  <Slides>45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Iskoola Pota</vt:lpstr>
      <vt:lpstr>宋体</vt:lpstr>
      <vt:lpstr>Arial</vt:lpstr>
      <vt:lpstr>Calibri</vt:lpstr>
      <vt:lpstr>Garamond</vt:lpstr>
      <vt:lpstr>MT Extra</vt:lpstr>
      <vt:lpstr>Symbol</vt:lpstr>
      <vt:lpstr>Times New Roman</vt:lpstr>
      <vt:lpstr>Wingdings</vt:lpstr>
      <vt:lpstr>Edge</vt:lpstr>
      <vt:lpstr>CZ2007 Introduction to Database Systems</vt:lpstr>
      <vt:lpstr>Last Lecture: Relational Algebra</vt:lpstr>
      <vt:lpstr>This Lecture</vt:lpstr>
      <vt:lpstr>Union </vt:lpstr>
      <vt:lpstr>Union </vt:lpstr>
      <vt:lpstr>Union </vt:lpstr>
      <vt:lpstr>Intersection  </vt:lpstr>
      <vt:lpstr>Intersection  </vt:lpstr>
      <vt:lpstr>Difference </vt:lpstr>
      <vt:lpstr>Difference </vt:lpstr>
      <vt:lpstr>Difference </vt:lpstr>
      <vt:lpstr>Exercise</vt:lpstr>
      <vt:lpstr>Exercise</vt:lpstr>
      <vt:lpstr>Exercise</vt:lpstr>
      <vt:lpstr>Natural Join ⋈</vt:lpstr>
      <vt:lpstr>Natural Join ⋈</vt:lpstr>
      <vt:lpstr>Natural Join ⋈</vt:lpstr>
      <vt:lpstr>Exercise</vt:lpstr>
      <vt:lpstr>Exercise</vt:lpstr>
      <vt:lpstr>Theta Join ⋈condition</vt:lpstr>
      <vt:lpstr>Theta Join ⋈condition</vt:lpstr>
      <vt:lpstr>Cartesian Product </vt:lpstr>
      <vt:lpstr>Assignment :=</vt:lpstr>
      <vt:lpstr>Assignment :=</vt:lpstr>
      <vt:lpstr>Rename </vt:lpstr>
      <vt:lpstr>Exercise</vt:lpstr>
      <vt:lpstr>Exercise</vt:lpstr>
      <vt:lpstr>Exercise</vt:lpstr>
      <vt:lpstr>Duplicate Elimination </vt:lpstr>
      <vt:lpstr>Extended Projection </vt:lpstr>
      <vt:lpstr>Extended Projection </vt:lpstr>
      <vt:lpstr>Grouping and Aggregation </vt:lpstr>
      <vt:lpstr>Grouping and Aggregation </vt:lpstr>
      <vt:lpstr>Grouping and Aggregation </vt:lpstr>
      <vt:lpstr>Grouping and Aggregation </vt:lpstr>
      <vt:lpstr>Grouping and Aggregation </vt:lpstr>
      <vt:lpstr>Aggregate Functions</vt:lpstr>
      <vt:lpstr>Grouping and Aggregation </vt:lpstr>
      <vt:lpstr>Grouping and Aggregation </vt:lpstr>
      <vt:lpstr>Grouping and Aggregation </vt:lpstr>
      <vt:lpstr>Example</vt:lpstr>
      <vt:lpstr>Exercise</vt:lpstr>
      <vt:lpstr>Exercise</vt:lpstr>
      <vt:lpstr>Exercise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Preserving Data Publishing</dc:title>
  <dc:creator>xiaokui</dc:creator>
  <cp:lastModifiedBy>Xiaokui XIAO</cp:lastModifiedBy>
  <cp:revision>1288</cp:revision>
  <cp:lastPrinted>2016-09-14T12:39:53Z</cp:lastPrinted>
  <dcterms:created xsi:type="dcterms:W3CDTF">2009-03-02T02:47:37Z</dcterms:created>
  <dcterms:modified xsi:type="dcterms:W3CDTF">2017-09-14T07:14:20Z</dcterms:modified>
</cp:coreProperties>
</file>