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766" r:id="rId3"/>
    <p:sldId id="670" r:id="rId4"/>
    <p:sldId id="678" r:id="rId5"/>
    <p:sldId id="767" r:id="rId6"/>
    <p:sldId id="717" r:id="rId7"/>
    <p:sldId id="666" r:id="rId8"/>
    <p:sldId id="718" r:id="rId9"/>
    <p:sldId id="720" r:id="rId10"/>
    <p:sldId id="721" r:id="rId11"/>
    <p:sldId id="722" r:id="rId12"/>
    <p:sldId id="723" r:id="rId13"/>
    <p:sldId id="724" r:id="rId14"/>
    <p:sldId id="726" r:id="rId15"/>
    <p:sldId id="728" r:id="rId16"/>
    <p:sldId id="729" r:id="rId17"/>
    <p:sldId id="730" r:id="rId18"/>
    <p:sldId id="731" r:id="rId19"/>
    <p:sldId id="732" r:id="rId20"/>
    <p:sldId id="733" r:id="rId21"/>
    <p:sldId id="734" r:id="rId22"/>
    <p:sldId id="735" r:id="rId23"/>
    <p:sldId id="736" r:id="rId24"/>
    <p:sldId id="737" r:id="rId25"/>
    <p:sldId id="738" r:id="rId26"/>
    <p:sldId id="740" r:id="rId27"/>
    <p:sldId id="741" r:id="rId28"/>
    <p:sldId id="742" r:id="rId29"/>
    <p:sldId id="744" r:id="rId30"/>
    <p:sldId id="743" r:id="rId31"/>
    <p:sldId id="745" r:id="rId32"/>
    <p:sldId id="746" r:id="rId33"/>
    <p:sldId id="747" r:id="rId34"/>
    <p:sldId id="749" r:id="rId35"/>
    <p:sldId id="748" r:id="rId36"/>
    <p:sldId id="751" r:id="rId37"/>
    <p:sldId id="753" r:id="rId38"/>
    <p:sldId id="752" r:id="rId39"/>
    <p:sldId id="754" r:id="rId40"/>
    <p:sldId id="755" r:id="rId41"/>
    <p:sldId id="756" r:id="rId42"/>
    <p:sldId id="758" r:id="rId43"/>
    <p:sldId id="761" r:id="rId44"/>
    <p:sldId id="762" r:id="rId45"/>
    <p:sldId id="763" r:id="rId46"/>
    <p:sldId id="760" r:id="rId4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9523" autoAdjust="0"/>
  </p:normalViewPr>
  <p:slideViewPr>
    <p:cSldViewPr>
      <p:cViewPr varScale="1">
        <p:scale>
          <a:sx n="115" d="100"/>
          <a:sy n="115" d="100"/>
        </p:scale>
        <p:origin x="153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65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1730"/>
          </a:xfrm>
          <a:prstGeom prst="rect">
            <a:avLst/>
          </a:prstGeom>
        </p:spPr>
        <p:txBody>
          <a:bodyPr vert="horz" lIns="96659" tIns="48330" rIns="96659" bIns="48330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2"/>
            <a:ext cx="3076363" cy="511730"/>
          </a:xfrm>
          <a:prstGeom prst="rect">
            <a:avLst/>
          </a:prstGeom>
        </p:spPr>
        <p:txBody>
          <a:bodyPr vert="horz" lIns="96659" tIns="48330" rIns="96659" bIns="48330" rtlCol="0"/>
          <a:lstStyle>
            <a:lvl1pPr algn="r">
              <a:defRPr sz="1400"/>
            </a:lvl1pPr>
          </a:lstStyle>
          <a:p>
            <a:fld id="{BFABBB15-D14F-4A0D-820B-DF56495B8370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9" tIns="48330" rIns="96659" bIns="4833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1"/>
            <a:ext cx="5679440" cy="4605575"/>
          </a:xfrm>
          <a:prstGeom prst="rect">
            <a:avLst/>
          </a:prstGeom>
        </p:spPr>
        <p:txBody>
          <a:bodyPr vert="horz" lIns="96659" tIns="48330" rIns="96659" bIns="4833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0"/>
          </a:xfrm>
          <a:prstGeom prst="rect">
            <a:avLst/>
          </a:prstGeom>
        </p:spPr>
        <p:txBody>
          <a:bodyPr vert="horz" lIns="96659" tIns="48330" rIns="96659" bIns="48330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0"/>
          </a:xfrm>
          <a:prstGeom prst="rect">
            <a:avLst/>
          </a:prstGeom>
        </p:spPr>
        <p:txBody>
          <a:bodyPr vert="horz" lIns="96659" tIns="48330" rIns="96659" bIns="48330" rtlCol="0" anchor="b"/>
          <a:lstStyle>
            <a:lvl1pPr algn="r">
              <a:defRPr sz="1400"/>
            </a:lvl1pPr>
          </a:lstStyle>
          <a:p>
            <a:fld id="{428C8556-7D63-4D18-9149-10D9CAC91C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20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1" y="304800"/>
            <a:ext cx="8610600" cy="152349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lvl="0" algn="ctr" defTabSz="9143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800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charset="0"/>
              </a:rPr>
              <a:t>CZ2007</a:t>
            </a:r>
            <a:br>
              <a:rPr lang="en-US" sz="4800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charset="0"/>
              </a:rPr>
            </a:br>
            <a:r>
              <a:rPr lang="en-US" sz="4800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charset="0"/>
              </a:rPr>
              <a:t>Introduction to Databases</a:t>
            </a:r>
            <a:endParaRPr kumimoji="0" lang="en-US" sz="4800" b="0" i="0" u="none" strike="noStrike" kern="1200" cap="none" spc="-150" normalizeH="0" baseline="0" noProof="0" dirty="0">
              <a:ln w="3175">
                <a:noFill/>
              </a:ln>
              <a:gradFill>
                <a:gsLst>
                  <a:gs pos="0">
                    <a:srgbClr val="2E59B0"/>
                  </a:gs>
                  <a:gs pos="49000">
                    <a:srgbClr val="161D32"/>
                  </a:gs>
                  <a:gs pos="100000">
                    <a:srgbClr val="000000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n-ea"/>
              <a:cs typeface="Arial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14400" y="3886200"/>
            <a:ext cx="7696200" cy="2514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rijit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K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han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ndalus" pitchFamily="18" charset="-78"/>
              <a:cs typeface="Andalus" pitchFamily="18" charset="-78"/>
            </a:endParaRP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Assistant Professor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School of Computer Science and Engineering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noProof="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Nanyang Technological University, Singapore</a:t>
            </a:r>
            <a:endParaRPr kumimoji="0" lang="en-US" sz="2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4654" y="2057400"/>
            <a:ext cx="8863146" cy="1371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32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Querying Relational Databases using SQL</a:t>
            </a:r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Part-2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20569" y="152400"/>
            <a:ext cx="565231" cy="779362"/>
          </a:xfrm>
          <a:prstGeom prst="can">
            <a:avLst>
              <a:gd name="adj" fmla="val 25000"/>
            </a:avLst>
          </a:prstGeom>
          <a:solidFill>
            <a:srgbClr val="003300">
              <a:alpha val="64999"/>
            </a:srgbClr>
          </a:solidFill>
          <a:ln w="9525">
            <a:solidFill>
              <a:srgbClr val="00FF00"/>
            </a:solidFill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rgbClr val="A5B592"/>
              </a:solidFill>
              <a:effectLst/>
              <a:uLnTx/>
              <a:uFillTx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381000" y="457200"/>
            <a:ext cx="565231" cy="779362"/>
          </a:xfrm>
          <a:prstGeom prst="can">
            <a:avLst>
              <a:gd name="adj" fmla="val 25000"/>
            </a:avLst>
          </a:prstGeom>
          <a:solidFill>
            <a:srgbClr val="003300">
              <a:alpha val="64999"/>
            </a:srgbClr>
          </a:solidFill>
          <a:ln w="9525">
            <a:solidFill>
              <a:srgbClr val="00FF00"/>
            </a:solidFill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rgbClr val="A5B59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SG" b="1" dirty="0"/>
              <a:t>ORDER BY: Sorting the Results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9/44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04800" y="4419600"/>
            <a:ext cx="3200400" cy="2339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 eaLnBrk="0" hangingPunct="0">
              <a:buFontTx/>
              <a:buChar char="-"/>
            </a:pPr>
            <a:r>
              <a:rPr lang="en-US" dirty="0" smtClean="0">
                <a:latin typeface="+mj-lt"/>
              </a:rPr>
              <a:t>Ordering </a:t>
            </a:r>
            <a:r>
              <a:rPr lang="en-US" dirty="0">
                <a:latin typeface="+mj-lt"/>
              </a:rPr>
              <a:t>is ascending, unless you specify the DESC keyword</a:t>
            </a:r>
            <a:r>
              <a:rPr lang="en-US" dirty="0" smtClean="0">
                <a:latin typeface="+mj-lt"/>
              </a:rPr>
              <a:t>.</a:t>
            </a:r>
          </a:p>
          <a:p>
            <a:pPr marL="342900" indent="-342900" eaLnBrk="0" hangingPunct="0">
              <a:buFontTx/>
              <a:buChar char="-"/>
            </a:pPr>
            <a:endParaRPr lang="en-US" dirty="0">
              <a:latin typeface="+mj-lt"/>
            </a:endParaRPr>
          </a:p>
          <a:p>
            <a:pPr marL="342900" indent="-342900" eaLnBrk="0" hangingPunct="0">
              <a:buFontTx/>
              <a:buChar char="-"/>
            </a:pPr>
            <a:r>
              <a:rPr lang="en-SG" dirty="0">
                <a:latin typeface="+mj-lt"/>
              </a:rPr>
              <a:t>Ties are broken by the second attribute on the ORDER BY list, etc.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304801" y="2039812"/>
            <a:ext cx="822132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What about NULL?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04800" y="2025301"/>
            <a:ext cx="8206768" cy="94649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356172" y="2577852"/>
            <a:ext cx="8184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NULL</a:t>
            </a:r>
            <a:r>
              <a:rPr lang="en-US" sz="2000" dirty="0" smtClean="0"/>
              <a:t> is normally treated as less than all non-null values.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043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SG" b="1" dirty="0"/>
              <a:t>Multi-Relation Queries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10/44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750794"/>
              </p:ext>
            </p:extLst>
          </p:nvPr>
        </p:nvGraphicFramePr>
        <p:xfrm>
          <a:off x="457200" y="1386984"/>
          <a:ext cx="4343400" cy="1584816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sid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sname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rating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age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Fred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Jim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39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Nancy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Rectangle 57"/>
          <p:cNvSpPr>
            <a:spLocks noChangeArrowheads="1"/>
          </p:cNvSpPr>
          <p:nvPr/>
        </p:nvSpPr>
        <p:spPr bwMode="auto">
          <a:xfrm>
            <a:off x="381000" y="929784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Sailors</a:t>
            </a:r>
          </a:p>
        </p:txBody>
      </p:sp>
      <p:graphicFrame>
        <p:nvGraphicFramePr>
          <p:cNvPr id="30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922092"/>
              </p:ext>
            </p:extLst>
          </p:nvPr>
        </p:nvGraphicFramePr>
        <p:xfrm>
          <a:off x="5078413" y="1782762"/>
          <a:ext cx="3257550" cy="1189038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sid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bid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day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102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9/12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102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9/13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Rectangle 85"/>
          <p:cNvSpPr>
            <a:spLocks noChangeArrowheads="1"/>
          </p:cNvSpPr>
          <p:nvPr/>
        </p:nvSpPr>
        <p:spPr bwMode="auto">
          <a:xfrm>
            <a:off x="4953000" y="1295400"/>
            <a:ext cx="14334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Reserves</a:t>
            </a:r>
          </a:p>
        </p:txBody>
      </p:sp>
      <p:sp>
        <p:nvSpPr>
          <p:cNvPr id="4" name="Explosion 1 3"/>
          <p:cNvSpPr/>
          <p:nvPr/>
        </p:nvSpPr>
        <p:spPr>
          <a:xfrm>
            <a:off x="6400800" y="533400"/>
            <a:ext cx="2639283" cy="115069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Boat reserved by sailors</a:t>
            </a:r>
            <a:endParaRPr lang="en-US" dirty="0"/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457200" y="3429000"/>
            <a:ext cx="5486400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SG" sz="2000" dirty="0" err="1">
                <a:latin typeface="Menlo" charset="0"/>
                <a:ea typeface="Menlo" charset="0"/>
                <a:cs typeface="Menlo" charset="0"/>
              </a:rPr>
              <a:t>S.sname</a:t>
            </a:r>
            <a:endParaRPr lang="en-SG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SG" sz="2000" dirty="0">
                <a:latin typeface="Menlo" charset="0"/>
                <a:ea typeface="Menlo" charset="0"/>
                <a:cs typeface="Menlo" charset="0"/>
              </a:rPr>
              <a:t>Sailors S</a:t>
            </a: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SG" sz="2000" dirty="0">
                <a:latin typeface="Menlo" charset="0"/>
                <a:ea typeface="Menlo" charset="0"/>
                <a:cs typeface="Menlo" charset="0"/>
              </a:rPr>
              <a:t>Reserves R</a:t>
            </a:r>
          </a:p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SG" sz="2000" dirty="0" err="1">
                <a:latin typeface="Menlo" charset="0"/>
                <a:ea typeface="Menlo" charset="0"/>
                <a:cs typeface="Menlo" charset="0"/>
              </a:rPr>
              <a:t>S.sid</a:t>
            </a:r>
            <a:r>
              <a:rPr lang="en-SG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en-SG" sz="2000" dirty="0" err="1">
                <a:latin typeface="Menlo" charset="0"/>
                <a:ea typeface="Menlo" charset="0"/>
                <a:cs typeface="Menlo" charset="0"/>
              </a:rPr>
              <a:t>R.sid</a:t>
            </a: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SG" sz="2000" dirty="0" err="1">
                <a:latin typeface="Menlo" charset="0"/>
                <a:ea typeface="Menlo" charset="0"/>
                <a:cs typeface="Menlo" charset="0"/>
              </a:rPr>
              <a:t>R.bid</a:t>
            </a:r>
            <a:r>
              <a:rPr lang="en-SG" sz="2000" dirty="0">
                <a:latin typeface="Menlo" charset="0"/>
                <a:ea typeface="Menlo" charset="0"/>
                <a:cs typeface="Menlo" charset="0"/>
              </a:rPr>
              <a:t>=102</a:t>
            </a:r>
          </a:p>
        </p:txBody>
      </p:sp>
      <p:sp>
        <p:nvSpPr>
          <p:cNvPr id="34" name="AutoShape 37"/>
          <p:cNvSpPr>
            <a:spLocks noChangeArrowheads="1"/>
          </p:cNvSpPr>
          <p:nvPr/>
        </p:nvSpPr>
        <p:spPr bwMode="auto">
          <a:xfrm>
            <a:off x="6705600" y="3415605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graphicFrame>
        <p:nvGraphicFramePr>
          <p:cNvPr id="35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222047"/>
              </p:ext>
            </p:extLst>
          </p:nvPr>
        </p:nvGraphicFramePr>
        <p:xfrm>
          <a:off x="6534150" y="5135562"/>
          <a:ext cx="1085850" cy="1189038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64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Fred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Jim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42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SG" b="1" dirty="0"/>
              <a:t>Multi-Relation Queries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11/44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750794"/>
              </p:ext>
            </p:extLst>
          </p:nvPr>
        </p:nvGraphicFramePr>
        <p:xfrm>
          <a:off x="457200" y="1386984"/>
          <a:ext cx="4343400" cy="1584816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sid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sname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rating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age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Fred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Jim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39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Nancy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Rectangle 57"/>
          <p:cNvSpPr>
            <a:spLocks noChangeArrowheads="1"/>
          </p:cNvSpPr>
          <p:nvPr/>
        </p:nvSpPr>
        <p:spPr bwMode="auto">
          <a:xfrm>
            <a:off x="381000" y="929784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Sailors</a:t>
            </a:r>
          </a:p>
        </p:txBody>
      </p:sp>
      <p:graphicFrame>
        <p:nvGraphicFramePr>
          <p:cNvPr id="30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922092"/>
              </p:ext>
            </p:extLst>
          </p:nvPr>
        </p:nvGraphicFramePr>
        <p:xfrm>
          <a:off x="5078413" y="1782762"/>
          <a:ext cx="3257550" cy="1189038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sid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bid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day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102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9/12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102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9/13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Rectangle 85"/>
          <p:cNvSpPr>
            <a:spLocks noChangeArrowheads="1"/>
          </p:cNvSpPr>
          <p:nvPr/>
        </p:nvSpPr>
        <p:spPr bwMode="auto">
          <a:xfrm>
            <a:off x="4953000" y="1295400"/>
            <a:ext cx="14334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Reserves</a:t>
            </a:r>
          </a:p>
        </p:txBody>
      </p:sp>
      <p:sp>
        <p:nvSpPr>
          <p:cNvPr id="4" name="Explosion 1 3"/>
          <p:cNvSpPr/>
          <p:nvPr/>
        </p:nvSpPr>
        <p:spPr>
          <a:xfrm>
            <a:off x="6400800" y="533400"/>
            <a:ext cx="2639283" cy="115069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Boat reserved by sailors</a:t>
            </a:r>
            <a:endParaRPr lang="en-US" dirty="0"/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457200" y="3429000"/>
            <a:ext cx="5486400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SG" sz="2000" dirty="0" err="1">
                <a:latin typeface="Menlo" charset="0"/>
                <a:ea typeface="Menlo" charset="0"/>
                <a:cs typeface="Menlo" charset="0"/>
              </a:rPr>
              <a:t>S.sname</a:t>
            </a:r>
            <a:endParaRPr lang="en-SG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SG" sz="2000" dirty="0">
                <a:latin typeface="Menlo" charset="0"/>
                <a:ea typeface="Menlo" charset="0"/>
                <a:cs typeface="Menlo" charset="0"/>
              </a:rPr>
              <a:t>Sailors S</a:t>
            </a: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SG" sz="2000" dirty="0">
                <a:latin typeface="Menlo" charset="0"/>
                <a:ea typeface="Menlo" charset="0"/>
                <a:cs typeface="Menlo" charset="0"/>
              </a:rPr>
              <a:t>Reserves R</a:t>
            </a:r>
          </a:p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SG" sz="2000" dirty="0" err="1">
                <a:latin typeface="Menlo" charset="0"/>
                <a:ea typeface="Menlo" charset="0"/>
                <a:cs typeface="Menlo" charset="0"/>
              </a:rPr>
              <a:t>S.sid</a:t>
            </a:r>
            <a:r>
              <a:rPr lang="en-SG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en-SG" sz="2000" dirty="0" err="1">
                <a:latin typeface="Menlo" charset="0"/>
                <a:ea typeface="Menlo" charset="0"/>
                <a:cs typeface="Menlo" charset="0"/>
              </a:rPr>
              <a:t>R.sid</a:t>
            </a: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SG" sz="2000" dirty="0" err="1">
                <a:latin typeface="Menlo" charset="0"/>
                <a:ea typeface="Menlo" charset="0"/>
                <a:cs typeface="Menlo" charset="0"/>
              </a:rPr>
              <a:t>R.bid</a:t>
            </a:r>
            <a:r>
              <a:rPr lang="en-SG" sz="2000" dirty="0">
                <a:latin typeface="Menlo" charset="0"/>
                <a:ea typeface="Menlo" charset="0"/>
                <a:cs typeface="Menlo" charset="0"/>
              </a:rPr>
              <a:t>=102</a:t>
            </a:r>
          </a:p>
        </p:txBody>
      </p:sp>
      <p:sp>
        <p:nvSpPr>
          <p:cNvPr id="34" name="AutoShape 37"/>
          <p:cNvSpPr>
            <a:spLocks noChangeArrowheads="1"/>
          </p:cNvSpPr>
          <p:nvPr/>
        </p:nvSpPr>
        <p:spPr bwMode="auto">
          <a:xfrm>
            <a:off x="8001000" y="3276600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graphicFrame>
        <p:nvGraphicFramePr>
          <p:cNvPr id="35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268828"/>
              </p:ext>
            </p:extLst>
          </p:nvPr>
        </p:nvGraphicFramePr>
        <p:xfrm>
          <a:off x="7829550" y="4876800"/>
          <a:ext cx="1085850" cy="1189038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64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Fred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Jim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457200" y="4848761"/>
            <a:ext cx="5486400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SG" sz="2000" dirty="0" err="1">
                <a:latin typeface="Menlo" charset="0"/>
                <a:ea typeface="Menlo" charset="0"/>
                <a:cs typeface="Menlo" charset="0"/>
              </a:rPr>
              <a:t>S.sname</a:t>
            </a:r>
            <a:endParaRPr lang="en-SG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SG" sz="2000" dirty="0">
                <a:latin typeface="Menlo" charset="0"/>
                <a:ea typeface="Menlo" charset="0"/>
                <a:cs typeface="Menlo" charset="0"/>
              </a:rPr>
              <a:t>Sailors </a:t>
            </a:r>
            <a:r>
              <a:rPr lang="en-SG" sz="2000" b="1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AS</a:t>
            </a:r>
            <a:r>
              <a:rPr lang="en-SG" sz="2000" dirty="0" smtClean="0">
                <a:latin typeface="Menlo" charset="0"/>
                <a:ea typeface="Menlo" charset="0"/>
                <a:cs typeface="Menlo" charset="0"/>
              </a:rPr>
              <a:t> S</a:t>
            </a: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SG" sz="2000" dirty="0">
                <a:latin typeface="Menlo" charset="0"/>
                <a:ea typeface="Menlo" charset="0"/>
                <a:cs typeface="Menlo" charset="0"/>
              </a:rPr>
              <a:t>Reserves </a:t>
            </a:r>
            <a:r>
              <a:rPr lang="en-SG" sz="2000" b="1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AS</a:t>
            </a:r>
            <a:r>
              <a:rPr lang="en-SG" sz="2000" dirty="0" smtClean="0">
                <a:latin typeface="Menlo" charset="0"/>
                <a:ea typeface="Menlo" charset="0"/>
                <a:cs typeface="Menlo" charset="0"/>
              </a:rPr>
              <a:t> R</a:t>
            </a:r>
            <a:endParaRPr lang="en-SG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SG" sz="2000" dirty="0" err="1">
                <a:latin typeface="Menlo" charset="0"/>
                <a:ea typeface="Menlo" charset="0"/>
                <a:cs typeface="Menlo" charset="0"/>
              </a:rPr>
              <a:t>S.sid</a:t>
            </a:r>
            <a:r>
              <a:rPr lang="en-SG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en-SG" sz="2000" dirty="0" err="1">
                <a:latin typeface="Menlo" charset="0"/>
                <a:ea typeface="Menlo" charset="0"/>
                <a:cs typeface="Menlo" charset="0"/>
              </a:rPr>
              <a:t>R.sid</a:t>
            </a: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SG" sz="2000" dirty="0" err="1">
                <a:latin typeface="Menlo" charset="0"/>
                <a:ea typeface="Menlo" charset="0"/>
                <a:cs typeface="Menlo" charset="0"/>
              </a:rPr>
              <a:t>R.bid</a:t>
            </a:r>
            <a:r>
              <a:rPr lang="en-SG" sz="2000" dirty="0">
                <a:latin typeface="Menlo" charset="0"/>
                <a:ea typeface="Menlo" charset="0"/>
                <a:cs typeface="Menlo" charset="0"/>
              </a:rPr>
              <a:t>=102</a:t>
            </a:r>
          </a:p>
        </p:txBody>
      </p:sp>
      <p:sp>
        <p:nvSpPr>
          <p:cNvPr id="18" name="Explosion 1 17"/>
          <p:cNvSpPr/>
          <p:nvPr/>
        </p:nvSpPr>
        <p:spPr>
          <a:xfrm>
            <a:off x="4876801" y="4643735"/>
            <a:ext cx="2819400" cy="185390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Both are OKAY (Semantically)</a:t>
            </a:r>
            <a:endParaRPr lang="en-US" dirty="0"/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0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SG" b="1" dirty="0"/>
              <a:t>Multi-Relation Queries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12/44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750794"/>
              </p:ext>
            </p:extLst>
          </p:nvPr>
        </p:nvGraphicFramePr>
        <p:xfrm>
          <a:off x="457200" y="1386984"/>
          <a:ext cx="4343400" cy="1584816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sid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sname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rating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age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Fred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Jim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39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Nancy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Rectangle 57"/>
          <p:cNvSpPr>
            <a:spLocks noChangeArrowheads="1"/>
          </p:cNvSpPr>
          <p:nvPr/>
        </p:nvSpPr>
        <p:spPr bwMode="auto">
          <a:xfrm>
            <a:off x="381000" y="929784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Sailors</a:t>
            </a:r>
          </a:p>
        </p:txBody>
      </p:sp>
      <p:graphicFrame>
        <p:nvGraphicFramePr>
          <p:cNvPr id="30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922092"/>
              </p:ext>
            </p:extLst>
          </p:nvPr>
        </p:nvGraphicFramePr>
        <p:xfrm>
          <a:off x="5078413" y="1782762"/>
          <a:ext cx="3257550" cy="1189038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sid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bid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day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102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9/12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102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9/13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Rectangle 85"/>
          <p:cNvSpPr>
            <a:spLocks noChangeArrowheads="1"/>
          </p:cNvSpPr>
          <p:nvPr/>
        </p:nvSpPr>
        <p:spPr bwMode="auto">
          <a:xfrm>
            <a:off x="4953000" y="1295400"/>
            <a:ext cx="14334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Reserves</a:t>
            </a:r>
          </a:p>
        </p:txBody>
      </p:sp>
      <p:sp>
        <p:nvSpPr>
          <p:cNvPr id="4" name="Explosion 1 3"/>
          <p:cNvSpPr/>
          <p:nvPr/>
        </p:nvSpPr>
        <p:spPr>
          <a:xfrm>
            <a:off x="6400800" y="533400"/>
            <a:ext cx="2639283" cy="115069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Boat reserved by sailors</a:t>
            </a:r>
            <a:endParaRPr lang="en-US" dirty="0"/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457200" y="3429000"/>
            <a:ext cx="5486400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SG" sz="2000" dirty="0" err="1">
                <a:latin typeface="Menlo" charset="0"/>
                <a:ea typeface="Menlo" charset="0"/>
                <a:cs typeface="Menlo" charset="0"/>
              </a:rPr>
              <a:t>S.sname</a:t>
            </a:r>
            <a:endParaRPr lang="en-SG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SG" sz="2000" dirty="0">
                <a:latin typeface="Menlo" charset="0"/>
                <a:ea typeface="Menlo" charset="0"/>
                <a:cs typeface="Menlo" charset="0"/>
              </a:rPr>
              <a:t>Sailors S</a:t>
            </a: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SG" sz="2000" dirty="0">
                <a:latin typeface="Menlo" charset="0"/>
                <a:ea typeface="Menlo" charset="0"/>
                <a:cs typeface="Menlo" charset="0"/>
              </a:rPr>
              <a:t>Reserves R</a:t>
            </a:r>
          </a:p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SG" sz="2000" dirty="0" err="1">
                <a:latin typeface="Menlo" charset="0"/>
                <a:ea typeface="Menlo" charset="0"/>
                <a:cs typeface="Menlo" charset="0"/>
              </a:rPr>
              <a:t>S.sid</a:t>
            </a:r>
            <a:r>
              <a:rPr lang="en-SG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en-SG" sz="2000" dirty="0" err="1">
                <a:latin typeface="Menlo" charset="0"/>
                <a:ea typeface="Menlo" charset="0"/>
                <a:cs typeface="Menlo" charset="0"/>
              </a:rPr>
              <a:t>R.sid</a:t>
            </a: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SG" sz="2000" dirty="0" err="1">
                <a:latin typeface="Menlo" charset="0"/>
                <a:ea typeface="Menlo" charset="0"/>
                <a:cs typeface="Menlo" charset="0"/>
              </a:rPr>
              <a:t>R.bid</a:t>
            </a:r>
            <a:r>
              <a:rPr lang="en-SG" sz="2000" dirty="0">
                <a:latin typeface="Menlo" charset="0"/>
                <a:ea typeface="Menlo" charset="0"/>
                <a:cs typeface="Menlo" charset="0"/>
              </a:rPr>
              <a:t>=102</a:t>
            </a:r>
          </a:p>
        </p:txBody>
      </p:sp>
      <p:sp>
        <p:nvSpPr>
          <p:cNvPr id="34" name="AutoShape 37"/>
          <p:cNvSpPr>
            <a:spLocks noChangeArrowheads="1"/>
          </p:cNvSpPr>
          <p:nvPr/>
        </p:nvSpPr>
        <p:spPr bwMode="auto">
          <a:xfrm>
            <a:off x="8001000" y="3276600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graphicFrame>
        <p:nvGraphicFramePr>
          <p:cNvPr id="35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268828"/>
              </p:ext>
            </p:extLst>
          </p:nvPr>
        </p:nvGraphicFramePr>
        <p:xfrm>
          <a:off x="7829550" y="4876800"/>
          <a:ext cx="1085850" cy="1189038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64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Fred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Jim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31775" y="5257800"/>
            <a:ext cx="5788025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SG" sz="20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endParaRPr lang="en-SG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SG" sz="2000" dirty="0" smtClean="0">
                <a:latin typeface="Menlo" charset="0"/>
                <a:ea typeface="Menlo" charset="0"/>
                <a:cs typeface="Menlo" charset="0"/>
              </a:rPr>
              <a:t>Sailors</a:t>
            </a:r>
            <a:r>
              <a:rPr lang="en-SG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SG" sz="2000" dirty="0" smtClean="0">
                <a:latin typeface="Menlo" charset="0"/>
                <a:ea typeface="Menlo" charset="0"/>
                <a:cs typeface="Menlo" charset="0"/>
              </a:rPr>
              <a:t>Reserves</a:t>
            </a:r>
            <a:endParaRPr lang="en-SG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SG" sz="2000" dirty="0" err="1" smtClean="0">
                <a:latin typeface="Menlo" charset="0"/>
                <a:ea typeface="Menlo" charset="0"/>
                <a:cs typeface="Menlo" charset="0"/>
              </a:rPr>
              <a:t>Sailors.sid</a:t>
            </a:r>
            <a:r>
              <a:rPr lang="en-SG" sz="2000" dirty="0" smtClean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en-SG" sz="2000" dirty="0" err="1" smtClean="0">
                <a:latin typeface="Menlo" charset="0"/>
                <a:ea typeface="Menlo" charset="0"/>
                <a:cs typeface="Menlo" charset="0"/>
              </a:rPr>
              <a:t>Reserves.sid</a:t>
            </a:r>
            <a:r>
              <a:rPr lang="en-SG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SG" sz="2000" dirty="0" smtClean="0">
                <a:latin typeface="Menlo" charset="0"/>
                <a:ea typeface="Menlo" charset="0"/>
                <a:cs typeface="Menlo" charset="0"/>
              </a:rPr>
              <a:t>bid=102</a:t>
            </a:r>
            <a:endParaRPr lang="en-SG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Explosion 1 17"/>
          <p:cNvSpPr/>
          <p:nvPr/>
        </p:nvSpPr>
        <p:spPr>
          <a:xfrm>
            <a:off x="5029200" y="4643735"/>
            <a:ext cx="2819400" cy="185390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Also OKAY (Semantically)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6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SG" b="1" dirty="0"/>
              <a:t>Multi-Relation Queries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13/44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750794"/>
              </p:ext>
            </p:extLst>
          </p:nvPr>
        </p:nvGraphicFramePr>
        <p:xfrm>
          <a:off x="457200" y="1386984"/>
          <a:ext cx="4343400" cy="1584816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sid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sname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rating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age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Fred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Jim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39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Nancy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Rectangle 57"/>
          <p:cNvSpPr>
            <a:spLocks noChangeArrowheads="1"/>
          </p:cNvSpPr>
          <p:nvPr/>
        </p:nvSpPr>
        <p:spPr bwMode="auto">
          <a:xfrm>
            <a:off x="381000" y="929784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Sailors</a:t>
            </a:r>
          </a:p>
        </p:txBody>
      </p:sp>
      <p:graphicFrame>
        <p:nvGraphicFramePr>
          <p:cNvPr id="30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922092"/>
              </p:ext>
            </p:extLst>
          </p:nvPr>
        </p:nvGraphicFramePr>
        <p:xfrm>
          <a:off x="5078413" y="1782762"/>
          <a:ext cx="3257550" cy="1189038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sid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bid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day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102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9/12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102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9/13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Rectangle 85"/>
          <p:cNvSpPr>
            <a:spLocks noChangeArrowheads="1"/>
          </p:cNvSpPr>
          <p:nvPr/>
        </p:nvSpPr>
        <p:spPr bwMode="auto">
          <a:xfrm>
            <a:off x="4953000" y="1295400"/>
            <a:ext cx="14334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Reserves</a:t>
            </a:r>
          </a:p>
        </p:txBody>
      </p:sp>
      <p:sp>
        <p:nvSpPr>
          <p:cNvPr id="4" name="Explosion 1 3"/>
          <p:cNvSpPr/>
          <p:nvPr/>
        </p:nvSpPr>
        <p:spPr>
          <a:xfrm>
            <a:off x="6400800" y="533400"/>
            <a:ext cx="2639283" cy="115069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Boat reserved by sailors</a:t>
            </a:r>
            <a:endParaRPr lang="en-US" dirty="0"/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457200" y="3429000"/>
            <a:ext cx="5486400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SG" sz="2000" dirty="0" err="1">
                <a:latin typeface="Menlo" charset="0"/>
                <a:ea typeface="Menlo" charset="0"/>
                <a:cs typeface="Menlo" charset="0"/>
              </a:rPr>
              <a:t>S.sname</a:t>
            </a:r>
            <a:endParaRPr lang="en-SG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SG" sz="2000" dirty="0">
                <a:latin typeface="Menlo" charset="0"/>
                <a:ea typeface="Menlo" charset="0"/>
                <a:cs typeface="Menlo" charset="0"/>
              </a:rPr>
              <a:t>Sailors S</a:t>
            </a: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SG" sz="2000" dirty="0">
                <a:latin typeface="Menlo" charset="0"/>
                <a:ea typeface="Menlo" charset="0"/>
                <a:cs typeface="Menlo" charset="0"/>
              </a:rPr>
              <a:t>Reserves R</a:t>
            </a:r>
          </a:p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SG" sz="2000" dirty="0" err="1">
                <a:latin typeface="Menlo" charset="0"/>
                <a:ea typeface="Menlo" charset="0"/>
                <a:cs typeface="Menlo" charset="0"/>
              </a:rPr>
              <a:t>S.sid</a:t>
            </a:r>
            <a:r>
              <a:rPr lang="en-SG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en-SG" sz="2000" dirty="0" err="1">
                <a:latin typeface="Menlo" charset="0"/>
                <a:ea typeface="Menlo" charset="0"/>
                <a:cs typeface="Menlo" charset="0"/>
              </a:rPr>
              <a:t>R.sid</a:t>
            </a: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SG" sz="2000" dirty="0" err="1">
                <a:latin typeface="Menlo" charset="0"/>
                <a:ea typeface="Menlo" charset="0"/>
                <a:cs typeface="Menlo" charset="0"/>
              </a:rPr>
              <a:t>R.bid</a:t>
            </a:r>
            <a:r>
              <a:rPr lang="en-SG" sz="2000" dirty="0">
                <a:latin typeface="Menlo" charset="0"/>
                <a:ea typeface="Menlo" charset="0"/>
                <a:cs typeface="Menlo" charset="0"/>
              </a:rPr>
              <a:t>=102</a:t>
            </a:r>
          </a:p>
        </p:txBody>
      </p:sp>
      <p:sp>
        <p:nvSpPr>
          <p:cNvPr id="34" name="AutoShape 37"/>
          <p:cNvSpPr>
            <a:spLocks noChangeArrowheads="1"/>
          </p:cNvSpPr>
          <p:nvPr/>
        </p:nvSpPr>
        <p:spPr bwMode="auto">
          <a:xfrm>
            <a:off x="8001000" y="3276600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graphicFrame>
        <p:nvGraphicFramePr>
          <p:cNvPr id="35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268828"/>
              </p:ext>
            </p:extLst>
          </p:nvPr>
        </p:nvGraphicFramePr>
        <p:xfrm>
          <a:off x="7829550" y="4876800"/>
          <a:ext cx="1085850" cy="1189038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64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Fred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Jim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457200" y="5029200"/>
            <a:ext cx="4621213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SG" sz="2000" dirty="0" err="1" smtClean="0">
                <a:latin typeface="Menlo" charset="0"/>
                <a:ea typeface="Menlo" charset="0"/>
                <a:cs typeface="Menlo" charset="0"/>
              </a:rPr>
              <a:t>Sailors.sname</a:t>
            </a:r>
            <a:endParaRPr lang="en-SG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SG" sz="2000" dirty="0" smtClean="0">
                <a:latin typeface="Menlo" charset="0"/>
                <a:ea typeface="Menlo" charset="0"/>
                <a:cs typeface="Menlo" charset="0"/>
              </a:rPr>
              <a:t>Sailors</a:t>
            </a:r>
            <a:r>
              <a:rPr lang="en-SG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SG" sz="2000" dirty="0" smtClean="0">
                <a:latin typeface="Menlo" charset="0"/>
                <a:ea typeface="Menlo" charset="0"/>
                <a:cs typeface="Menlo" charset="0"/>
              </a:rPr>
              <a:t>Reserves</a:t>
            </a:r>
            <a:endParaRPr lang="en-SG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SG" sz="2000" dirty="0" err="1" smtClean="0">
                <a:latin typeface="Menlo" charset="0"/>
                <a:ea typeface="Menlo" charset="0"/>
                <a:cs typeface="Menlo" charset="0"/>
              </a:rPr>
              <a:t>Sailors.sid</a:t>
            </a:r>
            <a:r>
              <a:rPr lang="en-SG" sz="2000" dirty="0" smtClean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en-SG" sz="2000" dirty="0" err="1" smtClean="0">
                <a:latin typeface="Menlo" charset="0"/>
                <a:ea typeface="Menlo" charset="0"/>
                <a:cs typeface="Menlo" charset="0"/>
              </a:rPr>
              <a:t>Reserves.sid</a:t>
            </a:r>
            <a:r>
              <a:rPr lang="en-SG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SG" sz="2000" dirty="0" err="1" smtClean="0">
                <a:latin typeface="Menlo" charset="0"/>
                <a:ea typeface="Menlo" charset="0"/>
                <a:cs typeface="Menlo" charset="0"/>
              </a:rPr>
              <a:t>Reserves.bid</a:t>
            </a:r>
            <a:r>
              <a:rPr lang="en-SG" sz="2000" dirty="0" smtClean="0">
                <a:latin typeface="Menlo" charset="0"/>
                <a:ea typeface="Menlo" charset="0"/>
                <a:cs typeface="Menlo" charset="0"/>
              </a:rPr>
              <a:t>=102</a:t>
            </a:r>
            <a:endParaRPr lang="en-SG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Explosion 1 17"/>
          <p:cNvSpPr/>
          <p:nvPr/>
        </p:nvSpPr>
        <p:spPr>
          <a:xfrm>
            <a:off x="4724400" y="4775498"/>
            <a:ext cx="2819400" cy="185390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Also OKAY (Semantically)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SG" sz="3600" b="1" dirty="0"/>
              <a:t>Multi-Relation </a:t>
            </a:r>
            <a:r>
              <a:rPr lang="en-SG" sz="3600" b="1" dirty="0" smtClean="0"/>
              <a:t>Queries (On Same Table)</a:t>
            </a:r>
            <a:endParaRPr lang="en-US" sz="36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14/44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861246"/>
              </p:ext>
            </p:extLst>
          </p:nvPr>
        </p:nvGraphicFramePr>
        <p:xfrm>
          <a:off x="228600" y="1386984"/>
          <a:ext cx="4343400" cy="1584816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sid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sname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rating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age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Fred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Jim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39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Nancy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Rectangle 57"/>
          <p:cNvSpPr>
            <a:spLocks noChangeArrowheads="1"/>
          </p:cNvSpPr>
          <p:nvPr/>
        </p:nvSpPr>
        <p:spPr bwMode="auto">
          <a:xfrm>
            <a:off x="152400" y="929784"/>
            <a:ext cx="2667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Sailors</a:t>
            </a: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228600" y="3200400"/>
            <a:ext cx="5486400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SG" sz="2000" dirty="0" smtClean="0">
                <a:latin typeface="Menlo" charset="0"/>
                <a:ea typeface="Menlo" charset="0"/>
                <a:cs typeface="Menlo" charset="0"/>
              </a:rPr>
              <a:t>Find pairs of sailor names both of whose ages are below 30</a:t>
            </a:r>
            <a:endParaRPr lang="en-SG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" name="AutoShape 37"/>
          <p:cNvSpPr>
            <a:spLocks noChangeArrowheads="1"/>
          </p:cNvSpPr>
          <p:nvPr/>
        </p:nvSpPr>
        <p:spPr bwMode="auto">
          <a:xfrm>
            <a:off x="6172200" y="3276600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graphicFrame>
        <p:nvGraphicFramePr>
          <p:cNvPr id="35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510426"/>
              </p:ext>
            </p:extLst>
          </p:nvPr>
        </p:nvGraphicFramePr>
        <p:xfrm>
          <a:off x="5943600" y="4876800"/>
          <a:ext cx="2971800" cy="792692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S1.sname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S2.sname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Fred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Nancy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5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SG" sz="3600" b="1" dirty="0"/>
              <a:t>Multi-Relation </a:t>
            </a:r>
            <a:r>
              <a:rPr lang="en-SG" sz="3600" b="1" dirty="0" smtClean="0"/>
              <a:t>Queries (On Same Table)</a:t>
            </a:r>
            <a:endParaRPr lang="en-US" sz="36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15/44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861246"/>
              </p:ext>
            </p:extLst>
          </p:nvPr>
        </p:nvGraphicFramePr>
        <p:xfrm>
          <a:off x="228600" y="1386984"/>
          <a:ext cx="4343400" cy="1584816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sid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sname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rating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age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Fred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Jim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39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Nancy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Rectangle 57"/>
          <p:cNvSpPr>
            <a:spLocks noChangeArrowheads="1"/>
          </p:cNvSpPr>
          <p:nvPr/>
        </p:nvSpPr>
        <p:spPr bwMode="auto">
          <a:xfrm>
            <a:off x="152400" y="929784"/>
            <a:ext cx="2667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Sailors AS S1</a:t>
            </a: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228600" y="3200400"/>
            <a:ext cx="5486400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SG" sz="2000" dirty="0" smtClean="0">
                <a:latin typeface="Menlo" charset="0"/>
                <a:ea typeface="Menlo" charset="0"/>
                <a:cs typeface="Menlo" charset="0"/>
              </a:rPr>
              <a:t>Find pairs of sailor names both of whose ages are below 30</a:t>
            </a:r>
            <a:endParaRPr lang="en-SG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" name="AutoShape 37"/>
          <p:cNvSpPr>
            <a:spLocks noChangeArrowheads="1"/>
          </p:cNvSpPr>
          <p:nvPr/>
        </p:nvSpPr>
        <p:spPr bwMode="auto">
          <a:xfrm>
            <a:off x="8001000" y="3276600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graphicFrame>
        <p:nvGraphicFramePr>
          <p:cNvPr id="35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510426"/>
              </p:ext>
            </p:extLst>
          </p:nvPr>
        </p:nvGraphicFramePr>
        <p:xfrm>
          <a:off x="5943600" y="4876800"/>
          <a:ext cx="2971800" cy="792692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S1.sname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S2.sname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Fred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Nancy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28600" y="4191000"/>
            <a:ext cx="5486400" cy="17851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SG" sz="2000" dirty="0" smtClean="0">
                <a:latin typeface="Menlo" charset="0"/>
                <a:ea typeface="Menlo" charset="0"/>
                <a:cs typeface="Menlo" charset="0"/>
              </a:rPr>
              <a:t>S1.sname, S2.sname</a:t>
            </a:r>
            <a:endParaRPr lang="en-SG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SG" sz="2000" dirty="0" smtClean="0">
                <a:latin typeface="Menlo" charset="0"/>
                <a:ea typeface="Menlo" charset="0"/>
                <a:cs typeface="Menlo" charset="0"/>
              </a:rPr>
              <a:t>Sailors S1, Sailor S2</a:t>
            </a:r>
            <a:endParaRPr lang="en-SG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SG" sz="2000" dirty="0" smtClean="0">
                <a:latin typeface="Menlo" charset="0"/>
                <a:ea typeface="Menlo" charset="0"/>
                <a:cs typeface="Menlo" charset="0"/>
              </a:rPr>
              <a:t>S1.age&lt;30 </a:t>
            </a:r>
            <a:r>
              <a:rPr lang="en-SG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SG" sz="2000" dirty="0" smtClean="0">
                <a:latin typeface="Menlo" charset="0"/>
                <a:ea typeface="Menlo" charset="0"/>
                <a:cs typeface="Menlo" charset="0"/>
              </a:rPr>
              <a:t>S2.age&lt;30 </a:t>
            </a:r>
          </a:p>
          <a:p>
            <a:pPr eaLnBrk="0" hangingPunct="0">
              <a:spcBef>
                <a:spcPct val="50000"/>
              </a:spcBef>
            </a:pPr>
            <a:r>
              <a:rPr lang="en-SG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SG" sz="2000" dirty="0" smtClean="0">
                <a:latin typeface="Menlo" charset="0"/>
                <a:ea typeface="Menlo" charset="0"/>
                <a:cs typeface="Menlo" charset="0"/>
              </a:rPr>
              <a:t>S1.sname &lt; S2.sname</a:t>
            </a:r>
            <a:endParaRPr lang="en-SG" sz="2000" dirty="0"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19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977648"/>
              </p:ext>
            </p:extLst>
          </p:nvPr>
        </p:nvGraphicFramePr>
        <p:xfrm>
          <a:off x="4724400" y="1371600"/>
          <a:ext cx="4343400" cy="1584816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sid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sname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rating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age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Fred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Jim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39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Nancy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Rectangle 57"/>
          <p:cNvSpPr>
            <a:spLocks noChangeArrowheads="1"/>
          </p:cNvSpPr>
          <p:nvPr/>
        </p:nvSpPr>
        <p:spPr bwMode="auto">
          <a:xfrm>
            <a:off x="4648200" y="914400"/>
            <a:ext cx="20810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Sailors AS S2</a:t>
            </a:r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20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SG" sz="3600" b="1" dirty="0"/>
              <a:t>Multi-Relation </a:t>
            </a:r>
            <a:r>
              <a:rPr lang="en-SG" sz="3600" b="1" dirty="0" smtClean="0"/>
              <a:t>Queries (On Same Table)</a:t>
            </a:r>
            <a:endParaRPr lang="en-US" sz="36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16/44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861246"/>
              </p:ext>
            </p:extLst>
          </p:nvPr>
        </p:nvGraphicFramePr>
        <p:xfrm>
          <a:off x="228600" y="1386984"/>
          <a:ext cx="4343400" cy="1584816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sid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sname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rating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age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Fred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Jim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39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Nancy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Rectangle 57"/>
          <p:cNvSpPr>
            <a:spLocks noChangeArrowheads="1"/>
          </p:cNvSpPr>
          <p:nvPr/>
        </p:nvSpPr>
        <p:spPr bwMode="auto">
          <a:xfrm>
            <a:off x="152400" y="929784"/>
            <a:ext cx="2667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Sailors AS S1</a:t>
            </a: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228600" y="3200400"/>
            <a:ext cx="5486400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SG" sz="2000" dirty="0" smtClean="0">
                <a:latin typeface="Menlo" charset="0"/>
                <a:ea typeface="Menlo" charset="0"/>
                <a:cs typeface="Menlo" charset="0"/>
              </a:rPr>
              <a:t>Find pairs of sailor names both of whose ages are below 30</a:t>
            </a:r>
            <a:endParaRPr lang="en-SG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" name="AutoShape 37"/>
          <p:cNvSpPr>
            <a:spLocks noChangeArrowheads="1"/>
          </p:cNvSpPr>
          <p:nvPr/>
        </p:nvSpPr>
        <p:spPr bwMode="auto">
          <a:xfrm>
            <a:off x="8001000" y="3276600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graphicFrame>
        <p:nvGraphicFramePr>
          <p:cNvPr id="35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510426"/>
              </p:ext>
            </p:extLst>
          </p:nvPr>
        </p:nvGraphicFramePr>
        <p:xfrm>
          <a:off x="5943600" y="4876800"/>
          <a:ext cx="2971800" cy="792692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S1.sname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S2.sname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Fred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Nancy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28600" y="4191000"/>
            <a:ext cx="5486400" cy="17851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SG" sz="2000" dirty="0" smtClean="0">
                <a:latin typeface="Menlo" charset="0"/>
                <a:ea typeface="Menlo" charset="0"/>
                <a:cs typeface="Menlo" charset="0"/>
              </a:rPr>
              <a:t>S1.sname, S2.sname</a:t>
            </a:r>
            <a:endParaRPr lang="en-SG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SG" sz="2000" dirty="0" smtClean="0">
                <a:latin typeface="Menlo" charset="0"/>
                <a:ea typeface="Menlo" charset="0"/>
                <a:cs typeface="Menlo" charset="0"/>
              </a:rPr>
              <a:t>Sailors S1, Sailor S2</a:t>
            </a:r>
            <a:endParaRPr lang="en-SG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SG" sz="2000" dirty="0" smtClean="0">
                <a:latin typeface="Menlo" charset="0"/>
                <a:ea typeface="Menlo" charset="0"/>
                <a:cs typeface="Menlo" charset="0"/>
              </a:rPr>
              <a:t>S1.age&lt;30 </a:t>
            </a:r>
            <a:r>
              <a:rPr lang="en-SG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SG" sz="2000" dirty="0" smtClean="0">
                <a:latin typeface="Menlo" charset="0"/>
                <a:ea typeface="Menlo" charset="0"/>
                <a:cs typeface="Menlo" charset="0"/>
              </a:rPr>
              <a:t>S2.age&lt;30 </a:t>
            </a:r>
          </a:p>
          <a:p>
            <a:pPr eaLnBrk="0" hangingPunct="0">
              <a:spcBef>
                <a:spcPct val="50000"/>
              </a:spcBef>
            </a:pPr>
            <a:r>
              <a:rPr lang="en-SG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SG" sz="2000" dirty="0" smtClean="0">
                <a:latin typeface="Menlo" charset="0"/>
                <a:ea typeface="Menlo" charset="0"/>
                <a:cs typeface="Menlo" charset="0"/>
              </a:rPr>
              <a:t>S1.sname &lt; S2.sname</a:t>
            </a:r>
            <a:endParaRPr lang="en-SG" sz="2000" dirty="0"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19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977648"/>
              </p:ext>
            </p:extLst>
          </p:nvPr>
        </p:nvGraphicFramePr>
        <p:xfrm>
          <a:off x="4724400" y="1371600"/>
          <a:ext cx="4343400" cy="1584816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sid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sname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rating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age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Fred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Jim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39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Nancy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Rectangle 57"/>
          <p:cNvSpPr>
            <a:spLocks noChangeArrowheads="1"/>
          </p:cNvSpPr>
          <p:nvPr/>
        </p:nvSpPr>
        <p:spPr bwMode="auto">
          <a:xfrm>
            <a:off x="4648200" y="914400"/>
            <a:ext cx="20810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Sailors AS S2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2286000" y="6096000"/>
            <a:ext cx="3010930" cy="609600"/>
          </a:xfrm>
          <a:prstGeom prst="wedgeEllipseCallout">
            <a:avLst>
              <a:gd name="adj1" fmla="val -51229"/>
              <a:gd name="adj2" fmla="val -820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 comparison to avoid duplicates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SG" b="1" dirty="0" smtClean="0"/>
              <a:t>Questions?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17/44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4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US" b="1" dirty="0"/>
              <a:t>Today’s Lecture</a:t>
            </a:r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18/44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 noChangeArrowheads="1"/>
          </p:cNvSpPr>
          <p:nvPr/>
        </p:nvSpPr>
        <p:spPr>
          <a:xfrm>
            <a:off x="381000" y="12954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Ordering Tuples</a:t>
            </a:r>
          </a:p>
          <a:p>
            <a:pPr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Multi-relation queries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2"/>
          <p:cNvSpPr txBox="1">
            <a:spLocks noChangeArrowheads="1"/>
          </p:cNvSpPr>
          <p:nvPr/>
        </p:nvSpPr>
        <p:spPr>
          <a:xfrm>
            <a:off x="381000" y="28956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Subqueries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2" descr="3d tick sign Stock Photo - 72481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990600"/>
            <a:ext cx="838200" cy="838200"/>
          </a:xfrm>
          <a:prstGeom prst="rect">
            <a:avLst/>
          </a:prstGeom>
          <a:noFill/>
        </p:spPr>
      </p:pic>
      <p:pic>
        <p:nvPicPr>
          <p:cNvPr id="11" name="Picture 2" descr="3d tick sign Stock Photo - 72481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828800"/>
            <a:ext cx="838200" cy="838200"/>
          </a:xfrm>
          <a:prstGeom prst="rect">
            <a:avLst/>
          </a:prstGeom>
          <a:noFill/>
        </p:spPr>
      </p:pic>
      <p:sp>
        <p:nvSpPr>
          <p:cNvPr id="12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Schedule after Recess Week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52400" y="1371600"/>
            <a:ext cx="5257799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SQL</a:t>
            </a:r>
            <a:endParaRPr lang="en-US" sz="5400" dirty="0"/>
          </a:p>
        </p:txBody>
      </p:sp>
      <p:sp>
        <p:nvSpPr>
          <p:cNvPr id="31" name="Rectangle 30"/>
          <p:cNvSpPr/>
          <p:nvPr/>
        </p:nvSpPr>
        <p:spPr>
          <a:xfrm>
            <a:off x="152400" y="2992437"/>
            <a:ext cx="5257799" cy="15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Semi-Structured Data, Quiz-2</a:t>
            </a:r>
            <a:endParaRPr lang="en-US" sz="5400" dirty="0"/>
          </a:p>
        </p:txBody>
      </p:sp>
      <p:sp>
        <p:nvSpPr>
          <p:cNvPr id="32" name="Rectangle 31"/>
          <p:cNvSpPr/>
          <p:nvPr/>
        </p:nvSpPr>
        <p:spPr>
          <a:xfrm>
            <a:off x="152400" y="4876800"/>
            <a:ext cx="5257799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Summary</a:t>
            </a:r>
            <a:endParaRPr lang="en-US" sz="5400" dirty="0"/>
          </a:p>
        </p:txBody>
      </p:sp>
      <p:sp>
        <p:nvSpPr>
          <p:cNvPr id="34" name="Rounded Rectangle 33"/>
          <p:cNvSpPr/>
          <p:nvPr/>
        </p:nvSpPr>
        <p:spPr>
          <a:xfrm>
            <a:off x="5562600" y="990600"/>
            <a:ext cx="3505200" cy="1760537"/>
          </a:xfrm>
          <a:prstGeom prst="roundRect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8</a:t>
            </a:r>
            <a:r>
              <a:rPr lang="en-US" b="1" dirty="0" smtClean="0">
                <a:solidFill>
                  <a:schemeClr val="tx1"/>
                </a:solidFill>
              </a:rPr>
              <a:t> Lectures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Week 8  (Oct 07-Oct 11)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Week 9  (Oct 14-Oct 18)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Week 10 (Oct 21-Oct 25)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Week 11 (Oct 28-Nov 01)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562600" y="2895600"/>
            <a:ext cx="3505200" cy="1655764"/>
          </a:xfrm>
          <a:prstGeom prst="roundRect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2 Lectures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Week 12  (Nov 02-Nov 08)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- </a:t>
            </a:r>
            <a:r>
              <a:rPr lang="en-SG" dirty="0">
                <a:solidFill>
                  <a:schemeClr val="tx1"/>
                </a:solidFill>
              </a:rPr>
              <a:t>Quiz during Tutorial session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- </a:t>
            </a:r>
            <a:r>
              <a:rPr lang="en-SG" dirty="0">
                <a:solidFill>
                  <a:schemeClr val="tx1"/>
                </a:solidFill>
              </a:rPr>
              <a:t>Quiz syllabus: everything on </a:t>
            </a:r>
            <a:r>
              <a:rPr lang="en-SG" dirty="0" smtClean="0">
                <a:solidFill>
                  <a:schemeClr val="tx1"/>
                </a:solidFill>
              </a:rPr>
              <a:t>SQL (Week 8, 9, 10 11)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562600" y="4800600"/>
            <a:ext cx="3505200" cy="1143000"/>
          </a:xfrm>
          <a:prstGeom prst="roundRect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- Week 13  </a:t>
            </a:r>
            <a:r>
              <a:rPr lang="en-US" dirty="0">
                <a:solidFill>
                  <a:schemeClr val="tx1"/>
                </a:solidFill>
              </a:rPr>
              <a:t>(Nov </a:t>
            </a:r>
            <a:r>
              <a:rPr lang="en-US" dirty="0" smtClean="0">
                <a:solidFill>
                  <a:schemeClr val="tx1"/>
                </a:solidFill>
              </a:rPr>
              <a:t>11-Nov 15)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14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Subqueries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19/44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AutoShape 2"/>
          <p:cNvSpPr>
            <a:spLocks noChangeArrowheads="1"/>
          </p:cNvSpPr>
          <p:nvPr/>
        </p:nvSpPr>
        <p:spPr bwMode="auto">
          <a:xfrm>
            <a:off x="1219200" y="2819400"/>
            <a:ext cx="6705600" cy="10668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eaLnBrk="1" hangingPunct="1"/>
            <a:r>
              <a:rPr lang="en-US" sz="2400" b="1" dirty="0">
                <a:latin typeface="Arial" charset="0"/>
              </a:rPr>
              <a:t>FROM Clause</a:t>
            </a: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1143000" y="1219200"/>
            <a:ext cx="6705600" cy="10668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eaLnBrk="1" hangingPunct="1"/>
            <a:r>
              <a:rPr lang="en-US" sz="2400" b="1">
                <a:latin typeface="Arial" charset="0"/>
              </a:rPr>
              <a:t>SELECT Clause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3733800" y="2895600"/>
            <a:ext cx="4114800" cy="914400"/>
          </a:xfrm>
          <a:prstGeom prst="roundRect">
            <a:avLst>
              <a:gd name="adj" fmla="val 16667"/>
            </a:avLst>
          </a:prstGeom>
          <a:solidFill>
            <a:srgbClr val="CC99FF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SQL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1219200" y="4572000"/>
            <a:ext cx="6705600" cy="10668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eaLnBrk="1" hangingPunct="1"/>
            <a:r>
              <a:rPr lang="en-US" sz="2400" b="1" dirty="0">
                <a:latin typeface="Arial" charset="0"/>
              </a:rPr>
              <a:t>WHERE Clause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3733800" y="4648200"/>
            <a:ext cx="4114800" cy="914400"/>
          </a:xfrm>
          <a:prstGeom prst="roundRect">
            <a:avLst>
              <a:gd name="adj" fmla="val 16667"/>
            </a:avLst>
          </a:prstGeom>
          <a:solidFill>
            <a:srgbClr val="CC99FF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SQL</a:t>
            </a:r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4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Subqueries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20/44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 noChangeArrowheads="1"/>
          </p:cNvSpPr>
          <p:nvPr/>
        </p:nvSpPr>
        <p:spPr>
          <a:xfrm>
            <a:off x="381000" y="11430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SG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called </a:t>
            </a:r>
            <a:r>
              <a:rPr lang="en-SG" altLang="zh-CN" sz="2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nested queries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endParaRPr lang="en-SG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SG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SG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do nested queries because SQL is </a:t>
            </a:r>
            <a:r>
              <a:rPr lang="en-SG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compositional:</a:t>
            </a:r>
          </a:p>
          <a:p>
            <a:pPr algn="just" defTabSz="914363">
              <a:lnSpc>
                <a:spcPct val="90000"/>
              </a:lnSpc>
              <a:spcBef>
                <a:spcPct val="20000"/>
              </a:spcBef>
              <a:defRPr/>
            </a:pPr>
            <a:r>
              <a:rPr lang="en-SG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</a:p>
          <a:p>
            <a:pPr algn="just" defTabSz="914363">
              <a:lnSpc>
                <a:spcPct val="90000"/>
              </a:lnSpc>
              <a:spcBef>
                <a:spcPct val="20000"/>
              </a:spcBef>
              <a:defRPr/>
            </a:pPr>
            <a:r>
              <a:rPr lang="en-SG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-  Everything </a:t>
            </a:r>
            <a:r>
              <a:rPr lang="en-SG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(inputs / outputs) is represented </a:t>
            </a:r>
            <a:r>
              <a:rPr lang="en-SG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</a:p>
          <a:p>
            <a:pPr algn="just" defTabSz="914363">
              <a:lnSpc>
                <a:spcPct val="90000"/>
              </a:lnSpc>
              <a:spcBef>
                <a:spcPct val="20000"/>
              </a:spcBef>
              <a:defRPr/>
            </a:pPr>
            <a:r>
              <a:rPr lang="en-SG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multisets- </a:t>
            </a:r>
            <a:r>
              <a:rPr lang="en-SG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output of one query can thus be used </a:t>
            </a:r>
            <a:r>
              <a:rPr lang="en-SG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</a:p>
          <a:p>
            <a:pPr algn="just" defTabSz="914363">
              <a:lnSpc>
                <a:spcPct val="90000"/>
              </a:lnSpc>
              <a:spcBef>
                <a:spcPct val="20000"/>
              </a:spcBef>
              <a:defRPr/>
            </a:pPr>
            <a:r>
              <a:rPr lang="en-SG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the </a:t>
            </a:r>
            <a:r>
              <a:rPr lang="en-SG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to another (nesting)!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endParaRPr lang="en-SG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SG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extremely powerful!</a:t>
            </a:r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4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Types of Subqueries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21/44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385691" y="1005111"/>
            <a:ext cx="822132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3366"/>
                </a:solidFill>
                <a:latin typeface="Arial" charset="0"/>
                <a:cs typeface="Arial" charset="0"/>
              </a:rPr>
              <a:t>Scalar Subquery</a:t>
            </a:r>
            <a:endParaRPr lang="en-US" altLang="zh-CN" sz="2800" b="1" dirty="0">
              <a:solidFill>
                <a:srgbClr val="003366"/>
              </a:solidFill>
              <a:latin typeface="Arial" charset="0"/>
              <a:cs typeface="Arial" charset="0"/>
            </a:endParaRP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385690" y="990600"/>
            <a:ext cx="8206768" cy="2172956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G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7061" y="1543151"/>
            <a:ext cx="832956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returns a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single value </a:t>
            </a:r>
            <a:r>
              <a:rPr lang="en-US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which is then used in a comparison.</a:t>
            </a:r>
          </a:p>
          <a:p>
            <a:pPr marL="234950" indent="-347663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000" dirty="0" smtClean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234950" indent="-347663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000" dirty="0" smtClean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234950" indent="-347663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f query expects a single value from a subquery, and it returns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    multiple values or no values, a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run-time error </a:t>
            </a:r>
            <a:r>
              <a:rPr lang="en-US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occurs.</a:t>
            </a:r>
            <a:endParaRPr lang="en-US" sz="2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407463" y="3545671"/>
            <a:ext cx="822132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3366"/>
                </a:solidFill>
                <a:latin typeface="Arial" charset="0"/>
                <a:cs typeface="Arial" charset="0"/>
              </a:rPr>
              <a:t>Row </a:t>
            </a:r>
            <a:r>
              <a:rPr lang="en-US" altLang="zh-CN" sz="2800" b="1" dirty="0">
                <a:solidFill>
                  <a:srgbClr val="003366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2800" b="1" dirty="0" smtClean="0">
                <a:solidFill>
                  <a:srgbClr val="003366"/>
                </a:solidFill>
                <a:latin typeface="Arial" charset="0"/>
                <a:cs typeface="Arial" charset="0"/>
              </a:rPr>
              <a:t>ubquery</a:t>
            </a:r>
            <a:endParaRPr lang="en-US" altLang="zh-CN" sz="2800" b="1" dirty="0">
              <a:solidFill>
                <a:srgbClr val="003366"/>
              </a:solidFill>
              <a:latin typeface="Arial" charset="0"/>
              <a:cs typeface="Arial" charset="0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07462" y="3531160"/>
            <a:ext cx="8206768" cy="119324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G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8833" y="4083711"/>
            <a:ext cx="83295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returns a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single row </a:t>
            </a:r>
            <a:r>
              <a:rPr lang="en-US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which may have multiple columns</a:t>
            </a:r>
            <a:endParaRPr lang="en-US" sz="2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385691" y="5145871"/>
            <a:ext cx="822132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3366"/>
                </a:solidFill>
                <a:latin typeface="Arial" charset="0"/>
                <a:cs typeface="Arial" charset="0"/>
              </a:rPr>
              <a:t>Table </a:t>
            </a:r>
            <a:r>
              <a:rPr lang="en-US" altLang="zh-CN" sz="2800" b="1" dirty="0">
                <a:solidFill>
                  <a:srgbClr val="003366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2800" b="1" dirty="0" smtClean="0">
                <a:solidFill>
                  <a:srgbClr val="003366"/>
                </a:solidFill>
                <a:latin typeface="Arial" charset="0"/>
                <a:cs typeface="Arial" charset="0"/>
              </a:rPr>
              <a:t>ubquery</a:t>
            </a:r>
            <a:endParaRPr lang="en-US" altLang="zh-CN" sz="2800" b="1" dirty="0">
              <a:solidFill>
                <a:srgbClr val="003366"/>
              </a:solidFill>
              <a:latin typeface="Arial" charset="0"/>
              <a:cs typeface="Arial" charset="0"/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385690" y="5131360"/>
            <a:ext cx="8206768" cy="119324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G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7061" y="5683911"/>
            <a:ext cx="83295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returns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one or more columns and multiple rows</a:t>
            </a:r>
            <a:r>
              <a:rPr lang="en-US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.</a:t>
            </a:r>
            <a:endParaRPr lang="en-US" sz="2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9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Scalar Subquery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22/44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431990" y="1005111"/>
            <a:ext cx="822132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Query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431989" y="990600"/>
            <a:ext cx="8206768" cy="147627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31" name="Rectangle 30"/>
          <p:cNvSpPr/>
          <p:nvPr/>
        </p:nvSpPr>
        <p:spPr>
          <a:xfrm>
            <a:off x="483361" y="1543151"/>
            <a:ext cx="81844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From </a:t>
            </a:r>
            <a:r>
              <a:rPr lang="en-US" sz="2400" dirty="0" smtClean="0">
                <a:solidFill>
                  <a:srgbClr val="990099"/>
                </a:solidFill>
              </a:rPr>
              <a:t>Sells(</a:t>
            </a:r>
            <a:r>
              <a:rPr lang="en-US" sz="2400" u="sng" dirty="0" smtClean="0">
                <a:solidFill>
                  <a:srgbClr val="990099"/>
                </a:solidFill>
              </a:rPr>
              <a:t>bar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u="sng" dirty="0" smtClean="0">
                <a:solidFill>
                  <a:srgbClr val="990099"/>
                </a:solidFill>
              </a:rPr>
              <a:t>beer</a:t>
            </a:r>
            <a:r>
              <a:rPr lang="en-US" sz="2400" dirty="0" smtClean="0">
                <a:solidFill>
                  <a:srgbClr val="990099"/>
                </a:solidFill>
              </a:rPr>
              <a:t>, price),</a:t>
            </a:r>
            <a:r>
              <a:rPr lang="en-US" sz="2400" dirty="0" smtClean="0"/>
              <a:t> find the bars that serve </a:t>
            </a:r>
            <a:r>
              <a:rPr lang="en-US" sz="2400" dirty="0" smtClean="0">
                <a:solidFill>
                  <a:srgbClr val="FF0000"/>
                </a:solidFill>
              </a:rPr>
              <a:t>Heineken</a:t>
            </a:r>
            <a:r>
              <a:rPr lang="en-US" sz="2400" dirty="0" smtClean="0">
                <a:solidFill>
                  <a:srgbClr val="A50021"/>
                </a:solidFill>
              </a:rPr>
              <a:t> </a:t>
            </a:r>
            <a:r>
              <a:rPr lang="en-US" sz="2400" dirty="0" smtClean="0"/>
              <a:t>for the same price </a:t>
            </a:r>
            <a:r>
              <a:rPr lang="en-SG" sz="2400" dirty="0" smtClean="0">
                <a:solidFill>
                  <a:srgbClr val="FF0000"/>
                </a:solidFill>
              </a:rPr>
              <a:t>WOOBAR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/>
              <a:t>charges for </a:t>
            </a:r>
            <a:r>
              <a:rPr lang="en-US" sz="2400" dirty="0" smtClean="0">
                <a:solidFill>
                  <a:srgbClr val="FF0000"/>
                </a:solidFill>
              </a:rPr>
              <a:t>Bud</a:t>
            </a:r>
            <a:r>
              <a:rPr lang="en-US" sz="2400" dirty="0" smtClean="0">
                <a:solidFill>
                  <a:srgbClr val="A50021"/>
                </a:solidFill>
              </a:rPr>
              <a:t>.</a:t>
            </a:r>
            <a:endParaRPr lang="en-US" sz="2400" dirty="0">
              <a:solidFill>
                <a:srgbClr val="A50021"/>
              </a:solidFill>
            </a:endParaRPr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379995" y="4855593"/>
            <a:ext cx="8168023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err="1" smtClean="0">
                <a:solidFill>
                  <a:srgbClr val="003366"/>
                </a:solidFill>
              </a:rPr>
              <a:t>Subqueries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379995" y="4855595"/>
            <a:ext cx="8153565" cy="1508408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34" name="Rectangle 33"/>
          <p:cNvSpPr/>
          <p:nvPr/>
        </p:nvSpPr>
        <p:spPr>
          <a:xfrm>
            <a:off x="416854" y="5379118"/>
            <a:ext cx="824248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>
              <a:buFont typeface="Arial" pitchFamily="34" charset="0"/>
              <a:buChar char="•"/>
            </a:pPr>
            <a:r>
              <a:rPr lang="en-US" sz="2400" dirty="0" smtClean="0"/>
              <a:t>Find the price </a:t>
            </a:r>
            <a:r>
              <a:rPr lang="en-SG" sz="2400" dirty="0">
                <a:solidFill>
                  <a:srgbClr val="FF0000"/>
                </a:solidFill>
              </a:rPr>
              <a:t>WOOBAR </a:t>
            </a:r>
            <a:r>
              <a:rPr lang="en-US" sz="2400" dirty="0" smtClean="0"/>
              <a:t>charges for </a:t>
            </a:r>
            <a:r>
              <a:rPr lang="en-US" sz="2400" dirty="0" smtClean="0">
                <a:solidFill>
                  <a:srgbClr val="FF0000"/>
                </a:solidFill>
              </a:rPr>
              <a:t>Bud</a:t>
            </a:r>
            <a:r>
              <a:rPr lang="en-US" sz="2400" dirty="0" smtClean="0"/>
              <a:t>.</a:t>
            </a:r>
          </a:p>
          <a:p>
            <a:pPr marL="234950" indent="-347663">
              <a:buFont typeface="Arial" pitchFamily="34" charset="0"/>
              <a:buChar char="•"/>
            </a:pPr>
            <a:endParaRPr lang="en-US" sz="1000" dirty="0" smtClean="0"/>
          </a:p>
          <a:p>
            <a:pPr marL="234950" indent="-347663">
              <a:buFont typeface="Arial" pitchFamily="34" charset="0"/>
              <a:buChar char="•"/>
            </a:pPr>
            <a:r>
              <a:rPr lang="en-US" sz="2400" dirty="0" smtClean="0"/>
              <a:t>Find the bars that serve </a:t>
            </a:r>
            <a:r>
              <a:rPr lang="en-US" sz="2400" dirty="0" smtClean="0">
                <a:solidFill>
                  <a:srgbClr val="FF0000"/>
                </a:solidFill>
              </a:rPr>
              <a:t>Heineken</a:t>
            </a:r>
            <a:r>
              <a:rPr lang="en-US" sz="2400" dirty="0" smtClean="0"/>
              <a:t> at that price.</a:t>
            </a:r>
          </a:p>
        </p:txBody>
      </p:sp>
      <p:sp>
        <p:nvSpPr>
          <p:cNvPr id="35" name="AutoShape 44"/>
          <p:cNvSpPr>
            <a:spLocks noChangeArrowheads="1"/>
          </p:cNvSpPr>
          <p:nvPr/>
        </p:nvSpPr>
        <p:spPr bwMode="auto">
          <a:xfrm>
            <a:off x="505750" y="2743200"/>
            <a:ext cx="7723850" cy="16764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SELECT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bar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FROM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	Sells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WHERE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 = `Heineken’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	AND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price = </a:t>
            </a:r>
            <a:r>
              <a:rPr lang="en-US" sz="2400" i="1" dirty="0" smtClean="0">
                <a:solidFill>
                  <a:srgbClr val="002060"/>
                </a:solidFill>
                <a:latin typeface="Arial" charset="0"/>
              </a:rPr>
              <a:t>[price of Bud @ WOOBAR]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;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5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Scalar Subquery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23/44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6" name="Group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72163815"/>
              </p:ext>
            </p:extLst>
          </p:nvPr>
        </p:nvGraphicFramePr>
        <p:xfrm>
          <a:off x="609600" y="1371600"/>
          <a:ext cx="5105400" cy="280416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Bar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8C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Beer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8C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Price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8C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Southbridge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Heineken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7.90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Southbridge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Bud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6.60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WOOBAR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Bud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7.90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WOOBAR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Heineken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8.10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Emerald Hill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Heineken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8.00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Group 33"/>
          <p:cNvGraphicFramePr>
            <a:graphicFrameLocks/>
          </p:cNvGraphicFramePr>
          <p:nvPr/>
        </p:nvGraphicFramePr>
        <p:xfrm>
          <a:off x="6381750" y="2824163"/>
          <a:ext cx="1638300" cy="97536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7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8C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7.90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AutoShape 42"/>
          <p:cNvSpPr>
            <a:spLocks noChangeArrowheads="1"/>
          </p:cNvSpPr>
          <p:nvPr/>
        </p:nvSpPr>
        <p:spPr bwMode="auto">
          <a:xfrm>
            <a:off x="5943600" y="1905000"/>
            <a:ext cx="1214438" cy="733425"/>
          </a:xfrm>
          <a:prstGeom prst="curvedDownArrow">
            <a:avLst>
              <a:gd name="adj1" fmla="val 33117"/>
              <a:gd name="adj2" fmla="val 66234"/>
              <a:gd name="adj3" fmla="val 33333"/>
            </a:avLst>
          </a:prstGeom>
          <a:solidFill>
            <a:srgbClr val="FF9900">
              <a:alpha val="61000"/>
            </a:srgbClr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0" name="AutoShape 43"/>
          <p:cNvSpPr>
            <a:spLocks noChangeArrowheads="1"/>
          </p:cNvSpPr>
          <p:nvPr/>
        </p:nvSpPr>
        <p:spPr bwMode="auto">
          <a:xfrm>
            <a:off x="609600" y="4419600"/>
            <a:ext cx="5029200" cy="16764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SELECT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price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FROM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WHERE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bar = 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`WOOBAR’</a:t>
            </a:r>
            <a:r>
              <a:rPr lang="en-US" sz="2400" dirty="0" smtClean="0">
                <a:solidFill>
                  <a:srgbClr val="00FFFF"/>
                </a:solidFill>
                <a:latin typeface="Arial" charset="0"/>
              </a:rPr>
              <a:t> </a:t>
            </a:r>
            <a:endParaRPr lang="en-US" sz="2400" dirty="0">
              <a:solidFill>
                <a:srgbClr val="00FFFF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		AND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 = `Bud’;</a:t>
            </a:r>
          </a:p>
        </p:txBody>
      </p:sp>
      <p:sp>
        <p:nvSpPr>
          <p:cNvPr id="21" name="Text Box 41"/>
          <p:cNvSpPr txBox="1">
            <a:spLocks noChangeArrowheads="1"/>
          </p:cNvSpPr>
          <p:nvPr/>
        </p:nvSpPr>
        <p:spPr bwMode="auto">
          <a:xfrm>
            <a:off x="476250" y="838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b="1" dirty="0">
                <a:solidFill>
                  <a:srgbClr val="990099"/>
                </a:solidFill>
                <a:latin typeface="Arial" charset="0"/>
              </a:rPr>
              <a:t>Sells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8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Scalar Subquery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24/44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6" name="Group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72163815"/>
              </p:ext>
            </p:extLst>
          </p:nvPr>
        </p:nvGraphicFramePr>
        <p:xfrm>
          <a:off x="609600" y="1371600"/>
          <a:ext cx="5105400" cy="280416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Bar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8C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Beer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8C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Price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8C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Southbridge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Heineken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7.90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Southbridge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Bud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6.60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WOOBAR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Bud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7.90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WOOBAR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Heineken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8.10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Emerald Hill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Heineken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8.00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AutoShape 43"/>
          <p:cNvSpPr>
            <a:spLocks noChangeArrowheads="1"/>
          </p:cNvSpPr>
          <p:nvPr/>
        </p:nvSpPr>
        <p:spPr bwMode="auto">
          <a:xfrm>
            <a:off x="609600" y="4419600"/>
            <a:ext cx="5029200" cy="16764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SELECT 	price</a:t>
            </a:r>
          </a:p>
          <a:p>
            <a:pPr eaLnBrk="1" hangingPunct="1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FROM		Sells</a:t>
            </a:r>
          </a:p>
          <a:p>
            <a:pPr eaLnBrk="1" hangingPunct="1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WHERE 	bar =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`WOOBAR’ 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		AND beer = `Bud’;</a:t>
            </a:r>
          </a:p>
        </p:txBody>
      </p:sp>
      <p:sp>
        <p:nvSpPr>
          <p:cNvPr id="21" name="Text Box 41"/>
          <p:cNvSpPr txBox="1">
            <a:spLocks noChangeArrowheads="1"/>
          </p:cNvSpPr>
          <p:nvPr/>
        </p:nvSpPr>
        <p:spPr bwMode="auto">
          <a:xfrm>
            <a:off x="476250" y="838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b="1" dirty="0">
                <a:solidFill>
                  <a:srgbClr val="990099"/>
                </a:solidFill>
                <a:latin typeface="Arial" charset="0"/>
              </a:rPr>
              <a:t>Sells</a:t>
            </a:r>
          </a:p>
        </p:txBody>
      </p:sp>
      <p:sp>
        <p:nvSpPr>
          <p:cNvPr id="14" name="AutoShape 42"/>
          <p:cNvSpPr>
            <a:spLocks noChangeArrowheads="1"/>
          </p:cNvSpPr>
          <p:nvPr/>
        </p:nvSpPr>
        <p:spPr bwMode="auto">
          <a:xfrm>
            <a:off x="5978434" y="1999342"/>
            <a:ext cx="1214438" cy="733425"/>
          </a:xfrm>
          <a:prstGeom prst="curvedDownArrow">
            <a:avLst>
              <a:gd name="adj1" fmla="val 33117"/>
              <a:gd name="adj2" fmla="val 66234"/>
              <a:gd name="adj3" fmla="val 33333"/>
            </a:avLst>
          </a:prstGeom>
          <a:solidFill>
            <a:srgbClr val="FF9900">
              <a:alpha val="61000"/>
            </a:srgbClr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5" name="AutoShape 44"/>
          <p:cNvSpPr>
            <a:spLocks noChangeArrowheads="1"/>
          </p:cNvSpPr>
          <p:nvPr/>
        </p:nvSpPr>
        <p:spPr bwMode="auto">
          <a:xfrm>
            <a:off x="3600274" y="4648200"/>
            <a:ext cx="5029200" cy="1676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eaLnBrk="1" hangingPunct="1"/>
            <a:r>
              <a:rPr lang="en-US" sz="2400">
                <a:latin typeface="Arial" charset="0"/>
              </a:rPr>
              <a:t>SELECT 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bar</a:t>
            </a:r>
          </a:p>
          <a:p>
            <a:pPr eaLnBrk="1" hangingPunct="1"/>
            <a:r>
              <a:rPr lang="en-US" sz="2400">
                <a:latin typeface="Arial" charset="0"/>
              </a:rPr>
              <a:t>FROM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	Sells</a:t>
            </a:r>
          </a:p>
          <a:p>
            <a:pPr eaLnBrk="1" hangingPunct="1"/>
            <a:r>
              <a:rPr lang="en-US" sz="2400">
                <a:latin typeface="Arial" charset="0"/>
              </a:rPr>
              <a:t>WHERE 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beer = `Heineken’</a:t>
            </a:r>
            <a:r>
              <a:rPr lang="en-US" sz="2400">
                <a:solidFill>
                  <a:srgbClr val="00FFFF"/>
                </a:solidFill>
                <a:latin typeface="Arial" charset="0"/>
              </a:rPr>
              <a:t> </a:t>
            </a:r>
          </a:p>
          <a:p>
            <a:pPr eaLnBrk="1" hangingPunct="1"/>
            <a:r>
              <a:rPr lang="en-US" sz="2400">
                <a:latin typeface="Arial" charset="0"/>
              </a:rPr>
              <a:t>		AND</a:t>
            </a:r>
            <a:r>
              <a:rPr lang="en-US" sz="240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price = 7.90;</a:t>
            </a:r>
          </a:p>
        </p:txBody>
      </p:sp>
      <p:graphicFrame>
        <p:nvGraphicFramePr>
          <p:cNvPr id="18" name="Group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1809811"/>
              </p:ext>
            </p:extLst>
          </p:nvPr>
        </p:nvGraphicFramePr>
        <p:xfrm>
          <a:off x="6858000" y="3011715"/>
          <a:ext cx="1981200" cy="10668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Bar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8C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Southbridge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6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Scalar Subquery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25/44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304800" y="1447800"/>
            <a:ext cx="8534400" cy="4411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800" dirty="0" smtClean="0">
                <a:latin typeface="+mj-lt"/>
              </a:rPr>
              <a:t>SELECT 	bar</a:t>
            </a:r>
          </a:p>
          <a:p>
            <a:pPr>
              <a:buFontTx/>
              <a:buNone/>
            </a:pPr>
            <a:r>
              <a:rPr lang="en-US" sz="2800" dirty="0" smtClean="0">
                <a:latin typeface="+mj-lt"/>
              </a:rPr>
              <a:t>FROM 	Sells</a:t>
            </a:r>
          </a:p>
          <a:p>
            <a:pPr>
              <a:buFontTx/>
              <a:buNone/>
            </a:pPr>
            <a:r>
              <a:rPr lang="en-US" sz="2800" dirty="0" smtClean="0">
                <a:latin typeface="+mj-lt"/>
              </a:rPr>
              <a:t>WHERE 	beer = ‘Heineken’ AND</a:t>
            </a:r>
          </a:p>
          <a:p>
            <a:pPr>
              <a:buFontTx/>
              <a:buNone/>
            </a:pPr>
            <a:r>
              <a:rPr lang="en-US" sz="2800" dirty="0" smtClean="0">
                <a:latin typeface="+mj-lt"/>
              </a:rPr>
              <a:t>			price = ( SELECT price</a:t>
            </a:r>
          </a:p>
          <a:p>
            <a:pPr>
              <a:buFontTx/>
              <a:buNone/>
            </a:pPr>
            <a:r>
              <a:rPr lang="en-US" sz="2800" dirty="0" smtClean="0">
                <a:latin typeface="+mj-lt"/>
              </a:rPr>
              <a:t>			    	    FROM   Sells</a:t>
            </a:r>
          </a:p>
          <a:p>
            <a:pPr>
              <a:buFontTx/>
              <a:buNone/>
            </a:pPr>
            <a:r>
              <a:rPr lang="en-US" sz="2800" dirty="0" smtClean="0">
                <a:latin typeface="+mj-lt"/>
              </a:rPr>
              <a:t>			    	    WHERE bar = ‘WOOBAR’</a:t>
            </a:r>
          </a:p>
          <a:p>
            <a:pPr>
              <a:buFontTx/>
              <a:buNone/>
            </a:pPr>
            <a:r>
              <a:rPr lang="en-US" sz="2800" dirty="0" smtClean="0">
                <a:latin typeface="+mj-lt"/>
              </a:rPr>
              <a:t>				    AND beer = ‘Bud’);</a:t>
            </a:r>
          </a:p>
          <a:p>
            <a:endParaRPr lang="en-US" sz="3000" dirty="0">
              <a:latin typeface="+mj-lt"/>
            </a:endParaRP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2133600" y="2895600"/>
            <a:ext cx="6400800" cy="2438400"/>
          </a:xfrm>
          <a:prstGeom prst="ellipse">
            <a:avLst/>
          </a:prstGeom>
          <a:solidFill>
            <a:srgbClr val="FF0000">
              <a:alpha val="27000"/>
            </a:srgbClr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endParaRPr lang="en-SG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1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Without using Scalar Subquery?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26/44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304800" y="1447800"/>
            <a:ext cx="8534400" cy="4411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800" dirty="0" smtClean="0">
                <a:latin typeface="+mj-lt"/>
              </a:rPr>
              <a:t>SELECT 	S1.bar</a:t>
            </a:r>
          </a:p>
          <a:p>
            <a:pPr>
              <a:buFontTx/>
              <a:buNone/>
            </a:pPr>
            <a:r>
              <a:rPr lang="en-US" sz="2800" dirty="0" smtClean="0">
                <a:latin typeface="+mj-lt"/>
              </a:rPr>
              <a:t>FROM 	Sells S1, Sells S2</a:t>
            </a:r>
          </a:p>
          <a:p>
            <a:pPr>
              <a:buFontTx/>
              <a:buNone/>
            </a:pPr>
            <a:r>
              <a:rPr lang="en-US" sz="2800" dirty="0" smtClean="0">
                <a:latin typeface="+mj-lt"/>
              </a:rPr>
              <a:t>WHERE 	S1.beer = ‘Heineken’ </a:t>
            </a:r>
          </a:p>
          <a:p>
            <a:pPr>
              <a:buFontTx/>
              <a:buNone/>
            </a:pPr>
            <a:r>
              <a:rPr lang="en-US" sz="2800" dirty="0" smtClean="0">
                <a:latin typeface="+mj-lt"/>
              </a:rPr>
              <a:t>AND              S2.bar = ‘WOOBAR’</a:t>
            </a:r>
          </a:p>
          <a:p>
            <a:pPr>
              <a:buFontTx/>
              <a:buNone/>
            </a:pPr>
            <a:r>
              <a:rPr lang="en-US" sz="2800" dirty="0" smtClean="0">
                <a:latin typeface="+mj-lt"/>
              </a:rPr>
              <a:t>AND              S2.beer = ‘Bud’</a:t>
            </a:r>
          </a:p>
          <a:p>
            <a:pPr>
              <a:buFontTx/>
              <a:buNone/>
            </a:pPr>
            <a:r>
              <a:rPr lang="en-US" sz="2800" dirty="0" smtClean="0">
                <a:latin typeface="+mj-lt"/>
              </a:rPr>
              <a:t>AND              S1.price = S2.price;</a:t>
            </a:r>
            <a:endParaRPr lang="en-US" sz="3000" dirty="0">
              <a:latin typeface="+mj-lt"/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1219200" y="5029200"/>
            <a:ext cx="6019800" cy="1066800"/>
          </a:xfrm>
          <a:prstGeom prst="wedgeEllipseCallout">
            <a:avLst>
              <a:gd name="adj1" fmla="val -36859"/>
              <a:gd name="adj2" fmla="val -242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Use two copies of the table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181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Row Subquery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27/44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07463" y="914400"/>
            <a:ext cx="822132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3366"/>
                </a:solidFill>
                <a:latin typeface="Arial" charset="0"/>
                <a:cs typeface="Arial" charset="0"/>
              </a:rPr>
              <a:t>Row </a:t>
            </a:r>
            <a:r>
              <a:rPr lang="en-US" altLang="zh-CN" sz="2800" b="1" dirty="0">
                <a:solidFill>
                  <a:srgbClr val="003366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2800" b="1" dirty="0" smtClean="0">
                <a:solidFill>
                  <a:srgbClr val="003366"/>
                </a:solidFill>
                <a:latin typeface="Arial" charset="0"/>
                <a:cs typeface="Arial" charset="0"/>
              </a:rPr>
              <a:t>ubquery</a:t>
            </a:r>
            <a:endParaRPr lang="en-US" altLang="zh-CN" sz="2800" b="1" dirty="0">
              <a:solidFill>
                <a:srgbClr val="003366"/>
              </a:solidFill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7462" y="925849"/>
            <a:ext cx="8206768" cy="119324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G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8833" y="1452440"/>
            <a:ext cx="83295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returns a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single row </a:t>
            </a:r>
            <a:r>
              <a:rPr lang="en-US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which may have multiple columns</a:t>
            </a:r>
            <a:endParaRPr lang="en-US" sz="2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385692" y="3578328"/>
            <a:ext cx="8366422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IN 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385690" y="3563817"/>
            <a:ext cx="8366424" cy="1389183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437061" y="4116368"/>
            <a:ext cx="856542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&lt;tuple&gt; IN &lt;relation&gt; </a:t>
            </a:r>
            <a:r>
              <a:rPr lang="en-US" sz="2400" dirty="0" smtClean="0"/>
              <a:t>is true if and only if the tuple is a member of</a:t>
            </a:r>
          </a:p>
          <a:p>
            <a:pPr marL="234950" indent="-347663">
              <a:lnSpc>
                <a:spcPct val="90000"/>
              </a:lnSpc>
            </a:pPr>
            <a:r>
              <a:rPr lang="en-US" sz="2400" dirty="0" smtClean="0"/>
              <a:t>the relation.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381000" y="2404738"/>
            <a:ext cx="4191000" cy="871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/>
              <a:t>Operators in Row Subquery</a:t>
            </a:r>
            <a:endParaRPr lang="en-SG" sz="2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7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Row Subquery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28/44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07463" y="914400"/>
            <a:ext cx="822132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3366"/>
                </a:solidFill>
                <a:latin typeface="Arial" charset="0"/>
                <a:cs typeface="Arial" charset="0"/>
              </a:rPr>
              <a:t>Row </a:t>
            </a:r>
            <a:r>
              <a:rPr lang="en-US" altLang="zh-CN" sz="2800" b="1" dirty="0">
                <a:solidFill>
                  <a:srgbClr val="003366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2800" b="1" dirty="0" smtClean="0">
                <a:solidFill>
                  <a:srgbClr val="003366"/>
                </a:solidFill>
                <a:latin typeface="Arial" charset="0"/>
                <a:cs typeface="Arial" charset="0"/>
              </a:rPr>
              <a:t>ubquery</a:t>
            </a:r>
            <a:endParaRPr lang="en-US" altLang="zh-CN" sz="2800" b="1" dirty="0">
              <a:solidFill>
                <a:srgbClr val="003366"/>
              </a:solidFill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7462" y="925849"/>
            <a:ext cx="8206768" cy="119324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G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8833" y="1452440"/>
            <a:ext cx="83295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returns a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single row </a:t>
            </a:r>
            <a:r>
              <a:rPr lang="en-US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which may have multiple columns</a:t>
            </a:r>
            <a:endParaRPr lang="en-US" sz="2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81000" y="2404738"/>
            <a:ext cx="4191000" cy="871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/>
              <a:t>Operators in Row Subquery</a:t>
            </a:r>
            <a:endParaRPr lang="en-SG" sz="2400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447945" y="3672112"/>
            <a:ext cx="835553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ALL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447944" y="3657600"/>
            <a:ext cx="8344654" cy="138354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499314" y="4210152"/>
            <a:ext cx="82932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/>
            <a:r>
              <a:rPr lang="en-US" sz="2400" i="1" dirty="0" smtClean="0">
                <a:solidFill>
                  <a:srgbClr val="FF0000"/>
                </a:solidFill>
              </a:rPr>
              <a:t>x</a:t>
            </a:r>
            <a:r>
              <a:rPr lang="en-US" sz="2400" dirty="0" smtClean="0">
                <a:solidFill>
                  <a:srgbClr val="FF0000"/>
                </a:solidFill>
              </a:rPr>
              <a:t> &lt;&gt; ALL(&lt;relation&gt;) </a:t>
            </a:r>
            <a:r>
              <a:rPr lang="en-US" sz="2400" dirty="0" smtClean="0"/>
              <a:t>is true if and only if for every tuple </a:t>
            </a:r>
            <a:r>
              <a:rPr lang="en-US" sz="2400" i="1" dirty="0" smtClean="0">
                <a:solidFill>
                  <a:srgbClr val="FF0000"/>
                </a:solidFill>
              </a:rPr>
              <a:t>t</a:t>
            </a:r>
            <a:r>
              <a:rPr lang="en-US" sz="2400" dirty="0" smtClean="0"/>
              <a:t>  in the</a:t>
            </a:r>
          </a:p>
          <a:p>
            <a:pPr marL="234950" indent="-347663"/>
            <a:r>
              <a:rPr lang="en-US" sz="2400" dirty="0" smtClean="0"/>
              <a:t>relation, </a:t>
            </a:r>
            <a:r>
              <a:rPr lang="en-US" sz="2400" i="1" dirty="0" smtClean="0">
                <a:solidFill>
                  <a:srgbClr val="FF0000"/>
                </a:solidFill>
              </a:rPr>
              <a:t>x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/>
              <a:t>is </a:t>
            </a:r>
            <a:r>
              <a:rPr lang="en-US" sz="2400" dirty="0" smtClean="0">
                <a:solidFill>
                  <a:srgbClr val="FF0000"/>
                </a:solidFill>
              </a:rPr>
              <a:t>not equal </a:t>
            </a:r>
            <a:r>
              <a:rPr lang="en-US" sz="2400" dirty="0" smtClean="0"/>
              <a:t>to </a:t>
            </a:r>
            <a:r>
              <a:rPr lang="en-US" sz="2400" i="1" dirty="0" smtClean="0">
                <a:solidFill>
                  <a:srgbClr val="FF0000"/>
                </a:solidFill>
              </a:rPr>
              <a:t>t</a:t>
            </a:r>
            <a:r>
              <a:rPr lang="en-US" sz="2400" dirty="0" smtClean="0">
                <a:solidFill>
                  <a:srgbClr val="FFFF00"/>
                </a:solidFill>
              </a:rPr>
              <a:t>.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0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Recap: Best Practice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2/44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1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602" name="AutoShape 2" descr="Image result for ask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1595" y="1066800"/>
            <a:ext cx="8460195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- Run your query in the Lab (they usually provide </a:t>
            </a:r>
            <a:r>
              <a:rPr lang="en-US" sz="2400" u="sng" dirty="0" err="1" smtClean="0"/>
              <a:t>MySQL</a:t>
            </a:r>
            <a:r>
              <a:rPr lang="en-US" sz="2400" dirty="0" smtClean="0"/>
              <a:t>?)</a:t>
            </a:r>
          </a:p>
          <a:p>
            <a:endParaRPr lang="en-US" sz="2400" dirty="0" smtClean="0"/>
          </a:p>
          <a:p>
            <a:r>
              <a:rPr lang="en-US" sz="2400" dirty="0" smtClean="0"/>
              <a:t>- (</a:t>
            </a:r>
            <a:r>
              <a:rPr lang="en-US" sz="2400" dirty="0" smtClean="0">
                <a:solidFill>
                  <a:srgbClr val="FF0000"/>
                </a:solidFill>
              </a:rPr>
              <a:t>It may not compile, but might still be correct!</a:t>
            </a:r>
            <a:r>
              <a:rPr lang="en-US" sz="2400" dirty="0" smtClean="0"/>
              <a:t>) </a:t>
            </a:r>
          </a:p>
          <a:p>
            <a:r>
              <a:rPr lang="en-US" sz="2400" dirty="0" smtClean="0"/>
              <a:t>  Always check in </a:t>
            </a:r>
            <a:r>
              <a:rPr lang="en-US" sz="2400" b="1" dirty="0" smtClean="0"/>
              <a:t>Google</a:t>
            </a:r>
          </a:p>
          <a:p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smtClean="0"/>
              <a:t> Consult with the </a:t>
            </a:r>
            <a:r>
              <a:rPr lang="en-US" sz="2400" b="1" u="sng" dirty="0" smtClean="0"/>
              <a:t>Book </a:t>
            </a:r>
            <a:r>
              <a:rPr lang="en-US" sz="2400" dirty="0" smtClean="0"/>
              <a:t>and course material 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 - </a:t>
            </a:r>
            <a:r>
              <a:rPr lang="en-US" sz="1600" dirty="0" smtClean="0"/>
              <a:t>Database </a:t>
            </a:r>
            <a:r>
              <a:rPr lang="en-US" sz="1600" dirty="0"/>
              <a:t>Systems</a:t>
            </a:r>
            <a:r>
              <a:rPr lang="en-US" sz="1600" dirty="0" smtClean="0"/>
              <a:t>: The </a:t>
            </a:r>
            <a:r>
              <a:rPr lang="en-US" sz="1600" dirty="0"/>
              <a:t>Complete </a:t>
            </a:r>
            <a:r>
              <a:rPr lang="en-US" sz="1600" dirty="0" smtClean="0"/>
              <a:t>Book; Hector Garcia-Molina Jeffrey </a:t>
            </a:r>
            <a:r>
              <a:rPr lang="en-US" sz="1600" dirty="0"/>
              <a:t>D. </a:t>
            </a:r>
            <a:r>
              <a:rPr lang="en-US" sz="1600" dirty="0" smtClean="0"/>
              <a:t>Ullman, Jennifer </a:t>
            </a:r>
            <a:r>
              <a:rPr lang="en-US" sz="1600" dirty="0" err="1"/>
              <a:t>Widom</a:t>
            </a:r>
            <a:endParaRPr lang="en-US" sz="1600" dirty="0" smtClean="0"/>
          </a:p>
          <a:p>
            <a:r>
              <a:rPr lang="en-US" sz="1600" dirty="0" smtClean="0"/>
              <a:t>    - (Book available online)</a:t>
            </a:r>
            <a:endParaRPr lang="en-US" sz="16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828800"/>
            <a:ext cx="1028245" cy="117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Row Subquery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29/44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07463" y="914400"/>
            <a:ext cx="822132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3366"/>
                </a:solidFill>
                <a:latin typeface="Arial" charset="0"/>
                <a:cs typeface="Arial" charset="0"/>
              </a:rPr>
              <a:t>Row </a:t>
            </a:r>
            <a:r>
              <a:rPr lang="en-US" altLang="zh-CN" sz="2800" b="1" dirty="0">
                <a:solidFill>
                  <a:srgbClr val="003366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2800" b="1" dirty="0" smtClean="0">
                <a:solidFill>
                  <a:srgbClr val="003366"/>
                </a:solidFill>
                <a:latin typeface="Arial" charset="0"/>
                <a:cs typeface="Arial" charset="0"/>
              </a:rPr>
              <a:t>ubquery</a:t>
            </a:r>
            <a:endParaRPr lang="en-US" altLang="zh-CN" sz="2800" b="1" dirty="0">
              <a:solidFill>
                <a:srgbClr val="003366"/>
              </a:solidFill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7462" y="925849"/>
            <a:ext cx="8206768" cy="119324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G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8833" y="1452440"/>
            <a:ext cx="83295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returns a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single row </a:t>
            </a:r>
            <a:r>
              <a:rPr lang="en-US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which may have multiple columns</a:t>
            </a:r>
            <a:endParaRPr lang="en-US" sz="2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81000" y="2404738"/>
            <a:ext cx="4191000" cy="871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/>
              <a:t>Operators in Row Subquery</a:t>
            </a:r>
            <a:endParaRPr lang="en-SG" sz="2400" dirty="0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251434" y="3545744"/>
            <a:ext cx="8642194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ANY/SOME 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251433" y="3531232"/>
            <a:ext cx="8642195" cy="2122212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3" name="Rectangle 22"/>
          <p:cNvSpPr/>
          <p:nvPr/>
        </p:nvSpPr>
        <p:spPr>
          <a:xfrm>
            <a:off x="302803" y="4083784"/>
            <a:ext cx="85908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>
              <a:buFont typeface="Arial" panose="020B0604020202020204" pitchFamily="34" charset="0"/>
              <a:buChar char="•"/>
            </a:pPr>
            <a:r>
              <a:rPr lang="en-US" sz="2000" i="1" dirty="0" smtClean="0">
                <a:solidFill>
                  <a:srgbClr val="FF0000"/>
                </a:solidFill>
              </a:rPr>
              <a:t>x</a:t>
            </a:r>
            <a:r>
              <a:rPr lang="en-US" sz="2000" dirty="0" smtClean="0">
                <a:solidFill>
                  <a:srgbClr val="FF0000"/>
                </a:solidFill>
              </a:rPr>
              <a:t> = SOME( &lt;relation&gt;) </a:t>
            </a:r>
            <a:r>
              <a:rPr lang="en-US" sz="2000" dirty="0" smtClean="0"/>
              <a:t>is a </a:t>
            </a:r>
            <a:r>
              <a:rPr lang="en-US" sz="2000" dirty="0"/>
              <a:t>B</a:t>
            </a:r>
            <a:r>
              <a:rPr lang="en-US" sz="2000" dirty="0" smtClean="0"/>
              <a:t>oolean condition. Meaning that </a:t>
            </a:r>
            <a:r>
              <a:rPr lang="en-US" sz="2000" i="1" dirty="0" smtClean="0">
                <a:solidFill>
                  <a:srgbClr val="FF0000"/>
                </a:solidFill>
              </a:rPr>
              <a:t>x</a:t>
            </a:r>
            <a:r>
              <a:rPr lang="en-US" sz="2000" dirty="0" smtClean="0">
                <a:solidFill>
                  <a:srgbClr val="FF0000"/>
                </a:solidFill>
              </a:rPr>
              <a:t> equals </a:t>
            </a:r>
            <a:r>
              <a:rPr lang="en-US" sz="2000" dirty="0" smtClean="0"/>
              <a:t>at least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one tuple in the relation.</a:t>
            </a:r>
          </a:p>
          <a:p>
            <a:pPr marL="234950" indent="-347663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234950" indent="-347663">
              <a:buFont typeface="Arial" panose="020B0604020202020204" pitchFamily="34" charset="0"/>
              <a:buChar char="•"/>
            </a:pPr>
            <a:r>
              <a:rPr lang="en-US" sz="2000" dirty="0" smtClean="0"/>
              <a:t>“Equal to at least one”</a:t>
            </a:r>
          </a:p>
          <a:p>
            <a:pPr marL="234950" indent="-347663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234950" indent="-347663">
              <a:buFont typeface="Arial" panose="020B0604020202020204" pitchFamily="34" charset="0"/>
              <a:buChar char="•"/>
            </a:pPr>
            <a:r>
              <a:rPr lang="en-US" sz="2000" dirty="0" smtClean="0"/>
              <a:t>Early version of SQL allowed </a:t>
            </a:r>
            <a:r>
              <a:rPr lang="en-US" sz="2000" dirty="0" smtClean="0">
                <a:solidFill>
                  <a:srgbClr val="FF0000"/>
                </a:solidFill>
              </a:rPr>
              <a:t>ANY</a:t>
            </a:r>
          </a:p>
          <a:p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7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“IN” - Row Subquery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30/44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385692" y="977176"/>
            <a:ext cx="8366422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IN 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385690" y="962665"/>
            <a:ext cx="8366424" cy="1389183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437061" y="1515216"/>
            <a:ext cx="856542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&lt;tuple&gt; IN &lt;relation&gt; </a:t>
            </a:r>
            <a:r>
              <a:rPr lang="en-US" sz="2400" dirty="0" smtClean="0"/>
              <a:t>is true if and only if the tuple is a member of</a:t>
            </a:r>
          </a:p>
          <a:p>
            <a:pPr marL="234950" indent="-347663">
              <a:lnSpc>
                <a:spcPct val="90000"/>
              </a:lnSpc>
            </a:pPr>
            <a:r>
              <a:rPr lang="en-US" sz="2400" dirty="0" smtClean="0"/>
              <a:t> the relation.</a:t>
            </a:r>
            <a:endParaRPr lang="en-US" sz="2400" dirty="0"/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342108" y="2511506"/>
            <a:ext cx="8410005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Query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342107" y="2496995"/>
            <a:ext cx="8410005" cy="147627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4" name="Rectangle 23"/>
          <p:cNvSpPr/>
          <p:nvPr/>
        </p:nvSpPr>
        <p:spPr>
          <a:xfrm>
            <a:off x="393480" y="3049546"/>
            <a:ext cx="83586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From </a:t>
            </a:r>
            <a:r>
              <a:rPr lang="en-US" sz="2400" dirty="0" smtClean="0">
                <a:solidFill>
                  <a:srgbClr val="990099"/>
                </a:solidFill>
              </a:rPr>
              <a:t>Beers(</a:t>
            </a:r>
            <a:r>
              <a:rPr lang="en-US" sz="2400" u="sng" dirty="0" smtClean="0">
                <a:solidFill>
                  <a:srgbClr val="990099"/>
                </a:solidFill>
              </a:rPr>
              <a:t>name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u="sng" dirty="0" err="1" smtClean="0">
                <a:solidFill>
                  <a:srgbClr val="990099"/>
                </a:solidFill>
              </a:rPr>
              <a:t>manf</a:t>
            </a:r>
            <a:r>
              <a:rPr lang="en-US" sz="2400" dirty="0" smtClean="0">
                <a:solidFill>
                  <a:srgbClr val="990099"/>
                </a:solidFill>
              </a:rPr>
              <a:t>)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990099"/>
                </a:solidFill>
              </a:rPr>
              <a:t>Likes(</a:t>
            </a:r>
            <a:r>
              <a:rPr lang="en-US" sz="2400" u="sng" dirty="0" smtClean="0">
                <a:solidFill>
                  <a:srgbClr val="990099"/>
                </a:solidFill>
              </a:rPr>
              <a:t>drinker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u="sng" dirty="0" smtClean="0">
                <a:solidFill>
                  <a:srgbClr val="990099"/>
                </a:solidFill>
              </a:rPr>
              <a:t>beer</a:t>
            </a:r>
            <a:r>
              <a:rPr lang="en-US" sz="2400" dirty="0" smtClean="0">
                <a:solidFill>
                  <a:srgbClr val="990099"/>
                </a:solidFill>
              </a:rPr>
              <a:t>),</a:t>
            </a:r>
            <a:r>
              <a:rPr lang="en-US" sz="2400" dirty="0" smtClean="0"/>
              <a:t> find the name and manufacturer of each beer that Fred likes.</a:t>
            </a:r>
            <a:endParaRPr lang="en-US" sz="2400" dirty="0"/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573635" y="4267200"/>
            <a:ext cx="8153400" cy="2005589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SELECT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*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FROM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WHERE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name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 smtClean="0">
                <a:latin typeface="Arial" charset="0"/>
              </a:rPr>
              <a:t>IN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 charset="0"/>
              </a:rPr>
              <a:t>[What Fred likes]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5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“IN” - Row Subquery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31/44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385692" y="977176"/>
            <a:ext cx="8366422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IN 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385690" y="962665"/>
            <a:ext cx="8366424" cy="1389183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437061" y="1515216"/>
            <a:ext cx="856542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&lt;tuple&gt; IN &lt;relation&gt; </a:t>
            </a:r>
            <a:r>
              <a:rPr lang="en-US" sz="2400" dirty="0" smtClean="0"/>
              <a:t>is true if and only if the tuple is a member of</a:t>
            </a:r>
          </a:p>
          <a:p>
            <a:pPr marL="234950" indent="-347663">
              <a:lnSpc>
                <a:spcPct val="90000"/>
              </a:lnSpc>
            </a:pPr>
            <a:r>
              <a:rPr lang="en-US" sz="2400" dirty="0" smtClean="0"/>
              <a:t> the relation.</a:t>
            </a:r>
            <a:endParaRPr lang="en-US" sz="2400" dirty="0"/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342108" y="2511506"/>
            <a:ext cx="8410005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Query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342107" y="2496995"/>
            <a:ext cx="8410005" cy="147627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4" name="Rectangle 23"/>
          <p:cNvSpPr/>
          <p:nvPr/>
        </p:nvSpPr>
        <p:spPr>
          <a:xfrm>
            <a:off x="393480" y="3049546"/>
            <a:ext cx="83586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From </a:t>
            </a:r>
            <a:r>
              <a:rPr lang="en-US" sz="2400" dirty="0" smtClean="0">
                <a:solidFill>
                  <a:srgbClr val="990099"/>
                </a:solidFill>
              </a:rPr>
              <a:t>Beers(</a:t>
            </a:r>
            <a:r>
              <a:rPr lang="en-US" sz="2400" u="sng" dirty="0" smtClean="0">
                <a:solidFill>
                  <a:srgbClr val="990099"/>
                </a:solidFill>
              </a:rPr>
              <a:t>name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u="sng" dirty="0" err="1" smtClean="0">
                <a:solidFill>
                  <a:srgbClr val="990099"/>
                </a:solidFill>
              </a:rPr>
              <a:t>manf</a:t>
            </a:r>
            <a:r>
              <a:rPr lang="en-US" sz="2400" dirty="0" smtClean="0">
                <a:solidFill>
                  <a:srgbClr val="990099"/>
                </a:solidFill>
              </a:rPr>
              <a:t>)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990099"/>
                </a:solidFill>
              </a:rPr>
              <a:t>Likes(</a:t>
            </a:r>
            <a:r>
              <a:rPr lang="en-US" sz="2400" u="sng" dirty="0" smtClean="0">
                <a:solidFill>
                  <a:srgbClr val="990099"/>
                </a:solidFill>
              </a:rPr>
              <a:t>drinker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u="sng" dirty="0" smtClean="0">
                <a:solidFill>
                  <a:srgbClr val="990099"/>
                </a:solidFill>
              </a:rPr>
              <a:t>beer</a:t>
            </a:r>
            <a:r>
              <a:rPr lang="en-US" sz="2400" dirty="0" smtClean="0">
                <a:solidFill>
                  <a:srgbClr val="990099"/>
                </a:solidFill>
              </a:rPr>
              <a:t>),</a:t>
            </a:r>
            <a:r>
              <a:rPr lang="en-US" sz="2400" dirty="0" smtClean="0"/>
              <a:t> find the name and manufacturer of each beer that Fred likes.</a:t>
            </a:r>
            <a:endParaRPr lang="en-US" sz="2400" dirty="0"/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533400" y="4114800"/>
            <a:ext cx="8153400" cy="2203576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SELECT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*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FROM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WHERE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name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IN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(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SELECT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	                 FROM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   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Likes</a:t>
            </a:r>
          </a:p>
          <a:p>
            <a:pPr eaLnBrk="1" hangingPunct="1"/>
            <a:r>
              <a:rPr lang="en-US" sz="2400" dirty="0">
                <a:solidFill>
                  <a:srgbClr val="00FFFF"/>
                </a:solidFill>
                <a:latin typeface="Arial" charset="0"/>
              </a:rPr>
              <a:t>                                       </a:t>
            </a:r>
            <a:r>
              <a:rPr lang="en-US" sz="2400" dirty="0">
                <a:latin typeface="Arial" charset="0"/>
              </a:rPr>
              <a:t>WHERE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drinker = `Fred’);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US" b="1" dirty="0"/>
              <a:t>Without using </a:t>
            </a:r>
            <a:r>
              <a:rPr lang="en-US" b="1" dirty="0" smtClean="0"/>
              <a:t>Row </a:t>
            </a:r>
            <a:r>
              <a:rPr lang="en-US" b="1" dirty="0"/>
              <a:t>Subquery?</a:t>
            </a:r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32/44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342108" y="928911"/>
            <a:ext cx="8410005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Query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342107" y="914400"/>
            <a:ext cx="8410005" cy="147627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4" name="Rectangle 23"/>
          <p:cNvSpPr/>
          <p:nvPr/>
        </p:nvSpPr>
        <p:spPr>
          <a:xfrm>
            <a:off x="393480" y="1466951"/>
            <a:ext cx="83586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From </a:t>
            </a:r>
            <a:r>
              <a:rPr lang="en-US" sz="2400" dirty="0" smtClean="0">
                <a:solidFill>
                  <a:srgbClr val="990099"/>
                </a:solidFill>
              </a:rPr>
              <a:t>Beers(</a:t>
            </a:r>
            <a:r>
              <a:rPr lang="en-US" sz="2400" u="sng" dirty="0" smtClean="0">
                <a:solidFill>
                  <a:srgbClr val="990099"/>
                </a:solidFill>
              </a:rPr>
              <a:t>name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u="sng" dirty="0" err="1" smtClean="0">
                <a:solidFill>
                  <a:srgbClr val="990099"/>
                </a:solidFill>
              </a:rPr>
              <a:t>manf</a:t>
            </a:r>
            <a:r>
              <a:rPr lang="en-US" sz="2400" dirty="0" smtClean="0">
                <a:solidFill>
                  <a:srgbClr val="990099"/>
                </a:solidFill>
              </a:rPr>
              <a:t>)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990099"/>
                </a:solidFill>
              </a:rPr>
              <a:t>Likes(</a:t>
            </a:r>
            <a:r>
              <a:rPr lang="en-US" sz="2400" u="sng" dirty="0" smtClean="0">
                <a:solidFill>
                  <a:srgbClr val="990099"/>
                </a:solidFill>
              </a:rPr>
              <a:t>drinker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u="sng" dirty="0" smtClean="0">
                <a:solidFill>
                  <a:srgbClr val="990099"/>
                </a:solidFill>
              </a:rPr>
              <a:t>beer</a:t>
            </a:r>
            <a:r>
              <a:rPr lang="en-US" sz="2400" dirty="0" smtClean="0">
                <a:solidFill>
                  <a:srgbClr val="990099"/>
                </a:solidFill>
              </a:rPr>
              <a:t>),</a:t>
            </a:r>
            <a:r>
              <a:rPr lang="en-US" sz="2400" dirty="0" smtClean="0"/>
              <a:t> find the name and manufacturer of each beer that Fred likes.</a:t>
            </a:r>
            <a:endParaRPr lang="en-US" sz="2400" dirty="0"/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533400" y="2819400"/>
            <a:ext cx="8153400" cy="2203576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SELECT 	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name, </a:t>
            </a:r>
            <a:r>
              <a:rPr lang="en-US" sz="2400" dirty="0" err="1" smtClean="0">
                <a:solidFill>
                  <a:srgbClr val="990099"/>
                </a:solidFill>
                <a:latin typeface="Arial" charset="0"/>
              </a:rPr>
              <a:t>manf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FROM		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Beers, Likes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WHERE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name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=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beer</a:t>
            </a:r>
          </a:p>
          <a:p>
            <a:pPr eaLnBrk="1" hangingPunct="1"/>
            <a:r>
              <a:rPr lang="en-US" sz="2400" dirty="0" smtClean="0">
                <a:latin typeface="Arial" charset="0"/>
              </a:rPr>
              <a:t>AND 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drinker </a:t>
            </a:r>
            <a:r>
              <a:rPr lang="en-US" sz="2400" dirty="0">
                <a:latin typeface="Arial" charset="0"/>
              </a:rPr>
              <a:t>=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`Fred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’;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18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“ALL” - Row Subquery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33/44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447945" y="852712"/>
            <a:ext cx="835553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ALL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47944" y="838200"/>
            <a:ext cx="8344654" cy="138354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5" name="Rectangle 24"/>
          <p:cNvSpPr/>
          <p:nvPr/>
        </p:nvSpPr>
        <p:spPr>
          <a:xfrm>
            <a:off x="499314" y="1390752"/>
            <a:ext cx="82932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/>
            <a:r>
              <a:rPr lang="en-US" sz="2400" i="1" dirty="0" smtClean="0">
                <a:solidFill>
                  <a:srgbClr val="FF0000"/>
                </a:solidFill>
              </a:rPr>
              <a:t>x</a:t>
            </a:r>
            <a:r>
              <a:rPr lang="en-US" sz="2400" dirty="0" smtClean="0">
                <a:solidFill>
                  <a:srgbClr val="FF0000"/>
                </a:solidFill>
              </a:rPr>
              <a:t> &lt;&gt; ALL(&lt;relation&gt;) </a:t>
            </a:r>
            <a:r>
              <a:rPr lang="en-US" sz="2400" dirty="0" smtClean="0"/>
              <a:t>is true if and only if for every tuple </a:t>
            </a:r>
            <a:r>
              <a:rPr lang="en-US" sz="2400" i="1" dirty="0" smtClean="0">
                <a:solidFill>
                  <a:srgbClr val="FF0000"/>
                </a:solidFill>
              </a:rPr>
              <a:t>t</a:t>
            </a:r>
            <a:r>
              <a:rPr lang="en-US" sz="2400" dirty="0" smtClean="0"/>
              <a:t>  in the</a:t>
            </a:r>
          </a:p>
          <a:p>
            <a:pPr marL="234950" indent="-347663"/>
            <a:r>
              <a:rPr lang="en-US" sz="2400" dirty="0" smtClean="0"/>
              <a:t>relation, </a:t>
            </a:r>
            <a:r>
              <a:rPr lang="en-US" sz="2400" i="1" dirty="0" smtClean="0">
                <a:solidFill>
                  <a:srgbClr val="FF0000"/>
                </a:solidFill>
              </a:rPr>
              <a:t>x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/>
              <a:t>is </a:t>
            </a:r>
            <a:r>
              <a:rPr lang="en-US" sz="2400" dirty="0" smtClean="0">
                <a:solidFill>
                  <a:srgbClr val="FF0000"/>
                </a:solidFill>
              </a:rPr>
              <a:t>not equal </a:t>
            </a:r>
            <a:r>
              <a:rPr lang="en-US" sz="2400" dirty="0" smtClean="0"/>
              <a:t>to </a:t>
            </a:r>
            <a:r>
              <a:rPr lang="en-US" sz="2400" i="1" dirty="0" smtClean="0">
                <a:solidFill>
                  <a:srgbClr val="FF0000"/>
                </a:solidFill>
              </a:rPr>
              <a:t>t</a:t>
            </a:r>
            <a:r>
              <a:rPr lang="en-US" sz="2400" dirty="0" smtClean="0">
                <a:solidFill>
                  <a:srgbClr val="FFFF00"/>
                </a:solidFill>
              </a:rPr>
              <a:t>.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367793" y="2376711"/>
            <a:ext cx="8410004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Query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381000" y="2362200"/>
            <a:ext cx="8410005" cy="147627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30" name="Rectangle 29"/>
          <p:cNvSpPr/>
          <p:nvPr/>
        </p:nvSpPr>
        <p:spPr>
          <a:xfrm>
            <a:off x="419163" y="2914751"/>
            <a:ext cx="83586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From </a:t>
            </a:r>
            <a:r>
              <a:rPr lang="en-US" sz="2400" dirty="0" smtClean="0">
                <a:solidFill>
                  <a:srgbClr val="990099"/>
                </a:solidFill>
              </a:rPr>
              <a:t>Sells(</a:t>
            </a:r>
            <a:r>
              <a:rPr lang="en-US" sz="2400" u="sng" dirty="0" smtClean="0">
                <a:solidFill>
                  <a:srgbClr val="990099"/>
                </a:solidFill>
              </a:rPr>
              <a:t>bar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u="sng" dirty="0" smtClean="0">
                <a:solidFill>
                  <a:srgbClr val="990099"/>
                </a:solidFill>
              </a:rPr>
              <a:t>beer</a:t>
            </a:r>
            <a:r>
              <a:rPr lang="en-US" sz="2400" dirty="0" smtClean="0">
                <a:solidFill>
                  <a:srgbClr val="990099"/>
                </a:solidFill>
              </a:rPr>
              <a:t>, price),</a:t>
            </a:r>
            <a:r>
              <a:rPr lang="en-US" sz="2400" dirty="0" smtClean="0"/>
              <a:t> find the beer(s) sold for the highest price.</a:t>
            </a:r>
            <a:endParaRPr lang="en-US" sz="2400" dirty="0"/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1241085" y="4038600"/>
            <a:ext cx="7010400" cy="1600553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SELECT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FROM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WHERE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price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 smtClean="0">
                <a:latin typeface="Arial" charset="0"/>
              </a:rPr>
              <a:t>= [highest price]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;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</p:txBody>
      </p:sp>
      <p:sp>
        <p:nvSpPr>
          <p:cNvPr id="3" name="Explosion 1 2"/>
          <p:cNvSpPr/>
          <p:nvPr/>
        </p:nvSpPr>
        <p:spPr>
          <a:xfrm>
            <a:off x="4038600" y="5410200"/>
            <a:ext cx="3352800" cy="13716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/>
              <a:t>How to find highest price?</a:t>
            </a:r>
            <a:endParaRPr lang="en-SG" sz="2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5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“ALL” - Row Subquery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34/44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447945" y="852712"/>
            <a:ext cx="835553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ALL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47944" y="838200"/>
            <a:ext cx="8344654" cy="138354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5" name="Rectangle 24"/>
          <p:cNvSpPr/>
          <p:nvPr/>
        </p:nvSpPr>
        <p:spPr>
          <a:xfrm>
            <a:off x="499314" y="1390752"/>
            <a:ext cx="82932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/>
            <a:r>
              <a:rPr lang="en-US" sz="2400" i="1" dirty="0" smtClean="0">
                <a:solidFill>
                  <a:srgbClr val="FF0000"/>
                </a:solidFill>
              </a:rPr>
              <a:t>x</a:t>
            </a:r>
            <a:r>
              <a:rPr lang="en-US" sz="2400" dirty="0" smtClean="0">
                <a:solidFill>
                  <a:srgbClr val="FF0000"/>
                </a:solidFill>
              </a:rPr>
              <a:t> &lt;&gt; ALL(&lt;relation&gt;) </a:t>
            </a:r>
            <a:r>
              <a:rPr lang="en-US" sz="2400" dirty="0" smtClean="0"/>
              <a:t>is true if and only if for every tuple </a:t>
            </a:r>
            <a:r>
              <a:rPr lang="en-US" sz="2400" i="1" dirty="0" smtClean="0">
                <a:solidFill>
                  <a:srgbClr val="FF0000"/>
                </a:solidFill>
              </a:rPr>
              <a:t>t</a:t>
            </a:r>
            <a:r>
              <a:rPr lang="en-US" sz="2400" dirty="0" smtClean="0"/>
              <a:t>  in the</a:t>
            </a:r>
          </a:p>
          <a:p>
            <a:pPr marL="234950" indent="-347663"/>
            <a:r>
              <a:rPr lang="en-US" sz="2400" dirty="0" smtClean="0"/>
              <a:t>relation, </a:t>
            </a:r>
            <a:r>
              <a:rPr lang="en-US" sz="2400" i="1" dirty="0" smtClean="0">
                <a:solidFill>
                  <a:srgbClr val="FF0000"/>
                </a:solidFill>
              </a:rPr>
              <a:t>x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/>
              <a:t>is </a:t>
            </a:r>
            <a:r>
              <a:rPr lang="en-US" sz="2400" dirty="0" smtClean="0">
                <a:solidFill>
                  <a:srgbClr val="FF0000"/>
                </a:solidFill>
              </a:rPr>
              <a:t>not equal </a:t>
            </a:r>
            <a:r>
              <a:rPr lang="en-US" sz="2400" dirty="0" smtClean="0"/>
              <a:t>to </a:t>
            </a:r>
            <a:r>
              <a:rPr lang="en-US" sz="2400" i="1" dirty="0" smtClean="0">
                <a:solidFill>
                  <a:srgbClr val="FF0000"/>
                </a:solidFill>
              </a:rPr>
              <a:t>t</a:t>
            </a:r>
            <a:r>
              <a:rPr lang="en-US" sz="2400" dirty="0" smtClean="0">
                <a:solidFill>
                  <a:srgbClr val="FFFF00"/>
                </a:solidFill>
              </a:rPr>
              <a:t>.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367793" y="2376711"/>
            <a:ext cx="8410004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Query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381000" y="2362200"/>
            <a:ext cx="8410005" cy="147627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30" name="Rectangle 29"/>
          <p:cNvSpPr/>
          <p:nvPr/>
        </p:nvSpPr>
        <p:spPr>
          <a:xfrm>
            <a:off x="419163" y="2914751"/>
            <a:ext cx="83586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From </a:t>
            </a:r>
            <a:r>
              <a:rPr lang="en-US" sz="2400" dirty="0" smtClean="0">
                <a:solidFill>
                  <a:srgbClr val="990099"/>
                </a:solidFill>
              </a:rPr>
              <a:t>Sells(</a:t>
            </a:r>
            <a:r>
              <a:rPr lang="en-US" sz="2400" u="sng" dirty="0" smtClean="0">
                <a:solidFill>
                  <a:srgbClr val="990099"/>
                </a:solidFill>
              </a:rPr>
              <a:t>bar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u="sng" dirty="0" smtClean="0">
                <a:solidFill>
                  <a:srgbClr val="990099"/>
                </a:solidFill>
              </a:rPr>
              <a:t>beer</a:t>
            </a:r>
            <a:r>
              <a:rPr lang="en-US" sz="2400" dirty="0" smtClean="0">
                <a:solidFill>
                  <a:srgbClr val="990099"/>
                </a:solidFill>
              </a:rPr>
              <a:t>, price),</a:t>
            </a:r>
            <a:r>
              <a:rPr lang="en-US" sz="2400" dirty="0" smtClean="0"/>
              <a:t> find the beer(s) sold for the highest price.</a:t>
            </a:r>
            <a:endParaRPr lang="en-US" sz="2400" dirty="0"/>
          </a:p>
        </p:txBody>
      </p:sp>
      <p:sp>
        <p:nvSpPr>
          <p:cNvPr id="31" name="AutoShape 4"/>
          <p:cNvSpPr>
            <a:spLocks noChangeArrowheads="1"/>
          </p:cNvSpPr>
          <p:nvPr/>
        </p:nvSpPr>
        <p:spPr bwMode="auto">
          <a:xfrm>
            <a:off x="1140756" y="4114800"/>
            <a:ext cx="7010400" cy="1954009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eaLnBrk="1" hangingPunct="1"/>
            <a:r>
              <a:rPr lang="en-US" sz="2400">
                <a:latin typeface="Arial" charset="0"/>
              </a:rPr>
              <a:t>SELECT 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beer</a:t>
            </a:r>
          </a:p>
          <a:p>
            <a:pPr eaLnBrk="1" hangingPunct="1"/>
            <a:r>
              <a:rPr lang="en-US" sz="2400">
                <a:latin typeface="Arial" charset="0"/>
              </a:rPr>
              <a:t>FROM	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Sells</a:t>
            </a:r>
          </a:p>
          <a:p>
            <a:pPr eaLnBrk="1" hangingPunct="1"/>
            <a:r>
              <a:rPr lang="en-US" sz="2400">
                <a:latin typeface="Arial" charset="0"/>
              </a:rPr>
              <a:t>WHERE 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price</a:t>
            </a:r>
            <a:r>
              <a:rPr lang="en-US" sz="240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>
                <a:latin typeface="Arial" charset="0"/>
              </a:rPr>
              <a:t>&gt;= ALL 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(</a:t>
            </a:r>
            <a:r>
              <a:rPr lang="en-US" sz="240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>
                <a:latin typeface="Arial" charset="0"/>
              </a:rPr>
              <a:t>SELECT</a:t>
            </a:r>
            <a:r>
              <a:rPr lang="en-US" sz="2400">
                <a:solidFill>
                  <a:srgbClr val="00FFFF"/>
                </a:solidFill>
                <a:latin typeface="Arial" charset="0"/>
              </a:rPr>
              <a:t> 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price </a:t>
            </a:r>
          </a:p>
          <a:p>
            <a:pPr eaLnBrk="1" hangingPunct="1"/>
            <a:r>
              <a:rPr lang="en-US" sz="2400">
                <a:latin typeface="Arial" charset="0"/>
              </a:rPr>
              <a:t>		                       FROM</a:t>
            </a:r>
            <a:r>
              <a:rPr lang="en-US" sz="2400">
                <a:solidFill>
                  <a:srgbClr val="00FFFF"/>
                </a:solidFill>
                <a:latin typeface="Arial" charset="0"/>
              </a:rPr>
              <a:t>    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Sells );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0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“SOME” - Row Subquery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228600" y="3034041"/>
            <a:ext cx="865182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Query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241807" y="3019530"/>
            <a:ext cx="8651821" cy="147627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30" name="Rectangle 29"/>
          <p:cNvSpPr/>
          <p:nvPr/>
        </p:nvSpPr>
        <p:spPr>
          <a:xfrm>
            <a:off x="251967" y="3476730"/>
            <a:ext cx="86284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From </a:t>
            </a:r>
            <a:r>
              <a:rPr lang="en-US" sz="2400" dirty="0" smtClean="0">
                <a:solidFill>
                  <a:srgbClr val="990099"/>
                </a:solidFill>
              </a:rPr>
              <a:t>Agents(</a:t>
            </a:r>
            <a:r>
              <a:rPr lang="en-US" sz="2400" u="sng" dirty="0" err="1" smtClean="0">
                <a:solidFill>
                  <a:srgbClr val="990099"/>
                </a:solidFill>
              </a:rPr>
              <a:t>agent_code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dirty="0" err="1" smtClean="0">
                <a:solidFill>
                  <a:srgbClr val="990099"/>
                </a:solidFill>
              </a:rPr>
              <a:t>agent_name</a:t>
            </a:r>
            <a:r>
              <a:rPr lang="en-US" sz="2400" dirty="0" smtClean="0">
                <a:solidFill>
                  <a:srgbClr val="990099"/>
                </a:solidFill>
              </a:rPr>
              <a:t>)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990099"/>
                </a:solidFill>
              </a:rPr>
              <a:t>Customer(</a:t>
            </a:r>
            <a:r>
              <a:rPr lang="en-US" sz="2400" u="sng" dirty="0" err="1" smtClean="0">
                <a:solidFill>
                  <a:srgbClr val="990099"/>
                </a:solidFill>
              </a:rPr>
              <a:t>agent_code</a:t>
            </a:r>
            <a:r>
              <a:rPr lang="en-US" sz="2400" dirty="0">
                <a:solidFill>
                  <a:srgbClr val="990099"/>
                </a:solidFill>
              </a:rPr>
              <a:t>, </a:t>
            </a:r>
            <a:r>
              <a:rPr lang="en-US" sz="2400" dirty="0" err="1" smtClean="0">
                <a:solidFill>
                  <a:srgbClr val="990099"/>
                </a:solidFill>
              </a:rPr>
              <a:t>cust_country</a:t>
            </a:r>
            <a:r>
              <a:rPr lang="en-US" sz="2400" dirty="0" smtClean="0">
                <a:solidFill>
                  <a:srgbClr val="990099"/>
                </a:solidFill>
              </a:rPr>
              <a:t>),</a:t>
            </a:r>
            <a:r>
              <a:rPr lang="en-US" sz="2400" dirty="0" smtClean="0"/>
              <a:t> </a:t>
            </a:r>
            <a:r>
              <a:rPr lang="en-SG" sz="2400" dirty="0" smtClean="0"/>
              <a:t> report all agents </a:t>
            </a:r>
            <a:r>
              <a:rPr lang="en-SG" sz="2400" dirty="0"/>
              <a:t>who </a:t>
            </a:r>
            <a:r>
              <a:rPr lang="en-SG" sz="2400" dirty="0" smtClean="0"/>
              <a:t>belong </a:t>
            </a:r>
            <a:r>
              <a:rPr lang="en-SG" sz="2400" dirty="0"/>
              <a:t>to the country 'UK'.</a:t>
            </a:r>
            <a:endParaRPr lang="en-US" sz="2400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251434" y="650144"/>
            <a:ext cx="8642194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ANY/SOME 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251433" y="635632"/>
            <a:ext cx="8642195" cy="2122212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9" name="Rectangle 18"/>
          <p:cNvSpPr/>
          <p:nvPr/>
        </p:nvSpPr>
        <p:spPr>
          <a:xfrm>
            <a:off x="302803" y="1188184"/>
            <a:ext cx="859082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>
              <a:buFont typeface="Arial" panose="020B0604020202020204" pitchFamily="34" charset="0"/>
              <a:buChar char="•"/>
            </a:pPr>
            <a:r>
              <a:rPr lang="en-US" sz="2000" i="1" dirty="0" smtClean="0">
                <a:solidFill>
                  <a:srgbClr val="FF0000"/>
                </a:solidFill>
              </a:rPr>
              <a:t>x</a:t>
            </a:r>
            <a:r>
              <a:rPr lang="en-US" sz="2000" dirty="0" smtClean="0">
                <a:solidFill>
                  <a:srgbClr val="FF0000"/>
                </a:solidFill>
              </a:rPr>
              <a:t> = SOME( &lt;relation&gt;) </a:t>
            </a:r>
            <a:r>
              <a:rPr lang="en-US" sz="2000" dirty="0" smtClean="0"/>
              <a:t>is a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cond. Meaning that </a:t>
            </a:r>
            <a:r>
              <a:rPr lang="en-US" sz="2000" i="1" dirty="0" smtClean="0">
                <a:solidFill>
                  <a:srgbClr val="FF0000"/>
                </a:solidFill>
              </a:rPr>
              <a:t>x</a:t>
            </a:r>
            <a:r>
              <a:rPr lang="en-US" sz="2000" dirty="0" smtClean="0">
                <a:solidFill>
                  <a:srgbClr val="FF0000"/>
                </a:solidFill>
              </a:rPr>
              <a:t> equals </a:t>
            </a:r>
            <a:r>
              <a:rPr lang="en-US" sz="2000" dirty="0" smtClean="0"/>
              <a:t>at least one tuple in the relation.</a:t>
            </a:r>
          </a:p>
          <a:p>
            <a:pPr marL="234950" indent="-347663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234950" indent="-347663">
              <a:buFont typeface="Arial" panose="020B0604020202020204" pitchFamily="34" charset="0"/>
              <a:buChar char="•"/>
            </a:pPr>
            <a:r>
              <a:rPr lang="en-US" sz="2000" dirty="0" smtClean="0"/>
              <a:t>“Equal to at least one”</a:t>
            </a:r>
          </a:p>
          <a:p>
            <a:pPr marL="234950" indent="-347663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234950" indent="-347663">
              <a:buFont typeface="Arial" panose="020B0604020202020204" pitchFamily="34" charset="0"/>
              <a:buChar char="•"/>
            </a:pPr>
            <a:r>
              <a:rPr lang="en-US" sz="2000" dirty="0" smtClean="0"/>
              <a:t>Early version of SQL allowed </a:t>
            </a:r>
            <a:r>
              <a:rPr lang="en-US" sz="2000" dirty="0" smtClean="0">
                <a:solidFill>
                  <a:srgbClr val="FF0000"/>
                </a:solidFill>
              </a:rPr>
              <a:t>ANY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1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35/44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50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“SOME” - Row Subquery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228600" y="2833911"/>
            <a:ext cx="865182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Query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241807" y="2819400"/>
            <a:ext cx="8651821" cy="147627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30" name="Rectangle 29"/>
          <p:cNvSpPr/>
          <p:nvPr/>
        </p:nvSpPr>
        <p:spPr>
          <a:xfrm>
            <a:off x="251967" y="3276600"/>
            <a:ext cx="86284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From </a:t>
            </a:r>
            <a:r>
              <a:rPr lang="en-US" sz="2400" dirty="0" smtClean="0">
                <a:solidFill>
                  <a:srgbClr val="990099"/>
                </a:solidFill>
              </a:rPr>
              <a:t>Agents(</a:t>
            </a:r>
            <a:r>
              <a:rPr lang="en-US" sz="2400" u="sng" dirty="0" err="1" smtClean="0">
                <a:solidFill>
                  <a:srgbClr val="990099"/>
                </a:solidFill>
              </a:rPr>
              <a:t>agent_code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dirty="0" err="1" smtClean="0">
                <a:solidFill>
                  <a:srgbClr val="990099"/>
                </a:solidFill>
              </a:rPr>
              <a:t>agent_name</a:t>
            </a:r>
            <a:r>
              <a:rPr lang="en-US" sz="2400" dirty="0" smtClean="0">
                <a:solidFill>
                  <a:srgbClr val="990099"/>
                </a:solidFill>
              </a:rPr>
              <a:t>)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990099"/>
                </a:solidFill>
              </a:rPr>
              <a:t>Customer(</a:t>
            </a:r>
            <a:r>
              <a:rPr lang="en-US" sz="2400" u="sng" dirty="0" err="1" smtClean="0">
                <a:solidFill>
                  <a:srgbClr val="990099"/>
                </a:solidFill>
              </a:rPr>
              <a:t>agent_code</a:t>
            </a:r>
            <a:r>
              <a:rPr lang="en-US" sz="2400" dirty="0">
                <a:solidFill>
                  <a:srgbClr val="990099"/>
                </a:solidFill>
              </a:rPr>
              <a:t>, </a:t>
            </a:r>
            <a:r>
              <a:rPr lang="en-US" sz="2400" dirty="0" err="1" smtClean="0">
                <a:solidFill>
                  <a:srgbClr val="990099"/>
                </a:solidFill>
              </a:rPr>
              <a:t>cust_country</a:t>
            </a:r>
            <a:r>
              <a:rPr lang="en-US" sz="2400" dirty="0" smtClean="0">
                <a:solidFill>
                  <a:srgbClr val="990099"/>
                </a:solidFill>
              </a:rPr>
              <a:t>),</a:t>
            </a:r>
            <a:r>
              <a:rPr lang="en-US" sz="2400" dirty="0" smtClean="0"/>
              <a:t> </a:t>
            </a:r>
            <a:r>
              <a:rPr lang="en-SG" sz="2400" dirty="0" smtClean="0"/>
              <a:t> report all agents </a:t>
            </a:r>
            <a:r>
              <a:rPr lang="en-SG" sz="2400" dirty="0"/>
              <a:t>who </a:t>
            </a:r>
            <a:r>
              <a:rPr lang="en-SG" sz="2400" dirty="0" smtClean="0"/>
              <a:t>belong </a:t>
            </a:r>
            <a:r>
              <a:rPr lang="en-SG" sz="2400" dirty="0"/>
              <a:t>to the country 'UK'.</a:t>
            </a:r>
            <a:endParaRPr lang="en-US" sz="2400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251434" y="650144"/>
            <a:ext cx="8642194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ANY/SOME 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251433" y="635632"/>
            <a:ext cx="8642195" cy="2122212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9" name="Rectangle 18"/>
          <p:cNvSpPr/>
          <p:nvPr/>
        </p:nvSpPr>
        <p:spPr>
          <a:xfrm>
            <a:off x="302803" y="1188184"/>
            <a:ext cx="859082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>
              <a:buFont typeface="Arial" panose="020B0604020202020204" pitchFamily="34" charset="0"/>
              <a:buChar char="•"/>
            </a:pPr>
            <a:r>
              <a:rPr lang="en-US" sz="2000" i="1" dirty="0" smtClean="0">
                <a:solidFill>
                  <a:srgbClr val="FF0000"/>
                </a:solidFill>
              </a:rPr>
              <a:t>x</a:t>
            </a:r>
            <a:r>
              <a:rPr lang="en-US" sz="2000" dirty="0" smtClean="0">
                <a:solidFill>
                  <a:srgbClr val="FF0000"/>
                </a:solidFill>
              </a:rPr>
              <a:t> = SOME( &lt;relation&gt;) </a:t>
            </a:r>
            <a:r>
              <a:rPr lang="en-US" sz="2000" dirty="0" smtClean="0"/>
              <a:t>is a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cond. Meaning that </a:t>
            </a:r>
            <a:r>
              <a:rPr lang="en-US" sz="2000" i="1" dirty="0" smtClean="0">
                <a:solidFill>
                  <a:srgbClr val="FF0000"/>
                </a:solidFill>
              </a:rPr>
              <a:t>x</a:t>
            </a:r>
            <a:r>
              <a:rPr lang="en-US" sz="2000" dirty="0" smtClean="0">
                <a:solidFill>
                  <a:srgbClr val="FF0000"/>
                </a:solidFill>
              </a:rPr>
              <a:t> equals </a:t>
            </a:r>
            <a:r>
              <a:rPr lang="en-US" sz="2000" dirty="0" smtClean="0"/>
              <a:t>at least one tuple in the relation.</a:t>
            </a:r>
          </a:p>
          <a:p>
            <a:pPr marL="234950" indent="-347663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234950" indent="-347663">
              <a:buFont typeface="Arial" panose="020B0604020202020204" pitchFamily="34" charset="0"/>
              <a:buChar char="•"/>
            </a:pPr>
            <a:r>
              <a:rPr lang="en-US" sz="2000" dirty="0" smtClean="0"/>
              <a:t>“Equal to at least one”</a:t>
            </a:r>
          </a:p>
          <a:p>
            <a:pPr marL="234950" indent="-347663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234950" indent="-347663">
              <a:buFont typeface="Arial" panose="020B0604020202020204" pitchFamily="34" charset="0"/>
              <a:buChar char="•"/>
            </a:pPr>
            <a:r>
              <a:rPr lang="en-US" sz="2000" dirty="0" smtClean="0"/>
              <a:t>Early version of SQL allowed </a:t>
            </a:r>
            <a:r>
              <a:rPr lang="en-US" sz="2000" dirty="0" smtClean="0">
                <a:solidFill>
                  <a:srgbClr val="FF0000"/>
                </a:solidFill>
              </a:rPr>
              <a:t>ANY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457200" y="4465437"/>
            <a:ext cx="8320596" cy="2253712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r>
              <a:rPr lang="en-SG" sz="2400" dirty="0">
                <a:latin typeface="Arial" charset="0"/>
              </a:rPr>
              <a:t>SELECT </a:t>
            </a:r>
            <a:r>
              <a:rPr lang="en-SG" sz="2400" dirty="0" smtClean="0">
                <a:latin typeface="Arial" charset="0"/>
              </a:rPr>
              <a:t> </a:t>
            </a:r>
            <a:r>
              <a:rPr lang="en-SG" sz="2400" dirty="0" err="1" smtClean="0">
                <a:solidFill>
                  <a:srgbClr val="7030A0"/>
                </a:solidFill>
                <a:latin typeface="Arial" charset="0"/>
              </a:rPr>
              <a:t>agent_code</a:t>
            </a:r>
            <a:r>
              <a:rPr lang="en-SG" sz="2400" dirty="0" smtClean="0">
                <a:latin typeface="Arial" charset="0"/>
              </a:rPr>
              <a:t>, </a:t>
            </a:r>
            <a:r>
              <a:rPr lang="en-SG" sz="2400" dirty="0" err="1" smtClean="0">
                <a:solidFill>
                  <a:srgbClr val="7030A0"/>
                </a:solidFill>
                <a:latin typeface="Arial" charset="0"/>
              </a:rPr>
              <a:t>agent_name</a:t>
            </a:r>
            <a:r>
              <a:rPr lang="en-SG" sz="2400" dirty="0" smtClean="0">
                <a:latin typeface="Arial" charset="0"/>
              </a:rPr>
              <a:t>  </a:t>
            </a:r>
            <a:endParaRPr lang="en-SG" sz="2400" dirty="0">
              <a:latin typeface="Arial" charset="0"/>
            </a:endParaRPr>
          </a:p>
          <a:p>
            <a:r>
              <a:rPr lang="en-SG" sz="2400" dirty="0">
                <a:latin typeface="Arial" charset="0"/>
              </a:rPr>
              <a:t>FROM  </a:t>
            </a:r>
            <a:r>
              <a:rPr lang="en-SG" sz="2400" dirty="0" smtClean="0">
                <a:latin typeface="Arial" charset="0"/>
              </a:rPr>
              <a:t>   </a:t>
            </a:r>
            <a:r>
              <a:rPr lang="en-SG" sz="2400" dirty="0" smtClean="0">
                <a:solidFill>
                  <a:srgbClr val="7030A0"/>
                </a:solidFill>
                <a:latin typeface="Arial" charset="0"/>
              </a:rPr>
              <a:t>Agents</a:t>
            </a:r>
            <a:r>
              <a:rPr lang="en-SG" sz="2400" dirty="0" smtClean="0">
                <a:latin typeface="Arial" charset="0"/>
              </a:rPr>
              <a:t> </a:t>
            </a:r>
            <a:endParaRPr lang="en-SG" sz="2400" dirty="0">
              <a:latin typeface="Arial" charset="0"/>
            </a:endParaRPr>
          </a:p>
          <a:p>
            <a:r>
              <a:rPr lang="en-SG" sz="2400" dirty="0">
                <a:latin typeface="Arial" charset="0"/>
              </a:rPr>
              <a:t>WHERE </a:t>
            </a:r>
            <a:r>
              <a:rPr lang="en-SG" sz="2400" dirty="0" err="1" smtClean="0">
                <a:solidFill>
                  <a:srgbClr val="7030A0"/>
                </a:solidFill>
                <a:latin typeface="Arial" charset="0"/>
              </a:rPr>
              <a:t>agent_code</a:t>
            </a:r>
            <a:r>
              <a:rPr lang="en-SG" sz="2400" dirty="0" smtClean="0">
                <a:latin typeface="Arial" charset="0"/>
              </a:rPr>
              <a:t> = SOME (  </a:t>
            </a:r>
            <a:endParaRPr lang="en-SG" sz="2400" dirty="0">
              <a:latin typeface="Arial" charset="0"/>
            </a:endParaRPr>
          </a:p>
          <a:p>
            <a:r>
              <a:rPr lang="en-SG" sz="2400" dirty="0" smtClean="0">
                <a:latin typeface="Arial" charset="0"/>
              </a:rPr>
              <a:t>                      SELECT </a:t>
            </a:r>
            <a:r>
              <a:rPr lang="en-SG" sz="2400" dirty="0" err="1">
                <a:solidFill>
                  <a:srgbClr val="7030A0"/>
                </a:solidFill>
                <a:latin typeface="Arial" charset="0"/>
              </a:rPr>
              <a:t>agent_code</a:t>
            </a:r>
            <a:r>
              <a:rPr lang="en-SG" sz="2400" dirty="0">
                <a:latin typeface="Arial" charset="0"/>
              </a:rPr>
              <a:t> FROM </a:t>
            </a:r>
            <a:r>
              <a:rPr lang="en-SG" sz="2400" dirty="0" smtClean="0">
                <a:solidFill>
                  <a:srgbClr val="7030A0"/>
                </a:solidFill>
                <a:latin typeface="Arial" charset="0"/>
              </a:rPr>
              <a:t>Customer</a:t>
            </a:r>
            <a:r>
              <a:rPr lang="en-SG" sz="2400" dirty="0" smtClean="0">
                <a:latin typeface="Arial" charset="0"/>
              </a:rPr>
              <a:t>  </a:t>
            </a:r>
            <a:endParaRPr lang="en-SG" sz="2400" dirty="0">
              <a:latin typeface="Arial" charset="0"/>
            </a:endParaRPr>
          </a:p>
          <a:p>
            <a:r>
              <a:rPr lang="en-SG" sz="2400" dirty="0" smtClean="0">
                <a:latin typeface="Arial" charset="0"/>
              </a:rPr>
              <a:t>                      WHERE </a:t>
            </a:r>
            <a:r>
              <a:rPr lang="en-SG" sz="2400" dirty="0" err="1" smtClean="0">
                <a:solidFill>
                  <a:srgbClr val="7030A0"/>
                </a:solidFill>
                <a:latin typeface="Arial" charset="0"/>
              </a:rPr>
              <a:t>cust_country</a:t>
            </a:r>
            <a:r>
              <a:rPr lang="en-SG" sz="2400" dirty="0" smtClean="0">
                <a:solidFill>
                  <a:srgbClr val="7030A0"/>
                </a:solidFill>
                <a:latin typeface="Arial" charset="0"/>
              </a:rPr>
              <a:t> </a:t>
            </a:r>
            <a:r>
              <a:rPr lang="en-SG" sz="2400" dirty="0" smtClean="0">
                <a:latin typeface="Arial" charset="0"/>
              </a:rPr>
              <a:t>= </a:t>
            </a:r>
            <a:r>
              <a:rPr lang="en-SG" sz="2400" dirty="0" smtClean="0">
                <a:solidFill>
                  <a:srgbClr val="7030A0"/>
                </a:solidFill>
                <a:latin typeface="Arial" charset="0"/>
              </a:rPr>
              <a:t>'UK</a:t>
            </a:r>
            <a:r>
              <a:rPr lang="en-SG" sz="2400" dirty="0">
                <a:solidFill>
                  <a:srgbClr val="7030A0"/>
                </a:solidFill>
                <a:latin typeface="Arial" charset="0"/>
              </a:rPr>
              <a:t>'</a:t>
            </a:r>
            <a:r>
              <a:rPr lang="en-SG" sz="2400" dirty="0">
                <a:latin typeface="Arial" charset="0"/>
              </a:rPr>
              <a:t>); 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52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More Operators for Subquery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398399"/>
              </p:ext>
            </p:extLst>
          </p:nvPr>
        </p:nvGraphicFramePr>
        <p:xfrm>
          <a:off x="228600" y="1036320"/>
          <a:ext cx="8677727" cy="2011680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8677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6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59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Any of the comparison operators (&lt;, &lt;=, =, etc.) can be used.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The keyword </a:t>
                      </a:r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NOT</a:t>
                      </a:r>
                      <a:r>
                        <a:rPr lang="en-US" sz="2400" dirty="0" smtClean="0"/>
                        <a:t> can proceed any of the operators</a:t>
                      </a:r>
                      <a:r>
                        <a:rPr lang="en-US" sz="2400" baseline="0" dirty="0" smtClean="0"/>
                        <a:t> (</a:t>
                      </a:r>
                      <a:r>
                        <a:rPr lang="en-US" sz="2400" i="1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2400" i="1" dirty="0" smtClean="0"/>
                        <a:t> </a:t>
                      </a:r>
                      <a:r>
                        <a:rPr lang="en-US" sz="2400" dirty="0" smtClean="0"/>
                        <a:t>NOT IN </a:t>
                      </a:r>
                      <a:r>
                        <a:rPr lang="en-US" sz="2400" i="1" dirty="0" smtClean="0">
                          <a:solidFill>
                            <a:srgbClr val="FF0000"/>
                          </a:solidFill>
                        </a:rPr>
                        <a:t>R)</a:t>
                      </a:r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37/44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Table Subquery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38/44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85691" y="928911"/>
            <a:ext cx="822132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3366"/>
                </a:solidFill>
                <a:latin typeface="Arial" charset="0"/>
                <a:cs typeface="Arial" charset="0"/>
              </a:rPr>
              <a:t>Table </a:t>
            </a:r>
            <a:r>
              <a:rPr lang="en-US" altLang="zh-CN" sz="2800" b="1" dirty="0">
                <a:solidFill>
                  <a:srgbClr val="003366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2800" b="1" dirty="0" smtClean="0">
                <a:solidFill>
                  <a:srgbClr val="003366"/>
                </a:solidFill>
                <a:latin typeface="Arial" charset="0"/>
                <a:cs typeface="Arial" charset="0"/>
              </a:rPr>
              <a:t>ubquery</a:t>
            </a:r>
            <a:endParaRPr lang="en-US" altLang="zh-CN" sz="2800" b="1" dirty="0">
              <a:solidFill>
                <a:srgbClr val="003366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85690" y="914400"/>
            <a:ext cx="8206768" cy="119324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G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7061" y="1466951"/>
            <a:ext cx="83295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returns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one or more columns and multiple rows</a:t>
            </a:r>
            <a:r>
              <a:rPr lang="en-US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.</a:t>
            </a:r>
            <a:endParaRPr lang="en-US" sz="2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81000" y="2286000"/>
            <a:ext cx="6553200" cy="602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2400" dirty="0" smtClean="0"/>
              <a:t>Operators in Table Subquery: Exists/  No Exists</a:t>
            </a:r>
            <a:endParaRPr lang="en-SG" sz="2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5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3d tick sign Stock Photo - 72481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716" y="685800"/>
            <a:ext cx="838200" cy="838200"/>
          </a:xfrm>
          <a:prstGeom prst="rect">
            <a:avLst/>
          </a:prstGeom>
          <a:noFill/>
        </p:spPr>
      </p:pic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Recap: Roadmap (SQL)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ontent Placeholder 2"/>
          <p:cNvSpPr txBox="1">
            <a:spLocks noChangeArrowheads="1"/>
          </p:cNvSpPr>
          <p:nvPr/>
        </p:nvSpPr>
        <p:spPr>
          <a:xfrm>
            <a:off x="381000" y="10668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to SQL 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ontent Placeholder 2"/>
          <p:cNvSpPr txBox="1">
            <a:spLocks noChangeArrowheads="1"/>
          </p:cNvSpPr>
          <p:nvPr/>
        </p:nvSpPr>
        <p:spPr>
          <a:xfrm>
            <a:off x="381000" y="19812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Querying single relation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ontent Placeholder 2"/>
          <p:cNvSpPr txBox="1">
            <a:spLocks noChangeArrowheads="1"/>
          </p:cNvSpPr>
          <p:nvPr/>
        </p:nvSpPr>
        <p:spPr>
          <a:xfrm>
            <a:off x="381000" y="30480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Ordering Tuples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Multi-relation queries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Content Placeholder 2"/>
          <p:cNvSpPr txBox="1">
            <a:spLocks noChangeArrowheads="1"/>
          </p:cNvSpPr>
          <p:nvPr/>
        </p:nvSpPr>
        <p:spPr>
          <a:xfrm>
            <a:off x="381000" y="38100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Subqueries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Content Placeholder 2"/>
          <p:cNvSpPr txBox="1">
            <a:spLocks noChangeArrowheads="1"/>
          </p:cNvSpPr>
          <p:nvPr/>
        </p:nvSpPr>
        <p:spPr>
          <a:xfrm>
            <a:off x="381000" y="46482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operations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 semantics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 expressions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Aggregation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04800" y="914400"/>
            <a:ext cx="4038600" cy="175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04800" y="2895600"/>
            <a:ext cx="40386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04800" y="4572000"/>
            <a:ext cx="4038600" cy="175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495800" y="16002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Lecture-1</a:t>
            </a:r>
            <a:endParaRPr lang="en-US" sz="2400" dirty="0"/>
          </a:p>
        </p:txBody>
      </p:sp>
      <p:sp>
        <p:nvSpPr>
          <p:cNvPr id="47" name="Rectangle 46"/>
          <p:cNvSpPr/>
          <p:nvPr/>
        </p:nvSpPr>
        <p:spPr>
          <a:xfrm>
            <a:off x="4495800" y="28956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Lecture-2</a:t>
            </a:r>
            <a:endParaRPr lang="en-US" sz="2400" b="1" dirty="0"/>
          </a:p>
        </p:txBody>
      </p:sp>
      <p:sp>
        <p:nvSpPr>
          <p:cNvPr id="48" name="Rectangle 47"/>
          <p:cNvSpPr/>
          <p:nvPr/>
        </p:nvSpPr>
        <p:spPr>
          <a:xfrm>
            <a:off x="4495800" y="5638800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Lectures-3 &amp; 4</a:t>
            </a:r>
            <a:endParaRPr lang="en-US" sz="2400" dirty="0"/>
          </a:p>
        </p:txBody>
      </p:sp>
      <p:sp>
        <p:nvSpPr>
          <p:cNvPr id="28" name="Rounded Rectangle 27"/>
          <p:cNvSpPr/>
          <p:nvPr/>
        </p:nvSpPr>
        <p:spPr>
          <a:xfrm rot="21148879">
            <a:off x="4712246" y="3625617"/>
            <a:ext cx="4252602" cy="1258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Today’s lecture: </a:t>
            </a:r>
            <a:r>
              <a:rPr lang="en-US" u="sng" dirty="0" smtClean="0"/>
              <a:t>Chapter 6.2, 6.3 </a:t>
            </a:r>
            <a:r>
              <a:rPr lang="en-US" dirty="0" smtClean="0"/>
              <a:t>of the Book “</a:t>
            </a:r>
            <a:r>
              <a:rPr lang="en-US" dirty="0"/>
              <a:t>Database Systems: The Complete Book; Hector Garcia-Molina Jeffrey D. Ullman, Jennifer </a:t>
            </a:r>
            <a:r>
              <a:rPr lang="en-US" dirty="0" err="1"/>
              <a:t>Widom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Table Subquery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85691" y="928911"/>
            <a:ext cx="822132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3366"/>
                </a:solidFill>
                <a:latin typeface="Arial" charset="0"/>
                <a:cs typeface="Arial" charset="0"/>
              </a:rPr>
              <a:t>Table </a:t>
            </a:r>
            <a:r>
              <a:rPr lang="en-US" altLang="zh-CN" sz="2800" b="1" dirty="0">
                <a:solidFill>
                  <a:srgbClr val="003366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2800" b="1" dirty="0" smtClean="0">
                <a:solidFill>
                  <a:srgbClr val="003366"/>
                </a:solidFill>
                <a:latin typeface="Arial" charset="0"/>
                <a:cs typeface="Arial" charset="0"/>
              </a:rPr>
              <a:t>ubquery</a:t>
            </a:r>
            <a:endParaRPr lang="en-US" altLang="zh-CN" sz="2800" b="1" dirty="0">
              <a:solidFill>
                <a:srgbClr val="003366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85690" y="914400"/>
            <a:ext cx="8206768" cy="119324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G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7061" y="1466951"/>
            <a:ext cx="83295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returns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one or more columns and multiple rows</a:t>
            </a:r>
            <a:r>
              <a:rPr lang="en-US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.</a:t>
            </a:r>
            <a:endParaRPr lang="en-US" sz="2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520779" y="3693855"/>
            <a:ext cx="5346621" cy="25545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p1.name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Product p1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p1.maker = ‘Gizmo-Works’</a:t>
            </a:r>
          </a:p>
          <a:p>
            <a:pPr eaLnBrk="0" hangingPunct="0"/>
            <a:r>
              <a:rPr lang="en-US" sz="2000" dirty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EXISTS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    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Product p2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p2.maker &lt;&gt; ‘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Gizmo-Works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p1.name = p2.name)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457200" y="3048000"/>
            <a:ext cx="4533805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maker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18073" y="4004608"/>
            <a:ext cx="26973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</a:t>
            </a:r>
            <a:r>
              <a:rPr lang="en-US" sz="2400" dirty="0" smtClean="0">
                <a:latin typeface="+mj-lt"/>
              </a:rPr>
              <a:t>products made by </a:t>
            </a:r>
            <a:r>
              <a:rPr lang="en-US" sz="2400" dirty="0"/>
              <a:t>“Gizmo-Works”</a:t>
            </a:r>
          </a:p>
          <a:p>
            <a:pPr eaLnBrk="0" hangingPunct="0"/>
            <a:r>
              <a:rPr lang="en-US" sz="2400" dirty="0" smtClean="0">
                <a:latin typeface="+mj-lt"/>
              </a:rPr>
              <a:t>having the same names as products made by other makers</a:t>
            </a:r>
            <a:endParaRPr lang="en-US" sz="2400" dirty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81000" y="2209800"/>
            <a:ext cx="6553200" cy="602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2400" dirty="0" smtClean="0"/>
              <a:t>Operators in Table Subquery: Exists/  No Exists</a:t>
            </a:r>
            <a:endParaRPr lang="en-SG" sz="2400" dirty="0"/>
          </a:p>
        </p:txBody>
      </p:sp>
      <p:sp>
        <p:nvSpPr>
          <p:cNvPr id="2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39/44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2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SG" b="1" dirty="0" smtClean="0"/>
              <a:t>Questions?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40/44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7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41/44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533400" y="3852208"/>
            <a:ext cx="7620000" cy="101566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2000" b="1" u="sng" dirty="0" smtClean="0">
                <a:solidFill>
                  <a:schemeClr val="bg1"/>
                </a:solidFill>
              </a:rPr>
              <a:t>Study-at-Home</a:t>
            </a:r>
          </a:p>
          <a:p>
            <a:endParaRPr lang="en-US" sz="2000" b="1" u="sng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Correlated and uncorrelated subqueries (Slides 42-44)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696" y="2133600"/>
            <a:ext cx="1390704" cy="1665514"/>
          </a:xfrm>
          <a:prstGeom prst="rect">
            <a:avLst/>
          </a:prstGeom>
        </p:spPr>
      </p:pic>
      <p:sp>
        <p:nvSpPr>
          <p:cNvPr id="2" name="Oval Callout 1"/>
          <p:cNvSpPr/>
          <p:nvPr/>
        </p:nvSpPr>
        <p:spPr>
          <a:xfrm>
            <a:off x="2819400" y="5334000"/>
            <a:ext cx="3733800" cy="1219200"/>
          </a:xfrm>
          <a:prstGeom prst="wedgeEllipseCallout">
            <a:avLst>
              <a:gd name="adj1" fmla="val -27080"/>
              <a:gd name="adj2" fmla="val -83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Will be in the syllabus of Quiz-2 and Final Exam</a:t>
            </a:r>
            <a:endParaRPr lang="en-US" dirty="0"/>
          </a:p>
        </p:txBody>
      </p:sp>
      <p:sp>
        <p:nvSpPr>
          <p:cNvPr id="17" name="Content Placeholder 2"/>
          <p:cNvSpPr txBox="1">
            <a:spLocks noChangeArrowheads="1"/>
          </p:cNvSpPr>
          <p:nvPr/>
        </p:nvSpPr>
        <p:spPr>
          <a:xfrm>
            <a:off x="381000" y="10668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Ordering Tuples</a:t>
            </a:r>
          </a:p>
          <a:p>
            <a:pPr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Multi-relation queries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ontent Placeholder 2"/>
          <p:cNvSpPr txBox="1">
            <a:spLocks noChangeArrowheads="1"/>
          </p:cNvSpPr>
          <p:nvPr/>
        </p:nvSpPr>
        <p:spPr>
          <a:xfrm>
            <a:off x="381000" y="26670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Subqueries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2" descr="3d tick sign Stock Photo - 72481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762000"/>
            <a:ext cx="838200" cy="838200"/>
          </a:xfrm>
          <a:prstGeom prst="rect">
            <a:avLst/>
          </a:prstGeom>
          <a:noFill/>
        </p:spPr>
      </p:pic>
      <p:pic>
        <p:nvPicPr>
          <p:cNvPr id="20" name="Picture 2" descr="3d tick sign Stock Photo - 72481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1600200"/>
            <a:ext cx="838200" cy="838200"/>
          </a:xfrm>
          <a:prstGeom prst="rect">
            <a:avLst/>
          </a:prstGeom>
          <a:noFill/>
        </p:spPr>
      </p:pic>
      <p:pic>
        <p:nvPicPr>
          <p:cNvPr id="21" name="Picture 2" descr="3d tick sign Stock Photo - 72481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2514600"/>
            <a:ext cx="838200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060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42/44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Uncorrelated Subqueries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407995" y="4004608"/>
            <a:ext cx="85182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Subquery is not related to the outer query</a:t>
            </a:r>
          </a:p>
          <a:p>
            <a:endParaRPr lang="en-US" sz="2000" dirty="0" smtClean="0"/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533400" y="1073024"/>
            <a:ext cx="8153400" cy="2203576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SELECT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*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FROM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WHERE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name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IN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(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SELECT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	                 FROM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   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Likes</a:t>
            </a:r>
          </a:p>
          <a:p>
            <a:pPr eaLnBrk="1" hangingPunct="1"/>
            <a:r>
              <a:rPr lang="en-US" sz="2400" dirty="0">
                <a:solidFill>
                  <a:srgbClr val="00FFFF"/>
                </a:solidFill>
                <a:latin typeface="Arial" charset="0"/>
              </a:rPr>
              <a:t>                                       </a:t>
            </a:r>
            <a:r>
              <a:rPr lang="en-US" sz="2400" dirty="0">
                <a:latin typeface="Arial" charset="0"/>
              </a:rPr>
              <a:t>WHERE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drinker = `Fred’);</a:t>
            </a:r>
          </a:p>
        </p:txBody>
      </p:sp>
    </p:spTree>
    <p:extLst>
      <p:ext uri="{BB962C8B-B14F-4D97-AF65-F5344CB8AC3E}">
        <p14:creationId xmlns:p14="http://schemas.microsoft.com/office/powerpoint/2010/main" val="90950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43/44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orrelated Subqueries</a:t>
            </a:r>
            <a:endParaRPr lang="en-US" b="1" dirty="0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520779" y="1103055"/>
            <a:ext cx="5346621" cy="25545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p1.name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Product </a:t>
            </a:r>
            <a:r>
              <a:rPr lang="en-US" sz="2000" b="1" dirty="0" smtClean="0">
                <a:solidFill>
                  <a:srgbClr val="00B050"/>
                </a:solidFill>
                <a:latin typeface="Menlo" charset="0"/>
                <a:ea typeface="Menlo" charset="0"/>
                <a:cs typeface="Menlo" charset="0"/>
              </a:rPr>
              <a:t>p1</a:t>
            </a:r>
            <a:endParaRPr lang="en-US" sz="2000" b="1" dirty="0">
              <a:solidFill>
                <a:srgbClr val="00B05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p1.maker = ‘Gizmo-Works’</a:t>
            </a:r>
          </a:p>
          <a:p>
            <a:pPr eaLnBrk="0" hangingPunct="0"/>
            <a:r>
              <a:rPr lang="en-US" sz="2000" dirty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EXISTS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*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Product p2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p2.maker &lt;&gt; ‘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Gizmo-Works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b="1" dirty="0" smtClean="0">
                <a:solidFill>
                  <a:srgbClr val="00B050"/>
                </a:solidFill>
                <a:latin typeface="Menlo" charset="0"/>
                <a:ea typeface="Menlo" charset="0"/>
                <a:cs typeface="Menlo" charset="0"/>
              </a:rPr>
              <a:t>p1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.name = p2.name)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268" y="4159984"/>
            <a:ext cx="81844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A subquery is </a:t>
            </a:r>
            <a:r>
              <a:rPr lang="en-US" sz="2000" b="1" dirty="0" smtClean="0">
                <a:solidFill>
                  <a:srgbClr val="FF0000"/>
                </a:solidFill>
              </a:rPr>
              <a:t>correlated</a:t>
            </a:r>
            <a:r>
              <a:rPr lang="en-US" sz="2000" dirty="0" smtClean="0"/>
              <a:t> with the outer query if it contains a reference to an attribute in the outer query. 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A subquery is </a:t>
            </a:r>
            <a:r>
              <a:rPr lang="en-US" sz="2000" b="1" i="1" dirty="0" smtClean="0">
                <a:solidFill>
                  <a:srgbClr val="FF0000"/>
                </a:solidFill>
              </a:rPr>
              <a:t>correlated </a:t>
            </a:r>
            <a:r>
              <a:rPr lang="en-US" sz="2000" dirty="0" smtClean="0"/>
              <a:t>with the outside query if it must be </a:t>
            </a:r>
            <a:r>
              <a:rPr lang="en-US" sz="2000" dirty="0" smtClean="0">
                <a:solidFill>
                  <a:srgbClr val="990099"/>
                </a:solidFill>
              </a:rPr>
              <a:t>re-computed for every tuple</a:t>
            </a:r>
            <a:r>
              <a:rPr lang="en-US" sz="2000" dirty="0" smtClean="0"/>
              <a:t> produced by the outside query.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85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44/44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Subquery – Rules to Remember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479788" y="1143000"/>
            <a:ext cx="8184424" cy="44135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 The </a:t>
            </a:r>
            <a:r>
              <a:rPr lang="en-US" sz="2400" dirty="0">
                <a:solidFill>
                  <a:srgbClr val="FF0000"/>
                </a:solidFill>
              </a:rPr>
              <a:t>ORDER BY </a:t>
            </a:r>
            <a:r>
              <a:rPr lang="en-US" sz="2400" dirty="0"/>
              <a:t>clause may not be used in a subquery.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 The number of attributes in the </a:t>
            </a:r>
            <a:r>
              <a:rPr lang="en-US" sz="2400" dirty="0" smtClean="0">
                <a:solidFill>
                  <a:srgbClr val="FF0000"/>
                </a:solidFill>
              </a:rPr>
              <a:t>SELECT</a:t>
            </a:r>
            <a:r>
              <a:rPr lang="en-US" sz="2400" dirty="0" smtClean="0"/>
              <a:t> clause in the subquery must match the number of attributes with the comparison operator.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 Column names in a subquery refer to the table name in the </a:t>
            </a:r>
            <a:r>
              <a:rPr lang="en-US" sz="2400" dirty="0" smtClean="0">
                <a:solidFill>
                  <a:srgbClr val="FF0000"/>
                </a:solidFill>
              </a:rPr>
              <a:t>FROM</a:t>
            </a:r>
            <a:r>
              <a:rPr lang="en-US" sz="2400" dirty="0" smtClean="0"/>
              <a:t> clause of the subquery by default. 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 When the result of a subquery is used as an operand, it must be the right operand.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84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30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14930"/>
            <a:ext cx="8286750" cy="560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8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Recap: Roadmap (SQL)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ontent Placeholder 2"/>
          <p:cNvSpPr txBox="1">
            <a:spLocks noChangeArrowheads="1"/>
          </p:cNvSpPr>
          <p:nvPr/>
        </p:nvSpPr>
        <p:spPr>
          <a:xfrm>
            <a:off x="381000" y="10668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Groupings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Creation of tables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 modifications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Content Placeholder 2"/>
          <p:cNvSpPr txBox="1">
            <a:spLocks noChangeArrowheads="1"/>
          </p:cNvSpPr>
          <p:nvPr/>
        </p:nvSpPr>
        <p:spPr>
          <a:xfrm>
            <a:off x="419100" y="40767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sz="2400" dirty="0" smtClean="0"/>
              <a:t>Triggers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04800" y="914400"/>
            <a:ext cx="4038600" cy="228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58036" y="3924300"/>
            <a:ext cx="4038600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495800" y="16002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Lecture-5 &amp; 6</a:t>
            </a:r>
            <a:endParaRPr lang="en-US" sz="2400" dirty="0"/>
          </a:p>
        </p:txBody>
      </p:sp>
      <p:sp>
        <p:nvSpPr>
          <p:cNvPr id="28" name="Flowchart: Sequential Access Storage 27"/>
          <p:cNvSpPr/>
          <p:nvPr/>
        </p:nvSpPr>
        <p:spPr>
          <a:xfrm flipH="1">
            <a:off x="6781800" y="4724400"/>
            <a:ext cx="2057400" cy="1295400"/>
          </a:xfrm>
          <a:prstGeom prst="flowChartMagneticTap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That would be all about Quiz-2!!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2772" name="Picture 4" descr="Related imag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2514600"/>
            <a:ext cx="2286000" cy="2086495"/>
          </a:xfrm>
          <a:prstGeom prst="rect">
            <a:avLst/>
          </a:prstGeom>
          <a:noFill/>
        </p:spPr>
      </p:pic>
      <p:sp>
        <p:nvSpPr>
          <p:cNvPr id="31" name="Rectangle 30"/>
          <p:cNvSpPr/>
          <p:nvPr/>
        </p:nvSpPr>
        <p:spPr>
          <a:xfrm>
            <a:off x="4683690" y="4185453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Lecture-7 &amp; 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264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Today’s Lecture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5/44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596" y="3478730"/>
            <a:ext cx="929404" cy="788470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 noChangeArrowheads="1"/>
          </p:cNvSpPr>
          <p:nvPr/>
        </p:nvSpPr>
        <p:spPr>
          <a:xfrm>
            <a:off x="381000" y="9144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Ordering Tuples</a:t>
            </a:r>
          </a:p>
          <a:p>
            <a:pPr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Multi-relation queries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ontent Placeholder 2"/>
          <p:cNvSpPr txBox="1">
            <a:spLocks noChangeArrowheads="1"/>
          </p:cNvSpPr>
          <p:nvPr/>
        </p:nvSpPr>
        <p:spPr>
          <a:xfrm>
            <a:off x="381000" y="25146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Subqueries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5575" y="3505200"/>
            <a:ext cx="7997825" cy="193899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2000" b="1" u="sng" dirty="0" smtClean="0">
                <a:solidFill>
                  <a:schemeClr val="bg1"/>
                </a:solidFill>
              </a:rPr>
              <a:t>Study-at-Home slides at the end of every lecture</a:t>
            </a:r>
          </a:p>
          <a:p>
            <a:endParaRPr lang="en-US" sz="2000" b="1" u="sng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They will be in the syllabus of Quiz-2 and Final Exam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More examples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Study them at home, will be discussed at the beginning of next lecture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If any questions, ask me !!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20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6/44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286000" y="2590800"/>
            <a:ext cx="4191000" cy="1565275"/>
          </a:xfrm>
          <a:prstGeom prst="rect">
            <a:avLst/>
          </a:prstGeom>
          <a:noFill/>
          <a:ln w="12700">
            <a:solidFill>
              <a:srgbClr val="8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en-US" dirty="0"/>
              <a:t>The important thing is not to</a:t>
            </a:r>
          </a:p>
          <a:p>
            <a:r>
              <a:rPr lang="en-US" altLang="en-US" dirty="0"/>
              <a:t>stop questioning.</a:t>
            </a:r>
          </a:p>
          <a:p>
            <a:endParaRPr lang="en-US" altLang="en-US" dirty="0"/>
          </a:p>
          <a:p>
            <a:r>
              <a:rPr lang="en-US" altLang="en-US" dirty="0"/>
              <a:t>		</a:t>
            </a:r>
            <a:r>
              <a:rPr lang="en-US" altLang="en-US" dirty="0">
                <a:solidFill>
                  <a:schemeClr val="tx1"/>
                </a:solidFill>
              </a:rPr>
              <a:t>Albert Einstein</a:t>
            </a:r>
          </a:p>
        </p:txBody>
      </p:sp>
    </p:spTree>
    <p:extLst>
      <p:ext uri="{BB962C8B-B14F-4D97-AF65-F5344CB8AC3E}">
        <p14:creationId xmlns:p14="http://schemas.microsoft.com/office/powerpoint/2010/main" val="18250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SG" b="1" dirty="0"/>
              <a:t>ORDER BY: Sorting the Results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7/44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973070"/>
              </p:ext>
            </p:extLst>
          </p:nvPr>
        </p:nvGraphicFramePr>
        <p:xfrm>
          <a:off x="2743200" y="84266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1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29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AutoShape 37"/>
          <p:cNvSpPr>
            <a:spLocks noChangeArrowheads="1"/>
          </p:cNvSpPr>
          <p:nvPr/>
        </p:nvSpPr>
        <p:spPr bwMode="auto">
          <a:xfrm>
            <a:off x="7315200" y="3052465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graphicFrame>
        <p:nvGraphicFramePr>
          <p:cNvPr id="16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342730"/>
              </p:ext>
            </p:extLst>
          </p:nvPr>
        </p:nvGraphicFramePr>
        <p:xfrm>
          <a:off x="3577152" y="4805063"/>
          <a:ext cx="4676191" cy="1097280"/>
        </p:xfrm>
        <a:graphic>
          <a:graphicData uri="http://schemas.openxmlformats.org/drawingml/2006/table">
            <a:tbl>
              <a:tblPr/>
              <a:tblGrid>
                <a:gridCol w="1668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676400" y="3042168"/>
            <a:ext cx="5486400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ategory = ‘Gadgets’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Price &lt; 50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ORDER BY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Price,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 Box 56"/>
          <p:cNvSpPr txBox="1">
            <a:spLocks noChangeArrowheads="1"/>
          </p:cNvSpPr>
          <p:nvPr/>
        </p:nvSpPr>
        <p:spPr bwMode="auto">
          <a:xfrm>
            <a:off x="1524000" y="838200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492849" y="4624013"/>
            <a:ext cx="735106" cy="162438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6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SG" b="1" dirty="0"/>
              <a:t>ORDER BY: Sorting the Results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8/44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graphicFrame>
        <p:nvGraphicFramePr>
          <p:cNvPr id="1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973070"/>
              </p:ext>
            </p:extLst>
          </p:nvPr>
        </p:nvGraphicFramePr>
        <p:xfrm>
          <a:off x="2743200" y="84266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1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29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AutoShape 37"/>
          <p:cNvSpPr>
            <a:spLocks noChangeArrowheads="1"/>
          </p:cNvSpPr>
          <p:nvPr/>
        </p:nvSpPr>
        <p:spPr bwMode="auto">
          <a:xfrm>
            <a:off x="7315200" y="3052465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graphicFrame>
        <p:nvGraphicFramePr>
          <p:cNvPr id="16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771946"/>
              </p:ext>
            </p:extLst>
          </p:nvPr>
        </p:nvGraphicFramePr>
        <p:xfrm>
          <a:off x="3782009" y="4541520"/>
          <a:ext cx="4676191" cy="1097280"/>
        </p:xfrm>
        <a:graphic>
          <a:graphicData uri="http://schemas.openxmlformats.org/drawingml/2006/table">
            <a:tbl>
              <a:tblPr/>
              <a:tblGrid>
                <a:gridCol w="1668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676400" y="2819400"/>
            <a:ext cx="5486400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ategory = ‘Gadgets’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Price &lt; 50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ORDER BY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Price,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 Box 56"/>
          <p:cNvSpPr txBox="1">
            <a:spLocks noChangeArrowheads="1"/>
          </p:cNvSpPr>
          <p:nvPr/>
        </p:nvSpPr>
        <p:spPr bwMode="auto">
          <a:xfrm>
            <a:off x="1524000" y="838200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4800" y="4419600"/>
            <a:ext cx="3200400" cy="2339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 eaLnBrk="0" hangingPunct="0">
              <a:buFontTx/>
              <a:buChar char="-"/>
            </a:pPr>
            <a:r>
              <a:rPr lang="en-US" dirty="0" smtClean="0">
                <a:latin typeface="+mj-lt"/>
              </a:rPr>
              <a:t>Ordering </a:t>
            </a:r>
            <a:r>
              <a:rPr lang="en-US" dirty="0">
                <a:latin typeface="+mj-lt"/>
              </a:rPr>
              <a:t>is ascending, unless you specify the DESC keyword</a:t>
            </a:r>
            <a:r>
              <a:rPr lang="en-US" dirty="0" smtClean="0">
                <a:latin typeface="+mj-lt"/>
              </a:rPr>
              <a:t>.</a:t>
            </a:r>
          </a:p>
          <a:p>
            <a:pPr marL="342900" indent="-342900" eaLnBrk="0" hangingPunct="0">
              <a:buFontTx/>
              <a:buChar char="-"/>
            </a:pPr>
            <a:endParaRPr lang="en-US" dirty="0">
              <a:latin typeface="+mj-lt"/>
            </a:endParaRPr>
          </a:p>
          <a:p>
            <a:pPr marL="342900" indent="-342900" eaLnBrk="0" hangingPunct="0">
              <a:buFontTx/>
              <a:buChar char="-"/>
            </a:pPr>
            <a:r>
              <a:rPr lang="en-SG" dirty="0">
                <a:latin typeface="+mj-lt"/>
              </a:rPr>
              <a:t>Ties are broken by the second attribute on the ORDER BY list, etc.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665694" y="4395413"/>
            <a:ext cx="735106" cy="162438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8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2085</Words>
  <Application>Microsoft Office PowerPoint</Application>
  <PresentationFormat>On-screen Show (4:3)</PresentationFormat>
  <Paragraphs>764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Andalus</vt:lpstr>
      <vt:lpstr>Menlo</vt:lpstr>
      <vt:lpstr>宋体</vt:lpstr>
      <vt:lpstr>Arial</vt:lpstr>
      <vt:lpstr>Book Antiqua</vt:lpstr>
      <vt:lpstr>Calibri</vt:lpstr>
      <vt:lpstr>Tahoma</vt:lpstr>
      <vt:lpstr>Times New Roman</vt:lpstr>
      <vt:lpstr>Office Theme</vt:lpstr>
      <vt:lpstr>PowerPoint Presentation</vt:lpstr>
      <vt:lpstr>Schedule after Recess Week</vt:lpstr>
      <vt:lpstr>Recap: Best Practice</vt:lpstr>
      <vt:lpstr>Recap: Roadmap (SQL)</vt:lpstr>
      <vt:lpstr>Recap: Roadmap (SQL)</vt:lpstr>
      <vt:lpstr>Today’s Lecture</vt:lpstr>
      <vt:lpstr>Questions?</vt:lpstr>
      <vt:lpstr>ORDER BY: Sorting the Results</vt:lpstr>
      <vt:lpstr>ORDER BY: Sorting the Results</vt:lpstr>
      <vt:lpstr>ORDER BY: Sorting the Results</vt:lpstr>
      <vt:lpstr>Multi-Relation Queries</vt:lpstr>
      <vt:lpstr>Multi-Relation Queries</vt:lpstr>
      <vt:lpstr>Multi-Relation Queries</vt:lpstr>
      <vt:lpstr>Multi-Relation Queries</vt:lpstr>
      <vt:lpstr>Multi-Relation Queries (On Same Table)</vt:lpstr>
      <vt:lpstr>Multi-Relation Queries (On Same Table)</vt:lpstr>
      <vt:lpstr>Multi-Relation Queries (On Same Table)</vt:lpstr>
      <vt:lpstr>Questions?</vt:lpstr>
      <vt:lpstr>Today’s Lecture</vt:lpstr>
      <vt:lpstr>Subqueries</vt:lpstr>
      <vt:lpstr>Subqueries</vt:lpstr>
      <vt:lpstr>Types of Subqueries</vt:lpstr>
      <vt:lpstr>Scalar Subquery</vt:lpstr>
      <vt:lpstr>Scalar Subquery</vt:lpstr>
      <vt:lpstr>Scalar Subquery</vt:lpstr>
      <vt:lpstr>Scalar Subquery</vt:lpstr>
      <vt:lpstr>Without using Scalar Subquery?</vt:lpstr>
      <vt:lpstr>Row Subquery</vt:lpstr>
      <vt:lpstr>Row Subquery</vt:lpstr>
      <vt:lpstr>Row Subquery</vt:lpstr>
      <vt:lpstr>“IN” - Row Subquery</vt:lpstr>
      <vt:lpstr>“IN” - Row Subquery</vt:lpstr>
      <vt:lpstr>Without using Row Subquery?</vt:lpstr>
      <vt:lpstr>“ALL” - Row Subquery</vt:lpstr>
      <vt:lpstr>“ALL” - Row Subquery</vt:lpstr>
      <vt:lpstr>“SOME” - Row Subquery</vt:lpstr>
      <vt:lpstr>“SOME” - Row Subquery</vt:lpstr>
      <vt:lpstr>More Operators for Subquery</vt:lpstr>
      <vt:lpstr>Table Subquery</vt:lpstr>
      <vt:lpstr>Table Subquery</vt:lpstr>
      <vt:lpstr>Questions?</vt:lpstr>
      <vt:lpstr>Summary</vt:lpstr>
      <vt:lpstr>Uncorrelated Subqueries</vt:lpstr>
      <vt:lpstr>Correlated Subqueries</vt:lpstr>
      <vt:lpstr>Subquery – Rules to Remember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arijit</dc:creator>
  <cp:lastModifiedBy>Arijit Khan (Asst Prof)</cp:lastModifiedBy>
  <cp:revision>1840</cp:revision>
  <cp:lastPrinted>2018-10-11T07:12:12Z</cp:lastPrinted>
  <dcterms:created xsi:type="dcterms:W3CDTF">2006-08-16T00:00:00Z</dcterms:created>
  <dcterms:modified xsi:type="dcterms:W3CDTF">2019-09-09T07:04:41Z</dcterms:modified>
</cp:coreProperties>
</file>