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810" r:id="rId3"/>
    <p:sldId id="807" r:id="rId4"/>
    <p:sldId id="811" r:id="rId5"/>
    <p:sldId id="717" r:id="rId6"/>
    <p:sldId id="666" r:id="rId7"/>
    <p:sldId id="761" r:id="rId8"/>
    <p:sldId id="731" r:id="rId9"/>
    <p:sldId id="762" r:id="rId10"/>
    <p:sldId id="763" r:id="rId11"/>
    <p:sldId id="764" r:id="rId12"/>
    <p:sldId id="765" r:id="rId13"/>
    <p:sldId id="766" r:id="rId14"/>
    <p:sldId id="771" r:id="rId15"/>
    <p:sldId id="772" r:id="rId16"/>
    <p:sldId id="767" r:id="rId17"/>
    <p:sldId id="768" r:id="rId18"/>
    <p:sldId id="769" r:id="rId19"/>
    <p:sldId id="770" r:id="rId20"/>
    <p:sldId id="756" r:id="rId21"/>
    <p:sldId id="773" r:id="rId22"/>
    <p:sldId id="774" r:id="rId23"/>
    <p:sldId id="775" r:id="rId24"/>
    <p:sldId id="776" r:id="rId25"/>
    <p:sldId id="777" r:id="rId26"/>
    <p:sldId id="779" r:id="rId27"/>
    <p:sldId id="780" r:id="rId28"/>
    <p:sldId id="781" r:id="rId29"/>
    <p:sldId id="782" r:id="rId30"/>
    <p:sldId id="783" r:id="rId31"/>
    <p:sldId id="784" r:id="rId32"/>
    <p:sldId id="785" r:id="rId33"/>
    <p:sldId id="786" r:id="rId34"/>
    <p:sldId id="787" r:id="rId35"/>
    <p:sldId id="788" r:id="rId36"/>
    <p:sldId id="789" r:id="rId37"/>
    <p:sldId id="791" r:id="rId38"/>
    <p:sldId id="793" r:id="rId39"/>
    <p:sldId id="794" r:id="rId40"/>
    <p:sldId id="795" r:id="rId41"/>
    <p:sldId id="796" r:id="rId42"/>
    <p:sldId id="797" r:id="rId43"/>
    <p:sldId id="758" r:id="rId44"/>
    <p:sldId id="805" r:id="rId45"/>
    <p:sldId id="790" r:id="rId46"/>
    <p:sldId id="798" r:id="rId47"/>
    <p:sldId id="804" r:id="rId48"/>
    <p:sldId id="799" r:id="rId49"/>
    <p:sldId id="800" r:id="rId50"/>
    <p:sldId id="801" r:id="rId51"/>
    <p:sldId id="760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9523" autoAdjust="0"/>
  </p:normalViewPr>
  <p:slideViewPr>
    <p:cSldViewPr>
      <p:cViewPr varScale="1">
        <p:scale>
          <a:sx n="115" d="100"/>
          <a:sy n="115" d="100"/>
        </p:scale>
        <p:origin x="15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4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1" tIns="48166" rIns="96331" bIns="481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6331" tIns="48166" rIns="96331" bIns="481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Part-3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795" y="685800"/>
            <a:ext cx="38638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 C</a:t>
            </a:r>
          </a:p>
          <a:p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174" y="2315528"/>
            <a:ext cx="354743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4578" y="2638822"/>
            <a:ext cx="3894022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7577" y="4525328"/>
            <a:ext cx="38910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7351" y="838200"/>
            <a:ext cx="457424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Co. has a factory in the US (but not China)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74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795" y="685800"/>
            <a:ext cx="38638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 C</a:t>
            </a:r>
          </a:p>
          <a:p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174" y="2315528"/>
            <a:ext cx="354743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7075"/>
              </p:ext>
            </p:extLst>
          </p:nvPr>
        </p:nvGraphicFramePr>
        <p:xfrm>
          <a:off x="244997" y="5549172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144578" y="2638822"/>
            <a:ext cx="3894022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7577" y="4525328"/>
            <a:ext cx="38910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6578" y="5889238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2400" y="6276398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7351" y="838200"/>
            <a:ext cx="4574249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Co. has a factory in the US (but not China)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10/50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795" y="685800"/>
            <a:ext cx="38638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 C</a:t>
            </a:r>
          </a:p>
          <a:p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174" y="2315528"/>
            <a:ext cx="354743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04763"/>
              </p:ext>
            </p:extLst>
          </p:nvPr>
        </p:nvGraphicFramePr>
        <p:xfrm>
          <a:off x="244997" y="5549172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144578" y="2638822"/>
            <a:ext cx="3894022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7577" y="4525328"/>
            <a:ext cx="38910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6578" y="5907912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2400" y="6324600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7351" y="838200"/>
            <a:ext cx="4574249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Co. has a factory in the US (but not China)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8752" y="426720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575" y="2166878"/>
            <a:ext cx="586422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5320605"/>
            <a:ext cx="8458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okay.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[But, the output also contains “name” in addition to “</a:t>
            </a:r>
            <a:r>
              <a:rPr lang="en-US" sz="2400" b="1" dirty="0" err="1" smtClean="0">
                <a:latin typeface="+mj-lt"/>
              </a:rPr>
              <a:t>hq_city</a:t>
            </a:r>
            <a:r>
              <a:rPr lang="en-US" sz="2400" b="1" dirty="0" smtClean="0">
                <a:latin typeface="+mj-lt"/>
              </a:rPr>
              <a:t>”]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8400" y="1155918"/>
            <a:ext cx="2819400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29674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Solution – SELECT INTO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575" y="1859101"/>
            <a:ext cx="5940425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’;</a:t>
            </a: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6243935"/>
            <a:ext cx="78486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the solution – but it requires </a:t>
            </a:r>
            <a:r>
              <a:rPr lang="en-US" sz="2400" b="1" dirty="0" smtClean="0">
                <a:latin typeface="+mj-lt"/>
              </a:rPr>
              <a:t>two</a:t>
            </a:r>
            <a:r>
              <a:rPr lang="en-US" sz="2400" dirty="0" smtClean="0">
                <a:latin typeface="+mj-lt"/>
              </a:rPr>
              <a:t> SQL queries.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8400" y="1155918"/>
            <a:ext cx="2819400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5575" y="5105400"/>
            <a:ext cx="59404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1148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95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Solution – SELECT INTO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575" y="1859101"/>
            <a:ext cx="5940425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’;</a:t>
            </a: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6243935"/>
            <a:ext cx="78486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the solution – but it requires </a:t>
            </a:r>
            <a:r>
              <a:rPr lang="en-US" sz="2400" b="1" dirty="0" smtClean="0">
                <a:latin typeface="+mj-lt"/>
              </a:rPr>
              <a:t>two</a:t>
            </a:r>
            <a:r>
              <a:rPr lang="en-US" sz="2400" dirty="0" smtClean="0">
                <a:latin typeface="+mj-lt"/>
              </a:rPr>
              <a:t> SQL queries.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8400" y="838200"/>
            <a:ext cx="2819400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5575" y="5105400"/>
            <a:ext cx="59404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0800" y="3352800"/>
            <a:ext cx="241445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- SELECT INTO creates a new table.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- A physical table is created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98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Alternative Solution using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1143000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2146310"/>
            <a:ext cx="57150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1143000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386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5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Union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2940085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41355" y="3119760"/>
            <a:ext cx="2305614" cy="1381688"/>
            <a:chOff x="8905312" y="3952260"/>
            <a:chExt cx="2305614" cy="1381688"/>
          </a:xfrm>
        </p:grpSpPr>
        <p:sp>
          <p:nvSpPr>
            <p:cNvPr id="13" name="Oval 12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91845" y="26804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45" y="2680483"/>
                <a:ext cx="3646704" cy="276999"/>
              </a:xfrm>
              <a:prstGeom prst="rect">
                <a:avLst/>
              </a:prstGeom>
              <a:blipFill>
                <a:blip r:embed="rId2"/>
                <a:stretch>
                  <a:fillRect t="-4444" r="-2007" b="-3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Except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1746952"/>
            <a:ext cx="2940085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12755" y="3418912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91685" y="2947280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85" y="2947280"/>
                <a:ext cx="3450625" cy="276999"/>
              </a:xfrm>
              <a:prstGeom prst="rect">
                <a:avLst/>
              </a:prstGeom>
              <a:blipFill>
                <a:blip r:embed="rId2"/>
                <a:stretch>
                  <a:fillRect t="-2174" r="-1943" b="-369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2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Example: Union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004" y="968276"/>
            <a:ext cx="846019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09600" indent="-609600" algn="just"/>
            <a:r>
              <a:rPr lang="en-US" sz="2400" dirty="0" smtClean="0"/>
              <a:t>From relations</a:t>
            </a:r>
            <a:r>
              <a:rPr lang="en-US" sz="2400" dirty="0" smtClean="0">
                <a:solidFill>
                  <a:srgbClr val="990099"/>
                </a:solidFill>
              </a:rPr>
              <a:t> 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 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and</a:t>
            </a:r>
            <a:endParaRPr lang="en-US" sz="2400" dirty="0">
              <a:solidFill>
                <a:srgbClr val="00FFFF"/>
              </a:solidFill>
            </a:endParaRPr>
          </a:p>
          <a:p>
            <a:pPr marL="609600" indent="-609600" algn="just"/>
            <a:r>
              <a:rPr lang="en-US" sz="2400" dirty="0" smtClean="0">
                <a:solidFill>
                  <a:srgbClr val="990099"/>
                </a:solidFill>
              </a:rPr>
              <a:t>Frequents(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bar),</a:t>
            </a:r>
            <a:r>
              <a:rPr lang="en-US" sz="2400" dirty="0" smtClean="0"/>
              <a:t> find the drinkers and beers such that:</a:t>
            </a:r>
          </a:p>
          <a:p>
            <a:pPr marL="609600" indent="-609600" algn="just"/>
            <a:endParaRPr lang="en-US" sz="2400" dirty="0" smtClean="0"/>
          </a:p>
          <a:p>
            <a:pPr marL="533400" indent="-533400" algn="just">
              <a:buFont typeface="Arial" pitchFamily="34" charset="0"/>
              <a:buChar char="•"/>
            </a:pPr>
            <a:r>
              <a:rPr lang="en-US" sz="2400" dirty="0" smtClean="0"/>
              <a:t>The drinker likes the beer,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or</a:t>
            </a:r>
          </a:p>
          <a:p>
            <a:pPr marL="533400" indent="-533400" algn="just">
              <a:buFont typeface="Arial" pitchFamily="34" charset="0"/>
              <a:buChar char="•"/>
            </a:pPr>
            <a:r>
              <a:rPr lang="en-US" sz="2400" dirty="0" smtClean="0"/>
              <a:t>The drinker frequents at least one bar that sells the beer.</a:t>
            </a:r>
            <a:endParaRPr lang="en-US" sz="2400" dirty="0"/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914400" y="3482876"/>
            <a:ext cx="7315200" cy="322272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(SELECT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pPr eaLnBrk="1" hangingPunct="1"/>
            <a:endParaRPr lang="en-US" sz="8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UNION</a:t>
            </a:r>
          </a:p>
          <a:p>
            <a:pPr eaLnBrk="1" hangingPunct="1"/>
            <a:r>
              <a:rPr lang="en-US" sz="800" dirty="0">
                <a:latin typeface="Arial" charset="0"/>
              </a:rPr>
              <a:t>	</a:t>
            </a:r>
            <a:endParaRPr lang="en-US" sz="8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Sells, Frequent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Sells.bar);</a:t>
            </a:r>
          </a:p>
        </p:txBody>
      </p:sp>
    </p:spTree>
    <p:extLst>
      <p:ext uri="{BB962C8B-B14F-4D97-AF65-F5344CB8AC3E}">
        <p14:creationId xmlns:p14="http://schemas.microsoft.com/office/powerpoint/2010/main" val="6654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1" name="Rectangle 30"/>
          <p:cNvSpPr/>
          <p:nvPr/>
        </p:nvSpPr>
        <p:spPr>
          <a:xfrm>
            <a:off x="152400" y="2992437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Data, Quiz-2</a:t>
            </a:r>
            <a:endParaRPr lang="en-US" sz="54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876800"/>
            <a:ext cx="52577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  <a:r>
              <a:rPr lang="en-US" b="1" dirty="0" smtClean="0">
                <a:solidFill>
                  <a:schemeClr val="tx1"/>
                </a:solidFill>
              </a:rPr>
              <a:t>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8  (Oct 07-Oct 11)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14-Oct 18)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21-Oct 25)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28-Nov 01)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62600" y="2895600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12  (Nov 02-Nov 08)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syllabus: everything on </a:t>
            </a:r>
            <a:r>
              <a:rPr lang="en-SG" dirty="0" smtClean="0">
                <a:solidFill>
                  <a:schemeClr val="tx1"/>
                </a:solidFill>
              </a:rPr>
              <a:t>SQL (Week 8, 9, 10 11)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62600" y="4800600"/>
            <a:ext cx="3505200" cy="1143000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11-Nov 15)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Bag Semantics vs. Set Semantics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semantics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No duplicates, each item appears only once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Duplicates allowed, i.e., a multiset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1177" y="2721658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1176" y="2692633"/>
            <a:ext cx="8206768" cy="18100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7952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Default for </a:t>
            </a:r>
            <a:r>
              <a:rPr lang="en-US" sz="2400" dirty="0" smtClean="0">
                <a:solidFill>
                  <a:srgbClr val="FF0000"/>
                </a:solidFill>
              </a:rPr>
              <a:t>SELECT-FROM-WHERE</a:t>
            </a:r>
            <a:r>
              <a:rPr lang="en-US" sz="2400" dirty="0" smtClean="0">
                <a:solidFill>
                  <a:schemeClr val="tx2"/>
                </a:solidFill>
              </a:rPr>
              <a:t> is </a:t>
            </a:r>
            <a:r>
              <a:rPr lang="en-US" sz="2400" b="1" dirty="0" smtClean="0">
                <a:solidFill>
                  <a:srgbClr val="990099"/>
                </a:solidFill>
              </a:rPr>
              <a:t>bag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Default for </a:t>
            </a:r>
            <a:r>
              <a:rPr lang="en-US" sz="2400" dirty="0" smtClean="0">
                <a:solidFill>
                  <a:srgbClr val="FF0000"/>
                </a:solidFill>
              </a:rPr>
              <a:t>UNION, INTERSECT,</a:t>
            </a:r>
            <a:r>
              <a:rPr lang="en-US" sz="2400" dirty="0" smtClean="0">
                <a:solidFill>
                  <a:schemeClr val="tx2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EXCEPT</a:t>
            </a:r>
            <a:r>
              <a:rPr lang="en-US" sz="2400" dirty="0" smtClean="0">
                <a:solidFill>
                  <a:schemeClr val="tx2"/>
                </a:solidFill>
              </a:rPr>
              <a:t> is </a:t>
            </a:r>
            <a:r>
              <a:rPr lang="en-US" sz="2400" b="1" dirty="0" smtClean="0">
                <a:solidFill>
                  <a:srgbClr val="990099"/>
                </a:solidFill>
              </a:rPr>
              <a:t>set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49407" y="462303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change the default?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9406" y="4608520"/>
            <a:ext cx="8206768" cy="17436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00778" y="5262670"/>
            <a:ext cx="818442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Force set semantics with </a:t>
            </a:r>
            <a:r>
              <a:rPr lang="en-US" sz="2400" b="1" dirty="0" smtClean="0">
                <a:solidFill>
                  <a:srgbClr val="990099"/>
                </a:solidFill>
              </a:rPr>
              <a:t>DISTINCT</a:t>
            </a:r>
            <a:r>
              <a:rPr lang="en-US" sz="2400" dirty="0" smtClean="0"/>
              <a:t> after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Force bag semantics with </a:t>
            </a:r>
            <a:r>
              <a:rPr lang="en-US" sz="2400" b="1" dirty="0" smtClean="0">
                <a:solidFill>
                  <a:srgbClr val="990099"/>
                </a:solidFill>
              </a:rPr>
              <a:t>ALL</a:t>
            </a:r>
            <a:r>
              <a:rPr lang="en-US" sz="2400" dirty="0" smtClean="0"/>
              <a:t> after </a:t>
            </a:r>
            <a:r>
              <a:rPr lang="en-US" sz="2400" dirty="0" smtClean="0">
                <a:solidFill>
                  <a:srgbClr val="FF0000"/>
                </a:solidFill>
              </a:rPr>
              <a:t>UNION,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513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DISTINCT: </a:t>
            </a:r>
            <a:r>
              <a:rPr lang="en-US" b="1" dirty="0" smtClean="0"/>
              <a:t>Change Bag Semantics to Set Semantics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9272" y="1752601"/>
            <a:ext cx="3541739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14634" y="3219071"/>
            <a:ext cx="8680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+mj-lt"/>
              </a:rPr>
              <a:t>Versus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55014" y="4316209"/>
            <a:ext cx="2291205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39"/>
          <p:cNvGraphicFramePr>
            <a:graphicFrameLocks noGrp="1"/>
          </p:cNvGraphicFramePr>
          <p:nvPr>
            <p:extLst/>
          </p:nvPr>
        </p:nvGraphicFramePr>
        <p:xfrm>
          <a:off x="6553200" y="3782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54"/>
          <p:cNvGraphicFramePr>
            <a:graphicFrameLocks noGrp="1"/>
          </p:cNvGraphicFramePr>
          <p:nvPr>
            <p:extLst/>
          </p:nvPr>
        </p:nvGraphicFramePr>
        <p:xfrm>
          <a:off x="6553200" y="1524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AutoShape 55"/>
          <p:cNvSpPr>
            <a:spLocks noChangeArrowheads="1"/>
          </p:cNvSpPr>
          <p:nvPr/>
        </p:nvSpPr>
        <p:spPr bwMode="auto">
          <a:xfrm>
            <a:off x="5437805" y="1770698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28" name="AutoShape 55"/>
          <p:cNvSpPr>
            <a:spLocks noChangeArrowheads="1"/>
          </p:cNvSpPr>
          <p:nvPr/>
        </p:nvSpPr>
        <p:spPr bwMode="auto">
          <a:xfrm>
            <a:off x="5434308" y="4334306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45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ALL: Change Set Semantics </a:t>
            </a:r>
            <a:br>
              <a:rPr lang="en-US" b="1" dirty="0" smtClean="0"/>
            </a:br>
            <a:r>
              <a:rPr lang="en-US" b="1" dirty="0" smtClean="0"/>
              <a:t>to BAG Semantics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22/50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07417"/>
              </p:ext>
            </p:extLst>
          </p:nvPr>
        </p:nvGraphicFramePr>
        <p:xfrm>
          <a:off x="384773" y="4191000"/>
          <a:ext cx="3352800" cy="22860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Drinker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716561"/>
              </p:ext>
            </p:extLst>
          </p:nvPr>
        </p:nvGraphicFramePr>
        <p:xfrm>
          <a:off x="315361" y="1752600"/>
          <a:ext cx="3349783" cy="18288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52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Drinker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 Box 87"/>
          <p:cNvSpPr txBox="1">
            <a:spLocks noChangeArrowheads="1"/>
          </p:cNvSpPr>
          <p:nvPr/>
        </p:nvSpPr>
        <p:spPr bwMode="auto">
          <a:xfrm>
            <a:off x="381000" y="3740439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990099"/>
                </a:solidFill>
                <a:latin typeface="Arial" charset="0"/>
              </a:rPr>
              <a:t>Buys </a:t>
            </a:r>
            <a:endParaRPr lang="en-US" sz="2400" b="1" dirty="0">
              <a:solidFill>
                <a:srgbClr val="990099"/>
              </a:solidFill>
              <a:latin typeface="Arial" charset="0"/>
            </a:endParaRPr>
          </a:p>
        </p:txBody>
      </p:sp>
      <p:graphicFrame>
        <p:nvGraphicFramePr>
          <p:cNvPr id="23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735261"/>
              </p:ext>
            </p:extLst>
          </p:nvPr>
        </p:nvGraphicFramePr>
        <p:xfrm>
          <a:off x="4459004" y="3198423"/>
          <a:ext cx="3352800" cy="3430977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Drinker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3889973" y="1286736"/>
            <a:ext cx="4949227" cy="176126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200" dirty="0">
                <a:latin typeface="Arial" charset="0"/>
              </a:rPr>
              <a:t>(SELECT 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 FROM	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Likes</a:t>
            </a:r>
            <a:r>
              <a:rPr lang="en-US" sz="2200" dirty="0">
                <a:latin typeface="Arial" charset="0"/>
              </a:rPr>
              <a:t>)</a:t>
            </a:r>
          </a:p>
          <a:p>
            <a:pPr eaLnBrk="1" hangingPunct="1"/>
            <a:r>
              <a:rPr lang="en-US" sz="2200" dirty="0" smtClean="0">
                <a:solidFill>
                  <a:srgbClr val="FF0000"/>
                </a:solidFill>
                <a:latin typeface="Arial" charset="0"/>
              </a:rPr>
              <a:t>UNION ALL</a:t>
            </a:r>
            <a:r>
              <a:rPr lang="en-US" sz="2200" dirty="0">
                <a:latin typeface="Arial" charset="0"/>
              </a:rPr>
              <a:t>	</a:t>
            </a:r>
            <a:endParaRPr lang="en-US" sz="22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2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SELECT         </a:t>
            </a:r>
            <a:r>
              <a:rPr lang="en-US" sz="2200" dirty="0" smtClean="0">
                <a:solidFill>
                  <a:srgbClr val="990099"/>
                </a:solidFill>
                <a:latin typeface="Arial" charset="0"/>
              </a:rPr>
              <a:t>*</a:t>
            </a:r>
            <a:r>
              <a:rPr lang="en-US" sz="22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2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200" dirty="0">
                <a:latin typeface="Arial" charset="0"/>
              </a:rPr>
              <a:t>  FROM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   	</a:t>
            </a:r>
            <a:r>
              <a:rPr lang="en-US" sz="2200" dirty="0" smtClean="0">
                <a:solidFill>
                  <a:srgbClr val="990099"/>
                </a:solidFill>
                <a:latin typeface="Arial" charset="0"/>
              </a:rPr>
              <a:t>Buys);</a:t>
            </a:r>
            <a:endParaRPr lang="en-US" sz="22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31" name="Text Box 87"/>
          <p:cNvSpPr txBox="1">
            <a:spLocks noChangeArrowheads="1"/>
          </p:cNvSpPr>
          <p:nvPr/>
        </p:nvSpPr>
        <p:spPr bwMode="auto">
          <a:xfrm>
            <a:off x="304800" y="1295400"/>
            <a:ext cx="105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990099"/>
                </a:solidFill>
                <a:latin typeface="Arial" charset="0"/>
              </a:rPr>
              <a:t>Likes </a:t>
            </a:r>
            <a:endParaRPr lang="en-US" sz="2400" b="1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381000"/>
            <a:ext cx="2929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(⋈)</a:t>
            </a:r>
            <a:endParaRPr lang="en-SG" sz="5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 noChangeArrowheads="1"/>
          </p:cNvSpPr>
          <p:nvPr/>
        </p:nvSpPr>
        <p:spPr>
          <a:xfrm>
            <a:off x="381000" y="2133600"/>
            <a:ext cx="71628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Joins multiple tables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did some examples while answering queries from multiple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mage result for database join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68873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152400"/>
            <a:ext cx="2929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(⋈)</a:t>
            </a:r>
            <a:endParaRPr lang="en-SG" sz="5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91979" y="243769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2819400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Example: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</a:t>
            </a:r>
            <a:r>
              <a:rPr lang="en-US" sz="2400" dirty="0" smtClean="0"/>
              <a:t>; return </a:t>
            </a:r>
            <a:r>
              <a:rPr lang="en-US" sz="2400" dirty="0"/>
              <a:t>their names and prices. 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457200" y="154404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1" y="3932872"/>
            <a:ext cx="3733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114800" y="3928693"/>
            <a:ext cx="4710152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00" y="5638800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6172200"/>
            <a:ext cx="27195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ways later on…</a:t>
            </a:r>
            <a:endParaRPr lang="en-US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1524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(⋈) - Example</a:t>
            </a:r>
            <a:endParaRPr lang="en-SG" sz="4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05213"/>
              </p:ext>
            </p:extLst>
          </p:nvPr>
        </p:nvGraphicFramePr>
        <p:xfrm>
          <a:off x="108857" y="1403162"/>
          <a:ext cx="4920343" cy="2456793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185057" y="914400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5257800" y="1138535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22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460"/>
              </p:ext>
            </p:extLst>
          </p:nvPr>
        </p:nvGraphicFramePr>
        <p:xfrm>
          <a:off x="5334000" y="1606673"/>
          <a:ext cx="3581400" cy="184512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75161"/>
              </p:ext>
            </p:extLst>
          </p:nvPr>
        </p:nvGraphicFramePr>
        <p:xfrm>
          <a:off x="5029200" y="464820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AutoShape 114"/>
          <p:cNvSpPr>
            <a:spLocks noChangeArrowheads="1"/>
          </p:cNvSpPr>
          <p:nvPr/>
        </p:nvSpPr>
        <p:spPr bwMode="auto">
          <a:xfrm>
            <a:off x="7220339" y="3816472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4991100" y="1949572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5029200" y="2292472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5029200" y="2825872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5029200" y="3206872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24000" y="183466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48600" y="2444872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85057" y="4395056"/>
            <a:ext cx="4022255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  <p:extLst>
      <p:ext uri="{BB962C8B-B14F-4D97-AF65-F5344CB8AC3E}">
        <p14:creationId xmlns:p14="http://schemas.microsoft.com/office/powerpoint/2010/main" val="15622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</a:t>
            </a:r>
            <a:endParaRPr lang="en-SG" sz="4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52400" y="1371600"/>
            <a:ext cx="5878532" cy="923330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…,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,…,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152400" y="2603397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9179" y="5550050"/>
            <a:ext cx="387220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>
                <a:latin typeface="+mj-lt"/>
              </a:rPr>
              <a:t>multiset </a:t>
            </a:r>
            <a:r>
              <a:rPr lang="en-US" sz="2400" dirty="0" smtClean="0">
                <a:latin typeface="+mj-lt"/>
              </a:rPr>
              <a:t>union (bag semantics)</a:t>
            </a:r>
            <a:endParaRPr lang="en-US" sz="2400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891432" y="4443890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 </a:t>
            </a:r>
          </a:p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– An Example</a:t>
            </a:r>
            <a:endParaRPr lang="en-SG" sz="3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905000" y="1295400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76680"/>
              </p:ext>
            </p:extLst>
          </p:nvPr>
        </p:nvGraphicFramePr>
        <p:xfrm>
          <a:off x="152400" y="221934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5199"/>
              </p:ext>
            </p:extLst>
          </p:nvPr>
        </p:nvGraphicFramePr>
        <p:xfrm>
          <a:off x="152400" y="4287518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5568041" y="1626350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66605"/>
              </p:ext>
            </p:extLst>
          </p:nvPr>
        </p:nvGraphicFramePr>
        <p:xfrm>
          <a:off x="7086600" y="1236657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34000" y="1158356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85057" y="167640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6200" y="3881735"/>
            <a:ext cx="330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 </a:t>
            </a:r>
          </a:p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– An Example</a:t>
            </a:r>
            <a:endParaRPr lang="en-SG" sz="3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905000" y="1295400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76680"/>
              </p:ext>
            </p:extLst>
          </p:nvPr>
        </p:nvGraphicFramePr>
        <p:xfrm>
          <a:off x="152400" y="221934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5199"/>
              </p:ext>
            </p:extLst>
          </p:nvPr>
        </p:nvGraphicFramePr>
        <p:xfrm>
          <a:off x="152400" y="4287518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37353"/>
              </p:ext>
            </p:extLst>
          </p:nvPr>
        </p:nvGraphicFramePr>
        <p:xfrm>
          <a:off x="3461119" y="2749358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 bwMode="auto">
          <a:xfrm>
            <a:off x="1961331" y="4134672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400" y="32076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3955"/>
              </p:ext>
            </p:extLst>
          </p:nvPr>
        </p:nvGraphicFramePr>
        <p:xfrm>
          <a:off x="7211248" y="4578375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5568041" y="1626350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66605"/>
              </p:ext>
            </p:extLst>
          </p:nvPr>
        </p:nvGraphicFramePr>
        <p:xfrm>
          <a:off x="7086600" y="1236657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ight Brace 25"/>
          <p:cNvSpPr/>
          <p:nvPr/>
        </p:nvSpPr>
        <p:spPr>
          <a:xfrm>
            <a:off x="1039760" y="1676400"/>
            <a:ext cx="603984" cy="4876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 bwMode="auto">
          <a:xfrm rot="16200000">
            <a:off x="7014536" y="3368044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8920" y="3193369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5666816" y="5105235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8655" y="3677306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0" y="1158356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85057" y="167640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6200" y="3881735"/>
            <a:ext cx="330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 rot="21148879">
            <a:off x="4712246" y="3625617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6.3, 6.4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1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6019800" y="278150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4305" y="1447800"/>
            <a:ext cx="46310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1175" y="3296868"/>
            <a:ext cx="19466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8956" y="4896802"/>
            <a:ext cx="406644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 (Bag semantics) 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6172200"/>
            <a:ext cx="63488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801" y="1656814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" y="1656814"/>
                <a:ext cx="6979298" cy="3600986"/>
              </a:xfrm>
              <a:prstGeom prst="rect">
                <a:avLst/>
              </a:prstGeom>
              <a:blipFill>
                <a:blip r:embed="rId2"/>
                <a:stretch>
                  <a:fillRect l="-1836" t="-1861" b="-6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Join is Actually Executed in a Database System?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517088">
            <a:off x="1617339" y="4948442"/>
            <a:ext cx="515091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We shall not study it in this course </a:t>
            </a:r>
          </a:p>
          <a:p>
            <a:pPr algn="ctr"/>
            <a:r>
              <a:rPr lang="en-US" sz="2000" dirty="0" smtClean="0">
                <a:latin typeface="+mj-lt"/>
              </a:rPr>
              <a:t>– will be discussed in CZ 4031  </a:t>
            </a:r>
            <a:endParaRPr lang="en-US" sz="2000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1439862"/>
            <a:ext cx="8153400" cy="4351338"/>
          </a:xfrm>
        </p:spPr>
        <p:txBody>
          <a:bodyPr/>
          <a:lstStyle/>
          <a:p>
            <a:r>
              <a:rPr lang="en-US" dirty="0" smtClean="0"/>
              <a:t>The preceding slides show what a join means (i.e., semantics)</a:t>
            </a:r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More Examples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4396" y="2174136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6110" y="2514600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04800" y="3632537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489617" y="1196915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92" y="3259714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More Examples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4396" y="2174136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6110" y="2514600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04800" y="3632537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489617" y="1196915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92" y="3259714"/>
            <a:ext cx="876300" cy="87630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4800" y="5181600"/>
            <a:ext cx="675402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pic>
        <p:nvPicPr>
          <p:cNvPr id="16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105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7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A Difficult Example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4396" y="2174136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52578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57200" y="2895600"/>
            <a:ext cx="19066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663" y="5543490"/>
            <a:ext cx="60617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Join semantics! – the correct answer is </a:t>
            </a:r>
            <a:r>
              <a:rPr lang="en-US" sz="2400" b="1" dirty="0">
                <a:latin typeface="Symbol" charset="2"/>
              </a:rPr>
              <a:t>f</a:t>
            </a:r>
            <a:r>
              <a:rPr lang="en-US" sz="2000" dirty="0" smtClean="0">
                <a:latin typeface="+mj-lt"/>
              </a:rPr>
              <a:t> 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57200" y="3886200"/>
            <a:ext cx="52578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924300"/>
            <a:ext cx="876300" cy="876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59" y="5231923"/>
            <a:ext cx="1206141" cy="10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A Difficult Example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443922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8600" y="2616200"/>
            <a:ext cx="7162800" cy="256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</a:p>
          <a:p>
            <a:pPr marL="457200" lvl="1" indent="0">
              <a:buNone/>
            </a:pPr>
            <a:endParaRPr lang="en-US" u="sng" dirty="0" smtClean="0"/>
          </a:p>
          <a:p>
            <a:r>
              <a:rPr lang="en-US" dirty="0" smtClean="0"/>
              <a:t>If S = {}, then the cross product of R, S, T = {},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105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84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715000"/>
            <a:ext cx="1066800" cy="10668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A Difficult Example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443922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2400" y="2438400"/>
            <a:ext cx="7162800" cy="256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sz="1400" u="sng" dirty="0" smtClean="0"/>
          </a:p>
          <a:p>
            <a:r>
              <a:rPr lang="en-US" dirty="0" smtClean="0"/>
              <a:t>If S = {}, then the cross product of R, S, T = {},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550855"/>
            <a:ext cx="44958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36/50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447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066800"/>
            <a:ext cx="838200" cy="838200"/>
          </a:xfrm>
          <a:prstGeom prst="rect">
            <a:avLst/>
          </a:prstGeom>
          <a:noFill/>
        </p:spPr>
      </p:pic>
      <p:pic>
        <p:nvPicPr>
          <p:cNvPr id="1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905000"/>
            <a:ext cx="838200" cy="838200"/>
          </a:xfrm>
          <a:prstGeom prst="rect">
            <a:avLst/>
          </a:prstGeom>
          <a:noFill/>
        </p:spPr>
      </p:pic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8956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77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SQL Aggregates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99182" y="1676400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67201" y="4884003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2400" y="1676400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2400" y="3429002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SQL Aggregates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86688" y="2481656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69900" y="4001867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69900" y="4828399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</p:spTree>
    <p:extLst>
      <p:ext uri="{BB962C8B-B14F-4D97-AF65-F5344CB8AC3E}">
        <p14:creationId xmlns:p14="http://schemas.microsoft.com/office/powerpoint/2010/main" val="16234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2" name="Picture 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514600"/>
            <a:ext cx="2286000" cy="2086495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0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SQL Aggregates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2948" y="1531252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More Rules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2947" y="1524000"/>
            <a:ext cx="8206768" cy="43434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44319" y="2091064"/>
            <a:ext cx="81408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COUNT, MAX,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MIN</a:t>
            </a:r>
            <a:r>
              <a:rPr lang="en-US" sz="2400" dirty="0" smtClean="0"/>
              <a:t> apply to all types of fields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SUM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AVG</a:t>
            </a:r>
            <a:r>
              <a:rPr lang="en-US" sz="2400" dirty="0" smtClean="0"/>
              <a:t> apply to only numeric fields.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Except for </a:t>
            </a:r>
            <a:r>
              <a:rPr lang="en-US" sz="2400" dirty="0" smtClean="0">
                <a:solidFill>
                  <a:srgbClr val="FF0000"/>
                </a:solidFill>
              </a:rPr>
              <a:t>COUNT(*)</a:t>
            </a:r>
            <a:r>
              <a:rPr lang="en-US" sz="2400" dirty="0" smtClean="0"/>
              <a:t> all functions ignore nulls.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COUNT(*) </a:t>
            </a:r>
            <a:r>
              <a:rPr lang="en-US" sz="2400" dirty="0" smtClean="0"/>
              <a:t>returns the number of rows in the table.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 </a:t>
            </a:r>
            <a:r>
              <a:rPr lang="en-US" sz="2400" dirty="0" smtClean="0">
                <a:solidFill>
                  <a:srgbClr val="FF0000"/>
                </a:solidFill>
              </a:rPr>
              <a:t>DISTINCT</a:t>
            </a:r>
            <a:r>
              <a:rPr lang="en-US" sz="2400" dirty="0" smtClean="0"/>
              <a:t> to eliminate duplicates.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21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More Examples on COUNT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Beer(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manufacturer)</a:t>
            </a:r>
            <a:endParaRPr lang="en-US" sz="2400" dirty="0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98450" y="3017068"/>
            <a:ext cx="6015264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</a:t>
            </a:r>
            <a:r>
              <a:rPr lang="en-US" sz="2400" dirty="0" smtClean="0">
                <a:solidFill>
                  <a:srgbClr val="990099"/>
                </a:solidFill>
              </a:rPr>
              <a:t>manufacturer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294092" y="4850220"/>
            <a:ext cx="6015264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</a:t>
            </a:r>
            <a:r>
              <a:rPr lang="en-US" sz="2400" dirty="0" smtClean="0">
                <a:solidFill>
                  <a:srgbClr val="990099"/>
                </a:solidFill>
              </a:rPr>
              <a:t>*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4971" y="3124200"/>
            <a:ext cx="2382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manufacturers </a:t>
            </a:r>
          </a:p>
          <a:p>
            <a:r>
              <a:rPr lang="en-US" dirty="0" smtClean="0"/>
              <a:t>will be ignored</a:t>
            </a:r>
          </a:p>
          <a:p>
            <a:endParaRPr lang="en-US" dirty="0"/>
          </a:p>
          <a:p>
            <a:r>
              <a:rPr lang="en-US" dirty="0" smtClean="0"/>
              <a:t>- Duplicate manufacturers will be counted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8027" y="5255624"/>
            <a:ext cx="2368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manufacturers </a:t>
            </a:r>
          </a:p>
          <a:p>
            <a:r>
              <a:rPr lang="en-US" dirty="0" smtClean="0"/>
              <a:t>will be counted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More Examples on COUNT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41/50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Beer(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manufacturer)</a:t>
            </a:r>
            <a:endParaRPr lang="en-US" sz="2400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6200" y="3034485"/>
            <a:ext cx="6126286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COUNT(DISTINCT </a:t>
            </a:r>
            <a:r>
              <a:rPr lang="en-US" sz="2400" dirty="0">
                <a:solidFill>
                  <a:srgbClr val="990099"/>
                </a:solidFill>
              </a:rPr>
              <a:t>manufacturer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6200" y="4850220"/>
            <a:ext cx="6324600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latin typeface="Arial" charset="0"/>
              </a:rPr>
              <a:t>DISTINCT </a:t>
            </a:r>
            <a:r>
              <a:rPr lang="en-US" sz="2400" dirty="0" smtClean="0"/>
              <a:t>COUNT(</a:t>
            </a:r>
            <a:r>
              <a:rPr lang="en-US" sz="2400" dirty="0">
                <a:solidFill>
                  <a:srgbClr val="990099"/>
                </a:solidFill>
              </a:rPr>
              <a:t>manufacturer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/>
              <a:t> 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7584" y="3429000"/>
            <a:ext cx="2551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Number of distinct manufacturers</a:t>
            </a:r>
          </a:p>
          <a:p>
            <a:r>
              <a:rPr lang="en-US" dirty="0" smtClean="0"/>
              <a:t>- Nulls are ignored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5622" y="5181600"/>
            <a:ext cx="270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Number of not-null manufacturers </a:t>
            </a:r>
          </a:p>
          <a:p>
            <a:r>
              <a:rPr lang="en-US" dirty="0" smtClean="0"/>
              <a:t>- Nulls are ignored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0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3400" y="4080808"/>
            <a:ext cx="7620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Types of SQL Joins (Slides 44-50)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819400" y="5562600"/>
            <a:ext cx="3733800" cy="1219200"/>
          </a:xfrm>
          <a:prstGeom prst="wedgeEllipseCallout">
            <a:avLst>
              <a:gd name="adj1" fmla="val -27080"/>
              <a:gd name="adj2" fmla="val -8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in the syllabus of Quiz-2 and Final Exam</a:t>
            </a:r>
            <a:endParaRPr lang="en-US" dirty="0"/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457200" y="990600"/>
            <a:ext cx="45720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685800"/>
            <a:ext cx="838200" cy="838200"/>
          </a:xfrm>
          <a:prstGeom prst="rect">
            <a:avLst/>
          </a:prstGeom>
          <a:noFill/>
        </p:spPr>
      </p:pic>
      <p:pic>
        <p:nvPicPr>
          <p:cNvPr id="28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0"/>
            <a:ext cx="838200" cy="838200"/>
          </a:xfrm>
          <a:prstGeom prst="rect">
            <a:avLst/>
          </a:prstGeom>
          <a:noFill/>
        </p:spPr>
      </p:pic>
      <p:pic>
        <p:nvPicPr>
          <p:cNvPr id="30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286000"/>
            <a:ext cx="838200" cy="838200"/>
          </a:xfrm>
          <a:prstGeom prst="rect">
            <a:avLst/>
          </a:prstGeom>
          <a:noFill/>
        </p:spPr>
      </p:pic>
      <p:pic>
        <p:nvPicPr>
          <p:cNvPr id="3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0480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25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Types of SQL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Theta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Outer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….. (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-Join, Product Join, Semi-Join, etc.)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Theta Join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1177" y="845453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71176" y="838200"/>
            <a:ext cx="8206768" cy="15052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22548" y="1405265"/>
            <a:ext cx="8140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 JOIN S ON &lt;condition&gt;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theta-join using </a:t>
            </a:r>
            <a:r>
              <a:rPr lang="en-US" sz="2400" dirty="0" smtClean="0">
                <a:solidFill>
                  <a:srgbClr val="FF0000"/>
                </a:solidFill>
              </a:rPr>
              <a:t>&lt;condition&gt; </a:t>
            </a:r>
            <a:r>
              <a:rPr lang="en-US" sz="2400" dirty="0" smtClean="0"/>
              <a:t>for selection.</a:t>
            </a:r>
            <a:endParaRPr lang="en-US" sz="24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49405" y="2438400"/>
            <a:ext cx="17841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81000" y="5075872"/>
            <a:ext cx="7328259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’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 &gt;= 300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15779" y="405623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04800" y="4133140"/>
            <a:ext cx="7772400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Example: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</a:t>
            </a:r>
            <a:r>
              <a:rPr lang="en-US" sz="2400" dirty="0" smtClean="0"/>
              <a:t>products </a:t>
            </a:r>
            <a:r>
              <a:rPr lang="en-US" sz="2400" dirty="0"/>
              <a:t>manufactured in </a:t>
            </a:r>
            <a:r>
              <a:rPr lang="en-US" sz="2400" dirty="0" smtClean="0"/>
              <a:t>Japan, and stock price more than $300; return </a:t>
            </a:r>
            <a:r>
              <a:rPr lang="en-US" sz="2400" dirty="0"/>
              <a:t>their names and prices. 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381000" y="2971800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Theta Join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1177" y="845453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71176" y="838200"/>
            <a:ext cx="8206768" cy="15052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22548" y="1405265"/>
            <a:ext cx="8140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 JOIN S ON &lt;condition&gt;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theta-join using </a:t>
            </a:r>
            <a:r>
              <a:rPr lang="en-US" sz="2400" dirty="0" smtClean="0">
                <a:solidFill>
                  <a:srgbClr val="FF0000"/>
                </a:solidFill>
              </a:rPr>
              <a:t>&lt;condition&gt; </a:t>
            </a:r>
            <a:r>
              <a:rPr lang="en-US" sz="2400" dirty="0" smtClean="0"/>
              <a:t>for selection.</a:t>
            </a:r>
            <a:endParaRPr lang="en-US" sz="24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49405" y="2438400"/>
            <a:ext cx="16317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81000" y="5075872"/>
            <a:ext cx="7328259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’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 &gt;= 300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15779" y="405623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04800" y="4133140"/>
            <a:ext cx="7772400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Example: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</a:t>
            </a:r>
            <a:r>
              <a:rPr lang="en-US" sz="2400" dirty="0" smtClean="0"/>
              <a:t>products </a:t>
            </a:r>
            <a:r>
              <a:rPr lang="en-US" sz="2400" dirty="0"/>
              <a:t>manufactured in </a:t>
            </a:r>
            <a:r>
              <a:rPr lang="en-US" sz="2400" dirty="0" smtClean="0"/>
              <a:t>Japan, and stock price more than $300; return </a:t>
            </a:r>
            <a:r>
              <a:rPr lang="en-US" sz="2400" dirty="0"/>
              <a:t>their names and prices. 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381000" y="2971800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14800" y="5867400"/>
            <a:ext cx="228600" cy="457200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553200" y="5867400"/>
            <a:ext cx="228600" cy="457200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495800" y="6172200"/>
            <a:ext cx="457200" cy="457200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6019800" y="4999672"/>
            <a:ext cx="2667000" cy="562928"/>
          </a:xfrm>
          <a:prstGeom prst="wedgeEllipseCallout">
            <a:avLst>
              <a:gd name="adj1" fmla="val -92053"/>
              <a:gd name="adj2" fmla="val 160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Any Boolean condition</a:t>
            </a:r>
            <a:endParaRPr lang="en-SG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46/50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Inner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47/50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634" y="1371600"/>
            <a:ext cx="530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R </a:t>
            </a:r>
            <a:r>
              <a:rPr lang="en-US" sz="2400" dirty="0" smtClean="0">
                <a:solidFill>
                  <a:srgbClr val="C00000"/>
                </a:solidFill>
              </a:rPr>
              <a:t>INNER JOIN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 </a:t>
            </a:r>
            <a:r>
              <a:rPr lang="en-US" sz="2400" dirty="0" smtClean="0">
                <a:solidFill>
                  <a:srgbClr val="C00000"/>
                </a:solidFill>
              </a:rPr>
              <a:t>USING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(&lt;attribute list&gt;)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R </a:t>
            </a:r>
            <a:r>
              <a:rPr lang="en-US" sz="2400" dirty="0">
                <a:solidFill>
                  <a:srgbClr val="C00000"/>
                </a:solidFill>
              </a:rPr>
              <a:t>INNER JOIN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 </a:t>
            </a:r>
            <a:r>
              <a:rPr lang="en-SG" sz="2400" dirty="0" smtClean="0">
                <a:solidFill>
                  <a:srgbClr val="C00000"/>
                </a:solidFill>
              </a:rPr>
              <a:t>ON</a:t>
            </a:r>
            <a:r>
              <a:rPr lang="en-SG" sz="2400" dirty="0" smtClean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SG" sz="2400" i="1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SG" sz="2400" i="1" dirty="0" err="1" smtClean="0">
                <a:solidFill>
                  <a:schemeClr val="accent5">
                    <a:lumMod val="50000"/>
                  </a:schemeClr>
                </a:solidFill>
              </a:rPr>
              <a:t>.column_name</a:t>
            </a:r>
            <a:r>
              <a:rPr lang="en-SG" sz="2400" i="1" dirty="0" smtClean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SG" sz="2400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SG" sz="2400" i="1" dirty="0" smtClean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SG" sz="2400" i="1" dirty="0" err="1" smtClean="0">
                <a:solidFill>
                  <a:schemeClr val="accent5">
                    <a:lumMod val="50000"/>
                  </a:schemeClr>
                </a:solidFill>
              </a:rPr>
              <a:t>S.column_name</a:t>
            </a:r>
            <a:endParaRPr lang="en-SG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8600" y="914400"/>
            <a:ext cx="15240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9405" y="2362200"/>
            <a:ext cx="14793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" y="2887682"/>
            <a:ext cx="8265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The </a:t>
            </a:r>
            <a:r>
              <a:rPr lang="en-SG" dirty="0"/>
              <a:t>INNER JOIN of </a:t>
            </a:r>
            <a:r>
              <a:rPr lang="en-SG" b="1" dirty="0" err="1"/>
              <a:t>TableA</a:t>
            </a:r>
            <a:r>
              <a:rPr lang="en-SG" dirty="0"/>
              <a:t> and </a:t>
            </a:r>
            <a:r>
              <a:rPr lang="en-SG" b="1" dirty="0" err="1"/>
              <a:t>TableB</a:t>
            </a:r>
            <a:r>
              <a:rPr lang="en-SG" dirty="0"/>
              <a:t> on Column1 will </a:t>
            </a:r>
            <a:r>
              <a:rPr lang="en-SG" dirty="0" smtClean="0"/>
              <a:t>return: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>
                <a:solidFill>
                  <a:srgbClr val="C00000"/>
                </a:solidFill>
              </a:rPr>
              <a:t>SELECT</a:t>
            </a:r>
            <a:r>
              <a:rPr lang="en-SG" dirty="0" smtClean="0"/>
              <a:t> </a:t>
            </a:r>
            <a:r>
              <a:rPr lang="en-SG" dirty="0"/>
              <a:t>* </a:t>
            </a:r>
            <a:r>
              <a:rPr lang="en-SG" dirty="0">
                <a:solidFill>
                  <a:srgbClr val="C00000"/>
                </a:solidFill>
              </a:rPr>
              <a:t>FROM</a:t>
            </a:r>
            <a:r>
              <a:rPr lang="en-SG" dirty="0"/>
              <a:t> </a:t>
            </a:r>
            <a:r>
              <a:rPr lang="en-SG" dirty="0" err="1"/>
              <a:t>TableA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INNER JOIN </a:t>
            </a:r>
            <a:r>
              <a:rPr lang="en-SG" dirty="0" err="1"/>
              <a:t>TableB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USING</a:t>
            </a:r>
            <a:r>
              <a:rPr lang="en-SG" dirty="0"/>
              <a:t> (</a:t>
            </a:r>
            <a:r>
              <a:rPr lang="en-SG" dirty="0" smtClean="0"/>
              <a:t>Column1)</a:t>
            </a:r>
          </a:p>
          <a:p>
            <a:endParaRPr lang="en-SG" dirty="0"/>
          </a:p>
          <a:p>
            <a:r>
              <a:rPr lang="en-SG" dirty="0">
                <a:solidFill>
                  <a:srgbClr val="C00000"/>
                </a:solidFill>
              </a:rPr>
              <a:t>SELECT</a:t>
            </a:r>
            <a:r>
              <a:rPr lang="en-SG" dirty="0"/>
              <a:t> * </a:t>
            </a:r>
            <a:r>
              <a:rPr lang="en-SG" dirty="0">
                <a:solidFill>
                  <a:srgbClr val="C00000"/>
                </a:solidFill>
              </a:rPr>
              <a:t>FROM</a:t>
            </a:r>
            <a:r>
              <a:rPr lang="en-SG" dirty="0"/>
              <a:t> </a:t>
            </a:r>
            <a:r>
              <a:rPr lang="en-SG" dirty="0" err="1"/>
              <a:t>TableA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INNER JOIN </a:t>
            </a:r>
            <a:r>
              <a:rPr lang="en-SG" dirty="0" err="1"/>
              <a:t>TableB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ON</a:t>
            </a:r>
            <a:r>
              <a:rPr lang="en-SG" dirty="0"/>
              <a:t> </a:t>
            </a:r>
            <a:r>
              <a:rPr lang="en-SG" dirty="0" smtClean="0"/>
              <a:t>TableA.Column1 </a:t>
            </a:r>
            <a:r>
              <a:rPr lang="en-SG" dirty="0"/>
              <a:t>= </a:t>
            </a:r>
            <a:r>
              <a:rPr lang="en-SG" dirty="0" smtClean="0"/>
              <a:t>TableB.Column1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41428"/>
              </p:ext>
            </p:extLst>
          </p:nvPr>
        </p:nvGraphicFramePr>
        <p:xfrm>
          <a:off x="457200" y="3271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117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2895600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TableA</a:t>
            </a:r>
            <a:endParaRPr lang="en-SG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98317"/>
              </p:ext>
            </p:extLst>
          </p:nvPr>
        </p:nvGraphicFramePr>
        <p:xfrm>
          <a:off x="4343400" y="3271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117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67200" y="2895600"/>
            <a:ext cx="81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TableB</a:t>
            </a:r>
            <a:endParaRPr lang="en-SG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03102"/>
              </p:ext>
            </p:extLst>
          </p:nvPr>
        </p:nvGraphicFramePr>
        <p:xfrm>
          <a:off x="457200" y="4719320"/>
          <a:ext cx="748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46592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9298121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86113555"/>
                    </a:ext>
                  </a:extLst>
                </a:gridCol>
                <a:gridCol w="1841860">
                  <a:extLst>
                    <a:ext uri="{9D8B030D-6E8A-4147-A177-3AD203B41FA5}">
                      <a16:colId xmlns:a16="http://schemas.microsoft.com/office/drawing/2014/main" val="138314461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TableA.Column1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TableA.Column2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 TableB.Column1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TableB.Column3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Natural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634" y="1367135"/>
            <a:ext cx="530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R </a:t>
            </a:r>
            <a:r>
              <a:rPr lang="en-US" sz="2400" dirty="0" smtClean="0">
                <a:solidFill>
                  <a:srgbClr val="C00000"/>
                </a:solidFill>
              </a:rPr>
              <a:t>NATURAL JOIN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8600" y="762000"/>
            <a:ext cx="15240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49405" y="1981200"/>
            <a:ext cx="16317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799" y="2506682"/>
            <a:ext cx="82659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The NATURAL </a:t>
            </a:r>
            <a:r>
              <a:rPr lang="en-SG" dirty="0"/>
              <a:t>JOIN of </a:t>
            </a:r>
            <a:r>
              <a:rPr lang="en-SG" b="1" dirty="0" err="1"/>
              <a:t>TableA</a:t>
            </a:r>
            <a:r>
              <a:rPr lang="en-SG" dirty="0"/>
              <a:t> and </a:t>
            </a:r>
            <a:r>
              <a:rPr lang="en-SG" b="1" dirty="0" err="1" smtClean="0"/>
              <a:t>TableB</a:t>
            </a:r>
            <a:r>
              <a:rPr lang="en-SG" dirty="0" smtClean="0"/>
              <a:t> </a:t>
            </a:r>
            <a:r>
              <a:rPr lang="en-SG" dirty="0"/>
              <a:t>will </a:t>
            </a:r>
            <a:r>
              <a:rPr lang="en-SG" dirty="0" smtClean="0"/>
              <a:t>return: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>
                <a:solidFill>
                  <a:srgbClr val="C00000"/>
                </a:solidFill>
              </a:rPr>
              <a:t>SELECT</a:t>
            </a:r>
            <a:r>
              <a:rPr lang="en-SG" dirty="0" smtClean="0"/>
              <a:t> </a:t>
            </a:r>
            <a:r>
              <a:rPr lang="en-SG" dirty="0"/>
              <a:t>* </a:t>
            </a:r>
            <a:r>
              <a:rPr lang="en-SG" dirty="0">
                <a:solidFill>
                  <a:srgbClr val="C00000"/>
                </a:solidFill>
              </a:rPr>
              <a:t>FROM</a:t>
            </a:r>
            <a:r>
              <a:rPr lang="en-SG" dirty="0"/>
              <a:t> </a:t>
            </a:r>
            <a:r>
              <a:rPr lang="en-SG" dirty="0" err="1"/>
              <a:t>TableA</a:t>
            </a:r>
            <a:r>
              <a:rPr lang="en-SG" dirty="0"/>
              <a:t> </a:t>
            </a:r>
            <a:r>
              <a:rPr lang="en-SG" dirty="0" smtClean="0">
                <a:solidFill>
                  <a:srgbClr val="C00000"/>
                </a:solidFill>
              </a:rPr>
              <a:t>NATURAL </a:t>
            </a:r>
            <a:r>
              <a:rPr lang="en-SG" dirty="0">
                <a:solidFill>
                  <a:srgbClr val="C00000"/>
                </a:solidFill>
              </a:rPr>
              <a:t>JOIN </a:t>
            </a:r>
            <a:r>
              <a:rPr lang="en-SG" dirty="0" err="1" smtClean="0"/>
              <a:t>TableB</a:t>
            </a:r>
            <a:endParaRPr lang="en-SG" dirty="0" smtClean="0"/>
          </a:p>
          <a:p>
            <a:endParaRPr lang="en-SG" dirty="0"/>
          </a:p>
          <a:p>
            <a:pPr fontAlgn="base"/>
            <a:r>
              <a:rPr lang="en-SG" sz="2000" dirty="0" smtClean="0"/>
              <a:t>- The </a:t>
            </a:r>
            <a:r>
              <a:rPr lang="en-SG" sz="2000" dirty="0"/>
              <a:t>repeated </a:t>
            </a:r>
            <a:r>
              <a:rPr lang="en-SG" sz="2000" dirty="0" smtClean="0"/>
              <a:t>columns are </a:t>
            </a:r>
            <a:r>
              <a:rPr lang="en-SG" sz="2000" dirty="0"/>
              <a:t>avoided</a:t>
            </a:r>
            <a:r>
              <a:rPr lang="en-SG" sz="2000" dirty="0" smtClean="0"/>
              <a:t>. </a:t>
            </a:r>
          </a:p>
          <a:p>
            <a:pPr fontAlgn="base"/>
            <a:r>
              <a:rPr lang="en-SG" sz="2000" dirty="0" smtClean="0"/>
              <a:t>- One can not </a:t>
            </a:r>
            <a:r>
              <a:rPr lang="en-SG" sz="2000" dirty="0"/>
              <a:t>specify the joining columns in a natural </a:t>
            </a:r>
            <a:r>
              <a:rPr lang="en-SG" sz="2000" dirty="0" smtClean="0"/>
              <a:t>join.</a:t>
            </a:r>
            <a:endParaRPr lang="en-SG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80514"/>
              </p:ext>
            </p:extLst>
          </p:nvPr>
        </p:nvGraphicFramePr>
        <p:xfrm>
          <a:off x="457200" y="2890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117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2514600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TableA</a:t>
            </a:r>
            <a:endParaRPr lang="en-SG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1738"/>
              </p:ext>
            </p:extLst>
          </p:nvPr>
        </p:nvGraphicFramePr>
        <p:xfrm>
          <a:off x="4343400" y="2890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117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67200" y="2514600"/>
            <a:ext cx="81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TableB</a:t>
            </a:r>
            <a:endParaRPr lang="en-SG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64662"/>
              </p:ext>
            </p:extLst>
          </p:nvPr>
        </p:nvGraphicFramePr>
        <p:xfrm>
          <a:off x="457200" y="4338320"/>
          <a:ext cx="56518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46592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929812136"/>
                    </a:ext>
                  </a:extLst>
                </a:gridCol>
                <a:gridCol w="1841860">
                  <a:extLst>
                    <a:ext uri="{9D8B030D-6E8A-4147-A177-3AD203B41FA5}">
                      <a16:colId xmlns:a16="http://schemas.microsoft.com/office/drawing/2014/main" val="138314461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Column2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Column3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471208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 and cases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3478730"/>
            <a:ext cx="929404" cy="78847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Outer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7762" y="80649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7761" y="799239"/>
            <a:ext cx="8206768" cy="102873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29133" y="1366303"/>
            <a:ext cx="8140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b="1" dirty="0" smtClean="0">
                <a:solidFill>
                  <a:srgbClr val="FF0000"/>
                </a:solidFill>
              </a:rPr>
              <a:t>OUTER JOIN</a:t>
            </a:r>
            <a:r>
              <a:rPr lang="en-US" sz="2400" dirty="0" smtClean="0">
                <a:solidFill>
                  <a:srgbClr val="FF0000"/>
                </a:solidFill>
              </a:rPr>
              <a:t> S </a:t>
            </a:r>
            <a:r>
              <a:rPr lang="en-US" sz="2400" dirty="0" smtClean="0"/>
              <a:t>is the core of an </a:t>
            </a:r>
            <a:r>
              <a:rPr lang="en-US" sz="2400" dirty="0" err="1" smtClean="0"/>
              <a:t>outerjoin</a:t>
            </a:r>
            <a:r>
              <a:rPr lang="en-US" sz="2400" dirty="0" smtClean="0"/>
              <a:t> expression.</a:t>
            </a:r>
            <a:endParaRPr lang="en-US" sz="24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52401" y="1901964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Different Variants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" y="1909226"/>
            <a:ext cx="8206768" cy="263927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03772" y="2461776"/>
            <a:ext cx="818442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Optional </a:t>
            </a:r>
            <a:r>
              <a:rPr lang="en-US" sz="2400" b="1" dirty="0" smtClean="0">
                <a:solidFill>
                  <a:srgbClr val="FF0000"/>
                </a:solidFill>
              </a:rPr>
              <a:t>NATURAL</a:t>
            </a:r>
            <a:r>
              <a:rPr lang="en-US" sz="2400" dirty="0" smtClean="0"/>
              <a:t> in front of </a:t>
            </a:r>
            <a:r>
              <a:rPr lang="en-US" sz="2400" b="1" dirty="0" smtClean="0">
                <a:solidFill>
                  <a:srgbClr val="FF0000"/>
                </a:solidFill>
              </a:rPr>
              <a:t>OUTER</a:t>
            </a:r>
            <a:r>
              <a:rPr lang="en-US" sz="2400" dirty="0" smtClean="0"/>
              <a:t>.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Optional </a:t>
            </a:r>
            <a:r>
              <a:rPr lang="en-US" sz="2400" b="1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>
                <a:solidFill>
                  <a:srgbClr val="FF0000"/>
                </a:solidFill>
              </a:rPr>
              <a:t> &lt;condition&gt; </a:t>
            </a:r>
            <a:r>
              <a:rPr lang="en-US" sz="2400" dirty="0" smtClean="0"/>
              <a:t>after </a:t>
            </a:r>
            <a:r>
              <a:rPr lang="en-US" sz="2400" b="1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.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Optional </a:t>
            </a:r>
            <a:r>
              <a:rPr lang="en-US" sz="2400" b="1" dirty="0" smtClean="0">
                <a:solidFill>
                  <a:srgbClr val="FF0000"/>
                </a:solidFill>
              </a:rPr>
              <a:t>LEFT, RIGHT,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FF0000"/>
                </a:solidFill>
              </a:rPr>
              <a:t>FULL</a:t>
            </a:r>
            <a:r>
              <a:rPr lang="en-US" sz="2400" dirty="0" smtClean="0"/>
              <a:t> before </a:t>
            </a:r>
            <a:r>
              <a:rPr lang="en-US" sz="2400" b="1" dirty="0" smtClean="0">
                <a:solidFill>
                  <a:srgbClr val="FF0000"/>
                </a:solidFill>
              </a:rPr>
              <a:t>OUTER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/>
              <a:t> = pad dangling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 smtClean="0"/>
              <a:t>only.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RIGHT</a:t>
            </a:r>
            <a:r>
              <a:rPr lang="en-US" sz="2400" dirty="0" smtClean="0"/>
              <a:t> = pad dangling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only.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FULL</a:t>
            </a:r>
            <a:r>
              <a:rPr lang="en-US" sz="2400" dirty="0" smtClean="0"/>
              <a:t> = pad both; this choice is the default.</a:t>
            </a:r>
            <a:endParaRPr lang="en-US" sz="2400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5990" y="464310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5990" y="4659733"/>
            <a:ext cx="8206768" cy="172173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07361" y="5181141"/>
            <a:ext cx="8151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0099"/>
                </a:solidFill>
              </a:rPr>
              <a:t>Loan(</a:t>
            </a:r>
            <a:r>
              <a:rPr lang="en-US" sz="2400" dirty="0" err="1" smtClean="0">
                <a:solidFill>
                  <a:srgbClr val="990099"/>
                </a:solidFill>
              </a:rPr>
              <a:t>loanNo,branch,amount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990099"/>
                </a:solidFill>
              </a:rPr>
              <a:t>Borrower(</a:t>
            </a:r>
            <a:r>
              <a:rPr lang="en-US" sz="2400" dirty="0" err="1" smtClean="0">
                <a:solidFill>
                  <a:srgbClr val="990099"/>
                </a:solidFill>
              </a:rPr>
              <a:t>cName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loanNo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990099"/>
                </a:solidFill>
                <a:latin typeface="Courier New" pitchFamily="49" charset="0"/>
              </a:rPr>
              <a:t>Loan</a:t>
            </a:r>
            <a:r>
              <a:rPr lang="en-US" sz="2400" b="1" dirty="0" smtClean="0">
                <a:latin typeface="Courier New" pitchFamily="49" charset="0"/>
              </a:rPr>
              <a:t> LEFT OUTER JOIN </a:t>
            </a:r>
            <a:r>
              <a:rPr lang="en-US" sz="2400" b="1" dirty="0" smtClean="0">
                <a:solidFill>
                  <a:srgbClr val="990099"/>
                </a:solidFill>
                <a:latin typeface="Courier New" pitchFamily="49" charset="0"/>
              </a:rPr>
              <a:t>Borrower</a:t>
            </a:r>
            <a:r>
              <a:rPr lang="en-US" sz="2400" b="1" dirty="0" smtClean="0">
                <a:latin typeface="Courier New" pitchFamily="49" charset="0"/>
              </a:rPr>
              <a:t> 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Loan.loanNo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Borrower.loanNo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50/50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5908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Set Operations in SQL:</a:t>
            </a:r>
            <a:br>
              <a:rPr lang="en-US" sz="3600" b="1" dirty="0" smtClean="0"/>
            </a:br>
            <a:r>
              <a:rPr lang="en-US" sz="3600" b="1" dirty="0" smtClean="0"/>
              <a:t>UNION, INTERSECT, EXCEPT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2548" y="1447800"/>
            <a:ext cx="7952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They are generally used to combine the results of two separate SQL queries.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UNION, INTERSECT, EXCEPT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04800" y="3604737"/>
            <a:ext cx="1600200" cy="584775"/>
          </a:xfrm>
          <a:prstGeom prst="rect">
            <a:avLst/>
          </a:prstGeom>
          <a:solidFill>
            <a:srgbClr val="EFE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3366"/>
                </a:solidFill>
              </a:rPr>
              <a:t>Syntax</a:t>
            </a:r>
            <a:endParaRPr lang="en-US" altLang="zh-CN" sz="32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06" y="4385608"/>
            <a:ext cx="8184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( subquery ) </a:t>
            </a:r>
            <a:r>
              <a:rPr lang="en-US" sz="2400" dirty="0" smtClean="0">
                <a:solidFill>
                  <a:srgbClr val="FF0000"/>
                </a:solidFill>
              </a:rPr>
              <a:t>UNION</a:t>
            </a:r>
            <a:r>
              <a:rPr lang="en-US" sz="2400" dirty="0" smtClean="0"/>
              <a:t> ( subquery 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( subquery ) </a:t>
            </a:r>
            <a:r>
              <a:rPr lang="en-US" sz="2400" dirty="0" smtClean="0">
                <a:solidFill>
                  <a:srgbClr val="FF0000"/>
                </a:solidFill>
              </a:rPr>
              <a:t>INTERSECT</a:t>
            </a:r>
            <a:r>
              <a:rPr lang="en-US" sz="2400" dirty="0" smtClean="0"/>
              <a:t> ( subquery 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( subquery ) </a:t>
            </a:r>
            <a:r>
              <a:rPr lang="en-US" sz="2400" dirty="0" smtClean="0">
                <a:solidFill>
                  <a:srgbClr val="FF0000"/>
                </a:solidFill>
              </a:rPr>
              <a:t>EXCEPT</a:t>
            </a:r>
            <a:r>
              <a:rPr lang="en-US" sz="2400" dirty="0" smtClean="0"/>
              <a:t> ( subquery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9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51962" y="1676400"/>
            <a:ext cx="2940085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88058" y="29756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1317" y="3348360"/>
            <a:ext cx="2305614" cy="1381688"/>
            <a:chOff x="8905312" y="3952260"/>
            <a:chExt cx="2305614" cy="1381688"/>
          </a:xfrm>
        </p:grpSpPr>
        <p:sp>
          <p:nvSpPr>
            <p:cNvPr id="13" name="Oval 12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81807" y="2650809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07" y="2650809"/>
                <a:ext cx="3647793" cy="276999"/>
              </a:xfrm>
              <a:prstGeom prst="rect">
                <a:avLst/>
              </a:prstGeom>
              <a:blipFill>
                <a:blip r:embed="rId3"/>
                <a:stretch>
                  <a:fillRect t="-4444" r="-1839" b="-3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75" y="2166878"/>
            <a:ext cx="586422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5558135"/>
            <a:ext cx="78486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incorrect</a:t>
            </a:r>
            <a:r>
              <a:rPr lang="en-US" sz="2400" dirty="0">
                <a:latin typeface="+mj-lt"/>
              </a:rPr>
              <a:t>.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What is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8400" y="1155918"/>
            <a:ext cx="2819400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543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2615</Words>
  <Application>Microsoft Office PowerPoint</Application>
  <PresentationFormat>On-screen Show (4:3)</PresentationFormat>
  <Paragraphs>869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Andalus</vt:lpstr>
      <vt:lpstr>Menlo</vt:lpstr>
      <vt:lpstr>宋体</vt:lpstr>
      <vt:lpstr>Arial</vt:lpstr>
      <vt:lpstr>Book Antiqua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PowerPoint Presentation</vt:lpstr>
      <vt:lpstr>Schedule after Recess Week</vt:lpstr>
      <vt:lpstr>Recap: Roadmap (SQL)</vt:lpstr>
      <vt:lpstr>Recap: Roadmap (SQL)</vt:lpstr>
      <vt:lpstr>Today’s Lecture</vt:lpstr>
      <vt:lpstr>Questions?</vt:lpstr>
      <vt:lpstr>Set Operations in SQL: UNION, INTERSECT, EXCEPT</vt:lpstr>
      <vt:lpstr>INTERSECT</vt:lpstr>
      <vt:lpstr>INTERSECT</vt:lpstr>
      <vt:lpstr>INTERSECT</vt:lpstr>
      <vt:lpstr>INTERSECT</vt:lpstr>
      <vt:lpstr>INTERSECT</vt:lpstr>
      <vt:lpstr>INTERSECT</vt:lpstr>
      <vt:lpstr>Solution – SELECT INTO</vt:lpstr>
      <vt:lpstr>Solution – SELECT INTO</vt:lpstr>
      <vt:lpstr>Alternative Solution using Subquery</vt:lpstr>
      <vt:lpstr>Union</vt:lpstr>
      <vt:lpstr>Except</vt:lpstr>
      <vt:lpstr>More Example: Union</vt:lpstr>
      <vt:lpstr>Questions?</vt:lpstr>
      <vt:lpstr>Bag Semantics vs. Set Semantics</vt:lpstr>
      <vt:lpstr>DISTINCT: Change Bag Semantics to Set Semantics</vt:lpstr>
      <vt:lpstr>ALL: Change Set Semantics  to BAG Semantics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Khan (Asst Prof)</cp:lastModifiedBy>
  <cp:revision>1964</cp:revision>
  <cp:lastPrinted>2018-10-18T05:40:38Z</cp:lastPrinted>
  <dcterms:created xsi:type="dcterms:W3CDTF">2006-08-16T00:00:00Z</dcterms:created>
  <dcterms:modified xsi:type="dcterms:W3CDTF">2019-09-09T07:04:56Z</dcterms:modified>
</cp:coreProperties>
</file>