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856" r:id="rId3"/>
    <p:sldId id="853" r:id="rId4"/>
    <p:sldId id="854" r:id="rId5"/>
    <p:sldId id="717" r:id="rId6"/>
    <p:sldId id="666" r:id="rId7"/>
    <p:sldId id="758" r:id="rId8"/>
    <p:sldId id="807" r:id="rId9"/>
    <p:sldId id="809" r:id="rId10"/>
    <p:sldId id="808" r:id="rId11"/>
    <p:sldId id="810" r:id="rId12"/>
    <p:sldId id="811" r:id="rId13"/>
    <p:sldId id="812" r:id="rId14"/>
    <p:sldId id="813" r:id="rId15"/>
    <p:sldId id="814" r:id="rId16"/>
    <p:sldId id="815" r:id="rId17"/>
    <p:sldId id="806" r:id="rId18"/>
    <p:sldId id="817" r:id="rId19"/>
    <p:sldId id="818" r:id="rId20"/>
    <p:sldId id="819" r:id="rId21"/>
    <p:sldId id="822" r:id="rId22"/>
    <p:sldId id="851" r:id="rId23"/>
    <p:sldId id="823" r:id="rId24"/>
    <p:sldId id="820" r:id="rId25"/>
    <p:sldId id="821" r:id="rId26"/>
    <p:sldId id="824" r:id="rId27"/>
    <p:sldId id="827" r:id="rId28"/>
    <p:sldId id="828" r:id="rId29"/>
    <p:sldId id="829" r:id="rId30"/>
    <p:sldId id="830" r:id="rId31"/>
    <p:sldId id="831" r:id="rId32"/>
    <p:sldId id="832" r:id="rId33"/>
    <p:sldId id="833" r:id="rId34"/>
    <p:sldId id="834" r:id="rId35"/>
    <p:sldId id="835" r:id="rId36"/>
    <p:sldId id="848" r:id="rId37"/>
    <p:sldId id="849" r:id="rId38"/>
    <p:sldId id="836" r:id="rId39"/>
    <p:sldId id="838" r:id="rId40"/>
    <p:sldId id="839" r:id="rId41"/>
    <p:sldId id="840" r:id="rId42"/>
    <p:sldId id="841" r:id="rId43"/>
    <p:sldId id="842" r:id="rId44"/>
    <p:sldId id="843" r:id="rId45"/>
    <p:sldId id="844" r:id="rId46"/>
    <p:sldId id="845" r:id="rId47"/>
    <p:sldId id="846" r:id="rId48"/>
    <p:sldId id="847" r:id="rId49"/>
    <p:sldId id="825" r:id="rId50"/>
    <p:sldId id="826" r:id="rId51"/>
    <p:sldId id="760" r:id="rId5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9523" autoAdjust="0"/>
  </p:normalViewPr>
  <p:slideViewPr>
    <p:cSldViewPr>
      <p:cViewPr varScale="1">
        <p:scale>
          <a:sx n="115" d="100"/>
          <a:sy n="115" d="100"/>
        </p:scale>
        <p:origin x="153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5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ABBB15-D14F-4A0D-820B-DF56495B8370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28C8556-7D63-4D18-9149-10D9CAC91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2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32A3D-8256-43D1-9D37-64AE574CDA46}" type="slidenum">
              <a:rPr lang="en-US"/>
              <a:pPr/>
              <a:t>18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6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50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9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19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0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20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48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21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97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22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19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23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60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E0670-3023-4BB7-A747-16ED1710E089}" type="slidenum">
              <a:rPr lang="en-US"/>
              <a:pPr/>
              <a:t>24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8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AE8DC-4C15-40A1-B210-B3F44905FF19}" type="slidenum">
              <a:rPr lang="en-US"/>
              <a:pPr/>
              <a:t>25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69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49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1" y="304800"/>
            <a:ext cx="8610600" cy="152349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lvl="0" algn="ctr" defTabSz="9143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CZ2007</a:t>
            </a:r>
            <a:b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</a:b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Introduction to Databases</a:t>
            </a:r>
            <a:endParaRPr kumimoji="0" lang="en-US" sz="4800" b="0" i="0" u="none" strike="noStrike" kern="1200" cap="none" spc="-150" normalizeH="0" baseline="0" noProof="0" dirty="0">
              <a:ln w="3175">
                <a:noFill/>
              </a:ln>
              <a:gradFill>
                <a:gsLst>
                  <a:gs pos="0">
                    <a:srgbClr val="2E59B0"/>
                  </a:gs>
                  <a:gs pos="49000">
                    <a:srgbClr val="161D32"/>
                  </a:gs>
                  <a:gs pos="100000">
                    <a:srgbClr val="000000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n-ea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14400" y="3886200"/>
            <a:ext cx="7696200" cy="2514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rijit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han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Assistant Professor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School of Computer Science and Engineering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Nanyang Technological University, Singapore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4654" y="2057400"/>
            <a:ext cx="8863146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32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Querying Relational Databases using SQL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Part-4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20569" y="1524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81000" y="4572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6388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Group By – Examples </a:t>
            </a:r>
            <a:endParaRPr lang="en-US" b="1" dirty="0"/>
          </a:p>
        </p:txBody>
      </p:sp>
      <p:graphicFrame>
        <p:nvGraphicFramePr>
          <p:cNvPr id="17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951322"/>
              </p:ext>
            </p:extLst>
          </p:nvPr>
        </p:nvGraphicFramePr>
        <p:xfrm>
          <a:off x="142512" y="2979738"/>
          <a:ext cx="4048488" cy="1981200"/>
        </p:xfrm>
        <a:graphic>
          <a:graphicData uri="http://schemas.openxmlformats.org/drawingml/2006/table">
            <a:tbl>
              <a:tblPr/>
              <a:tblGrid>
                <a:gridCol w="101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28600" y="685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hangingPunct="0"/>
            <a:r>
              <a:rPr lang="en-US" sz="3200" dirty="0" smtClean="0"/>
              <a:t>2. Group by the attributes in the </a:t>
            </a:r>
            <a:r>
              <a:rPr lang="en-US" sz="3200" dirty="0" smtClean="0">
                <a:solidFill>
                  <a:schemeClr val="accent2"/>
                </a:solidFill>
              </a:rPr>
              <a:t>GROUP BY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9" name="AutoShape 79"/>
          <p:cNvSpPr>
            <a:spLocks noChangeArrowheads="1"/>
          </p:cNvSpPr>
          <p:nvPr/>
        </p:nvSpPr>
        <p:spPr bwMode="auto">
          <a:xfrm>
            <a:off x="4890282" y="3581400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57200" y="1600200"/>
            <a:ext cx="728840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48200" y="327660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endParaRPr lang="en-US" dirty="0"/>
          </a:p>
        </p:txBody>
      </p:sp>
      <p:graphicFrame>
        <p:nvGraphicFramePr>
          <p:cNvPr id="2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68123"/>
              </p:ext>
            </p:extLst>
          </p:nvPr>
        </p:nvGraphicFramePr>
        <p:xfrm>
          <a:off x="4572000" y="4572000"/>
          <a:ext cx="4267200" cy="19812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4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6388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Group By – Examples </a:t>
            </a:r>
            <a:endParaRPr lang="en-US" b="1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04800" y="1143000"/>
            <a:ext cx="8610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hangingPunct="0"/>
            <a:r>
              <a:rPr lang="en-US" sz="3200" dirty="0" smtClean="0"/>
              <a:t>3. Compute the </a:t>
            </a:r>
            <a:r>
              <a:rPr lang="en-US" sz="3200" dirty="0" smtClean="0">
                <a:solidFill>
                  <a:schemeClr val="accent2"/>
                </a:solidFill>
              </a:rPr>
              <a:t>SELECT</a:t>
            </a:r>
            <a:r>
              <a:rPr lang="en-US" sz="3200" dirty="0" smtClean="0"/>
              <a:t> clause: grouped attributes and aggregates</a:t>
            </a:r>
            <a:endParaRPr lang="en-US" sz="3200" dirty="0"/>
          </a:p>
        </p:txBody>
      </p:sp>
      <p:sp>
        <p:nvSpPr>
          <p:cNvPr id="16" name="AutoShape 79"/>
          <p:cNvSpPr>
            <a:spLocks noChangeArrowheads="1"/>
          </p:cNvSpPr>
          <p:nvPr/>
        </p:nvSpPr>
        <p:spPr bwMode="auto">
          <a:xfrm>
            <a:off x="4760829" y="4943521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04800" y="2629805"/>
            <a:ext cx="571643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26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71541"/>
              </p:ext>
            </p:extLst>
          </p:nvPr>
        </p:nvGraphicFramePr>
        <p:xfrm>
          <a:off x="5796671" y="4267200"/>
          <a:ext cx="3118729" cy="1803401"/>
        </p:xfrm>
        <a:graphic>
          <a:graphicData uri="http://schemas.openxmlformats.org/drawingml/2006/table">
            <a:tbl>
              <a:tblPr/>
              <a:tblGrid>
                <a:gridCol w="144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TotalSales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4648200" y="4574189"/>
            <a:ext cx="101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endParaRPr lang="en-US" dirty="0"/>
          </a:p>
        </p:txBody>
      </p:sp>
      <p:graphicFrame>
        <p:nvGraphicFramePr>
          <p:cNvPr id="2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88884"/>
              </p:ext>
            </p:extLst>
          </p:nvPr>
        </p:nvGraphicFramePr>
        <p:xfrm>
          <a:off x="190500" y="4114800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10/48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6388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Group By – Rules </a:t>
            </a:r>
            <a:endParaRPr lang="en-US" b="1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71177" y="1028595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SELECT Clause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371175" y="1032228"/>
            <a:ext cx="8455507" cy="305717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422548" y="1599293"/>
            <a:ext cx="83876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A column name cannot appear in the </a:t>
            </a:r>
            <a:r>
              <a:rPr lang="en-US" sz="2400" dirty="0" smtClean="0">
                <a:solidFill>
                  <a:srgbClr val="FF0000"/>
                </a:solidFill>
              </a:rPr>
              <a:t>SELECT</a:t>
            </a:r>
            <a:r>
              <a:rPr lang="en-US" sz="2400" dirty="0" smtClean="0"/>
              <a:t> part of the query unless it is </a:t>
            </a:r>
            <a:r>
              <a:rPr lang="en-US" sz="2400" dirty="0" smtClean="0">
                <a:solidFill>
                  <a:srgbClr val="FF0000"/>
                </a:solidFill>
              </a:rPr>
              <a:t>part of</a:t>
            </a:r>
            <a:r>
              <a:rPr lang="en-US" sz="2400" dirty="0" smtClean="0"/>
              <a:t> an aggregate function or in </a:t>
            </a:r>
            <a:r>
              <a:rPr lang="en-US" sz="2400" dirty="0" smtClean="0">
                <a:solidFill>
                  <a:srgbClr val="FF0000"/>
                </a:solidFill>
              </a:rPr>
              <a:t>the list</a:t>
            </a:r>
            <a:r>
              <a:rPr lang="en-US" sz="2400" dirty="0" smtClean="0"/>
              <a:t> of group by attributes.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Note that the </a:t>
            </a:r>
            <a:r>
              <a:rPr lang="en-US" sz="2400" dirty="0" smtClean="0">
                <a:solidFill>
                  <a:srgbClr val="FF0000"/>
                </a:solidFill>
              </a:rPr>
              <a:t>reverse is true</a:t>
            </a:r>
            <a:r>
              <a:rPr lang="en-US" sz="2400" dirty="0" smtClean="0"/>
              <a:t>: a column can be in the GROUP BY without being in the </a:t>
            </a:r>
            <a:r>
              <a:rPr lang="en-US" sz="2400" dirty="0" smtClean="0">
                <a:solidFill>
                  <a:srgbClr val="FF0000"/>
                </a:solidFill>
              </a:rPr>
              <a:t>SELECT</a:t>
            </a:r>
            <a:r>
              <a:rPr lang="en-US" sz="2400" dirty="0" smtClean="0"/>
              <a:t> part.</a:t>
            </a:r>
            <a:endParaRPr lang="en-US" sz="2400" dirty="0"/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152400" y="4851401"/>
            <a:ext cx="4279414" cy="1701799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	</a:t>
            </a:r>
            <a:r>
              <a:rPr lang="en-US" sz="2400" dirty="0" smtClean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MIN</a:t>
            </a:r>
            <a:r>
              <a:rPr lang="en-US" sz="2400" dirty="0" smtClean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(price)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FROM 	</a:t>
            </a:r>
            <a:r>
              <a:rPr lang="en-US" sz="2400" dirty="0" smtClean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Sells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WHERE 	</a:t>
            </a:r>
            <a:r>
              <a:rPr lang="en-US" sz="2400" dirty="0" smtClean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 = ‘Bud’;</a:t>
            </a:r>
            <a:endParaRPr lang="en-US" sz="2400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4558563" y="4851402"/>
            <a:ext cx="4472412" cy="1701798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latin typeface="Arial" charset="0"/>
              </a:rPr>
              <a:t>, AVG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(price)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GROUP BY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beer;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2783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990099"/>
                </a:solidFill>
              </a:rPr>
              <a:t>Sells(</a:t>
            </a:r>
            <a:r>
              <a:rPr lang="en-US" sz="2400" u="sng" dirty="0">
                <a:solidFill>
                  <a:srgbClr val="990099"/>
                </a:solidFill>
              </a:rPr>
              <a:t>bar</a:t>
            </a:r>
            <a:r>
              <a:rPr lang="en-US" sz="2400" dirty="0">
                <a:solidFill>
                  <a:srgbClr val="990099"/>
                </a:solidFill>
              </a:rPr>
              <a:t>, </a:t>
            </a:r>
            <a:r>
              <a:rPr lang="en-US" sz="2400" u="sng" dirty="0">
                <a:solidFill>
                  <a:srgbClr val="990099"/>
                </a:solidFill>
              </a:rPr>
              <a:t>beer</a:t>
            </a:r>
            <a:r>
              <a:rPr lang="en-US" sz="2400" dirty="0">
                <a:solidFill>
                  <a:srgbClr val="990099"/>
                </a:solidFill>
              </a:rPr>
              <a:t>, price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94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6388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Group By – Rules </a:t>
            </a:r>
            <a:endParaRPr lang="en-US" b="1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71177" y="1028595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SELECT Clause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371175" y="1032228"/>
            <a:ext cx="8455507" cy="305717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422548" y="1599293"/>
            <a:ext cx="83876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A column name cannot appear in the </a:t>
            </a:r>
            <a:r>
              <a:rPr lang="en-US" sz="2400" dirty="0" smtClean="0">
                <a:solidFill>
                  <a:srgbClr val="FF0000"/>
                </a:solidFill>
              </a:rPr>
              <a:t>SELECT</a:t>
            </a:r>
            <a:r>
              <a:rPr lang="en-US" sz="2400" dirty="0" smtClean="0"/>
              <a:t> part of the query unless it is </a:t>
            </a:r>
            <a:r>
              <a:rPr lang="en-US" sz="2400" dirty="0" smtClean="0">
                <a:solidFill>
                  <a:srgbClr val="FF0000"/>
                </a:solidFill>
              </a:rPr>
              <a:t>part of</a:t>
            </a:r>
            <a:r>
              <a:rPr lang="en-US" sz="2400" dirty="0" smtClean="0"/>
              <a:t> an aggregate function or in </a:t>
            </a:r>
            <a:r>
              <a:rPr lang="en-US" sz="2400" dirty="0" smtClean="0">
                <a:solidFill>
                  <a:srgbClr val="FF0000"/>
                </a:solidFill>
              </a:rPr>
              <a:t>the list</a:t>
            </a:r>
            <a:r>
              <a:rPr lang="en-US" sz="2400" dirty="0" smtClean="0"/>
              <a:t> of group by attributes.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Note that the </a:t>
            </a:r>
            <a:r>
              <a:rPr lang="en-US" sz="2400" dirty="0" smtClean="0">
                <a:solidFill>
                  <a:srgbClr val="FF0000"/>
                </a:solidFill>
              </a:rPr>
              <a:t>reverse is true</a:t>
            </a:r>
            <a:r>
              <a:rPr lang="en-US" sz="2400" dirty="0" smtClean="0"/>
              <a:t>: a column can be in the GROUP BY without being in the </a:t>
            </a:r>
            <a:r>
              <a:rPr lang="en-US" sz="2400" dirty="0" smtClean="0">
                <a:solidFill>
                  <a:srgbClr val="FF0000"/>
                </a:solidFill>
              </a:rPr>
              <a:t>SELECT</a:t>
            </a:r>
            <a:r>
              <a:rPr lang="en-US" sz="2400" dirty="0" smtClean="0"/>
              <a:t> part.</a:t>
            </a:r>
            <a:endParaRPr lang="en-US" sz="2400" dirty="0"/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152400" y="4851401"/>
            <a:ext cx="4279414" cy="1701799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	</a:t>
            </a:r>
            <a:r>
              <a:rPr lang="en-US" sz="2400" dirty="0" smtClean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MIN</a:t>
            </a:r>
            <a:r>
              <a:rPr lang="en-US" sz="2400" dirty="0" smtClean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(price)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FROM 	</a:t>
            </a:r>
            <a:r>
              <a:rPr lang="en-US" sz="2400" dirty="0" smtClean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Sells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WHERE 	</a:t>
            </a:r>
            <a:r>
              <a:rPr lang="en-US" sz="2400" dirty="0" smtClean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 = ‘Bud’;</a:t>
            </a:r>
            <a:endParaRPr lang="en-US" sz="2400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4558563" y="4851402"/>
            <a:ext cx="4472412" cy="1701798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latin typeface="Arial" charset="0"/>
              </a:rPr>
              <a:t>, AVG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(price)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GROUP BY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beer;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2783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990099"/>
                </a:solidFill>
              </a:rPr>
              <a:t>Sells(</a:t>
            </a:r>
            <a:r>
              <a:rPr lang="en-US" sz="2400" u="sng" dirty="0">
                <a:solidFill>
                  <a:srgbClr val="990099"/>
                </a:solidFill>
              </a:rPr>
              <a:t>bar</a:t>
            </a:r>
            <a:r>
              <a:rPr lang="en-US" sz="2400" dirty="0">
                <a:solidFill>
                  <a:srgbClr val="990099"/>
                </a:solidFill>
              </a:rPr>
              <a:t>, </a:t>
            </a:r>
            <a:r>
              <a:rPr lang="en-US" sz="2400" u="sng" dirty="0">
                <a:solidFill>
                  <a:srgbClr val="990099"/>
                </a:solidFill>
              </a:rPr>
              <a:t>beer</a:t>
            </a:r>
            <a:r>
              <a:rPr lang="en-US" sz="2400" dirty="0">
                <a:solidFill>
                  <a:srgbClr val="990099"/>
                </a:solidFill>
              </a:rPr>
              <a:t>, price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endParaRPr lang="en-SG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229100"/>
            <a:ext cx="876300" cy="876300"/>
          </a:xfrm>
          <a:prstGeom prst="rect">
            <a:avLst/>
          </a:prstGeom>
        </p:spPr>
      </p:pic>
      <p:pic>
        <p:nvPicPr>
          <p:cNvPr id="32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4191000"/>
            <a:ext cx="9144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929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988" y="208737"/>
            <a:ext cx="8398043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Group By – More Examples</a:t>
            </a:r>
            <a:endParaRPr lang="en-SG" b="1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27633" y="1310470"/>
            <a:ext cx="848253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Table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27633" y="1295959"/>
            <a:ext cx="8468024" cy="143272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379004" y="1848510"/>
            <a:ext cx="8460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990099"/>
                </a:solidFill>
              </a:rPr>
              <a:t>Sells(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price)</a:t>
            </a:r>
            <a:endParaRPr lang="en-US" sz="2400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19919" y="2905246"/>
            <a:ext cx="4224759" cy="1613985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 smtClean="0">
                <a:latin typeface="Arial" charset="0"/>
              </a:rPr>
              <a:t>AVG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(price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)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 smtClean="0">
                <a:latin typeface="Arial" charset="0"/>
              </a:rPr>
              <a:t>GROUP BY 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780342" y="2905246"/>
            <a:ext cx="4058857" cy="16139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 smtClean="0">
                <a:solidFill>
                  <a:srgbClr val="990099"/>
                </a:solidFill>
              </a:rPr>
              <a:t>beer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 smtClean="0">
                <a:latin typeface="Arial" charset="0"/>
              </a:rPr>
              <a:t>GROUP BY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30857" y="4826638"/>
            <a:ext cx="4452709" cy="1650297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sz="2400" dirty="0">
                <a:latin typeface="Arial" charset="0"/>
              </a:rPr>
              <a:t>SELECT 	</a:t>
            </a:r>
            <a:r>
              <a:rPr lang="en-US" sz="2400" dirty="0" smtClean="0">
                <a:solidFill>
                  <a:srgbClr val="990099"/>
                </a:solidFill>
              </a:rPr>
              <a:t>beer</a:t>
            </a:r>
            <a:endParaRPr lang="en-US" sz="2400" dirty="0" smtClean="0"/>
          </a:p>
          <a:p>
            <a:pPr eaLnBrk="1" hangingPunct="1"/>
            <a:r>
              <a:rPr lang="en-US" sz="2400" dirty="0" smtClean="0">
                <a:latin typeface="Arial" charset="0"/>
              </a:rPr>
              <a:t>FROM</a:t>
            </a:r>
            <a:r>
              <a:rPr lang="en-US" sz="2400" dirty="0"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r>
              <a:rPr lang="en-US" sz="2400" dirty="0" smtClean="0">
                <a:latin typeface="Arial" charset="0"/>
              </a:rPr>
              <a:t>GROUP BY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solidFill>
                  <a:srgbClr val="990099"/>
                </a:solidFill>
              </a:rPr>
              <a:t>bar, beer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848688" y="4815388"/>
            <a:ext cx="4058857" cy="16139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</a:rPr>
              <a:t>bar, beer</a:t>
            </a:r>
            <a:r>
              <a:rPr lang="en-US" sz="2400" dirty="0" smtClean="0">
                <a:solidFill>
                  <a:srgbClr val="990099"/>
                </a:solidFill>
              </a:rPr>
              <a:t>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 smtClean="0">
                <a:latin typeface="Arial" charset="0"/>
              </a:rPr>
              <a:t>GROUP BY 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RIGHT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90" y="2301415"/>
            <a:ext cx="875605" cy="95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RIGHT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068" y="2313322"/>
            <a:ext cx="875605" cy="95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RIGHT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11" y="4318244"/>
            <a:ext cx="875605" cy="95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RONG 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956" y="4695706"/>
            <a:ext cx="701589" cy="7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13/48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988" y="208737"/>
            <a:ext cx="8398043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Group By – More Examples</a:t>
            </a:r>
            <a:endParaRPr lang="en-SG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27633" y="1310470"/>
            <a:ext cx="848253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Table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27633" y="1295959"/>
            <a:ext cx="8468024" cy="143272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379004" y="1848510"/>
            <a:ext cx="8460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990099"/>
                </a:solidFill>
              </a:rPr>
              <a:t>Sells(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price)</a:t>
            </a:r>
            <a:endParaRPr lang="en-US" sz="2400" dirty="0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259263" y="3152050"/>
            <a:ext cx="4058857" cy="16139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</a:rPr>
              <a:t>bar, beer</a:t>
            </a:r>
            <a:r>
              <a:rPr lang="en-US" sz="2400" dirty="0" smtClean="0">
                <a:solidFill>
                  <a:srgbClr val="990099"/>
                </a:solidFill>
              </a:rPr>
              <a:t>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 smtClean="0">
                <a:latin typeface="Arial" charset="0"/>
              </a:rPr>
              <a:t>GROUP BY 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Image result for WRONG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531" y="3032368"/>
            <a:ext cx="701589" cy="7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4147649" y="4898123"/>
            <a:ext cx="4682843" cy="160955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sz="2400" dirty="0">
                <a:latin typeface="Arial" charset="0"/>
              </a:rPr>
              <a:t>SELECT 	</a:t>
            </a:r>
            <a:r>
              <a:rPr lang="en-US" sz="2400" dirty="0" smtClean="0"/>
              <a:t>COUNT(</a:t>
            </a:r>
            <a:r>
              <a:rPr lang="en-US" sz="2400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/>
              <a:t>),</a:t>
            </a:r>
            <a:r>
              <a:rPr lang="en-US" sz="2400" dirty="0" smtClean="0">
                <a:solidFill>
                  <a:srgbClr val="990099"/>
                </a:solidFill>
              </a:rPr>
              <a:t> </a:t>
            </a:r>
            <a:r>
              <a:rPr lang="en-US" sz="2400" dirty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 smtClean="0">
                <a:latin typeface="Arial" charset="0"/>
              </a:rPr>
              <a:t>GROUP BY 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pic>
        <p:nvPicPr>
          <p:cNvPr id="1026" name="Picture 2" descr="Image result for RIGHT 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522" y="4173698"/>
            <a:ext cx="875605" cy="95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14/48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4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988" y="76200"/>
            <a:ext cx="8398043" cy="685800"/>
          </a:xfrm>
        </p:spPr>
        <p:txBody>
          <a:bodyPr>
            <a:normAutofit/>
          </a:bodyPr>
          <a:lstStyle/>
          <a:p>
            <a:r>
              <a:rPr lang="en-US" sz="3600" b="1" dirty="0"/>
              <a:t>Group By </a:t>
            </a:r>
            <a:r>
              <a:rPr lang="en-US" sz="3600" b="1" dirty="0" smtClean="0"/>
              <a:t>vs. Subqueries – An Alternative</a:t>
            </a:r>
            <a:endParaRPr lang="en-SG" sz="3600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15/48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Box 1032"/>
          <p:cNvSpPr txBox="1">
            <a:spLocks noChangeArrowheads="1"/>
          </p:cNvSpPr>
          <p:nvPr/>
        </p:nvSpPr>
        <p:spPr bwMode="auto">
          <a:xfrm>
            <a:off x="237969" y="1685919"/>
            <a:ext cx="867743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Sum(price*quantity)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 Box 1034"/>
          <p:cNvSpPr txBox="1">
            <a:spLocks noChangeArrowheads="1"/>
          </p:cNvSpPr>
          <p:nvPr/>
        </p:nvSpPr>
        <p:spPr bwMode="auto">
          <a:xfrm>
            <a:off x="237969" y="3581400"/>
            <a:ext cx="8677431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(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Sum(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&gt; ‘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10/1/2005’)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x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557556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4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date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quantity)</a:t>
            </a:r>
          </a:p>
        </p:txBody>
      </p:sp>
    </p:spTree>
    <p:extLst>
      <p:ext uri="{BB962C8B-B14F-4D97-AF65-F5344CB8AC3E}">
        <p14:creationId xmlns:p14="http://schemas.microsoft.com/office/powerpoint/2010/main" val="156007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16/48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13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HAVING Clause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628650" y="5226402"/>
            <a:ext cx="813435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/>
              <a:t>HAVING clauses contains conditions on </a:t>
            </a:r>
            <a:r>
              <a:rPr lang="en-US" sz="2400" b="1" dirty="0" smtClean="0"/>
              <a:t>aggregates (i.e., groups)</a:t>
            </a:r>
            <a:endParaRPr lang="en-US" sz="2400" b="1" dirty="0"/>
          </a:p>
        </p:txBody>
      </p: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628650" y="3048000"/>
            <a:ext cx="5014193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SELECT </a:t>
            </a:r>
            <a:r>
              <a:rPr lang="en-US" sz="2400" dirty="0">
                <a:ea typeface="Menlo" charset="0"/>
                <a:cs typeface="Menlo" charset="0"/>
              </a:rPr>
              <a:t>  product, SUM(price*quantity)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FROM</a:t>
            </a:r>
            <a:r>
              <a:rPr lang="en-US" sz="2400" dirty="0">
                <a:ea typeface="Menlo" charset="0"/>
                <a:cs typeface="Menlo" charset="0"/>
              </a:rPr>
              <a:t>     Purchase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WHERE</a:t>
            </a:r>
            <a:r>
              <a:rPr lang="en-US" sz="2400" dirty="0">
                <a:ea typeface="Menlo" charset="0"/>
                <a:cs typeface="Menlo" charset="0"/>
              </a:rPr>
              <a:t>    date &gt; ‘10/1/2005’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GROUP BY </a:t>
            </a:r>
            <a:r>
              <a:rPr lang="en-US" sz="2400" dirty="0"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>
                <a:solidFill>
                  <a:srgbClr val="FF0000"/>
                </a:solidFill>
                <a:ea typeface="Menlo" charset="0"/>
                <a:cs typeface="Menlo" charset="0"/>
              </a:rPr>
              <a:t>HAVING</a:t>
            </a:r>
            <a:r>
              <a:rPr lang="en-US" sz="2400" dirty="0">
                <a:ea typeface="Menlo" charset="0"/>
                <a:cs typeface="Menlo" charset="0"/>
              </a:rPr>
              <a:t>   SUM(quantity) &gt; 100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28650" y="5867400"/>
            <a:ext cx="728340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i="1" dirty="0"/>
              <a:t>Whereas WHERE clauses condition on </a:t>
            </a:r>
            <a:r>
              <a:rPr lang="en-US" sz="2400" b="1" i="1" dirty="0"/>
              <a:t>individual tuples…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20435" y="1295400"/>
            <a:ext cx="557556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4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date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quantity)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66736" y="1981200"/>
            <a:ext cx="78152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total sales after 10/1/2005 per </a:t>
            </a:r>
            <a:r>
              <a:rPr lang="en-US" sz="2400" dirty="0" smtClean="0">
                <a:latin typeface="+mj-lt"/>
              </a:rPr>
              <a:t>product, for those </a:t>
            </a:r>
            <a:r>
              <a:rPr lang="en-US" sz="2400" dirty="0" smtClean="0"/>
              <a:t>products </a:t>
            </a:r>
            <a:r>
              <a:rPr lang="en-US" sz="2400" dirty="0"/>
              <a:t>that have more </a:t>
            </a:r>
            <a:r>
              <a:rPr lang="en-US" sz="2400" dirty="0" smtClean="0"/>
              <a:t>than 100 buyers.</a:t>
            </a:r>
            <a:endParaRPr lang="en-US" sz="2400" dirty="0"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6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17/48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2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General form of Grouping and Aggregation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733800"/>
            <a:ext cx="8515350" cy="921098"/>
          </a:xfrm>
        </p:spPr>
        <p:txBody>
          <a:bodyPr>
            <a:noAutofit/>
          </a:bodyPr>
          <a:lstStyle/>
          <a:p>
            <a:r>
              <a:rPr lang="en-US" sz="2400" dirty="0"/>
              <a:t>S = Can ONLY contain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and/or aggregates over other </a:t>
            </a:r>
            <a:r>
              <a:rPr lang="en-US" sz="2400" dirty="0" smtClean="0"/>
              <a:t>attributes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is any condition on the attributes in R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n</a:t>
            </a:r>
          </a:p>
          <a:p>
            <a:pPr marL="0" indent="0">
              <a:buNone/>
            </a:pPr>
            <a:endParaRPr lang="en-US" sz="2400" baseline="-25000" dirty="0"/>
          </a:p>
          <a:p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 = is any condition on the aggregate </a:t>
            </a:r>
            <a:r>
              <a:rPr lang="en-US" sz="2400" dirty="0" smtClean="0"/>
              <a:t>expressions (i.e., groups)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967038" y="1600200"/>
            <a:ext cx="320992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SELECT</a:t>
            </a:r>
            <a:r>
              <a:rPr lang="en-US" sz="2400" dirty="0">
                <a:ea typeface="Menlo" charset="0"/>
                <a:cs typeface="Menlo" charset="0"/>
              </a:rPr>
              <a:t>    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FROM</a:t>
            </a:r>
            <a:r>
              <a:rPr lang="en-US" sz="2400" dirty="0">
                <a:ea typeface="Menlo" charset="0"/>
                <a:cs typeface="Menlo" charset="0"/>
              </a:rPr>
              <a:t>       R</a:t>
            </a:r>
            <a:r>
              <a:rPr lang="en-US" sz="2400" baseline="-25000" dirty="0">
                <a:ea typeface="Menlo" charset="0"/>
                <a:cs typeface="Menlo" charset="0"/>
              </a:rPr>
              <a:t>1</a:t>
            </a:r>
            <a:r>
              <a:rPr lang="en-US" sz="2400" dirty="0">
                <a:ea typeface="Menlo" charset="0"/>
                <a:cs typeface="Menlo" charset="0"/>
              </a:rPr>
              <a:t>,…,R</a:t>
            </a:r>
            <a:r>
              <a:rPr lang="en-US" sz="2400" baseline="-25000" dirty="0"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WHERE</a:t>
            </a:r>
            <a:r>
              <a:rPr lang="en-US" sz="2400" dirty="0">
                <a:ea typeface="Menlo" charset="0"/>
                <a:cs typeface="Menlo" charset="0"/>
              </a:rPr>
              <a:t>      C</a:t>
            </a:r>
            <a:r>
              <a:rPr lang="en-US" sz="2400" baseline="-25000" dirty="0">
                <a:ea typeface="Menlo" charset="0"/>
                <a:cs typeface="Menlo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GROUP BY</a:t>
            </a:r>
            <a:r>
              <a:rPr lang="en-US" sz="2400" dirty="0">
                <a:ea typeface="Menlo" charset="0"/>
                <a:cs typeface="Menlo" charset="0"/>
              </a:rPr>
              <a:t>   a</a:t>
            </a:r>
            <a:r>
              <a:rPr lang="en-US" sz="2400" baseline="-25000" dirty="0">
                <a:ea typeface="Menlo" charset="0"/>
                <a:cs typeface="Menlo" charset="0"/>
              </a:rPr>
              <a:t>1</a:t>
            </a:r>
            <a:r>
              <a:rPr lang="en-US" sz="2400" dirty="0">
                <a:ea typeface="Menlo" charset="0"/>
                <a:cs typeface="Menlo" charset="0"/>
              </a:rPr>
              <a:t>,…,</a:t>
            </a:r>
            <a:r>
              <a:rPr lang="en-US" sz="2400" dirty="0" err="1">
                <a:ea typeface="Menlo" charset="0"/>
                <a:cs typeface="Menlo" charset="0"/>
              </a:rPr>
              <a:t>a</a:t>
            </a:r>
            <a:r>
              <a:rPr lang="en-US" sz="2400" baseline="-25000" dirty="0" err="1">
                <a:ea typeface="Menlo" charset="0"/>
                <a:cs typeface="Menlo" charset="0"/>
              </a:rPr>
              <a:t>k</a:t>
            </a:r>
            <a:endParaRPr lang="en-US" sz="2400" baseline="-25000" dirty="0"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HAVING</a:t>
            </a:r>
            <a:r>
              <a:rPr lang="en-US" sz="2400" dirty="0">
                <a:ea typeface="Menlo" charset="0"/>
                <a:cs typeface="Menlo" charset="0"/>
              </a:rPr>
              <a:t>     C</a:t>
            </a:r>
            <a:r>
              <a:rPr lang="en-US" sz="2400" baseline="-25000" dirty="0">
                <a:ea typeface="Menlo" charset="0"/>
                <a:cs typeface="Menlo" charset="0"/>
              </a:rPr>
              <a:t>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18/48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Schedule after Recess Week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52400" y="1371600"/>
            <a:ext cx="5257799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SQL</a:t>
            </a:r>
            <a:endParaRPr lang="en-US" sz="5400" dirty="0"/>
          </a:p>
        </p:txBody>
      </p:sp>
      <p:sp>
        <p:nvSpPr>
          <p:cNvPr id="31" name="Rectangle 30"/>
          <p:cNvSpPr/>
          <p:nvPr/>
        </p:nvSpPr>
        <p:spPr>
          <a:xfrm>
            <a:off x="152400" y="2992437"/>
            <a:ext cx="5257799" cy="15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Semi-Structured Data, Quiz-2</a:t>
            </a:r>
            <a:endParaRPr lang="en-US" sz="5400" dirty="0"/>
          </a:p>
        </p:txBody>
      </p:sp>
      <p:sp>
        <p:nvSpPr>
          <p:cNvPr id="32" name="Rectangle 31"/>
          <p:cNvSpPr/>
          <p:nvPr/>
        </p:nvSpPr>
        <p:spPr>
          <a:xfrm>
            <a:off x="152400" y="4876800"/>
            <a:ext cx="525779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Summary</a:t>
            </a:r>
            <a:endParaRPr lang="en-US" sz="5400" dirty="0"/>
          </a:p>
        </p:txBody>
      </p:sp>
      <p:sp>
        <p:nvSpPr>
          <p:cNvPr id="34" name="Rounded Rectangle 33"/>
          <p:cNvSpPr/>
          <p:nvPr/>
        </p:nvSpPr>
        <p:spPr>
          <a:xfrm>
            <a:off x="5562600" y="990600"/>
            <a:ext cx="3505200" cy="1760537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8</a:t>
            </a:r>
            <a:r>
              <a:rPr lang="en-US" b="1" dirty="0" smtClean="0">
                <a:solidFill>
                  <a:schemeClr val="tx1"/>
                </a:solidFill>
              </a:rPr>
              <a:t> Lectures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8  (Oct 07-Oct 11)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9  (Oct 14-Oct 18)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10 (Oct 21-Oct 25)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11 (Oct 28-Nov 01)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562600" y="2895600"/>
            <a:ext cx="3505200" cy="1655764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2 Lectures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12  (Nov 02-Nov 08)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 </a:t>
            </a:r>
            <a:r>
              <a:rPr lang="en-SG" dirty="0">
                <a:solidFill>
                  <a:schemeClr val="tx1"/>
                </a:solidFill>
              </a:rPr>
              <a:t>Quiz during Tutorial session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 </a:t>
            </a:r>
            <a:r>
              <a:rPr lang="en-SG" dirty="0">
                <a:solidFill>
                  <a:schemeClr val="tx1"/>
                </a:solidFill>
              </a:rPr>
              <a:t>Quiz syllabus: everything on </a:t>
            </a:r>
            <a:r>
              <a:rPr lang="en-SG" dirty="0" smtClean="0">
                <a:solidFill>
                  <a:schemeClr val="tx1"/>
                </a:solidFill>
              </a:rPr>
              <a:t>SQL (Week 8, 9, 10 11)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562600" y="4800600"/>
            <a:ext cx="3505200" cy="1143000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 Week 13  </a:t>
            </a:r>
            <a:r>
              <a:rPr lang="en-US" dirty="0">
                <a:solidFill>
                  <a:schemeClr val="tx1"/>
                </a:solidFill>
              </a:rPr>
              <a:t>(Nov </a:t>
            </a:r>
            <a:r>
              <a:rPr lang="en-US" dirty="0" smtClean="0">
                <a:solidFill>
                  <a:schemeClr val="tx1"/>
                </a:solidFill>
              </a:rPr>
              <a:t>11-Nov 15)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2400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General form of Grouping and Aggregation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967038" y="1524000"/>
            <a:ext cx="320992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SELECT</a:t>
            </a:r>
            <a:r>
              <a:rPr lang="en-US" sz="2400" dirty="0">
                <a:ea typeface="Menlo" charset="0"/>
                <a:cs typeface="Menlo" charset="0"/>
              </a:rPr>
              <a:t>    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FROM</a:t>
            </a:r>
            <a:r>
              <a:rPr lang="en-US" sz="2400" dirty="0">
                <a:ea typeface="Menlo" charset="0"/>
                <a:cs typeface="Menlo" charset="0"/>
              </a:rPr>
              <a:t>       R</a:t>
            </a:r>
            <a:r>
              <a:rPr lang="en-US" sz="2400" baseline="-25000" dirty="0">
                <a:ea typeface="Menlo" charset="0"/>
                <a:cs typeface="Menlo" charset="0"/>
              </a:rPr>
              <a:t>1</a:t>
            </a:r>
            <a:r>
              <a:rPr lang="en-US" sz="2400" dirty="0">
                <a:ea typeface="Menlo" charset="0"/>
                <a:cs typeface="Menlo" charset="0"/>
              </a:rPr>
              <a:t>,…,R</a:t>
            </a:r>
            <a:r>
              <a:rPr lang="en-US" sz="2400" baseline="-25000" dirty="0"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WHERE</a:t>
            </a:r>
            <a:r>
              <a:rPr lang="en-US" sz="2400" dirty="0">
                <a:ea typeface="Menlo" charset="0"/>
                <a:cs typeface="Menlo" charset="0"/>
              </a:rPr>
              <a:t>      C</a:t>
            </a:r>
            <a:r>
              <a:rPr lang="en-US" sz="2400" baseline="-25000" dirty="0">
                <a:ea typeface="Menlo" charset="0"/>
                <a:cs typeface="Menlo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GROUP BY</a:t>
            </a:r>
            <a:r>
              <a:rPr lang="en-US" sz="2400" dirty="0">
                <a:ea typeface="Menlo" charset="0"/>
                <a:cs typeface="Menlo" charset="0"/>
              </a:rPr>
              <a:t>   a</a:t>
            </a:r>
            <a:r>
              <a:rPr lang="en-US" sz="2400" baseline="-25000" dirty="0">
                <a:ea typeface="Menlo" charset="0"/>
                <a:cs typeface="Menlo" charset="0"/>
              </a:rPr>
              <a:t>1</a:t>
            </a:r>
            <a:r>
              <a:rPr lang="en-US" sz="2400" dirty="0">
                <a:ea typeface="Menlo" charset="0"/>
                <a:cs typeface="Menlo" charset="0"/>
              </a:rPr>
              <a:t>,…,</a:t>
            </a:r>
            <a:r>
              <a:rPr lang="en-US" sz="2400" dirty="0" err="1">
                <a:ea typeface="Menlo" charset="0"/>
                <a:cs typeface="Menlo" charset="0"/>
              </a:rPr>
              <a:t>a</a:t>
            </a:r>
            <a:r>
              <a:rPr lang="en-US" sz="2400" baseline="-25000" dirty="0" err="1">
                <a:ea typeface="Menlo" charset="0"/>
                <a:cs typeface="Menlo" charset="0"/>
              </a:rPr>
              <a:t>k</a:t>
            </a:r>
            <a:endParaRPr lang="en-US" sz="2400" baseline="-25000" dirty="0"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HAVING</a:t>
            </a:r>
            <a:r>
              <a:rPr lang="en-US" sz="2400" dirty="0">
                <a:ea typeface="Menlo" charset="0"/>
                <a:cs typeface="Menlo" charset="0"/>
              </a:rPr>
              <a:t>     C</a:t>
            </a:r>
            <a:r>
              <a:rPr lang="en-US" sz="2400" baseline="-25000" dirty="0">
                <a:ea typeface="Menlo" charset="0"/>
                <a:cs typeface="Menlo" charset="0"/>
              </a:rPr>
              <a:t>2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04800" y="3519397"/>
            <a:ext cx="8610600" cy="2576603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sz="2400" b="1" u="sng" dirty="0"/>
              <a:t>Evaluation steps: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Evaluate </a:t>
            </a:r>
            <a:r>
              <a:rPr lang="en-US" sz="2400" dirty="0">
                <a:solidFill>
                  <a:schemeClr val="accent2"/>
                </a:solidFill>
              </a:rPr>
              <a:t>FROM-WHERE</a:t>
            </a:r>
            <a:r>
              <a:rPr lang="en-US" sz="2400" dirty="0"/>
              <a:t>: apply condition C</a:t>
            </a:r>
            <a:r>
              <a:rPr lang="en-US" sz="2400" baseline="-25000" dirty="0"/>
              <a:t>1</a:t>
            </a:r>
            <a:r>
              <a:rPr lang="en-US" sz="2400" dirty="0"/>
              <a:t> on the  attributes in R</a:t>
            </a:r>
            <a:r>
              <a:rPr lang="en-US" sz="2400" baseline="-25000" dirty="0"/>
              <a:t>1</a:t>
            </a:r>
            <a:r>
              <a:rPr lang="en-US" sz="2400" dirty="0"/>
              <a:t>,…,R</a:t>
            </a:r>
            <a:r>
              <a:rPr lang="en-US" sz="2400" baseline="-25000" dirty="0"/>
              <a:t>n</a:t>
            </a: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GROUP BY </a:t>
            </a:r>
            <a:r>
              <a:rPr lang="en-US" sz="2400" dirty="0"/>
              <a:t>the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baseline="-25000" dirty="0"/>
              <a:t> 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Apply condition C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to each group (may have aggregates)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 Compute aggregates in S and return the result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2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19/48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240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 smtClean="0"/>
              <a:t>Having – More Examples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2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20/48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03834" y="1310470"/>
            <a:ext cx="848253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03834" y="1295960"/>
            <a:ext cx="8468024" cy="147039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455205" y="1848510"/>
            <a:ext cx="84601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990099"/>
                </a:solidFill>
              </a:rPr>
              <a:t>Sells(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price)</a:t>
            </a:r>
            <a:r>
              <a:rPr lang="en-US" sz="2400" dirty="0" smtClean="0"/>
              <a:t>, find the average price of those beers that are served in at least two bars.</a:t>
            </a:r>
            <a:endParaRPr lang="en-US" sz="2400" dirty="0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895042" y="2895600"/>
            <a:ext cx="6451092" cy="1752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latin typeface="Arial" charset="0"/>
              </a:rPr>
              <a:t>, AVG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(price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)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AS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AvgPrice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GROUP BY 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HAVING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COUNT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(beer)&gt;= </a:t>
            </a:r>
            <a:r>
              <a:rPr lang="en-US" sz="2400" dirty="0">
                <a:solidFill>
                  <a:srgbClr val="990099"/>
                </a:solidFill>
              </a:rPr>
              <a:t>2</a:t>
            </a:r>
            <a:r>
              <a:rPr lang="en-US" sz="2400" dirty="0" smtClean="0">
                <a:solidFill>
                  <a:srgbClr val="00FFFF"/>
                </a:solidFill>
                <a:latin typeface="Arial" charset="0"/>
              </a:rPr>
              <a:t> 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838200" y="4724400"/>
            <a:ext cx="6507934" cy="1620837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latin typeface="Arial" charset="0"/>
              </a:rPr>
              <a:t>, AVG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(price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)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AS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AvgPrice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GROUP BY 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HAVING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COUNT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(bar)&gt;= </a:t>
            </a:r>
            <a:r>
              <a:rPr lang="en-US" sz="2400" dirty="0">
                <a:solidFill>
                  <a:srgbClr val="990099"/>
                </a:solidFill>
              </a:rPr>
              <a:t>2</a:t>
            </a:r>
            <a:r>
              <a:rPr lang="en-US" sz="2400" dirty="0" smtClean="0">
                <a:solidFill>
                  <a:srgbClr val="00FFFF"/>
                </a:solidFill>
                <a:latin typeface="Arial" charset="0"/>
              </a:rPr>
              <a:t> 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2" name="Explosion 2 1"/>
          <p:cNvSpPr/>
          <p:nvPr/>
        </p:nvSpPr>
        <p:spPr>
          <a:xfrm>
            <a:off x="7036880" y="3581400"/>
            <a:ext cx="2030920" cy="276383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Both OKAY; same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7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240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 smtClean="0"/>
              <a:t>Having – More Examples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2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20/48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03834" y="1310470"/>
            <a:ext cx="848253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03834" y="1295960"/>
            <a:ext cx="8468024" cy="147039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455205" y="1848510"/>
            <a:ext cx="84601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990099"/>
                </a:solidFill>
              </a:rPr>
              <a:t>Sells(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price)</a:t>
            </a:r>
            <a:r>
              <a:rPr lang="en-US" sz="2400" dirty="0" smtClean="0"/>
              <a:t>, find the average price of those beers that are served in at least two bars.</a:t>
            </a:r>
            <a:endParaRPr lang="en-US" sz="2400" dirty="0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895042" y="2870073"/>
            <a:ext cx="6451092" cy="1397127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latin typeface="Arial" charset="0"/>
              </a:rPr>
              <a:t>, AVG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(price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)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AS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AvgPrice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GROUP BY 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HAVING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COUNT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(price)&gt;= </a:t>
            </a:r>
            <a:r>
              <a:rPr lang="en-US" sz="2400" dirty="0">
                <a:solidFill>
                  <a:srgbClr val="990099"/>
                </a:solidFill>
              </a:rPr>
              <a:t>2</a:t>
            </a:r>
            <a:r>
              <a:rPr lang="en-US" sz="2400" dirty="0" smtClean="0">
                <a:solidFill>
                  <a:srgbClr val="00FFFF"/>
                </a:solidFill>
                <a:latin typeface="Arial" charset="0"/>
              </a:rPr>
              <a:t> 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83812"/>
              </p:ext>
            </p:extLst>
          </p:nvPr>
        </p:nvGraphicFramePr>
        <p:xfrm>
          <a:off x="1371600" y="4419600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</a:t>
                      </a:r>
                      <a:r>
                        <a:rPr lang="en-US" baseline="0" dirty="0" smtClean="0"/>
                        <a:t> Da </a:t>
                      </a:r>
                      <a:r>
                        <a:rPr lang="en-US" baseline="0" dirty="0" err="1" smtClean="0"/>
                        <a:t>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WOOBAR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Heineken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SandBar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Heineken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</a:t>
                      </a:r>
                      <a:r>
                        <a:rPr lang="en-US" baseline="0" dirty="0" smtClean="0"/>
                        <a:t> Da </a:t>
                      </a:r>
                      <a:r>
                        <a:rPr lang="en-US" baseline="0" dirty="0" err="1" smtClean="0"/>
                        <a:t>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895042" y="4800600"/>
            <a:ext cx="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5042" y="4800600"/>
            <a:ext cx="3241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95042" y="5486400"/>
            <a:ext cx="3241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45606" y="4953000"/>
            <a:ext cx="96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Group-1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95042" y="5562600"/>
            <a:ext cx="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95042" y="5562600"/>
            <a:ext cx="3241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95042" y="6248400"/>
            <a:ext cx="3241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45606" y="5715000"/>
            <a:ext cx="96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Group-2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95042" y="6324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95042" y="6324600"/>
            <a:ext cx="3241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5042" y="6781800"/>
            <a:ext cx="3241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45606" y="6400800"/>
            <a:ext cx="96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Group-3</a:t>
            </a:r>
            <a:endParaRPr lang="en-US" dirty="0"/>
          </a:p>
        </p:txBody>
      </p:sp>
      <p:sp>
        <p:nvSpPr>
          <p:cNvPr id="29" name="Explosion 2 28"/>
          <p:cNvSpPr/>
          <p:nvPr/>
        </p:nvSpPr>
        <p:spPr>
          <a:xfrm>
            <a:off x="7036880" y="2798763"/>
            <a:ext cx="2030920" cy="276383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Also OKAY; same result</a:t>
            </a:r>
            <a:endParaRPr lang="en-US" dirty="0"/>
          </a:p>
        </p:txBody>
      </p:sp>
      <p:pic>
        <p:nvPicPr>
          <p:cNvPr id="28" name="Picture 4" descr="Image result for WRONG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14" y="6172200"/>
            <a:ext cx="314019" cy="31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RIGHT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9" y="4512499"/>
            <a:ext cx="391906" cy="42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RIGHT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62367"/>
            <a:ext cx="391906" cy="42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84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 smtClean="0"/>
              <a:t>Having – More Examples (Every)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2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21/48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03834" y="1310470"/>
            <a:ext cx="848253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03834" y="1295959"/>
            <a:ext cx="8468024" cy="186392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455205" y="1848510"/>
            <a:ext cx="84601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990099"/>
                </a:solidFill>
              </a:rPr>
              <a:t>Sells(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price)</a:t>
            </a:r>
            <a:r>
              <a:rPr lang="en-US" sz="2400" dirty="0" smtClean="0"/>
              <a:t>, find </a:t>
            </a:r>
            <a:r>
              <a:rPr lang="en-US" sz="2400" dirty="0"/>
              <a:t>the </a:t>
            </a:r>
            <a:r>
              <a:rPr lang="en-US" sz="2400" dirty="0" err="1"/>
              <a:t>avg</a:t>
            </a:r>
            <a:r>
              <a:rPr lang="en-US" sz="2400" dirty="0"/>
              <a:t> price of beers that are served in at least two bars and </a:t>
            </a:r>
            <a:r>
              <a:rPr lang="en-US" sz="2400" dirty="0">
                <a:solidFill>
                  <a:srgbClr val="FF0000"/>
                </a:solidFill>
              </a:rPr>
              <a:t>price in each bar is less than 9 dollars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479317" y="3498862"/>
            <a:ext cx="8359883" cy="2063738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latin typeface="Arial" charset="0"/>
              </a:rPr>
              <a:t>, AVG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(price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)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AS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AvgPrice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GROUP BY 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HAVING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COUNT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(beer)&gt;= </a:t>
            </a:r>
            <a:r>
              <a:rPr lang="en-US" sz="2400" dirty="0" smtClean="0">
                <a:solidFill>
                  <a:srgbClr val="990099"/>
                </a:solidFill>
              </a:rPr>
              <a:t>2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rgbClr val="FF0000"/>
                </a:solidFill>
              </a:rPr>
              <a:t> EVERY</a:t>
            </a:r>
            <a:r>
              <a:rPr lang="en-US" sz="2400" dirty="0" smtClean="0">
                <a:solidFill>
                  <a:srgbClr val="990099"/>
                </a:solidFill>
              </a:rPr>
              <a:t> (price &lt; 9.00)</a:t>
            </a:r>
            <a:r>
              <a:rPr lang="en-US" sz="2400" dirty="0" smtClean="0">
                <a:solidFill>
                  <a:srgbClr val="00FFFF"/>
                </a:solidFill>
                <a:latin typeface="Arial" charset="0"/>
              </a:rPr>
              <a:t> 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9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Group By – More Examples</a:t>
            </a:r>
            <a:endParaRPr lang="en-US" b="1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397181"/>
            <a:ext cx="5829300" cy="1657350"/>
          </a:xfrm>
        </p:spPr>
        <p:txBody>
          <a:bodyPr/>
          <a:lstStyle/>
          <a:p>
            <a:r>
              <a:rPr lang="en-US" dirty="0"/>
              <a:t>Find authors who wrote </a:t>
            </a:r>
            <a:r>
              <a:rPr lang="en-US" dirty="0">
                <a:latin typeface="Symbol" charset="2"/>
              </a:rPr>
              <a:t>³</a:t>
            </a:r>
            <a:r>
              <a:rPr lang="en-US" dirty="0"/>
              <a:t> 10 documents: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628650" y="1447800"/>
            <a:ext cx="2210862" cy="701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Author(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name)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Wrote(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url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22/48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086100" y="1143000"/>
            <a:ext cx="58293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 author (i.e., blogger) can have many logins. In every login, she writes many </a:t>
            </a:r>
            <a:r>
              <a:rPr lang="en-US" dirty="0" err="1" smtClean="0"/>
              <a:t>urls</a:t>
            </a:r>
            <a:r>
              <a:rPr lang="en-US" dirty="0" smtClean="0"/>
              <a:t> (i.e., blogs).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628649" y="4267200"/>
            <a:ext cx="5074803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j-lt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+mj-lt"/>
                <a:ea typeface="Menlo" charset="0"/>
                <a:cs typeface="Menlo" charset="0"/>
              </a:rPr>
              <a:t>   </a:t>
            </a:r>
            <a:r>
              <a:rPr lang="en-US" sz="2000" dirty="0" err="1">
                <a:latin typeface="+mj-lt"/>
                <a:ea typeface="Menlo" charset="0"/>
                <a:cs typeface="Menlo" charset="0"/>
              </a:rPr>
              <a:t>Author.name</a:t>
            </a:r>
            <a:endParaRPr lang="en-US" sz="2000" dirty="0">
              <a:latin typeface="+mj-lt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+mj-lt"/>
                <a:ea typeface="Menlo" charset="0"/>
                <a:cs typeface="Menlo" charset="0"/>
              </a:rPr>
              <a:t>FROM   </a:t>
            </a:r>
            <a:r>
              <a:rPr lang="en-US" sz="2000" dirty="0">
                <a:latin typeface="+mj-lt"/>
                <a:ea typeface="Menlo" charset="0"/>
                <a:cs typeface="Menlo" charset="0"/>
              </a:rPr>
              <a:t>  Author, Wrote</a:t>
            </a:r>
          </a:p>
          <a:p>
            <a:r>
              <a:rPr lang="en-US" sz="2000" dirty="0">
                <a:solidFill>
                  <a:schemeClr val="accent2"/>
                </a:solidFill>
                <a:latin typeface="+mj-lt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+mj-lt"/>
                <a:ea typeface="Menlo" charset="0"/>
                <a:cs typeface="Menlo" charset="0"/>
              </a:rPr>
              <a:t>    </a:t>
            </a:r>
            <a:r>
              <a:rPr lang="en-US" sz="2000" dirty="0" err="1">
                <a:latin typeface="+mj-lt"/>
                <a:ea typeface="Menlo" charset="0"/>
                <a:cs typeface="Menlo" charset="0"/>
              </a:rPr>
              <a:t>Author.login</a:t>
            </a:r>
            <a:r>
              <a:rPr lang="en-US" sz="2000" dirty="0">
                <a:latin typeface="+mj-lt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+mj-lt"/>
                <a:ea typeface="Menlo" charset="0"/>
                <a:cs typeface="Menlo" charset="0"/>
              </a:rPr>
              <a:t>Wrote.login</a:t>
            </a:r>
            <a:endParaRPr lang="en-US" sz="2000" dirty="0">
              <a:latin typeface="+mj-lt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+mj-lt"/>
                <a:ea typeface="Menlo" charset="0"/>
                <a:cs typeface="Menlo" charset="0"/>
              </a:rPr>
              <a:t>GROUP BY</a:t>
            </a:r>
            <a:r>
              <a:rPr lang="en-US" sz="2000" dirty="0">
                <a:latin typeface="+mj-lt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+mj-lt"/>
                <a:ea typeface="Menlo" charset="0"/>
                <a:cs typeface="Menlo" charset="0"/>
              </a:rPr>
              <a:t>Author.name</a:t>
            </a:r>
            <a:endParaRPr lang="en-US" sz="2000" dirty="0">
              <a:latin typeface="+mj-lt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+mj-lt"/>
                <a:ea typeface="Menlo" charset="0"/>
                <a:cs typeface="Menlo" charset="0"/>
              </a:rPr>
              <a:t>HAVING   </a:t>
            </a:r>
            <a:r>
              <a:rPr lang="en-US" sz="2000" dirty="0">
                <a:latin typeface="+mj-lt"/>
                <a:ea typeface="Menlo" charset="0"/>
                <a:cs typeface="Menlo" charset="0"/>
              </a:rPr>
              <a:t>COUNT(</a:t>
            </a:r>
            <a:r>
              <a:rPr lang="en-US" sz="2000" dirty="0" err="1">
                <a:latin typeface="+mj-lt"/>
                <a:ea typeface="Menlo" charset="0"/>
                <a:cs typeface="Menlo" charset="0"/>
              </a:rPr>
              <a:t>Wrote.url</a:t>
            </a:r>
            <a:r>
              <a:rPr lang="en-US" sz="2000" dirty="0">
                <a:latin typeface="+mj-lt"/>
                <a:ea typeface="Menlo" charset="0"/>
                <a:cs typeface="Menlo" charset="0"/>
              </a:rPr>
              <a:t>) &gt; 10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588591" y="6183868"/>
            <a:ext cx="56604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No need for </a:t>
            </a:r>
            <a:r>
              <a:rPr lang="en-US" sz="2000" dirty="0">
                <a:solidFill>
                  <a:schemeClr val="accent2"/>
                </a:solidFill>
              </a:rPr>
              <a:t>DISTINCT</a:t>
            </a:r>
            <a:r>
              <a:rPr lang="en-US" sz="2000" dirty="0"/>
              <a:t>: automatically from </a:t>
            </a:r>
            <a:r>
              <a:rPr lang="en-US" sz="2000" dirty="0">
                <a:solidFill>
                  <a:schemeClr val="accent2"/>
                </a:solidFill>
              </a:rPr>
              <a:t>GROUP BY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Group By – More Examples</a:t>
            </a:r>
            <a:endParaRPr lang="en-US" b="1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09600" y="2397181"/>
            <a:ext cx="5829300" cy="16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Find authors who wrote </a:t>
            </a:r>
            <a:r>
              <a:rPr lang="en-US" dirty="0" smtClean="0">
                <a:latin typeface="Symbol" charset="2"/>
              </a:rPr>
              <a:t>³</a:t>
            </a:r>
            <a:r>
              <a:rPr lang="en-US" dirty="0" smtClean="0"/>
              <a:t> 10 documents:</a:t>
            </a:r>
          </a:p>
          <a:p>
            <a:r>
              <a:rPr lang="en-US" dirty="0" smtClean="0"/>
              <a:t>Attempt: with Group By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23/48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28650" y="1447800"/>
            <a:ext cx="2210862" cy="701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Author(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name)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Wrote(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url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086100" y="1143000"/>
            <a:ext cx="58293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 author (i.e., blogger) can have many logins. In every login, she writes many </a:t>
            </a:r>
            <a:r>
              <a:rPr lang="en-US" dirty="0" err="1" smtClean="0"/>
              <a:t>urls</a:t>
            </a:r>
            <a:r>
              <a:rPr lang="en-US" dirty="0" smtClean="0"/>
              <a:t> (i.e., blogs).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24/48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4233208"/>
            <a:ext cx="7620000" cy="193899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Study-at-Home slides at the end of every lecture</a:t>
            </a:r>
          </a:p>
          <a:p>
            <a:endParaRPr lang="en-US" sz="2000" b="1" u="sng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They will be in the syllabus of Quiz-2 and Final Exam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More examples and cases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Study them at home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If any questions, ask me !!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96" y="4240730"/>
            <a:ext cx="929404" cy="788470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 noChangeArrowheads="1"/>
          </p:cNvSpPr>
          <p:nvPr/>
        </p:nvSpPr>
        <p:spPr>
          <a:xfrm>
            <a:off x="381000" y="1150938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Groupings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of tables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modifications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2" descr="3d tick sign Stock Photo - 72481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4262" y="914400"/>
            <a:ext cx="693737" cy="6937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35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SQL DDL Overview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25/48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28602" y="1321354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Data Definition Language (DDL)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28600" y="1314102"/>
            <a:ext cx="8455507" cy="214392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279973" y="1881166"/>
            <a:ext cx="83876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buFont typeface="Arial" pitchFamily="34" charset="0"/>
              <a:buChar char="•"/>
            </a:pPr>
            <a:r>
              <a:rPr lang="en-US" sz="2400" dirty="0" smtClean="0"/>
              <a:t>add, modify, and drop tables</a:t>
            </a:r>
          </a:p>
          <a:p>
            <a:pPr marL="533400" indent="-533400">
              <a:buFont typeface="Arial" pitchFamily="34" charset="0"/>
              <a:buChar char="•"/>
            </a:pPr>
            <a:r>
              <a:rPr lang="en-US" sz="2400" dirty="0" smtClean="0"/>
              <a:t>create views</a:t>
            </a:r>
          </a:p>
          <a:p>
            <a:pPr marL="533400" indent="-533400">
              <a:buFont typeface="Arial" pitchFamily="34" charset="0"/>
              <a:buChar char="•"/>
            </a:pPr>
            <a:r>
              <a:rPr lang="en-US" sz="2400" dirty="0" smtClean="0"/>
              <a:t>define and enforce integrity constraints</a:t>
            </a:r>
          </a:p>
          <a:p>
            <a:pPr marL="533400" indent="-533400">
              <a:buFont typeface="Arial" pitchFamily="34" charset="0"/>
              <a:buChar char="•"/>
            </a:pPr>
            <a:r>
              <a:rPr lang="en-US" sz="2400" dirty="0" smtClean="0"/>
              <a:t>enforce security restrictions</a:t>
            </a:r>
            <a:endParaRPr lang="en-US" sz="2400" dirty="0"/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95519" y="3781526"/>
            <a:ext cx="385973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Create table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95518" y="3774275"/>
            <a:ext cx="3830707" cy="1788325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432374" y="4341339"/>
            <a:ext cx="38083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CREATE TABLE </a:t>
            </a:r>
            <a:r>
              <a:rPr lang="en-US" sz="2400" dirty="0" smtClean="0">
                <a:solidFill>
                  <a:srgbClr val="990099"/>
                </a:solidFill>
              </a:rPr>
              <a:t>&lt;name&gt; (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990099"/>
                </a:solidFill>
              </a:rPr>
              <a:t>    &lt;list of elements&gt;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990099"/>
                </a:solidFill>
              </a:rPr>
              <a:t>);</a:t>
            </a:r>
            <a:endParaRPr lang="en-US" sz="2400" dirty="0">
              <a:solidFill>
                <a:srgbClr val="990099"/>
              </a:solidFill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640948" y="3803297"/>
            <a:ext cx="385973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Remove table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640947" y="3796046"/>
            <a:ext cx="3830707" cy="175203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4815194" y="4525220"/>
            <a:ext cx="3399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DROP TABLE </a:t>
            </a:r>
            <a:r>
              <a:rPr lang="en-US" sz="2400" dirty="0" smtClean="0">
                <a:solidFill>
                  <a:srgbClr val="990099"/>
                </a:solidFill>
              </a:rPr>
              <a:t>&lt;name&gt;;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0799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Create Table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26/48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28602" y="845452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Principal elements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228600" y="838200"/>
            <a:ext cx="8455507" cy="120049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8" name="Rectangle 27"/>
          <p:cNvSpPr/>
          <p:nvPr/>
        </p:nvSpPr>
        <p:spPr>
          <a:xfrm>
            <a:off x="279973" y="1405264"/>
            <a:ext cx="8387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en-US" sz="2400" dirty="0" smtClean="0"/>
              <a:t>A pair consisting of an </a:t>
            </a:r>
            <a:r>
              <a:rPr lang="en-US" sz="2400" dirty="0" smtClean="0">
                <a:solidFill>
                  <a:srgbClr val="FF0000"/>
                </a:solidFill>
              </a:rPr>
              <a:t>attribute</a:t>
            </a:r>
            <a:r>
              <a:rPr lang="en-US" sz="2400" dirty="0" smtClean="0"/>
              <a:t> and a </a:t>
            </a:r>
            <a:r>
              <a:rPr lang="en-US" sz="2400" dirty="0" smtClean="0">
                <a:solidFill>
                  <a:srgbClr val="FF0000"/>
                </a:solidFill>
              </a:rPr>
              <a:t>type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67979" y="2217051"/>
            <a:ext cx="4095098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Data Types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67978" y="2209800"/>
            <a:ext cx="4064298" cy="373380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2" name="Rectangle 31"/>
          <p:cNvSpPr/>
          <p:nvPr/>
        </p:nvSpPr>
        <p:spPr>
          <a:xfrm>
            <a:off x="204834" y="2776864"/>
            <a:ext cx="4214766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INT or INTEGER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REAL or FLOAT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CHAR(n) = Fixed-length character string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VARCHAR(n)= Variable-length strings up to n characters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DATE: = In </a:t>
            </a:r>
            <a:r>
              <a:rPr lang="en-US" sz="2400" dirty="0" smtClean="0">
                <a:solidFill>
                  <a:srgbClr val="FF0000"/>
                </a:solidFill>
              </a:rPr>
              <a:t>’</a:t>
            </a:r>
            <a:r>
              <a:rPr lang="en-US" sz="2400" dirty="0" err="1" smtClean="0">
                <a:solidFill>
                  <a:srgbClr val="FF0000"/>
                </a:solidFill>
              </a:rPr>
              <a:t>yyyy</a:t>
            </a:r>
            <a:r>
              <a:rPr lang="en-US" sz="2400" dirty="0" smtClean="0">
                <a:solidFill>
                  <a:srgbClr val="FF0000"/>
                </a:solidFill>
              </a:rPr>
              <a:t>-mm-</a:t>
            </a:r>
            <a:r>
              <a:rPr lang="en-US" sz="2400" dirty="0" err="1" smtClean="0">
                <a:solidFill>
                  <a:srgbClr val="FF0000"/>
                </a:solidFill>
              </a:rPr>
              <a:t>dd</a:t>
            </a:r>
            <a:r>
              <a:rPr lang="en-US" sz="2400" dirty="0" smtClean="0">
                <a:solidFill>
                  <a:srgbClr val="FF0000"/>
                </a:solidFill>
              </a:rPr>
              <a:t>’</a:t>
            </a:r>
            <a:r>
              <a:rPr lang="en-US" sz="2400" dirty="0" smtClean="0"/>
              <a:t> format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TIME = In </a:t>
            </a:r>
            <a:r>
              <a:rPr lang="en-US" sz="2400" dirty="0" smtClean="0">
                <a:solidFill>
                  <a:srgbClr val="FF0000"/>
                </a:solidFill>
              </a:rPr>
              <a:t>’</a:t>
            </a:r>
            <a:r>
              <a:rPr lang="en-US" sz="2400" dirty="0" err="1" smtClean="0">
                <a:solidFill>
                  <a:srgbClr val="FF0000"/>
                </a:solidFill>
              </a:rPr>
              <a:t>hh:mm:ss</a:t>
            </a:r>
            <a:r>
              <a:rPr lang="en-US" sz="2400" dirty="0" smtClean="0">
                <a:solidFill>
                  <a:srgbClr val="FF0000"/>
                </a:solidFill>
              </a:rPr>
              <a:t>’ </a:t>
            </a:r>
            <a:r>
              <a:rPr lang="en-US" sz="2400" dirty="0" smtClean="0"/>
              <a:t>format</a:t>
            </a:r>
            <a:endParaRPr lang="en-US" sz="2400" dirty="0"/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4548812" y="2668698"/>
            <a:ext cx="4290388" cy="2169519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TABLE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 (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bar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CHAR(20</a:t>
            </a:r>
            <a:r>
              <a:rPr lang="en-US" sz="2400" dirty="0">
                <a:latin typeface="Arial" charset="0"/>
              </a:rPr>
              <a:t>),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VARCHAR(20</a:t>
            </a:r>
            <a:r>
              <a:rPr lang="en-US" sz="2400" dirty="0">
                <a:latin typeface="Arial" charset="0"/>
              </a:rPr>
              <a:t>),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price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REAL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);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Alter Table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272142" y="921652"/>
            <a:ext cx="860697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Adding Attributes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272142" y="914400"/>
            <a:ext cx="8608968" cy="181009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360861" y="1495978"/>
            <a:ext cx="851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We may change a relation schema by adding a new attribute (“column”) by: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ALTER TABLE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&lt;name&gt; </a:t>
            </a:r>
            <a:r>
              <a:rPr lang="en-US" sz="2400" dirty="0" smtClean="0">
                <a:solidFill>
                  <a:srgbClr val="FF0000"/>
                </a:solidFill>
              </a:rPr>
              <a:t>ADD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&lt;attribute declaration&gt;;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152400" y="4466212"/>
            <a:ext cx="5693228" cy="1175658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>
                <a:latin typeface="Arial" charset="0"/>
              </a:rPr>
              <a:t>ALTER TABLE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Bars</a:t>
            </a:r>
          </a:p>
          <a:p>
            <a:pPr eaLnBrk="1" hangingPunct="1"/>
            <a:r>
              <a:rPr lang="en-US" sz="2400">
                <a:latin typeface="Arial" charset="0"/>
              </a:rPr>
              <a:t>ADD		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phone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>
                <a:latin typeface="Arial" charset="0"/>
              </a:rPr>
              <a:t>CHAR(10)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>
                <a:solidFill>
                  <a:srgbClr val="00FFFF"/>
                </a:solidFill>
                <a:latin typeface="Arial" charset="0"/>
              </a:rPr>
              <a:t>			</a:t>
            </a:r>
            <a:r>
              <a:rPr lang="en-US" sz="2400">
                <a:latin typeface="Arial" charset="0"/>
              </a:rPr>
              <a:t>DEFAULT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`unlisted’;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64885" y="2844795"/>
            <a:ext cx="860697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Deleting Attributes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64885" y="2837543"/>
            <a:ext cx="8608968" cy="1512555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353604" y="3419121"/>
            <a:ext cx="8518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Remove an attribute from a relation schema by: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ALTER TABLE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&lt;name&gt; </a:t>
            </a:r>
            <a:r>
              <a:rPr lang="en-US" sz="2400" dirty="0" smtClean="0">
                <a:solidFill>
                  <a:srgbClr val="FF0000"/>
                </a:solidFill>
              </a:rPr>
              <a:t>DROP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&lt;attribute&gt;;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4786084" y="5842000"/>
            <a:ext cx="4296229" cy="863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>
                <a:latin typeface="Arial" charset="0"/>
              </a:rPr>
              <a:t>ALTER TABLE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Bars</a:t>
            </a:r>
          </a:p>
          <a:p>
            <a:pPr eaLnBrk="1" hangingPunct="1"/>
            <a:r>
              <a:rPr lang="en-US" sz="2400">
                <a:latin typeface="Arial" charset="0"/>
              </a:rPr>
              <a:t>DROP		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license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>
                <a:latin typeface="Arial" charset="0"/>
              </a:rPr>
              <a:t>;</a:t>
            </a:r>
            <a:endParaRPr lang="en-US" sz="2400">
              <a:solidFill>
                <a:srgbClr val="00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716" y="685800"/>
            <a:ext cx="838200" cy="83820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SQL 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ontent Placeholder 2"/>
          <p:cNvSpPr txBox="1">
            <a:spLocks noChangeArrowheads="1"/>
          </p:cNvSpPr>
          <p:nvPr/>
        </p:nvSpPr>
        <p:spPr>
          <a:xfrm>
            <a:off x="381000" y="1981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Querying single relation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/>
          <p:cNvSpPr txBox="1">
            <a:spLocks noChangeArrowheads="1"/>
          </p:cNvSpPr>
          <p:nvPr/>
        </p:nvSpPr>
        <p:spPr>
          <a:xfrm>
            <a:off x="381000" y="3048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Tuples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Multi-relation queries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2"/>
          <p:cNvSpPr txBox="1">
            <a:spLocks noChangeArrowheads="1"/>
          </p:cNvSpPr>
          <p:nvPr/>
        </p:nvSpPr>
        <p:spPr>
          <a:xfrm>
            <a:off x="381000" y="3810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Subqueries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ontent Placeholder 2"/>
          <p:cNvSpPr txBox="1">
            <a:spLocks noChangeArrowheads="1"/>
          </p:cNvSpPr>
          <p:nvPr/>
        </p:nvSpPr>
        <p:spPr>
          <a:xfrm>
            <a:off x="381000" y="4648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operations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semantics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expressions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4800" y="9144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4800" y="2895600"/>
            <a:ext cx="40386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04800" y="45720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1600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Lecture-1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495800" y="2895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Lecture-2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4495800" y="56388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Lectures-3 &amp; 4</a:t>
            </a:r>
            <a:endParaRPr lang="en-US" sz="2400" dirty="0"/>
          </a:p>
        </p:txBody>
      </p:sp>
      <p:pic>
        <p:nvPicPr>
          <p:cNvPr id="33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8958" y="2247561"/>
            <a:ext cx="597716" cy="597716"/>
          </a:xfrm>
          <a:prstGeom prst="rect">
            <a:avLst/>
          </a:prstGeom>
          <a:noFill/>
        </p:spPr>
      </p:pic>
      <p:pic>
        <p:nvPicPr>
          <p:cNvPr id="34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888684"/>
            <a:ext cx="597716" cy="597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2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Database Modification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269578" y="1274183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Objective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269576" y="1266930"/>
            <a:ext cx="8455507" cy="153432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320949" y="1833995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/>
            <a:r>
              <a:rPr lang="en-US" sz="2400" dirty="0" smtClean="0"/>
              <a:t>A modification command does not return a result as a query</a:t>
            </a:r>
          </a:p>
          <a:p>
            <a:pPr marL="609600" indent="-609600"/>
            <a:r>
              <a:rPr lang="en-US" sz="2400" dirty="0" smtClean="0"/>
              <a:t>does, but it changes the database in some way.</a:t>
            </a:r>
            <a:endParaRPr lang="en-US" sz="2400" dirty="0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262321" y="3081210"/>
            <a:ext cx="8461229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Types of Modification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62321" y="3073959"/>
            <a:ext cx="8446252" cy="200604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1" name="Rectangle 30"/>
          <p:cNvSpPr/>
          <p:nvPr/>
        </p:nvSpPr>
        <p:spPr>
          <a:xfrm>
            <a:off x="299177" y="3641023"/>
            <a:ext cx="8540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FF0000"/>
                </a:solidFill>
              </a:rPr>
              <a:t>Insert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 a </a:t>
            </a:r>
            <a:r>
              <a:rPr lang="en-US" sz="2400" dirty="0" err="1" smtClean="0"/>
              <a:t>tuple</a:t>
            </a:r>
            <a:r>
              <a:rPr lang="en-US" sz="2400" dirty="0" smtClean="0"/>
              <a:t> or </a:t>
            </a:r>
            <a:r>
              <a:rPr lang="en-US" sz="2400" dirty="0" err="1" smtClean="0"/>
              <a:t>tuples</a:t>
            </a:r>
            <a:r>
              <a:rPr lang="en-US" sz="2400" dirty="0" smtClean="0"/>
              <a:t>.</a:t>
            </a:r>
          </a:p>
          <a:p>
            <a:pPr marL="533400" indent="-533400"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FF0000"/>
                </a:solidFill>
              </a:rPr>
              <a:t>Delete</a:t>
            </a:r>
            <a:r>
              <a:rPr lang="en-US" sz="2400" dirty="0" smtClean="0"/>
              <a:t>  a </a:t>
            </a:r>
            <a:r>
              <a:rPr lang="en-US" sz="2400" dirty="0" err="1" smtClean="0"/>
              <a:t>tuple</a:t>
            </a:r>
            <a:r>
              <a:rPr lang="en-US" sz="2400" dirty="0" smtClean="0"/>
              <a:t> or </a:t>
            </a:r>
            <a:r>
              <a:rPr lang="en-US" sz="2400" dirty="0" err="1" smtClean="0"/>
              <a:t>tuples</a:t>
            </a:r>
            <a:r>
              <a:rPr lang="en-US" sz="2400" dirty="0" smtClean="0"/>
              <a:t>.</a:t>
            </a:r>
          </a:p>
          <a:p>
            <a:pPr marL="533400" indent="-533400"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FF0000"/>
                </a:solidFill>
              </a:rPr>
              <a:t>Update</a:t>
            </a:r>
            <a:r>
              <a:rPr lang="en-US" sz="2400" dirty="0" smtClean="0"/>
              <a:t>  the value(s) of an existing </a:t>
            </a:r>
            <a:r>
              <a:rPr lang="en-US" sz="2400" dirty="0" err="1" smtClean="0"/>
              <a:t>tuple</a:t>
            </a:r>
            <a:r>
              <a:rPr lang="en-US" sz="2400" dirty="0" smtClean="0"/>
              <a:t> or </a:t>
            </a:r>
            <a:r>
              <a:rPr lang="en-US" sz="2400" dirty="0" err="1" smtClean="0"/>
              <a:t>tuples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2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28/48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2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Insert Tuple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29/48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71177" y="997852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Insertion of a single </a:t>
            </a:r>
            <a:r>
              <a:rPr lang="en-US" altLang="zh-CN" sz="2800" b="1" dirty="0" err="1" smtClean="0">
                <a:solidFill>
                  <a:srgbClr val="003366"/>
                </a:solidFill>
              </a:rPr>
              <a:t>tuple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71175" y="990600"/>
            <a:ext cx="8455507" cy="115695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22548" y="1557664"/>
            <a:ext cx="8387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INSERT INTO </a:t>
            </a:r>
            <a:r>
              <a:rPr lang="en-US" sz="2400" dirty="0" smtClean="0">
                <a:solidFill>
                  <a:srgbClr val="990099"/>
                </a:solidFill>
              </a:rPr>
              <a:t>&lt;relation&gt; </a:t>
            </a:r>
            <a:r>
              <a:rPr lang="en-US" sz="2400" dirty="0" smtClean="0">
                <a:solidFill>
                  <a:srgbClr val="FF0000"/>
                </a:solidFill>
              </a:rPr>
              <a:t>VALUES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990099"/>
                </a:solidFill>
              </a:rPr>
              <a:t>( &lt;list of values&gt; );</a:t>
            </a:r>
            <a:endParaRPr lang="en-US" sz="2400" dirty="0">
              <a:solidFill>
                <a:srgbClr val="990099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34892" y="2510965"/>
            <a:ext cx="8461229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Example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4892" y="2503714"/>
            <a:ext cx="8446252" cy="1106155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371748" y="3070778"/>
            <a:ext cx="8540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en-US" sz="2400" dirty="0" smtClean="0"/>
              <a:t>Add to </a:t>
            </a:r>
            <a:r>
              <a:rPr lang="en-US" sz="2400" dirty="0" smtClean="0">
                <a:solidFill>
                  <a:srgbClr val="990099"/>
                </a:solidFill>
              </a:rPr>
              <a:t>Likes(</a:t>
            </a:r>
            <a:r>
              <a:rPr lang="en-US" sz="2400" u="sng" dirty="0" smtClean="0">
                <a:solidFill>
                  <a:srgbClr val="990099"/>
                </a:solidFill>
              </a:rPr>
              <a:t>drinker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r>
              <a:rPr lang="en-US" sz="2400" dirty="0" smtClean="0"/>
              <a:t> the fact that Sally likes Bud.</a:t>
            </a:r>
            <a:endParaRPr lang="en-US" sz="2400" dirty="0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137886" y="4077955"/>
            <a:ext cx="3780972" cy="979714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INSERT INTO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Likes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VALUES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(`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Sally’, `Bud’);</a:t>
            </a: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4147452" y="4080967"/>
            <a:ext cx="4778828" cy="976702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INSERT INTO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Likes(beer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, drinker)</a:t>
            </a:r>
          </a:p>
          <a:p>
            <a:r>
              <a:rPr lang="en-US" sz="2400" dirty="0">
                <a:latin typeface="Arial" charset="0"/>
              </a:rPr>
              <a:t>VALUES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(`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Bud’,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`Sally’);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Insert Many Tuples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20071" y="921603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We may insert the entire result of a query into a relation, using the form: </a:t>
            </a:r>
            <a:r>
              <a:rPr lang="en-US" sz="2400" dirty="0" smtClean="0">
                <a:solidFill>
                  <a:srgbClr val="FF0000"/>
                </a:solidFill>
              </a:rPr>
              <a:t>INSERT INTO </a:t>
            </a:r>
            <a:r>
              <a:rPr lang="en-US" sz="2400" dirty="0" smtClean="0">
                <a:solidFill>
                  <a:srgbClr val="990099"/>
                </a:solidFill>
              </a:rPr>
              <a:t>&lt;relation&gt; ( &lt;subquery&gt; )</a:t>
            </a:r>
            <a:endParaRPr lang="en-US" sz="2400" dirty="0">
              <a:solidFill>
                <a:srgbClr val="990099"/>
              </a:solidFill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334430" y="1752600"/>
            <a:ext cx="8461229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Example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1286" y="2392740"/>
            <a:ext cx="8540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>
                <a:solidFill>
                  <a:srgbClr val="990099"/>
                </a:solidFill>
              </a:rPr>
              <a:t>Frequents(</a:t>
            </a:r>
            <a:r>
              <a:rPr lang="en-US" sz="2400" u="sng" dirty="0" smtClean="0">
                <a:solidFill>
                  <a:srgbClr val="990099"/>
                </a:solidFill>
              </a:rPr>
              <a:t>drinker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),</a:t>
            </a:r>
            <a:r>
              <a:rPr lang="en-US" sz="2400" dirty="0" smtClean="0"/>
              <a:t> enter into the new relation </a:t>
            </a:r>
            <a:r>
              <a:rPr lang="en-US" sz="2400" dirty="0" err="1" smtClean="0">
                <a:solidFill>
                  <a:srgbClr val="990099"/>
                </a:solidFill>
              </a:rPr>
              <a:t>PotBuddies</a:t>
            </a:r>
            <a:r>
              <a:rPr lang="en-US" sz="2400" dirty="0" smtClean="0">
                <a:solidFill>
                  <a:srgbClr val="990099"/>
                </a:solidFill>
              </a:rPr>
              <a:t>(</a:t>
            </a:r>
            <a:r>
              <a:rPr lang="en-US" sz="2400" u="sng" dirty="0" smtClean="0">
                <a:solidFill>
                  <a:srgbClr val="990099"/>
                </a:solidFill>
              </a:rPr>
              <a:t>name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r>
              <a:rPr lang="en-US" sz="2400" dirty="0" smtClean="0"/>
              <a:t> all of Sally’s </a:t>
            </a:r>
            <a:r>
              <a:rPr lang="en-US" sz="2400" dirty="0" smtClean="0">
                <a:solidFill>
                  <a:srgbClr val="FF0000"/>
                </a:solidFill>
              </a:rPr>
              <a:t>“potential buddies”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i.e., those drinkers who frequent at least one bar that Sally also frequents.</a:t>
            </a:r>
            <a:endParaRPr lang="en-US" sz="2400" dirty="0"/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304800" y="3828143"/>
            <a:ext cx="8534400" cy="2877457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TABLE 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PotBuddies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(name char(30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));</a:t>
            </a:r>
          </a:p>
          <a:p>
            <a:pPr eaLnBrk="1" hangingPunct="1"/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INSERT INTO 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PotBuddies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(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SELECT 		DISTINCT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d2.drinker</a:t>
            </a:r>
            <a:r>
              <a:rPr lang="en-US" sz="2400" dirty="0"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AS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d1, Frequents</a:t>
            </a:r>
            <a:r>
              <a:rPr lang="en-US" sz="2400" dirty="0">
                <a:latin typeface="Arial" charset="0"/>
              </a:rPr>
              <a:t> AS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d2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d1.drinker = ’Sally’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AND 	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d2.drinker&lt;&gt;’Sally’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AND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d1.bar=d2.bar);</a:t>
            </a:r>
          </a:p>
        </p:txBody>
      </p:sp>
    </p:spTree>
    <p:extLst>
      <p:ext uri="{BB962C8B-B14F-4D97-AF65-F5344CB8AC3E}">
        <p14:creationId xmlns:p14="http://schemas.microsoft.com/office/powerpoint/2010/main" val="43305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Delete Tuples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71177" y="1074052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Deletion </a:t>
            </a:r>
            <a:r>
              <a:rPr lang="en-US" altLang="zh-CN" sz="2800" b="1" dirty="0" err="1" smtClean="0">
                <a:solidFill>
                  <a:srgbClr val="003366"/>
                </a:solidFill>
              </a:rPr>
              <a:t>tuples</a:t>
            </a:r>
            <a:r>
              <a:rPr lang="en-US" altLang="zh-CN" sz="2800" b="1" dirty="0" smtClean="0">
                <a:solidFill>
                  <a:srgbClr val="003366"/>
                </a:solidFill>
              </a:rPr>
              <a:t> satisfying a condition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71175" y="1066800"/>
            <a:ext cx="8455507" cy="115695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422548" y="1633864"/>
            <a:ext cx="8387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DELETE FROM </a:t>
            </a:r>
            <a:r>
              <a:rPr lang="en-US" sz="2400" dirty="0" smtClean="0">
                <a:solidFill>
                  <a:srgbClr val="990099"/>
                </a:solidFill>
              </a:rPr>
              <a:t>&lt;relation&gt; </a:t>
            </a:r>
            <a:r>
              <a:rPr lang="en-US" sz="2400" dirty="0" smtClean="0">
                <a:solidFill>
                  <a:srgbClr val="FF000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990099"/>
                </a:solidFill>
              </a:rPr>
              <a:t>&lt;condition&gt;;</a:t>
            </a:r>
            <a:endParaRPr lang="en-US" sz="2400" dirty="0">
              <a:solidFill>
                <a:srgbClr val="990099"/>
              </a:solidFill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334892" y="2445651"/>
            <a:ext cx="8461229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Example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34892" y="2438400"/>
            <a:ext cx="8446252" cy="126581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371748" y="3005464"/>
            <a:ext cx="8540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en-US" sz="2400" dirty="0" smtClean="0"/>
              <a:t>Delete from </a:t>
            </a:r>
            <a:r>
              <a:rPr lang="en-US" sz="2400" dirty="0" smtClean="0">
                <a:solidFill>
                  <a:srgbClr val="990099"/>
                </a:solidFill>
              </a:rPr>
              <a:t>Likes(</a:t>
            </a:r>
            <a:r>
              <a:rPr lang="en-US" sz="2400" u="sng" dirty="0" smtClean="0">
                <a:solidFill>
                  <a:srgbClr val="990099"/>
                </a:solidFill>
              </a:rPr>
              <a:t>drinker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r>
              <a:rPr lang="en-US" sz="2400" dirty="0" smtClean="0"/>
              <a:t> the fact that Sally likes Bud</a:t>
            </a:r>
            <a:endParaRPr lang="en-US" sz="2400" dirty="0"/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600200" y="4295669"/>
            <a:ext cx="5943600" cy="16764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>
                <a:latin typeface="Arial" charset="0"/>
              </a:rPr>
              <a:t>DELETE FROM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Likes</a:t>
            </a:r>
          </a:p>
          <a:p>
            <a:pPr eaLnBrk="1" hangingPunct="1"/>
            <a:r>
              <a:rPr lang="en-US" sz="2400">
                <a:latin typeface="Arial" charset="0"/>
              </a:rPr>
              <a:t>WHERE	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drinker =`Sally’</a:t>
            </a:r>
          </a:p>
          <a:p>
            <a:pPr eaLnBrk="1" hangingPunct="1"/>
            <a:r>
              <a:rPr lang="en-US" sz="2400">
                <a:latin typeface="Arial" charset="0"/>
              </a:rPr>
              <a:t>AND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		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beer = `Bud’;</a:t>
            </a:r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31/48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Delete Tuples – More Examples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32/48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20377" y="1074052"/>
            <a:ext cx="8461229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Example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20377" y="1066800"/>
            <a:ext cx="8446252" cy="142546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357233" y="1633865"/>
            <a:ext cx="8540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Delete from </a:t>
            </a:r>
            <a:r>
              <a:rPr lang="en-US" sz="2400" dirty="0" smtClean="0">
                <a:solidFill>
                  <a:srgbClr val="990099"/>
                </a:solidFill>
              </a:rPr>
              <a:t>Beers(</a:t>
            </a:r>
            <a:r>
              <a:rPr lang="en-US" sz="2400" u="sng" dirty="0" smtClean="0">
                <a:solidFill>
                  <a:srgbClr val="990099"/>
                </a:solidFill>
              </a:rPr>
              <a:t>name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dirty="0" err="1" smtClean="0">
                <a:solidFill>
                  <a:srgbClr val="990099"/>
                </a:solidFill>
              </a:rPr>
              <a:t>manf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r>
              <a:rPr lang="en-US" sz="2400" dirty="0" smtClean="0"/>
              <a:t> all beers for which there is another beer by the same manufacturer.</a:t>
            </a:r>
            <a:endParaRPr lang="en-US" sz="2400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351971" y="3319584"/>
            <a:ext cx="8534400" cy="2971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>
                <a:latin typeface="Arial" charset="0"/>
              </a:rPr>
              <a:t>DELETE FROM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Beers </a:t>
            </a:r>
            <a:r>
              <a:rPr lang="en-US" sz="2400">
                <a:latin typeface="Arial" charset="0"/>
              </a:rPr>
              <a:t>AS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b </a:t>
            </a:r>
          </a:p>
          <a:p>
            <a:pPr eaLnBrk="1" hangingPunct="1"/>
            <a:r>
              <a:rPr lang="en-US" sz="2400">
                <a:latin typeface="Arial" charset="0"/>
              </a:rPr>
              <a:t>WHERE EXISTS	(</a:t>
            </a:r>
          </a:p>
          <a:p>
            <a:pPr eaLnBrk="1" hangingPunct="1"/>
            <a:r>
              <a:rPr lang="en-US" sz="2400">
                <a:latin typeface="Arial" charset="0"/>
              </a:rPr>
              <a:t>			SELECT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name</a:t>
            </a:r>
          </a:p>
          <a:p>
            <a:pPr eaLnBrk="1" hangingPunct="1"/>
            <a:r>
              <a:rPr lang="en-US" sz="2400">
                <a:latin typeface="Arial" charset="0"/>
              </a:rPr>
              <a:t>			FROM	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Beers</a:t>
            </a:r>
          </a:p>
          <a:p>
            <a:pPr eaLnBrk="1" hangingPunct="1"/>
            <a:r>
              <a:rPr lang="en-US" sz="2400">
                <a:latin typeface="Arial" charset="0"/>
              </a:rPr>
              <a:t>			WHERE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manf = b.manf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>
                <a:solidFill>
                  <a:srgbClr val="00FFFF"/>
                </a:solidFill>
                <a:latin typeface="Arial" charset="0"/>
              </a:rPr>
              <a:t>			</a:t>
            </a:r>
            <a:r>
              <a:rPr lang="en-US" sz="2400">
                <a:latin typeface="Arial" charset="0"/>
              </a:rPr>
              <a:t>AND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	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name&lt;&gt; b.name);</a:t>
            </a:r>
          </a:p>
        </p:txBody>
      </p:sp>
    </p:spTree>
    <p:extLst>
      <p:ext uri="{BB962C8B-B14F-4D97-AF65-F5344CB8AC3E}">
        <p14:creationId xmlns:p14="http://schemas.microsoft.com/office/powerpoint/2010/main" val="13411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Update Tuples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33/48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71177" y="1008739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Update attribute values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71175" y="990600"/>
            <a:ext cx="8455507" cy="178106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422548" y="1546779"/>
            <a:ext cx="83876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UPDATE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990099"/>
                </a:solidFill>
              </a:rPr>
              <a:t>&lt;relation&gt; 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SET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990099"/>
                </a:solidFill>
              </a:rPr>
              <a:t>&lt;list of attribute assignments&gt;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990099"/>
                </a:solidFill>
              </a:rPr>
              <a:t>&lt;condition on </a:t>
            </a:r>
            <a:r>
              <a:rPr lang="en-US" sz="2400" dirty="0" err="1" smtClean="0">
                <a:solidFill>
                  <a:srgbClr val="990099"/>
                </a:solidFill>
              </a:rPr>
              <a:t>tuples</a:t>
            </a:r>
            <a:r>
              <a:rPr lang="en-US" sz="2400" dirty="0" smtClean="0">
                <a:solidFill>
                  <a:srgbClr val="990099"/>
                </a:solidFill>
              </a:rPr>
              <a:t>&gt;;</a:t>
            </a:r>
            <a:endParaRPr lang="en-US" sz="2400" dirty="0">
              <a:solidFill>
                <a:srgbClr val="990099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34892" y="2924623"/>
            <a:ext cx="8461229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Example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34892" y="2917372"/>
            <a:ext cx="8446252" cy="126581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371748" y="3484436"/>
            <a:ext cx="8540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Change drinker Fred’s phone number to 6555-1212</a:t>
            </a:r>
            <a:endParaRPr lang="en-US" sz="2400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1556657" y="4458955"/>
            <a:ext cx="5943600" cy="16764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UPDATE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SET	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phone =`6555-1212’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 = `Fred’;</a:t>
            </a:r>
          </a:p>
        </p:txBody>
      </p:sp>
    </p:spTree>
    <p:extLst>
      <p:ext uri="{BB962C8B-B14F-4D97-AF65-F5344CB8AC3E}">
        <p14:creationId xmlns:p14="http://schemas.microsoft.com/office/powerpoint/2010/main" val="18291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34/48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53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35/48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33400" y="3318808"/>
            <a:ext cx="7620000" cy="101566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Study-at-Home</a:t>
            </a:r>
          </a:p>
          <a:p>
            <a:endParaRPr lang="en-US" sz="2000" b="1" u="sng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Constraints, Quantifiers (Slides 36-48)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2819400" y="4800600"/>
            <a:ext cx="3733800" cy="1219200"/>
          </a:xfrm>
          <a:prstGeom prst="wedgeEllipseCallout">
            <a:avLst>
              <a:gd name="adj1" fmla="val -27080"/>
              <a:gd name="adj2" fmla="val -83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be in the syllabus of Quiz-2 and Final Exam</a:t>
            </a:r>
            <a:endParaRPr lang="en-US" dirty="0"/>
          </a:p>
        </p:txBody>
      </p:sp>
      <p:sp>
        <p:nvSpPr>
          <p:cNvPr id="17" name="Content Placeholder 2"/>
          <p:cNvSpPr txBox="1">
            <a:spLocks noChangeArrowheads="1"/>
          </p:cNvSpPr>
          <p:nvPr/>
        </p:nvSpPr>
        <p:spPr>
          <a:xfrm>
            <a:off x="533400" y="9144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Groupings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of tables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modifications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685800"/>
            <a:ext cx="838200" cy="838200"/>
          </a:xfrm>
          <a:prstGeom prst="rect">
            <a:avLst/>
          </a:prstGeom>
          <a:noFill/>
        </p:spPr>
      </p:pic>
      <p:pic>
        <p:nvPicPr>
          <p:cNvPr id="20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1447800"/>
            <a:ext cx="838200" cy="838200"/>
          </a:xfrm>
          <a:prstGeom prst="rect">
            <a:avLst/>
          </a:prstGeom>
          <a:noFill/>
        </p:spPr>
      </p:pic>
      <p:pic>
        <p:nvPicPr>
          <p:cNvPr id="21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2209800"/>
            <a:ext cx="8382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264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Constraints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36/48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44900" y="845452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What is constraints?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444898" y="838200"/>
            <a:ext cx="8455507" cy="151981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496271" y="1405264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/>
            <a:r>
              <a:rPr lang="en-US" sz="2400" dirty="0" smtClean="0"/>
              <a:t>A relationship among data elements that a DBMS is required</a:t>
            </a:r>
          </a:p>
          <a:p>
            <a:pPr marL="234950" indent="-347663"/>
            <a:r>
              <a:rPr lang="en-US" sz="2400" dirty="0" smtClean="0"/>
              <a:t>to enforce</a:t>
            </a:r>
            <a:endParaRPr lang="en-US" sz="2400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568273" y="2599708"/>
            <a:ext cx="8257563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Types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68272" y="2592457"/>
            <a:ext cx="8272079" cy="333606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8" name="Rectangle 27"/>
          <p:cNvSpPr/>
          <p:nvPr/>
        </p:nvSpPr>
        <p:spPr>
          <a:xfrm>
            <a:off x="605128" y="3159521"/>
            <a:ext cx="77417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Keys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Foreign keys or referential integrity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Value-based constraints</a:t>
            </a:r>
          </a:p>
          <a:p>
            <a:pPr marL="692150" lvl="1" indent="-347663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Constrain values of a specific attribute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Tuple</a:t>
            </a:r>
            <a:r>
              <a:rPr lang="en-US" sz="2400" dirty="0" smtClean="0"/>
              <a:t>-based constraints</a:t>
            </a:r>
          </a:p>
          <a:p>
            <a:pPr marL="692150" lvl="1" indent="-347663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Relationship among components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Assertions: Any SQL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33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Declaring Keys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37/48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71177" y="1150252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Primary Key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71175" y="1143000"/>
            <a:ext cx="8455507" cy="214392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22548" y="1739092"/>
            <a:ext cx="83876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An attribute or list of attributes may be declared </a:t>
            </a:r>
            <a:r>
              <a:rPr lang="en-US" sz="2400" dirty="0" smtClean="0">
                <a:solidFill>
                  <a:srgbClr val="FF0000"/>
                </a:solidFill>
              </a:rPr>
              <a:t>PRIMARY KEY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FF0000"/>
                </a:solidFill>
              </a:rPr>
              <a:t>UNIQUE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They functionally determine all the attributes of the relation schema.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480037" y="3535879"/>
            <a:ext cx="8388192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Syntax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80036" y="3528629"/>
            <a:ext cx="8359164" cy="260309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0" name="Rectangle 29"/>
          <p:cNvSpPr/>
          <p:nvPr/>
        </p:nvSpPr>
        <p:spPr>
          <a:xfrm>
            <a:off x="516892" y="4095692"/>
            <a:ext cx="77417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FF0000"/>
                </a:solidFill>
              </a:rPr>
              <a:t>single attribute </a:t>
            </a:r>
            <a:r>
              <a:rPr lang="en-US" sz="2400" dirty="0" smtClean="0"/>
              <a:t>key: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Place </a:t>
            </a:r>
            <a:r>
              <a:rPr lang="en-US" sz="2400" dirty="0" smtClean="0">
                <a:solidFill>
                  <a:srgbClr val="FF0000"/>
                </a:solidFill>
              </a:rPr>
              <a:t>PRIMARY KEY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FF0000"/>
                </a:solidFill>
              </a:rPr>
              <a:t>UNIQUE</a:t>
            </a:r>
            <a:r>
              <a:rPr lang="en-US" sz="2400" dirty="0" smtClean="0"/>
              <a:t> after the type in the declaration of the attribute.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FF0000"/>
                </a:solidFill>
              </a:rPr>
              <a:t>Multi-attributes</a:t>
            </a:r>
            <a:r>
              <a:rPr lang="en-US" sz="2400" dirty="0" smtClean="0"/>
              <a:t> key: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Declare the key separately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4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owchart: Sequential Access Storage 27"/>
          <p:cNvSpPr/>
          <p:nvPr/>
        </p:nvSpPr>
        <p:spPr>
          <a:xfrm flipH="1">
            <a:off x="6781800" y="4724400"/>
            <a:ext cx="2057400" cy="1295400"/>
          </a:xfrm>
          <a:prstGeom prst="flowChartMagneticTa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That would be all about Quiz-2!!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rot="21148879">
            <a:off x="4712246" y="2254016"/>
            <a:ext cx="4252602" cy="125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Today’s lecture: </a:t>
            </a:r>
            <a:r>
              <a:rPr lang="en-US" u="sng" dirty="0" smtClean="0"/>
              <a:t>Chapter 6.4, 6.5, 6.6 </a:t>
            </a:r>
            <a:r>
              <a:rPr lang="en-US" dirty="0" smtClean="0"/>
              <a:t>of the Book “</a:t>
            </a:r>
            <a:r>
              <a:rPr lang="en-US" dirty="0"/>
              <a:t>Database Systems: The Complete Book; Hector Garcia-Molina Jeffrey D. Ullman, Jennifer </a:t>
            </a:r>
            <a:r>
              <a:rPr lang="en-US" dirty="0" err="1"/>
              <a:t>Widom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04800" y="914400"/>
            <a:ext cx="4038600" cy="228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58036" y="3924300"/>
            <a:ext cx="40386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958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Lecture-5 &amp; 6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4683690" y="4185453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Lecture-7 &amp; 8</a:t>
            </a:r>
            <a:endParaRPr lang="en-US" sz="2400" dirty="0"/>
          </a:p>
        </p:txBody>
      </p:sp>
      <p:sp>
        <p:nvSpPr>
          <p:cNvPr id="37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Groupings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of tables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modifications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Content Placeholder 2"/>
          <p:cNvSpPr txBox="1">
            <a:spLocks noChangeArrowheads="1"/>
          </p:cNvSpPr>
          <p:nvPr/>
        </p:nvSpPr>
        <p:spPr>
          <a:xfrm>
            <a:off x="419100" y="40767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sz="2400" dirty="0" smtClean="0"/>
              <a:t>Triggers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Declaring Keys - Example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38/48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533400" y="990600"/>
            <a:ext cx="6096000" cy="2267857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TABLE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 (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	</a:t>
            </a:r>
            <a:r>
              <a:rPr lang="en-US" sz="2400" dirty="0">
                <a:latin typeface="Arial" charset="0"/>
              </a:rPr>
              <a:t>	CHAR(20) 	UNIQUE,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manf</a:t>
            </a:r>
            <a:r>
              <a:rPr lang="en-US" sz="2400" dirty="0">
                <a:latin typeface="Arial" charset="0"/>
              </a:rPr>
              <a:t>		VARCHAR(20</a:t>
            </a:r>
            <a:r>
              <a:rPr lang="en-US" sz="24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);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2906486" y="3592285"/>
            <a:ext cx="5791200" cy="2590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>
                <a:latin typeface="Arial" charset="0"/>
              </a:rPr>
              <a:t>CREATE TABLE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Sells (</a:t>
            </a:r>
          </a:p>
          <a:p>
            <a:pPr eaLnBrk="1" hangingPunct="1"/>
            <a:r>
              <a:rPr lang="en-US" sz="2400">
                <a:latin typeface="Arial" charset="0"/>
              </a:rPr>
              <a:t>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bar</a:t>
            </a:r>
            <a:r>
              <a:rPr lang="en-US" sz="2400">
                <a:latin typeface="Arial" charset="0"/>
              </a:rPr>
              <a:t>		CHAR(20),</a:t>
            </a:r>
          </a:p>
          <a:p>
            <a:pPr eaLnBrk="1" hangingPunct="1"/>
            <a:r>
              <a:rPr lang="en-US" sz="2400">
                <a:latin typeface="Arial" charset="0"/>
              </a:rPr>
              <a:t>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>
                <a:latin typeface="Arial" charset="0"/>
              </a:rPr>
              <a:t>		VARCHAR(20),</a:t>
            </a:r>
          </a:p>
          <a:p>
            <a:pPr eaLnBrk="1" hangingPunct="1"/>
            <a:r>
              <a:rPr lang="en-US" sz="2400">
                <a:latin typeface="Arial" charset="0"/>
              </a:rPr>
              <a:t>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price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>
                <a:latin typeface="Arial" charset="0"/>
              </a:rPr>
              <a:t>	REAL,</a:t>
            </a:r>
          </a:p>
          <a:p>
            <a:pPr eaLnBrk="1" hangingPunct="1"/>
            <a:r>
              <a:rPr lang="en-US" sz="2400">
                <a:latin typeface="Arial" charset="0"/>
              </a:rPr>
              <a:t>	PRIMARY KEY 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(bar, beer)</a:t>
            </a:r>
          </a:p>
          <a:p>
            <a:pPr eaLnBrk="1" hangingPunct="1"/>
            <a:r>
              <a:rPr lang="en-US" sz="2400">
                <a:latin typeface="Arial" charset="0"/>
              </a:rPr>
              <a:t>);</a:t>
            </a:r>
            <a:endParaRPr lang="en-US" sz="2400">
              <a:solidFill>
                <a:srgbClr val="00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Primary Key vs. Unique Attributes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39/48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605" y="1371600"/>
            <a:ext cx="83876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There can be only one </a:t>
            </a:r>
            <a:r>
              <a:rPr lang="en-US" sz="2400" dirty="0" smtClean="0">
                <a:solidFill>
                  <a:srgbClr val="FF0000"/>
                </a:solidFill>
              </a:rPr>
              <a:t>PRIMARY KEY </a:t>
            </a:r>
            <a:r>
              <a:rPr lang="en-US" sz="2400" dirty="0" smtClean="0"/>
              <a:t>for a table, but several </a:t>
            </a:r>
            <a:r>
              <a:rPr lang="en-US" sz="2400" dirty="0" smtClean="0">
                <a:solidFill>
                  <a:srgbClr val="FF0000"/>
                </a:solidFill>
              </a:rPr>
              <a:t>UNIQUE</a:t>
            </a:r>
            <a:r>
              <a:rPr lang="en-US" sz="2400" dirty="0" smtClean="0"/>
              <a:t> attributes.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No attribute of a </a:t>
            </a:r>
            <a:r>
              <a:rPr lang="en-US" sz="2400" dirty="0" smtClean="0">
                <a:solidFill>
                  <a:srgbClr val="FF0000"/>
                </a:solidFill>
              </a:rPr>
              <a:t>PRIMARY KEY </a:t>
            </a:r>
            <a:r>
              <a:rPr lang="en-US" sz="2400" dirty="0" smtClean="0"/>
              <a:t>can ever be NULL in any tuple. 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But attributes declared </a:t>
            </a:r>
            <a:r>
              <a:rPr lang="en-US" sz="2400" dirty="0" smtClean="0">
                <a:solidFill>
                  <a:srgbClr val="FF0000"/>
                </a:solidFill>
              </a:rPr>
              <a:t>UNIQUE</a:t>
            </a:r>
            <a:r>
              <a:rPr lang="en-US" sz="2400" dirty="0" smtClean="0"/>
              <a:t> may have </a:t>
            </a:r>
            <a:r>
              <a:rPr lang="en-US" sz="2400" dirty="0" smtClean="0">
                <a:solidFill>
                  <a:srgbClr val="FF0000"/>
                </a:solidFill>
              </a:rPr>
              <a:t>NULL</a:t>
            </a:r>
            <a:r>
              <a:rPr lang="en-US" sz="2400" dirty="0" smtClean="0"/>
              <a:t>’s, and there may be several tuples with </a:t>
            </a:r>
            <a:r>
              <a:rPr lang="en-US" sz="2400" dirty="0" smtClean="0">
                <a:solidFill>
                  <a:srgbClr val="FF0000"/>
                </a:solidFill>
              </a:rPr>
              <a:t>NULL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6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Not NULL and Default Value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40/48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55575" y="1828800"/>
            <a:ext cx="8683625" cy="2590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TABLE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Drinkers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(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  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name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CHAR(30</a:t>
            </a:r>
            <a:r>
              <a:rPr lang="en-US" sz="2400" dirty="0">
                <a:latin typeface="Arial" charset="0"/>
              </a:rPr>
              <a:t>) 	PRIMARY KEY,</a:t>
            </a:r>
          </a:p>
          <a:p>
            <a:pPr eaLnBrk="1" hangingPunct="1"/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   address</a:t>
            </a:r>
            <a:r>
              <a:rPr lang="en-US" sz="2400" dirty="0">
                <a:latin typeface="Arial" charset="0"/>
              </a:rPr>
              <a:t>	VARCHAR(50) </a:t>
            </a:r>
            <a:r>
              <a:rPr lang="en-US" sz="2400" dirty="0" smtClean="0">
                <a:latin typeface="Arial" charset="0"/>
              </a:rPr>
              <a:t>  </a:t>
            </a:r>
            <a:r>
              <a:rPr lang="en-US" sz="2400" dirty="0" smtClean="0">
                <a:solidFill>
                  <a:schemeClr val="tx2"/>
                </a:solidFill>
                <a:latin typeface="Arial" charset="0"/>
              </a:rPr>
              <a:t>DEFAULT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‘123 Sesame St.’,</a:t>
            </a:r>
          </a:p>
          <a:p>
            <a:pPr eaLnBrk="1" hangingPunct="1"/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   phone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CHAR(10</a:t>
            </a:r>
            <a:r>
              <a:rPr lang="en-US" sz="2400" dirty="0">
                <a:latin typeface="Arial" charset="0"/>
              </a:rPr>
              <a:t>) </a:t>
            </a:r>
            <a:r>
              <a:rPr lang="en-US" sz="2400" dirty="0" smtClean="0">
                <a:latin typeface="Arial" charset="0"/>
              </a:rPr>
              <a:t>  </a:t>
            </a:r>
            <a:r>
              <a:rPr lang="en-US" sz="2400" dirty="0" smtClean="0">
                <a:solidFill>
                  <a:schemeClr val="tx2"/>
                </a:solidFill>
                <a:latin typeface="Arial" charset="0"/>
              </a:rPr>
              <a:t>NOT 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NULL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);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Not NULL and Default Value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22548" y="2914471"/>
            <a:ext cx="83876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Suppose we insert the fact that Sally is a drinker, but we know neither her address nor her phone. An </a:t>
            </a:r>
            <a:r>
              <a:rPr lang="en-US" sz="2400" dirty="0" smtClean="0">
                <a:solidFill>
                  <a:srgbClr val="FF0000"/>
                </a:solidFill>
              </a:rPr>
              <a:t>INSERT</a:t>
            </a:r>
            <a:r>
              <a:rPr lang="en-US" sz="2400" dirty="0" smtClean="0"/>
              <a:t> with a partial list of attributes makes the insertion possible</a:t>
            </a:r>
          </a:p>
        </p:txBody>
      </p:sp>
      <p:sp>
        <p:nvSpPr>
          <p:cNvPr id="15" name="AutoShap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81000" y="4386535"/>
            <a:ext cx="5141685" cy="1110342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>
                <a:latin typeface="Arial" charset="0"/>
              </a:rPr>
              <a:t>INSERT INTO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Drinkers(name)</a:t>
            </a:r>
          </a:p>
          <a:p>
            <a:pPr eaLnBrk="1" hangingPunct="1"/>
            <a:r>
              <a:rPr lang="en-US" sz="2400">
                <a:latin typeface="Arial" charset="0"/>
              </a:rPr>
              <a:t>VALUES	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(`Sally’);</a:t>
            </a:r>
          </a:p>
        </p:txBody>
      </p:sp>
      <p:graphicFrame>
        <p:nvGraphicFramePr>
          <p:cNvPr id="16" name="Group 1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66330962"/>
              </p:ext>
            </p:extLst>
          </p:nvPr>
        </p:nvGraphicFramePr>
        <p:xfrm>
          <a:off x="533400" y="5649277"/>
          <a:ext cx="7696200" cy="1056323"/>
        </p:xfrm>
        <a:graphic>
          <a:graphicData uri="http://schemas.openxmlformats.org/drawingml/2006/table">
            <a:tbl>
              <a:tbl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2000" endA="300" endPos="35000" dir="5400000" sy="-100000" algn="bl" rotWithShape="0"/>
                </a:effectLst>
              </a:tblPr>
              <a:tblGrid>
                <a:gridCol w="2468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123 Sesame 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533400" y="838200"/>
            <a:ext cx="6858000" cy="19050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dirty="0">
                <a:latin typeface="Arial" charset="0"/>
              </a:rPr>
              <a:t>CREATE TABLE 	</a:t>
            </a:r>
            <a:r>
              <a:rPr lang="en-US" dirty="0">
                <a:solidFill>
                  <a:srgbClr val="990099"/>
                </a:solidFill>
                <a:latin typeface="Arial" charset="0"/>
              </a:rPr>
              <a:t>Drinkers</a:t>
            </a:r>
            <a:r>
              <a:rPr lang="en-US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(</a:t>
            </a:r>
          </a:p>
          <a:p>
            <a:pPr eaLnBrk="1" hangingPunct="1"/>
            <a:r>
              <a:rPr lang="en-US" dirty="0">
                <a:latin typeface="Arial" charset="0"/>
              </a:rPr>
              <a:t>	</a:t>
            </a:r>
            <a:r>
              <a:rPr lang="en-US" dirty="0">
                <a:solidFill>
                  <a:srgbClr val="990099"/>
                </a:solidFill>
                <a:latin typeface="Arial" charset="0"/>
              </a:rPr>
              <a:t>name</a:t>
            </a: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CHAR(30</a:t>
            </a:r>
            <a:r>
              <a:rPr lang="en-US" dirty="0">
                <a:latin typeface="Arial" charset="0"/>
              </a:rPr>
              <a:t>) </a:t>
            </a:r>
            <a:r>
              <a:rPr lang="en-US" dirty="0" smtClean="0">
                <a:latin typeface="Arial" charset="0"/>
              </a:rPr>
              <a:t> PRIMARY </a:t>
            </a:r>
            <a:r>
              <a:rPr lang="en-US" dirty="0">
                <a:latin typeface="Arial" charset="0"/>
              </a:rPr>
              <a:t>KEY,</a:t>
            </a:r>
          </a:p>
          <a:p>
            <a:pPr eaLnBrk="1" hangingPunct="1"/>
            <a:r>
              <a:rPr lang="en-US" dirty="0">
                <a:latin typeface="Arial" charset="0"/>
              </a:rPr>
              <a:t>	</a:t>
            </a:r>
            <a:r>
              <a:rPr lang="en-US" dirty="0">
                <a:solidFill>
                  <a:srgbClr val="990099"/>
                </a:solidFill>
                <a:latin typeface="Arial" charset="0"/>
              </a:rPr>
              <a:t>address</a:t>
            </a:r>
            <a:r>
              <a:rPr lang="en-US" dirty="0">
                <a:latin typeface="Arial" charset="0"/>
              </a:rPr>
              <a:t>	VARCHAR(50) 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DEFAULT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solidFill>
                  <a:srgbClr val="990099"/>
                </a:solidFill>
                <a:latin typeface="Arial" charset="0"/>
              </a:rPr>
              <a:t>‘123 Sesame St.’,</a:t>
            </a:r>
          </a:p>
          <a:p>
            <a:pPr eaLnBrk="1" hangingPunct="1"/>
            <a:r>
              <a:rPr lang="en-US" dirty="0">
                <a:latin typeface="Arial" charset="0"/>
              </a:rPr>
              <a:t>	</a:t>
            </a:r>
            <a:r>
              <a:rPr lang="en-US" dirty="0">
                <a:solidFill>
                  <a:srgbClr val="990099"/>
                </a:solidFill>
                <a:latin typeface="Arial" charset="0"/>
              </a:rPr>
              <a:t>phone</a:t>
            </a:r>
            <a:r>
              <a:rPr lang="en-US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CHAR(10)</a:t>
            </a:r>
            <a:endParaRPr lang="en-US" dirty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);</a:t>
            </a:r>
            <a:endParaRPr lang="en-US" dirty="0">
              <a:solidFill>
                <a:srgbClr val="00FFFF"/>
              </a:solidFill>
              <a:latin typeface="Arial" charset="0"/>
            </a:endParaRPr>
          </a:p>
        </p:txBody>
      </p:sp>
      <p:pic>
        <p:nvPicPr>
          <p:cNvPr id="18" name="Picture 2" descr="3d tick sign Stock Photo - 72481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495800"/>
            <a:ext cx="8382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79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Not NULL and Default Value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42/48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utoShap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8600" y="5061858"/>
            <a:ext cx="5141685" cy="1110342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>
                <a:latin typeface="Arial" charset="0"/>
              </a:rPr>
              <a:t>INSERT INTO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Drinkers(name)</a:t>
            </a:r>
          </a:p>
          <a:p>
            <a:pPr eaLnBrk="1" hangingPunct="1"/>
            <a:r>
              <a:rPr lang="en-US" sz="2400">
                <a:latin typeface="Arial" charset="0"/>
              </a:rPr>
              <a:t>VALUES	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(`Sally’);</a:t>
            </a:r>
          </a:p>
        </p:txBody>
      </p:sp>
      <p:graphicFrame>
        <p:nvGraphicFramePr>
          <p:cNvPr id="1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25236"/>
              </p:ext>
            </p:extLst>
          </p:nvPr>
        </p:nvGraphicFramePr>
        <p:xfrm>
          <a:off x="217718" y="3657600"/>
          <a:ext cx="6945082" cy="1280160"/>
        </p:xfrm>
        <a:graphic>
          <a:graphicData uri="http://schemas.openxmlformats.org/drawingml/2006/table">
            <a:tbl>
              <a:tblPr/>
              <a:tblGrid>
                <a:gridCol w="6945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NOT 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7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we had declared phone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US" sz="2400" dirty="0" smtClean="0"/>
                        <a:t>, this insertion would have been rejected.</a:t>
                      </a:r>
                      <a:endParaRPr lang="en-US" sz="2400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155575" y="762000"/>
            <a:ext cx="8683625" cy="2590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TABLE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Drinkers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(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  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name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CHAR(30</a:t>
            </a:r>
            <a:r>
              <a:rPr lang="en-US" sz="2400" dirty="0">
                <a:latin typeface="Arial" charset="0"/>
              </a:rPr>
              <a:t>) 	PRIMARY KEY,</a:t>
            </a:r>
          </a:p>
          <a:p>
            <a:pPr eaLnBrk="1" hangingPunct="1"/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   address</a:t>
            </a:r>
            <a:r>
              <a:rPr lang="en-US" sz="2400" dirty="0">
                <a:latin typeface="Arial" charset="0"/>
              </a:rPr>
              <a:t>	VARCHAR(50) </a:t>
            </a:r>
            <a:r>
              <a:rPr lang="en-US" sz="2400" dirty="0" smtClean="0">
                <a:latin typeface="Arial" charset="0"/>
              </a:rPr>
              <a:t>  </a:t>
            </a:r>
            <a:r>
              <a:rPr lang="en-US" sz="2400" dirty="0" smtClean="0">
                <a:solidFill>
                  <a:schemeClr val="tx2"/>
                </a:solidFill>
                <a:latin typeface="Arial" charset="0"/>
              </a:rPr>
              <a:t>DEFAULT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‘123 Sesame St.’,</a:t>
            </a:r>
          </a:p>
          <a:p>
            <a:pPr eaLnBrk="1" hangingPunct="1"/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   phone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CHAR(10</a:t>
            </a:r>
            <a:r>
              <a:rPr lang="en-US" sz="2400" dirty="0">
                <a:latin typeface="Arial" charset="0"/>
              </a:rPr>
              <a:t>) </a:t>
            </a:r>
            <a:r>
              <a:rPr lang="en-US" sz="2400" dirty="0" smtClean="0">
                <a:latin typeface="Arial" charset="0"/>
              </a:rPr>
              <a:t>  </a:t>
            </a:r>
            <a:r>
              <a:rPr lang="en-US" sz="2400" dirty="0" smtClean="0">
                <a:solidFill>
                  <a:schemeClr val="tx2"/>
                </a:solidFill>
                <a:latin typeface="Arial" charset="0"/>
              </a:rPr>
              <a:t>NOT 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NULL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);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52578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Foreign Key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43/48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56414" y="3428574"/>
            <a:ext cx="8577943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What it is?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7387" y="3414063"/>
            <a:ext cx="8608968" cy="296643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416106" y="3995642"/>
            <a:ext cx="83876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Consider </a:t>
            </a:r>
            <a:r>
              <a:rPr lang="en-US" sz="2400" dirty="0" smtClean="0">
                <a:solidFill>
                  <a:srgbClr val="990099"/>
                </a:solidFill>
              </a:rPr>
              <a:t>Sells(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Price)</a:t>
            </a:r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The beer entry in </a:t>
            </a:r>
            <a:r>
              <a:rPr lang="en-US" sz="2400" dirty="0" smtClean="0">
                <a:solidFill>
                  <a:srgbClr val="990099"/>
                </a:solidFill>
              </a:rPr>
              <a:t>Sells </a:t>
            </a:r>
            <a:r>
              <a:rPr lang="en-US" sz="2400" dirty="0" smtClean="0"/>
              <a:t>table must be a “real” beer, i.e., it can be found in the </a:t>
            </a:r>
            <a:r>
              <a:rPr lang="en-US" sz="2400" dirty="0" smtClean="0">
                <a:solidFill>
                  <a:srgbClr val="990099"/>
                </a:solidFill>
              </a:rPr>
              <a:t>Beers</a:t>
            </a:r>
            <a:r>
              <a:rPr lang="en-US" sz="2400" dirty="0" smtClean="0"/>
              <a:t> table</a:t>
            </a:r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A constraint which requires that a “Beer” in </a:t>
            </a:r>
            <a:r>
              <a:rPr lang="en-US" sz="2400" dirty="0" smtClean="0">
                <a:solidFill>
                  <a:srgbClr val="990099"/>
                </a:solidFill>
              </a:rPr>
              <a:t>Sells</a:t>
            </a:r>
            <a:r>
              <a:rPr lang="en-US" sz="2400" dirty="0" smtClean="0"/>
              <a:t> table must also be a “name” in </a:t>
            </a:r>
            <a:r>
              <a:rPr lang="en-US" sz="2400" dirty="0" smtClean="0">
                <a:solidFill>
                  <a:srgbClr val="990099"/>
                </a:solidFill>
              </a:rPr>
              <a:t>Beers</a:t>
            </a:r>
            <a:r>
              <a:rPr lang="en-US" sz="2400" dirty="0" smtClean="0"/>
              <a:t> table is called a </a:t>
            </a:r>
            <a:r>
              <a:rPr lang="en-US" sz="2400" dirty="0" smtClean="0">
                <a:solidFill>
                  <a:srgbClr val="FF0000"/>
                </a:solidFill>
              </a:rPr>
              <a:t>foreign key constraint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947054" y="1371600"/>
            <a:ext cx="7467600" cy="1752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TABLE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(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</a:t>
            </a:r>
            <a:r>
              <a:rPr lang="en-US" sz="2400" dirty="0">
                <a:latin typeface="Arial" charset="0"/>
              </a:rPr>
              <a:t>		CHAR(30) 	PRIMARY KEY,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manf</a:t>
            </a:r>
            <a:r>
              <a:rPr lang="en-US" sz="2400" dirty="0">
                <a:latin typeface="Arial" charset="0"/>
              </a:rPr>
              <a:t>		VARCHAR(50)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);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1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Foreign Key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44/48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534083" y="3962400"/>
            <a:ext cx="8153400" cy="22860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TABLE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(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bar</a:t>
            </a:r>
            <a:r>
              <a:rPr lang="en-US" sz="2400" dirty="0">
                <a:latin typeface="Arial" charset="0"/>
              </a:rPr>
              <a:t>		CHAR(20),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	</a:t>
            </a:r>
            <a:r>
              <a:rPr lang="en-US" sz="2400" dirty="0">
                <a:latin typeface="Arial" charset="0"/>
              </a:rPr>
              <a:t>	CHAR(30),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        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price</a:t>
            </a:r>
            <a:r>
              <a:rPr lang="en-US" sz="2400" dirty="0">
                <a:latin typeface="Arial" charset="0"/>
              </a:rPr>
              <a:t>		REAL,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FOREIGN KEY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latin typeface="Arial" charset="0"/>
              </a:rPr>
              <a:t> REFERENCES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Beers(name)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);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6914" y="887967"/>
            <a:ext cx="8708572" cy="281906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152400" y="1066800"/>
            <a:ext cx="89262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Use the keyword </a:t>
            </a:r>
            <a:r>
              <a:rPr lang="en-US" sz="2400" dirty="0" smtClean="0">
                <a:solidFill>
                  <a:srgbClr val="FF0000"/>
                </a:solidFill>
              </a:rPr>
              <a:t>REFERENCES</a:t>
            </a:r>
          </a:p>
          <a:p>
            <a:pPr marL="609600" indent="-609600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FOREIGN KEY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(&lt;attribute list&gt;)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REFERENCES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&lt;relation&gt; (&lt;attributes&gt;)</a:t>
            </a:r>
          </a:p>
          <a:p>
            <a:pPr marL="609600" indent="-609600"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Referenced attributes </a:t>
            </a:r>
            <a:r>
              <a:rPr lang="en-US" sz="2400" dirty="0" smtClean="0"/>
              <a:t>must be declared as </a:t>
            </a:r>
            <a:r>
              <a:rPr lang="en-US" sz="2400" dirty="0" smtClean="0">
                <a:solidFill>
                  <a:srgbClr val="7030A0"/>
                </a:solidFill>
              </a:rPr>
              <a:t>Primary Key </a:t>
            </a:r>
            <a:r>
              <a:rPr lang="en-US" sz="2400" dirty="0" smtClean="0"/>
              <a:t>in other table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6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Foreign Key Violation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45/48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19314" y="1299025"/>
            <a:ext cx="859245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What happens when a foreign key is violated?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04801" y="1295400"/>
            <a:ext cx="8608968" cy="440815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393520" y="1876979"/>
            <a:ext cx="83876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INSERT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FF0000"/>
                </a:solidFill>
              </a:rPr>
              <a:t>UPDATE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990099"/>
                </a:solidFill>
              </a:rPr>
              <a:t>Sells</a:t>
            </a:r>
            <a:r>
              <a:rPr lang="en-US" sz="2400" dirty="0" smtClean="0"/>
              <a:t> </a:t>
            </a:r>
            <a:r>
              <a:rPr lang="en-US" sz="2400" dirty="0" err="1" smtClean="0"/>
              <a:t>tuple</a:t>
            </a:r>
            <a:r>
              <a:rPr lang="en-US" sz="2400" dirty="0" smtClean="0"/>
              <a:t> so it refers to a nonexistent beer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Always rejected</a:t>
            </a:r>
          </a:p>
          <a:p>
            <a:pPr lvl="1"/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DELETE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FF0000"/>
                </a:solidFill>
              </a:rPr>
              <a:t>UPDATE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990099"/>
                </a:solidFill>
              </a:rPr>
              <a:t>Beers </a:t>
            </a:r>
            <a:r>
              <a:rPr lang="en-US" sz="2400" dirty="0" err="1" smtClean="0"/>
              <a:t>tuple</a:t>
            </a:r>
            <a:r>
              <a:rPr lang="en-US" sz="2400" dirty="0" smtClean="0"/>
              <a:t> that has a beer some </a:t>
            </a:r>
            <a:r>
              <a:rPr lang="en-US" sz="2400" dirty="0" smtClean="0">
                <a:solidFill>
                  <a:srgbClr val="990099"/>
                </a:solidFill>
              </a:rPr>
              <a:t>Sells</a:t>
            </a:r>
            <a:r>
              <a:rPr lang="en-US" sz="2400" dirty="0" smtClean="0"/>
              <a:t>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refer to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By Default: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reject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CASCADE:</a:t>
            </a:r>
            <a:r>
              <a:rPr lang="en-US" sz="2400" dirty="0" smtClean="0"/>
              <a:t> ripple changes to referring </a:t>
            </a:r>
            <a:r>
              <a:rPr lang="en-US" sz="2400" dirty="0" smtClean="0">
                <a:solidFill>
                  <a:srgbClr val="990099"/>
                </a:solidFill>
              </a:rPr>
              <a:t>Sells</a:t>
            </a:r>
            <a:r>
              <a:rPr lang="en-US" sz="2400" dirty="0" smtClean="0"/>
              <a:t> </a:t>
            </a:r>
            <a:r>
              <a:rPr lang="en-US" sz="2400" dirty="0" err="1" smtClean="0"/>
              <a:t>tuple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SET NULL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sz="2400" dirty="0" smtClean="0"/>
              <a:t> change referring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to have NULL in referring components.</a:t>
            </a:r>
          </a:p>
        </p:txBody>
      </p:sp>
    </p:spTree>
    <p:extLst>
      <p:ext uri="{BB962C8B-B14F-4D97-AF65-F5344CB8AC3E}">
        <p14:creationId xmlns:p14="http://schemas.microsoft.com/office/powerpoint/2010/main" val="34590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Foreign Key Violation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46/48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33829" y="1295955"/>
            <a:ext cx="860697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How to specify the choice of policy?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33829" y="1281444"/>
            <a:ext cx="8608968" cy="224552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22548" y="1863023"/>
            <a:ext cx="83876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When we declare a foreign key, we may choose policies </a:t>
            </a:r>
            <a:r>
              <a:rPr lang="en-US" sz="2400" dirty="0" smtClean="0">
                <a:solidFill>
                  <a:srgbClr val="FF0000"/>
                </a:solidFill>
              </a:rPr>
              <a:t>SET NULL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FF0000"/>
                </a:solidFill>
              </a:rPr>
              <a:t>CASCADE</a:t>
            </a:r>
            <a:r>
              <a:rPr lang="en-US" sz="2400" dirty="0" smtClean="0"/>
              <a:t> independently for deletions and updates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ON [UPDATE, DELETE] [SET NULL, CASCADE]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547914" y="3646714"/>
            <a:ext cx="8153400" cy="2971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TABLE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(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bar</a:t>
            </a:r>
            <a:r>
              <a:rPr lang="en-US" sz="2400" dirty="0">
                <a:latin typeface="Arial" charset="0"/>
              </a:rPr>
              <a:t>		CHAR(20),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	</a:t>
            </a:r>
            <a:r>
              <a:rPr lang="en-US" sz="2400" dirty="0">
                <a:latin typeface="Arial" charset="0"/>
              </a:rPr>
              <a:t>	CHAR(30),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         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price	</a:t>
            </a:r>
            <a:r>
              <a:rPr lang="en-US" sz="2400" dirty="0">
                <a:latin typeface="Arial" charset="0"/>
              </a:rPr>
              <a:t>	REAL,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FOREIGN KEY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latin typeface="Arial" charset="0"/>
              </a:rPr>
              <a:t> REFERENCES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Beers(name)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ON DELETE SET NULL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ON UPDATE CASCADE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);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9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Quantifiers</a:t>
            </a:r>
            <a:endParaRPr lang="en-US" b="1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628650" y="1524000"/>
            <a:ext cx="4113242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Product(name, price, company)</a:t>
            </a:r>
          </a:p>
          <a:p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Company(name,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6552769" y="2492276"/>
            <a:ext cx="205783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Find all companies that make </a:t>
            </a:r>
            <a:r>
              <a:rPr lang="en-US" sz="2400" u="sng" dirty="0"/>
              <a:t>some</a:t>
            </a:r>
            <a:r>
              <a:rPr lang="en-US" sz="2400" dirty="0"/>
              <a:t> products with price 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628650" y="2590800"/>
            <a:ext cx="5362489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ea typeface="Menlo" charset="0"/>
                <a:cs typeface="Menlo" charset="0"/>
              </a:rPr>
              <a:t> </a:t>
            </a:r>
            <a:r>
              <a:rPr lang="en-US" sz="2400" dirty="0" err="1">
                <a:ea typeface="Menlo" charset="0"/>
                <a:cs typeface="Menlo" charset="0"/>
              </a:rPr>
              <a:t>Company.cname</a:t>
            </a:r>
            <a:endParaRPr lang="en-US" sz="2400" dirty="0"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FROM</a:t>
            </a:r>
            <a:r>
              <a:rPr lang="en-US" sz="2400" dirty="0">
                <a:ea typeface="Menlo" charset="0"/>
                <a:cs typeface="Menlo" charset="0"/>
              </a:rPr>
              <a:t>   Company, Product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WHERE</a:t>
            </a:r>
            <a:r>
              <a:rPr lang="en-US" sz="2400" dirty="0">
                <a:ea typeface="Menlo" charset="0"/>
                <a:cs typeface="Menlo" charset="0"/>
              </a:rPr>
              <a:t>  </a:t>
            </a:r>
            <a:r>
              <a:rPr lang="en-US" sz="2400" dirty="0" err="1">
                <a:ea typeface="Menlo" charset="0"/>
                <a:cs typeface="Menlo" charset="0"/>
              </a:rPr>
              <a:t>Company.name</a:t>
            </a:r>
            <a:r>
              <a:rPr lang="en-US" sz="2400" dirty="0">
                <a:ea typeface="Menlo" charset="0"/>
                <a:cs typeface="Menlo" charset="0"/>
              </a:rPr>
              <a:t> = </a:t>
            </a:r>
            <a:r>
              <a:rPr lang="en-US" sz="2400" dirty="0" err="1">
                <a:ea typeface="Menlo" charset="0"/>
                <a:cs typeface="Menlo" charset="0"/>
              </a:rPr>
              <a:t>Product.company</a:t>
            </a:r>
            <a:endParaRPr lang="en-US" sz="2400" dirty="0"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ea typeface="Menlo" charset="0"/>
                <a:cs typeface="Menlo" charset="0"/>
              </a:rPr>
              <a:t>   AND </a:t>
            </a:r>
            <a:r>
              <a:rPr lang="en-US" sz="2400" dirty="0" err="1">
                <a:ea typeface="Menlo" charset="0"/>
                <a:cs typeface="Menlo" charset="0"/>
              </a:rPr>
              <a:t>Product.price</a:t>
            </a:r>
            <a:r>
              <a:rPr lang="en-US" sz="2400" dirty="0">
                <a:ea typeface="Menlo" charset="0"/>
                <a:cs typeface="Menlo" charset="0"/>
              </a:rPr>
              <a:t> &lt; 100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4883945" y="5862935"/>
            <a:ext cx="27326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Existential: easy  !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</a:t>
            </a:r>
            <a:endParaRPr lang="en-US" sz="2400" dirty="0">
              <a:solidFill>
                <a:srgbClr val="FF5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8650" y="4645240"/>
            <a:ext cx="277177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u="sng" dirty="0"/>
              <a:t>existential quantifier</a:t>
            </a:r>
            <a:r>
              <a:rPr lang="en-US" sz="2400" dirty="0"/>
              <a:t> is a logical quantifier (roughly) of the form “there exists”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47/48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Today’s Lecture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3471208"/>
            <a:ext cx="7620000" cy="193899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Study-at-Home slides at the end of every lecture</a:t>
            </a:r>
          </a:p>
          <a:p>
            <a:endParaRPr lang="en-US" sz="2000" b="1" u="sng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They will be in the syllabus of Quiz-2 and Final Exam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More examples and cases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Study them at home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If any questions, ask me !!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96" y="3478730"/>
            <a:ext cx="929404" cy="788470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Groupings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of tables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modifications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628650" y="1455003"/>
            <a:ext cx="4113242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Product(name, price, company)</a:t>
            </a:r>
          </a:p>
          <a:p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Company(name,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6552769" y="880408"/>
            <a:ext cx="205783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Find all companies with products </a:t>
            </a:r>
            <a:r>
              <a:rPr lang="en-US" sz="2400" u="sng" dirty="0"/>
              <a:t>all</a:t>
            </a:r>
            <a:r>
              <a:rPr lang="en-US" sz="2400" dirty="0"/>
              <a:t> having price 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628650" y="2665274"/>
            <a:ext cx="5362489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ea typeface="Menlo" charset="0"/>
                <a:cs typeface="Menlo" charset="0"/>
              </a:rPr>
              <a:t> </a:t>
            </a:r>
            <a:r>
              <a:rPr lang="en-US" sz="2400" dirty="0" err="1">
                <a:ea typeface="Menlo" charset="0"/>
                <a:cs typeface="Menlo" charset="0"/>
              </a:rPr>
              <a:t>Company.cname</a:t>
            </a:r>
            <a:endParaRPr lang="en-US" sz="2400" dirty="0"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FROM</a:t>
            </a:r>
            <a:r>
              <a:rPr lang="en-US" sz="2400" dirty="0">
                <a:ea typeface="Menlo" charset="0"/>
                <a:cs typeface="Menlo" charset="0"/>
              </a:rPr>
              <a:t>   Company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WHERE</a:t>
            </a:r>
            <a:r>
              <a:rPr lang="en-US" sz="2400" dirty="0">
                <a:ea typeface="Menlo" charset="0"/>
                <a:cs typeface="Menlo" charset="0"/>
              </a:rPr>
              <a:t>  </a:t>
            </a:r>
            <a:r>
              <a:rPr lang="en-US" sz="2400" dirty="0" err="1">
                <a:ea typeface="Menlo" charset="0"/>
                <a:cs typeface="Menlo" charset="0"/>
              </a:rPr>
              <a:t>Company.name</a:t>
            </a:r>
            <a:r>
              <a:rPr lang="en-US" sz="2400" dirty="0"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Menlo" charset="0"/>
                <a:cs typeface="Menlo" charset="0"/>
              </a:rPr>
              <a:t>NOT IN</a:t>
            </a:r>
            <a:r>
              <a:rPr lang="en-US" sz="2400" dirty="0"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ea typeface="Menlo" charset="0"/>
                <a:cs typeface="Menlo" charset="0"/>
              </a:rPr>
              <a:t>	SELECT </a:t>
            </a:r>
            <a:r>
              <a:rPr lang="en-US" sz="2400" dirty="0" err="1">
                <a:ea typeface="Menlo" charset="0"/>
                <a:cs typeface="Menlo" charset="0"/>
              </a:rPr>
              <a:t>Product.company</a:t>
            </a:r>
            <a:endParaRPr lang="en-US" sz="2400" dirty="0"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ea typeface="Menlo" charset="0"/>
                <a:cs typeface="Menlo" charset="0"/>
              </a:rPr>
              <a:t>	FROM </a:t>
            </a:r>
            <a:r>
              <a:rPr lang="en-US" sz="2400" dirty="0" err="1">
                <a:ea typeface="Menlo" charset="0"/>
                <a:cs typeface="Menlo" charset="0"/>
              </a:rPr>
              <a:t>Product.price</a:t>
            </a:r>
            <a:r>
              <a:rPr lang="en-US" sz="2400" dirty="0">
                <a:ea typeface="Menlo" charset="0"/>
                <a:cs typeface="Menlo" charset="0"/>
              </a:rPr>
              <a:t> &gt;= 100)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8650" y="4839231"/>
            <a:ext cx="277177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u="sng" dirty="0"/>
              <a:t>universal quantifier</a:t>
            </a:r>
            <a:r>
              <a:rPr lang="en-US" sz="2400" dirty="0"/>
              <a:t> is of the form “for all”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287218" y="6167735"/>
            <a:ext cx="26375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Universal: hard ! 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</a:t>
            </a:r>
            <a:endParaRPr lang="en-US" sz="2400" dirty="0">
              <a:solidFill>
                <a:srgbClr val="FF505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705169" y="3928408"/>
            <a:ext cx="205783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Find all companies that make </a:t>
            </a:r>
            <a:r>
              <a:rPr lang="en-US" sz="2400" u="sng" dirty="0"/>
              <a:t>only </a:t>
            </a:r>
            <a:r>
              <a:rPr lang="en-US" sz="2400" dirty="0"/>
              <a:t>products with price &lt; 100</a:t>
            </a:r>
          </a:p>
        </p:txBody>
      </p:sp>
      <p:sp>
        <p:nvSpPr>
          <p:cNvPr id="3" name="Down Arrow 2"/>
          <p:cNvSpPr/>
          <p:nvPr/>
        </p:nvSpPr>
        <p:spPr>
          <a:xfrm>
            <a:off x="7239000" y="3023000"/>
            <a:ext cx="290405" cy="7108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7497921" y="3048000"/>
            <a:ext cx="149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Equivalent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Quantifiers</a:t>
            </a:r>
            <a:endParaRPr lang="en-US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8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48/48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14930"/>
            <a:ext cx="8286750" cy="560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5/48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286000" y="2590800"/>
            <a:ext cx="4191000" cy="1565275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en-US" dirty="0"/>
              <a:t>The important thing is not to</a:t>
            </a:r>
          </a:p>
          <a:p>
            <a:r>
              <a:rPr lang="en-US" altLang="en-US" dirty="0"/>
              <a:t>stop questioning.</a:t>
            </a:r>
          </a:p>
          <a:p>
            <a:endParaRPr lang="en-US" altLang="en-US" dirty="0"/>
          </a:p>
          <a:p>
            <a:r>
              <a:rPr lang="en-US" altLang="en-US" dirty="0"/>
              <a:t>		</a:t>
            </a:r>
            <a:r>
              <a:rPr lang="en-US" altLang="en-US" dirty="0">
                <a:solidFill>
                  <a:schemeClr val="tx1"/>
                </a:solidFill>
              </a:rPr>
              <a:t>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6/48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Group By – Examples </a:t>
            </a:r>
            <a:endParaRPr lang="en-US" b="1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81000" y="4114800"/>
            <a:ext cx="7820026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product, SUM(price * 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5762" y="2674203"/>
            <a:ext cx="78152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total sales after 10/1/2005 </a:t>
            </a:r>
            <a:r>
              <a:rPr lang="en-US" sz="2400" b="1" dirty="0">
                <a:latin typeface="+mj-lt"/>
              </a:rPr>
              <a:t>per product</a:t>
            </a:r>
            <a:r>
              <a:rPr lang="en-US" sz="2400" dirty="0" smtClean="0">
                <a:latin typeface="+mj-lt"/>
              </a:rPr>
              <a:t>. Total sale is defined as (price * quantity), aggregated over all dates</a:t>
            </a:r>
            <a:endParaRPr lang="en-US" sz="2400" dirty="0">
              <a:latin typeface="+mj-lt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81000" y="1770546"/>
            <a:ext cx="557556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4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date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quantity)</a:t>
            </a:r>
          </a:p>
        </p:txBody>
      </p:sp>
    </p:spTree>
    <p:extLst>
      <p:ext uri="{BB962C8B-B14F-4D97-AF65-F5344CB8AC3E}">
        <p14:creationId xmlns:p14="http://schemas.microsoft.com/office/powerpoint/2010/main" val="22906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7/48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56388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Group By – Semantics of the Query </a:t>
            </a:r>
            <a:endParaRPr lang="en-US" b="1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28600" y="2175570"/>
            <a:ext cx="75438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b="1" dirty="0" smtClean="0"/>
              <a:t>1</a:t>
            </a:r>
            <a:r>
              <a:rPr lang="en-US" sz="2800" b="1" dirty="0"/>
              <a:t>.</a:t>
            </a:r>
            <a:r>
              <a:rPr lang="en-US" sz="2800" dirty="0"/>
              <a:t> Compute the </a:t>
            </a:r>
            <a:r>
              <a:rPr lang="en-US" sz="2800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smtClean="0"/>
              <a:t>clauses</a:t>
            </a:r>
            <a:endParaRPr lang="en-US" sz="2800" dirty="0"/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b="1" dirty="0" smtClean="0"/>
              <a:t>2</a:t>
            </a:r>
            <a:r>
              <a:rPr lang="en-US" sz="2800" b="1" dirty="0"/>
              <a:t>.</a:t>
            </a:r>
            <a:r>
              <a:rPr lang="en-US" sz="2800" dirty="0"/>
              <a:t> Group by the attributes in the </a:t>
            </a:r>
            <a:r>
              <a:rPr lang="en-US" sz="2800" dirty="0" smtClean="0">
                <a:solidFill>
                  <a:schemeClr val="accent2"/>
                </a:solidFill>
              </a:rPr>
              <a:t>GROUP BY</a:t>
            </a:r>
            <a:endParaRPr lang="en-US" sz="2800" dirty="0">
              <a:solidFill>
                <a:schemeClr val="accent2"/>
              </a:solidFill>
            </a:endParaRPr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b="1" dirty="0" smtClean="0"/>
              <a:t>3</a:t>
            </a:r>
            <a:r>
              <a:rPr lang="en-US" sz="2800" b="1" dirty="0"/>
              <a:t>.</a:t>
            </a:r>
            <a:r>
              <a:rPr lang="en-US" sz="2800" dirty="0"/>
              <a:t> Compute the </a:t>
            </a:r>
            <a:r>
              <a:rPr lang="en-US" sz="2800" dirty="0">
                <a:solidFill>
                  <a:schemeClr val="accent2"/>
                </a:solidFill>
              </a:rPr>
              <a:t>SELECT</a:t>
            </a:r>
            <a:r>
              <a:rPr lang="en-US" sz="2800" dirty="0"/>
              <a:t> clause: grouped attributes and </a:t>
            </a:r>
            <a:r>
              <a:rPr lang="en-US" sz="2800" dirty="0" smtClean="0"/>
              <a:t>aggregates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5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8/48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6388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Group By – Examples </a:t>
            </a:r>
            <a:endParaRPr lang="en-US" b="1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41300" y="1295400"/>
            <a:ext cx="8445500" cy="872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rabicPeriod"/>
            </a:pPr>
            <a:r>
              <a:rPr lang="en-US" sz="2800" dirty="0" smtClean="0"/>
              <a:t>Compute the </a:t>
            </a:r>
            <a:r>
              <a:rPr lang="en-US" sz="2800" dirty="0" smtClean="0">
                <a:solidFill>
                  <a:schemeClr val="accent2"/>
                </a:solidFill>
              </a:rPr>
              <a:t>FROM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2"/>
                </a:solidFill>
              </a:rPr>
              <a:t>WHERE</a:t>
            </a:r>
            <a:r>
              <a:rPr lang="en-US" sz="2800" dirty="0" smtClean="0"/>
              <a:t> clauses</a:t>
            </a:r>
            <a:endParaRPr lang="en-US" sz="2800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46805"/>
              </p:ext>
            </p:extLst>
          </p:nvPr>
        </p:nvGraphicFramePr>
        <p:xfrm>
          <a:off x="3073400" y="4480718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AutoShape 79"/>
          <p:cNvSpPr>
            <a:spLocks noChangeArrowheads="1"/>
          </p:cNvSpPr>
          <p:nvPr/>
        </p:nvSpPr>
        <p:spPr bwMode="auto">
          <a:xfrm>
            <a:off x="1684926" y="4941332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41301" y="2433756"/>
            <a:ext cx="732689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84926" y="4572000"/>
            <a:ext cx="74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78576" y="5715914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WHERE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397406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</a:p>
        </p:txBody>
      </p:sp>
    </p:spTree>
    <p:extLst>
      <p:ext uri="{BB962C8B-B14F-4D97-AF65-F5344CB8AC3E}">
        <p14:creationId xmlns:p14="http://schemas.microsoft.com/office/powerpoint/2010/main" val="152276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2338</Words>
  <Application>Microsoft Office PowerPoint</Application>
  <PresentationFormat>On-screen Show (4:3)</PresentationFormat>
  <Paragraphs>688</Paragraphs>
  <Slides>51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Andalus</vt:lpstr>
      <vt:lpstr>Menlo</vt:lpstr>
      <vt:lpstr>宋体</vt:lpstr>
      <vt:lpstr>Arial</vt:lpstr>
      <vt:lpstr>Book Antiqua</vt:lpstr>
      <vt:lpstr>Calibri</vt:lpstr>
      <vt:lpstr>Symbol</vt:lpstr>
      <vt:lpstr>Times New Roman</vt:lpstr>
      <vt:lpstr>Wingdings</vt:lpstr>
      <vt:lpstr>Office Theme</vt:lpstr>
      <vt:lpstr>PowerPoint Presentation</vt:lpstr>
      <vt:lpstr>Schedule after Recess Week</vt:lpstr>
      <vt:lpstr>Recap: Roadmap (SQL)</vt:lpstr>
      <vt:lpstr>Recap: Roadmap (SQL)</vt:lpstr>
      <vt:lpstr>Today’s Lecture</vt:lpstr>
      <vt:lpstr>Questions?</vt:lpstr>
      <vt:lpstr>Group By – Examples </vt:lpstr>
      <vt:lpstr>Group By – Semantics of the Query </vt:lpstr>
      <vt:lpstr>Group By – Examples </vt:lpstr>
      <vt:lpstr>Group By – Examples </vt:lpstr>
      <vt:lpstr>Group By – Examples </vt:lpstr>
      <vt:lpstr>Group By – Rules </vt:lpstr>
      <vt:lpstr>Group By – Rules </vt:lpstr>
      <vt:lpstr>Group By – More Examples</vt:lpstr>
      <vt:lpstr>Group By – More Examples</vt:lpstr>
      <vt:lpstr>Group By vs. Subqueries – An Alternative</vt:lpstr>
      <vt:lpstr>Questions?</vt:lpstr>
      <vt:lpstr>HAVING Clause</vt:lpstr>
      <vt:lpstr>General form of Grouping and Aggregation</vt:lpstr>
      <vt:lpstr>General form of Grouping and Aggregation</vt:lpstr>
      <vt:lpstr>Having – More Examples</vt:lpstr>
      <vt:lpstr>Having – More Examples</vt:lpstr>
      <vt:lpstr>Having – More Examples (Every)</vt:lpstr>
      <vt:lpstr>Group By – More Examples</vt:lpstr>
      <vt:lpstr>Group By – More Examples</vt:lpstr>
      <vt:lpstr>Questions?</vt:lpstr>
      <vt:lpstr>SQL DDL Overview</vt:lpstr>
      <vt:lpstr>Create Table</vt:lpstr>
      <vt:lpstr>Alter Table</vt:lpstr>
      <vt:lpstr>Database Modification</vt:lpstr>
      <vt:lpstr>Insert Tuple</vt:lpstr>
      <vt:lpstr>Insert Many Tuples</vt:lpstr>
      <vt:lpstr>Delete Tuples</vt:lpstr>
      <vt:lpstr>Delete Tuples – More Examples</vt:lpstr>
      <vt:lpstr>Update Tuples</vt:lpstr>
      <vt:lpstr>Questions?</vt:lpstr>
      <vt:lpstr>Summary</vt:lpstr>
      <vt:lpstr>Constraints</vt:lpstr>
      <vt:lpstr>Declaring Keys</vt:lpstr>
      <vt:lpstr>Declaring Keys - Example</vt:lpstr>
      <vt:lpstr>Primary Key vs. Unique Attributes</vt:lpstr>
      <vt:lpstr>Not NULL and Default Value</vt:lpstr>
      <vt:lpstr>Not NULL and Default Value</vt:lpstr>
      <vt:lpstr>Not NULL and Default Value</vt:lpstr>
      <vt:lpstr>Foreign Key</vt:lpstr>
      <vt:lpstr>Foreign Key</vt:lpstr>
      <vt:lpstr>Foreign Key Violation</vt:lpstr>
      <vt:lpstr>Foreign Key Violation</vt:lpstr>
      <vt:lpstr>Quantifiers</vt:lpstr>
      <vt:lpstr>Quantifiers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arijit</dc:creator>
  <cp:lastModifiedBy>Arijit Khan (Asst Prof)</cp:lastModifiedBy>
  <cp:revision>2075</cp:revision>
  <cp:lastPrinted>2019-09-09T07:01:01Z</cp:lastPrinted>
  <dcterms:created xsi:type="dcterms:W3CDTF">2006-08-16T00:00:00Z</dcterms:created>
  <dcterms:modified xsi:type="dcterms:W3CDTF">2019-09-09T07:09:57Z</dcterms:modified>
</cp:coreProperties>
</file>