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875" r:id="rId3"/>
    <p:sldId id="872" r:id="rId4"/>
    <p:sldId id="876" r:id="rId5"/>
    <p:sldId id="717" r:id="rId6"/>
    <p:sldId id="666" r:id="rId7"/>
    <p:sldId id="850" r:id="rId8"/>
    <p:sldId id="851" r:id="rId9"/>
    <p:sldId id="852" r:id="rId10"/>
    <p:sldId id="853" r:id="rId11"/>
    <p:sldId id="854" r:id="rId12"/>
    <p:sldId id="855" r:id="rId13"/>
    <p:sldId id="806" r:id="rId14"/>
    <p:sldId id="856" r:id="rId15"/>
    <p:sldId id="857" r:id="rId16"/>
    <p:sldId id="858" r:id="rId17"/>
    <p:sldId id="859" r:id="rId18"/>
    <p:sldId id="860" r:id="rId19"/>
    <p:sldId id="861" r:id="rId20"/>
    <p:sldId id="862" r:id="rId21"/>
    <p:sldId id="863" r:id="rId22"/>
    <p:sldId id="864" r:id="rId23"/>
    <p:sldId id="865" r:id="rId24"/>
    <p:sldId id="848" r:id="rId25"/>
    <p:sldId id="866" r:id="rId26"/>
    <p:sldId id="867" r:id="rId27"/>
    <p:sldId id="868" r:id="rId28"/>
    <p:sldId id="869" r:id="rId29"/>
    <p:sldId id="849" r:id="rId30"/>
    <p:sldId id="760" r:id="rId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9523" autoAdjust="0"/>
  </p:normalViewPr>
  <p:slideViewPr>
    <p:cSldViewPr>
      <p:cViewPr varScale="1">
        <p:scale>
          <a:sx n="115" d="100"/>
          <a:sy n="115" d="100"/>
        </p:scale>
        <p:origin x="15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Part-5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9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977" y="914400"/>
            <a:ext cx="8387623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Database schema constraints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Not available with many DBMS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</a:t>
            </a:r>
            <a:r>
              <a:rPr lang="en-US" sz="2400" dirty="0" smtClean="0"/>
              <a:t>ndition can refer to any relation or attribute in the database schema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We must check every </a:t>
            </a:r>
            <a:r>
              <a:rPr lang="en-US" sz="2400" dirty="0" smtClean="0">
                <a:solidFill>
                  <a:srgbClr val="990099"/>
                </a:solidFill>
              </a:rPr>
              <a:t>ASSERTION </a:t>
            </a:r>
            <a:r>
              <a:rPr lang="en-US" sz="2400" dirty="0" smtClean="0"/>
              <a:t>after every modification to any relation of the database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4892" y="437298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20375" y="4362102"/>
            <a:ext cx="8455507" cy="16576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71749" y="5034393"/>
            <a:ext cx="83876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CREATE ASSERTION </a:t>
            </a:r>
            <a:r>
              <a:rPr lang="en-US" sz="2400" b="1" dirty="0" smtClean="0">
                <a:solidFill>
                  <a:srgbClr val="FF0000"/>
                </a:solidFill>
              </a:rPr>
              <a:t>&lt;name&gt;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(condition);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 -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10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3026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no bar may charge an average of more than $10.</a:t>
            </a:r>
            <a:endParaRPr lang="en-US" sz="2400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81000" y="2819399"/>
            <a:ext cx="8153400" cy="3352801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ASSERTION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NoRipOffBars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CHECK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NOT EXISTS (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latin typeface="Arial" charset="0"/>
              </a:rPr>
              <a:t>GROUP BY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HAVING 	</a:t>
            </a:r>
            <a:r>
              <a:rPr lang="en-US" sz="2400" dirty="0" smtClean="0">
                <a:latin typeface="Arial" charset="0"/>
              </a:rPr>
              <a:t>AVG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(price) </a:t>
            </a:r>
            <a:r>
              <a:rPr lang="en-US" sz="2400" dirty="0" smtClean="0">
                <a:latin typeface="Arial" charset="0"/>
              </a:rPr>
              <a:t>&gt;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10.00 </a:t>
            </a:r>
          </a:p>
          <a:p>
            <a:pPr eaLnBrk="1" hangingPunct="1"/>
            <a:r>
              <a:rPr lang="en-US" sz="2400" dirty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        </a:t>
            </a:r>
            <a:r>
              <a:rPr lang="en-US" sz="24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Assertions – More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11/28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2548" y="186302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Bars(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license),</a:t>
            </a:r>
            <a:r>
              <a:rPr lang="en-US" sz="2400" dirty="0" smtClean="0"/>
              <a:t> there cannot be more bars than drinkers.</a:t>
            </a:r>
            <a:endParaRPr lang="en-US" sz="2400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627742" y="3370942"/>
            <a:ext cx="8153400" cy="234405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ASSERTION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FewBars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CHECK 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(SELECT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COUNT(*)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Bars</a:t>
            </a:r>
            <a:r>
              <a:rPr lang="en-US" sz="2400" dirty="0">
                <a:latin typeface="Arial" charset="0"/>
              </a:rPr>
              <a:t>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latin typeface="Arial" charset="0"/>
              </a:rPr>
              <a:t>&lt;=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(SELECT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latin typeface="Arial" charset="0"/>
              </a:rPr>
              <a:t>COUNT(*)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  <a:r>
              <a:rPr lang="en-US" sz="24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143000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1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219200"/>
            <a:ext cx="4082143" cy="302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2" y="1219200"/>
            <a:ext cx="3995058" cy="3113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2960915" y="5300915"/>
            <a:ext cx="2383971" cy="1238931"/>
            <a:chOff x="960" y="3504"/>
            <a:chExt cx="672" cy="672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960" y="3504"/>
              <a:ext cx="672" cy="672"/>
            </a:xfrm>
            <a:prstGeom prst="can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960" y="3745"/>
              <a:ext cx="62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folHlink"/>
                  </a:solidFill>
                  <a:latin typeface="Tahoma" pitchFamily="34" charset="0"/>
                  <a:cs typeface="Arial" charset="0"/>
                </a:rPr>
                <a:t>Student, Course, Enrollment… </a:t>
              </a:r>
              <a:endParaRPr lang="en-US" b="1" dirty="0">
                <a:solidFill>
                  <a:schemeClr val="folHlink"/>
                </a:solidFill>
                <a:latin typeface="Tahoma" pitchFamily="34" charset="0"/>
                <a:cs typeface="Arial" charset="0"/>
              </a:endParaRPr>
            </a:p>
          </p:txBody>
        </p:sp>
      </p:grpSp>
      <p:sp>
        <p:nvSpPr>
          <p:cNvPr id="17" name="Curved Right Arrow 16"/>
          <p:cNvSpPr/>
          <p:nvPr/>
        </p:nvSpPr>
        <p:spPr>
          <a:xfrm>
            <a:off x="1785257" y="4430058"/>
            <a:ext cx="997131" cy="139137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5464629" y="4430058"/>
            <a:ext cx="971005" cy="149032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22548" y="1447800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i="1" dirty="0" smtClean="0">
                <a:solidFill>
                  <a:srgbClr val="FF0000"/>
                </a:solidFill>
              </a:rPr>
              <a:t>view </a:t>
            </a:r>
            <a:r>
              <a:rPr lang="en-US" sz="2400" dirty="0" smtClean="0"/>
              <a:t>is the dynamic result of a query over the </a:t>
            </a:r>
            <a:r>
              <a:rPr lang="en-US" sz="2400" dirty="0" smtClean="0">
                <a:solidFill>
                  <a:srgbClr val="FF0000"/>
                </a:solidFill>
              </a:rPr>
              <a:t>base relations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to produce another relation.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18554" y="3190708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It is considered </a:t>
            </a:r>
            <a:r>
              <a:rPr lang="en-US" sz="2400" i="1" dirty="0" smtClean="0">
                <a:solidFill>
                  <a:srgbClr val="FF0000"/>
                </a:solidFill>
              </a:rPr>
              <a:t>virtual</a:t>
            </a:r>
            <a:r>
              <a:rPr lang="en-US" sz="2400" i="1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because it does not usually exist inside the database, but rather is calculated when needed.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16557" y="4883123"/>
            <a:ext cx="851825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view appears just like any other table and can be present in any SQL query where a table is present.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 - Example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22548" y="11385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CREATE VIEW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&lt;name&gt;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AS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&lt;query&gt;;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97544" y="2057400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263" y="2653498"/>
            <a:ext cx="851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90099"/>
                </a:solidFill>
              </a:rPr>
              <a:t>CanDrink</a:t>
            </a:r>
            <a:r>
              <a:rPr lang="en-US" sz="2400" dirty="0" smtClean="0">
                <a:solidFill>
                  <a:srgbClr val="990099"/>
                </a:solidFill>
              </a:rPr>
              <a:t>(drinker, beer)</a:t>
            </a:r>
            <a:r>
              <a:rPr lang="en-US" sz="2400" dirty="0" smtClean="0"/>
              <a:t> is a view “containing” the drinker-beer pairs such that the drinker frequents at least one bar that serves the beer.</a:t>
            </a:r>
            <a:endParaRPr lang="en-US" sz="2400" dirty="0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295400" y="4114800"/>
            <a:ext cx="65532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</p:spTree>
    <p:extLst>
      <p:ext uri="{BB962C8B-B14F-4D97-AF65-F5344CB8AC3E}">
        <p14:creationId xmlns:p14="http://schemas.microsoft.com/office/powerpoint/2010/main" val="10390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What is Stored in Databases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22548" y="14433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Only the view definition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1001271" y="2438400"/>
            <a:ext cx="65532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graphicFrame>
        <p:nvGraphicFramePr>
          <p:cNvPr id="2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33511"/>
              </p:ext>
            </p:extLst>
          </p:nvPr>
        </p:nvGraphicFramePr>
        <p:xfrm>
          <a:off x="838200" y="5051702"/>
          <a:ext cx="7289331" cy="663298"/>
        </p:xfrm>
        <a:graphic>
          <a:graphicData uri="http://schemas.openxmlformats.org/drawingml/2006/table">
            <a:tbl>
              <a:tblPr/>
              <a:tblGrid>
                <a:gridCol w="728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2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Results of the query defining</a:t>
                      </a:r>
                      <a:r>
                        <a:rPr lang="en-US" sz="2400" baseline="0" dirty="0" smtClean="0"/>
                        <a:t> the view is not produced!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Querying with Views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22548" y="1214735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You may query a view as if it were a base table.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235366" y="2209800"/>
            <a:ext cx="6553200" cy="1447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‘Sally’;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07" y="4590871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DBMS </a:t>
            </a:r>
            <a:r>
              <a:rPr lang="en-US" sz="2400" dirty="0"/>
              <a:t>m</a:t>
            </a:r>
            <a:r>
              <a:rPr lang="en-US" sz="2400" dirty="0" smtClean="0"/>
              <a:t>aps a query expressed on views into a query expressed on </a:t>
            </a:r>
            <a:r>
              <a:rPr lang="en-US" sz="2400" dirty="0" smtClean="0">
                <a:solidFill>
                  <a:srgbClr val="FF0000"/>
                </a:solidFill>
              </a:rPr>
              <a:t>base relations in compile time</a:t>
            </a:r>
          </a:p>
        </p:txBody>
      </p:sp>
    </p:spTree>
    <p:extLst>
      <p:ext uri="{BB962C8B-B14F-4D97-AF65-F5344CB8AC3E}">
        <p14:creationId xmlns:p14="http://schemas.microsoft.com/office/powerpoint/2010/main" val="20065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447800"/>
            <a:ext cx="80847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All views can be queried as base relations, but not all views can be </a:t>
            </a:r>
            <a:r>
              <a:rPr lang="en-US" sz="2400" dirty="0" smtClean="0">
                <a:solidFill>
                  <a:prstClr val="black"/>
                </a:solidFill>
              </a:rPr>
              <a:t>manipulated.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975" y="2979003"/>
            <a:ext cx="7997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 view is updatable only if the updates to the view can be propagated to the base relations </a:t>
            </a:r>
            <a:r>
              <a:rPr lang="en-US" sz="2400" dirty="0">
                <a:solidFill>
                  <a:srgbClr val="FF0000"/>
                </a:solidFill>
              </a:rPr>
              <a:t>without </a:t>
            </a:r>
            <a:r>
              <a:rPr lang="en-US" sz="2400" dirty="0" smtClean="0">
                <a:solidFill>
                  <a:srgbClr val="FF0000"/>
                </a:solidFill>
              </a:rPr>
              <a:t>ambiguity.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2992437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Data, Quiz-2</a:t>
            </a:r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876800"/>
            <a:ext cx="52577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8  (Oct 07-Oct 11)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14-Oct 18)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21-Oct 25)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28-Nov 01)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895600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2 Lectures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12  (Nov 02-Nov 08)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</a:t>
            </a:r>
            <a:r>
              <a:rPr lang="en-SG" dirty="0">
                <a:solidFill>
                  <a:schemeClr val="tx1"/>
                </a:solidFill>
              </a:rPr>
              <a:t>Quiz syllabus: everything on </a:t>
            </a:r>
            <a:r>
              <a:rPr lang="en-SG" dirty="0" smtClean="0">
                <a:solidFill>
                  <a:schemeClr val="tx1"/>
                </a:solidFill>
              </a:rPr>
              <a:t>SQL (Week 8, 9, 10 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62600" y="4800600"/>
            <a:ext cx="3505200" cy="1143000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11-Nov 15)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2548" y="1219200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33400" y="1981200"/>
            <a:ext cx="7315200" cy="1828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UnivDrinker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‘NTU’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‘NUS’;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4191000"/>
            <a:ext cx="5943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UnivDrinker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(`Sally’, ‘NUS’);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85800" y="5573209"/>
            <a:ext cx="4876800" cy="903791"/>
          </a:xfrm>
          <a:prstGeom prst="wedgeRoundRectCallout">
            <a:avLst>
              <a:gd name="adj1" fmla="val -11425"/>
              <a:gd name="adj2" fmla="val 51846"/>
              <a:gd name="adj3" fmla="val 16667"/>
            </a:avLst>
          </a:prstGeom>
          <a:solidFill>
            <a:srgbClr val="99CCFF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eaLnBrk="1" hangingPunct="1"/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Inserts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(‘</a:t>
            </a:r>
            <a:r>
              <a:rPr lang="en-US" sz="2000" b="1" dirty="0" err="1">
                <a:solidFill>
                  <a:srgbClr val="4D0707"/>
                </a:solidFill>
                <a:latin typeface="Arial" charset="0"/>
              </a:rPr>
              <a:t>Sally’,’NUS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’, NULL) into </a:t>
            </a:r>
            <a:r>
              <a:rPr lang="en-US" sz="2000" b="1" dirty="0">
                <a:solidFill>
                  <a:srgbClr val="990099"/>
                </a:solidFill>
                <a:latin typeface="Arial" charset="0"/>
              </a:rPr>
              <a:t>Drinkers 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relation</a:t>
            </a:r>
            <a:endParaRPr lang="en-US" sz="2000" b="1" dirty="0">
              <a:solidFill>
                <a:srgbClr val="4D0707"/>
              </a:solidFill>
              <a:latin typeface="Arial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16" y="44370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3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2548" y="1219200"/>
            <a:ext cx="851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Drinkers(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addr</a:t>
            </a:r>
            <a:r>
              <a:rPr lang="en-US" sz="2400" dirty="0" smtClean="0">
                <a:solidFill>
                  <a:srgbClr val="990099"/>
                </a:solidFill>
              </a:rPr>
              <a:t>, phone)</a:t>
            </a:r>
            <a:r>
              <a:rPr lang="en-US" sz="2400" dirty="0" smtClean="0"/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85800" y="5573209"/>
            <a:ext cx="4876800" cy="903791"/>
          </a:xfrm>
          <a:prstGeom prst="wedgeRoundRectCallout">
            <a:avLst>
              <a:gd name="adj1" fmla="val -11425"/>
              <a:gd name="adj2" fmla="val 51846"/>
              <a:gd name="adj3" fmla="val 16667"/>
            </a:avLst>
          </a:prstGeom>
          <a:solidFill>
            <a:srgbClr val="99CCFF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eaLnBrk="1" hangingPunct="1"/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Inserts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(‘</a:t>
            </a:r>
            <a:r>
              <a:rPr lang="en-US" sz="2000" b="1" dirty="0" err="1">
                <a:solidFill>
                  <a:srgbClr val="4D0707"/>
                </a:solidFill>
                <a:latin typeface="Arial" charset="0"/>
              </a:rPr>
              <a:t>Sally’,</a:t>
            </a:r>
            <a:r>
              <a:rPr lang="en-US" sz="2000" b="1" dirty="0" err="1" smtClean="0">
                <a:solidFill>
                  <a:srgbClr val="4D0707"/>
                </a:solidFill>
                <a:latin typeface="Arial" charset="0"/>
              </a:rPr>
              <a:t>’NTU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’, </a:t>
            </a:r>
            <a:r>
              <a:rPr lang="en-US" sz="2000" b="1" dirty="0">
                <a:solidFill>
                  <a:srgbClr val="4D0707"/>
                </a:solidFill>
                <a:latin typeface="Arial" charset="0"/>
              </a:rPr>
              <a:t>NULL) into </a:t>
            </a:r>
            <a:r>
              <a:rPr lang="en-US" sz="2000" b="1" dirty="0">
                <a:solidFill>
                  <a:srgbClr val="990099"/>
                </a:solidFill>
                <a:latin typeface="Arial" charset="0"/>
              </a:rPr>
              <a:t>Drinkers </a:t>
            </a:r>
            <a:r>
              <a:rPr lang="en-US" sz="2000" b="1" dirty="0" smtClean="0">
                <a:solidFill>
                  <a:srgbClr val="4D0707"/>
                </a:solidFill>
                <a:latin typeface="Arial" charset="0"/>
              </a:rPr>
              <a:t>relation</a:t>
            </a:r>
            <a:endParaRPr lang="en-US" sz="2000" b="1" dirty="0">
              <a:solidFill>
                <a:srgbClr val="4D0707"/>
              </a:solidFill>
              <a:latin typeface="Arial" charset="0"/>
            </a:endParaRPr>
          </a:p>
        </p:txBody>
      </p:sp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37016"/>
            <a:ext cx="592184" cy="592184"/>
          </a:xfrm>
          <a:prstGeom prst="rect">
            <a:avLst/>
          </a:prstGeom>
          <a:noFill/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33400" y="4267200"/>
            <a:ext cx="5943600" cy="990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INSERT INTO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NTUDrinker</a:t>
            </a:r>
          </a:p>
          <a:p>
            <a:pPr eaLnBrk="1" hangingPunct="1"/>
            <a:r>
              <a:rPr lang="en-US" sz="2400">
                <a:latin typeface="Arial" charset="0"/>
              </a:rPr>
              <a:t>VALUES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(`Sally’);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33400" y="1905000"/>
            <a:ext cx="7315200" cy="1828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CREATE </a:t>
            </a:r>
            <a:r>
              <a:rPr lang="en-US" sz="2400" dirty="0">
                <a:latin typeface="Arial" charset="0"/>
              </a:rPr>
              <a:t>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NTUDrinker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addr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‘NTU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’;</a:t>
            </a: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Example</a:t>
            </a:r>
            <a:endParaRPr lang="en-US" b="1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765652" y="2743630"/>
            <a:ext cx="7184428" cy="22389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65652" y="5211025"/>
            <a:ext cx="7061703" cy="1189775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INSERT INTO 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(`Sally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’, ‘Heineken’);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graphicFrame>
        <p:nvGraphicFramePr>
          <p:cNvPr id="19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75440"/>
              </p:ext>
            </p:extLst>
          </p:nvPr>
        </p:nvGraphicFramePr>
        <p:xfrm>
          <a:off x="982058" y="1141925"/>
          <a:ext cx="4732942" cy="1296475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Relational Tables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23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990099"/>
                          </a:solidFill>
                        </a:rPr>
                        <a:t>Sells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u="sng" dirty="0" smtClean="0"/>
                        <a:t>bar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u="sng" dirty="0" smtClean="0"/>
                        <a:t>beer</a:t>
                      </a:r>
                      <a:r>
                        <a:rPr lang="en-US" sz="2400" dirty="0" smtClean="0"/>
                        <a:t>, price)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990099"/>
                          </a:solidFill>
                        </a:rPr>
                        <a:t>Frequents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u="sng" dirty="0" smtClean="0"/>
                        <a:t>drinker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u="sng" dirty="0" smtClean="0"/>
                        <a:t>bar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Image result for in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20000" y="5372099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Update with Views - Rules</a:t>
            </a:r>
            <a:endParaRPr lang="en-US" b="1" dirty="0"/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41478" y="12264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Updatable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1478" y="1219200"/>
            <a:ext cx="8608968" cy="14498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30197" y="1728207"/>
            <a:ext cx="8518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Only if they are derived from a single relation by selection and projection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63253" y="3475108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Non-updatable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63253" y="3467856"/>
            <a:ext cx="8608968" cy="262814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64852" y="4049434"/>
            <a:ext cx="8534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Views defined using </a:t>
            </a:r>
            <a:r>
              <a:rPr lang="en-US" sz="2400" dirty="0" smtClean="0">
                <a:solidFill>
                  <a:srgbClr val="FF0000"/>
                </a:solidFill>
              </a:rPr>
              <a:t>groups and aggregate functions</a:t>
            </a:r>
            <a:r>
              <a:rPr lang="en-US" sz="2400" dirty="0" smtClean="0"/>
              <a:t> are not updatable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Views defined on </a:t>
            </a:r>
            <a:r>
              <a:rPr lang="en-US" sz="2400" dirty="0" smtClean="0">
                <a:solidFill>
                  <a:srgbClr val="FF0000"/>
                </a:solidFill>
              </a:rPr>
              <a:t>multiple tables using joins</a:t>
            </a:r>
            <a:r>
              <a:rPr lang="en-US" sz="2400" dirty="0" smtClean="0"/>
              <a:t> are generally not updatable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Only updatable if they include the keys of the base relations</a:t>
            </a:r>
          </a:p>
        </p:txBody>
      </p:sp>
    </p:spTree>
    <p:extLst>
      <p:ext uri="{BB962C8B-B14F-4D97-AF65-F5344CB8AC3E}">
        <p14:creationId xmlns:p14="http://schemas.microsoft.com/office/powerpoint/2010/main" val="3838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3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Temporary Views</a:t>
            </a:r>
            <a:endParaRPr lang="en-US" b="1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8522" y="1143000"/>
            <a:ext cx="8620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WITH clause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376" y="2111276"/>
            <a:ext cx="876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Allows to define a</a:t>
            </a:r>
            <a:r>
              <a:rPr lang="en-US" sz="2400" dirty="0" smtClean="0">
                <a:solidFill>
                  <a:srgbClr val="FF0000"/>
                </a:solidFill>
              </a:rPr>
              <a:t> temporary view</a:t>
            </a:r>
            <a:r>
              <a:rPr lang="en-US" sz="2400" dirty="0" smtClean="0"/>
              <a:t> whose definition is only available to the query in which the </a:t>
            </a:r>
            <a:r>
              <a:rPr lang="en-US" sz="2400" dirty="0" smtClean="0">
                <a:solidFill>
                  <a:srgbClr val="FF0000"/>
                </a:solidFill>
              </a:rPr>
              <a:t>WITH</a:t>
            </a:r>
            <a:r>
              <a:rPr lang="en-US" sz="2400" dirty="0" smtClean="0"/>
              <a:t> clause occurs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Introduced in SQL 99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Only supported by some DBMS vendors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2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Temporary Views - Example</a:t>
            </a:r>
            <a:endParaRPr lang="en-US" b="1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4087" y="4350652"/>
            <a:ext cx="860697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Advantages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4087" y="4343400"/>
            <a:ext cx="8608968" cy="178190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02806" y="4924978"/>
            <a:ext cx="8688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Makes the logic simpler to follow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Permits a view definition to be used multiple times in a query</a:t>
            </a:r>
            <a:endParaRPr lang="en-US" sz="24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70114" y="1124856"/>
            <a:ext cx="8490857" cy="291374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WITH 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drinker,beer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sz="2400" dirty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smtClean="0">
                <a:latin typeface="Arial" charset="0"/>
              </a:rPr>
              <a:t>AS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	SELECT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beer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	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Sells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	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Frequents.bar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Sells.bar</a:t>
            </a: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</a:rPr>
              <a:t>SELECT	    drinker</a:t>
            </a: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  <a:latin typeface="Arial" charset="0"/>
              </a:rPr>
              <a:t>FROM	   </a:t>
            </a:r>
            <a:r>
              <a:rPr lang="en-US" sz="2400" dirty="0" err="1" smtClean="0">
                <a:solidFill>
                  <a:srgbClr val="CC3300"/>
                </a:solidFill>
                <a:latin typeface="Arial" charset="0"/>
              </a:rPr>
              <a:t>CanDrink</a:t>
            </a:r>
            <a:endParaRPr lang="en-US" sz="2400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CC3300"/>
                </a:solidFill>
              </a:rPr>
              <a:t>WHERE   beer = ‘Tiger’;</a:t>
            </a:r>
            <a:endParaRPr lang="en-US" sz="2400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SELECT INTO vs. VIEWS </a:t>
            </a:r>
            <a:endParaRPr lang="en-US" b="1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52400" y="1283452"/>
            <a:ext cx="5867400" cy="1981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INTO			</a:t>
            </a:r>
            <a:r>
              <a:rPr lang="en-US" sz="2400" dirty="0" err="1">
                <a:solidFill>
                  <a:srgbClr val="000099"/>
                </a:solidFill>
                <a:latin typeface="Arial" charset="0"/>
              </a:rPr>
              <a:t>DrinkerBeer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Sells, Frequent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6200" y="3805629"/>
            <a:ext cx="6706468" cy="2238937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DrinkerBeer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9" name="Round Same Side Corner Rectangle 4"/>
          <p:cNvSpPr/>
          <p:nvPr/>
        </p:nvSpPr>
        <p:spPr>
          <a:xfrm>
            <a:off x="6457969" y="2042333"/>
            <a:ext cx="2838431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A Table is created</a:t>
            </a:r>
          </a:p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 (Physical)</a:t>
            </a:r>
            <a:endParaRPr lang="en-US" sz="3600" kern="1200" dirty="0"/>
          </a:p>
        </p:txBody>
      </p:sp>
      <p:sp>
        <p:nvSpPr>
          <p:cNvPr id="20" name="Round Same Side Corner Rectangle 4"/>
          <p:cNvSpPr/>
          <p:nvPr/>
        </p:nvSpPr>
        <p:spPr>
          <a:xfrm>
            <a:off x="6619461" y="4556933"/>
            <a:ext cx="2676939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3600" kern="1200" dirty="0" smtClean="0"/>
              <a:t>A Definition is created (Virtual)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13285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VIEWS vs. TEMPORAL VIEWS </a:t>
            </a:r>
            <a:endParaRPr lang="en-US" b="1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1057" y="838200"/>
            <a:ext cx="5027798" cy="172175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dirty="0">
                <a:latin typeface="Arial" charset="0"/>
              </a:rPr>
              <a:t>CREATE VIEW 	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DrinkerBeer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AS</a:t>
            </a:r>
          </a:p>
          <a:p>
            <a:pPr eaLnBrk="1" hangingPunct="1"/>
            <a:r>
              <a:rPr lang="en-US" dirty="0">
                <a:latin typeface="Arial" charset="0"/>
              </a:rPr>
              <a:t>SELECT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dirty="0">
                <a:latin typeface="Arial" charset="0"/>
              </a:rPr>
              <a:t>FROM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dirty="0">
                <a:latin typeface="Arial" charset="0"/>
              </a:rPr>
              <a:t>WHERE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Frequents.bar = Sells.bar;</a:t>
            </a:r>
          </a:p>
        </p:txBody>
      </p:sp>
      <p:sp>
        <p:nvSpPr>
          <p:cNvPr id="16" name="Round Same Side Corner Rectangle 4"/>
          <p:cNvSpPr/>
          <p:nvPr/>
        </p:nvSpPr>
        <p:spPr>
          <a:xfrm>
            <a:off x="5376084" y="1066800"/>
            <a:ext cx="3615516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Definition (Virtual)</a:t>
            </a:r>
          </a:p>
        </p:txBody>
      </p:sp>
      <p:sp>
        <p:nvSpPr>
          <p:cNvPr id="17" name="Round Same Side Corner Rectangle 4"/>
          <p:cNvSpPr/>
          <p:nvPr/>
        </p:nvSpPr>
        <p:spPr>
          <a:xfrm>
            <a:off x="5295649" y="1905000"/>
            <a:ext cx="3848351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Can be used in many queries in the future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97154" y="3193047"/>
            <a:ext cx="5771379" cy="2942621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WITH </a:t>
            </a:r>
            <a:r>
              <a:rPr lang="en-US" dirty="0">
                <a:latin typeface="Arial" charset="0"/>
              </a:rPr>
              <a:t>	</a:t>
            </a:r>
            <a:r>
              <a:rPr lang="en-US" dirty="0" err="1" smtClean="0">
                <a:solidFill>
                  <a:srgbClr val="990099"/>
                </a:solidFill>
                <a:latin typeface="Arial" charset="0"/>
              </a:rPr>
              <a:t>CanDrink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dirty="0" err="1" smtClean="0">
                <a:solidFill>
                  <a:srgbClr val="990099"/>
                </a:solidFill>
                <a:latin typeface="Arial" charset="0"/>
              </a:rPr>
              <a:t>drinker,beer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 </a:t>
            </a:r>
            <a:r>
              <a:rPr lang="en-US" dirty="0" smtClean="0">
                <a:latin typeface="Arial" charset="0"/>
              </a:rPr>
              <a:t>AS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	SELECT</a:t>
            </a: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drinker, beer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	FROM 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Frequents, Sells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	WHERE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dirty="0">
                <a:solidFill>
                  <a:srgbClr val="990099"/>
                </a:solidFill>
                <a:latin typeface="Arial" charset="0"/>
              </a:rPr>
              <a:t>Frequents.bar = </a:t>
            </a:r>
            <a:r>
              <a:rPr lang="en-US" dirty="0" smtClean="0">
                <a:solidFill>
                  <a:srgbClr val="990099"/>
                </a:solidFill>
                <a:latin typeface="Arial" charset="0"/>
              </a:rPr>
              <a:t>Sells.bar</a:t>
            </a: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SELECT		drinker</a:t>
            </a: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  <a:latin typeface="Arial" charset="0"/>
              </a:rPr>
              <a:t>FROM		</a:t>
            </a:r>
            <a:r>
              <a:rPr lang="en-US" dirty="0" err="1" smtClean="0">
                <a:solidFill>
                  <a:srgbClr val="CC3300"/>
                </a:solidFill>
                <a:latin typeface="Arial" charset="0"/>
              </a:rPr>
              <a:t>CanDrink</a:t>
            </a:r>
            <a:endParaRPr lang="en-US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WHERE		beer = ‘Tiger’;</a:t>
            </a:r>
            <a:endParaRPr lang="en-US" dirty="0" smtClean="0">
              <a:solidFill>
                <a:srgbClr val="CC3300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2" name="Round Same Side Corner Rectangle 4"/>
          <p:cNvSpPr/>
          <p:nvPr/>
        </p:nvSpPr>
        <p:spPr>
          <a:xfrm>
            <a:off x="5680884" y="3582226"/>
            <a:ext cx="3310716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Definition (Virtual)</a:t>
            </a:r>
          </a:p>
        </p:txBody>
      </p:sp>
      <p:sp>
        <p:nvSpPr>
          <p:cNvPr id="23" name="Round Same Side Corner Rectangle 4"/>
          <p:cNvSpPr/>
          <p:nvPr/>
        </p:nvSpPr>
        <p:spPr>
          <a:xfrm>
            <a:off x="5737749" y="4785533"/>
            <a:ext cx="3253852" cy="3960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6032" tIns="22860" rIns="22860" bIns="22860" numCol="1" spcCol="1270" anchor="ctr" anchorCtr="0">
            <a:noAutofit/>
          </a:bodyPr>
          <a:lstStyle/>
          <a:p>
            <a:pPr marL="285750" lvl="1" indent="-285750" defTabSz="1600200">
              <a:lnSpc>
                <a:spcPct val="90000"/>
              </a:lnSpc>
              <a:spcAft>
                <a:spcPct val="15000"/>
              </a:spcAft>
            </a:pPr>
            <a:r>
              <a:rPr lang="en-US" sz="2800" kern="1200" dirty="0" smtClean="0"/>
              <a:t>- Can </a:t>
            </a:r>
            <a:r>
              <a:rPr lang="en-US" sz="2800" kern="1200" dirty="0" smtClean="0">
                <a:solidFill>
                  <a:srgbClr val="FF0000"/>
                </a:solidFill>
              </a:rPr>
              <a:t>ONLY</a:t>
            </a:r>
            <a:r>
              <a:rPr lang="en-US" sz="2800" kern="1200" dirty="0" smtClean="0"/>
              <a:t> be used in </a:t>
            </a:r>
            <a:r>
              <a:rPr lang="en-US" sz="2800" dirty="0" smtClean="0"/>
              <a:t>the current </a:t>
            </a:r>
            <a:r>
              <a:rPr lang="en-US" sz="2800" kern="1200" dirty="0" smtClean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2503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6" name="Content Placeholder 2"/>
          <p:cNvSpPr txBox="1">
            <a:spLocks noChangeArrowheads="1"/>
          </p:cNvSpPr>
          <p:nvPr/>
        </p:nvSpPr>
        <p:spPr>
          <a:xfrm>
            <a:off x="381000" y="1447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295400"/>
            <a:ext cx="592184" cy="592184"/>
          </a:xfrm>
          <a:prstGeom prst="rect">
            <a:avLst/>
          </a:prstGeom>
          <a:noFill/>
        </p:spPr>
      </p:pic>
      <p:pic>
        <p:nvPicPr>
          <p:cNvPr id="2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1016" y="21510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1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21148879">
            <a:off x="4712246" y="2330216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6.7, Chapter 7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3180" y="1081327"/>
            <a:ext cx="351700" cy="351700"/>
          </a:xfrm>
          <a:prstGeom prst="rect">
            <a:avLst/>
          </a:prstGeom>
          <a:noFill/>
        </p:spPr>
      </p:pic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449529"/>
            <a:ext cx="351700" cy="3517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5184" y="1881550"/>
            <a:ext cx="351700" cy="35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1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4/28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5/28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44900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What is constraints?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44898" y="838200"/>
            <a:ext cx="8455507" cy="15198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6271" y="1405264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marR="0" lvl="0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relationship among data elements that a DBMS is required</a:t>
            </a:r>
          </a:p>
          <a:p>
            <a:pPr marL="234950" marR="0" lvl="0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enforce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8273" y="2599708"/>
            <a:ext cx="825756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Types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8272" y="2592457"/>
            <a:ext cx="8272079" cy="333606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128" y="3159521"/>
            <a:ext cx="7741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Foreign keys or referential integrity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Value-based constraints</a:t>
            </a: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Constrain values of a specific attribute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-based constraints</a:t>
            </a:r>
          </a:p>
          <a:p>
            <a:pPr marL="692150" marR="0" lvl="1" indent="-3476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among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Assertions: Any SQL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boolean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3816" y="3048000"/>
            <a:ext cx="592184" cy="592184"/>
          </a:xfrm>
          <a:prstGeom prst="rect">
            <a:avLst/>
          </a:prstGeom>
          <a:noFill/>
        </p:spPr>
      </p:pic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5216" y="3446416"/>
            <a:ext cx="592184" cy="592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0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Attribute-based Checks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7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81000" y="914400"/>
            <a:ext cx="8458200" cy="261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TABLE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CHAR(20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CHAR(30</a:t>
            </a:r>
            <a:r>
              <a:rPr lang="en-US" sz="2400" dirty="0">
                <a:latin typeface="Arial" charset="0"/>
              </a:rPr>
              <a:t>) 	</a:t>
            </a:r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                 CHECK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IN (</a:t>
            </a:r>
            <a:r>
              <a:rPr lang="en-US" sz="2400" dirty="0">
                <a:latin typeface="Arial" charset="0"/>
              </a:rPr>
              <a:t>SELECT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 </a:t>
            </a:r>
            <a:r>
              <a:rPr lang="en-US" sz="2400" dirty="0" smtClean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  <a:r>
              <a:rPr lang="en-US" sz="2400" dirty="0">
                <a:latin typeface="Arial" charset="0"/>
              </a:rPr>
              <a:t>)),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	</a:t>
            </a:r>
            <a:r>
              <a:rPr lang="en-US" sz="2400" dirty="0" smtClean="0">
                <a:latin typeface="Arial" charset="0"/>
              </a:rPr>
              <a:t>REAL  CHECK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 &lt;= 18.00</a:t>
            </a:r>
            <a:r>
              <a:rPr lang="en-US" sz="2400" dirty="0">
                <a:latin typeface="Arial" charset="0"/>
              </a:rPr>
              <a:t>),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);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1577" y="4157008"/>
            <a:ext cx="838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An attribute-based check is checked only when a value for</a:t>
            </a:r>
          </a:p>
          <a:p>
            <a:pPr marL="609600" indent="-609600"/>
            <a:r>
              <a:rPr lang="en-US" sz="2400" dirty="0" smtClean="0"/>
              <a:t>that attribute is </a:t>
            </a:r>
            <a:r>
              <a:rPr lang="en-US" sz="2400" dirty="0" smtClean="0">
                <a:solidFill>
                  <a:srgbClr val="FF0000"/>
                </a:solidFill>
              </a:rPr>
              <a:t>inserted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updated</a:t>
            </a:r>
            <a:r>
              <a:rPr lang="en-US" sz="2400" dirty="0" smtClean="0"/>
              <a:t> </a:t>
            </a:r>
          </a:p>
          <a:p>
            <a:pPr marL="609600" indent="-609600"/>
            <a:endParaRPr lang="en-US" sz="2400" dirty="0">
              <a:solidFill>
                <a:srgbClr val="FF0000"/>
              </a:solidFill>
            </a:endParaRPr>
          </a:p>
          <a:p>
            <a:pPr marL="609600" indent="-609600"/>
            <a:r>
              <a:rPr lang="en-US" sz="2400" dirty="0" smtClean="0">
                <a:solidFill>
                  <a:srgbClr val="FF0000"/>
                </a:solidFill>
              </a:rPr>
              <a:t>not </a:t>
            </a:r>
            <a:r>
              <a:rPr lang="en-US" sz="2400" dirty="0">
                <a:solidFill>
                  <a:srgbClr val="FF0000"/>
                </a:solidFill>
              </a:rPr>
              <a:t>checked </a:t>
            </a:r>
            <a:r>
              <a:rPr lang="en-US" sz="2400" dirty="0" smtClean="0"/>
              <a:t>at the time of deletion, i.e., not checked when a bear</a:t>
            </a:r>
          </a:p>
          <a:p>
            <a:pPr marL="609600" indent="-609600"/>
            <a:r>
              <a:rPr lang="en-US" sz="2400" dirty="0" smtClean="0"/>
              <a:t>is deleted from Beers table (</a:t>
            </a:r>
            <a:r>
              <a:rPr lang="en-US" sz="2400" dirty="0"/>
              <a:t>unlike foreign keys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7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Tuple-based Checks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/28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33400" y="2503291"/>
            <a:ext cx="7866614" cy="244970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200" dirty="0">
                <a:latin typeface="Arial" charset="0"/>
              </a:rPr>
              <a:t>CREATE TABLE 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Sells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(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bar</a:t>
            </a:r>
            <a:r>
              <a:rPr lang="en-US" sz="2200" dirty="0">
                <a:latin typeface="Arial" charset="0"/>
              </a:rPr>
              <a:t>		CHAR(20),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200" dirty="0">
                <a:latin typeface="Arial" charset="0"/>
              </a:rPr>
              <a:t>		CHAR(30),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          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 price</a:t>
            </a:r>
            <a:r>
              <a:rPr lang="en-US" sz="2200" dirty="0">
                <a:latin typeface="Arial" charset="0"/>
              </a:rPr>
              <a:t>		REAL,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	C</a:t>
            </a:r>
            <a:r>
              <a:rPr lang="en-US" sz="2200" dirty="0" smtClean="0">
                <a:latin typeface="Arial" charset="0"/>
              </a:rPr>
              <a:t>HECK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bar = 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‘WOOBAR’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OR 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price &lt;= 10.00</a:t>
            </a:r>
            <a:r>
              <a:rPr lang="en-US" sz="2200" dirty="0">
                <a:latin typeface="Arial" charset="0"/>
              </a:rPr>
              <a:t>)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);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620" y="1447800"/>
            <a:ext cx="8381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Only WOOBAR can sell beer for more than $10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533400" y="5486400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Checked whenever a tuple is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" charset="0"/>
              </a:rPr>
              <a:t>inserted</a:t>
            </a:r>
            <a:r>
              <a:rPr lang="en-US" sz="2200" dirty="0">
                <a:solidFill>
                  <a:prstClr val="black"/>
                </a:solidFill>
                <a:latin typeface="Arial" charset="0"/>
                <a:cs typeface="Arial" charset="0"/>
              </a:rPr>
              <a:t> or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" charset="0"/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38059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931</Words>
  <Application>Microsoft Office PowerPoint</Application>
  <PresentationFormat>On-screen Show (4:3)</PresentationFormat>
  <Paragraphs>286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Andalus</vt:lpstr>
      <vt:lpstr>宋体</vt:lpstr>
      <vt:lpstr>Arial</vt:lpstr>
      <vt:lpstr>Calibri</vt:lpstr>
      <vt:lpstr>Tahoma</vt:lpstr>
      <vt:lpstr>Office Theme</vt:lpstr>
      <vt:lpstr>PowerPoint Presentation</vt:lpstr>
      <vt:lpstr>Schedule after Recess Week</vt:lpstr>
      <vt:lpstr>Recap: Roadmap (SQL)</vt:lpstr>
      <vt:lpstr>Recap: Roadmap (SQL)</vt:lpstr>
      <vt:lpstr>Today’s Lecture</vt:lpstr>
      <vt:lpstr>Questions?</vt:lpstr>
      <vt:lpstr>Constraints</vt:lpstr>
      <vt:lpstr>Attribute-based Checks</vt:lpstr>
      <vt:lpstr>Tuple-based Checks</vt:lpstr>
      <vt:lpstr>Assertions</vt:lpstr>
      <vt:lpstr>Assertions - Example</vt:lpstr>
      <vt:lpstr>Assertions – More Example</vt:lpstr>
      <vt:lpstr>Questions?</vt:lpstr>
      <vt:lpstr>Views</vt:lpstr>
      <vt:lpstr>Views</vt:lpstr>
      <vt:lpstr>Views - Example</vt:lpstr>
      <vt:lpstr>What is Stored in Databases</vt:lpstr>
      <vt:lpstr>Querying with Views</vt:lpstr>
      <vt:lpstr>Update with Views</vt:lpstr>
      <vt:lpstr>Update with Views - Example</vt:lpstr>
      <vt:lpstr>Update with Views - Example</vt:lpstr>
      <vt:lpstr>Update with Views - Example</vt:lpstr>
      <vt:lpstr>Update with Views - Rules</vt:lpstr>
      <vt:lpstr>Questions?</vt:lpstr>
      <vt:lpstr>Temporary Views</vt:lpstr>
      <vt:lpstr>Temporary Views - Example</vt:lpstr>
      <vt:lpstr>SELECT INTO vs. VIEWS </vt:lpstr>
      <vt:lpstr>VIEWS vs. TEMPORAL VIEWS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Khan (Asst Prof)</cp:lastModifiedBy>
  <cp:revision>2106</cp:revision>
  <cp:lastPrinted>2018-10-22T06:52:28Z</cp:lastPrinted>
  <dcterms:created xsi:type="dcterms:W3CDTF">2006-08-16T00:00:00Z</dcterms:created>
  <dcterms:modified xsi:type="dcterms:W3CDTF">2019-09-09T07:13:08Z</dcterms:modified>
</cp:coreProperties>
</file>