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6"/>
  </p:notesMasterIdLst>
  <p:handoutMasterIdLst>
    <p:handoutMasterId r:id="rId37"/>
  </p:handoutMasterIdLst>
  <p:sldIdLst>
    <p:sldId id="256" r:id="rId2"/>
    <p:sldId id="619" r:id="rId3"/>
    <p:sldId id="648" r:id="rId4"/>
    <p:sldId id="649" r:id="rId5"/>
    <p:sldId id="596" r:id="rId6"/>
    <p:sldId id="597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38" r:id="rId19"/>
    <p:sldId id="639" r:id="rId20"/>
    <p:sldId id="640" r:id="rId21"/>
    <p:sldId id="642" r:id="rId22"/>
    <p:sldId id="643" r:id="rId23"/>
    <p:sldId id="644" r:id="rId24"/>
    <p:sldId id="635" r:id="rId25"/>
    <p:sldId id="636" r:id="rId26"/>
    <p:sldId id="637" r:id="rId27"/>
    <p:sldId id="613" r:id="rId28"/>
    <p:sldId id="614" r:id="rId29"/>
    <p:sldId id="615" r:id="rId30"/>
    <p:sldId id="616" r:id="rId31"/>
    <p:sldId id="617" r:id="rId32"/>
    <p:sldId id="645" r:id="rId33"/>
    <p:sldId id="646" r:id="rId34"/>
    <p:sldId id="647" r:id="rId3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0000FF"/>
    <a:srgbClr val="FFFFCC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>
      <p:cViewPr varScale="1">
        <p:scale>
          <a:sx n="54" d="100"/>
          <a:sy n="54" d="100"/>
        </p:scale>
        <p:origin x="12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428009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60938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009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428009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67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04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34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 smtClean="0"/>
              <a:t>Click to edit Master subtitle style</a:t>
            </a:r>
            <a:endParaRPr lang="en-US" altLang="zh-CN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2017/9/10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2017/9/10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2017/9/10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2017/9/10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2017/9/10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2017/9/10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 smtClean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BC, CD</a:t>
            </a:r>
          </a:p>
          <a:p>
            <a:r>
              <a:rPr lang="en-US" dirty="0" smtClean="0">
                <a:sym typeface="Wingdings" pitchFamily="2" charset="2"/>
              </a:rPr>
              <a:t>Key of R: A</a:t>
            </a:r>
          </a:p>
          <a:p>
            <a:r>
              <a:rPr lang="en-US" dirty="0" smtClean="0"/>
              <a:t>Step 1: </a:t>
            </a:r>
            <a:r>
              <a:rPr lang="en-US" dirty="0"/>
              <a:t>B</a:t>
            </a:r>
            <a:r>
              <a:rPr lang="en-US" dirty="0">
                <a:sym typeface="Wingdings" pitchFamily="2" charset="2"/>
              </a:rPr>
              <a:t>C is a violation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Step 2: </a:t>
            </a:r>
            <a:r>
              <a:rPr lang="en-US" dirty="0" smtClean="0"/>
              <a:t>Compute the closure of the left hand side of the FD</a:t>
            </a:r>
          </a:p>
          <a:p>
            <a:r>
              <a:rPr lang="en-US" dirty="0" smtClean="0">
                <a:sym typeface="Wingdings" pitchFamily="2" charset="2"/>
              </a:rPr>
              <a:t>{B}</a:t>
            </a:r>
            <a:r>
              <a:rPr lang="en-US" baseline="30000" dirty="0" smtClean="0">
                <a:sym typeface="Wingdings" pitchFamily="2" charset="2"/>
              </a:rPr>
              <a:t>+</a:t>
            </a:r>
            <a:r>
              <a:rPr lang="en-US" dirty="0" smtClean="0">
                <a:sym typeface="Wingdings" pitchFamily="2" charset="2"/>
              </a:rPr>
              <a:t> = {BCD}</a:t>
            </a:r>
          </a:p>
        </p:txBody>
      </p:sp>
    </p:spTree>
    <p:extLst>
      <p:ext uri="{BB962C8B-B14F-4D97-AF65-F5344CB8AC3E}">
        <p14:creationId xmlns:p14="http://schemas.microsoft.com/office/powerpoint/2010/main" val="23978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BC, CD</a:t>
            </a:r>
          </a:p>
          <a:p>
            <a:r>
              <a:rPr lang="en-US" dirty="0" smtClean="0">
                <a:sym typeface="Wingdings" pitchFamily="2" charset="2"/>
              </a:rPr>
              <a:t>Key of R: A</a:t>
            </a:r>
          </a:p>
          <a:p>
            <a:r>
              <a:rPr lang="en-US" dirty="0" smtClean="0"/>
              <a:t>Step 1: </a:t>
            </a:r>
            <a:r>
              <a:rPr lang="en-US" dirty="0"/>
              <a:t>B</a:t>
            </a:r>
            <a:r>
              <a:rPr lang="en-US" dirty="0">
                <a:sym typeface="Wingdings" pitchFamily="2" charset="2"/>
              </a:rPr>
              <a:t>C is a violation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Step 2: </a:t>
            </a:r>
            <a:r>
              <a:rPr lang="en-US" dirty="0">
                <a:sym typeface="Wingdings" pitchFamily="2" charset="2"/>
              </a:rPr>
              <a:t>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{BCD}</a:t>
            </a:r>
          </a:p>
          <a:p>
            <a:r>
              <a:rPr lang="en-US" dirty="0" smtClean="0"/>
              <a:t>Step 3: Decompose R into two tables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(B, C, D), i.e., it contains all attributes in the closure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(A, B), i.e., it contains B and all attributes NOT in the closure </a:t>
            </a:r>
          </a:p>
          <a:p>
            <a:r>
              <a:rPr lang="en-US" dirty="0"/>
              <a:t>Step </a:t>
            </a:r>
            <a:r>
              <a:rPr lang="en-US" dirty="0" smtClean="0"/>
              <a:t>4: Check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, decompose if necessary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 table R BCNF</a:t>
            </a:r>
          </a:p>
          <a:p>
            <a:r>
              <a:rPr lang="en-US" dirty="0" smtClean="0"/>
              <a:t>Step 1: Find a FD X</a:t>
            </a:r>
            <a:r>
              <a:rPr lang="en-US" dirty="0" smtClean="0">
                <a:sym typeface="Wingdings" pitchFamily="2" charset="2"/>
              </a:rPr>
              <a:t>Y on R that violates BCNF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cannot find, stop</a:t>
            </a:r>
          </a:p>
          <a:p>
            <a:r>
              <a:rPr lang="en-US" dirty="0" smtClean="0">
                <a:sym typeface="Wingdings" pitchFamily="2" charset="2"/>
              </a:rPr>
              <a:t>Step 2: Compute the closure {X}</a:t>
            </a:r>
            <a:r>
              <a:rPr lang="en-US" baseline="30000" dirty="0" smtClean="0">
                <a:sym typeface="Wingdings" pitchFamily="2" charset="2"/>
              </a:rPr>
              <a:t>+</a:t>
            </a:r>
          </a:p>
          <a:p>
            <a:r>
              <a:rPr lang="en-US" dirty="0" smtClean="0"/>
              <a:t>Step 3: Break R into two tables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contains all attributes in {X}</a:t>
            </a:r>
            <a:r>
              <a:rPr lang="en-US" baseline="30000" dirty="0" smtClean="0"/>
              <a:t>+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 smtClean="0"/>
              <a:t> contains X and attributes NOT in {X}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Repeat Steps 1-3 on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33887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BC, CD</a:t>
            </a:r>
          </a:p>
          <a:p>
            <a:r>
              <a:rPr lang="en-US" dirty="0" smtClean="0">
                <a:sym typeface="Wingdings" pitchFamily="2" charset="2"/>
              </a:rPr>
              <a:t>Key of R: A</a:t>
            </a:r>
          </a:p>
          <a:p>
            <a:r>
              <a:rPr lang="en-US" dirty="0" smtClean="0">
                <a:sym typeface="Wingdings" pitchFamily="2" charset="2"/>
              </a:rPr>
              <a:t>Previous results: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(B, C, D), R</a:t>
            </a:r>
            <a:r>
              <a:rPr lang="en-US" baseline="-25000" dirty="0" smtClean="0"/>
              <a:t>2</a:t>
            </a:r>
            <a:r>
              <a:rPr lang="en-US" dirty="0" smtClean="0"/>
              <a:t>(A, B) </a:t>
            </a:r>
          </a:p>
          <a:p>
            <a:r>
              <a:rPr lang="en-US" dirty="0" smtClean="0">
                <a:sym typeface="Wingdings" pitchFamily="2" charset="2"/>
              </a:rPr>
              <a:t>Is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in BCNF?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Yes. So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is done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Is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in BCNF?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No. Key of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is B. In that case, CD is a violation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Decompose R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 smtClean="0">
                <a:sym typeface="Wingdings" pitchFamily="2" charset="2"/>
              </a:rPr>
              <a:t>into R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and R</a:t>
            </a:r>
            <a:r>
              <a:rPr lang="en-US" baseline="-25000" dirty="0" smtClean="0">
                <a:sym typeface="Wingdings" pitchFamily="2" charset="2"/>
              </a:rPr>
              <a:t>4</a:t>
            </a:r>
            <a:endParaRPr lang="en-US" baseline="-25000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{C}</a:t>
            </a:r>
            <a:r>
              <a:rPr lang="en-US" baseline="30000" dirty="0" smtClean="0">
                <a:sym typeface="Wingdings" pitchFamily="2" charset="2"/>
              </a:rPr>
              <a:t>+</a:t>
            </a:r>
            <a:r>
              <a:rPr lang="en-US" dirty="0" smtClean="0">
                <a:sym typeface="Wingdings" pitchFamily="2" charset="2"/>
              </a:rPr>
              <a:t> ={CD}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(C, D), i.e., it contains all attributes in {C}</a:t>
            </a:r>
            <a:r>
              <a:rPr lang="en-US" baseline="30000" dirty="0" smtClean="0">
                <a:sym typeface="Wingdings" pitchFamily="2" charset="2"/>
              </a:rPr>
              <a:t>+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(B, C), i.e., it contains C and all attribute NOT in {C}</a:t>
            </a:r>
            <a:r>
              <a:rPr lang="en-US" baseline="30000" dirty="0" smtClean="0">
                <a:sym typeface="Wingdings" pitchFamily="2" charset="2"/>
              </a:rPr>
              <a:t>+</a:t>
            </a:r>
          </a:p>
          <a:p>
            <a:r>
              <a:rPr lang="en-US" dirty="0" smtClean="0">
                <a:sym typeface="Wingdings" pitchFamily="2" charset="2"/>
              </a:rPr>
              <a:t>Are R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4 </a:t>
            </a:r>
            <a:r>
              <a:rPr lang="en-US" dirty="0" smtClean="0">
                <a:sym typeface="Wingdings" pitchFamily="2" charset="2"/>
              </a:rPr>
              <a:t>in BCNF?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Yes. So we stop here.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7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/>
          </a:bodyPr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BC, CD</a:t>
            </a:r>
          </a:p>
          <a:p>
            <a:r>
              <a:rPr lang="en-US" dirty="0" smtClean="0">
                <a:sym typeface="Wingdings" pitchFamily="2" charset="2"/>
              </a:rPr>
              <a:t>Key of R: A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Final BCNF Decomposition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(A, B)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(C, D)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(B, C)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7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Decompose, until all </a:t>
            </a:r>
            <a:r>
              <a:rPr lang="en-US" altLang="zh-CN" dirty="0" smtClean="0"/>
              <a:t>are </a:t>
            </a:r>
            <a:r>
              <a:rPr lang="en-US" dirty="0" smtClean="0"/>
              <a:t>in BCNF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475656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28396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 dirty="0" smtClean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39952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555776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1176" y="2617748"/>
            <a:ext cx="2655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X’</a:t>
            </a:r>
            <a:r>
              <a:rPr lang="en-US" sz="2800" dirty="0" smtClean="0">
                <a:latin typeface="Calibri" pitchFamily="34" charset="0"/>
                <a:sym typeface="Wingdings" pitchFamily="2" charset="2"/>
              </a:rPr>
              <a:t>Y’ 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violation</a:t>
            </a:r>
            <a:r>
              <a:rPr lang="en-US" sz="2800" dirty="0" smtClean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9894" y="52292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In BCNF then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1968" y="52292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In BCNF then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65722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Attributes in {X}</a:t>
            </a:r>
            <a:r>
              <a:rPr lang="en-US" sz="2800" baseline="30000" dirty="0" smtClean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X + Attributes </a:t>
            </a:r>
            <a:b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NOT in {X}</a:t>
            </a:r>
            <a:r>
              <a:rPr lang="en-US" sz="2800" baseline="30000" dirty="0" smtClean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27791" y="3639071"/>
            <a:ext cx="988625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639705" y="3639071"/>
            <a:ext cx="303497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2343" y="3639071"/>
            <a:ext cx="2763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Attributes in {X’}</a:t>
            </a:r>
            <a:r>
              <a:rPr lang="en-US" sz="2800" baseline="30000" dirty="0" smtClean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 smtClean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1" grpId="0"/>
      <p:bldP spid="22" grpId="0"/>
      <p:bldP spid="29" grpId="0"/>
      <p:bldP spid="30" grpId="0"/>
      <p:bldP spid="31" grpId="0"/>
      <p:bldP spid="32" grpId="0"/>
      <p:bldP spid="24" grpId="0"/>
      <p:bldP spid="25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BCNF decomposition of a table may not be unique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 table has only two attributes, then it must be in BCNF</a:t>
            </a:r>
          </a:p>
          <a:p>
            <a:pPr lvl="1"/>
            <a:r>
              <a:rPr lang="en-US" dirty="0" smtClean="0"/>
              <a:t>Therefore, you do not need to check tables with only two attributes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562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R(A, B, C, D, E)</a:t>
            </a:r>
          </a:p>
          <a:p>
            <a:r>
              <a:rPr lang="en-US" dirty="0" smtClean="0"/>
              <a:t>Given: AB</a:t>
            </a:r>
            <a:r>
              <a:rPr lang="en-US" dirty="0" smtClean="0">
                <a:sym typeface="Wingdings" pitchFamily="2" charset="2"/>
              </a:rPr>
              <a:t>C, CD, DE</a:t>
            </a:r>
          </a:p>
          <a:p>
            <a:r>
              <a:rPr lang="en-US" dirty="0" smtClean="0">
                <a:sym typeface="Wingdings" pitchFamily="2" charset="2"/>
              </a:rPr>
              <a:t>Key of R: AB</a:t>
            </a:r>
          </a:p>
          <a:p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E is a violation</a:t>
            </a:r>
          </a:p>
          <a:p>
            <a:r>
              <a:rPr lang="en-US" dirty="0" smtClean="0">
                <a:sym typeface="Wingdings" pitchFamily="2" charset="2"/>
              </a:rPr>
              <a:t>Decompose R</a:t>
            </a:r>
            <a:r>
              <a:rPr lang="en-US" dirty="0"/>
              <a:t>(A, B, C, D, E</a:t>
            </a:r>
            <a:r>
              <a:rPr lang="en-US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/>
              <a:t>{D}</a:t>
            </a:r>
            <a:r>
              <a:rPr lang="en-US" baseline="30000" dirty="0" smtClean="0"/>
              <a:t>+ </a:t>
            </a:r>
            <a:r>
              <a:rPr lang="en-US" dirty="0" smtClean="0"/>
              <a:t>= {D, E}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(D, E),  R</a:t>
            </a:r>
            <a:r>
              <a:rPr lang="en-US" baseline="-25000" dirty="0" smtClean="0"/>
              <a:t>2</a:t>
            </a:r>
            <a:r>
              <a:rPr lang="en-US" dirty="0" smtClean="0"/>
              <a:t>(A, B, C, D)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has only two attributes. Must be in BCNF.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… Key of R</a:t>
            </a:r>
            <a:r>
              <a:rPr lang="en-US" baseline="-25000" dirty="0" smtClean="0"/>
              <a:t>2</a:t>
            </a:r>
            <a:r>
              <a:rPr lang="en-US" dirty="0" smtClean="0"/>
              <a:t>: AB. Therefore, C</a:t>
            </a:r>
            <a:r>
              <a:rPr lang="en-US" dirty="0" smtClean="0">
                <a:sym typeface="Wingdings" pitchFamily="2" charset="2"/>
              </a:rPr>
              <a:t>D is a violation</a:t>
            </a:r>
          </a:p>
          <a:p>
            <a:r>
              <a:rPr lang="en-US" dirty="0">
                <a:sym typeface="Wingdings" pitchFamily="2" charset="2"/>
              </a:rPr>
              <a:t>Decompose 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/>
              <a:t>(A, B, C, D)</a:t>
            </a:r>
            <a:endParaRPr lang="en-US" baseline="-25000" dirty="0">
              <a:sym typeface="Wingdings" pitchFamily="2" charset="2"/>
            </a:endParaRPr>
          </a:p>
          <a:p>
            <a:pPr lvl="1"/>
            <a:r>
              <a:rPr lang="en-US" dirty="0" smtClean="0"/>
              <a:t>{C}</a:t>
            </a:r>
            <a:r>
              <a:rPr lang="en-US" baseline="30000" dirty="0" smtClean="0"/>
              <a:t>+ </a:t>
            </a:r>
            <a:r>
              <a:rPr lang="en-US" dirty="0" smtClean="0"/>
              <a:t>= {C, D, E}. E is omitted since it is not in R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(C, D),  R</a:t>
            </a:r>
            <a:r>
              <a:rPr lang="en-US" baseline="-25000" dirty="0" smtClean="0"/>
              <a:t>4</a:t>
            </a:r>
            <a:r>
              <a:rPr lang="en-US" dirty="0" smtClean="0"/>
              <a:t>(A</a:t>
            </a:r>
            <a:r>
              <a:rPr lang="en-US" dirty="0"/>
              <a:t>, B, </a:t>
            </a:r>
            <a:r>
              <a:rPr lang="en-US" dirty="0" smtClean="0"/>
              <a:t>C)</a:t>
            </a:r>
            <a:endParaRPr lang="en-US" dirty="0"/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has only two attributes. Must be in BCNF.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… </a:t>
            </a:r>
            <a:r>
              <a:rPr lang="en-US" dirty="0"/>
              <a:t>Key of </a:t>
            </a:r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: </a:t>
            </a:r>
            <a:r>
              <a:rPr lang="en-US" dirty="0"/>
              <a:t>AB. </a:t>
            </a:r>
            <a:r>
              <a:rPr lang="en-US" dirty="0" smtClean="0"/>
              <a:t>No violation of BCNF. Done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6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Tricky Case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R(A, B, C, D, E)</a:t>
            </a:r>
          </a:p>
          <a:p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B, BCD</a:t>
            </a:r>
          </a:p>
          <a:p>
            <a:r>
              <a:rPr lang="en-US" dirty="0" smtClean="0">
                <a:sym typeface="Wingdings" pitchFamily="2" charset="2"/>
              </a:rPr>
              <a:t>Key of R: ACE</a:t>
            </a:r>
            <a:endParaRPr lang="en-SG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AB is a violation.</a:t>
            </a:r>
          </a:p>
          <a:p>
            <a:r>
              <a:rPr lang="en-US" dirty="0" smtClean="0">
                <a:sym typeface="Wingdings" pitchFamily="2" charset="2"/>
              </a:rPr>
              <a:t>Decompose 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{A}</a:t>
            </a:r>
            <a:r>
              <a:rPr lang="en-US" baseline="30000" dirty="0" smtClean="0">
                <a:sym typeface="Wingdings" pitchFamily="2" charset="2"/>
              </a:rPr>
              <a:t>+</a:t>
            </a:r>
            <a:r>
              <a:rPr lang="en-US" dirty="0" smtClean="0">
                <a:sym typeface="Wingdings" pitchFamily="2" charset="2"/>
              </a:rPr>
              <a:t> = {A, B}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(A, B),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(A, C, D, E)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is in BCNF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How about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?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Key of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: ACE</a:t>
            </a:r>
          </a:p>
          <a:p>
            <a:r>
              <a:rPr lang="en-US" dirty="0" smtClean="0">
                <a:sym typeface="Wingdings" pitchFamily="2" charset="2"/>
              </a:rPr>
              <a:t>Violations any?</a:t>
            </a:r>
          </a:p>
          <a:p>
            <a:r>
              <a:rPr lang="en-US" dirty="0" smtClean="0">
                <a:sym typeface="Wingdings" pitchFamily="2" charset="2"/>
              </a:rPr>
              <a:t>This is tricky…</a:t>
            </a:r>
          </a:p>
        </p:txBody>
      </p:sp>
    </p:spTree>
    <p:extLst>
      <p:ext uri="{BB962C8B-B14F-4D97-AF65-F5344CB8AC3E}">
        <p14:creationId xmlns:p14="http://schemas.microsoft.com/office/powerpoint/2010/main" val="27296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Tricky Case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524"/>
            <a:ext cx="8229600" cy="50314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general, we may have a tricky case in BCNF decomposition, if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are checking whether a table T satisfies BCNF, and there is an FD XY, such that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contains some attribute in T, but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Y contains some attribute NOT in T</a:t>
            </a:r>
          </a:p>
          <a:p>
            <a:r>
              <a:rPr lang="en-US" dirty="0" smtClean="0">
                <a:sym typeface="Wingdings" pitchFamily="2" charset="2"/>
              </a:rPr>
              <a:t>Example in the previous slide: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are checking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E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FDs that we have: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 is in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, but B is not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leads to a tricky case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this case, we have to use closures to check whether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is in BCNF</a:t>
            </a:r>
          </a:p>
        </p:txBody>
      </p:sp>
    </p:spTree>
    <p:extLst>
      <p:ext uri="{BB962C8B-B14F-4D97-AF65-F5344CB8AC3E}">
        <p14:creationId xmlns:p14="http://schemas.microsoft.com/office/powerpoint/2010/main" val="31496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/>
              <a:t>Some “goodness” condition that a “good” table should satisfy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73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BCNF in a Tricky 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itchFamily="2" charset="2"/>
              </a:rPr>
              <a:t>We are checking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E)</a:t>
            </a:r>
          </a:p>
          <a:p>
            <a:r>
              <a:rPr lang="en-US" dirty="0">
                <a:sym typeface="Wingdings" pitchFamily="2" charset="2"/>
              </a:rPr>
              <a:t>FDs that we have: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r>
              <a:rPr lang="en-US" dirty="0" smtClean="0"/>
              <a:t>Check the closures:</a:t>
            </a:r>
          </a:p>
          <a:p>
            <a:r>
              <a:rPr lang="en-US" dirty="0" smtClean="0"/>
              <a:t>{A}</a:t>
            </a:r>
            <a:r>
              <a:rPr lang="en-US" baseline="30000" dirty="0" smtClean="0"/>
              <a:t>+</a:t>
            </a:r>
            <a:r>
              <a:rPr lang="en-US" dirty="0" smtClean="0"/>
              <a:t> = {A, </a:t>
            </a:r>
            <a:r>
              <a:rPr lang="en-US" dirty="0"/>
              <a:t>B</a:t>
            </a:r>
            <a:r>
              <a:rPr lang="en-US" dirty="0" smtClean="0"/>
              <a:t>}</a:t>
            </a:r>
          </a:p>
          <a:p>
            <a:r>
              <a:rPr lang="en-US" dirty="0" smtClean="0"/>
              <a:t>B is not in R</a:t>
            </a:r>
            <a:r>
              <a:rPr lang="en-US" baseline="-25000" dirty="0" smtClean="0"/>
              <a:t>2</a:t>
            </a:r>
            <a:r>
              <a:rPr lang="en-US" dirty="0" smtClean="0"/>
              <a:t>, so the closure becomes</a:t>
            </a:r>
          </a:p>
          <a:p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</a:t>
            </a:r>
            <a:r>
              <a:rPr lang="en-US" dirty="0" smtClean="0"/>
              <a:t>A}</a:t>
            </a:r>
          </a:p>
          <a:p>
            <a:r>
              <a:rPr lang="en-US" dirty="0" smtClean="0"/>
              <a:t>Similarly, {C}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{C}, {D}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{D}, {E}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{E}</a:t>
            </a:r>
          </a:p>
          <a:p>
            <a:r>
              <a:rPr lang="en-US" dirty="0" smtClean="0"/>
              <a:t>None of these indicate a violation of BCNF</a:t>
            </a:r>
          </a:p>
          <a:p>
            <a:r>
              <a:rPr lang="en-US" dirty="0" smtClean="0"/>
              <a:t>{AC}+ = {ACD}</a:t>
            </a:r>
            <a:endParaRPr lang="en-US" dirty="0"/>
          </a:p>
          <a:p>
            <a:r>
              <a:rPr lang="en-US" dirty="0" smtClean="0"/>
              <a:t>This indicates that AC is not a key of R</a:t>
            </a:r>
            <a:r>
              <a:rPr lang="en-US" baseline="-25000" dirty="0" smtClean="0"/>
              <a:t>2</a:t>
            </a:r>
            <a:r>
              <a:rPr lang="en-US" dirty="0" smtClean="0"/>
              <a:t>, and AC</a:t>
            </a:r>
            <a:r>
              <a:rPr lang="en-US" dirty="0" smtClean="0">
                <a:sym typeface="Wingdings" panose="05000000000000000000" pitchFamily="2" charset="2"/>
              </a:rPr>
              <a:t>D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means that R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is not in BCNF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 we need to decompose 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03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BCNF in a Tricky 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We are checking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E)</a:t>
            </a:r>
          </a:p>
          <a:p>
            <a:r>
              <a:rPr lang="en-US" dirty="0">
                <a:sym typeface="Wingdings" pitchFamily="2" charset="2"/>
              </a:rPr>
              <a:t>FDs that we have: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r>
              <a:rPr lang="en-US" dirty="0" smtClean="0"/>
              <a:t>We know that AC</a:t>
            </a:r>
            <a:r>
              <a:rPr lang="en-US" dirty="0" smtClean="0">
                <a:sym typeface="Wingdings" panose="05000000000000000000" pitchFamily="2" charset="2"/>
              </a:rPr>
              <a:t>D violates BCNF on R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Decompose R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</a:p>
          <a:p>
            <a:pPr lvl="1"/>
            <a:r>
              <a:rPr lang="en-US" dirty="0" smtClean="0"/>
              <a:t>{AC}</a:t>
            </a:r>
            <a:r>
              <a:rPr lang="en-US" baseline="30000" dirty="0" smtClean="0"/>
              <a:t>+</a:t>
            </a:r>
            <a:r>
              <a:rPr lang="en-US" dirty="0" smtClean="0"/>
              <a:t> = {A, C, D}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 A, C, D ), R</a:t>
            </a:r>
            <a:r>
              <a:rPr lang="en-US" baseline="-25000" dirty="0" smtClean="0"/>
              <a:t>4</a:t>
            </a:r>
            <a:r>
              <a:rPr lang="en-US" dirty="0" smtClean="0"/>
              <a:t>( A, </a:t>
            </a:r>
            <a:r>
              <a:rPr lang="en-US" dirty="0" smtClean="0"/>
              <a:t>C, E </a:t>
            </a:r>
            <a:r>
              <a:rPr lang="en-US" dirty="0" smtClean="0"/>
              <a:t>)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 is in BCNF</a:t>
            </a:r>
          </a:p>
          <a:p>
            <a:r>
              <a:rPr lang="en-US" dirty="0" smtClean="0"/>
              <a:t>What about R</a:t>
            </a:r>
            <a:r>
              <a:rPr lang="en-US" baseline="-25000" dirty="0" smtClean="0"/>
              <a:t>3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Tricky case; Need to use closure again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65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BCNF in a Tricky 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ym typeface="Wingdings" pitchFamily="2" charset="2"/>
              </a:rPr>
              <a:t>We are checking 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(A</a:t>
            </a:r>
            <a:r>
              <a:rPr lang="en-US" dirty="0">
                <a:sym typeface="Wingdings" pitchFamily="2" charset="2"/>
              </a:rPr>
              <a:t>, C, </a:t>
            </a:r>
            <a:r>
              <a:rPr lang="en-US" dirty="0" smtClean="0">
                <a:sym typeface="Wingdings" pitchFamily="2" charset="2"/>
              </a:rPr>
              <a:t>D)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FDs that we have: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r>
              <a:rPr lang="en-US" dirty="0" smtClean="0"/>
              <a:t>{A}</a:t>
            </a:r>
            <a:r>
              <a:rPr lang="en-US" baseline="30000" dirty="0" smtClean="0"/>
              <a:t>+</a:t>
            </a:r>
            <a:r>
              <a:rPr lang="en-US" dirty="0" smtClean="0"/>
              <a:t> = {A, B}		</a:t>
            </a:r>
            <a:r>
              <a:rPr lang="en-US" dirty="0" smtClean="0">
                <a:sym typeface="Wingdings" panose="05000000000000000000" pitchFamily="2" charset="2"/>
              </a:rPr>
              <a:t> 	</a:t>
            </a:r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</a:t>
            </a:r>
            <a:r>
              <a:rPr lang="en-US" dirty="0" smtClean="0"/>
              <a:t>A} on R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{C}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{C}, 	{D}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{D}</a:t>
            </a:r>
            <a:endParaRPr lang="en-US" baseline="-25000" dirty="0"/>
          </a:p>
          <a:p>
            <a:r>
              <a:rPr lang="en-US" dirty="0"/>
              <a:t>{</a:t>
            </a:r>
            <a:r>
              <a:rPr lang="en-US" dirty="0" smtClean="0"/>
              <a:t>AC}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{A, B, C, D}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{</a:t>
            </a:r>
            <a:r>
              <a:rPr lang="en-US" dirty="0" smtClean="0"/>
              <a:t>AC}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{A, C, D} on R</a:t>
            </a:r>
            <a:r>
              <a:rPr lang="en-US" baseline="-25000" dirty="0"/>
              <a:t>3</a:t>
            </a:r>
          </a:p>
          <a:p>
            <a:r>
              <a:rPr lang="en-US" dirty="0"/>
              <a:t>{</a:t>
            </a:r>
            <a:r>
              <a:rPr lang="en-US" dirty="0" smtClean="0"/>
              <a:t>AD}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{A, B, </a:t>
            </a:r>
            <a:r>
              <a:rPr lang="en-US" dirty="0" smtClean="0"/>
              <a:t>D</a:t>
            </a:r>
            <a:r>
              <a:rPr lang="en-US" dirty="0"/>
              <a:t>}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{</a:t>
            </a:r>
            <a:r>
              <a:rPr lang="en-US" dirty="0" smtClean="0"/>
              <a:t>AD}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{A, </a:t>
            </a:r>
            <a:r>
              <a:rPr lang="en-US" dirty="0" smtClean="0"/>
              <a:t>D</a:t>
            </a:r>
            <a:r>
              <a:rPr lang="en-US" dirty="0"/>
              <a:t>} on 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{CD}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{C</a:t>
            </a:r>
            <a:r>
              <a:rPr lang="en-US" dirty="0"/>
              <a:t>, 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None of the closures indicate a violation of BCNF</a:t>
            </a:r>
          </a:p>
          <a:p>
            <a:r>
              <a:rPr lang="en-US" dirty="0" smtClean="0"/>
              <a:t>Therefore, R</a:t>
            </a:r>
            <a:r>
              <a:rPr lang="en-US" baseline="-25000" dirty="0" smtClean="0"/>
              <a:t>3</a:t>
            </a:r>
            <a:r>
              <a:rPr lang="en-US" dirty="0" smtClean="0"/>
              <a:t> is in BCNF</a:t>
            </a:r>
          </a:p>
          <a:p>
            <a:r>
              <a:rPr lang="en-US" dirty="0" smtClean="0"/>
              <a:t>Final decomposition: R</a:t>
            </a:r>
            <a:r>
              <a:rPr lang="en-US" baseline="-25000" dirty="0" smtClean="0"/>
              <a:t>1</a:t>
            </a:r>
            <a:r>
              <a:rPr lang="en-US" dirty="0" smtClean="0"/>
              <a:t>(D</a:t>
            </a:r>
            <a:r>
              <a:rPr lang="en-US" dirty="0"/>
              <a:t>, E</a:t>
            </a:r>
            <a:r>
              <a:rPr lang="en-US" dirty="0" smtClean="0"/>
              <a:t>), </a:t>
            </a: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( A, C, D ), R</a:t>
            </a:r>
            <a:r>
              <a:rPr lang="en-US" baseline="-25000" dirty="0"/>
              <a:t>4</a:t>
            </a:r>
            <a:r>
              <a:rPr lang="en-US" dirty="0"/>
              <a:t>( A</a:t>
            </a:r>
            <a:r>
              <a:rPr lang="en-US"/>
              <a:t>, </a:t>
            </a:r>
            <a:r>
              <a:rPr lang="en-US" smtClean="0"/>
              <a:t>C, E </a:t>
            </a:r>
            <a:r>
              <a:rPr lang="en-US" dirty="0" smtClean="0"/>
              <a:t>)</a:t>
            </a:r>
            <a:endParaRPr lang="en-US" baseline="-25000" dirty="0"/>
          </a:p>
          <a:p>
            <a:endParaRPr lang="en-US" baseline="-25000" dirty="0"/>
          </a:p>
          <a:p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398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341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Whenever we have a tricky case in checking BCNF, we need to resort to closures</a:t>
            </a:r>
          </a:p>
          <a:p>
            <a:r>
              <a:rPr lang="en-US" dirty="0" smtClean="0"/>
              <a:t>Using closures to check whether a table T is in BCNF:</a:t>
            </a:r>
          </a:p>
          <a:p>
            <a:pPr lvl="1"/>
            <a:r>
              <a:rPr lang="en-US" dirty="0" smtClean="0"/>
              <a:t>Check whether there is a closure {X}</a:t>
            </a:r>
            <a:r>
              <a:rPr lang="en-US" baseline="30000" dirty="0" smtClean="0"/>
              <a:t>+</a:t>
            </a:r>
            <a:r>
              <a:rPr lang="en-US" dirty="0" smtClean="0"/>
              <a:t> = {Y}, such that</a:t>
            </a:r>
          </a:p>
          <a:p>
            <a:pPr lvl="2"/>
            <a:r>
              <a:rPr lang="en-US" dirty="0" smtClean="0"/>
              <a:t>Y does not contain all attributes in T, and</a:t>
            </a:r>
          </a:p>
          <a:p>
            <a:pPr lvl="2"/>
            <a:r>
              <a:rPr lang="en-US" dirty="0" smtClean="0"/>
              <a:t>Y contains more attributes than X</a:t>
            </a:r>
          </a:p>
          <a:p>
            <a:r>
              <a:rPr lang="en-US" dirty="0" smtClean="0"/>
              <a:t>Previous example: 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</a:t>
            </a:r>
            <a:r>
              <a:rPr lang="en-US" dirty="0" smtClean="0">
                <a:sym typeface="Wingdings" pitchFamily="2" charset="2"/>
              </a:rPr>
              <a:t>E), with </a:t>
            </a:r>
            <a:r>
              <a:rPr lang="en-US" dirty="0" smtClean="0"/>
              <a:t>A</a:t>
            </a:r>
            <a:r>
              <a:rPr lang="en-US" dirty="0">
                <a:sym typeface="Wingdings" pitchFamily="2" charset="2"/>
              </a:rPr>
              <a:t>B, BC</a:t>
            </a:r>
            <a:r>
              <a:rPr lang="en-US" dirty="0" smtClean="0">
                <a:sym typeface="Wingdings" pitchFamily="2" charset="2"/>
              </a:rPr>
              <a:t>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{AC}</a:t>
            </a:r>
            <a:r>
              <a:rPr lang="en-US" baseline="30000" dirty="0" smtClean="0">
                <a:sym typeface="Wingdings" pitchFamily="2" charset="2"/>
              </a:rPr>
              <a:t>+</a:t>
            </a:r>
            <a:r>
              <a:rPr lang="en-US" dirty="0" smtClean="0">
                <a:sym typeface="Wingdings" pitchFamily="2" charset="2"/>
              </a:rPr>
              <a:t> = {A, C, D}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{A, C, D} does not contain all attributes in T, and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{A, C, D} contains more attributes than {AC}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82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654"/>
            <a:ext cx="8229600" cy="45692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R( A, B, C, D, E, F )</a:t>
            </a:r>
          </a:p>
          <a:p>
            <a:r>
              <a:rPr lang="en-US" dirty="0" smtClean="0"/>
              <a:t>Given FDs: B</a:t>
            </a:r>
            <a:r>
              <a:rPr lang="en-US" dirty="0" smtClean="0">
                <a:sym typeface="Wingdings" panose="05000000000000000000" pitchFamily="2" charset="2"/>
              </a:rPr>
              <a:t>D, CE, DEA</a:t>
            </a:r>
          </a:p>
          <a:p>
            <a:r>
              <a:rPr lang="en-SG" dirty="0" smtClean="0"/>
              <a:t>Keys: BCF</a:t>
            </a:r>
          </a:p>
          <a:p>
            <a:r>
              <a:rPr lang="en-SG" dirty="0" smtClean="0"/>
              <a:t>B</a:t>
            </a:r>
            <a:r>
              <a:rPr lang="en-SG" dirty="0" smtClean="0">
                <a:sym typeface="Wingdings" panose="05000000000000000000" pitchFamily="2" charset="2"/>
              </a:rPr>
              <a:t>D violates BCNF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Decompose R: </a:t>
            </a:r>
          </a:p>
          <a:p>
            <a:pPr lvl="1"/>
            <a:r>
              <a:rPr lang="en-SG" dirty="0" smtClean="0">
                <a:sym typeface="Wingdings" panose="05000000000000000000" pitchFamily="2" charset="2"/>
              </a:rPr>
              <a:t>R1( B, D ), R2( A, B, C, E, F )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R1 is in BCNF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What about R2? Tricky case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{C}+ = {C, E}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CE violates BCNF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Decompose R2</a:t>
            </a:r>
          </a:p>
          <a:p>
            <a:pPr lvl="1"/>
            <a:r>
              <a:rPr lang="en-SG" dirty="0" smtClean="0">
                <a:sym typeface="Wingdings" panose="05000000000000000000" pitchFamily="2" charset="2"/>
              </a:rPr>
              <a:t>R3( C, E ), R4( A, B, C, F 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485383"/>
          <a:ext cx="187976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D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47667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 bwMode="auto">
          <a:xfrm flipH="1">
            <a:off x="6562962" y="1164131"/>
            <a:ext cx="1296380" cy="6876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>
            <a:stCxn id="4" idx="2"/>
            <a:endCxn id="13" idx="0"/>
          </p:cNvCxnSpPr>
          <p:nvPr/>
        </p:nvCxnSpPr>
        <p:spPr bwMode="auto">
          <a:xfrm>
            <a:off x="7859342" y="1164131"/>
            <a:ext cx="160189" cy="6876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5897263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1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249668" y="1851816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D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7236296" y="1851816"/>
          <a:ext cx="156647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868144" y="2599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3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6220549" y="3182300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7495288" y="3182300"/>
          <a:ext cx="1253176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 bwMode="auto">
          <a:xfrm flipH="1">
            <a:off x="6533843" y="2530564"/>
            <a:ext cx="1485688" cy="651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 bwMode="auto">
          <a:xfrm>
            <a:off x="8019531" y="2530564"/>
            <a:ext cx="102345" cy="651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8372778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59305" y="260502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4</a:t>
            </a:r>
            <a:endParaRPr lang="en-US" sz="320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654"/>
            <a:ext cx="8229600" cy="4569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R( A, B, C, D, E, F )</a:t>
            </a:r>
          </a:p>
          <a:p>
            <a:r>
              <a:rPr lang="en-US" dirty="0"/>
              <a:t>Given FDs: B</a:t>
            </a:r>
            <a:r>
              <a:rPr lang="en-US" dirty="0">
                <a:sym typeface="Wingdings" panose="05000000000000000000" pitchFamily="2" charset="2"/>
              </a:rPr>
              <a:t>D, CE, DEA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R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en-SG" dirty="0" smtClean="0">
                <a:sym typeface="Wingdings" panose="05000000000000000000" pitchFamily="2" charset="2"/>
              </a:rPr>
              <a:t> is in BCNF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What about R</a:t>
            </a:r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en-SG" dirty="0" smtClean="0">
                <a:sym typeface="Wingdings" panose="05000000000000000000" pitchFamily="2" charset="2"/>
              </a:rPr>
              <a:t>? Tricky case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Check closures</a:t>
            </a:r>
          </a:p>
          <a:p>
            <a:pPr lvl="1"/>
            <a:r>
              <a:rPr lang="en-SG" dirty="0" smtClean="0">
                <a:sym typeface="Wingdings" panose="05000000000000000000" pitchFamily="2" charset="2"/>
              </a:rPr>
              <a:t>{A}+ = {A}, {B}+ </a:t>
            </a:r>
            <a:r>
              <a:rPr lang="en-SG" dirty="0">
                <a:sym typeface="Wingdings" panose="05000000000000000000" pitchFamily="2" charset="2"/>
              </a:rPr>
              <a:t>= </a:t>
            </a:r>
            <a:r>
              <a:rPr lang="en-SG" dirty="0" smtClean="0">
                <a:sym typeface="Wingdings" panose="05000000000000000000" pitchFamily="2" charset="2"/>
              </a:rPr>
              <a:t>{B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SG" dirty="0" smtClean="0">
                <a:sym typeface="Wingdings" panose="05000000000000000000" pitchFamily="2" charset="2"/>
              </a:rPr>
              <a:t>}, {C}+ </a:t>
            </a:r>
            <a:r>
              <a:rPr lang="en-SG" dirty="0">
                <a:sym typeface="Wingdings" panose="05000000000000000000" pitchFamily="2" charset="2"/>
              </a:rPr>
              <a:t>= </a:t>
            </a:r>
            <a:r>
              <a:rPr lang="en-SG" dirty="0" smtClean="0">
                <a:sym typeface="Wingdings" panose="05000000000000000000" pitchFamily="2" charset="2"/>
              </a:rPr>
              <a:t>{C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</a:t>
            </a:r>
            <a:r>
              <a:rPr lang="en-SG" dirty="0" smtClean="0">
                <a:sym typeface="Wingdings" panose="05000000000000000000" pitchFamily="2" charset="2"/>
              </a:rPr>
              <a:t>}, {F}+ = {F}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{</a:t>
            </a:r>
            <a:r>
              <a:rPr lang="en-SG" dirty="0" smtClean="0">
                <a:sym typeface="Wingdings" panose="05000000000000000000" pitchFamily="2" charset="2"/>
              </a:rPr>
              <a:t>AB}+ </a:t>
            </a:r>
            <a:r>
              <a:rPr lang="en-SG" dirty="0">
                <a:sym typeface="Wingdings" panose="05000000000000000000" pitchFamily="2" charset="2"/>
              </a:rPr>
              <a:t>= {</a:t>
            </a:r>
            <a:r>
              <a:rPr lang="en-SG" dirty="0" smtClean="0">
                <a:sym typeface="Wingdings" panose="05000000000000000000" pitchFamily="2" charset="2"/>
              </a:rPr>
              <a:t>AB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SG" dirty="0" smtClean="0">
                <a:sym typeface="Wingdings" panose="05000000000000000000" pitchFamily="2" charset="2"/>
              </a:rPr>
              <a:t>}, {AC}+ </a:t>
            </a:r>
            <a:r>
              <a:rPr lang="en-SG" dirty="0">
                <a:sym typeface="Wingdings" panose="05000000000000000000" pitchFamily="2" charset="2"/>
              </a:rPr>
              <a:t>= </a:t>
            </a:r>
            <a:r>
              <a:rPr lang="en-SG" dirty="0" smtClean="0">
                <a:sym typeface="Wingdings" panose="05000000000000000000" pitchFamily="2" charset="2"/>
              </a:rPr>
              <a:t>{AC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</a:t>
            </a:r>
            <a:r>
              <a:rPr lang="en-SG" dirty="0" smtClean="0">
                <a:sym typeface="Wingdings" panose="05000000000000000000" pitchFamily="2" charset="2"/>
              </a:rPr>
              <a:t>}, {AF}+ </a:t>
            </a:r>
            <a:r>
              <a:rPr lang="en-SG" dirty="0">
                <a:sym typeface="Wingdings" panose="05000000000000000000" pitchFamily="2" charset="2"/>
              </a:rPr>
              <a:t>= </a:t>
            </a:r>
            <a:r>
              <a:rPr lang="en-SG" dirty="0" smtClean="0">
                <a:sym typeface="Wingdings" panose="05000000000000000000" pitchFamily="2" charset="2"/>
              </a:rPr>
              <a:t>{AF}, {BC}+ </a:t>
            </a:r>
            <a:r>
              <a:rPr lang="en-SG" dirty="0">
                <a:sym typeface="Wingdings" panose="05000000000000000000" pitchFamily="2" charset="2"/>
              </a:rPr>
              <a:t>= </a:t>
            </a:r>
            <a:r>
              <a:rPr lang="en-SG" dirty="0" smtClean="0">
                <a:sym typeface="Wingdings" panose="05000000000000000000" pitchFamily="2" charset="2"/>
              </a:rPr>
              <a:t>{BC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DE</a:t>
            </a:r>
            <a:r>
              <a:rPr lang="en-SG" dirty="0" smtClean="0">
                <a:sym typeface="Wingdings" panose="05000000000000000000" pitchFamily="2" charset="2"/>
              </a:rPr>
              <a:t>A}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So there is a non-trivial FD: BCA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pPr lvl="1"/>
            <a:endParaRPr lang="en-SG" dirty="0"/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/>
          </p:nvPr>
        </p:nvGraphicFramePr>
        <p:xfrm>
          <a:off x="6919460" y="485383"/>
          <a:ext cx="187976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D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468772" y="47667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20" idx="2"/>
            <a:endCxn id="26" idx="0"/>
          </p:cNvCxnSpPr>
          <p:nvPr/>
        </p:nvCxnSpPr>
        <p:spPr bwMode="auto">
          <a:xfrm flipH="1">
            <a:off x="6562962" y="1164131"/>
            <a:ext cx="1296380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3" name="Straight Arrow Connector 22"/>
          <p:cNvCxnSpPr>
            <a:stCxn id="20" idx="2"/>
            <a:endCxn id="27" idx="0"/>
          </p:cNvCxnSpPr>
          <p:nvPr/>
        </p:nvCxnSpPr>
        <p:spPr bwMode="auto">
          <a:xfrm>
            <a:off x="7859342" y="1164131"/>
            <a:ext cx="160189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897263" y="127190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1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72778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6249668" y="1854962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D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/>
          </p:nvPr>
        </p:nvGraphicFramePr>
        <p:xfrm>
          <a:off x="7236296" y="1854962"/>
          <a:ext cx="156647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868144" y="2599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3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59305" y="260502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4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/>
          </p:nvPr>
        </p:nvGraphicFramePr>
        <p:xfrm>
          <a:off x="6220549" y="3182300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/>
          </p:nvPr>
        </p:nvGraphicFramePr>
        <p:xfrm>
          <a:off x="7495288" y="3182300"/>
          <a:ext cx="1253176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7" idx="2"/>
            <a:endCxn id="30" idx="0"/>
          </p:cNvCxnSpPr>
          <p:nvPr/>
        </p:nvCxnSpPr>
        <p:spPr bwMode="auto">
          <a:xfrm flipH="1">
            <a:off x="6533843" y="2533710"/>
            <a:ext cx="1485688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 bwMode="auto">
          <a:xfrm>
            <a:off x="8019531" y="2533710"/>
            <a:ext cx="102345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407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654"/>
            <a:ext cx="8229600" cy="45692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R( A, B, C, D, E, F )</a:t>
            </a:r>
          </a:p>
          <a:p>
            <a:r>
              <a:rPr lang="en-US" dirty="0"/>
              <a:t>Given FDs: B</a:t>
            </a:r>
            <a:r>
              <a:rPr lang="en-US" dirty="0">
                <a:sym typeface="Wingdings" panose="05000000000000000000" pitchFamily="2" charset="2"/>
              </a:rPr>
              <a:t>D, CE, DEA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R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en-SG" dirty="0" smtClean="0">
                <a:sym typeface="Wingdings" panose="05000000000000000000" pitchFamily="2" charset="2"/>
              </a:rPr>
              <a:t> is in BCNF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What about R</a:t>
            </a:r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en-SG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Keys of R</a:t>
            </a:r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en-SG" dirty="0" smtClean="0">
                <a:sym typeface="Wingdings" panose="05000000000000000000" pitchFamily="2" charset="2"/>
              </a:rPr>
              <a:t>: BCF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There is a non-trivial FD: BCA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It violates BCNF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Decompose R4</a:t>
            </a:r>
          </a:p>
          <a:p>
            <a:pPr lvl="1"/>
            <a:r>
              <a:rPr lang="en-SG" dirty="0" smtClean="0">
                <a:sym typeface="Wingdings" panose="05000000000000000000" pitchFamily="2" charset="2"/>
              </a:rPr>
              <a:t>R5( B, C, </a:t>
            </a:r>
            <a:r>
              <a:rPr lang="en-US" dirty="0" smtClean="0">
                <a:sym typeface="Wingdings" panose="05000000000000000000" pitchFamily="2" charset="2"/>
              </a:rPr>
              <a:t>A ), R6( B, C, F 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Final decomposition: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R1( B, D ), R3( C, E ), R5( B, C, A ), R6( B, C, F )</a:t>
            </a:r>
            <a:endParaRPr lang="en-SG" dirty="0">
              <a:sym typeface="Wingdings" panose="05000000000000000000" pitchFamily="2" charset="2"/>
            </a:endParaRPr>
          </a:p>
          <a:p>
            <a:pPr lvl="1"/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485383"/>
          <a:ext cx="187976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D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47667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 bwMode="auto">
          <a:xfrm flipH="1">
            <a:off x="6562962" y="1164131"/>
            <a:ext cx="1296380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>
            <a:stCxn id="4" idx="2"/>
            <a:endCxn id="13" idx="0"/>
          </p:cNvCxnSpPr>
          <p:nvPr/>
        </p:nvCxnSpPr>
        <p:spPr bwMode="auto">
          <a:xfrm>
            <a:off x="7859342" y="1164131"/>
            <a:ext cx="160189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5897263" y="127190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1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72778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249668" y="1854962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D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7236296" y="1854962"/>
          <a:ext cx="156647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868144" y="2599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3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9305" y="260502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4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6220549" y="3182300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7495288" y="3182300"/>
          <a:ext cx="1253176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F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 bwMode="auto">
          <a:xfrm flipH="1">
            <a:off x="6533843" y="2533710"/>
            <a:ext cx="1485688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 bwMode="auto">
          <a:xfrm>
            <a:off x="8019531" y="2533710"/>
            <a:ext cx="102345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897263" y="40050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5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305" y="40050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6</a:t>
            </a:r>
            <a:endParaRPr lang="en-US" sz="3200" baseline="-25000" dirty="0">
              <a:latin typeface="Calibri" pitchFamily="34" charset="0"/>
            </a:endParaRP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/>
          </p:nvPr>
        </p:nvGraphicFramePr>
        <p:xfrm>
          <a:off x="7808582" y="4625334"/>
          <a:ext cx="939882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F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17" idx="2"/>
            <a:endCxn id="26" idx="0"/>
          </p:cNvCxnSpPr>
          <p:nvPr/>
        </p:nvCxnSpPr>
        <p:spPr bwMode="auto">
          <a:xfrm flipH="1">
            <a:off x="6622339" y="3861048"/>
            <a:ext cx="1499537" cy="7642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5" name="Straight Arrow Connector 24"/>
          <p:cNvCxnSpPr>
            <a:stCxn id="17" idx="2"/>
            <a:endCxn id="23" idx="0"/>
          </p:cNvCxnSpPr>
          <p:nvPr/>
        </p:nvCxnSpPr>
        <p:spPr bwMode="auto">
          <a:xfrm>
            <a:off x="8121876" y="3861048"/>
            <a:ext cx="156647" cy="7642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6152398" y="4625334"/>
          <a:ext cx="939882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>
                          <a:latin typeface="Calibri" pitchFamily="34" charset="0"/>
                        </a:rPr>
                        <a:t>A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8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properties</a:t>
            </a:r>
          </a:p>
          <a:p>
            <a:pPr lvl="1"/>
            <a:r>
              <a:rPr lang="en-US" dirty="0" smtClean="0"/>
              <a:t>No update or deletion anomalies</a:t>
            </a:r>
          </a:p>
          <a:p>
            <a:pPr lvl="1"/>
            <a:r>
              <a:rPr lang="en-US" dirty="0" smtClean="0"/>
              <a:t>Very small redundancy</a:t>
            </a:r>
          </a:p>
          <a:p>
            <a:pPr lvl="1"/>
            <a:r>
              <a:rPr lang="en-US" dirty="0" smtClean="0"/>
              <a:t>The original table can always be reconstructed from the decomposed tables </a:t>
            </a:r>
            <a:br>
              <a:rPr lang="en-US" dirty="0" smtClean="0"/>
            </a:br>
            <a:r>
              <a:rPr lang="en-US" dirty="0" smtClean="0"/>
              <a:t>(this is called the </a:t>
            </a:r>
            <a:r>
              <a:rPr lang="en-US" dirty="0" smtClean="0">
                <a:solidFill>
                  <a:srgbClr val="A50021"/>
                </a:solidFill>
              </a:rPr>
              <a:t>lossless join</a:t>
            </a:r>
            <a:r>
              <a:rPr lang="en-US" dirty="0" smtClean="0"/>
              <a:t> property)</a:t>
            </a:r>
          </a:p>
        </p:txBody>
      </p:sp>
    </p:spTree>
    <p:extLst>
      <p:ext uri="{BB962C8B-B14F-4D97-AF65-F5344CB8AC3E}">
        <p14:creationId xmlns:p14="http://schemas.microsoft.com/office/powerpoint/2010/main" val="17105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0021"/>
                </a:solidFill>
              </a:rPr>
              <a:t>Lossless</a:t>
            </a:r>
            <a:r>
              <a:rPr lang="en-US" dirty="0" smtClean="0"/>
              <a:t> Join Property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0801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table above can be perfectly reconstructed using the decomposed tables below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East</a:t>
                      </a:r>
                      <a:endParaRPr lang="en-SG" sz="2800" dirty="0" smtClean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67544" y="4221088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92080" y="4249688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BCNF guarantees lossless join?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Say we decompose a table R into two tables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The decomposition guarantees lossless join, whenever the common attributes in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constitute a </a:t>
            </a:r>
            <a:r>
              <a:rPr lang="en-US" dirty="0" err="1" smtClean="0"/>
              <a:t>superkey</a:t>
            </a:r>
            <a:r>
              <a:rPr lang="en-US" dirty="0" smtClean="0"/>
              <a:t> of R</a:t>
            </a:r>
            <a:r>
              <a:rPr lang="en-US" baseline="-25000" dirty="0" smtClean="0"/>
              <a:t>1</a:t>
            </a:r>
            <a:r>
              <a:rPr lang="en-US" dirty="0" smtClean="0"/>
              <a:t> or R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R(A, B, C) </a:t>
            </a:r>
            <a:r>
              <a:rPr lang="en-US" dirty="0" smtClean="0">
                <a:sym typeface="Wingdings" pitchFamily="2" charset="2"/>
              </a:rPr>
              <a:t>decomposed into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(A, B) and R</a:t>
            </a:r>
            <a:r>
              <a:rPr lang="en-US" baseline="-25000" dirty="0" smtClean="0">
                <a:sym typeface="Wingdings" pitchFamily="2" charset="2"/>
              </a:rPr>
              <a:t>2 </a:t>
            </a:r>
            <a:r>
              <a:rPr lang="en-US" dirty="0" smtClean="0">
                <a:sym typeface="Wingdings" pitchFamily="2" charset="2"/>
              </a:rPr>
              <a:t>(B, C), with B being the key of R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US" dirty="0"/>
              <a:t>R(A, B, </a:t>
            </a:r>
            <a:r>
              <a:rPr lang="en-US" dirty="0" smtClean="0"/>
              <a:t>C, D) </a:t>
            </a:r>
            <a:r>
              <a:rPr lang="en-US" dirty="0">
                <a:sym typeface="Wingdings" pitchFamily="2" charset="2"/>
              </a:rPr>
              <a:t>decomposed</a:t>
            </a:r>
            <a:r>
              <a:rPr lang="en-US" dirty="0" smtClean="0">
                <a:sym typeface="Wingdings" pitchFamily="2" charset="2"/>
              </a:rPr>
              <a:t> into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(A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smtClean="0">
                <a:sym typeface="Wingdings" pitchFamily="2" charset="2"/>
              </a:rPr>
              <a:t>B, C) </a:t>
            </a:r>
            <a:r>
              <a:rPr lang="en-US" dirty="0">
                <a:sym typeface="Wingdings" pitchFamily="2" charset="2"/>
              </a:rPr>
              <a:t>and R</a:t>
            </a:r>
            <a:r>
              <a:rPr lang="en-US" baseline="-25000" dirty="0">
                <a:sym typeface="Wingdings" pitchFamily="2" charset="2"/>
              </a:rPr>
              <a:t>2 </a:t>
            </a:r>
            <a:r>
              <a:rPr lang="en-US" dirty="0">
                <a:sym typeface="Wingdings" pitchFamily="2" charset="2"/>
              </a:rPr>
              <a:t>(B, </a:t>
            </a:r>
            <a:r>
              <a:rPr lang="en-US" dirty="0" smtClean="0">
                <a:sym typeface="Wingdings" pitchFamily="2" charset="2"/>
              </a:rPr>
              <a:t>C, D), </a:t>
            </a:r>
            <a:r>
              <a:rPr lang="en-US" dirty="0">
                <a:sym typeface="Wingdings" pitchFamily="2" charset="2"/>
              </a:rPr>
              <a:t>with </a:t>
            </a:r>
            <a:r>
              <a:rPr lang="en-US" dirty="0" smtClean="0">
                <a:sym typeface="Wingdings" pitchFamily="2" charset="2"/>
              </a:rPr>
              <a:t>BC </a:t>
            </a:r>
            <a:r>
              <a:rPr lang="en-US" dirty="0">
                <a:sym typeface="Wingdings" pitchFamily="2" charset="2"/>
              </a:rPr>
              <a:t>being the key of 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1</a:t>
            </a:r>
            <a:endParaRPr lang="en-US" baseline="-25000" dirty="0">
              <a:sym typeface="Wingdings" pitchFamily="2" charset="2"/>
            </a:endParaRP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2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R is in BCNF, if and only </a:t>
            </a:r>
            <a:r>
              <a:rPr lang="en-US" dirty="0" smtClean="0"/>
              <a:t>if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left hand side of </a:t>
            </a:r>
            <a:r>
              <a:rPr lang="en-US" dirty="0" smtClean="0">
                <a:solidFill>
                  <a:srgbClr val="A50021"/>
                </a:solidFill>
              </a:rPr>
              <a:t>every</a:t>
            </a:r>
            <a:r>
              <a:rPr lang="en-US" dirty="0" smtClean="0"/>
              <a:t> </a:t>
            </a:r>
            <a:r>
              <a:rPr lang="en-US" dirty="0"/>
              <a:t>non-trivial FD </a:t>
            </a:r>
            <a:r>
              <a:rPr lang="en-US" dirty="0" smtClean="0"/>
              <a:t>contains a key </a:t>
            </a:r>
            <a:r>
              <a:rPr lang="en-US" dirty="0"/>
              <a:t>of </a:t>
            </a:r>
            <a:r>
              <a:rPr lang="en-US" dirty="0" smtClean="0"/>
              <a:t>R</a:t>
            </a:r>
            <a:endParaRPr lang="en-US" dirty="0"/>
          </a:p>
          <a:p>
            <a:r>
              <a:rPr lang="en-US" dirty="0" smtClean="0"/>
              <a:t>Non-trivial FD</a:t>
            </a:r>
          </a:p>
          <a:p>
            <a:pPr lvl="1"/>
            <a:r>
              <a:rPr lang="en-US" dirty="0" smtClean="0"/>
              <a:t>the right hand side is not completely in the left hand side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R(A</a:t>
            </a:r>
            <a:r>
              <a:rPr lang="en-US" dirty="0"/>
              <a:t>, B)</a:t>
            </a:r>
          </a:p>
          <a:p>
            <a:pPr lvl="1"/>
            <a:r>
              <a:rPr lang="en-US" dirty="0" smtClean="0"/>
              <a:t>FDs</a:t>
            </a:r>
            <a:r>
              <a:rPr lang="en-US" dirty="0"/>
              <a:t>: A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B, BB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Key: </a:t>
            </a:r>
            <a:r>
              <a:rPr lang="en-US" dirty="0" smtClean="0">
                <a:sym typeface="Wingdings" pitchFamily="2" charset="2"/>
              </a:rPr>
              <a:t>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 is in BCNF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BCNF guarantees lossless join?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decomposition of R guarantees lossless join, whenever the common attributes in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constitute a </a:t>
            </a:r>
            <a:r>
              <a:rPr lang="en-US" dirty="0" err="1" smtClean="0"/>
              <a:t>superkey</a:t>
            </a:r>
            <a:r>
              <a:rPr lang="en-US" dirty="0" smtClean="0"/>
              <a:t> of R</a:t>
            </a:r>
            <a:r>
              <a:rPr lang="en-US" baseline="-25000" dirty="0" smtClean="0"/>
              <a:t>1</a:t>
            </a:r>
            <a:r>
              <a:rPr lang="en-US" dirty="0" smtClean="0"/>
              <a:t> or R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BCNF Decomposition of 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Find a BCNF violation XY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Compute {X}</a:t>
            </a:r>
            <a:r>
              <a:rPr lang="en-US" baseline="30000" dirty="0" smtClean="0">
                <a:sym typeface="Wingdings" pitchFamily="2" charset="2"/>
              </a:rPr>
              <a:t>+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contains all attributes in {X}</a:t>
            </a:r>
            <a:r>
              <a:rPr lang="en-US" baseline="30000" dirty="0" smtClean="0">
                <a:sym typeface="Wingdings" pitchFamily="2" charset="2"/>
              </a:rPr>
              <a:t>+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contains X and all attributes NOT in </a:t>
            </a:r>
            <a:r>
              <a:rPr lang="en-US" dirty="0">
                <a:sym typeface="Wingdings" pitchFamily="2" charset="2"/>
              </a:rPr>
              <a:t>{X}</a:t>
            </a:r>
            <a:r>
              <a:rPr lang="en-US" baseline="30000" dirty="0">
                <a:sym typeface="Wingdings" pitchFamily="2" charset="2"/>
              </a:rPr>
              <a:t>+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X is both in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and R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And X is a </a:t>
            </a:r>
            <a:r>
              <a:rPr lang="en-US" dirty="0" err="1" smtClean="0">
                <a:sym typeface="Wingdings" pitchFamily="2" charset="2"/>
              </a:rPr>
              <a:t>superkey</a:t>
            </a:r>
            <a:r>
              <a:rPr lang="en-US" dirty="0" smtClean="0">
                <a:sym typeface="Wingdings" pitchFamily="2" charset="2"/>
              </a:rPr>
              <a:t> of R</a:t>
            </a:r>
            <a:r>
              <a:rPr lang="en-US" baseline="-25000" dirty="0" smtClean="0">
                <a:sym typeface="Wingdings" pitchFamily="2" charset="2"/>
              </a:rPr>
              <a:t>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Therefore,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and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is a lossless decomposition of R</a:t>
            </a:r>
            <a:endParaRPr lang="en-US" dirty="0">
              <a:sym typeface="Wingdings" pitchFamily="2" charset="2"/>
            </a:endParaRP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97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properties</a:t>
            </a:r>
          </a:p>
          <a:p>
            <a:pPr lvl="1"/>
            <a:r>
              <a:rPr lang="en-US" dirty="0" smtClean="0"/>
              <a:t>No update or deletion anomalies</a:t>
            </a:r>
          </a:p>
          <a:p>
            <a:pPr lvl="1"/>
            <a:r>
              <a:rPr lang="en-US" dirty="0" smtClean="0"/>
              <a:t>Very small redundancy</a:t>
            </a:r>
          </a:p>
          <a:p>
            <a:pPr lvl="1"/>
            <a:r>
              <a:rPr lang="en-US" dirty="0" smtClean="0"/>
              <a:t>The original table can always be reconstructed from the decomposed tables </a:t>
            </a:r>
            <a:br>
              <a:rPr lang="en-US" dirty="0" smtClean="0"/>
            </a:br>
            <a:r>
              <a:rPr lang="en-US" dirty="0" smtClean="0"/>
              <a:t>(this is called the </a:t>
            </a:r>
            <a:r>
              <a:rPr lang="en-US" dirty="0" smtClean="0">
                <a:solidFill>
                  <a:srgbClr val="A50021"/>
                </a:solidFill>
              </a:rPr>
              <a:t>lossless join</a:t>
            </a:r>
            <a:r>
              <a:rPr lang="en-US" dirty="0" smtClean="0"/>
              <a:t> property)</a:t>
            </a:r>
          </a:p>
          <a:p>
            <a:r>
              <a:rPr lang="en-US" dirty="0" smtClean="0"/>
              <a:t>Bad property</a:t>
            </a:r>
            <a:endParaRPr lang="en-US" dirty="0"/>
          </a:p>
          <a:p>
            <a:pPr lvl="1"/>
            <a:r>
              <a:rPr lang="en-US" dirty="0" smtClean="0"/>
              <a:t>It may not preserve all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447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38368" cy="49341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Given: Table R(A, B, C)</a:t>
            </a:r>
          </a:p>
          <a:p>
            <a:pPr lvl="1"/>
            <a:r>
              <a:rPr lang="en-US" dirty="0" smtClean="0"/>
              <a:t>with AB</a:t>
            </a:r>
            <a:r>
              <a:rPr lang="en-US" dirty="0" smtClean="0">
                <a:sym typeface="Wingdings" pitchFamily="2" charset="2"/>
              </a:rPr>
              <a:t>C, CB</a:t>
            </a:r>
          </a:p>
          <a:p>
            <a:r>
              <a:rPr lang="en-US" dirty="0" smtClean="0"/>
              <a:t>Keys: {AB}, {AC}</a:t>
            </a:r>
          </a:p>
          <a:p>
            <a:r>
              <a:rPr lang="en-US" dirty="0" smtClean="0"/>
              <a:t>BCNF Decomposition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(B, C)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(A, C)</a:t>
            </a:r>
          </a:p>
          <a:p>
            <a:r>
              <a:rPr lang="en-US" dirty="0" smtClean="0"/>
              <a:t>Non-trivial FDs on R</a:t>
            </a:r>
            <a:r>
              <a:rPr lang="en-US" baseline="-25000" dirty="0" smtClean="0"/>
              <a:t>1</a:t>
            </a:r>
            <a:r>
              <a:rPr lang="en-US" dirty="0" smtClean="0"/>
              <a:t>: C</a:t>
            </a:r>
            <a:r>
              <a:rPr lang="en-US" dirty="0" smtClean="0">
                <a:sym typeface="Wingdings" panose="05000000000000000000" pitchFamily="2" charset="2"/>
              </a:rPr>
              <a:t>B</a:t>
            </a:r>
            <a:endParaRPr lang="en-US" dirty="0" smtClean="0"/>
          </a:p>
          <a:p>
            <a:r>
              <a:rPr lang="en-US" dirty="0" smtClean="0"/>
              <a:t>Non-trivial FDs on R</a:t>
            </a:r>
            <a:r>
              <a:rPr lang="en-US" baseline="-25000" dirty="0" smtClean="0"/>
              <a:t>2</a:t>
            </a:r>
            <a:r>
              <a:rPr lang="en-US" dirty="0" smtClean="0"/>
              <a:t>: none</a:t>
            </a:r>
            <a:endParaRPr lang="en-US" dirty="0"/>
          </a:p>
          <a:p>
            <a:r>
              <a:rPr lang="en-US" dirty="0" smtClean="0"/>
              <a:t>The other FD, AB</a:t>
            </a:r>
            <a:r>
              <a:rPr lang="en-US" dirty="0" smtClean="0">
                <a:sym typeface="Wingdings" pitchFamily="2" charset="2"/>
              </a:rPr>
              <a:t>C, is hold on any individual table, i.e., it is “lost”</a:t>
            </a:r>
          </a:p>
          <a:p>
            <a:r>
              <a:rPr lang="en-US" dirty="0" smtClean="0">
                <a:sym typeface="Wingdings" pitchFamily="2" charset="2"/>
              </a:rPr>
              <a:t>This why we say that a BCNF decomposition does not always </a:t>
            </a:r>
            <a:r>
              <a:rPr lang="en-US" dirty="0" smtClean="0">
                <a:solidFill>
                  <a:srgbClr val="A50021"/>
                </a:solidFill>
                <a:sym typeface="Wingdings" pitchFamily="2" charset="2"/>
              </a:rPr>
              <a:t>preserve</a:t>
            </a:r>
            <a:r>
              <a:rPr lang="en-US" dirty="0" smtClean="0">
                <a:sym typeface="Wingdings" pitchFamily="2" charset="2"/>
              </a:rPr>
              <a:t> all FDs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1052736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7725950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C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88224" y="1772816"/>
            <a:ext cx="72008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740352" y="1772816"/>
            <a:ext cx="36004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1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8424" y="22048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altLang="zh-CN" sz="3200" baseline="-25000" dirty="0" smtClean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4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38368" cy="49341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Why do we want to preserve FDs?</a:t>
            </a:r>
            <a:endParaRPr lang="en-US" dirty="0"/>
          </a:p>
          <a:p>
            <a:r>
              <a:rPr lang="en-US" dirty="0" smtClean="0"/>
              <a:t>Because we want to make it easier </a:t>
            </a:r>
            <a:br>
              <a:rPr lang="en-US" dirty="0" smtClean="0"/>
            </a:br>
            <a:r>
              <a:rPr lang="en-US" dirty="0" smtClean="0"/>
              <a:t>to avoid “inappropriate” updates</a:t>
            </a:r>
          </a:p>
          <a:p>
            <a:endParaRPr lang="en-US" dirty="0"/>
          </a:p>
          <a:p>
            <a:r>
              <a:rPr lang="en-US" dirty="0" smtClean="0"/>
              <a:t>Previous example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have two tables 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(B, C), R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(A, C)</a:t>
            </a:r>
          </a:p>
          <a:p>
            <a:pPr lvl="1"/>
            <a:r>
              <a:rPr lang="en-US" dirty="0" smtClean="0"/>
              <a:t>We have C</a:t>
            </a:r>
            <a:r>
              <a:rPr lang="en-US" dirty="0" smtClean="0">
                <a:sym typeface="Wingdings" pitchFamily="2" charset="2"/>
              </a:rPr>
              <a:t>B and ABC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Due to ABC, we are not suppose to have two tuples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(a1, b1, c1) and (a1, b1, c2)</a:t>
            </a:r>
          </a:p>
          <a:p>
            <a:pPr lvl="1"/>
            <a:r>
              <a:rPr lang="en-US" dirty="0" smtClean="0"/>
              <a:t>But as we store A and C separately in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, it is not easy to check whether such two tuples exist at the same time</a:t>
            </a:r>
          </a:p>
          <a:p>
            <a:pPr lvl="1"/>
            <a:r>
              <a:rPr lang="en-US" dirty="0" smtClean="0"/>
              <a:t>That is, if someone wants to insert (a1, b1, c2), it is not easy for us to check whether (a1, b1, c1) already exists</a:t>
            </a:r>
          </a:p>
          <a:p>
            <a:pPr lvl="1"/>
            <a:r>
              <a:rPr lang="en-US" dirty="0" smtClean="0"/>
              <a:t>This is less than ideal</a:t>
            </a:r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1052736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7725950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A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C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B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 smtClean="0">
                          <a:latin typeface="Calibri" pitchFamily="34" charset="0"/>
                        </a:rPr>
                        <a:t>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88224" y="1772816"/>
            <a:ext cx="72008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740352" y="1772816"/>
            <a:ext cx="36004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sz="3200" baseline="-25000" dirty="0" smtClean="0">
                <a:latin typeface="Calibri" pitchFamily="34" charset="0"/>
              </a:rPr>
              <a:t>1</a:t>
            </a:r>
            <a:endParaRPr lang="en-US" sz="3200" baseline="-250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8424" y="22048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R</a:t>
            </a:r>
            <a:r>
              <a:rPr lang="en-US" altLang="zh-CN" sz="3200" baseline="-25000" dirty="0" smtClean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relaxation of BCNF that</a:t>
            </a:r>
          </a:p>
          <a:p>
            <a:pPr lvl="1"/>
            <a:r>
              <a:rPr lang="en-US" dirty="0"/>
              <a:t>Is less strict</a:t>
            </a:r>
          </a:p>
          <a:p>
            <a:pPr lvl="1"/>
            <a:r>
              <a:rPr lang="en-US" dirty="0"/>
              <a:t>Allows decompositions that </a:t>
            </a:r>
            <a:r>
              <a:rPr lang="en-US" dirty="0">
                <a:solidFill>
                  <a:srgbClr val="A50021"/>
                </a:solidFill>
              </a:rPr>
              <a:t>always</a:t>
            </a:r>
            <a:r>
              <a:rPr lang="en-US" dirty="0"/>
              <a:t> preserve functional dependencies</a:t>
            </a:r>
          </a:p>
          <a:p>
            <a:r>
              <a:rPr lang="en-US" dirty="0" smtClean="0"/>
              <a:t>Will be discussed in the </a:t>
            </a:r>
            <a:r>
              <a:rPr lang="en-US" smtClean="0"/>
              <a:t>next lecture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32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R is in BCNF, if and only </a:t>
            </a:r>
            <a:r>
              <a:rPr lang="en-US" dirty="0" smtClean="0"/>
              <a:t>if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left hand side of </a:t>
            </a:r>
            <a:r>
              <a:rPr lang="en-US" dirty="0" smtClean="0">
                <a:solidFill>
                  <a:srgbClr val="A50021"/>
                </a:solidFill>
              </a:rPr>
              <a:t>every</a:t>
            </a:r>
            <a:r>
              <a:rPr lang="en-US" dirty="0" smtClean="0"/>
              <a:t> </a:t>
            </a:r>
            <a:r>
              <a:rPr lang="en-US" dirty="0"/>
              <a:t>non-trivial FD </a:t>
            </a:r>
            <a:r>
              <a:rPr lang="en-US" dirty="0" smtClean="0"/>
              <a:t>contains a key </a:t>
            </a:r>
            <a:r>
              <a:rPr lang="en-US" dirty="0"/>
              <a:t>of </a:t>
            </a:r>
            <a:r>
              <a:rPr lang="en-US" dirty="0" smtClean="0"/>
              <a:t>R</a:t>
            </a:r>
            <a:endParaRPr lang="en-US" dirty="0"/>
          </a:p>
          <a:p>
            <a:r>
              <a:rPr lang="en-US" dirty="0" smtClean="0"/>
              <a:t>Non-trivial FD</a:t>
            </a:r>
          </a:p>
          <a:p>
            <a:pPr lvl="1"/>
            <a:r>
              <a:rPr lang="en-US" dirty="0" smtClean="0"/>
              <a:t>the right hand side is not completely in the left hand side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R(A</a:t>
            </a:r>
            <a:r>
              <a:rPr lang="en-US" dirty="0"/>
              <a:t>, </a:t>
            </a:r>
            <a:r>
              <a:rPr lang="en-US" dirty="0" smtClean="0"/>
              <a:t>B, C)</a:t>
            </a:r>
            <a:endParaRPr lang="en-US" dirty="0"/>
          </a:p>
          <a:p>
            <a:pPr lvl="1"/>
            <a:r>
              <a:rPr lang="en-US" dirty="0" smtClean="0"/>
              <a:t>FDs</a:t>
            </a:r>
            <a:r>
              <a:rPr lang="en-US" dirty="0"/>
              <a:t>: A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B, BB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Key: </a:t>
            </a:r>
            <a:r>
              <a:rPr lang="en-US" dirty="0" smtClean="0">
                <a:sym typeface="Wingdings" pitchFamily="2" charset="2"/>
              </a:rPr>
              <a:t>AC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 is not in BCNF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Checking: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AC, AD</a:t>
            </a:r>
          </a:p>
          <a:p>
            <a:r>
              <a:rPr lang="en-US" dirty="0" smtClean="0">
                <a:sym typeface="Wingdings" pitchFamily="2" charset="2"/>
              </a:rPr>
              <a:t>Keys: A</a:t>
            </a:r>
          </a:p>
          <a:p>
            <a:r>
              <a:rPr lang="en-US" dirty="0" smtClean="0">
                <a:sym typeface="Wingdings" pitchFamily="2" charset="2"/>
              </a:rPr>
              <a:t>Check: For each </a:t>
            </a:r>
            <a:r>
              <a:rPr lang="en-US" dirty="0" smtClean="0">
                <a:solidFill>
                  <a:srgbClr val="A50021"/>
                </a:solidFill>
                <a:sym typeface="Wingdings" pitchFamily="2" charset="2"/>
              </a:rPr>
              <a:t>given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non-trivial</a:t>
            </a:r>
            <a:r>
              <a:rPr lang="en-US" dirty="0" smtClean="0">
                <a:sym typeface="Wingdings" pitchFamily="2" charset="2"/>
              </a:rPr>
              <a:t> FD, check if its left hand side contains a key</a:t>
            </a:r>
          </a:p>
          <a:p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B: Non-trivial, left contains a key</a:t>
            </a:r>
          </a:p>
          <a:p>
            <a:r>
              <a:rPr lang="en-US" dirty="0"/>
              <a:t>A</a:t>
            </a:r>
            <a:r>
              <a:rPr lang="en-US" dirty="0" smtClean="0">
                <a:sym typeface="Wingdings" pitchFamily="2" charset="2"/>
              </a:rPr>
              <a:t>C: </a:t>
            </a:r>
            <a:r>
              <a:rPr lang="en-US" dirty="0">
                <a:sym typeface="Wingdings" pitchFamily="2" charset="2"/>
              </a:rPr>
              <a:t>Non-trivial, left contains a key</a:t>
            </a:r>
          </a:p>
          <a:p>
            <a:r>
              <a:rPr lang="en-US" dirty="0"/>
              <a:t>A</a:t>
            </a:r>
            <a:r>
              <a:rPr lang="en-US" dirty="0" smtClean="0">
                <a:sym typeface="Wingdings" pitchFamily="2" charset="2"/>
              </a:rPr>
              <a:t>D: </a:t>
            </a:r>
            <a:r>
              <a:rPr lang="en-US" dirty="0">
                <a:sym typeface="Wingdings" pitchFamily="2" charset="2"/>
              </a:rPr>
              <a:t>Non-trivial, left contains a key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Therefore, R is in BCNF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Checking: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/>
          </a:bodyPr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BC, CD</a:t>
            </a:r>
          </a:p>
          <a:p>
            <a:r>
              <a:rPr lang="en-US" dirty="0" smtClean="0">
                <a:sym typeface="Wingdings" pitchFamily="2" charset="2"/>
              </a:rPr>
              <a:t>Keys: A</a:t>
            </a:r>
          </a:p>
          <a:p>
            <a:r>
              <a:rPr lang="en-US" dirty="0" smtClean="0">
                <a:sym typeface="Wingdings" pitchFamily="2" charset="2"/>
              </a:rPr>
              <a:t>Check: For each </a:t>
            </a:r>
            <a:r>
              <a:rPr lang="en-US" dirty="0" smtClean="0">
                <a:solidFill>
                  <a:srgbClr val="A50021"/>
                </a:solidFill>
                <a:sym typeface="Wingdings" pitchFamily="2" charset="2"/>
              </a:rPr>
              <a:t>given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non-trivial</a:t>
            </a:r>
            <a:r>
              <a:rPr lang="en-US" dirty="0" smtClean="0">
                <a:sym typeface="Wingdings" pitchFamily="2" charset="2"/>
              </a:rPr>
              <a:t> FD, check if its left hand side </a:t>
            </a:r>
            <a:r>
              <a:rPr lang="en-US" dirty="0"/>
              <a:t>contains a key</a:t>
            </a:r>
          </a:p>
          <a:p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B: Non-trivial, left </a:t>
            </a:r>
            <a:r>
              <a:rPr lang="en-US" dirty="0">
                <a:sym typeface="Wingdings" pitchFamily="2" charset="2"/>
              </a:rPr>
              <a:t>contains a key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B</a:t>
            </a:r>
            <a:r>
              <a:rPr lang="en-US" dirty="0" smtClean="0">
                <a:sym typeface="Wingdings" pitchFamily="2" charset="2"/>
              </a:rPr>
              <a:t>C: </a:t>
            </a:r>
            <a:r>
              <a:rPr lang="en-US" dirty="0">
                <a:sym typeface="Wingdings" pitchFamily="2" charset="2"/>
              </a:rPr>
              <a:t>Non-trivial, left does NOT </a:t>
            </a:r>
            <a:r>
              <a:rPr lang="en-US" dirty="0" smtClean="0">
                <a:sym typeface="Wingdings" pitchFamily="2" charset="2"/>
              </a:rPr>
              <a:t>contain </a:t>
            </a:r>
            <a:r>
              <a:rPr lang="en-US" dirty="0">
                <a:sym typeface="Wingdings" pitchFamily="2" charset="2"/>
              </a:rPr>
              <a:t>a key</a:t>
            </a:r>
          </a:p>
          <a:p>
            <a:r>
              <a:rPr lang="en-US" dirty="0" smtClean="0">
                <a:sym typeface="Wingdings" pitchFamily="2" charset="2"/>
              </a:rPr>
              <a:t>Therefore, R is NOT in BCNF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080119"/>
          </a:xfrm>
        </p:spPr>
        <p:txBody>
          <a:bodyPr/>
          <a:lstStyle/>
          <a:p>
            <a:r>
              <a:rPr lang="en-US" dirty="0" smtClean="0"/>
              <a:t>What can we do if a table violates BCNF?</a:t>
            </a:r>
          </a:p>
          <a:p>
            <a:r>
              <a:rPr lang="en-US" dirty="0" smtClean="0"/>
              <a:t>Answer: Decompose it (i.e., normalize it)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East</a:t>
                      </a:r>
                      <a:endParaRPr lang="en-SG" sz="2800" dirty="0" smtClean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67544" y="4221088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92080" y="4249688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6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Decompose, until all </a:t>
            </a:r>
            <a:r>
              <a:rPr lang="en-US" altLang="zh-CN" dirty="0" smtClean="0"/>
              <a:t>are </a:t>
            </a:r>
            <a:r>
              <a:rPr lang="en-US" dirty="0" smtClean="0"/>
              <a:t>in BCNF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62545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06361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134753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17787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986190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041974" y="1124744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Not in BCNF?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698158" y="2132856"/>
            <a:ext cx="1284468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42174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892502" y="3573016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In BCNF?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174313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06563" y="2617748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Not in BCNF?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558689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041974" y="153762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806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6256" y="4005064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3136" y="5229200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In BCNF?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36890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190" y="5229200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In BCNF?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2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1" grpId="0"/>
      <p:bldP spid="22" grpId="0"/>
      <p:bldP spid="23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Given: A</a:t>
            </a:r>
            <a:r>
              <a:rPr lang="en-US" dirty="0" smtClean="0">
                <a:sym typeface="Wingdings" pitchFamily="2" charset="2"/>
              </a:rPr>
              <a:t>B, BC, CD</a:t>
            </a:r>
          </a:p>
          <a:p>
            <a:r>
              <a:rPr lang="en-US" dirty="0" smtClean="0">
                <a:sym typeface="Wingdings" pitchFamily="2" charset="2"/>
              </a:rPr>
              <a:t>Key of R: A</a:t>
            </a:r>
          </a:p>
          <a:p>
            <a:r>
              <a:rPr lang="en-US" dirty="0" smtClean="0"/>
              <a:t>Step 1: Identify a FD that violates BCNF</a:t>
            </a:r>
          </a:p>
          <a:p>
            <a:r>
              <a:rPr lang="en-US" dirty="0" smtClean="0"/>
              <a:t>B</a:t>
            </a:r>
            <a:r>
              <a:rPr lang="en-US" dirty="0" smtClean="0">
                <a:sym typeface="Wingdings" pitchFamily="2" charset="2"/>
              </a:rPr>
              <a:t>C is a violation, since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It is non-trivial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Its left hand side does not </a:t>
            </a:r>
            <a:r>
              <a:rPr lang="en-US" dirty="0" smtClean="0"/>
              <a:t>contain </a:t>
            </a:r>
            <a:r>
              <a:rPr lang="en-US" dirty="0"/>
              <a:t>a key</a:t>
            </a:r>
          </a:p>
        </p:txBody>
      </p:sp>
    </p:spTree>
    <p:extLst>
      <p:ext uri="{BB962C8B-B14F-4D97-AF65-F5344CB8AC3E}">
        <p14:creationId xmlns:p14="http://schemas.microsoft.com/office/powerpoint/2010/main" val="18179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19672</TotalTime>
  <Words>2515</Words>
  <Application>Microsoft Office PowerPoint</Application>
  <PresentationFormat>On-screen Show (4:3)</PresentationFormat>
  <Paragraphs>479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Iskoola Pota</vt:lpstr>
      <vt:lpstr>宋体</vt:lpstr>
      <vt:lpstr>Arial</vt:lpstr>
      <vt:lpstr>Calibri</vt:lpstr>
      <vt:lpstr>Garamond</vt:lpstr>
      <vt:lpstr>Wingdings</vt:lpstr>
      <vt:lpstr>Edge</vt:lpstr>
      <vt:lpstr>CZ2007 Introduction to Database Systems</vt:lpstr>
      <vt:lpstr>Last Lecture</vt:lpstr>
      <vt:lpstr>Boyce-Codd Normal Form (BCNF)</vt:lpstr>
      <vt:lpstr>Boyce-Codd Normal Form (BCNF)</vt:lpstr>
      <vt:lpstr>BCNF Checking: Example</vt:lpstr>
      <vt:lpstr>BCNF Checking: Example</vt:lpstr>
      <vt:lpstr>BCNF Decomposition</vt:lpstr>
      <vt:lpstr>Decompose, until all are in BCNF</vt:lpstr>
      <vt:lpstr>BCNF Decomposition: Example</vt:lpstr>
      <vt:lpstr>BCNF Decomposition: Example</vt:lpstr>
      <vt:lpstr>BCNF Decomposition: Example</vt:lpstr>
      <vt:lpstr>BCNF Decomposition Algorithm</vt:lpstr>
      <vt:lpstr>BCNF Decomposition: Example</vt:lpstr>
      <vt:lpstr>BCNF Decomposition: Example</vt:lpstr>
      <vt:lpstr>Decompose, until all are in BCNF</vt:lpstr>
      <vt:lpstr>Notes</vt:lpstr>
      <vt:lpstr>Exercise: BCNF Decomposition</vt:lpstr>
      <vt:lpstr>Tricky Case of BCNF Decomposition</vt:lpstr>
      <vt:lpstr>Tricky Case of BCNF Decomposition</vt:lpstr>
      <vt:lpstr>Checking BCNF in a Tricky Case</vt:lpstr>
      <vt:lpstr>Checking BCNF in a Tricky Case</vt:lpstr>
      <vt:lpstr>Checking BCNF in a Tricky Case</vt:lpstr>
      <vt:lpstr>Summary</vt:lpstr>
      <vt:lpstr>Exercise</vt:lpstr>
      <vt:lpstr>Exercise</vt:lpstr>
      <vt:lpstr>Exercise</vt:lpstr>
      <vt:lpstr>Properties of BCNF Decomposition</vt:lpstr>
      <vt:lpstr>Lossless Join Property</vt:lpstr>
      <vt:lpstr>Why BCNF guarantees lossless join?</vt:lpstr>
      <vt:lpstr>Why BCNF guarantees lossless join?</vt:lpstr>
      <vt:lpstr>Properties of BCNF Decomposition</vt:lpstr>
      <vt:lpstr>Dependency Preservation</vt:lpstr>
      <vt:lpstr>Dependency Preservation</vt:lpstr>
      <vt:lpstr>Third Normal Form (3NF)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萧小奎</cp:lastModifiedBy>
  <cp:revision>1119</cp:revision>
  <cp:lastPrinted>2017-09-07T04:10:34Z</cp:lastPrinted>
  <dcterms:created xsi:type="dcterms:W3CDTF">2009-03-02T02:47:37Z</dcterms:created>
  <dcterms:modified xsi:type="dcterms:W3CDTF">2017-09-10T09:32:17Z</dcterms:modified>
</cp:coreProperties>
</file>