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1"/>
  </p:sldMasterIdLst>
  <p:notesMasterIdLst>
    <p:notesMasterId r:id="rId68"/>
  </p:notesMasterIdLst>
  <p:handoutMasterIdLst>
    <p:handoutMasterId r:id="rId69"/>
  </p:handoutMasterIdLst>
  <p:sldIdLst>
    <p:sldId id="256" r:id="rId2"/>
    <p:sldId id="776" r:id="rId3"/>
    <p:sldId id="774" r:id="rId4"/>
    <p:sldId id="719" r:id="rId5"/>
    <p:sldId id="777" r:id="rId6"/>
    <p:sldId id="778" r:id="rId7"/>
    <p:sldId id="779" r:id="rId8"/>
    <p:sldId id="780" r:id="rId9"/>
    <p:sldId id="781" r:id="rId10"/>
    <p:sldId id="782" r:id="rId11"/>
    <p:sldId id="783" r:id="rId12"/>
    <p:sldId id="784" r:id="rId13"/>
    <p:sldId id="785" r:id="rId14"/>
    <p:sldId id="786" r:id="rId15"/>
    <p:sldId id="726" r:id="rId16"/>
    <p:sldId id="727" r:id="rId17"/>
    <p:sldId id="728" r:id="rId18"/>
    <p:sldId id="729" r:id="rId19"/>
    <p:sldId id="730" r:id="rId20"/>
    <p:sldId id="731" r:id="rId21"/>
    <p:sldId id="732" r:id="rId22"/>
    <p:sldId id="733" r:id="rId23"/>
    <p:sldId id="734" r:id="rId24"/>
    <p:sldId id="735" r:id="rId25"/>
    <p:sldId id="736" r:id="rId26"/>
    <p:sldId id="737" r:id="rId27"/>
    <p:sldId id="738" r:id="rId28"/>
    <p:sldId id="739" r:id="rId29"/>
    <p:sldId id="740" r:id="rId30"/>
    <p:sldId id="720" r:id="rId31"/>
    <p:sldId id="741" r:id="rId32"/>
    <p:sldId id="674" r:id="rId33"/>
    <p:sldId id="675" r:id="rId34"/>
    <p:sldId id="677" r:id="rId35"/>
    <p:sldId id="742" r:id="rId36"/>
    <p:sldId id="743"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56" r:id="rId50"/>
    <p:sldId id="757" r:id="rId51"/>
    <p:sldId id="758" r:id="rId52"/>
    <p:sldId id="759" r:id="rId53"/>
    <p:sldId id="760" r:id="rId54"/>
    <p:sldId id="761" r:id="rId55"/>
    <p:sldId id="762" r:id="rId56"/>
    <p:sldId id="763" r:id="rId57"/>
    <p:sldId id="764" r:id="rId58"/>
    <p:sldId id="765" r:id="rId59"/>
    <p:sldId id="766" r:id="rId60"/>
    <p:sldId id="767" r:id="rId61"/>
    <p:sldId id="768" r:id="rId62"/>
    <p:sldId id="769" r:id="rId63"/>
    <p:sldId id="770" r:id="rId64"/>
    <p:sldId id="771" r:id="rId65"/>
    <p:sldId id="772" r:id="rId66"/>
    <p:sldId id="773" r:id="rId67"/>
  </p:sldIdLst>
  <p:sldSz cx="9144000" cy="6858000" type="screen4x3"/>
  <p:notesSz cx="6669088" cy="9926638"/>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FF"/>
    <a:srgbClr val="CC3300"/>
    <a:srgbClr val="FFFFCC"/>
    <a:srgbClr val="FF9900"/>
    <a:srgbClr val="33CC33"/>
    <a:srgbClr val="66FF33"/>
    <a:srgbClr val="CC00CC"/>
    <a:srgbClr val="00C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81" autoAdjust="0"/>
    <p:restoredTop sz="99275" autoAdjust="0"/>
  </p:normalViewPr>
  <p:slideViewPr>
    <p:cSldViewPr>
      <p:cViewPr varScale="1">
        <p:scale>
          <a:sx n="70" d="100"/>
          <a:sy n="70" d="100"/>
        </p:scale>
        <p:origin x="53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wrap="square" lIns="96653" tIns="48327" rIns="96653" bIns="48327" numCol="1" anchor="t" anchorCtr="0" compatLnSpc="1">
            <a:prstTxWarp prst="textNoShape">
              <a:avLst/>
            </a:prstTxWarp>
          </a:bodyPr>
          <a:lstStyle>
            <a:lvl1pPr>
              <a:defRPr smtClean="0"/>
            </a:lvl1pPr>
          </a:lstStyle>
          <a:p>
            <a:pPr>
              <a:defRPr/>
            </a:pPr>
            <a:endParaRPr lang="zh-CN" altLang="en-US"/>
          </a:p>
        </p:txBody>
      </p:sp>
      <p:sp>
        <p:nvSpPr>
          <p:cNvPr id="3" name="Date Placeholder 2"/>
          <p:cNvSpPr>
            <a:spLocks noGrp="1"/>
          </p:cNvSpPr>
          <p:nvPr>
            <p:ph type="dt" sz="quarter" idx="1"/>
          </p:nvPr>
        </p:nvSpPr>
        <p:spPr>
          <a:xfrm>
            <a:off x="3777993" y="0"/>
            <a:ext cx="2889938" cy="496332"/>
          </a:xfrm>
          <a:prstGeom prst="rect">
            <a:avLst/>
          </a:prstGeom>
        </p:spPr>
        <p:txBody>
          <a:bodyPr vert="horz" wrap="square" lIns="96653" tIns="48327" rIns="96653" bIns="48327" numCol="1" anchor="t" anchorCtr="0" compatLnSpc="1">
            <a:prstTxWarp prst="textNoShape">
              <a:avLst/>
            </a:prstTxWarp>
          </a:bodyPr>
          <a:lstStyle>
            <a:lvl1pPr algn="r">
              <a:defRPr smtClean="0"/>
            </a:lvl1pPr>
          </a:lstStyle>
          <a:p>
            <a:pPr>
              <a:defRPr/>
            </a:pPr>
            <a:fld id="{1A395C66-BAC7-4947-A978-17979EC9EE5D}" type="datetimeFigureOut">
              <a:rPr lang="zh-CN" altLang="en-US"/>
              <a:pPr>
                <a:defRPr/>
              </a:pPr>
              <a:t>2017/9/12</a:t>
            </a:fld>
            <a:endParaRPr lang="en-US" altLang="zh-CN"/>
          </a:p>
        </p:txBody>
      </p:sp>
      <p:sp>
        <p:nvSpPr>
          <p:cNvPr id="4" name="Footer Placeholder 3"/>
          <p:cNvSpPr>
            <a:spLocks noGrp="1"/>
          </p:cNvSpPr>
          <p:nvPr>
            <p:ph type="ftr" sz="quarter" idx="2"/>
          </p:nvPr>
        </p:nvSpPr>
        <p:spPr>
          <a:xfrm>
            <a:off x="0" y="9428009"/>
            <a:ext cx="2889938" cy="496332"/>
          </a:xfrm>
          <a:prstGeom prst="rect">
            <a:avLst/>
          </a:prstGeom>
        </p:spPr>
        <p:txBody>
          <a:bodyPr vert="horz" wrap="square" lIns="96653" tIns="48327" rIns="96653" bIns="48327" numCol="1" anchor="b" anchorCtr="0" compatLnSpc="1">
            <a:prstTxWarp prst="textNoShape">
              <a:avLst/>
            </a:prstTxWarp>
          </a:bodyPr>
          <a:lstStyle>
            <a:lvl1pPr>
              <a:defRPr smtClean="0"/>
            </a:lvl1pPr>
          </a:lstStyle>
          <a:p>
            <a:pPr>
              <a:defRPr/>
            </a:pPr>
            <a:endParaRPr lang="zh-CN" altLang="en-US"/>
          </a:p>
        </p:txBody>
      </p:sp>
      <p:sp>
        <p:nvSpPr>
          <p:cNvPr id="5" name="Slide Number Placeholder 4"/>
          <p:cNvSpPr>
            <a:spLocks noGrp="1"/>
          </p:cNvSpPr>
          <p:nvPr>
            <p:ph type="sldNum" sz="quarter" idx="3"/>
          </p:nvPr>
        </p:nvSpPr>
        <p:spPr>
          <a:xfrm>
            <a:off x="3777993" y="9428009"/>
            <a:ext cx="2889938" cy="496332"/>
          </a:xfrm>
          <a:prstGeom prst="rect">
            <a:avLst/>
          </a:prstGeom>
        </p:spPr>
        <p:txBody>
          <a:bodyPr vert="horz" wrap="square" lIns="96653" tIns="48327" rIns="96653" bIns="48327" numCol="1" anchor="b" anchorCtr="0" compatLnSpc="1">
            <a:prstTxWarp prst="textNoShape">
              <a:avLst/>
            </a:prstTxWarp>
          </a:bodyPr>
          <a:lstStyle>
            <a:lvl1pPr algn="r">
              <a:defRPr smtClean="0"/>
            </a:lvl1pPr>
          </a:lstStyle>
          <a:p>
            <a:pPr>
              <a:defRPr/>
            </a:pPr>
            <a:fld id="{4239E3A9-FBC1-4C90-89C7-C86D175BA3FA}" type="slidenum">
              <a:rPr lang="zh-CN" altLang="en-US"/>
              <a:pPr>
                <a:defRPr/>
              </a:pPr>
              <a:t>‹#›</a:t>
            </a:fld>
            <a:endParaRPr lang="en-US" altLang="zh-CN"/>
          </a:p>
        </p:txBody>
      </p:sp>
    </p:spTree>
    <p:extLst>
      <p:ext uri="{BB962C8B-B14F-4D97-AF65-F5344CB8AC3E}">
        <p14:creationId xmlns:p14="http://schemas.microsoft.com/office/powerpoint/2010/main" val="3615708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889938" cy="496332"/>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eaLnBrk="0" hangingPunct="0">
              <a:defRPr sz="1200"/>
            </a:lvl1pPr>
          </a:lstStyle>
          <a:p>
            <a:pPr>
              <a:defRPr/>
            </a:pPr>
            <a:endParaRPr lang="en-US" altLang="zh-CN"/>
          </a:p>
        </p:txBody>
      </p:sp>
      <p:sp>
        <p:nvSpPr>
          <p:cNvPr id="36867" name="Rectangle 3"/>
          <p:cNvSpPr>
            <a:spLocks noGrp="1" noChangeArrowheads="1"/>
          </p:cNvSpPr>
          <p:nvPr>
            <p:ph type="dt" idx="1"/>
          </p:nvPr>
        </p:nvSpPr>
        <p:spPr bwMode="auto">
          <a:xfrm>
            <a:off x="3777993" y="0"/>
            <a:ext cx="2889938" cy="496332"/>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eaLnBrk="0" hangingPunct="0">
              <a:defRPr sz="1200"/>
            </a:lvl1pPr>
          </a:lstStyle>
          <a:p>
            <a:pPr>
              <a:defRPr/>
            </a:pPr>
            <a:fld id="{8C874FDD-B067-4E5B-9185-454DDEAB3F7B}" type="datetimeFigureOut">
              <a:rPr lang="zh-CN" altLang="en-US"/>
              <a:pPr>
                <a:defRPr/>
              </a:pPr>
              <a:t>2017/9/12</a:t>
            </a:fld>
            <a:endParaRPr lang="en-US" altLang="zh-CN"/>
          </a:p>
        </p:txBody>
      </p:sp>
      <p:sp>
        <p:nvSpPr>
          <p:cNvPr id="47108" name="Rectangle 4"/>
          <p:cNvSpPr>
            <a:spLocks noGrp="1" noRot="1" noChangeAspect="1" noChangeArrowheads="1" noTextEdit="1"/>
          </p:cNvSpPr>
          <p:nvPr>
            <p:ph type="sldImg" idx="2"/>
          </p:nvPr>
        </p:nvSpPr>
        <p:spPr bwMode="auto">
          <a:xfrm>
            <a:off x="854075" y="742950"/>
            <a:ext cx="4960938" cy="3722688"/>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666909" y="4715153"/>
            <a:ext cx="5335270" cy="4466987"/>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6870" name="Rectangle 6"/>
          <p:cNvSpPr>
            <a:spLocks noGrp="1" noChangeArrowheads="1"/>
          </p:cNvSpPr>
          <p:nvPr>
            <p:ph type="ftr" sz="quarter" idx="4"/>
          </p:nvPr>
        </p:nvSpPr>
        <p:spPr bwMode="auto">
          <a:xfrm>
            <a:off x="0" y="9428009"/>
            <a:ext cx="2889938" cy="49633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eaLnBrk="0" hangingPunct="0">
              <a:defRPr sz="1200"/>
            </a:lvl1pPr>
          </a:lstStyle>
          <a:p>
            <a:pPr>
              <a:defRPr/>
            </a:pPr>
            <a:endParaRPr lang="en-US" altLang="zh-CN"/>
          </a:p>
        </p:txBody>
      </p:sp>
      <p:sp>
        <p:nvSpPr>
          <p:cNvPr id="36871" name="Rectangle 7"/>
          <p:cNvSpPr>
            <a:spLocks noGrp="1" noChangeArrowheads="1"/>
          </p:cNvSpPr>
          <p:nvPr>
            <p:ph type="sldNum" sz="quarter" idx="5"/>
          </p:nvPr>
        </p:nvSpPr>
        <p:spPr bwMode="auto">
          <a:xfrm>
            <a:off x="3777993" y="9428009"/>
            <a:ext cx="2889938" cy="49633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eaLnBrk="0" hangingPunct="0">
              <a:defRPr sz="1200"/>
            </a:lvl1pPr>
          </a:lstStyle>
          <a:p>
            <a:pPr>
              <a:defRPr/>
            </a:pPr>
            <a:fld id="{1A4026A9-F546-4A60-85FC-C280A3E995E5}" type="slidenum">
              <a:rPr lang="zh-CN" altLang="en-US"/>
              <a:pPr>
                <a:defRPr/>
              </a:pPr>
              <a:t>‹#›</a:t>
            </a:fld>
            <a:endParaRPr lang="en-US" altLang="zh-CN"/>
          </a:p>
        </p:txBody>
      </p:sp>
    </p:spTree>
    <p:extLst>
      <p:ext uri="{BB962C8B-B14F-4D97-AF65-F5344CB8AC3E}">
        <p14:creationId xmlns:p14="http://schemas.microsoft.com/office/powerpoint/2010/main" val="3904689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914400" y="1524000"/>
            <a:ext cx="7623175" cy="1752600"/>
          </a:xfrm>
        </p:spPr>
        <p:txBody>
          <a:bodyPr/>
          <a:lstStyle>
            <a:lvl1pPr>
              <a:defRPr sz="5000" b="1">
                <a:latin typeface="Calibri" pitchFamily="34" charset="0"/>
                <a:cs typeface="Iskoola Pota" pitchFamily="34" charset="0"/>
              </a:defRPr>
            </a:lvl1pPr>
          </a:lstStyle>
          <a:p>
            <a:r>
              <a:rPr lang="en-US" altLang="zh-CN" dirty="0" smtClean="0"/>
              <a:t>Click to edit Master title style</a:t>
            </a:r>
            <a:endParaRPr lang="en-US" altLang="zh-CN" dirty="0"/>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Calibri" pitchFamily="34" charset="0"/>
                <a:cs typeface="Iskoola Pota" pitchFamily="34" charset="0"/>
              </a:defRPr>
            </a:lvl1pPr>
          </a:lstStyle>
          <a:p>
            <a:r>
              <a:rPr lang="en-US" altLang="zh-CN" dirty="0" smtClean="0"/>
              <a:t>Click to edit Master subtitle style</a:t>
            </a:r>
            <a:endParaRPr lang="en-US" altLang="zh-CN" dirty="0"/>
          </a:p>
        </p:txBody>
      </p:sp>
      <p:sp>
        <p:nvSpPr>
          <p:cNvPr id="8196" name="Rectangle 4"/>
          <p:cNvSpPr>
            <a:spLocks noGrp="1" noChangeArrowheads="1"/>
          </p:cNvSpPr>
          <p:nvPr>
            <p:ph type="dt" sz="half" idx="2"/>
          </p:nvPr>
        </p:nvSpPr>
        <p:spPr/>
        <p:txBody>
          <a:bodyPr/>
          <a:lstStyle>
            <a:lvl1pPr>
              <a:defRPr>
                <a:latin typeface="Calibri" pitchFamily="34" charset="0"/>
              </a:defRPr>
            </a:lvl1pPr>
          </a:lstStyle>
          <a:p>
            <a:pPr>
              <a:defRPr/>
            </a:pPr>
            <a:fld id="{FD6CDC6D-4EE0-4163-813D-9CD3796578B8}" type="datetimeFigureOut">
              <a:rPr lang="zh-CN" altLang="en-US" smtClean="0"/>
              <a:pPr>
                <a:defRPr/>
              </a:pPr>
              <a:t>2017/9/12</a:t>
            </a:fld>
            <a:endParaRPr lang="en-US" altLang="zh-CN"/>
          </a:p>
        </p:txBody>
      </p:sp>
      <p:sp>
        <p:nvSpPr>
          <p:cNvPr id="8197" name="Rectangle 5"/>
          <p:cNvSpPr>
            <a:spLocks noGrp="1" noChangeArrowheads="1"/>
          </p:cNvSpPr>
          <p:nvPr>
            <p:ph type="ftr" sz="quarter" idx="3"/>
          </p:nvPr>
        </p:nvSpPr>
        <p:spPr>
          <a:xfrm>
            <a:off x="3124200" y="6243638"/>
            <a:ext cx="2895600" cy="457200"/>
          </a:xfrm>
        </p:spPr>
        <p:txBody>
          <a:bodyPr/>
          <a:lstStyle>
            <a:lvl1pPr>
              <a:defRPr>
                <a:latin typeface="Calibri" pitchFamily="34" charset="0"/>
              </a:defRPr>
            </a:lvl1pPr>
          </a:lstStyle>
          <a:p>
            <a:pPr>
              <a:defRPr/>
            </a:pPr>
            <a:endParaRPr lang="zh-CN" altLang="en-US"/>
          </a:p>
        </p:txBody>
      </p:sp>
      <p:sp>
        <p:nvSpPr>
          <p:cNvPr id="8198" name="Rectangle 6"/>
          <p:cNvSpPr>
            <a:spLocks noGrp="1" noChangeArrowheads="1"/>
          </p:cNvSpPr>
          <p:nvPr>
            <p:ph type="sldNum" sz="quarter" idx="4"/>
          </p:nvPr>
        </p:nvSpPr>
        <p:spPr/>
        <p:txBody>
          <a:bodyPr/>
          <a:lstStyle>
            <a:lvl1pPr>
              <a:defRPr>
                <a:latin typeface="Calibri" pitchFamily="34" charset="0"/>
              </a:defRPr>
            </a:lvl1pPr>
          </a:lstStyle>
          <a:p>
            <a:pPr>
              <a:defRPr/>
            </a:pPr>
            <a:fld id="{8FC893D8-0101-4D6A-B8CF-851210C370AF}" type="slidenum">
              <a:rPr lang="zh-CN" altLang="en-US" smtClean="0"/>
              <a:pPr>
                <a:defRPr/>
              </a:pPr>
              <a:t>‹#›</a:t>
            </a:fld>
            <a:endParaRPr lang="en-US" altLang="zh-CN"/>
          </a:p>
        </p:txBody>
      </p:sp>
      <p:sp>
        <p:nvSpPr>
          <p:cNvPr id="8199"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latin typeface="Calibri" pitchFamily="34" charset="0"/>
            </a:endParaRPr>
          </a:p>
        </p:txBody>
      </p:sp>
      <p:sp>
        <p:nvSpPr>
          <p:cNvPr id="820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dirty="0">
              <a:latin typeface="Calibri" pitchFamily="34" charset="0"/>
              <a:cs typeface="Iskoola Pota"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B0466F-4628-4FD0-96E3-BD8917FD5FD0}" type="datetimeFigureOut">
              <a:rPr lang="zh-CN" altLang="en-US" smtClean="0"/>
              <a:pPr>
                <a:defRPr/>
              </a:pPr>
              <a:t>2017/9/12</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D4B01DE-58FC-4595-BD9C-BE624D0330DD}"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6B8E33-68C8-450A-AAFD-1D2427969E67}" type="datetimeFigureOut">
              <a:rPr lang="zh-CN" altLang="en-US" smtClean="0"/>
              <a:pPr>
                <a:defRPr/>
              </a:pPr>
              <a:t>2017/9/12</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5EABE93-1989-44EE-8354-A9E88BBC465A}"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2017/9/12</a:t>
            </a:fld>
            <a:endParaRPr lang="en-US" altLang="zh-CN">
              <a:solidFill>
                <a:srgbClr val="045C75"/>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2017/9/12</a:t>
            </a:fld>
            <a:endParaRPr lang="en-US" altLang="zh-CN">
              <a:solidFill>
                <a:srgbClr val="045C75"/>
              </a:solidFill>
            </a:endParaRPr>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2017/9/12</a:t>
            </a:fld>
            <a:endParaRPr lang="en-US" altLang="zh-CN">
              <a:solidFill>
                <a:srgbClr val="045C75"/>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2017/9/12</a:t>
            </a:fld>
            <a:endParaRPr lang="en-US" altLang="zh-CN">
              <a:solidFill>
                <a:srgbClr val="045C75"/>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fld id="{2D1CC542-DA65-4D97-A79C-E6B794CDE341}" type="datetimeFigureOut">
              <a:rPr lang="zh-CN" altLang="en-US" smtClean="0"/>
              <a:pPr>
                <a:defRPr/>
              </a:pPr>
              <a:t>2017/9/12</a:t>
            </a:fld>
            <a:endParaRPr lang="en-US" altLang="zh-CN"/>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B21C098B-AF64-43D3-8114-98CE067A81C3}"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atin typeface="Calibri"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fld id="{42868A76-9B69-47BF-9E4A-96902B10A1E7}" type="datetimeFigureOut">
              <a:rPr lang="zh-CN" altLang="en-US" smtClean="0"/>
              <a:pPr>
                <a:defRPr/>
              </a:pPr>
              <a:t>2017/9/12</a:t>
            </a:fld>
            <a:endParaRPr lang="en-US" altLang="zh-CN"/>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E69D6CF1-B5B0-45CC-A494-C560F80EF87C}"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fld id="{66193BC6-5129-4551-9A0C-D589C1FA99E0}" type="datetimeFigureOut">
              <a:rPr lang="zh-CN" altLang="en-US" smtClean="0"/>
              <a:pPr>
                <a:defRPr/>
              </a:pPr>
              <a:t>2017/9/12</a:t>
            </a:fld>
            <a:endParaRPr lang="en-US" altLang="zh-CN"/>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latin typeface="Calibri" pitchFamily="34" charset="0"/>
              </a:defRPr>
            </a:lvl1pPr>
          </a:lstStyle>
          <a:p>
            <a:pPr>
              <a:defRPr/>
            </a:pPr>
            <a:fld id="{9A794451-DE8C-4F17-A5F8-6E9471C791FF}"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atin typeface="Calibri" pitchFamily="34" charset="0"/>
              </a:defRPr>
            </a:lvl1pPr>
          </a:lstStyle>
          <a:p>
            <a:pPr>
              <a:defRPr/>
            </a:pPr>
            <a:fld id="{1DD4FC51-53E4-4B4A-8408-0D7C776F0E9B}" type="datetimeFigureOut">
              <a:rPr lang="zh-CN" altLang="en-US" smtClean="0"/>
              <a:pPr>
                <a:defRPr/>
              </a:pPr>
              <a:t>2017/9/12</a:t>
            </a:fld>
            <a:endParaRPr lang="en-US" altLang="zh-CN"/>
          </a:p>
        </p:txBody>
      </p:sp>
      <p:sp>
        <p:nvSpPr>
          <p:cNvPr id="8" name="Footer Placeholder 7"/>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9" name="Slide Number Placeholder 8"/>
          <p:cNvSpPr>
            <a:spLocks noGrp="1"/>
          </p:cNvSpPr>
          <p:nvPr>
            <p:ph type="sldNum" sz="quarter" idx="12"/>
          </p:nvPr>
        </p:nvSpPr>
        <p:spPr/>
        <p:txBody>
          <a:bodyPr/>
          <a:lstStyle>
            <a:lvl1pPr>
              <a:defRPr>
                <a:latin typeface="Calibri" pitchFamily="34" charset="0"/>
              </a:defRPr>
            </a:lvl1pPr>
          </a:lstStyle>
          <a:p>
            <a:pPr>
              <a:defRPr/>
            </a:pPr>
            <a:fld id="{74DCD14B-0E03-45C4-9CB4-EC1BF9DBC28A}"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pitchFamily="34" charset="0"/>
              </a:defRPr>
            </a:lvl1pPr>
          </a:lstStyle>
          <a:p>
            <a:pPr>
              <a:defRPr/>
            </a:pPr>
            <a:fld id="{29D9692D-24FD-4BF2-843F-111947BC32F2}" type="datetimeFigureOut">
              <a:rPr lang="zh-CN" altLang="en-US" smtClean="0"/>
              <a:pPr>
                <a:defRPr/>
              </a:pPr>
              <a:t>2017/9/12</a:t>
            </a:fld>
            <a:endParaRPr lang="en-US" altLang="zh-CN"/>
          </a:p>
        </p:txBody>
      </p:sp>
      <p:sp>
        <p:nvSpPr>
          <p:cNvPr id="4" name="Footer Placeholder 3"/>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atin typeface="Calibri" pitchFamily="34" charset="0"/>
              </a:defRPr>
            </a:lvl1pPr>
          </a:lstStyle>
          <a:p>
            <a:pPr>
              <a:defRPr/>
            </a:pPr>
            <a:fld id="{B41499DB-596E-406E-A850-ADBBE4ACAF6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207657F-E8DF-42F6-A122-EC46F94251E9}" type="datetimeFigureOut">
              <a:rPr lang="zh-CN" altLang="en-US" smtClean="0"/>
              <a:pPr>
                <a:defRPr/>
              </a:pPr>
              <a:t>2017/9/12</a:t>
            </a:fld>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C6521A6B-41C5-43CE-82EC-EE99A774C93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691453A-18CE-4CCF-8E9D-7173DDA93971}" type="datetimeFigureOut">
              <a:rPr lang="zh-CN" altLang="en-US" smtClean="0"/>
              <a:pPr>
                <a:defRPr/>
              </a:pPr>
              <a:t>2017/9/12</a:t>
            </a:fld>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6ADBB9F9-E069-4585-84F6-CF7DDE5C2DA8}"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046D232-B991-4B2D-9ABC-E8235D4C177C}" type="datetimeFigureOut">
              <a:rPr lang="zh-CN" altLang="en-US" smtClean="0"/>
              <a:pPr>
                <a:defRPr/>
              </a:pPr>
              <a:t>2017/9/12</a:t>
            </a:fld>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422185E5-D22F-4151-B7A0-3D1C0E84A9F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title style</a:t>
            </a:r>
          </a:p>
        </p:txBody>
      </p:sp>
      <p:sp>
        <p:nvSpPr>
          <p:cNvPr id="717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717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Calibri" pitchFamily="34" charset="0"/>
              </a:defRPr>
            </a:lvl1pPr>
          </a:lstStyle>
          <a:p>
            <a:pPr>
              <a:defRPr/>
            </a:pPr>
            <a:fld id="{D92F4355-5CB1-4ACF-BDD9-483BD3E683DD}" type="datetimeFigureOut">
              <a:rPr lang="zh-CN" altLang="en-US" smtClean="0"/>
              <a:pPr>
                <a:defRPr/>
              </a:pPr>
              <a:t>2017/9/12</a:t>
            </a:fld>
            <a:endParaRPr lang="en-US" altLang="zh-CN">
              <a:solidFill>
                <a:srgbClr val="045C75"/>
              </a:solidFill>
            </a:endParaRPr>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Calibri" pitchFamily="34" charset="0"/>
              </a:defRPr>
            </a:lvl1pPr>
          </a:lstStyle>
          <a:p>
            <a:pPr>
              <a:defRPr/>
            </a:pPr>
            <a:endParaRPr lang="zh-CN" altLang="en-US"/>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Calibri" pitchFamily="34" charset="0"/>
              </a:defRPr>
            </a:lvl1pPr>
          </a:lstStyle>
          <a:p>
            <a:pPr>
              <a:defRPr/>
            </a:pPr>
            <a:fld id="{17C11BA6-15D4-4D8B-A31B-49D97CB27F55}" type="slidenum">
              <a:rPr lang="zh-CN" altLang="en-US" smtClean="0"/>
              <a:pPr>
                <a:defRPr/>
              </a:pPr>
              <a:t>‹#›</a:t>
            </a:fld>
            <a:endParaRPr lang="en-US" altLang="zh-CN">
              <a:solidFill>
                <a:srgbClr val="045C75"/>
              </a:solidFill>
            </a:endParaRPr>
          </a:p>
        </p:txBody>
      </p:sp>
      <p:sp>
        <p:nvSpPr>
          <p:cNvPr id="71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latin typeface="Calibri" pitchFamily="34" charset="0"/>
            </a:endParaRPr>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Lst>
  <p:timing>
    <p:tnLst>
      <p:par>
        <p:cTn id="1" dur="indefinite" restart="never" nodeType="tmRoot"/>
      </p:par>
    </p:tnLst>
  </p:timing>
  <p:txStyles>
    <p:titleStyle>
      <a:lvl1pPr algn="l" rtl="0" eaLnBrk="1" fontAlgn="base" hangingPunct="1">
        <a:spcBef>
          <a:spcPct val="0"/>
        </a:spcBef>
        <a:spcAft>
          <a:spcPct val="0"/>
        </a:spcAft>
        <a:defRPr sz="4400" b="1">
          <a:solidFill>
            <a:schemeClr val="tx2"/>
          </a:solidFill>
          <a:latin typeface="Calibri" pitchFamily="34" charset="0"/>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2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800">
          <a:solidFill>
            <a:schemeClr val="tx1"/>
          </a:solidFill>
          <a:latin typeface="Calibri" pitchFamily="34" charset="0"/>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Calibri" pitchFamily="34" charset="0"/>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200">
          <a:solidFill>
            <a:schemeClr val="tx1"/>
          </a:solidFill>
          <a:latin typeface="Calibri" pitchFamily="34" charset="0"/>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Calibri" pitchFamily="34" charset="0"/>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auto">
              <a:spcAft>
                <a:spcPts val="0"/>
              </a:spcAft>
              <a:defRPr/>
            </a:pPr>
            <a:r>
              <a:rPr lang="en-US" altLang="zh-CN" sz="4400" dirty="0" smtClean="0"/>
              <a:t>CZ2007 Introduction to Database Systems</a:t>
            </a:r>
            <a:endParaRPr lang="en-US" sz="4400" dirty="0">
              <a:solidFill>
                <a:schemeClr val="tx1"/>
              </a:solidFill>
            </a:endParaRPr>
          </a:p>
        </p:txBody>
      </p:sp>
      <p:sp>
        <p:nvSpPr>
          <p:cNvPr id="13315" name="Subtitle 2"/>
          <p:cNvSpPr>
            <a:spLocks noGrp="1"/>
          </p:cNvSpPr>
          <p:nvPr>
            <p:ph type="subTitle" idx="1"/>
          </p:nvPr>
        </p:nvSpPr>
        <p:spPr>
          <a:xfrm>
            <a:off x="1981200" y="3962400"/>
            <a:ext cx="6553200" cy="2538434"/>
          </a:xfrm>
        </p:spPr>
        <p:txBody>
          <a:bodyPr>
            <a:normAutofit/>
          </a:bodyPr>
          <a:lstStyle/>
          <a:p>
            <a:pPr marL="26988" eaLnBrk="1" hangingPunct="1"/>
            <a:endParaRPr lang="en-US" altLang="zh-CN" sz="2600"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229600" cy="5006181"/>
          </a:xfrm>
        </p:spPr>
        <p:txBody>
          <a:bodyPr>
            <a:normAutofit fontScale="85000" lnSpcReduction="20000"/>
          </a:bodyPr>
          <a:lstStyle/>
          <a:p>
            <a:r>
              <a:rPr lang="en-US" dirty="0" smtClean="0"/>
              <a:t>Result of the last step:</a:t>
            </a:r>
          </a:p>
          <a:p>
            <a:pPr lvl="1"/>
            <a:r>
              <a:rPr lang="en-US" dirty="0"/>
              <a:t>S = </a:t>
            </a:r>
            <a:r>
              <a:rPr lang="en-US" dirty="0" smtClean="0"/>
              <a:t>{</a:t>
            </a:r>
            <a:r>
              <a:rPr lang="en-US" dirty="0">
                <a:sym typeface="Wingdings" pitchFamily="2" charset="2"/>
              </a:rPr>
              <a:t>AB, ABC, CD, BCD}</a:t>
            </a:r>
            <a:endParaRPr lang="en-US" dirty="0" smtClean="0"/>
          </a:p>
          <a:p>
            <a:r>
              <a:rPr lang="en-US" dirty="0" smtClean="0"/>
              <a:t>Continue Step 2: Remove redundant FDs</a:t>
            </a:r>
          </a:p>
          <a:p>
            <a:r>
              <a:rPr lang="en-US" dirty="0" smtClean="0"/>
              <a:t>Is AB</a:t>
            </a:r>
            <a:r>
              <a:rPr lang="en-US" dirty="0" smtClean="0">
                <a:sym typeface="Wingdings" pitchFamily="2" charset="2"/>
              </a:rPr>
              <a:t>C redundant?</a:t>
            </a:r>
          </a:p>
          <a:p>
            <a:r>
              <a:rPr lang="en-US" dirty="0" smtClean="0">
                <a:sym typeface="Wingdings" pitchFamily="2" charset="2"/>
              </a:rPr>
              <a:t>i.e., is ABC implied by other FDs in S?</a:t>
            </a:r>
          </a:p>
          <a:p>
            <a:r>
              <a:rPr lang="en-US" dirty="0" smtClean="0">
                <a:sym typeface="Wingdings" pitchFamily="2" charset="2"/>
              </a:rPr>
              <a:t>Let’s check</a:t>
            </a:r>
          </a:p>
          <a:p>
            <a:r>
              <a:rPr lang="en-US" dirty="0" smtClean="0">
                <a:sym typeface="Wingdings" pitchFamily="2" charset="2"/>
              </a:rPr>
              <a:t>Without ABC, we have {AB, CD, BCD}</a:t>
            </a:r>
          </a:p>
          <a:p>
            <a:r>
              <a:rPr lang="en-US" dirty="0" smtClean="0">
                <a:sym typeface="Wingdings" pitchFamily="2" charset="2"/>
              </a:rPr>
              <a:t>Given those FDs, we have {AB}</a:t>
            </a:r>
            <a:r>
              <a:rPr lang="en-US" baseline="30000" dirty="0" smtClean="0">
                <a:sym typeface="Wingdings" pitchFamily="2" charset="2"/>
              </a:rPr>
              <a:t>+ </a:t>
            </a:r>
            <a:r>
              <a:rPr lang="en-US" dirty="0" smtClean="0">
                <a:sym typeface="Wingdings" pitchFamily="2" charset="2"/>
              </a:rPr>
              <a:t>= {ABD}, which does not contain C</a:t>
            </a:r>
          </a:p>
          <a:p>
            <a:r>
              <a:rPr lang="en-US" dirty="0" smtClean="0">
                <a:sym typeface="Wingdings" pitchFamily="2" charset="2"/>
              </a:rPr>
              <a:t>Therefore, ABC is NOT implied by the other FDs</a:t>
            </a:r>
          </a:p>
          <a:p>
            <a:r>
              <a:rPr lang="en-US" dirty="0" smtClean="0">
                <a:sym typeface="Wingdings" pitchFamily="2" charset="2"/>
              </a:rPr>
              <a:t>Hence, </a:t>
            </a:r>
            <a:r>
              <a:rPr lang="en-US" dirty="0">
                <a:sym typeface="Wingdings" pitchFamily="2" charset="2"/>
              </a:rPr>
              <a:t>ABC is </a:t>
            </a:r>
            <a:r>
              <a:rPr lang="en-US" dirty="0" smtClean="0">
                <a:sym typeface="Wingdings" pitchFamily="2" charset="2"/>
              </a:rPr>
              <a:t>not redundant and should not be removed</a:t>
            </a:r>
          </a:p>
          <a:p>
            <a:pPr lvl="1"/>
            <a:endParaRPr lang="en-US" dirty="0" smtClean="0"/>
          </a:p>
        </p:txBody>
      </p:sp>
    </p:spTree>
    <p:extLst>
      <p:ext uri="{BB962C8B-B14F-4D97-AF65-F5344CB8AC3E}">
        <p14:creationId xmlns:p14="http://schemas.microsoft.com/office/powerpoint/2010/main" val="140817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229600" cy="5006181"/>
          </a:xfrm>
        </p:spPr>
        <p:txBody>
          <a:bodyPr>
            <a:normAutofit fontScale="92500" lnSpcReduction="20000"/>
          </a:bodyPr>
          <a:lstStyle/>
          <a:p>
            <a:r>
              <a:rPr lang="en-US" dirty="0" smtClean="0"/>
              <a:t>Result of the last step:</a:t>
            </a:r>
          </a:p>
          <a:p>
            <a:pPr lvl="1"/>
            <a:r>
              <a:rPr lang="en-US" dirty="0">
                <a:sym typeface="Wingdings" pitchFamily="2" charset="2"/>
              </a:rPr>
              <a:t>S = {AB, ABC, CD, BCD}</a:t>
            </a:r>
            <a:endParaRPr lang="en-US" dirty="0" smtClean="0"/>
          </a:p>
          <a:p>
            <a:r>
              <a:rPr lang="en-US" dirty="0" smtClean="0"/>
              <a:t>Continue Step 2: Remove redundant FDs</a:t>
            </a:r>
          </a:p>
          <a:p>
            <a:r>
              <a:rPr lang="en-US" dirty="0" smtClean="0"/>
              <a:t>Is C</a:t>
            </a:r>
            <a:r>
              <a:rPr lang="en-US" dirty="0" smtClean="0">
                <a:sym typeface="Wingdings" pitchFamily="2" charset="2"/>
              </a:rPr>
              <a:t>D redundant?</a:t>
            </a:r>
          </a:p>
          <a:p>
            <a:r>
              <a:rPr lang="en-US" dirty="0" smtClean="0">
                <a:sym typeface="Wingdings" pitchFamily="2" charset="2"/>
              </a:rPr>
              <a:t>i.e., is CD implied by other FDs in S?</a:t>
            </a:r>
          </a:p>
          <a:p>
            <a:r>
              <a:rPr lang="en-US" dirty="0" smtClean="0">
                <a:sym typeface="Wingdings" pitchFamily="2" charset="2"/>
              </a:rPr>
              <a:t>Let’s check</a:t>
            </a:r>
          </a:p>
          <a:p>
            <a:r>
              <a:rPr lang="en-US" dirty="0" smtClean="0">
                <a:sym typeface="Wingdings" pitchFamily="2" charset="2"/>
              </a:rPr>
              <a:t>Without CD, we have {AB, ABC, BCD}</a:t>
            </a:r>
          </a:p>
          <a:p>
            <a:r>
              <a:rPr lang="en-US" dirty="0" smtClean="0">
                <a:sym typeface="Wingdings" pitchFamily="2" charset="2"/>
              </a:rPr>
              <a:t>Given those FDs, we have {C}</a:t>
            </a:r>
            <a:r>
              <a:rPr lang="en-US" baseline="30000" dirty="0" smtClean="0">
                <a:sym typeface="Wingdings" pitchFamily="2" charset="2"/>
              </a:rPr>
              <a:t>+ </a:t>
            </a:r>
            <a:r>
              <a:rPr lang="en-US" dirty="0" smtClean="0">
                <a:sym typeface="Wingdings" pitchFamily="2" charset="2"/>
              </a:rPr>
              <a:t>= {C}, which does not contain D</a:t>
            </a:r>
          </a:p>
          <a:p>
            <a:r>
              <a:rPr lang="en-US" dirty="0" smtClean="0">
                <a:sym typeface="Wingdings" pitchFamily="2" charset="2"/>
              </a:rPr>
              <a:t>Therefore, CD is NOT implied by the other FDs and should not be removed</a:t>
            </a:r>
          </a:p>
          <a:p>
            <a:pPr lvl="1"/>
            <a:endParaRPr lang="en-US" dirty="0" smtClean="0"/>
          </a:p>
        </p:txBody>
      </p:sp>
    </p:spTree>
    <p:extLst>
      <p:ext uri="{BB962C8B-B14F-4D97-AF65-F5344CB8AC3E}">
        <p14:creationId xmlns:p14="http://schemas.microsoft.com/office/powerpoint/2010/main" val="27531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229600" cy="5006181"/>
          </a:xfrm>
        </p:spPr>
        <p:txBody>
          <a:bodyPr>
            <a:normAutofit fontScale="85000" lnSpcReduction="20000"/>
          </a:bodyPr>
          <a:lstStyle/>
          <a:p>
            <a:r>
              <a:rPr lang="en-US" dirty="0" smtClean="0"/>
              <a:t>Result of the last step:</a:t>
            </a:r>
          </a:p>
          <a:p>
            <a:pPr lvl="1"/>
            <a:r>
              <a:rPr lang="en-US" dirty="0">
                <a:sym typeface="Wingdings" pitchFamily="2" charset="2"/>
              </a:rPr>
              <a:t>S = {AB, ABC, CD, BCD}</a:t>
            </a:r>
            <a:endParaRPr lang="en-US" dirty="0" smtClean="0"/>
          </a:p>
          <a:p>
            <a:r>
              <a:rPr lang="en-US" dirty="0" smtClean="0"/>
              <a:t>Continue Step 2: Remove redundant FDs</a:t>
            </a:r>
          </a:p>
          <a:p>
            <a:r>
              <a:rPr lang="en-US" dirty="0" smtClean="0"/>
              <a:t>Is BC</a:t>
            </a:r>
            <a:r>
              <a:rPr lang="en-US" dirty="0" smtClean="0">
                <a:sym typeface="Wingdings" pitchFamily="2" charset="2"/>
              </a:rPr>
              <a:t>D redundant?</a:t>
            </a:r>
          </a:p>
          <a:p>
            <a:r>
              <a:rPr lang="en-US" dirty="0" smtClean="0">
                <a:sym typeface="Wingdings" pitchFamily="2" charset="2"/>
              </a:rPr>
              <a:t>i.e., is BCD implied by other FDs in S?</a:t>
            </a:r>
          </a:p>
          <a:p>
            <a:r>
              <a:rPr lang="en-US" dirty="0" smtClean="0">
                <a:sym typeface="Wingdings" pitchFamily="2" charset="2"/>
              </a:rPr>
              <a:t>Let’s check</a:t>
            </a:r>
          </a:p>
          <a:p>
            <a:r>
              <a:rPr lang="en-US" dirty="0" smtClean="0">
                <a:sym typeface="Wingdings" pitchFamily="2" charset="2"/>
              </a:rPr>
              <a:t>Without BCD, we have {AB, ABC, CD}</a:t>
            </a:r>
          </a:p>
          <a:p>
            <a:r>
              <a:rPr lang="en-US" dirty="0" smtClean="0">
                <a:sym typeface="Wingdings" pitchFamily="2" charset="2"/>
              </a:rPr>
              <a:t>Given those FDs, we have {BC}</a:t>
            </a:r>
            <a:r>
              <a:rPr lang="en-US" baseline="30000" dirty="0" smtClean="0">
                <a:sym typeface="Wingdings" pitchFamily="2" charset="2"/>
              </a:rPr>
              <a:t>+ </a:t>
            </a:r>
            <a:r>
              <a:rPr lang="en-US" dirty="0" smtClean="0">
                <a:sym typeface="Wingdings" pitchFamily="2" charset="2"/>
              </a:rPr>
              <a:t>= {BCD}, which contains D</a:t>
            </a:r>
          </a:p>
          <a:p>
            <a:r>
              <a:rPr lang="en-US" dirty="0">
                <a:sym typeface="Wingdings" pitchFamily="2" charset="2"/>
              </a:rPr>
              <a:t>Therefore, </a:t>
            </a:r>
            <a:r>
              <a:rPr lang="en-US" dirty="0" smtClean="0">
                <a:sym typeface="Wingdings" pitchFamily="2" charset="2"/>
              </a:rPr>
              <a:t>BC</a:t>
            </a:r>
            <a:r>
              <a:rPr lang="en-US" dirty="0">
                <a:sym typeface="Wingdings" pitchFamily="2" charset="2"/>
              </a:rPr>
              <a:t>D is implied by the other </a:t>
            </a:r>
            <a:r>
              <a:rPr lang="en-US" dirty="0" smtClean="0">
                <a:sym typeface="Wingdings" pitchFamily="2" charset="2"/>
              </a:rPr>
              <a:t>FDs</a:t>
            </a:r>
            <a:endParaRPr lang="en-US" dirty="0">
              <a:sym typeface="Wingdings" pitchFamily="2" charset="2"/>
            </a:endParaRPr>
          </a:p>
          <a:p>
            <a:r>
              <a:rPr lang="en-US" dirty="0">
                <a:sym typeface="Wingdings" pitchFamily="2" charset="2"/>
              </a:rPr>
              <a:t>Hence, </a:t>
            </a:r>
            <a:r>
              <a:rPr lang="en-US" dirty="0" smtClean="0">
                <a:sym typeface="Wingdings" pitchFamily="2" charset="2"/>
              </a:rPr>
              <a:t>BC</a:t>
            </a:r>
            <a:r>
              <a:rPr lang="en-US" dirty="0">
                <a:sym typeface="Wingdings" pitchFamily="2" charset="2"/>
              </a:rPr>
              <a:t>D is redundant and should be removed</a:t>
            </a:r>
          </a:p>
          <a:p>
            <a:r>
              <a:rPr lang="en-US" dirty="0">
                <a:sym typeface="Wingdings" pitchFamily="2" charset="2"/>
              </a:rPr>
              <a:t>Result: S = {AB, ABC, C</a:t>
            </a:r>
            <a:r>
              <a:rPr lang="en-US" dirty="0" smtClean="0">
                <a:sym typeface="Wingdings" pitchFamily="2" charset="2"/>
              </a:rPr>
              <a:t>D}</a:t>
            </a:r>
          </a:p>
          <a:p>
            <a:endParaRPr lang="en-US" dirty="0"/>
          </a:p>
          <a:p>
            <a:pPr lvl="1"/>
            <a:endParaRPr lang="en-US" dirty="0" smtClean="0"/>
          </a:p>
        </p:txBody>
      </p:sp>
    </p:spTree>
    <p:extLst>
      <p:ext uri="{BB962C8B-B14F-4D97-AF65-F5344CB8AC3E}">
        <p14:creationId xmlns:p14="http://schemas.microsoft.com/office/powerpoint/2010/main" val="9404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507288" cy="5006181"/>
          </a:xfrm>
        </p:spPr>
        <p:txBody>
          <a:bodyPr>
            <a:normAutofit fontScale="70000" lnSpcReduction="20000"/>
          </a:bodyPr>
          <a:lstStyle/>
          <a:p>
            <a:r>
              <a:rPr lang="en-US" dirty="0" smtClean="0"/>
              <a:t>Result of Step 2:</a:t>
            </a:r>
          </a:p>
          <a:p>
            <a:pPr lvl="1"/>
            <a:r>
              <a:rPr lang="en-US" dirty="0">
                <a:sym typeface="Wingdings" pitchFamily="2" charset="2"/>
              </a:rPr>
              <a:t>S = {AB, ABC, CD</a:t>
            </a:r>
            <a:r>
              <a:rPr lang="en-US" dirty="0" smtClean="0">
                <a:sym typeface="Wingdings" pitchFamily="2" charset="2"/>
              </a:rPr>
              <a:t>}</a:t>
            </a:r>
            <a:endParaRPr lang="en-US" dirty="0" smtClean="0"/>
          </a:p>
          <a:p>
            <a:r>
              <a:rPr lang="en-US" dirty="0" smtClean="0"/>
              <a:t>Step 3: Remove redundant attributes on the left hand side (lhs) of each FD</a:t>
            </a:r>
          </a:p>
          <a:p>
            <a:r>
              <a:rPr lang="en-US" dirty="0" smtClean="0">
                <a:sym typeface="Wingdings" pitchFamily="2" charset="2"/>
              </a:rPr>
              <a:t>Only ABC has more than one attribute on the lhs</a:t>
            </a:r>
          </a:p>
          <a:p>
            <a:r>
              <a:rPr lang="en-US" dirty="0" smtClean="0">
                <a:sym typeface="Wingdings" pitchFamily="2" charset="2"/>
              </a:rPr>
              <a:t>Let’s check</a:t>
            </a:r>
          </a:p>
          <a:p>
            <a:r>
              <a:rPr lang="en-US" dirty="0" smtClean="0">
                <a:sym typeface="Wingdings" pitchFamily="2" charset="2"/>
              </a:rPr>
              <a:t>Is A redundant?</a:t>
            </a:r>
          </a:p>
          <a:p>
            <a:r>
              <a:rPr lang="en-US" dirty="0" smtClean="0">
                <a:sym typeface="Wingdings" pitchFamily="2" charset="2"/>
              </a:rPr>
              <a:t>If we remove A, then ABC becomes BC</a:t>
            </a:r>
          </a:p>
          <a:p>
            <a:r>
              <a:rPr lang="en-US" dirty="0" smtClean="0">
                <a:sym typeface="Wingdings" pitchFamily="2" charset="2"/>
              </a:rPr>
              <a:t>Whether this removal is OK depends on whether BC is “hidden” in S already</a:t>
            </a:r>
          </a:p>
          <a:p>
            <a:r>
              <a:rPr lang="en-US" dirty="0" smtClean="0">
                <a:sym typeface="Wingdings" pitchFamily="2" charset="2"/>
              </a:rPr>
              <a:t>If BC is “hidden” in S, then the removal of A is OK, (since the removal does not add extraneous information into S)</a:t>
            </a:r>
          </a:p>
          <a:p>
            <a:r>
              <a:rPr lang="en-US" dirty="0" smtClean="0">
                <a:sym typeface="Wingdings" pitchFamily="2" charset="2"/>
              </a:rPr>
              <a:t>Is BC “hidden” in S?</a:t>
            </a:r>
          </a:p>
          <a:p>
            <a:r>
              <a:rPr lang="en-US" dirty="0" smtClean="0">
                <a:sym typeface="Wingdings" pitchFamily="2" charset="2"/>
              </a:rPr>
              <a:t>Check: Given S, we have {B}</a:t>
            </a:r>
            <a:r>
              <a:rPr lang="en-US" baseline="30000" dirty="0" smtClean="0">
                <a:sym typeface="Wingdings" pitchFamily="2" charset="2"/>
              </a:rPr>
              <a:t>+</a:t>
            </a:r>
            <a:r>
              <a:rPr lang="en-US" dirty="0" smtClean="0">
                <a:sym typeface="Wingdings" pitchFamily="2" charset="2"/>
              </a:rPr>
              <a:t> = {B}, which does NOT contain C</a:t>
            </a:r>
          </a:p>
          <a:p>
            <a:r>
              <a:rPr lang="en-US" dirty="0" smtClean="0">
                <a:sym typeface="Wingdings" pitchFamily="2" charset="2"/>
              </a:rPr>
              <a:t>Therefore, BC is not “hidden” in S, and hence, A is NOT redundant</a:t>
            </a:r>
          </a:p>
          <a:p>
            <a:endParaRPr lang="en-US" dirty="0"/>
          </a:p>
          <a:p>
            <a:pPr lvl="1"/>
            <a:endParaRPr lang="en-US" dirty="0" smtClean="0"/>
          </a:p>
        </p:txBody>
      </p:sp>
    </p:spTree>
    <p:extLst>
      <p:ext uri="{BB962C8B-B14F-4D97-AF65-F5344CB8AC3E}">
        <p14:creationId xmlns:p14="http://schemas.microsoft.com/office/powerpoint/2010/main" val="194975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980728"/>
            <a:ext cx="8507288" cy="5256584"/>
          </a:xfrm>
        </p:spPr>
        <p:txBody>
          <a:bodyPr>
            <a:normAutofit fontScale="77500" lnSpcReduction="20000"/>
          </a:bodyPr>
          <a:lstStyle/>
          <a:p>
            <a:r>
              <a:rPr lang="en-US" dirty="0" smtClean="0"/>
              <a:t>Result of Step 2:</a:t>
            </a:r>
          </a:p>
          <a:p>
            <a:pPr lvl="1"/>
            <a:r>
              <a:rPr lang="en-US" dirty="0">
                <a:sym typeface="Wingdings" pitchFamily="2" charset="2"/>
              </a:rPr>
              <a:t>S = {AB, ABC, CD</a:t>
            </a:r>
            <a:r>
              <a:rPr lang="en-US" dirty="0" smtClean="0">
                <a:sym typeface="Wingdings" pitchFamily="2" charset="2"/>
              </a:rPr>
              <a:t>}</a:t>
            </a:r>
            <a:endParaRPr lang="en-US" dirty="0" smtClean="0"/>
          </a:p>
          <a:p>
            <a:r>
              <a:rPr lang="en-US" dirty="0" smtClean="0"/>
              <a:t>Step 3: Remove redundant attributes on the left hand side (lhs) of each FD</a:t>
            </a:r>
          </a:p>
          <a:p>
            <a:r>
              <a:rPr lang="en-US" dirty="0" smtClean="0">
                <a:sym typeface="Wingdings" pitchFamily="2" charset="2"/>
              </a:rPr>
              <a:t>Only ABC has more than one attribute on the lhs</a:t>
            </a:r>
          </a:p>
          <a:p>
            <a:r>
              <a:rPr lang="en-US" dirty="0" smtClean="0">
                <a:sym typeface="Wingdings" pitchFamily="2" charset="2"/>
              </a:rPr>
              <a:t>Let’s check</a:t>
            </a:r>
          </a:p>
          <a:p>
            <a:r>
              <a:rPr lang="en-US" dirty="0" smtClean="0">
                <a:sym typeface="Wingdings" pitchFamily="2" charset="2"/>
              </a:rPr>
              <a:t>Is B redundant?</a:t>
            </a:r>
          </a:p>
          <a:p>
            <a:r>
              <a:rPr lang="en-US" dirty="0" smtClean="0">
                <a:sym typeface="Wingdings" pitchFamily="2" charset="2"/>
              </a:rPr>
              <a:t>If we remove B, then ABC becomes AC</a:t>
            </a:r>
          </a:p>
          <a:p>
            <a:r>
              <a:rPr lang="en-US" dirty="0" smtClean="0">
                <a:sym typeface="Wingdings" pitchFamily="2" charset="2"/>
              </a:rPr>
              <a:t>Whether this is OK depends on whether AC is “hidden” in S</a:t>
            </a:r>
          </a:p>
          <a:p>
            <a:r>
              <a:rPr lang="en-US" dirty="0" smtClean="0">
                <a:sym typeface="Wingdings" pitchFamily="2" charset="2"/>
              </a:rPr>
              <a:t>Is AC “hidden” in S?</a:t>
            </a:r>
          </a:p>
          <a:p>
            <a:r>
              <a:rPr lang="en-US" dirty="0" smtClean="0">
                <a:sym typeface="Wingdings" pitchFamily="2" charset="2"/>
              </a:rPr>
              <a:t>Check: Given S, we have {A}</a:t>
            </a:r>
            <a:r>
              <a:rPr lang="en-US" baseline="30000" dirty="0" smtClean="0">
                <a:sym typeface="Wingdings" pitchFamily="2" charset="2"/>
              </a:rPr>
              <a:t>+</a:t>
            </a:r>
            <a:r>
              <a:rPr lang="en-US" dirty="0" smtClean="0">
                <a:sym typeface="Wingdings" pitchFamily="2" charset="2"/>
              </a:rPr>
              <a:t> = {ABCD}, which contains C</a:t>
            </a:r>
          </a:p>
          <a:p>
            <a:r>
              <a:rPr lang="en-US" dirty="0" smtClean="0">
                <a:sym typeface="Wingdings" pitchFamily="2" charset="2"/>
              </a:rPr>
              <a:t>Therefore, AC is “hidden” in S</a:t>
            </a:r>
          </a:p>
          <a:p>
            <a:r>
              <a:rPr lang="en-US" dirty="0" smtClean="0">
                <a:sym typeface="Wingdings" pitchFamily="2" charset="2"/>
              </a:rPr>
              <a:t>Hence, we can simplify ABC to AC</a:t>
            </a:r>
          </a:p>
          <a:p>
            <a:r>
              <a:rPr lang="en-US" dirty="0" smtClean="0">
                <a:sym typeface="Wingdings" pitchFamily="2" charset="2"/>
              </a:rPr>
              <a:t>Final minimal basis: S = {AB, AC, CD}</a:t>
            </a:r>
          </a:p>
          <a:p>
            <a:endParaRPr lang="en-US" dirty="0"/>
          </a:p>
          <a:p>
            <a:pPr lvl="1"/>
            <a:endParaRPr lang="en-US" dirty="0" smtClean="0"/>
          </a:p>
        </p:txBody>
      </p:sp>
    </p:spTree>
    <p:extLst>
      <p:ext uri="{BB962C8B-B14F-4D97-AF65-F5344CB8AC3E}">
        <p14:creationId xmlns:p14="http://schemas.microsoft.com/office/powerpoint/2010/main" val="300607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Basis Exercise</a:t>
            </a:r>
            <a:endParaRPr lang="en-SG" dirty="0"/>
          </a:p>
        </p:txBody>
      </p:sp>
      <p:sp>
        <p:nvSpPr>
          <p:cNvPr id="3" name="Content Placeholder 2"/>
          <p:cNvSpPr>
            <a:spLocks noGrp="1"/>
          </p:cNvSpPr>
          <p:nvPr>
            <p:ph idx="1"/>
          </p:nvPr>
        </p:nvSpPr>
        <p:spPr/>
        <p:txBody>
          <a:bodyPr/>
          <a:lstStyle/>
          <a:p>
            <a:r>
              <a:rPr lang="en-US" dirty="0" smtClean="0"/>
              <a:t>S = {</a:t>
            </a:r>
            <a:r>
              <a:rPr lang="en-US" dirty="0"/>
              <a:t>A</a:t>
            </a:r>
            <a:r>
              <a:rPr lang="en-US" dirty="0">
                <a:sym typeface="Wingdings" pitchFamily="2" charset="2"/>
              </a:rPr>
              <a:t>C, ACD, ADB}</a:t>
            </a:r>
            <a:endParaRPr lang="en-US" dirty="0" smtClean="0">
              <a:sym typeface="Wingdings" pitchFamily="2" charset="2"/>
            </a:endParaRPr>
          </a:p>
          <a:p>
            <a:pPr marL="514350" indent="-514350">
              <a:buFont typeface="+mj-lt"/>
              <a:buAutoNum type="arabicPeriod"/>
            </a:pPr>
            <a:r>
              <a:rPr lang="en-US" dirty="0">
                <a:sym typeface="Wingdings" pitchFamily="2" charset="2"/>
              </a:rPr>
              <a:t>Transform the FDs to ensure that the right hand side of each FD has only one attribute</a:t>
            </a:r>
          </a:p>
          <a:p>
            <a:pPr marL="514350" indent="-514350">
              <a:buFont typeface="+mj-lt"/>
              <a:buAutoNum type="arabicPeriod"/>
            </a:pPr>
            <a:r>
              <a:rPr lang="en-US" dirty="0">
                <a:sym typeface="Wingdings" pitchFamily="2" charset="2"/>
              </a:rPr>
              <a:t>See if any FD can be derived from the other FDs. Remove those FDs one by one</a:t>
            </a:r>
          </a:p>
          <a:p>
            <a:pPr marL="514350" indent="-514350">
              <a:buFont typeface="+mj-lt"/>
              <a:buAutoNum type="arabicPeriod"/>
            </a:pPr>
            <a:r>
              <a:rPr lang="en-US" dirty="0">
                <a:sym typeface="Wingdings" pitchFamily="2" charset="2"/>
              </a:rPr>
              <a:t>Check if we can remove any attribute from the left hand side of any </a:t>
            </a:r>
            <a:r>
              <a:rPr lang="en-US" dirty="0" smtClean="0">
                <a:sym typeface="Wingdings" pitchFamily="2" charset="2"/>
              </a:rPr>
              <a:t>FD</a:t>
            </a:r>
          </a:p>
          <a:p>
            <a:pPr marL="514350" indent="-514350">
              <a:buAutoNum type="arabicPeriod" startAt="2"/>
            </a:pPr>
            <a:endParaRPr lang="en-US" dirty="0">
              <a:sym typeface="Wingdings" pitchFamily="2" charset="2"/>
            </a:endParaRPr>
          </a:p>
          <a:p>
            <a:pPr marL="0" indent="0">
              <a:buNone/>
            </a:pPr>
            <a:endParaRPr lang="en-SG" dirty="0"/>
          </a:p>
        </p:txBody>
      </p:sp>
    </p:spTree>
    <p:extLst>
      <p:ext uri="{BB962C8B-B14F-4D97-AF65-F5344CB8AC3E}">
        <p14:creationId xmlns:p14="http://schemas.microsoft.com/office/powerpoint/2010/main" val="3421667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p:txBody>
          <a:bodyPr/>
          <a:lstStyle/>
          <a:p>
            <a:r>
              <a:rPr lang="en-US" dirty="0" smtClean="0"/>
              <a:t>S = {</a:t>
            </a:r>
            <a:r>
              <a:rPr lang="en-US" dirty="0"/>
              <a:t>A</a:t>
            </a:r>
            <a:r>
              <a:rPr lang="en-US" dirty="0">
                <a:sym typeface="Wingdings" pitchFamily="2" charset="2"/>
              </a:rPr>
              <a:t>C, ACD, ADB}</a:t>
            </a:r>
            <a:endParaRPr lang="en-US" dirty="0" smtClean="0">
              <a:sym typeface="Wingdings" pitchFamily="2" charset="2"/>
            </a:endParaRPr>
          </a:p>
          <a:p>
            <a:pPr marL="514350" indent="-514350">
              <a:buAutoNum type="arabicPeriod"/>
            </a:pPr>
            <a:r>
              <a:rPr lang="en-US" dirty="0" smtClean="0">
                <a:sym typeface="Wingdings" pitchFamily="2" charset="2"/>
              </a:rPr>
              <a:t>Transform the FDs to ensure that the right hand side of each FD has only one attribute</a:t>
            </a:r>
          </a:p>
          <a:p>
            <a:r>
              <a:rPr lang="en-US" dirty="0" smtClean="0"/>
              <a:t>Results: M = {</a:t>
            </a:r>
            <a:r>
              <a:rPr lang="en-US" dirty="0"/>
              <a:t>A</a:t>
            </a:r>
            <a:r>
              <a:rPr lang="en-US" dirty="0">
                <a:sym typeface="Wingdings" pitchFamily="2" charset="2"/>
              </a:rPr>
              <a:t>C, ACD, ADB</a:t>
            </a:r>
            <a:r>
              <a:rPr lang="en-US" dirty="0" smtClean="0">
                <a:sym typeface="Wingdings" pitchFamily="2" charset="2"/>
              </a:rPr>
              <a:t>}</a:t>
            </a:r>
          </a:p>
          <a:p>
            <a:pPr marL="514350" indent="-514350">
              <a:buAutoNum type="arabicPeriod" startAt="2"/>
            </a:pPr>
            <a:r>
              <a:rPr lang="en-US" dirty="0" smtClean="0">
                <a:sym typeface="Wingdings" pitchFamily="2" charset="2"/>
              </a:rPr>
              <a:t>See if any FD can be derived from the other FDs. Remove those FDs one by one</a:t>
            </a:r>
          </a:p>
          <a:p>
            <a:pPr marL="784225" lvl="1" indent="-457200"/>
            <a:endParaRPr lang="en-US" dirty="0" smtClean="0">
              <a:sym typeface="Wingdings" pitchFamily="2" charset="2"/>
            </a:endParaRPr>
          </a:p>
          <a:p>
            <a:pPr marL="514350" indent="-514350">
              <a:buAutoNum type="arabicPeriod" startAt="2"/>
            </a:pPr>
            <a:endParaRPr lang="en-US" dirty="0">
              <a:sym typeface="Wingdings" pitchFamily="2" charset="2"/>
            </a:endParaRPr>
          </a:p>
          <a:p>
            <a:pPr marL="0" indent="0">
              <a:buNone/>
            </a:pPr>
            <a:endParaRPr lang="en-SG" dirty="0"/>
          </a:p>
        </p:txBody>
      </p:sp>
    </p:spTree>
    <p:extLst>
      <p:ext uri="{BB962C8B-B14F-4D97-AF65-F5344CB8AC3E}">
        <p14:creationId xmlns:p14="http://schemas.microsoft.com/office/powerpoint/2010/main" val="25867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p:txBody>
          <a:bodyPr>
            <a:normAutofit fontScale="92500" lnSpcReduction="10000"/>
          </a:bodyPr>
          <a:lstStyle/>
          <a:p>
            <a:r>
              <a:rPr lang="en-US" dirty="0" smtClean="0"/>
              <a:t>M = {</a:t>
            </a:r>
            <a:r>
              <a:rPr lang="en-US" dirty="0"/>
              <a:t>A</a:t>
            </a:r>
            <a:r>
              <a:rPr lang="en-US" dirty="0">
                <a:sym typeface="Wingdings" pitchFamily="2" charset="2"/>
              </a:rPr>
              <a:t>C, ACD, ADB</a:t>
            </a:r>
            <a:r>
              <a:rPr lang="en-US" dirty="0" smtClean="0">
                <a:sym typeface="Wingdings" pitchFamily="2" charset="2"/>
              </a:rPr>
              <a:t>}</a:t>
            </a:r>
            <a:endParaRPr lang="en-US" dirty="0">
              <a:sym typeface="Wingdings" pitchFamily="2" charset="2"/>
            </a:endParaRPr>
          </a:p>
          <a:p>
            <a:pPr marL="514350" indent="-514350">
              <a:buAutoNum type="arabicPeriod" startAt="2"/>
            </a:pPr>
            <a:r>
              <a:rPr lang="en-US" dirty="0">
                <a:sym typeface="Wingdings" pitchFamily="2" charset="2"/>
              </a:rPr>
              <a:t>See if any FD can be derived from the other FDs. Remove those FDs one by one.</a:t>
            </a:r>
          </a:p>
          <a:p>
            <a:r>
              <a:rPr lang="en-US" dirty="0" smtClean="0"/>
              <a:t>Try A</a:t>
            </a:r>
            <a:r>
              <a:rPr lang="en-US" dirty="0" smtClean="0">
                <a:sym typeface="Wingdings" pitchFamily="2" charset="2"/>
              </a:rPr>
              <a:t>C first</a:t>
            </a:r>
          </a:p>
          <a:p>
            <a:pPr lvl="1"/>
            <a:r>
              <a:rPr lang="en-US" dirty="0" smtClean="0"/>
              <a:t>If A</a:t>
            </a:r>
            <a:r>
              <a:rPr lang="en-US" dirty="0" smtClean="0">
                <a:sym typeface="Wingdings" pitchFamily="2" charset="2"/>
              </a:rPr>
              <a:t>C is removed, then the ones left would be ACD, ADB</a:t>
            </a:r>
          </a:p>
          <a:p>
            <a:pPr lvl="1"/>
            <a:r>
              <a:rPr lang="en-US" dirty="0" smtClean="0">
                <a:sym typeface="Wingdings" pitchFamily="2" charset="2"/>
              </a:rPr>
              <a:t>With the remaining FDs, we have {A}</a:t>
            </a:r>
            <a:r>
              <a:rPr lang="en-US" baseline="30000" dirty="0" smtClean="0">
                <a:sym typeface="Wingdings" pitchFamily="2" charset="2"/>
              </a:rPr>
              <a:t>+</a:t>
            </a:r>
            <a:r>
              <a:rPr lang="en-US" dirty="0" smtClean="0">
                <a:sym typeface="Wingdings" pitchFamily="2" charset="2"/>
              </a:rPr>
              <a:t> = {A}</a:t>
            </a:r>
          </a:p>
          <a:p>
            <a:pPr lvl="1"/>
            <a:r>
              <a:rPr lang="en-US" dirty="0" smtClean="0">
                <a:sym typeface="Wingdings" pitchFamily="2" charset="2"/>
              </a:rPr>
              <a:t>Since {A}</a:t>
            </a:r>
            <a:r>
              <a:rPr lang="en-US" baseline="30000" dirty="0" smtClean="0">
                <a:sym typeface="Wingdings" pitchFamily="2" charset="2"/>
              </a:rPr>
              <a:t>+</a:t>
            </a:r>
            <a:r>
              <a:rPr lang="en-US" dirty="0" smtClean="0">
                <a:sym typeface="Wingdings" pitchFamily="2" charset="2"/>
              </a:rPr>
              <a:t> does not contain C, we know that AC cannot be derived from the remaining FDs</a:t>
            </a:r>
          </a:p>
          <a:p>
            <a:pPr lvl="1"/>
            <a:r>
              <a:rPr lang="en-US" dirty="0" smtClean="0">
                <a:sym typeface="Wingdings" pitchFamily="2" charset="2"/>
              </a:rPr>
              <a:t>Therefore, AC cannot be removed</a:t>
            </a:r>
            <a:endParaRPr lang="en-US" dirty="0">
              <a:sym typeface="Wingdings" pitchFamily="2" charset="2"/>
            </a:endParaRPr>
          </a:p>
          <a:p>
            <a:pPr lvl="1"/>
            <a:endParaRPr lang="en-US" dirty="0" smtClean="0"/>
          </a:p>
          <a:p>
            <a:endParaRPr lang="en-SG" dirty="0"/>
          </a:p>
        </p:txBody>
      </p:sp>
    </p:spTree>
    <p:extLst>
      <p:ext uri="{BB962C8B-B14F-4D97-AF65-F5344CB8AC3E}">
        <p14:creationId xmlns:p14="http://schemas.microsoft.com/office/powerpoint/2010/main" val="40958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p:txBody>
          <a:bodyPr>
            <a:normAutofit fontScale="92500" lnSpcReduction="10000"/>
          </a:bodyPr>
          <a:lstStyle/>
          <a:p>
            <a:r>
              <a:rPr lang="en-US" dirty="0"/>
              <a:t>M = </a:t>
            </a:r>
            <a:r>
              <a:rPr lang="en-US" dirty="0" smtClean="0"/>
              <a:t>{</a:t>
            </a:r>
            <a:r>
              <a:rPr lang="en-US" dirty="0"/>
              <a:t>A</a:t>
            </a:r>
            <a:r>
              <a:rPr lang="en-US" dirty="0">
                <a:sym typeface="Wingdings" pitchFamily="2" charset="2"/>
              </a:rPr>
              <a:t>C, ACD, ADB</a:t>
            </a:r>
            <a:r>
              <a:rPr lang="en-US" dirty="0" smtClean="0">
                <a:sym typeface="Wingdings" pitchFamily="2" charset="2"/>
              </a:rPr>
              <a:t>}</a:t>
            </a:r>
            <a:endParaRPr lang="en-US" dirty="0">
              <a:sym typeface="Wingdings" pitchFamily="2" charset="2"/>
            </a:endParaRPr>
          </a:p>
          <a:p>
            <a:pPr marL="514350" indent="-514350">
              <a:buAutoNum type="arabicPeriod" startAt="2"/>
            </a:pPr>
            <a:r>
              <a:rPr lang="en-US" dirty="0" smtClean="0">
                <a:sym typeface="Wingdings" pitchFamily="2" charset="2"/>
              </a:rPr>
              <a:t>See </a:t>
            </a:r>
            <a:r>
              <a:rPr lang="en-US" dirty="0">
                <a:sym typeface="Wingdings" pitchFamily="2" charset="2"/>
              </a:rPr>
              <a:t>if any FD can be derived from the other FDs. Remove those FDs one by one.</a:t>
            </a:r>
          </a:p>
          <a:p>
            <a:r>
              <a:rPr lang="en-US" dirty="0" smtClean="0"/>
              <a:t>Next, try AC</a:t>
            </a:r>
            <a:r>
              <a:rPr lang="en-US" dirty="0" smtClean="0">
                <a:sym typeface="Wingdings" pitchFamily="2" charset="2"/>
              </a:rPr>
              <a:t>D</a:t>
            </a:r>
          </a:p>
          <a:p>
            <a:pPr lvl="1"/>
            <a:r>
              <a:rPr lang="en-US" dirty="0"/>
              <a:t>If </a:t>
            </a:r>
            <a:r>
              <a:rPr lang="en-US" dirty="0" smtClean="0"/>
              <a:t>AC</a:t>
            </a:r>
            <a:r>
              <a:rPr lang="en-US" dirty="0" smtClean="0">
                <a:sym typeface="Wingdings" pitchFamily="2" charset="2"/>
              </a:rPr>
              <a:t>D </a:t>
            </a:r>
            <a:r>
              <a:rPr lang="en-US" dirty="0">
                <a:sym typeface="Wingdings" pitchFamily="2" charset="2"/>
              </a:rPr>
              <a:t>is removed, then the ones left would be </a:t>
            </a:r>
            <a:r>
              <a:rPr lang="en-US" dirty="0" smtClean="0">
                <a:sym typeface="Wingdings" pitchFamily="2" charset="2"/>
              </a:rPr>
              <a:t>AC, ADB</a:t>
            </a:r>
            <a:endParaRPr lang="en-US" dirty="0">
              <a:sym typeface="Wingdings" pitchFamily="2" charset="2"/>
            </a:endParaRPr>
          </a:p>
          <a:p>
            <a:pPr lvl="1"/>
            <a:r>
              <a:rPr lang="en-US" dirty="0">
                <a:sym typeface="Wingdings" pitchFamily="2" charset="2"/>
              </a:rPr>
              <a:t>With the remaining FDs, we have </a:t>
            </a:r>
            <a:r>
              <a:rPr lang="en-US" dirty="0" smtClean="0">
                <a:sym typeface="Wingdings" pitchFamily="2" charset="2"/>
              </a:rPr>
              <a:t>{AC</a:t>
            </a:r>
            <a:r>
              <a:rPr lang="en-US" dirty="0">
                <a:sym typeface="Wingdings" pitchFamily="2" charset="2"/>
              </a:rPr>
              <a:t>}</a:t>
            </a:r>
            <a:r>
              <a:rPr lang="en-US" baseline="30000" dirty="0">
                <a:sym typeface="Wingdings" pitchFamily="2" charset="2"/>
              </a:rPr>
              <a:t>+</a:t>
            </a:r>
            <a:r>
              <a:rPr lang="en-US" dirty="0">
                <a:sym typeface="Wingdings" pitchFamily="2" charset="2"/>
              </a:rPr>
              <a:t> = {</a:t>
            </a:r>
            <a:r>
              <a:rPr lang="en-US" dirty="0" smtClean="0">
                <a:sym typeface="Wingdings" pitchFamily="2" charset="2"/>
              </a:rPr>
              <a:t>AC}</a:t>
            </a:r>
            <a:endParaRPr lang="en-US" dirty="0">
              <a:sym typeface="Wingdings" pitchFamily="2" charset="2"/>
            </a:endParaRPr>
          </a:p>
          <a:p>
            <a:pPr lvl="1"/>
            <a:r>
              <a:rPr lang="en-US" dirty="0">
                <a:sym typeface="Wingdings" pitchFamily="2" charset="2"/>
              </a:rPr>
              <a:t>Since </a:t>
            </a:r>
            <a:r>
              <a:rPr lang="en-US" dirty="0" smtClean="0">
                <a:sym typeface="Wingdings" pitchFamily="2" charset="2"/>
              </a:rPr>
              <a:t>{AC}</a:t>
            </a:r>
            <a:r>
              <a:rPr lang="en-US" baseline="30000" dirty="0" smtClean="0">
                <a:sym typeface="Wingdings" pitchFamily="2" charset="2"/>
              </a:rPr>
              <a:t>+</a:t>
            </a:r>
            <a:r>
              <a:rPr lang="en-US" dirty="0" smtClean="0">
                <a:sym typeface="Wingdings" pitchFamily="2" charset="2"/>
              </a:rPr>
              <a:t> does not contain D, </a:t>
            </a:r>
            <a:r>
              <a:rPr lang="en-US" dirty="0">
                <a:sym typeface="Wingdings" pitchFamily="2" charset="2"/>
              </a:rPr>
              <a:t>we know that </a:t>
            </a:r>
            <a:r>
              <a:rPr lang="en-US" dirty="0" smtClean="0">
                <a:sym typeface="Wingdings" pitchFamily="2" charset="2"/>
              </a:rPr>
              <a:t>ACD cannot </a:t>
            </a:r>
            <a:r>
              <a:rPr lang="en-US" dirty="0">
                <a:sym typeface="Wingdings" pitchFamily="2" charset="2"/>
              </a:rPr>
              <a:t>be derived from the remaining FDs</a:t>
            </a:r>
          </a:p>
          <a:p>
            <a:pPr lvl="1"/>
            <a:r>
              <a:rPr lang="en-US" dirty="0">
                <a:sym typeface="Wingdings" pitchFamily="2" charset="2"/>
              </a:rPr>
              <a:t>Therefore, </a:t>
            </a:r>
            <a:r>
              <a:rPr lang="en-US" dirty="0" smtClean="0">
                <a:sym typeface="Wingdings" pitchFamily="2" charset="2"/>
              </a:rPr>
              <a:t>ACD cannot </a:t>
            </a:r>
            <a:r>
              <a:rPr lang="en-US" dirty="0">
                <a:sym typeface="Wingdings" pitchFamily="2" charset="2"/>
              </a:rPr>
              <a:t>be </a:t>
            </a:r>
            <a:r>
              <a:rPr lang="en-US" dirty="0" smtClean="0">
                <a:sym typeface="Wingdings" pitchFamily="2" charset="2"/>
              </a:rPr>
              <a:t>removed</a:t>
            </a:r>
          </a:p>
          <a:p>
            <a:endParaRPr lang="en-US" dirty="0" smtClean="0">
              <a:sym typeface="Wingdings" pitchFamily="2" charset="2"/>
            </a:endParaRPr>
          </a:p>
          <a:p>
            <a:pPr lvl="1"/>
            <a:endParaRPr lang="en-US" dirty="0" smtClean="0"/>
          </a:p>
          <a:p>
            <a:endParaRPr lang="en-SG" dirty="0"/>
          </a:p>
        </p:txBody>
      </p:sp>
    </p:spTree>
    <p:extLst>
      <p:ext uri="{BB962C8B-B14F-4D97-AF65-F5344CB8AC3E}">
        <p14:creationId xmlns:p14="http://schemas.microsoft.com/office/powerpoint/2010/main" val="224859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p:txBody>
          <a:bodyPr>
            <a:normAutofit fontScale="92500" lnSpcReduction="10000"/>
          </a:bodyPr>
          <a:lstStyle/>
          <a:p>
            <a:r>
              <a:rPr lang="en-US" dirty="0" smtClean="0"/>
              <a:t>M </a:t>
            </a:r>
            <a:r>
              <a:rPr lang="en-US" dirty="0"/>
              <a:t>= {A</a:t>
            </a:r>
            <a:r>
              <a:rPr lang="en-US" dirty="0">
                <a:sym typeface="Wingdings" pitchFamily="2" charset="2"/>
              </a:rPr>
              <a:t>C, ACD, ADB}</a:t>
            </a:r>
          </a:p>
          <a:p>
            <a:pPr marL="514350" indent="-514350">
              <a:buAutoNum type="arabicPeriod" startAt="2"/>
            </a:pPr>
            <a:r>
              <a:rPr lang="en-US" dirty="0" smtClean="0">
                <a:sym typeface="Wingdings" pitchFamily="2" charset="2"/>
              </a:rPr>
              <a:t>See </a:t>
            </a:r>
            <a:r>
              <a:rPr lang="en-US" dirty="0">
                <a:sym typeface="Wingdings" pitchFamily="2" charset="2"/>
              </a:rPr>
              <a:t>if any FD can be derived from the other FDs. Remove those FDs one by one.</a:t>
            </a:r>
          </a:p>
          <a:p>
            <a:r>
              <a:rPr lang="en-US" dirty="0" smtClean="0"/>
              <a:t>Next, try AD</a:t>
            </a:r>
            <a:r>
              <a:rPr lang="en-US" dirty="0" smtClean="0">
                <a:sym typeface="Wingdings" pitchFamily="2" charset="2"/>
              </a:rPr>
              <a:t>B</a:t>
            </a:r>
          </a:p>
          <a:p>
            <a:pPr lvl="1"/>
            <a:r>
              <a:rPr lang="en-US" dirty="0"/>
              <a:t>If </a:t>
            </a:r>
            <a:r>
              <a:rPr lang="en-US" dirty="0" smtClean="0"/>
              <a:t>AD</a:t>
            </a:r>
            <a:r>
              <a:rPr lang="en-US" dirty="0" smtClean="0">
                <a:sym typeface="Wingdings" pitchFamily="2" charset="2"/>
              </a:rPr>
              <a:t>B </a:t>
            </a:r>
            <a:r>
              <a:rPr lang="en-US" dirty="0">
                <a:sym typeface="Wingdings" pitchFamily="2" charset="2"/>
              </a:rPr>
              <a:t>is removed, then the ones left would be </a:t>
            </a:r>
            <a:r>
              <a:rPr lang="en-US" dirty="0" smtClean="0">
                <a:sym typeface="Wingdings" pitchFamily="2" charset="2"/>
              </a:rPr>
              <a:t>AC, ACD</a:t>
            </a:r>
            <a:endParaRPr lang="en-US" dirty="0">
              <a:sym typeface="Wingdings" pitchFamily="2" charset="2"/>
            </a:endParaRPr>
          </a:p>
          <a:p>
            <a:pPr lvl="1"/>
            <a:r>
              <a:rPr lang="en-US" dirty="0">
                <a:sym typeface="Wingdings" pitchFamily="2" charset="2"/>
              </a:rPr>
              <a:t>With the remaining FDs, we have </a:t>
            </a:r>
            <a:r>
              <a:rPr lang="en-US" dirty="0" smtClean="0">
                <a:sym typeface="Wingdings" pitchFamily="2" charset="2"/>
              </a:rPr>
              <a:t>{AD}</a:t>
            </a:r>
            <a:r>
              <a:rPr lang="en-US" baseline="30000" dirty="0" smtClean="0">
                <a:sym typeface="Wingdings" pitchFamily="2" charset="2"/>
              </a:rPr>
              <a:t>+</a:t>
            </a:r>
            <a:r>
              <a:rPr lang="en-US" dirty="0" smtClean="0">
                <a:sym typeface="Wingdings" pitchFamily="2" charset="2"/>
              </a:rPr>
              <a:t> </a:t>
            </a:r>
            <a:r>
              <a:rPr lang="en-US" dirty="0">
                <a:sym typeface="Wingdings" pitchFamily="2" charset="2"/>
              </a:rPr>
              <a:t>= {</a:t>
            </a:r>
            <a:r>
              <a:rPr lang="en-US" dirty="0" smtClean="0">
                <a:sym typeface="Wingdings" pitchFamily="2" charset="2"/>
              </a:rPr>
              <a:t>AD}</a:t>
            </a:r>
            <a:endParaRPr lang="en-US" dirty="0">
              <a:sym typeface="Wingdings" pitchFamily="2" charset="2"/>
            </a:endParaRPr>
          </a:p>
          <a:p>
            <a:pPr lvl="1"/>
            <a:r>
              <a:rPr lang="en-US" dirty="0">
                <a:sym typeface="Wingdings" pitchFamily="2" charset="2"/>
              </a:rPr>
              <a:t>Since </a:t>
            </a:r>
            <a:r>
              <a:rPr lang="en-US" dirty="0" smtClean="0">
                <a:sym typeface="Wingdings" pitchFamily="2" charset="2"/>
              </a:rPr>
              <a:t>{AD}</a:t>
            </a:r>
            <a:r>
              <a:rPr lang="en-US" baseline="30000" dirty="0" smtClean="0">
                <a:sym typeface="Wingdings" pitchFamily="2" charset="2"/>
              </a:rPr>
              <a:t>+</a:t>
            </a:r>
            <a:r>
              <a:rPr lang="en-US" dirty="0" smtClean="0">
                <a:sym typeface="Wingdings" pitchFamily="2" charset="2"/>
              </a:rPr>
              <a:t> does not contain </a:t>
            </a:r>
            <a:r>
              <a:rPr lang="en-US" dirty="0">
                <a:sym typeface="Wingdings" pitchFamily="2" charset="2"/>
              </a:rPr>
              <a:t>B</a:t>
            </a:r>
            <a:r>
              <a:rPr lang="en-US" dirty="0" smtClean="0">
                <a:sym typeface="Wingdings" pitchFamily="2" charset="2"/>
              </a:rPr>
              <a:t>, </a:t>
            </a:r>
            <a:r>
              <a:rPr lang="en-US" dirty="0">
                <a:sym typeface="Wingdings" pitchFamily="2" charset="2"/>
              </a:rPr>
              <a:t>we know that </a:t>
            </a:r>
            <a:r>
              <a:rPr lang="en-US" dirty="0" smtClean="0">
                <a:sym typeface="Wingdings" pitchFamily="2" charset="2"/>
              </a:rPr>
              <a:t>AD</a:t>
            </a:r>
            <a:r>
              <a:rPr lang="en-US" dirty="0">
                <a:sym typeface="Wingdings" pitchFamily="2" charset="2"/>
              </a:rPr>
              <a:t>B</a:t>
            </a:r>
            <a:r>
              <a:rPr lang="en-US" dirty="0" smtClean="0">
                <a:sym typeface="Wingdings" pitchFamily="2" charset="2"/>
              </a:rPr>
              <a:t> cannot </a:t>
            </a:r>
            <a:r>
              <a:rPr lang="en-US" dirty="0">
                <a:sym typeface="Wingdings" pitchFamily="2" charset="2"/>
              </a:rPr>
              <a:t>be derived from the remaining FDs</a:t>
            </a:r>
          </a:p>
          <a:p>
            <a:pPr lvl="1"/>
            <a:r>
              <a:rPr lang="en-US" dirty="0">
                <a:sym typeface="Wingdings" pitchFamily="2" charset="2"/>
              </a:rPr>
              <a:t>Therefore, </a:t>
            </a:r>
            <a:r>
              <a:rPr lang="en-US" dirty="0" smtClean="0">
                <a:sym typeface="Wingdings" pitchFamily="2" charset="2"/>
              </a:rPr>
              <a:t>AD</a:t>
            </a:r>
            <a:r>
              <a:rPr lang="en-US" dirty="0">
                <a:sym typeface="Wingdings" pitchFamily="2" charset="2"/>
              </a:rPr>
              <a:t>B</a:t>
            </a:r>
            <a:r>
              <a:rPr lang="en-US" dirty="0" smtClean="0">
                <a:sym typeface="Wingdings" pitchFamily="2" charset="2"/>
              </a:rPr>
              <a:t> cannot </a:t>
            </a:r>
            <a:r>
              <a:rPr lang="en-US" dirty="0">
                <a:sym typeface="Wingdings" pitchFamily="2" charset="2"/>
              </a:rPr>
              <a:t>be </a:t>
            </a:r>
            <a:r>
              <a:rPr lang="en-US" dirty="0" smtClean="0">
                <a:sym typeface="Wingdings" pitchFamily="2" charset="2"/>
              </a:rPr>
              <a:t>removed</a:t>
            </a:r>
          </a:p>
          <a:p>
            <a:endParaRPr lang="en-US" dirty="0" smtClean="0">
              <a:sym typeface="Wingdings" pitchFamily="2" charset="2"/>
            </a:endParaRPr>
          </a:p>
          <a:p>
            <a:pPr lvl="1"/>
            <a:endParaRPr lang="en-US" dirty="0" smtClean="0"/>
          </a:p>
          <a:p>
            <a:endParaRPr lang="en-SG" dirty="0"/>
          </a:p>
        </p:txBody>
      </p:sp>
    </p:spTree>
    <p:extLst>
      <p:ext uri="{BB962C8B-B14F-4D97-AF65-F5344CB8AC3E}">
        <p14:creationId xmlns:p14="http://schemas.microsoft.com/office/powerpoint/2010/main" val="63735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SG" dirty="0"/>
          </a:p>
        </p:txBody>
      </p:sp>
      <p:sp>
        <p:nvSpPr>
          <p:cNvPr id="3" name="Content Placeholder 2"/>
          <p:cNvSpPr>
            <a:spLocks noGrp="1"/>
          </p:cNvSpPr>
          <p:nvPr>
            <p:ph idx="1"/>
          </p:nvPr>
        </p:nvSpPr>
        <p:spPr/>
        <p:txBody>
          <a:bodyPr/>
          <a:lstStyle/>
          <a:p>
            <a:r>
              <a:rPr lang="en-US" dirty="0" smtClean="0"/>
              <a:t>Third Normal Form (3NF)</a:t>
            </a:r>
          </a:p>
          <a:p>
            <a:pPr lvl="1"/>
            <a:r>
              <a:rPr lang="en-US" dirty="0" smtClean="0"/>
              <a:t>Definition</a:t>
            </a:r>
          </a:p>
          <a:p>
            <a:pPr lvl="1"/>
            <a:r>
              <a:rPr lang="en-US" dirty="0" smtClean="0"/>
              <a:t>Normalization</a:t>
            </a:r>
          </a:p>
        </p:txBody>
      </p:sp>
    </p:spTree>
    <p:extLst>
      <p:ext uri="{BB962C8B-B14F-4D97-AF65-F5344CB8AC3E}">
        <p14:creationId xmlns:p14="http://schemas.microsoft.com/office/powerpoint/2010/main" val="470451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a:xfrm>
            <a:off x="457200" y="1600201"/>
            <a:ext cx="8229600" cy="4205063"/>
          </a:xfrm>
        </p:spPr>
        <p:txBody>
          <a:bodyPr>
            <a:normAutofit fontScale="92500" lnSpcReduction="20000"/>
          </a:bodyPr>
          <a:lstStyle/>
          <a:p>
            <a:r>
              <a:rPr lang="en-US" dirty="0" smtClean="0"/>
              <a:t>M </a:t>
            </a:r>
            <a:r>
              <a:rPr lang="en-US" dirty="0"/>
              <a:t>= {A</a:t>
            </a:r>
            <a:r>
              <a:rPr lang="en-US" dirty="0">
                <a:sym typeface="Wingdings" pitchFamily="2" charset="2"/>
              </a:rPr>
              <a:t>C, ACD, ADB}</a:t>
            </a:r>
          </a:p>
          <a:p>
            <a:pPr marL="514350" indent="-514350">
              <a:buAutoNum type="arabicPeriod" startAt="3"/>
            </a:pPr>
            <a:r>
              <a:rPr lang="en-US" dirty="0" smtClean="0">
                <a:sym typeface="Wingdings" pitchFamily="2" charset="2"/>
              </a:rPr>
              <a:t>Check </a:t>
            </a:r>
            <a:r>
              <a:rPr lang="en-US" dirty="0">
                <a:sym typeface="Wingdings" pitchFamily="2" charset="2"/>
              </a:rPr>
              <a:t>if </a:t>
            </a:r>
            <a:r>
              <a:rPr lang="en-US" dirty="0" smtClean="0">
                <a:sym typeface="Wingdings" pitchFamily="2" charset="2"/>
              </a:rPr>
              <a:t>we can remove any attribute from the left hand side of any FD</a:t>
            </a:r>
          </a:p>
          <a:p>
            <a:r>
              <a:rPr lang="en-US" dirty="0" smtClean="0">
                <a:sym typeface="Wingdings" pitchFamily="2" charset="2"/>
              </a:rPr>
              <a:t>First, try to remove A from ACD</a:t>
            </a:r>
          </a:p>
          <a:p>
            <a:pPr lvl="1"/>
            <a:r>
              <a:rPr lang="en-US" dirty="0" smtClean="0">
                <a:sym typeface="Wingdings" pitchFamily="2" charset="2"/>
              </a:rPr>
              <a:t>It results in CD</a:t>
            </a:r>
            <a:endParaRPr lang="en-US" dirty="0">
              <a:sym typeface="Wingdings" pitchFamily="2" charset="2"/>
            </a:endParaRPr>
          </a:p>
          <a:p>
            <a:pPr lvl="1"/>
            <a:r>
              <a:rPr lang="en-US" dirty="0" smtClean="0">
                <a:sym typeface="Wingdings" pitchFamily="2" charset="2"/>
              </a:rPr>
              <a:t>Can CD be derived from M?</a:t>
            </a:r>
          </a:p>
          <a:p>
            <a:pPr lvl="1"/>
            <a:r>
              <a:rPr lang="en-US" dirty="0" smtClean="0">
                <a:sym typeface="Wingdings" pitchFamily="2" charset="2"/>
              </a:rPr>
              <a:t>{C}</a:t>
            </a:r>
            <a:r>
              <a:rPr lang="en-US" baseline="30000" dirty="0" smtClean="0">
                <a:sym typeface="Wingdings" pitchFamily="2" charset="2"/>
              </a:rPr>
              <a:t>+</a:t>
            </a:r>
            <a:r>
              <a:rPr lang="en-US" dirty="0" smtClean="0">
                <a:sym typeface="Wingdings" pitchFamily="2" charset="2"/>
              </a:rPr>
              <a:t> = {C} given M. </a:t>
            </a:r>
            <a:endParaRPr lang="en-US" dirty="0">
              <a:sym typeface="Wingdings" pitchFamily="2" charset="2"/>
            </a:endParaRPr>
          </a:p>
          <a:p>
            <a:pPr lvl="1"/>
            <a:r>
              <a:rPr lang="en-US" dirty="0">
                <a:sym typeface="Wingdings" pitchFamily="2" charset="2"/>
              </a:rPr>
              <a:t>Since </a:t>
            </a:r>
            <a:r>
              <a:rPr lang="en-US" dirty="0" smtClean="0">
                <a:sym typeface="Wingdings" pitchFamily="2" charset="2"/>
              </a:rPr>
              <a:t>{C}</a:t>
            </a:r>
            <a:r>
              <a:rPr lang="en-US" baseline="30000" dirty="0" smtClean="0">
                <a:sym typeface="Wingdings" pitchFamily="2" charset="2"/>
              </a:rPr>
              <a:t>+</a:t>
            </a:r>
            <a:r>
              <a:rPr lang="en-US" dirty="0" smtClean="0">
                <a:sym typeface="Wingdings" pitchFamily="2" charset="2"/>
              </a:rPr>
              <a:t> does not contain D, </a:t>
            </a:r>
            <a:r>
              <a:rPr lang="en-US" dirty="0">
                <a:sym typeface="Wingdings" pitchFamily="2" charset="2"/>
              </a:rPr>
              <a:t>we know that </a:t>
            </a:r>
            <a:r>
              <a:rPr lang="en-US" dirty="0" smtClean="0">
                <a:sym typeface="Wingdings" pitchFamily="2" charset="2"/>
              </a:rPr>
              <a:t>CD cannot </a:t>
            </a:r>
            <a:r>
              <a:rPr lang="en-US" dirty="0">
                <a:sym typeface="Wingdings" pitchFamily="2" charset="2"/>
              </a:rPr>
              <a:t>be derived from </a:t>
            </a:r>
            <a:r>
              <a:rPr lang="en-US" dirty="0" smtClean="0">
                <a:sym typeface="Wingdings" pitchFamily="2" charset="2"/>
              </a:rPr>
              <a:t>M</a:t>
            </a:r>
            <a:endParaRPr lang="en-US" dirty="0">
              <a:sym typeface="Wingdings" pitchFamily="2" charset="2"/>
            </a:endParaRPr>
          </a:p>
          <a:p>
            <a:pPr lvl="1"/>
            <a:r>
              <a:rPr lang="en-US" dirty="0">
                <a:sym typeface="Wingdings" pitchFamily="2" charset="2"/>
              </a:rPr>
              <a:t>Therefore, </a:t>
            </a:r>
            <a:r>
              <a:rPr lang="en-US" dirty="0" smtClean="0">
                <a:sym typeface="Wingdings" pitchFamily="2" charset="2"/>
              </a:rPr>
              <a:t>A cannot be removed from ACD</a:t>
            </a:r>
          </a:p>
          <a:p>
            <a:endParaRPr lang="en-US" dirty="0" smtClean="0">
              <a:sym typeface="Wingdings" pitchFamily="2" charset="2"/>
            </a:endParaRPr>
          </a:p>
          <a:p>
            <a:pPr lvl="1"/>
            <a:endParaRPr lang="en-US" dirty="0" smtClean="0"/>
          </a:p>
          <a:p>
            <a:endParaRPr lang="en-SG" dirty="0"/>
          </a:p>
        </p:txBody>
      </p:sp>
    </p:spTree>
    <p:extLst>
      <p:ext uri="{BB962C8B-B14F-4D97-AF65-F5344CB8AC3E}">
        <p14:creationId xmlns:p14="http://schemas.microsoft.com/office/powerpoint/2010/main" val="36169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p:txBody>
          <a:bodyPr>
            <a:normAutofit fontScale="92500" lnSpcReduction="20000"/>
          </a:bodyPr>
          <a:lstStyle/>
          <a:p>
            <a:r>
              <a:rPr lang="en-US" dirty="0" smtClean="0"/>
              <a:t>M </a:t>
            </a:r>
            <a:r>
              <a:rPr lang="en-US" dirty="0"/>
              <a:t>= {A</a:t>
            </a:r>
            <a:r>
              <a:rPr lang="en-US" dirty="0">
                <a:sym typeface="Wingdings" pitchFamily="2" charset="2"/>
              </a:rPr>
              <a:t>C, ACD, ADB}</a:t>
            </a:r>
          </a:p>
          <a:p>
            <a:pPr marL="514350" indent="-514350">
              <a:buAutoNum type="arabicPeriod" startAt="3"/>
            </a:pPr>
            <a:r>
              <a:rPr lang="en-US" dirty="0" smtClean="0">
                <a:sym typeface="Wingdings" pitchFamily="2" charset="2"/>
              </a:rPr>
              <a:t>Check </a:t>
            </a:r>
            <a:r>
              <a:rPr lang="en-US" dirty="0">
                <a:sym typeface="Wingdings" pitchFamily="2" charset="2"/>
              </a:rPr>
              <a:t>if </a:t>
            </a:r>
            <a:r>
              <a:rPr lang="en-US" dirty="0" smtClean="0">
                <a:sym typeface="Wingdings" pitchFamily="2" charset="2"/>
              </a:rPr>
              <a:t>we can remove any attribute from the left hand side of any FD</a:t>
            </a:r>
            <a:endParaRPr lang="en-US" dirty="0">
              <a:sym typeface="Wingdings" pitchFamily="2" charset="2"/>
            </a:endParaRPr>
          </a:p>
          <a:p>
            <a:r>
              <a:rPr lang="en-US" dirty="0" smtClean="0">
                <a:sym typeface="Wingdings" pitchFamily="2" charset="2"/>
              </a:rPr>
              <a:t>Next, try to remove C from ACD</a:t>
            </a:r>
          </a:p>
          <a:p>
            <a:pPr lvl="1"/>
            <a:r>
              <a:rPr lang="en-US" dirty="0" smtClean="0">
                <a:sym typeface="Wingdings" pitchFamily="2" charset="2"/>
              </a:rPr>
              <a:t>It results in AD</a:t>
            </a:r>
            <a:endParaRPr lang="en-US" dirty="0">
              <a:sym typeface="Wingdings" pitchFamily="2" charset="2"/>
            </a:endParaRPr>
          </a:p>
          <a:p>
            <a:pPr lvl="1"/>
            <a:r>
              <a:rPr lang="en-US" dirty="0" smtClean="0">
                <a:sym typeface="Wingdings" pitchFamily="2" charset="2"/>
              </a:rPr>
              <a:t>Can AD be derived from M?</a:t>
            </a:r>
          </a:p>
          <a:p>
            <a:pPr lvl="1"/>
            <a:r>
              <a:rPr lang="en-US" dirty="0" smtClean="0">
                <a:sym typeface="Wingdings" pitchFamily="2" charset="2"/>
              </a:rPr>
              <a:t>{A}</a:t>
            </a:r>
            <a:r>
              <a:rPr lang="en-US" baseline="30000" dirty="0" smtClean="0">
                <a:sym typeface="Wingdings" pitchFamily="2" charset="2"/>
              </a:rPr>
              <a:t>+</a:t>
            </a:r>
            <a:r>
              <a:rPr lang="en-US" dirty="0" smtClean="0">
                <a:sym typeface="Wingdings" pitchFamily="2" charset="2"/>
              </a:rPr>
              <a:t> = {ABCD} given M. </a:t>
            </a:r>
            <a:endParaRPr lang="en-US" dirty="0">
              <a:sym typeface="Wingdings" pitchFamily="2" charset="2"/>
            </a:endParaRPr>
          </a:p>
          <a:p>
            <a:pPr lvl="1"/>
            <a:r>
              <a:rPr lang="en-US" dirty="0">
                <a:sym typeface="Wingdings" pitchFamily="2" charset="2"/>
              </a:rPr>
              <a:t>Since </a:t>
            </a:r>
            <a:r>
              <a:rPr lang="en-US" dirty="0" smtClean="0">
                <a:sym typeface="Wingdings" pitchFamily="2" charset="2"/>
              </a:rPr>
              <a:t>{A}</a:t>
            </a:r>
            <a:r>
              <a:rPr lang="en-US" baseline="30000" dirty="0" smtClean="0">
                <a:sym typeface="Wingdings" pitchFamily="2" charset="2"/>
              </a:rPr>
              <a:t>+</a:t>
            </a:r>
            <a:r>
              <a:rPr lang="en-US" dirty="0" smtClean="0">
                <a:sym typeface="Wingdings" pitchFamily="2" charset="2"/>
              </a:rPr>
              <a:t> contains D, </a:t>
            </a:r>
            <a:r>
              <a:rPr lang="en-US" dirty="0">
                <a:sym typeface="Wingdings" pitchFamily="2" charset="2"/>
              </a:rPr>
              <a:t>we know that </a:t>
            </a:r>
            <a:r>
              <a:rPr lang="en-US" dirty="0" smtClean="0">
                <a:sym typeface="Wingdings" pitchFamily="2" charset="2"/>
              </a:rPr>
              <a:t>AD can </a:t>
            </a:r>
            <a:r>
              <a:rPr lang="en-US" dirty="0">
                <a:sym typeface="Wingdings" pitchFamily="2" charset="2"/>
              </a:rPr>
              <a:t>be derived from </a:t>
            </a:r>
            <a:r>
              <a:rPr lang="en-US" dirty="0" smtClean="0">
                <a:sym typeface="Wingdings" pitchFamily="2" charset="2"/>
              </a:rPr>
              <a:t>M</a:t>
            </a:r>
            <a:endParaRPr lang="en-US" dirty="0">
              <a:sym typeface="Wingdings" pitchFamily="2" charset="2"/>
            </a:endParaRPr>
          </a:p>
          <a:p>
            <a:pPr lvl="1"/>
            <a:r>
              <a:rPr lang="en-US" dirty="0">
                <a:sym typeface="Wingdings" pitchFamily="2" charset="2"/>
              </a:rPr>
              <a:t>Therefore, </a:t>
            </a:r>
            <a:r>
              <a:rPr lang="en-US" dirty="0" smtClean="0">
                <a:sym typeface="Wingdings" pitchFamily="2" charset="2"/>
              </a:rPr>
              <a:t>C can be removed from ACD</a:t>
            </a:r>
          </a:p>
          <a:p>
            <a:r>
              <a:rPr lang="en-US" dirty="0" smtClean="0">
                <a:solidFill>
                  <a:srgbClr val="C00000"/>
                </a:solidFill>
              </a:rPr>
              <a:t>New M </a:t>
            </a:r>
            <a:r>
              <a:rPr lang="en-US" dirty="0">
                <a:solidFill>
                  <a:srgbClr val="C00000"/>
                </a:solidFill>
              </a:rPr>
              <a:t>= {A</a:t>
            </a:r>
            <a:r>
              <a:rPr lang="en-US" dirty="0">
                <a:solidFill>
                  <a:srgbClr val="C00000"/>
                </a:solidFill>
                <a:sym typeface="Wingdings" pitchFamily="2" charset="2"/>
              </a:rPr>
              <a:t>C, </a:t>
            </a:r>
            <a:r>
              <a:rPr lang="en-US" dirty="0" smtClean="0">
                <a:solidFill>
                  <a:srgbClr val="C00000"/>
                </a:solidFill>
                <a:sym typeface="Wingdings" pitchFamily="2" charset="2"/>
              </a:rPr>
              <a:t>A</a:t>
            </a:r>
            <a:r>
              <a:rPr lang="en-US" dirty="0">
                <a:solidFill>
                  <a:srgbClr val="C00000"/>
                </a:solidFill>
                <a:sym typeface="Wingdings" pitchFamily="2" charset="2"/>
              </a:rPr>
              <a:t>D, ADB}</a:t>
            </a:r>
            <a:endParaRPr lang="en-US" dirty="0" smtClean="0">
              <a:solidFill>
                <a:srgbClr val="C00000"/>
              </a:solidFill>
              <a:sym typeface="Wingdings" pitchFamily="2" charset="2"/>
            </a:endParaRPr>
          </a:p>
          <a:p>
            <a:pPr lvl="1"/>
            <a:endParaRPr lang="en-US" dirty="0" smtClean="0"/>
          </a:p>
          <a:p>
            <a:endParaRPr lang="en-SG" dirty="0"/>
          </a:p>
        </p:txBody>
      </p:sp>
    </p:spTree>
    <p:extLst>
      <p:ext uri="{BB962C8B-B14F-4D97-AF65-F5344CB8AC3E}">
        <p14:creationId xmlns:p14="http://schemas.microsoft.com/office/powerpoint/2010/main" val="57233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a:xfrm>
            <a:off x="457200" y="1600201"/>
            <a:ext cx="8229600" cy="4277072"/>
          </a:xfrm>
        </p:spPr>
        <p:txBody>
          <a:bodyPr>
            <a:normAutofit fontScale="92500" lnSpcReduction="20000"/>
          </a:bodyPr>
          <a:lstStyle/>
          <a:p>
            <a:r>
              <a:rPr lang="en-US" dirty="0">
                <a:solidFill>
                  <a:srgbClr val="C00000"/>
                </a:solidFill>
              </a:rPr>
              <a:t>New M = {A</a:t>
            </a:r>
            <a:r>
              <a:rPr lang="en-US" dirty="0">
                <a:solidFill>
                  <a:srgbClr val="C00000"/>
                </a:solidFill>
                <a:sym typeface="Wingdings" pitchFamily="2" charset="2"/>
              </a:rPr>
              <a:t>C, AD, ADB}</a:t>
            </a:r>
            <a:endParaRPr lang="en-US" dirty="0">
              <a:sym typeface="Wingdings" pitchFamily="2" charset="2"/>
            </a:endParaRPr>
          </a:p>
          <a:p>
            <a:pPr marL="514350" indent="-514350">
              <a:buAutoNum type="arabicPeriod" startAt="3"/>
            </a:pPr>
            <a:r>
              <a:rPr lang="en-US" dirty="0" smtClean="0">
                <a:sym typeface="Wingdings" pitchFamily="2" charset="2"/>
              </a:rPr>
              <a:t>Check </a:t>
            </a:r>
            <a:r>
              <a:rPr lang="en-US" dirty="0">
                <a:sym typeface="Wingdings" pitchFamily="2" charset="2"/>
              </a:rPr>
              <a:t>if </a:t>
            </a:r>
            <a:r>
              <a:rPr lang="en-US" dirty="0" smtClean="0">
                <a:sym typeface="Wingdings" pitchFamily="2" charset="2"/>
              </a:rPr>
              <a:t>we can remove any attribute from the left hand side of any FD</a:t>
            </a:r>
            <a:endParaRPr lang="en-US" dirty="0">
              <a:sym typeface="Wingdings" pitchFamily="2" charset="2"/>
            </a:endParaRPr>
          </a:p>
          <a:p>
            <a:r>
              <a:rPr lang="en-US" dirty="0" smtClean="0">
                <a:sym typeface="Wingdings" pitchFamily="2" charset="2"/>
              </a:rPr>
              <a:t>Next, try to remove A from ADB</a:t>
            </a:r>
          </a:p>
          <a:p>
            <a:pPr lvl="1"/>
            <a:r>
              <a:rPr lang="en-US" dirty="0" smtClean="0">
                <a:sym typeface="Wingdings" pitchFamily="2" charset="2"/>
              </a:rPr>
              <a:t>It results in DB</a:t>
            </a:r>
            <a:endParaRPr lang="en-US" dirty="0">
              <a:sym typeface="Wingdings" pitchFamily="2" charset="2"/>
            </a:endParaRPr>
          </a:p>
          <a:p>
            <a:pPr lvl="1"/>
            <a:r>
              <a:rPr lang="en-US" dirty="0" smtClean="0">
                <a:sym typeface="Wingdings" pitchFamily="2" charset="2"/>
              </a:rPr>
              <a:t>Can DB be derived from M?</a:t>
            </a:r>
          </a:p>
          <a:p>
            <a:pPr lvl="1"/>
            <a:r>
              <a:rPr lang="en-US" dirty="0" smtClean="0">
                <a:sym typeface="Wingdings" pitchFamily="2" charset="2"/>
              </a:rPr>
              <a:t>{D}</a:t>
            </a:r>
            <a:r>
              <a:rPr lang="en-US" baseline="30000" dirty="0" smtClean="0">
                <a:sym typeface="Wingdings" pitchFamily="2" charset="2"/>
              </a:rPr>
              <a:t>+</a:t>
            </a:r>
            <a:r>
              <a:rPr lang="en-US" dirty="0" smtClean="0">
                <a:sym typeface="Wingdings" pitchFamily="2" charset="2"/>
              </a:rPr>
              <a:t> = {D} given M. </a:t>
            </a:r>
            <a:endParaRPr lang="en-US" dirty="0">
              <a:sym typeface="Wingdings" pitchFamily="2" charset="2"/>
            </a:endParaRPr>
          </a:p>
          <a:p>
            <a:pPr lvl="1"/>
            <a:r>
              <a:rPr lang="en-US" dirty="0">
                <a:sym typeface="Wingdings" pitchFamily="2" charset="2"/>
              </a:rPr>
              <a:t>Since </a:t>
            </a:r>
            <a:r>
              <a:rPr lang="en-US" dirty="0" smtClean="0">
                <a:sym typeface="Wingdings" pitchFamily="2" charset="2"/>
              </a:rPr>
              <a:t>{D}</a:t>
            </a:r>
            <a:r>
              <a:rPr lang="en-US" baseline="30000" dirty="0" smtClean="0">
                <a:sym typeface="Wingdings" pitchFamily="2" charset="2"/>
              </a:rPr>
              <a:t>+</a:t>
            </a:r>
            <a:r>
              <a:rPr lang="en-US" dirty="0" smtClean="0">
                <a:sym typeface="Wingdings" pitchFamily="2" charset="2"/>
              </a:rPr>
              <a:t> does not contain B, </a:t>
            </a:r>
            <a:r>
              <a:rPr lang="en-US" dirty="0">
                <a:sym typeface="Wingdings" pitchFamily="2" charset="2"/>
              </a:rPr>
              <a:t>we know that </a:t>
            </a:r>
            <a:r>
              <a:rPr lang="en-US" dirty="0" smtClean="0">
                <a:sym typeface="Wingdings" pitchFamily="2" charset="2"/>
              </a:rPr>
              <a:t>DB cannot </a:t>
            </a:r>
            <a:r>
              <a:rPr lang="en-US" dirty="0">
                <a:sym typeface="Wingdings" pitchFamily="2" charset="2"/>
              </a:rPr>
              <a:t>be derived from </a:t>
            </a:r>
            <a:r>
              <a:rPr lang="en-US" dirty="0" smtClean="0">
                <a:sym typeface="Wingdings" pitchFamily="2" charset="2"/>
              </a:rPr>
              <a:t>M</a:t>
            </a:r>
            <a:endParaRPr lang="en-US" dirty="0">
              <a:sym typeface="Wingdings" pitchFamily="2" charset="2"/>
            </a:endParaRPr>
          </a:p>
          <a:p>
            <a:pPr lvl="1"/>
            <a:r>
              <a:rPr lang="en-US" dirty="0">
                <a:sym typeface="Wingdings" pitchFamily="2" charset="2"/>
              </a:rPr>
              <a:t>Therefore, </a:t>
            </a:r>
            <a:r>
              <a:rPr lang="en-US" dirty="0" smtClean="0">
                <a:sym typeface="Wingdings" pitchFamily="2" charset="2"/>
              </a:rPr>
              <a:t>A cannot be removed from ADB</a:t>
            </a:r>
          </a:p>
          <a:p>
            <a:endParaRPr lang="en-US" dirty="0" smtClean="0">
              <a:sym typeface="Wingdings" pitchFamily="2" charset="2"/>
            </a:endParaRPr>
          </a:p>
          <a:p>
            <a:pPr lvl="1"/>
            <a:endParaRPr lang="en-US" dirty="0" smtClean="0"/>
          </a:p>
          <a:p>
            <a:endParaRPr lang="en-SG" dirty="0"/>
          </a:p>
        </p:txBody>
      </p:sp>
    </p:spTree>
    <p:extLst>
      <p:ext uri="{BB962C8B-B14F-4D97-AF65-F5344CB8AC3E}">
        <p14:creationId xmlns:p14="http://schemas.microsoft.com/office/powerpoint/2010/main" val="39931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Basis Exercise</a:t>
            </a:r>
            <a:endParaRPr lang="en-SG" dirty="0"/>
          </a:p>
        </p:txBody>
      </p:sp>
      <p:sp>
        <p:nvSpPr>
          <p:cNvPr id="3" name="Content Placeholder 2"/>
          <p:cNvSpPr>
            <a:spLocks noGrp="1"/>
          </p:cNvSpPr>
          <p:nvPr>
            <p:ph idx="1"/>
          </p:nvPr>
        </p:nvSpPr>
        <p:spPr/>
        <p:txBody>
          <a:bodyPr>
            <a:normAutofit fontScale="92500" lnSpcReduction="20000"/>
          </a:bodyPr>
          <a:lstStyle/>
          <a:p>
            <a:r>
              <a:rPr lang="en-US" dirty="0" smtClean="0"/>
              <a:t>M </a:t>
            </a:r>
            <a:r>
              <a:rPr lang="en-US" dirty="0"/>
              <a:t>= {A</a:t>
            </a:r>
            <a:r>
              <a:rPr lang="en-US" dirty="0">
                <a:sym typeface="Wingdings" pitchFamily="2" charset="2"/>
              </a:rPr>
              <a:t>C, AD, ADB}</a:t>
            </a:r>
          </a:p>
          <a:p>
            <a:pPr marL="514350" indent="-514350">
              <a:buAutoNum type="arabicPeriod" startAt="3"/>
            </a:pPr>
            <a:r>
              <a:rPr lang="en-US" dirty="0" smtClean="0">
                <a:sym typeface="Wingdings" pitchFamily="2" charset="2"/>
              </a:rPr>
              <a:t>Check </a:t>
            </a:r>
            <a:r>
              <a:rPr lang="en-US" dirty="0">
                <a:sym typeface="Wingdings" pitchFamily="2" charset="2"/>
              </a:rPr>
              <a:t>if </a:t>
            </a:r>
            <a:r>
              <a:rPr lang="en-US" dirty="0" smtClean="0">
                <a:sym typeface="Wingdings" pitchFamily="2" charset="2"/>
              </a:rPr>
              <a:t>we can remove any attribute from the left hand side of any FD</a:t>
            </a:r>
            <a:endParaRPr lang="en-US" dirty="0">
              <a:sym typeface="Wingdings" pitchFamily="2" charset="2"/>
            </a:endParaRPr>
          </a:p>
          <a:p>
            <a:r>
              <a:rPr lang="en-US" dirty="0" smtClean="0">
                <a:sym typeface="Wingdings" pitchFamily="2" charset="2"/>
              </a:rPr>
              <a:t>Next, try to remove D from ADB</a:t>
            </a:r>
          </a:p>
          <a:p>
            <a:pPr lvl="1"/>
            <a:r>
              <a:rPr lang="en-US" dirty="0" smtClean="0">
                <a:sym typeface="Wingdings" pitchFamily="2" charset="2"/>
              </a:rPr>
              <a:t>It results in AB</a:t>
            </a:r>
            <a:endParaRPr lang="en-US" dirty="0">
              <a:sym typeface="Wingdings" pitchFamily="2" charset="2"/>
            </a:endParaRPr>
          </a:p>
          <a:p>
            <a:pPr lvl="1"/>
            <a:r>
              <a:rPr lang="en-US" dirty="0" smtClean="0">
                <a:sym typeface="Wingdings" pitchFamily="2" charset="2"/>
              </a:rPr>
              <a:t>Can AB be derived from M?</a:t>
            </a:r>
          </a:p>
          <a:p>
            <a:pPr lvl="1"/>
            <a:r>
              <a:rPr lang="en-US" dirty="0" smtClean="0">
                <a:sym typeface="Wingdings" pitchFamily="2" charset="2"/>
              </a:rPr>
              <a:t>{A}</a:t>
            </a:r>
            <a:r>
              <a:rPr lang="en-US" baseline="30000" dirty="0" smtClean="0">
                <a:sym typeface="Wingdings" pitchFamily="2" charset="2"/>
              </a:rPr>
              <a:t>+</a:t>
            </a:r>
            <a:r>
              <a:rPr lang="en-US" dirty="0" smtClean="0">
                <a:sym typeface="Wingdings" pitchFamily="2" charset="2"/>
              </a:rPr>
              <a:t> = {ABCD} given M. </a:t>
            </a:r>
            <a:endParaRPr lang="en-US" dirty="0">
              <a:sym typeface="Wingdings" pitchFamily="2" charset="2"/>
            </a:endParaRPr>
          </a:p>
          <a:p>
            <a:pPr lvl="1"/>
            <a:r>
              <a:rPr lang="en-US" dirty="0">
                <a:sym typeface="Wingdings" pitchFamily="2" charset="2"/>
              </a:rPr>
              <a:t>Since </a:t>
            </a:r>
            <a:r>
              <a:rPr lang="en-US" dirty="0" smtClean="0">
                <a:sym typeface="Wingdings" pitchFamily="2" charset="2"/>
              </a:rPr>
              <a:t>{A}</a:t>
            </a:r>
            <a:r>
              <a:rPr lang="en-US" baseline="30000" dirty="0" smtClean="0">
                <a:sym typeface="Wingdings" pitchFamily="2" charset="2"/>
              </a:rPr>
              <a:t>+</a:t>
            </a:r>
            <a:r>
              <a:rPr lang="en-US" dirty="0" smtClean="0">
                <a:sym typeface="Wingdings" pitchFamily="2" charset="2"/>
              </a:rPr>
              <a:t> contains B, </a:t>
            </a:r>
            <a:r>
              <a:rPr lang="en-US" dirty="0">
                <a:sym typeface="Wingdings" pitchFamily="2" charset="2"/>
              </a:rPr>
              <a:t>we know that </a:t>
            </a:r>
            <a:r>
              <a:rPr lang="en-US" dirty="0" smtClean="0">
                <a:sym typeface="Wingdings" pitchFamily="2" charset="2"/>
              </a:rPr>
              <a:t>AB can </a:t>
            </a:r>
            <a:r>
              <a:rPr lang="en-US" dirty="0">
                <a:sym typeface="Wingdings" pitchFamily="2" charset="2"/>
              </a:rPr>
              <a:t>be derived from </a:t>
            </a:r>
            <a:r>
              <a:rPr lang="en-US" dirty="0" smtClean="0">
                <a:sym typeface="Wingdings" pitchFamily="2" charset="2"/>
              </a:rPr>
              <a:t>M</a:t>
            </a:r>
            <a:endParaRPr lang="en-US" dirty="0">
              <a:sym typeface="Wingdings" pitchFamily="2" charset="2"/>
            </a:endParaRPr>
          </a:p>
          <a:p>
            <a:pPr lvl="1"/>
            <a:r>
              <a:rPr lang="en-US" dirty="0">
                <a:sym typeface="Wingdings" pitchFamily="2" charset="2"/>
              </a:rPr>
              <a:t>Therefore, </a:t>
            </a:r>
            <a:r>
              <a:rPr lang="en-US" dirty="0" smtClean="0">
                <a:sym typeface="Wingdings" pitchFamily="2" charset="2"/>
              </a:rPr>
              <a:t>D can be removed from ADB</a:t>
            </a:r>
          </a:p>
          <a:p>
            <a:r>
              <a:rPr lang="en-US" dirty="0" smtClean="0">
                <a:solidFill>
                  <a:srgbClr val="C00000"/>
                </a:solidFill>
              </a:rPr>
              <a:t>New M </a:t>
            </a:r>
            <a:r>
              <a:rPr lang="en-US" dirty="0">
                <a:solidFill>
                  <a:srgbClr val="C00000"/>
                </a:solidFill>
              </a:rPr>
              <a:t>= {A</a:t>
            </a:r>
            <a:r>
              <a:rPr lang="en-US" dirty="0">
                <a:solidFill>
                  <a:srgbClr val="C00000"/>
                </a:solidFill>
                <a:sym typeface="Wingdings" pitchFamily="2" charset="2"/>
              </a:rPr>
              <a:t>C, </a:t>
            </a:r>
            <a:r>
              <a:rPr lang="en-US" dirty="0" smtClean="0">
                <a:solidFill>
                  <a:srgbClr val="C00000"/>
                </a:solidFill>
                <a:sym typeface="Wingdings" pitchFamily="2" charset="2"/>
              </a:rPr>
              <a:t>A</a:t>
            </a:r>
            <a:r>
              <a:rPr lang="en-US" dirty="0">
                <a:solidFill>
                  <a:srgbClr val="C00000"/>
                </a:solidFill>
                <a:sym typeface="Wingdings" pitchFamily="2" charset="2"/>
              </a:rPr>
              <a:t>D, </a:t>
            </a:r>
            <a:r>
              <a:rPr lang="en-US" dirty="0" smtClean="0">
                <a:solidFill>
                  <a:srgbClr val="C00000"/>
                </a:solidFill>
                <a:sym typeface="Wingdings" pitchFamily="2" charset="2"/>
              </a:rPr>
              <a:t>A</a:t>
            </a:r>
            <a:r>
              <a:rPr lang="en-US" dirty="0">
                <a:solidFill>
                  <a:srgbClr val="C00000"/>
                </a:solidFill>
                <a:sym typeface="Wingdings" pitchFamily="2" charset="2"/>
              </a:rPr>
              <a:t>B</a:t>
            </a:r>
            <a:r>
              <a:rPr lang="en-US" dirty="0" smtClean="0">
                <a:solidFill>
                  <a:srgbClr val="C00000"/>
                </a:solidFill>
                <a:sym typeface="Wingdings" pitchFamily="2" charset="2"/>
              </a:rPr>
              <a:t>}; done</a:t>
            </a:r>
          </a:p>
          <a:p>
            <a:pPr lvl="1"/>
            <a:endParaRPr lang="en-US" dirty="0" smtClean="0"/>
          </a:p>
          <a:p>
            <a:endParaRPr lang="en-SG" dirty="0"/>
          </a:p>
        </p:txBody>
      </p:sp>
    </p:spTree>
    <p:extLst>
      <p:ext uri="{BB962C8B-B14F-4D97-AF65-F5344CB8AC3E}">
        <p14:creationId xmlns:p14="http://schemas.microsoft.com/office/powerpoint/2010/main" val="24808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3NF Decomposition Algorithm</a:t>
            </a:r>
            <a:endParaRPr lang="en-SG" dirty="0"/>
          </a:p>
        </p:txBody>
      </p:sp>
      <p:sp>
        <p:nvSpPr>
          <p:cNvPr id="3" name="Content Placeholder 2"/>
          <p:cNvSpPr>
            <a:spLocks noGrp="1"/>
          </p:cNvSpPr>
          <p:nvPr>
            <p:ph idx="1"/>
          </p:nvPr>
        </p:nvSpPr>
        <p:spPr>
          <a:xfrm>
            <a:off x="457200" y="980728"/>
            <a:ext cx="8229600" cy="5150197"/>
          </a:xfrm>
        </p:spPr>
        <p:txBody>
          <a:bodyPr>
            <a:normAutofit fontScale="92500" lnSpcReduction="20000"/>
          </a:bodyPr>
          <a:lstStyle/>
          <a:p>
            <a:r>
              <a:rPr lang="en-US" dirty="0"/>
              <a:t>Given: </a:t>
            </a:r>
            <a:endParaRPr lang="en-US" dirty="0" smtClean="0"/>
          </a:p>
          <a:p>
            <a:pPr lvl="1"/>
            <a:r>
              <a:rPr lang="en-US" dirty="0" smtClean="0"/>
              <a:t>Table R(A, B, C, D)</a:t>
            </a:r>
          </a:p>
          <a:p>
            <a:pPr lvl="1"/>
            <a:r>
              <a:rPr lang="en-US" dirty="0" smtClean="0"/>
              <a:t>A minimal basis </a:t>
            </a:r>
            <a:r>
              <a:rPr lang="en-US" dirty="0" smtClean="0">
                <a:sym typeface="Wingdings" pitchFamily="2" charset="2"/>
              </a:rPr>
              <a:t>{A</a:t>
            </a:r>
            <a:r>
              <a:rPr lang="en-US" dirty="0">
                <a:sym typeface="Wingdings" pitchFamily="2" charset="2"/>
              </a:rPr>
              <a:t>B, AC, C</a:t>
            </a:r>
            <a:r>
              <a:rPr lang="en-US" dirty="0" smtClean="0">
                <a:sym typeface="Wingdings" pitchFamily="2" charset="2"/>
              </a:rPr>
              <a:t>D}</a:t>
            </a:r>
          </a:p>
          <a:p>
            <a:r>
              <a:rPr lang="en-US" dirty="0" smtClean="0"/>
              <a:t>Step 1: Combine those FDs with the same left hand side</a:t>
            </a:r>
          </a:p>
          <a:p>
            <a:pPr lvl="1"/>
            <a:r>
              <a:rPr lang="en-US" dirty="0" smtClean="0"/>
              <a:t>Result: {A</a:t>
            </a:r>
            <a:r>
              <a:rPr lang="en-US" dirty="0" smtClean="0">
                <a:sym typeface="Wingdings" pitchFamily="2" charset="2"/>
              </a:rPr>
              <a:t>BC, CD}</a:t>
            </a:r>
            <a:endParaRPr lang="en-US" dirty="0"/>
          </a:p>
          <a:p>
            <a:r>
              <a:rPr lang="en-US" dirty="0" smtClean="0"/>
              <a:t>Step 2: For each FD, create a table that contains all attributes in the FD</a:t>
            </a:r>
          </a:p>
          <a:p>
            <a:pPr lvl="1"/>
            <a:r>
              <a:rPr lang="en-US" dirty="0" smtClean="0"/>
              <a:t>Result: R</a:t>
            </a:r>
            <a:r>
              <a:rPr lang="en-US" baseline="-25000" dirty="0" smtClean="0"/>
              <a:t>1</a:t>
            </a:r>
            <a:r>
              <a:rPr lang="en-US" dirty="0" smtClean="0"/>
              <a:t>(A, B, C), R</a:t>
            </a:r>
            <a:r>
              <a:rPr lang="en-US" baseline="-25000" dirty="0" smtClean="0"/>
              <a:t>2</a:t>
            </a:r>
            <a:r>
              <a:rPr lang="en-US" dirty="0" smtClean="0"/>
              <a:t>(C, D)</a:t>
            </a:r>
            <a:endParaRPr lang="en-US" dirty="0"/>
          </a:p>
          <a:p>
            <a:r>
              <a:rPr lang="en-US" dirty="0" smtClean="0"/>
              <a:t>Tricky issue: Sometimes we also need to add an additional table (see the next slide)</a:t>
            </a:r>
          </a:p>
          <a:p>
            <a:r>
              <a:rPr lang="en-US" dirty="0"/>
              <a:t>Step </a:t>
            </a:r>
            <a:r>
              <a:rPr lang="en-US" altLang="zh-CN" dirty="0" smtClean="0">
                <a:solidFill>
                  <a:srgbClr val="C00000"/>
                </a:solidFill>
              </a:rPr>
              <a:t>4</a:t>
            </a:r>
            <a:r>
              <a:rPr lang="en-US" dirty="0" smtClean="0"/>
              <a:t>: </a:t>
            </a:r>
            <a:r>
              <a:rPr lang="en-US" dirty="0"/>
              <a:t>Remove redundant tables (if any)</a:t>
            </a:r>
            <a:endParaRPr lang="en-SG" dirty="0"/>
          </a:p>
          <a:p>
            <a:endParaRPr lang="en-US" dirty="0" smtClean="0"/>
          </a:p>
        </p:txBody>
      </p:sp>
    </p:spTree>
    <p:extLst>
      <p:ext uri="{BB962C8B-B14F-4D97-AF65-F5344CB8AC3E}">
        <p14:creationId xmlns:p14="http://schemas.microsoft.com/office/powerpoint/2010/main" val="349013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3NF Decomposition Algorithm</a:t>
            </a:r>
            <a:endParaRPr lang="en-SG" dirty="0"/>
          </a:p>
        </p:txBody>
      </p:sp>
      <p:sp>
        <p:nvSpPr>
          <p:cNvPr id="3" name="Content Placeholder 2"/>
          <p:cNvSpPr>
            <a:spLocks noGrp="1"/>
          </p:cNvSpPr>
          <p:nvPr>
            <p:ph idx="1"/>
          </p:nvPr>
        </p:nvSpPr>
        <p:spPr>
          <a:xfrm>
            <a:off x="457200" y="980728"/>
            <a:ext cx="8579296" cy="5150197"/>
          </a:xfrm>
        </p:spPr>
        <p:txBody>
          <a:bodyPr>
            <a:normAutofit fontScale="77500" lnSpcReduction="20000"/>
          </a:bodyPr>
          <a:lstStyle/>
          <a:p>
            <a:r>
              <a:rPr lang="en-US" dirty="0"/>
              <a:t>Given: </a:t>
            </a:r>
            <a:endParaRPr lang="en-US" dirty="0" smtClean="0"/>
          </a:p>
          <a:p>
            <a:pPr lvl="1"/>
            <a:r>
              <a:rPr lang="en-US" dirty="0" smtClean="0"/>
              <a:t>Table R(A, B, C, D)</a:t>
            </a:r>
          </a:p>
          <a:p>
            <a:pPr lvl="1"/>
            <a:r>
              <a:rPr lang="en-US" dirty="0" smtClean="0"/>
              <a:t>A minimal basis </a:t>
            </a:r>
            <a:r>
              <a:rPr lang="en-US" dirty="0" smtClean="0">
                <a:sym typeface="Wingdings" pitchFamily="2" charset="2"/>
              </a:rPr>
              <a:t>{A</a:t>
            </a:r>
            <a:r>
              <a:rPr lang="en-US" dirty="0">
                <a:sym typeface="Wingdings" pitchFamily="2" charset="2"/>
              </a:rPr>
              <a:t></a:t>
            </a:r>
            <a:r>
              <a:rPr lang="en-US" dirty="0" smtClean="0">
                <a:sym typeface="Wingdings" pitchFamily="2" charset="2"/>
              </a:rPr>
              <a:t>B, CD}</a:t>
            </a:r>
          </a:p>
          <a:p>
            <a:r>
              <a:rPr lang="en-US" dirty="0" smtClean="0"/>
              <a:t>Step 1: Combine those FDs with the same left hand side</a:t>
            </a:r>
          </a:p>
          <a:p>
            <a:pPr lvl="1"/>
            <a:r>
              <a:rPr lang="en-US" dirty="0" smtClean="0"/>
              <a:t>Result: {A</a:t>
            </a:r>
            <a:r>
              <a:rPr lang="en-US" dirty="0" smtClean="0">
                <a:sym typeface="Wingdings" pitchFamily="2" charset="2"/>
              </a:rPr>
              <a:t>B, CD}</a:t>
            </a:r>
            <a:endParaRPr lang="en-US" dirty="0"/>
          </a:p>
          <a:p>
            <a:r>
              <a:rPr lang="en-US" dirty="0" smtClean="0"/>
              <a:t>Step 2: For each FD, create a table that contains all attributes in the FD</a:t>
            </a:r>
          </a:p>
          <a:p>
            <a:pPr lvl="1"/>
            <a:r>
              <a:rPr lang="en-US" dirty="0" smtClean="0"/>
              <a:t>Result: R</a:t>
            </a:r>
            <a:r>
              <a:rPr lang="en-US" baseline="-25000" dirty="0" smtClean="0"/>
              <a:t>1</a:t>
            </a:r>
            <a:r>
              <a:rPr lang="en-US" dirty="0" smtClean="0"/>
              <a:t>(A, B), R</a:t>
            </a:r>
            <a:r>
              <a:rPr lang="en-US" baseline="-25000" dirty="0" smtClean="0"/>
              <a:t>2</a:t>
            </a:r>
            <a:r>
              <a:rPr lang="en-US" dirty="0" smtClean="0"/>
              <a:t>(C, D)</a:t>
            </a:r>
            <a:endParaRPr lang="en-US" dirty="0"/>
          </a:p>
          <a:p>
            <a:r>
              <a:rPr lang="en-US" dirty="0" smtClean="0"/>
              <a:t>Problem: R</a:t>
            </a:r>
            <a:r>
              <a:rPr lang="en-US" baseline="-25000" dirty="0" smtClean="0"/>
              <a:t>1</a:t>
            </a:r>
            <a:r>
              <a:rPr lang="en-US" dirty="0" smtClean="0"/>
              <a:t> and R</a:t>
            </a:r>
            <a:r>
              <a:rPr lang="en-US" baseline="-25000" dirty="0" smtClean="0"/>
              <a:t>2</a:t>
            </a:r>
            <a:r>
              <a:rPr lang="en-US" dirty="0" smtClean="0"/>
              <a:t> do not ensure lossless join</a:t>
            </a:r>
          </a:p>
          <a:p>
            <a:r>
              <a:rPr lang="en-US" dirty="0" smtClean="0"/>
              <a:t>Solution: Add a table that contains a key of the original table R</a:t>
            </a:r>
          </a:p>
          <a:p>
            <a:r>
              <a:rPr lang="en-US" dirty="0" smtClean="0"/>
              <a:t>Key of R: {A, C}</a:t>
            </a:r>
          </a:p>
          <a:p>
            <a:r>
              <a:rPr lang="en-US" dirty="0" smtClean="0"/>
              <a:t>Additional table to add: R</a:t>
            </a:r>
            <a:r>
              <a:rPr lang="en-US" baseline="-25000" dirty="0" smtClean="0"/>
              <a:t>3</a:t>
            </a:r>
            <a:r>
              <a:rPr lang="en-US" dirty="0" smtClean="0"/>
              <a:t>(A, C)</a:t>
            </a:r>
          </a:p>
          <a:p>
            <a:r>
              <a:rPr lang="en-US" dirty="0" smtClean="0"/>
              <a:t>Final result: R</a:t>
            </a:r>
            <a:r>
              <a:rPr lang="en-US" baseline="-25000" dirty="0" smtClean="0"/>
              <a:t>1</a:t>
            </a:r>
            <a:r>
              <a:rPr lang="en-US" dirty="0" smtClean="0"/>
              <a:t>(A, B), R</a:t>
            </a:r>
            <a:r>
              <a:rPr lang="en-US" baseline="-25000" dirty="0" smtClean="0"/>
              <a:t>2</a:t>
            </a:r>
            <a:r>
              <a:rPr lang="en-US" dirty="0" smtClean="0"/>
              <a:t>(C, D), R</a:t>
            </a:r>
            <a:r>
              <a:rPr lang="en-US" baseline="-25000" dirty="0" smtClean="0"/>
              <a:t>3</a:t>
            </a:r>
            <a:r>
              <a:rPr lang="en-US" dirty="0" smtClean="0"/>
              <a:t>(A, C)</a:t>
            </a:r>
          </a:p>
          <a:p>
            <a:pPr marL="0" indent="0">
              <a:buNone/>
            </a:pPr>
            <a:endParaRPr lang="en-SG" dirty="0" smtClean="0"/>
          </a:p>
        </p:txBody>
      </p:sp>
    </p:spTree>
    <p:extLst>
      <p:ext uri="{BB962C8B-B14F-4D97-AF65-F5344CB8AC3E}">
        <p14:creationId xmlns:p14="http://schemas.microsoft.com/office/powerpoint/2010/main" val="47204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3NF Decomposition Algorithm</a:t>
            </a:r>
            <a:endParaRPr lang="en-SG" dirty="0"/>
          </a:p>
        </p:txBody>
      </p:sp>
      <p:sp>
        <p:nvSpPr>
          <p:cNvPr id="3" name="Content Placeholder 2"/>
          <p:cNvSpPr>
            <a:spLocks noGrp="1"/>
          </p:cNvSpPr>
          <p:nvPr>
            <p:ph idx="1"/>
          </p:nvPr>
        </p:nvSpPr>
        <p:spPr>
          <a:xfrm>
            <a:off x="457200" y="980728"/>
            <a:ext cx="8579296" cy="5150197"/>
          </a:xfrm>
        </p:spPr>
        <p:txBody>
          <a:bodyPr>
            <a:normAutofit fontScale="85000" lnSpcReduction="10000"/>
          </a:bodyPr>
          <a:lstStyle/>
          <a:p>
            <a:r>
              <a:rPr lang="en-US" dirty="0"/>
              <a:t>Given: </a:t>
            </a:r>
            <a:endParaRPr lang="en-US" dirty="0" smtClean="0"/>
          </a:p>
          <a:p>
            <a:pPr lvl="1"/>
            <a:r>
              <a:rPr lang="en-US" dirty="0" smtClean="0"/>
              <a:t>Table R(A, B, C, D)</a:t>
            </a:r>
          </a:p>
          <a:p>
            <a:pPr lvl="1"/>
            <a:r>
              <a:rPr lang="en-US" dirty="0" smtClean="0"/>
              <a:t>A minimal basis </a:t>
            </a:r>
            <a:r>
              <a:rPr lang="en-US" dirty="0" smtClean="0">
                <a:sym typeface="Wingdings" pitchFamily="2" charset="2"/>
              </a:rPr>
              <a:t>{A</a:t>
            </a:r>
            <a:r>
              <a:rPr lang="en-US" dirty="0">
                <a:sym typeface="Wingdings" pitchFamily="2" charset="2"/>
              </a:rPr>
              <a:t></a:t>
            </a:r>
            <a:r>
              <a:rPr lang="en-US" dirty="0" smtClean="0">
                <a:sym typeface="Wingdings" pitchFamily="2" charset="2"/>
              </a:rPr>
              <a:t>B, CD}</a:t>
            </a:r>
          </a:p>
          <a:p>
            <a:r>
              <a:rPr lang="en-US" dirty="0" smtClean="0"/>
              <a:t>Step 1: Combine those FDs with the same left hand side</a:t>
            </a:r>
          </a:p>
          <a:p>
            <a:pPr lvl="1"/>
            <a:r>
              <a:rPr lang="en-US" dirty="0" smtClean="0"/>
              <a:t>Result: {A</a:t>
            </a:r>
            <a:r>
              <a:rPr lang="en-US" dirty="0" smtClean="0">
                <a:sym typeface="Wingdings" pitchFamily="2" charset="2"/>
              </a:rPr>
              <a:t>B, CD}</a:t>
            </a:r>
            <a:endParaRPr lang="en-US" dirty="0"/>
          </a:p>
          <a:p>
            <a:r>
              <a:rPr lang="en-US" dirty="0" smtClean="0"/>
              <a:t>Step 2: For each FD, create a table that contains all attributes in the FD</a:t>
            </a:r>
          </a:p>
          <a:p>
            <a:pPr lvl="1"/>
            <a:r>
              <a:rPr lang="en-US" dirty="0" smtClean="0"/>
              <a:t>Result: R</a:t>
            </a:r>
            <a:r>
              <a:rPr lang="en-US" baseline="-25000" dirty="0" smtClean="0"/>
              <a:t>1</a:t>
            </a:r>
            <a:r>
              <a:rPr lang="en-US" dirty="0" smtClean="0"/>
              <a:t>(A, B), R</a:t>
            </a:r>
            <a:r>
              <a:rPr lang="en-US" baseline="-25000" dirty="0" smtClean="0"/>
              <a:t>2</a:t>
            </a:r>
            <a:r>
              <a:rPr lang="en-US" dirty="0" smtClean="0"/>
              <a:t>(C, D)</a:t>
            </a:r>
            <a:endParaRPr lang="en-US" dirty="0"/>
          </a:p>
          <a:p>
            <a:r>
              <a:rPr lang="en-US" dirty="0" smtClean="0">
                <a:solidFill>
                  <a:srgbClr val="A50021"/>
                </a:solidFill>
              </a:rPr>
              <a:t>Step 3: If no table contain a key of the original table, add a table that contains a key of the original table</a:t>
            </a:r>
          </a:p>
          <a:p>
            <a:pPr lvl="1"/>
            <a:r>
              <a:rPr lang="en-US" dirty="0" smtClean="0"/>
              <a:t>Result: R</a:t>
            </a:r>
            <a:r>
              <a:rPr lang="en-US" baseline="-25000" dirty="0" smtClean="0"/>
              <a:t>1</a:t>
            </a:r>
            <a:r>
              <a:rPr lang="en-US" dirty="0" smtClean="0"/>
              <a:t>(A, B), R</a:t>
            </a:r>
            <a:r>
              <a:rPr lang="en-US" altLang="zh-CN" baseline="-25000" dirty="0" smtClean="0"/>
              <a:t>2</a:t>
            </a:r>
            <a:r>
              <a:rPr lang="en-US" altLang="zh-CN" dirty="0" smtClean="0"/>
              <a:t>(C, D), R</a:t>
            </a:r>
            <a:r>
              <a:rPr lang="en-US" altLang="zh-CN" baseline="-25000" dirty="0" smtClean="0"/>
              <a:t>3</a:t>
            </a:r>
            <a:r>
              <a:rPr lang="en-US" altLang="zh-CN" dirty="0" smtClean="0"/>
              <a:t>(A, C)</a:t>
            </a:r>
            <a:endParaRPr lang="en-US" dirty="0" smtClean="0"/>
          </a:p>
          <a:p>
            <a:r>
              <a:rPr lang="en-US" dirty="0" smtClean="0"/>
              <a:t>Step 4: Remove redundant tables (if any)</a:t>
            </a:r>
          </a:p>
        </p:txBody>
      </p:sp>
    </p:spTree>
    <p:extLst>
      <p:ext uri="{BB962C8B-B14F-4D97-AF65-F5344CB8AC3E}">
        <p14:creationId xmlns:p14="http://schemas.microsoft.com/office/powerpoint/2010/main" val="505453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Basis is </a:t>
            </a:r>
            <a:r>
              <a:rPr lang="en-US" dirty="0"/>
              <a:t>not always </a:t>
            </a:r>
            <a:r>
              <a:rPr lang="en-US" dirty="0" smtClean="0"/>
              <a:t>unique</a:t>
            </a:r>
            <a:endParaRPr lang="en-SG" dirty="0"/>
          </a:p>
        </p:txBody>
      </p:sp>
      <p:sp>
        <p:nvSpPr>
          <p:cNvPr id="3" name="Content Placeholder 2"/>
          <p:cNvSpPr>
            <a:spLocks noGrp="1"/>
          </p:cNvSpPr>
          <p:nvPr>
            <p:ph idx="1"/>
          </p:nvPr>
        </p:nvSpPr>
        <p:spPr>
          <a:xfrm>
            <a:off x="457200" y="1340768"/>
            <a:ext cx="8229600" cy="4790157"/>
          </a:xfrm>
        </p:spPr>
        <p:txBody>
          <a:bodyPr>
            <a:normAutofit/>
          </a:bodyPr>
          <a:lstStyle/>
          <a:p>
            <a:r>
              <a:rPr lang="en-US" dirty="0" smtClean="0"/>
              <a:t>For given set of FDs, its minimal basis may not be unique</a:t>
            </a:r>
          </a:p>
          <a:p>
            <a:r>
              <a:rPr lang="en-US" dirty="0" smtClean="0"/>
              <a:t>Example:</a:t>
            </a:r>
          </a:p>
          <a:p>
            <a:pPr lvl="1"/>
            <a:r>
              <a:rPr lang="en-US" dirty="0" smtClean="0"/>
              <a:t>Given R(A, B, C) and </a:t>
            </a:r>
            <a:br>
              <a:rPr lang="en-US" dirty="0" smtClean="0"/>
            </a:br>
            <a:r>
              <a:rPr lang="en-US" dirty="0" smtClean="0"/>
              <a:t>{A</a:t>
            </a:r>
            <a:r>
              <a:rPr lang="en-US" dirty="0" smtClean="0">
                <a:sym typeface="Wingdings" pitchFamily="2" charset="2"/>
              </a:rPr>
              <a:t>B, </a:t>
            </a:r>
            <a:r>
              <a:rPr lang="en-US" dirty="0">
                <a:sym typeface="Wingdings" pitchFamily="2" charset="2"/>
              </a:rPr>
              <a:t>AC, </a:t>
            </a:r>
            <a:r>
              <a:rPr lang="en-US" dirty="0" smtClean="0">
                <a:sym typeface="Wingdings" pitchFamily="2" charset="2"/>
              </a:rPr>
              <a:t>BC, BA, CA, CB}</a:t>
            </a:r>
          </a:p>
          <a:p>
            <a:pPr lvl="1"/>
            <a:r>
              <a:rPr lang="en-US" dirty="0" smtClean="0">
                <a:sym typeface="Wingdings" pitchFamily="2" charset="2"/>
              </a:rPr>
              <a:t>Minimal basis 1: {AB, BC, CA}</a:t>
            </a:r>
          </a:p>
          <a:p>
            <a:pPr lvl="1"/>
            <a:r>
              <a:rPr lang="en-US" dirty="0">
                <a:sym typeface="Wingdings" pitchFamily="2" charset="2"/>
              </a:rPr>
              <a:t>Minimal basis </a:t>
            </a:r>
            <a:r>
              <a:rPr lang="en-US" dirty="0" smtClean="0">
                <a:sym typeface="Wingdings" pitchFamily="2" charset="2"/>
              </a:rPr>
              <a:t>2: {AC, BC, CA, CB}</a:t>
            </a:r>
            <a:endParaRPr lang="en-US" dirty="0"/>
          </a:p>
          <a:p>
            <a:r>
              <a:rPr lang="en-US" dirty="0" smtClean="0"/>
              <a:t>Different minimal basis may lead to different 3NF decompositions</a:t>
            </a:r>
          </a:p>
        </p:txBody>
      </p:sp>
    </p:spTree>
    <p:extLst>
      <p:ext uri="{BB962C8B-B14F-4D97-AF65-F5344CB8AC3E}">
        <p14:creationId xmlns:p14="http://schemas.microsoft.com/office/powerpoint/2010/main" val="48240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vs. 3NF</a:t>
            </a:r>
            <a:endParaRPr lang="en-SG" dirty="0"/>
          </a:p>
        </p:txBody>
      </p:sp>
      <p:sp>
        <p:nvSpPr>
          <p:cNvPr id="3" name="Content Placeholder 2"/>
          <p:cNvSpPr>
            <a:spLocks noGrp="1"/>
          </p:cNvSpPr>
          <p:nvPr>
            <p:ph idx="1"/>
          </p:nvPr>
        </p:nvSpPr>
        <p:spPr>
          <a:xfrm>
            <a:off x="457200" y="1196752"/>
            <a:ext cx="8229600" cy="4934173"/>
          </a:xfrm>
        </p:spPr>
        <p:txBody>
          <a:bodyPr>
            <a:normAutofit fontScale="85000" lnSpcReduction="20000"/>
          </a:bodyPr>
          <a:lstStyle/>
          <a:p>
            <a:r>
              <a:rPr lang="en-US" dirty="0" smtClean="0"/>
              <a:t>BCNF: For any non-trivial FD</a:t>
            </a:r>
          </a:p>
          <a:p>
            <a:pPr lvl="1"/>
            <a:r>
              <a:rPr lang="en-US" dirty="0" smtClean="0"/>
              <a:t>its left hand side (lhs) is a </a:t>
            </a:r>
            <a:r>
              <a:rPr lang="en-US" dirty="0" err="1" smtClean="0"/>
              <a:t>superkey</a:t>
            </a:r>
            <a:r>
              <a:rPr lang="en-US" dirty="0" smtClean="0"/>
              <a:t> </a:t>
            </a:r>
          </a:p>
          <a:p>
            <a:pPr lvl="1"/>
            <a:endParaRPr lang="en-US" sz="1500" dirty="0"/>
          </a:p>
          <a:p>
            <a:r>
              <a:rPr lang="en-US" dirty="0" smtClean="0"/>
              <a:t>3NF: For any non-trivial FD</a:t>
            </a:r>
          </a:p>
          <a:p>
            <a:pPr lvl="1"/>
            <a:r>
              <a:rPr lang="en-US" dirty="0" smtClean="0"/>
              <a:t>Either its lhs is a </a:t>
            </a:r>
            <a:r>
              <a:rPr lang="en-US" dirty="0" err="1" smtClean="0"/>
              <a:t>superkey</a:t>
            </a:r>
            <a:endParaRPr lang="en-US" dirty="0" smtClean="0"/>
          </a:p>
          <a:p>
            <a:pPr lvl="1"/>
            <a:r>
              <a:rPr lang="en-US" dirty="0" smtClean="0"/>
              <a:t>Or each attribute on its right hand side either appear in the lhs or in a key</a:t>
            </a:r>
          </a:p>
          <a:p>
            <a:pPr lvl="1"/>
            <a:endParaRPr lang="en-US" sz="1500" dirty="0"/>
          </a:p>
          <a:p>
            <a:r>
              <a:rPr lang="en-US" dirty="0" smtClean="0"/>
              <a:t>Observation: BCNF is stricter than 3NF</a:t>
            </a:r>
          </a:p>
          <a:p>
            <a:r>
              <a:rPr lang="en-US" dirty="0" smtClean="0"/>
              <a:t>Therefore</a:t>
            </a:r>
          </a:p>
          <a:p>
            <a:pPr lvl="1"/>
            <a:r>
              <a:rPr lang="en-US" dirty="0" smtClean="0"/>
              <a:t>A table that satisfies BCNF must satisfy 3NF, but not vice versa</a:t>
            </a:r>
          </a:p>
          <a:p>
            <a:pPr lvl="1"/>
            <a:r>
              <a:rPr lang="en-US" dirty="0" smtClean="0"/>
              <a:t>A table that violates 3NF must violate BCNF, but not vice versa</a:t>
            </a:r>
          </a:p>
          <a:p>
            <a:pPr lvl="1"/>
            <a:endParaRPr lang="en-US" dirty="0"/>
          </a:p>
          <a:p>
            <a:pPr lvl="1"/>
            <a:endParaRPr lang="en-SG" dirty="0"/>
          </a:p>
        </p:txBody>
      </p:sp>
    </p:spTree>
    <p:extLst>
      <p:ext uri="{BB962C8B-B14F-4D97-AF65-F5344CB8AC3E}">
        <p14:creationId xmlns:p14="http://schemas.microsoft.com/office/powerpoint/2010/main" val="394297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vs. 3NF</a:t>
            </a:r>
            <a:endParaRPr lang="en-SG" dirty="0"/>
          </a:p>
        </p:txBody>
      </p:sp>
      <p:sp>
        <p:nvSpPr>
          <p:cNvPr id="3" name="Content Placeholder 2"/>
          <p:cNvSpPr>
            <a:spLocks noGrp="1"/>
          </p:cNvSpPr>
          <p:nvPr>
            <p:ph idx="1"/>
          </p:nvPr>
        </p:nvSpPr>
        <p:spPr>
          <a:xfrm>
            <a:off x="457200" y="1196752"/>
            <a:ext cx="8229600" cy="4934173"/>
          </a:xfrm>
        </p:spPr>
        <p:txBody>
          <a:bodyPr>
            <a:normAutofit fontScale="77500" lnSpcReduction="20000"/>
          </a:bodyPr>
          <a:lstStyle/>
          <a:p>
            <a:r>
              <a:rPr lang="en-US" dirty="0" smtClean="0"/>
              <a:t>BCNF Decomposition:</a:t>
            </a:r>
          </a:p>
          <a:p>
            <a:pPr lvl="1"/>
            <a:r>
              <a:rPr lang="en-US" dirty="0" smtClean="0"/>
              <a:t>Avoids insertion, deletion, and update anomalies</a:t>
            </a:r>
          </a:p>
          <a:p>
            <a:pPr lvl="1"/>
            <a:r>
              <a:rPr lang="en-US" dirty="0" smtClean="0"/>
              <a:t>Eliminates most redundancies</a:t>
            </a:r>
          </a:p>
          <a:p>
            <a:pPr lvl="1"/>
            <a:r>
              <a:rPr lang="en-US" dirty="0" smtClean="0"/>
              <a:t>But does not always preserve all FDs</a:t>
            </a:r>
          </a:p>
          <a:p>
            <a:pPr lvl="1"/>
            <a:endParaRPr lang="en-US" sz="1500" dirty="0"/>
          </a:p>
          <a:p>
            <a:r>
              <a:rPr lang="en-US" dirty="0" smtClean="0"/>
              <a:t>3NF Decomposition:</a:t>
            </a:r>
          </a:p>
          <a:p>
            <a:pPr lvl="1"/>
            <a:r>
              <a:rPr lang="en-US" dirty="0" smtClean="0"/>
              <a:t>Avoids insertion, deletion, and update anomalies</a:t>
            </a:r>
          </a:p>
          <a:p>
            <a:pPr lvl="1"/>
            <a:r>
              <a:rPr lang="en-US" dirty="0" smtClean="0"/>
              <a:t>May lead to a bit more redundancy than BCNF</a:t>
            </a:r>
          </a:p>
          <a:p>
            <a:pPr lvl="1"/>
            <a:r>
              <a:rPr lang="en-US" dirty="0" smtClean="0"/>
              <a:t>Always preserve all FDs</a:t>
            </a:r>
          </a:p>
          <a:p>
            <a:pPr lvl="1"/>
            <a:endParaRPr lang="en-US" sz="1500" dirty="0"/>
          </a:p>
          <a:p>
            <a:r>
              <a:rPr lang="en-US" dirty="0" smtClean="0"/>
              <a:t>So which one to use?</a:t>
            </a:r>
          </a:p>
          <a:p>
            <a:r>
              <a:rPr lang="en-US" dirty="0" smtClean="0"/>
              <a:t>A logical approach</a:t>
            </a:r>
          </a:p>
          <a:p>
            <a:pPr lvl="1"/>
            <a:r>
              <a:rPr lang="en-US" dirty="0" smtClean="0"/>
              <a:t>Go for a BCNF decomposition first</a:t>
            </a:r>
          </a:p>
          <a:p>
            <a:pPr lvl="1"/>
            <a:r>
              <a:rPr lang="en-US" dirty="0" smtClean="0"/>
              <a:t>If it preserves all FDs, then we are done</a:t>
            </a:r>
          </a:p>
          <a:p>
            <a:pPr lvl="1"/>
            <a:r>
              <a:rPr lang="en-US" dirty="0" smtClean="0"/>
              <a:t>If not, then go for a 3NF decomposition instead</a:t>
            </a:r>
          </a:p>
          <a:p>
            <a:pPr lvl="1"/>
            <a:endParaRPr lang="en-US" dirty="0"/>
          </a:p>
          <a:p>
            <a:pPr lvl="1"/>
            <a:endParaRPr lang="en-SG" dirty="0"/>
          </a:p>
        </p:txBody>
      </p:sp>
    </p:spTree>
    <p:extLst>
      <p:ext uri="{BB962C8B-B14F-4D97-AF65-F5344CB8AC3E}">
        <p14:creationId xmlns:p14="http://schemas.microsoft.com/office/powerpoint/2010/main" val="2127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(3NF)</a:t>
            </a:r>
            <a:endParaRPr lang="en-SG" dirty="0"/>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endParaRPr lang="en-US" sz="900" dirty="0" smtClean="0"/>
          </a:p>
          <a:p>
            <a:r>
              <a:rPr lang="en-US" dirty="0" smtClean="0"/>
              <a:t>Definition: A table satisfies 3NF, if and only if for every non-trivial X</a:t>
            </a:r>
            <a:r>
              <a:rPr lang="en-US" dirty="0" smtClean="0">
                <a:sym typeface="Wingdings" pitchFamily="2" charset="2"/>
              </a:rPr>
              <a:t>Y</a:t>
            </a:r>
            <a:endParaRPr lang="en-US" dirty="0">
              <a:sym typeface="Wingdings" pitchFamily="2" charset="2"/>
            </a:endParaRPr>
          </a:p>
          <a:p>
            <a:pPr lvl="1"/>
            <a:r>
              <a:rPr lang="en-US" dirty="0" smtClean="0"/>
              <a:t>Either X contains a key</a:t>
            </a:r>
          </a:p>
          <a:p>
            <a:pPr lvl="1"/>
            <a:r>
              <a:rPr lang="en-US" dirty="0" smtClean="0"/>
              <a:t>Or each attribute in Y is either contained in a key or in X</a:t>
            </a:r>
          </a:p>
          <a:p>
            <a:endParaRPr lang="en-US" sz="900" dirty="0" smtClean="0"/>
          </a:p>
          <a:p>
            <a:r>
              <a:rPr lang="en-US" dirty="0" smtClean="0"/>
              <a:t>Example: </a:t>
            </a:r>
            <a:endParaRPr lang="en-US" dirty="0"/>
          </a:p>
          <a:p>
            <a:pPr lvl="1"/>
            <a:r>
              <a:rPr lang="en-US" dirty="0" smtClean="0"/>
              <a:t>Given FDs: C</a:t>
            </a:r>
            <a:r>
              <a:rPr lang="en-US" dirty="0" smtClean="0">
                <a:sym typeface="Wingdings" pitchFamily="2" charset="2"/>
              </a:rPr>
              <a:t>B, ABC, BCC</a:t>
            </a:r>
          </a:p>
          <a:p>
            <a:pPr lvl="1"/>
            <a:r>
              <a:rPr lang="en-US" dirty="0" smtClean="0">
                <a:sym typeface="Wingdings" pitchFamily="2" charset="2"/>
              </a:rPr>
              <a:t>Keys: {AB}, {AC}</a:t>
            </a:r>
          </a:p>
          <a:p>
            <a:pPr lvl="1"/>
            <a:r>
              <a:rPr lang="en-US" dirty="0" smtClean="0">
                <a:sym typeface="Wingdings" pitchFamily="2" charset="2"/>
              </a:rPr>
              <a:t>ABC is OK, since AB is a key of R</a:t>
            </a:r>
          </a:p>
          <a:p>
            <a:pPr lvl="1"/>
            <a:r>
              <a:rPr lang="en-US" dirty="0" smtClean="0">
                <a:sym typeface="Wingdings" pitchFamily="2" charset="2"/>
              </a:rPr>
              <a:t>CB is OK, since B is in a key of R</a:t>
            </a:r>
          </a:p>
          <a:p>
            <a:pPr lvl="1"/>
            <a:r>
              <a:rPr lang="en-US" dirty="0" smtClean="0">
                <a:sym typeface="Wingdings" pitchFamily="2" charset="2"/>
              </a:rPr>
              <a:t>BCC is OK, since C is in BC</a:t>
            </a:r>
          </a:p>
          <a:p>
            <a:pPr lvl="1"/>
            <a:r>
              <a:rPr lang="en-US" dirty="0" smtClean="0">
                <a:sym typeface="Wingdings" pitchFamily="2" charset="2"/>
              </a:rPr>
              <a:t>So R is in 3NF</a:t>
            </a:r>
            <a:endParaRPr lang="en-SG" dirty="0"/>
          </a:p>
        </p:txBody>
      </p:sp>
      <p:graphicFrame>
        <p:nvGraphicFramePr>
          <p:cNvPr id="4" name="Content Placeholder 3"/>
          <p:cNvGraphicFramePr>
            <a:graphicFrameLocks/>
          </p:cNvGraphicFramePr>
          <p:nvPr>
            <p:extLst/>
          </p:nvPr>
        </p:nvGraphicFramePr>
        <p:xfrm>
          <a:off x="6606864" y="4301807"/>
          <a:ext cx="1209735" cy="678748"/>
        </p:xfrm>
        <a:graphic>
          <a:graphicData uri="http://schemas.openxmlformats.org/drawingml/2006/table">
            <a:tbl>
              <a:tblPr firstRow="1" bandRow="1">
                <a:tableStyleId>{5C22544A-7EE6-4342-B048-85BDC9FD1C3A}</a:tableStyleId>
              </a:tblPr>
              <a:tblGrid>
                <a:gridCol w="403245">
                  <a:extLst>
                    <a:ext uri="{9D8B030D-6E8A-4147-A177-3AD203B41FA5}">
                      <a16:colId xmlns:a16="http://schemas.microsoft.com/office/drawing/2014/main" val="20000"/>
                    </a:ext>
                  </a:extLst>
                </a:gridCol>
                <a:gridCol w="403245">
                  <a:extLst>
                    <a:ext uri="{9D8B030D-6E8A-4147-A177-3AD203B41FA5}">
                      <a16:colId xmlns:a16="http://schemas.microsoft.com/office/drawing/2014/main" val="20001"/>
                    </a:ext>
                  </a:extLst>
                </a:gridCol>
                <a:gridCol w="403245">
                  <a:extLst>
                    <a:ext uri="{9D8B030D-6E8A-4147-A177-3AD203B41FA5}">
                      <a16:colId xmlns:a16="http://schemas.microsoft.com/office/drawing/2014/main" val="20002"/>
                    </a:ext>
                  </a:extLst>
                </a:gridCol>
              </a:tblGrid>
              <a:tr h="252028">
                <a:tc>
                  <a:txBody>
                    <a:bodyPr/>
                    <a:lstStyle/>
                    <a:p>
                      <a:pPr algn="ctr"/>
                      <a:r>
                        <a:rPr lang="en-SG" sz="2800" u="none" dirty="0" smtClean="0">
                          <a:latin typeface="Calibri" pitchFamily="34" charset="0"/>
                        </a:rPr>
                        <a:t>A</a:t>
                      </a:r>
                      <a:endParaRPr lang="en-SG" sz="2800" u="none" dirty="0">
                        <a:latin typeface="Calibri" pitchFamily="34" charset="0"/>
                      </a:endParaRPr>
                    </a:p>
                  </a:txBody>
                  <a:tcPr marT="0" marB="0"/>
                </a:tc>
                <a:tc>
                  <a:txBody>
                    <a:bodyPr/>
                    <a:lstStyle/>
                    <a:p>
                      <a:pPr algn="ctr"/>
                      <a:r>
                        <a:rPr lang="en-SG" sz="2800" u="none" dirty="0" smtClean="0">
                          <a:latin typeface="Calibri" pitchFamily="34" charset="0"/>
                        </a:rPr>
                        <a:t>B</a:t>
                      </a:r>
                      <a:endParaRPr lang="en-SG" sz="2800" u="none" dirty="0">
                        <a:latin typeface="Calibri" pitchFamily="34" charset="0"/>
                      </a:endParaRPr>
                    </a:p>
                  </a:txBody>
                  <a:tcPr marT="0" marB="0"/>
                </a:tc>
                <a:tc>
                  <a:txBody>
                    <a:bodyPr/>
                    <a:lstStyle/>
                    <a:p>
                      <a:pPr algn="ctr"/>
                      <a:r>
                        <a:rPr lang="en-SG" sz="2800" u="none" dirty="0" smtClean="0">
                          <a:latin typeface="Calibri" pitchFamily="34" charset="0"/>
                        </a:rPr>
                        <a:t>C</a:t>
                      </a:r>
                      <a:endParaRPr lang="en-SG" sz="2800" u="none" dirty="0">
                        <a:latin typeface="Calibri" pitchFamily="34" charset="0"/>
                      </a:endParaRPr>
                    </a:p>
                  </a:txBody>
                  <a:tcPr marT="0" marB="0"/>
                </a:tc>
                <a:extLst>
                  <a:ext uri="{0D108BD9-81ED-4DB2-BD59-A6C34878D82A}">
                    <a16:rowId xmlns:a16="http://schemas.microsoft.com/office/drawing/2014/main" val="10000"/>
                  </a:ext>
                </a:extLst>
              </a:tr>
              <a:tr h="252028">
                <a:tc>
                  <a:txBody>
                    <a:bodyPr/>
                    <a:lstStyle/>
                    <a:p>
                      <a:pPr algn="ctr"/>
                      <a:endParaRPr lang="en-SG" sz="800" dirty="0">
                        <a:latin typeface="Calibri" pitchFamily="34" charset="0"/>
                      </a:endParaRPr>
                    </a:p>
                  </a:txBody>
                  <a:tcPr marT="0" marB="0"/>
                </a:tc>
                <a:tc>
                  <a:txBody>
                    <a:bodyPr/>
                    <a:lstStyle/>
                    <a:p>
                      <a:pPr algn="ctr"/>
                      <a:endParaRPr lang="en-SG" sz="800" u="none" dirty="0">
                        <a:latin typeface="Calibri" pitchFamily="34" charset="0"/>
                      </a:endParaRPr>
                    </a:p>
                  </a:txBody>
                  <a:tcPr marT="0" marB="0"/>
                </a:tc>
                <a:tc>
                  <a:txBody>
                    <a:bodyPr/>
                    <a:lstStyle/>
                    <a:p>
                      <a:pPr algn="ctr"/>
                      <a:endParaRPr lang="en-SG" sz="800" u="none" dirty="0">
                        <a:latin typeface="Calibri" pitchFamily="34" charset="0"/>
                      </a:endParaRPr>
                    </a:p>
                  </a:txBody>
                  <a:tcPr marT="0" marB="0"/>
                </a:tc>
                <a:extLst>
                  <a:ext uri="{0D108BD9-81ED-4DB2-BD59-A6C34878D82A}">
                    <a16:rowId xmlns:a16="http://schemas.microsoft.com/office/drawing/2014/main" val="10001"/>
                  </a:ext>
                </a:extLst>
              </a:tr>
            </a:tbl>
          </a:graphicData>
        </a:graphic>
      </p:graphicFrame>
      <p:sp>
        <p:nvSpPr>
          <p:cNvPr id="5" name="Rectangle 4"/>
          <p:cNvSpPr/>
          <p:nvPr/>
        </p:nvSpPr>
        <p:spPr>
          <a:xfrm>
            <a:off x="6156176" y="4293096"/>
            <a:ext cx="407484" cy="584775"/>
          </a:xfrm>
          <a:prstGeom prst="rect">
            <a:avLst/>
          </a:prstGeom>
        </p:spPr>
        <p:txBody>
          <a:bodyPr wrap="none">
            <a:spAutoFit/>
          </a:bodyPr>
          <a:lstStyle/>
          <a:p>
            <a:r>
              <a:rPr lang="en-US" sz="3200" dirty="0" smtClean="0">
                <a:latin typeface="Calibri" pitchFamily="34" charset="0"/>
              </a:rPr>
              <a:t>R</a:t>
            </a:r>
            <a:endParaRPr lang="en-US" sz="3200" dirty="0">
              <a:latin typeface="Calibri" pitchFamily="34" charset="0"/>
            </a:endParaRPr>
          </a:p>
        </p:txBody>
      </p:sp>
    </p:spTree>
    <p:extLst>
      <p:ext uri="{BB962C8B-B14F-4D97-AF65-F5344CB8AC3E}">
        <p14:creationId xmlns:p14="http://schemas.microsoft.com/office/powerpoint/2010/main" val="3734329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3NF Preserve All FDs?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Given</a:t>
            </a:r>
            <a:r>
              <a:rPr lang="en-US" dirty="0"/>
              <a:t>: A table R, and a set S of FDs</a:t>
            </a:r>
          </a:p>
          <a:p>
            <a:r>
              <a:rPr lang="en-US" dirty="0" smtClean="0"/>
              <a:t>Step </a:t>
            </a:r>
            <a:r>
              <a:rPr lang="en-US" dirty="0"/>
              <a:t>1: Derive a minimal basis of S</a:t>
            </a:r>
          </a:p>
          <a:p>
            <a:r>
              <a:rPr lang="en-US" dirty="0" smtClean="0"/>
              <a:t>Step </a:t>
            </a:r>
            <a:r>
              <a:rPr lang="en-US" dirty="0"/>
              <a:t>2: In the minimal basis, combine the FDs whose left hand sides are the same</a:t>
            </a:r>
          </a:p>
          <a:p>
            <a:r>
              <a:rPr lang="en-US" dirty="0" smtClean="0"/>
              <a:t>Step </a:t>
            </a:r>
            <a:r>
              <a:rPr lang="en-US" dirty="0"/>
              <a:t>3: Create a table for each FD remained</a:t>
            </a:r>
          </a:p>
          <a:p>
            <a:r>
              <a:rPr lang="en-US" dirty="0" smtClean="0"/>
              <a:t>Step </a:t>
            </a:r>
            <a:r>
              <a:rPr lang="en-US" dirty="0"/>
              <a:t>4: If none of the tables contain a key of the original table R, create a table that contains a key of R</a:t>
            </a:r>
          </a:p>
          <a:p>
            <a:r>
              <a:rPr lang="en-US" dirty="0"/>
              <a:t>Step 5: Remove redundant </a:t>
            </a:r>
            <a:r>
              <a:rPr lang="en-US" dirty="0" smtClean="0"/>
              <a:t>tables</a:t>
            </a:r>
          </a:p>
          <a:p>
            <a:r>
              <a:rPr lang="en-US" dirty="0"/>
              <a:t>Rationale: Because </a:t>
            </a:r>
            <a:r>
              <a:rPr lang="en-US" dirty="0" smtClean="0"/>
              <a:t>of Step 3</a:t>
            </a:r>
            <a:endParaRPr lang="en-US" dirty="0"/>
          </a:p>
          <a:p>
            <a:endParaRPr lang="en-US" dirty="0"/>
          </a:p>
          <a:p>
            <a:endParaRPr lang="en-US" dirty="0"/>
          </a:p>
        </p:txBody>
      </p:sp>
    </p:spTree>
    <p:extLst>
      <p:ext uri="{BB962C8B-B14F-4D97-AF65-F5344CB8AC3E}">
        <p14:creationId xmlns:p14="http://schemas.microsoft.com/office/powerpoint/2010/main" val="18381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Next</a:t>
            </a:r>
            <a:endParaRPr lang="en-US" dirty="0"/>
          </a:p>
        </p:txBody>
      </p:sp>
      <p:sp>
        <p:nvSpPr>
          <p:cNvPr id="3" name="Content Placeholder 2"/>
          <p:cNvSpPr>
            <a:spLocks noGrp="1"/>
          </p:cNvSpPr>
          <p:nvPr>
            <p:ph idx="1"/>
          </p:nvPr>
        </p:nvSpPr>
        <p:spPr/>
        <p:txBody>
          <a:bodyPr/>
          <a:lstStyle/>
          <a:p>
            <a:r>
              <a:rPr lang="en-US" dirty="0" smtClean="0"/>
              <a:t>Relational Algebra</a:t>
            </a:r>
            <a:endParaRPr lang="en-US" dirty="0"/>
          </a:p>
        </p:txBody>
      </p:sp>
    </p:spTree>
    <p:extLst>
      <p:ext uri="{BB962C8B-B14F-4D97-AF65-F5344CB8AC3E}">
        <p14:creationId xmlns:p14="http://schemas.microsoft.com/office/powerpoint/2010/main" val="1689529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Algebra: Motivation</a:t>
            </a:r>
            <a:endParaRPr lang="en-SG" dirty="0"/>
          </a:p>
        </p:txBody>
      </p:sp>
      <p:sp>
        <p:nvSpPr>
          <p:cNvPr id="3" name="Content Placeholder 2"/>
          <p:cNvSpPr>
            <a:spLocks noGrp="1"/>
          </p:cNvSpPr>
          <p:nvPr>
            <p:ph idx="1"/>
          </p:nvPr>
        </p:nvSpPr>
        <p:spPr/>
        <p:txBody>
          <a:bodyPr>
            <a:normAutofit fontScale="85000" lnSpcReduction="20000"/>
          </a:bodyPr>
          <a:lstStyle/>
          <a:p>
            <a:r>
              <a:rPr lang="en-US" dirty="0" smtClean="0"/>
              <a:t>We have the specification of an DB application</a:t>
            </a:r>
          </a:p>
          <a:p>
            <a:r>
              <a:rPr lang="en-US" dirty="0" smtClean="0"/>
              <a:t>We use an ER-diagrams for a conceptual design of our database</a:t>
            </a:r>
          </a:p>
          <a:p>
            <a:r>
              <a:rPr lang="en-US" dirty="0" smtClean="0"/>
              <a:t>We transform the ER-diagram into a database schema (i.e., the schemas of a set of tables)</a:t>
            </a:r>
          </a:p>
          <a:p>
            <a:r>
              <a:rPr lang="en-US" dirty="0" smtClean="0"/>
              <a:t>We normalize the schema, and then insert some tuples into the tables</a:t>
            </a:r>
          </a:p>
          <a:p>
            <a:r>
              <a:rPr lang="en-US" dirty="0" smtClean="0"/>
              <a:t>Now what?</a:t>
            </a:r>
          </a:p>
          <a:p>
            <a:r>
              <a:rPr lang="en-US" dirty="0" smtClean="0"/>
              <a:t>How do we perform queries on those tables?</a:t>
            </a:r>
          </a:p>
          <a:p>
            <a:pPr lvl="1"/>
            <a:r>
              <a:rPr lang="en-US" dirty="0" smtClean="0"/>
              <a:t>Database side: Relational Algebra (RA)</a:t>
            </a:r>
          </a:p>
          <a:p>
            <a:pPr lvl="1"/>
            <a:r>
              <a:rPr lang="en-US" dirty="0" smtClean="0"/>
              <a:t>User side: Structured Query Language (SQL)</a:t>
            </a:r>
          </a:p>
          <a:p>
            <a:endParaRPr lang="en-SG" dirty="0"/>
          </a:p>
        </p:txBody>
      </p:sp>
    </p:spTree>
    <p:extLst>
      <p:ext uri="{BB962C8B-B14F-4D97-AF65-F5344CB8AC3E}">
        <p14:creationId xmlns:p14="http://schemas.microsoft.com/office/powerpoint/2010/main" val="424236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Motivation</a:t>
            </a:r>
            <a:endParaRPr lang="en-SG" dirty="0"/>
          </a:p>
        </p:txBody>
      </p:sp>
      <p:pic>
        <p:nvPicPr>
          <p:cNvPr id="7" name="Picture 10" descr="C:\Users\Administrator\AppData\Local\Microsoft\Windows\Temporary Internet Files\Content.IE5\VQIV2J9N\MC90043940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0272" y="1196752"/>
            <a:ext cx="1440160" cy="15509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99592" y="2780928"/>
            <a:ext cx="954107" cy="584775"/>
          </a:xfrm>
          <a:prstGeom prst="rect">
            <a:avLst/>
          </a:prstGeom>
          <a:noFill/>
        </p:spPr>
        <p:txBody>
          <a:bodyPr wrap="none" rtlCol="0">
            <a:spAutoFit/>
          </a:bodyPr>
          <a:lstStyle/>
          <a:p>
            <a:r>
              <a:rPr lang="en-US" sz="3200" dirty="0" smtClean="0">
                <a:latin typeface="Calibri" pitchFamily="34" charset="0"/>
              </a:rPr>
              <a:t>User</a:t>
            </a:r>
            <a:endParaRPr lang="en-SG" sz="3200" dirty="0">
              <a:latin typeface="Calibri" pitchFamily="34" charset="0"/>
            </a:endParaRPr>
          </a:p>
        </p:txBody>
      </p:sp>
      <p:cxnSp>
        <p:nvCxnSpPr>
          <p:cNvPr id="10" name="Straight Arrow Connector 9"/>
          <p:cNvCxnSpPr/>
          <p:nvPr/>
        </p:nvCxnSpPr>
        <p:spPr bwMode="auto">
          <a:xfrm>
            <a:off x="2339752" y="1700808"/>
            <a:ext cx="3240360" cy="0"/>
          </a:xfrm>
          <a:prstGeom prst="straightConnector1">
            <a:avLst/>
          </a:prstGeom>
          <a:solidFill>
            <a:schemeClr val="accent1"/>
          </a:solidFill>
          <a:ln w="38100" cap="flat" cmpd="sng" algn="ctr">
            <a:solidFill>
              <a:schemeClr val="tx1"/>
            </a:solidFill>
            <a:prstDash val="solid"/>
            <a:round/>
            <a:headEnd type="none" w="med" len="med"/>
            <a:tailEnd type="arrow" w="lg" len="lg"/>
          </a:ln>
          <a:effectLst/>
        </p:spPr>
      </p:cxnSp>
      <p:pic>
        <p:nvPicPr>
          <p:cNvPr id="1028" name="Picture 4" descr="http://www.iconpng.com/png/lumina/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4293096"/>
            <a:ext cx="1800200" cy="18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652120" y="1466781"/>
            <a:ext cx="2664296" cy="523220"/>
          </a:xfrm>
          <a:prstGeom prst="rect">
            <a:avLst/>
          </a:prstGeom>
          <a:noFill/>
          <a:ln w="25400">
            <a:solidFill>
              <a:schemeClr val="accent1"/>
            </a:solidFill>
          </a:ln>
        </p:spPr>
        <p:txBody>
          <a:bodyPr wrap="square" rtlCol="0">
            <a:spAutoFit/>
          </a:bodyPr>
          <a:lstStyle/>
          <a:p>
            <a:pPr algn="ctr"/>
            <a:r>
              <a:rPr lang="en-US" sz="2800" dirty="0" smtClean="0">
                <a:latin typeface="Calibri" pitchFamily="34" charset="0"/>
              </a:rPr>
              <a:t>Query Interface</a:t>
            </a:r>
            <a:endParaRPr lang="en-SG" sz="2800" dirty="0">
              <a:latin typeface="Calibri" pitchFamily="34" charset="0"/>
            </a:endParaRPr>
          </a:p>
        </p:txBody>
      </p:sp>
      <p:sp>
        <p:nvSpPr>
          <p:cNvPr id="15" name="TextBox 14"/>
          <p:cNvSpPr txBox="1"/>
          <p:nvPr/>
        </p:nvSpPr>
        <p:spPr>
          <a:xfrm>
            <a:off x="5580112" y="3265820"/>
            <a:ext cx="2880320" cy="523220"/>
          </a:xfrm>
          <a:prstGeom prst="rect">
            <a:avLst/>
          </a:prstGeom>
          <a:noFill/>
          <a:ln w="25400">
            <a:solidFill>
              <a:schemeClr val="accent1"/>
            </a:solidFill>
          </a:ln>
        </p:spPr>
        <p:txBody>
          <a:bodyPr wrap="square" rtlCol="0">
            <a:spAutoFit/>
          </a:bodyPr>
          <a:lstStyle/>
          <a:p>
            <a:pPr algn="ctr"/>
            <a:r>
              <a:rPr lang="en-US" sz="2800" dirty="0" smtClean="0">
                <a:latin typeface="Calibri" pitchFamily="34" charset="0"/>
              </a:rPr>
              <a:t>Processing Engine</a:t>
            </a:r>
            <a:endParaRPr lang="en-SG" sz="2800" dirty="0">
              <a:latin typeface="Calibri" pitchFamily="34" charset="0"/>
            </a:endParaRPr>
          </a:p>
        </p:txBody>
      </p:sp>
      <p:cxnSp>
        <p:nvCxnSpPr>
          <p:cNvPr id="16" name="Straight Arrow Connector 15"/>
          <p:cNvCxnSpPr/>
          <p:nvPr/>
        </p:nvCxnSpPr>
        <p:spPr bwMode="auto">
          <a:xfrm>
            <a:off x="7020272" y="2112797"/>
            <a:ext cx="0" cy="1100179"/>
          </a:xfrm>
          <a:prstGeom prst="straightConnector1">
            <a:avLst/>
          </a:prstGeom>
          <a:solidFill>
            <a:schemeClr val="accent1"/>
          </a:solidFill>
          <a:ln w="38100" cap="flat" cmpd="sng" algn="ctr">
            <a:solidFill>
              <a:schemeClr val="tx1"/>
            </a:solidFill>
            <a:prstDash val="solid"/>
            <a:round/>
            <a:headEnd type="none" w="med" len="med"/>
            <a:tailEnd type="arrow" w="lg" len="lg"/>
          </a:ln>
          <a:effectLst/>
        </p:spPr>
      </p:cxnSp>
      <p:cxnSp>
        <p:nvCxnSpPr>
          <p:cNvPr id="19" name="Straight Arrow Connector 18"/>
          <p:cNvCxnSpPr/>
          <p:nvPr/>
        </p:nvCxnSpPr>
        <p:spPr bwMode="auto">
          <a:xfrm>
            <a:off x="7020272" y="3933056"/>
            <a:ext cx="0" cy="524115"/>
          </a:xfrm>
          <a:prstGeom prst="straightConnector1">
            <a:avLst/>
          </a:prstGeom>
          <a:solidFill>
            <a:schemeClr val="accent1"/>
          </a:solidFill>
          <a:ln w="38100" cap="flat" cmpd="sng" algn="ctr">
            <a:solidFill>
              <a:schemeClr val="tx1"/>
            </a:solidFill>
            <a:prstDash val="solid"/>
            <a:round/>
            <a:headEnd type="none" w="med" len="med"/>
            <a:tailEnd type="arrow" w="lg" len="lg"/>
          </a:ln>
          <a:effectLst/>
        </p:spPr>
      </p:cxnSp>
      <p:sp>
        <p:nvSpPr>
          <p:cNvPr id="20" name="TextBox 19"/>
          <p:cNvSpPr txBox="1"/>
          <p:nvPr/>
        </p:nvSpPr>
        <p:spPr>
          <a:xfrm>
            <a:off x="2843808" y="1728391"/>
            <a:ext cx="1103187" cy="954107"/>
          </a:xfrm>
          <a:prstGeom prst="rect">
            <a:avLst/>
          </a:prstGeom>
          <a:noFill/>
        </p:spPr>
        <p:txBody>
          <a:bodyPr wrap="none" rtlCol="0">
            <a:spAutoFit/>
          </a:bodyPr>
          <a:lstStyle/>
          <a:p>
            <a:r>
              <a:rPr lang="en-US" sz="2800" dirty="0" smtClean="0">
                <a:solidFill>
                  <a:srgbClr val="A50021"/>
                </a:solidFill>
                <a:latin typeface="Calibri" pitchFamily="34" charset="0"/>
              </a:rPr>
              <a:t>Query</a:t>
            </a:r>
            <a:br>
              <a:rPr lang="en-US" sz="2800" dirty="0" smtClean="0">
                <a:solidFill>
                  <a:srgbClr val="A50021"/>
                </a:solidFill>
                <a:latin typeface="Calibri" pitchFamily="34" charset="0"/>
              </a:rPr>
            </a:br>
            <a:r>
              <a:rPr lang="en-US" sz="2800" dirty="0" smtClean="0">
                <a:solidFill>
                  <a:srgbClr val="A50021"/>
                </a:solidFill>
                <a:latin typeface="Calibri" pitchFamily="34" charset="0"/>
              </a:rPr>
              <a:t>In SQL</a:t>
            </a:r>
            <a:endParaRPr lang="en-SG" sz="2800" dirty="0">
              <a:solidFill>
                <a:srgbClr val="A50021"/>
              </a:solidFill>
              <a:latin typeface="Calibri" pitchFamily="34" charset="0"/>
            </a:endParaRPr>
          </a:p>
        </p:txBody>
      </p:sp>
      <p:sp>
        <p:nvSpPr>
          <p:cNvPr id="21" name="TextBox 20"/>
          <p:cNvSpPr txBox="1"/>
          <p:nvPr/>
        </p:nvSpPr>
        <p:spPr>
          <a:xfrm>
            <a:off x="7213229" y="2186861"/>
            <a:ext cx="1103187" cy="954107"/>
          </a:xfrm>
          <a:prstGeom prst="rect">
            <a:avLst/>
          </a:prstGeom>
          <a:noFill/>
        </p:spPr>
        <p:txBody>
          <a:bodyPr wrap="square" rtlCol="0">
            <a:spAutoFit/>
          </a:bodyPr>
          <a:lstStyle/>
          <a:p>
            <a:r>
              <a:rPr lang="en-US" sz="2800" dirty="0" smtClean="0">
                <a:solidFill>
                  <a:srgbClr val="A50021"/>
                </a:solidFill>
                <a:latin typeface="Calibri" pitchFamily="34" charset="0"/>
              </a:rPr>
              <a:t>Query</a:t>
            </a:r>
            <a:br>
              <a:rPr lang="en-US" sz="2800" dirty="0" smtClean="0">
                <a:solidFill>
                  <a:srgbClr val="A50021"/>
                </a:solidFill>
                <a:latin typeface="Calibri" pitchFamily="34" charset="0"/>
              </a:rPr>
            </a:br>
            <a:r>
              <a:rPr lang="en-US" sz="2800" dirty="0" smtClean="0">
                <a:solidFill>
                  <a:srgbClr val="A50021"/>
                </a:solidFill>
                <a:latin typeface="Calibri" pitchFamily="34" charset="0"/>
              </a:rPr>
              <a:t>In RA</a:t>
            </a:r>
            <a:endParaRPr lang="en-SG" sz="2800" dirty="0">
              <a:solidFill>
                <a:srgbClr val="A50021"/>
              </a:solidFill>
              <a:latin typeface="Calibri" pitchFamily="34" charset="0"/>
            </a:endParaRPr>
          </a:p>
        </p:txBody>
      </p:sp>
      <p:sp>
        <p:nvSpPr>
          <p:cNvPr id="18" name="Rectangle 17"/>
          <p:cNvSpPr/>
          <p:nvPr/>
        </p:nvSpPr>
        <p:spPr bwMode="auto">
          <a:xfrm>
            <a:off x="4932040" y="1124744"/>
            <a:ext cx="3960440" cy="4896544"/>
          </a:xfrm>
          <a:prstGeom prst="rect">
            <a:avLst/>
          </a:prstGeom>
          <a:noFill/>
          <a:ln w="31750" cap="flat" cmpd="sng" algn="ctr">
            <a:solidFill>
              <a:srgbClr val="0000F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SG" sz="2800" b="1" i="0" u="none" strike="noStrike" cap="none" normalizeH="0" baseline="0" smtClean="0">
              <a:ln>
                <a:noFill/>
              </a:ln>
              <a:solidFill>
                <a:schemeClr val="tx1"/>
              </a:solidFill>
              <a:effectLst/>
              <a:latin typeface="Arial" charset="0"/>
              <a:ea typeface="宋体" pitchFamily="2" charset="-122"/>
            </a:endParaRPr>
          </a:p>
        </p:txBody>
      </p:sp>
      <p:sp>
        <p:nvSpPr>
          <p:cNvPr id="24" name="TextBox 23"/>
          <p:cNvSpPr txBox="1"/>
          <p:nvPr/>
        </p:nvSpPr>
        <p:spPr>
          <a:xfrm>
            <a:off x="4067944" y="4273932"/>
            <a:ext cx="1738809" cy="584775"/>
          </a:xfrm>
          <a:prstGeom prst="rect">
            <a:avLst/>
          </a:prstGeom>
          <a:solidFill>
            <a:schemeClr val="bg1"/>
          </a:solidFill>
          <a:ln w="31750">
            <a:solidFill>
              <a:srgbClr val="0000FF"/>
            </a:solidFill>
            <a:prstDash val="dash"/>
          </a:ln>
        </p:spPr>
        <p:txBody>
          <a:bodyPr wrap="none" rtlCol="0">
            <a:spAutoFit/>
          </a:bodyPr>
          <a:lstStyle/>
          <a:p>
            <a:r>
              <a:rPr lang="en-US" sz="3200" dirty="0" smtClean="0">
                <a:latin typeface="Calibri" pitchFamily="34" charset="0"/>
              </a:rPr>
              <a:t>Database</a:t>
            </a:r>
            <a:endParaRPr lang="en-SG" sz="3200" dirty="0">
              <a:latin typeface="Calibri" pitchFamily="34" charset="0"/>
            </a:endParaRPr>
          </a:p>
        </p:txBody>
      </p:sp>
    </p:spTree>
    <p:extLst>
      <p:ext uri="{BB962C8B-B14F-4D97-AF65-F5344CB8AC3E}">
        <p14:creationId xmlns:p14="http://schemas.microsoft.com/office/powerpoint/2010/main" val="40115635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SG" dirty="0"/>
          </a:p>
        </p:txBody>
      </p:sp>
      <p:sp>
        <p:nvSpPr>
          <p:cNvPr id="3" name="Content Placeholder 2"/>
          <p:cNvSpPr>
            <a:spLocks noGrp="1"/>
          </p:cNvSpPr>
          <p:nvPr>
            <p:ph idx="1"/>
          </p:nvPr>
        </p:nvSpPr>
        <p:spPr/>
        <p:txBody>
          <a:bodyPr/>
          <a:lstStyle/>
          <a:p>
            <a:endParaRPr lang="en-US" dirty="0" smtClean="0"/>
          </a:p>
          <a:p>
            <a:r>
              <a:rPr lang="en-US" dirty="0" smtClean="0"/>
              <a:t>Relational Algebra </a:t>
            </a:r>
          </a:p>
          <a:p>
            <a:pPr lvl="1"/>
            <a:r>
              <a:rPr lang="en-US" dirty="0" smtClean="0"/>
              <a:t>Lectures before the recess work</a:t>
            </a:r>
          </a:p>
          <a:p>
            <a:r>
              <a:rPr lang="en-US" dirty="0" smtClean="0"/>
              <a:t>SQL </a:t>
            </a:r>
            <a:endParaRPr lang="en-US" dirty="0"/>
          </a:p>
          <a:p>
            <a:pPr lvl="1"/>
            <a:r>
              <a:rPr lang="en-US" dirty="0" smtClean="0"/>
              <a:t>Lectures that follow</a:t>
            </a:r>
            <a:endParaRPr lang="en-SG" dirty="0"/>
          </a:p>
          <a:p>
            <a:pPr lvl="1"/>
            <a:endParaRPr lang="en-SG" dirty="0"/>
          </a:p>
        </p:txBody>
      </p:sp>
    </p:spTree>
    <p:extLst>
      <p:ext uri="{BB962C8B-B14F-4D97-AF65-F5344CB8AC3E}">
        <p14:creationId xmlns:p14="http://schemas.microsoft.com/office/powerpoint/2010/main" val="15605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a:t>
            </a:r>
            <a:endParaRPr lang="en-SG" dirty="0"/>
          </a:p>
        </p:txBody>
      </p:sp>
      <p:sp>
        <p:nvSpPr>
          <p:cNvPr id="3" name="Content Placeholder 2"/>
          <p:cNvSpPr>
            <a:spLocks noGrp="1"/>
          </p:cNvSpPr>
          <p:nvPr>
            <p:ph idx="1"/>
          </p:nvPr>
        </p:nvSpPr>
        <p:spPr>
          <a:xfrm>
            <a:off x="457200" y="1124744"/>
            <a:ext cx="8229600" cy="5006181"/>
          </a:xfrm>
        </p:spPr>
        <p:txBody>
          <a:bodyPr>
            <a:normAutofit fontScale="92500"/>
          </a:bodyPr>
          <a:lstStyle/>
          <a:p>
            <a:r>
              <a:rPr lang="en-US" dirty="0" smtClean="0"/>
              <a:t>A mathematical way to formulate queries on relations (i.e., tables)</a:t>
            </a:r>
          </a:p>
          <a:p>
            <a:r>
              <a:rPr lang="en-US" dirty="0" smtClean="0"/>
              <a:t>Has numerous </a:t>
            </a:r>
            <a:r>
              <a:rPr lang="en-US" dirty="0" smtClean="0">
                <a:solidFill>
                  <a:srgbClr val="A50021"/>
                </a:solidFill>
              </a:rPr>
              <a:t>operators</a:t>
            </a:r>
            <a:r>
              <a:rPr lang="en-US" dirty="0" smtClean="0"/>
              <a:t> for query formulation</a:t>
            </a:r>
          </a:p>
          <a:p>
            <a:r>
              <a:rPr lang="en-US" dirty="0" smtClean="0"/>
              <a:t>Example</a:t>
            </a:r>
          </a:p>
          <a:p>
            <a:pPr lvl="1"/>
            <a:r>
              <a:rPr lang="en-US" dirty="0" smtClean="0"/>
              <a:t>Given: Two relations R</a:t>
            </a:r>
            <a:r>
              <a:rPr lang="en-US" baseline="-25000" dirty="0" smtClean="0"/>
              <a:t>1</a:t>
            </a:r>
            <a:r>
              <a:rPr lang="en-US" dirty="0" smtClean="0"/>
              <a:t>(A, B, C), R</a:t>
            </a:r>
            <a:r>
              <a:rPr lang="en-US" baseline="-25000" dirty="0" smtClean="0"/>
              <a:t>2</a:t>
            </a:r>
            <a:r>
              <a:rPr lang="en-US" dirty="0"/>
              <a:t>(A, </a:t>
            </a:r>
            <a:r>
              <a:rPr lang="en-US" dirty="0" smtClean="0"/>
              <a:t>B, C)</a:t>
            </a:r>
          </a:p>
          <a:p>
            <a:pPr lvl="1"/>
            <a:r>
              <a:rPr lang="en-US" dirty="0" smtClean="0"/>
              <a:t>Selection: 	</a:t>
            </a:r>
            <a:r>
              <a:rPr lang="en-US" b="1" dirty="0" smtClean="0">
                <a:sym typeface="Symbol"/>
              </a:rPr>
              <a:t></a:t>
            </a:r>
            <a:r>
              <a:rPr lang="en-US" baseline="-25000" dirty="0" smtClean="0">
                <a:sym typeface="Symbol"/>
              </a:rPr>
              <a:t>A &gt; 100</a:t>
            </a:r>
            <a:r>
              <a:rPr lang="en-US" dirty="0" smtClean="0">
                <a:sym typeface="Symbol"/>
              </a:rPr>
              <a:t> R</a:t>
            </a:r>
            <a:r>
              <a:rPr lang="en-US" baseline="-25000" dirty="0" smtClean="0">
                <a:sym typeface="Symbol"/>
              </a:rPr>
              <a:t>1</a:t>
            </a:r>
          </a:p>
          <a:p>
            <a:pPr lvl="1"/>
            <a:r>
              <a:rPr lang="en-US" dirty="0" smtClean="0"/>
              <a:t>Projection: </a:t>
            </a:r>
            <a:r>
              <a:rPr lang="en-US" dirty="0"/>
              <a:t>	</a:t>
            </a:r>
            <a:r>
              <a:rPr lang="en-US" b="1" dirty="0" smtClean="0">
                <a:sym typeface="Symbol"/>
              </a:rPr>
              <a:t></a:t>
            </a:r>
            <a:r>
              <a:rPr lang="en-US" baseline="-25000" dirty="0" smtClean="0">
                <a:sym typeface="Symbol"/>
              </a:rPr>
              <a:t>A, B</a:t>
            </a:r>
            <a:r>
              <a:rPr lang="en-US" dirty="0">
                <a:sym typeface="Symbol"/>
              </a:rPr>
              <a:t> </a:t>
            </a:r>
            <a:r>
              <a:rPr lang="en-US" dirty="0" smtClean="0">
                <a:sym typeface="Symbol"/>
              </a:rPr>
              <a:t>R</a:t>
            </a:r>
            <a:r>
              <a:rPr lang="en-US" baseline="-25000" dirty="0" smtClean="0">
                <a:sym typeface="Symbol"/>
              </a:rPr>
              <a:t>1</a:t>
            </a:r>
            <a:endParaRPr lang="en-US" baseline="-25000" dirty="0" smtClean="0"/>
          </a:p>
          <a:p>
            <a:pPr lvl="1"/>
            <a:r>
              <a:rPr lang="en-US" dirty="0" smtClean="0"/>
              <a:t>Union: 		R</a:t>
            </a:r>
            <a:r>
              <a:rPr lang="en-US" baseline="-25000" dirty="0" smtClean="0"/>
              <a:t>1</a:t>
            </a:r>
            <a:r>
              <a:rPr lang="en-US" dirty="0" smtClean="0"/>
              <a:t> </a:t>
            </a:r>
            <a:r>
              <a:rPr lang="en-US" b="1" dirty="0" smtClean="0">
                <a:sym typeface="Symbol"/>
              </a:rPr>
              <a:t></a:t>
            </a:r>
            <a:r>
              <a:rPr lang="en-US" dirty="0" smtClean="0"/>
              <a:t> R</a:t>
            </a:r>
            <a:r>
              <a:rPr lang="en-US" baseline="-25000" dirty="0" smtClean="0"/>
              <a:t>2</a:t>
            </a:r>
          </a:p>
          <a:p>
            <a:pPr lvl="1"/>
            <a:r>
              <a:rPr lang="en-US" dirty="0" smtClean="0"/>
              <a:t>Intersection: 	R</a:t>
            </a:r>
            <a:r>
              <a:rPr lang="en-US" baseline="-25000" dirty="0" smtClean="0"/>
              <a:t>1</a:t>
            </a:r>
            <a:r>
              <a:rPr lang="en-US" dirty="0" smtClean="0"/>
              <a:t> </a:t>
            </a:r>
            <a:r>
              <a:rPr lang="en-US" b="1" dirty="0" smtClean="0">
                <a:sym typeface="Symbol"/>
              </a:rPr>
              <a:t></a:t>
            </a:r>
            <a:r>
              <a:rPr lang="en-US" dirty="0" smtClean="0"/>
              <a:t> </a:t>
            </a:r>
            <a:r>
              <a:rPr lang="en-US" dirty="0"/>
              <a:t>R</a:t>
            </a:r>
            <a:r>
              <a:rPr lang="en-US" baseline="-25000" dirty="0"/>
              <a:t>2</a:t>
            </a:r>
          </a:p>
          <a:p>
            <a:pPr lvl="1"/>
            <a:r>
              <a:rPr lang="en-US" dirty="0" smtClean="0"/>
              <a:t>And a few others…</a:t>
            </a:r>
            <a:endParaRPr lang="en-US" dirty="0"/>
          </a:p>
          <a:p>
            <a:endParaRPr lang="en-US" dirty="0" smtClean="0"/>
          </a:p>
          <a:p>
            <a:endParaRPr lang="en-US" dirty="0"/>
          </a:p>
          <a:p>
            <a:endParaRPr lang="en-SG" dirty="0"/>
          </a:p>
        </p:txBody>
      </p:sp>
    </p:spTree>
    <p:extLst>
      <p:ext uri="{BB962C8B-B14F-4D97-AF65-F5344CB8AC3E}">
        <p14:creationId xmlns:p14="http://schemas.microsoft.com/office/powerpoint/2010/main" val="215387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lstStyle/>
          <a:p>
            <a:r>
              <a:rPr lang="en-US" dirty="0"/>
              <a:t>Query</a:t>
            </a:r>
            <a:r>
              <a:rPr lang="en-US" dirty="0" smtClean="0"/>
              <a:t>: “Find me the student named Alice”</a:t>
            </a:r>
          </a:p>
          <a:p>
            <a:r>
              <a:rPr lang="en-US" b="1" dirty="0" smtClean="0">
                <a:sym typeface="Symbol"/>
              </a:rPr>
              <a:t></a:t>
            </a:r>
            <a:r>
              <a:rPr lang="en-US" sz="3600" baseline="-25000" dirty="0" smtClean="0">
                <a:sym typeface="Symbol"/>
              </a:rPr>
              <a:t>Name = ‘Alice’</a:t>
            </a:r>
            <a:r>
              <a:rPr lang="en-US" sz="3600" dirty="0" smtClean="0">
                <a:sym typeface="Symbol"/>
              </a:rPr>
              <a:t> </a:t>
            </a:r>
            <a:r>
              <a:rPr lang="en-US" dirty="0" smtClean="0">
                <a:sym typeface="Symbol"/>
              </a:rPr>
              <a:t>Students</a:t>
            </a:r>
            <a:endParaRPr lang="en-SG" dirty="0"/>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sp>
        <p:nvSpPr>
          <p:cNvPr id="7" name="TextBox 6"/>
          <p:cNvSpPr txBox="1"/>
          <p:nvPr/>
        </p:nvSpPr>
        <p:spPr>
          <a:xfrm>
            <a:off x="1036712" y="5047979"/>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2483768" y="5034880"/>
          <a:ext cx="4464496" cy="9144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055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a:t>
            </a:r>
            <a:r>
              <a:rPr lang="en-US" dirty="0">
                <a:sym typeface="Symbol"/>
              </a:rPr>
              <a:t></a:t>
            </a:r>
            <a:endParaRPr lang="en-SG" dirty="0"/>
          </a:p>
        </p:txBody>
      </p:sp>
      <p:sp>
        <p:nvSpPr>
          <p:cNvPr id="3" name="Content Placeholder 2"/>
          <p:cNvSpPr>
            <a:spLocks noGrp="1"/>
          </p:cNvSpPr>
          <p:nvPr>
            <p:ph idx="1"/>
          </p:nvPr>
        </p:nvSpPr>
        <p:spPr>
          <a:xfrm>
            <a:off x="457200" y="3645024"/>
            <a:ext cx="8229600" cy="2485901"/>
          </a:xfrm>
        </p:spPr>
        <p:txBody>
          <a:bodyPr/>
          <a:lstStyle/>
          <a:p>
            <a:r>
              <a:rPr lang="en-US" dirty="0" smtClean="0"/>
              <a:t>Query: “Find the students in SCSE”</a:t>
            </a:r>
          </a:p>
          <a:p>
            <a:r>
              <a:rPr lang="en-US" b="1" dirty="0" smtClean="0">
                <a:sym typeface="Symbol"/>
              </a:rPr>
              <a:t></a:t>
            </a:r>
            <a:r>
              <a:rPr lang="en-US" baseline="-25000" dirty="0" smtClean="0">
                <a:sym typeface="Symbol"/>
              </a:rPr>
              <a:t>School = ‘SCSE’</a:t>
            </a:r>
            <a:r>
              <a:rPr lang="en-US" dirty="0" smtClean="0">
                <a:sym typeface="Symbol"/>
              </a:rPr>
              <a:t> Students</a:t>
            </a:r>
            <a:endParaRPr lang="en-SG" dirty="0"/>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sp>
        <p:nvSpPr>
          <p:cNvPr id="6" name="TextBox 5"/>
          <p:cNvSpPr txBox="1"/>
          <p:nvPr/>
        </p:nvSpPr>
        <p:spPr>
          <a:xfrm>
            <a:off x="1036712" y="5047979"/>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2483768" y="4887416"/>
          <a:ext cx="4464496" cy="1371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52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a:t>
            </a:r>
            <a:r>
              <a:rPr lang="en-US" dirty="0">
                <a:sym typeface="Symbol"/>
              </a:rPr>
              <a:t></a:t>
            </a:r>
            <a:endParaRPr lang="en-SG" dirty="0"/>
          </a:p>
        </p:txBody>
      </p:sp>
      <p:sp>
        <p:nvSpPr>
          <p:cNvPr id="3" name="Content Placeholder 2"/>
          <p:cNvSpPr>
            <a:spLocks noGrp="1"/>
          </p:cNvSpPr>
          <p:nvPr>
            <p:ph idx="1"/>
          </p:nvPr>
        </p:nvSpPr>
        <p:spPr>
          <a:xfrm>
            <a:off x="457200" y="3645024"/>
            <a:ext cx="8229600" cy="2485901"/>
          </a:xfrm>
        </p:spPr>
        <p:txBody>
          <a:bodyPr/>
          <a:lstStyle/>
          <a:p>
            <a:r>
              <a:rPr lang="en-US" dirty="0" smtClean="0"/>
              <a:t>Query: “Find the SCSE students under 21”</a:t>
            </a:r>
          </a:p>
          <a:p>
            <a:r>
              <a:rPr lang="en-US" b="1" dirty="0" smtClean="0">
                <a:sym typeface="Symbol"/>
              </a:rPr>
              <a:t></a:t>
            </a:r>
            <a:r>
              <a:rPr lang="en-US" sz="3600" baseline="-25000" dirty="0" smtClean="0">
                <a:sym typeface="Symbol"/>
              </a:rPr>
              <a:t>School = ‘SCSE’</a:t>
            </a:r>
            <a:r>
              <a:rPr lang="en-US" sz="3600" dirty="0" smtClean="0">
                <a:sym typeface="Symbol"/>
              </a:rPr>
              <a:t> </a:t>
            </a:r>
            <a:r>
              <a:rPr lang="en-US" sz="3600" baseline="-25000" dirty="0" smtClean="0">
                <a:sym typeface="Symbol"/>
              </a:rPr>
              <a:t>AND Age</a:t>
            </a:r>
            <a:r>
              <a:rPr lang="en-US" sz="3600" dirty="0" smtClean="0">
                <a:sym typeface="Symbol"/>
              </a:rPr>
              <a:t> </a:t>
            </a:r>
            <a:r>
              <a:rPr lang="en-US" sz="3600" baseline="-25000" dirty="0" smtClean="0">
                <a:sym typeface="Symbol"/>
              </a:rPr>
              <a:t>&lt; 21</a:t>
            </a:r>
            <a:r>
              <a:rPr lang="en-US" sz="3600" dirty="0" smtClean="0">
                <a:sym typeface="Symbol"/>
              </a:rPr>
              <a:t> </a:t>
            </a:r>
            <a:r>
              <a:rPr lang="en-US" dirty="0" smtClean="0">
                <a:sym typeface="Symbol"/>
              </a:rPr>
              <a:t>Students</a:t>
            </a:r>
            <a:endParaRPr lang="en-SG" dirty="0"/>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sp>
        <p:nvSpPr>
          <p:cNvPr id="6" name="TextBox 5"/>
          <p:cNvSpPr txBox="1"/>
          <p:nvPr/>
        </p:nvSpPr>
        <p:spPr>
          <a:xfrm>
            <a:off x="1036712" y="5047979"/>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graphicFrame>
        <p:nvGraphicFramePr>
          <p:cNvPr id="7" name="Content Placeholder 3"/>
          <p:cNvGraphicFramePr>
            <a:graphicFrameLocks/>
          </p:cNvGraphicFramePr>
          <p:nvPr>
            <p:extLst/>
          </p:nvPr>
        </p:nvGraphicFramePr>
        <p:xfrm>
          <a:off x="2483768" y="5034880"/>
          <a:ext cx="4464496" cy="9144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358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a:t>
            </a:r>
            <a:r>
              <a:rPr lang="en-US" dirty="0">
                <a:sym typeface="Symbol"/>
              </a:rPr>
              <a:t></a:t>
            </a:r>
            <a:endParaRPr lang="en-SG" dirty="0"/>
          </a:p>
        </p:txBody>
      </p:sp>
      <p:sp>
        <p:nvSpPr>
          <p:cNvPr id="3" name="Content Placeholder 2"/>
          <p:cNvSpPr>
            <a:spLocks noGrp="1"/>
          </p:cNvSpPr>
          <p:nvPr>
            <p:ph idx="1"/>
          </p:nvPr>
        </p:nvSpPr>
        <p:spPr>
          <a:xfrm>
            <a:off x="457200" y="3645025"/>
            <a:ext cx="8229600" cy="1440159"/>
          </a:xfrm>
        </p:spPr>
        <p:txBody>
          <a:bodyPr>
            <a:normAutofit fontScale="92500" lnSpcReduction="10000"/>
          </a:bodyPr>
          <a:lstStyle/>
          <a:p>
            <a:r>
              <a:rPr lang="en-US" dirty="0" smtClean="0"/>
              <a:t>Query: “Find the students who are either in SCSE or under 21”</a:t>
            </a:r>
          </a:p>
          <a:p>
            <a:r>
              <a:rPr lang="en-US" b="1" dirty="0" smtClean="0">
                <a:sym typeface="Symbol"/>
              </a:rPr>
              <a:t></a:t>
            </a:r>
            <a:r>
              <a:rPr lang="en-US" baseline="-25000" dirty="0" smtClean="0">
                <a:sym typeface="Symbol"/>
              </a:rPr>
              <a:t>School = ‘SCSE’</a:t>
            </a:r>
            <a:r>
              <a:rPr lang="en-US" dirty="0" smtClean="0">
                <a:sym typeface="Symbol"/>
              </a:rPr>
              <a:t> </a:t>
            </a:r>
            <a:r>
              <a:rPr lang="en-US" baseline="-25000" dirty="0" smtClean="0">
                <a:sym typeface="Symbol"/>
              </a:rPr>
              <a:t>OR Age</a:t>
            </a:r>
            <a:r>
              <a:rPr lang="en-US" dirty="0" smtClean="0">
                <a:sym typeface="Symbol"/>
              </a:rPr>
              <a:t> </a:t>
            </a:r>
            <a:r>
              <a:rPr lang="en-US" baseline="-25000" dirty="0" smtClean="0">
                <a:sym typeface="Symbol"/>
              </a:rPr>
              <a:t>&lt; 21</a:t>
            </a:r>
            <a:r>
              <a:rPr lang="en-US" dirty="0" smtClean="0">
                <a:sym typeface="Symbol"/>
              </a:rPr>
              <a:t> Students</a:t>
            </a:r>
            <a:endParaRPr lang="en-SG" dirty="0"/>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spTree>
    <p:extLst>
      <p:ext uri="{BB962C8B-B14F-4D97-AF65-F5344CB8AC3E}">
        <p14:creationId xmlns:p14="http://schemas.microsoft.com/office/powerpoint/2010/main" val="2844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 </a:t>
            </a:r>
            <a:r>
              <a:rPr lang="en-US" dirty="0" smtClean="0"/>
              <a:t>Decomposition</a:t>
            </a:r>
            <a:endParaRPr lang="en-SG" dirty="0"/>
          </a:p>
        </p:txBody>
      </p:sp>
      <p:sp>
        <p:nvSpPr>
          <p:cNvPr id="3" name="Content Placeholder 2"/>
          <p:cNvSpPr>
            <a:spLocks noGrp="1"/>
          </p:cNvSpPr>
          <p:nvPr>
            <p:ph idx="1"/>
          </p:nvPr>
        </p:nvSpPr>
        <p:spPr>
          <a:xfrm>
            <a:off x="457200" y="1124744"/>
            <a:ext cx="5482952" cy="5006181"/>
          </a:xfrm>
        </p:spPr>
        <p:txBody>
          <a:bodyPr>
            <a:normAutofit fontScale="70000" lnSpcReduction="20000"/>
          </a:bodyPr>
          <a:lstStyle/>
          <a:p>
            <a:r>
              <a:rPr lang="en-US" dirty="0" smtClean="0"/>
              <a:t>Given: A table R, and a set S of FDs</a:t>
            </a:r>
          </a:p>
          <a:p>
            <a:pPr lvl="1"/>
            <a:r>
              <a:rPr lang="en-US" dirty="0" smtClean="0"/>
              <a:t>e.g., R(A, B, C, D)</a:t>
            </a:r>
            <a:br>
              <a:rPr lang="en-US" dirty="0" smtClean="0"/>
            </a:br>
            <a:r>
              <a:rPr lang="en-US" dirty="0" smtClean="0"/>
              <a:t>S = {A</a:t>
            </a:r>
            <a:r>
              <a:rPr lang="en-US" dirty="0" smtClean="0">
                <a:sym typeface="Wingdings" pitchFamily="2" charset="2"/>
              </a:rPr>
              <a:t>BD, ABC, CD, BCD}</a:t>
            </a:r>
          </a:p>
          <a:p>
            <a:r>
              <a:rPr lang="en-US" dirty="0" smtClean="0"/>
              <a:t>Step 1: Derive a </a:t>
            </a:r>
            <a:r>
              <a:rPr lang="en-US" dirty="0" smtClean="0">
                <a:solidFill>
                  <a:srgbClr val="A50021"/>
                </a:solidFill>
              </a:rPr>
              <a:t>minimal basis</a:t>
            </a:r>
            <a:r>
              <a:rPr lang="en-US" dirty="0" smtClean="0"/>
              <a:t> of S</a:t>
            </a:r>
          </a:p>
          <a:p>
            <a:pPr lvl="1"/>
            <a:r>
              <a:rPr lang="en-US" dirty="0" smtClean="0"/>
              <a:t>e.g., a minimal basis of S is </a:t>
            </a:r>
            <a:br>
              <a:rPr lang="en-US" dirty="0" smtClean="0"/>
            </a:br>
            <a:r>
              <a:rPr lang="en-US" dirty="0" smtClean="0"/>
              <a:t>{A</a:t>
            </a:r>
            <a:r>
              <a:rPr lang="en-US" dirty="0" smtClean="0">
                <a:sym typeface="Wingdings" pitchFamily="2" charset="2"/>
              </a:rPr>
              <a:t>B, AC, CD}</a:t>
            </a:r>
            <a:endParaRPr lang="en-SG" dirty="0" smtClean="0"/>
          </a:p>
          <a:p>
            <a:r>
              <a:rPr lang="en-US" dirty="0" smtClean="0"/>
              <a:t>Step 2: In the minimal basis, combine the FDs whose left hand sides are the same</a:t>
            </a:r>
          </a:p>
          <a:p>
            <a:pPr lvl="1"/>
            <a:r>
              <a:rPr lang="en-US" dirty="0" smtClean="0"/>
              <a:t>e.g., after combining A</a:t>
            </a:r>
            <a:r>
              <a:rPr lang="en-US" dirty="0" smtClean="0">
                <a:sym typeface="Wingdings" pitchFamily="2" charset="2"/>
              </a:rPr>
              <a:t>B and AC</a:t>
            </a:r>
            <a:r>
              <a:rPr lang="en-US" dirty="0" smtClean="0"/>
              <a:t>, </a:t>
            </a:r>
            <a:br>
              <a:rPr lang="en-US" dirty="0" smtClean="0"/>
            </a:br>
            <a:r>
              <a:rPr lang="en-US" dirty="0" smtClean="0"/>
              <a:t>we have {A</a:t>
            </a:r>
            <a:r>
              <a:rPr lang="en-US" dirty="0" smtClean="0">
                <a:sym typeface="Wingdings" pitchFamily="2" charset="2"/>
              </a:rPr>
              <a:t>BC, CD}</a:t>
            </a:r>
            <a:endParaRPr lang="en-US" dirty="0"/>
          </a:p>
          <a:p>
            <a:r>
              <a:rPr lang="en-US" dirty="0" smtClean="0"/>
              <a:t>Step 3: Create a table for each FD remained</a:t>
            </a:r>
          </a:p>
          <a:p>
            <a:pPr lvl="1"/>
            <a:r>
              <a:rPr lang="en-US" dirty="0" smtClean="0"/>
              <a:t>R</a:t>
            </a:r>
            <a:r>
              <a:rPr lang="en-US" baseline="-25000" dirty="0" smtClean="0"/>
              <a:t>1</a:t>
            </a:r>
            <a:r>
              <a:rPr lang="en-US" dirty="0" smtClean="0"/>
              <a:t>(A, B, C), R</a:t>
            </a:r>
            <a:r>
              <a:rPr lang="en-US" baseline="-25000" dirty="0" smtClean="0"/>
              <a:t>2</a:t>
            </a:r>
            <a:r>
              <a:rPr lang="en-US" dirty="0" smtClean="0"/>
              <a:t>(C, D)</a:t>
            </a:r>
          </a:p>
          <a:p>
            <a:r>
              <a:rPr lang="en-US" dirty="0"/>
              <a:t>Step </a:t>
            </a:r>
            <a:r>
              <a:rPr lang="en-US" dirty="0" smtClean="0"/>
              <a:t>4: If none of the tables contain a key of the original table R, create a table that contains a key of R</a:t>
            </a:r>
          </a:p>
          <a:p>
            <a:r>
              <a:rPr lang="en-US" dirty="0" smtClean="0"/>
              <a:t>Step 5: Remove redundant tables</a:t>
            </a:r>
            <a:endParaRPr lang="en-US" dirty="0"/>
          </a:p>
          <a:p>
            <a:pPr lvl="1"/>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15802910"/>
              </p:ext>
            </p:extLst>
          </p:nvPr>
        </p:nvGraphicFramePr>
        <p:xfrm>
          <a:off x="6847452" y="1565503"/>
          <a:ext cx="1612980" cy="678748"/>
        </p:xfrm>
        <a:graphic>
          <a:graphicData uri="http://schemas.openxmlformats.org/drawingml/2006/table">
            <a:tbl>
              <a:tblPr firstRow="1" bandRow="1">
                <a:tableStyleId>{5C22544A-7EE6-4342-B048-85BDC9FD1C3A}</a:tableStyleId>
              </a:tblPr>
              <a:tblGrid>
                <a:gridCol w="403245">
                  <a:extLst>
                    <a:ext uri="{9D8B030D-6E8A-4147-A177-3AD203B41FA5}">
                      <a16:colId xmlns:a16="http://schemas.microsoft.com/office/drawing/2014/main" val="20000"/>
                    </a:ext>
                  </a:extLst>
                </a:gridCol>
                <a:gridCol w="403245">
                  <a:extLst>
                    <a:ext uri="{9D8B030D-6E8A-4147-A177-3AD203B41FA5}">
                      <a16:colId xmlns:a16="http://schemas.microsoft.com/office/drawing/2014/main" val="20001"/>
                    </a:ext>
                  </a:extLst>
                </a:gridCol>
                <a:gridCol w="403245">
                  <a:extLst>
                    <a:ext uri="{9D8B030D-6E8A-4147-A177-3AD203B41FA5}">
                      <a16:colId xmlns:a16="http://schemas.microsoft.com/office/drawing/2014/main" val="20002"/>
                    </a:ext>
                  </a:extLst>
                </a:gridCol>
                <a:gridCol w="403245">
                  <a:extLst>
                    <a:ext uri="{9D8B030D-6E8A-4147-A177-3AD203B41FA5}">
                      <a16:colId xmlns:a16="http://schemas.microsoft.com/office/drawing/2014/main" val="20003"/>
                    </a:ext>
                  </a:extLst>
                </a:gridCol>
              </a:tblGrid>
              <a:tr h="252028">
                <a:tc>
                  <a:txBody>
                    <a:bodyPr/>
                    <a:lstStyle/>
                    <a:p>
                      <a:pPr algn="ctr"/>
                      <a:r>
                        <a:rPr lang="en-SG" sz="2800" u="none" dirty="0" smtClean="0">
                          <a:latin typeface="Calibri" pitchFamily="34" charset="0"/>
                        </a:rPr>
                        <a:t>A</a:t>
                      </a:r>
                      <a:endParaRPr lang="en-SG" sz="2800" u="none" dirty="0">
                        <a:latin typeface="Calibri" pitchFamily="34" charset="0"/>
                      </a:endParaRPr>
                    </a:p>
                  </a:txBody>
                  <a:tcPr marT="0" marB="0"/>
                </a:tc>
                <a:tc>
                  <a:txBody>
                    <a:bodyPr/>
                    <a:lstStyle/>
                    <a:p>
                      <a:pPr algn="ctr"/>
                      <a:r>
                        <a:rPr lang="en-SG" sz="2800" u="none" dirty="0" smtClean="0">
                          <a:latin typeface="Calibri" pitchFamily="34" charset="0"/>
                        </a:rPr>
                        <a:t>B</a:t>
                      </a:r>
                      <a:endParaRPr lang="en-SG" sz="2800" u="none" dirty="0">
                        <a:latin typeface="Calibri" pitchFamily="34" charset="0"/>
                      </a:endParaRPr>
                    </a:p>
                  </a:txBody>
                  <a:tcPr marT="0" marB="0"/>
                </a:tc>
                <a:tc>
                  <a:txBody>
                    <a:bodyPr/>
                    <a:lstStyle/>
                    <a:p>
                      <a:pPr algn="ctr"/>
                      <a:r>
                        <a:rPr lang="en-SG" sz="2800" u="none" dirty="0" smtClean="0">
                          <a:latin typeface="Calibri" pitchFamily="34" charset="0"/>
                        </a:rPr>
                        <a:t>C</a:t>
                      </a:r>
                      <a:endParaRPr lang="en-SG" sz="2800" u="none" dirty="0">
                        <a:latin typeface="Calibri" pitchFamily="34" charset="0"/>
                      </a:endParaRPr>
                    </a:p>
                  </a:txBody>
                  <a:tcPr marT="0" marB="0"/>
                </a:tc>
                <a:tc>
                  <a:txBody>
                    <a:bodyPr/>
                    <a:lstStyle/>
                    <a:p>
                      <a:pPr algn="ctr"/>
                      <a:r>
                        <a:rPr lang="en-SG" sz="2800" dirty="0" smtClean="0">
                          <a:latin typeface="Calibri" pitchFamily="34" charset="0"/>
                        </a:rPr>
                        <a:t>D</a:t>
                      </a:r>
                      <a:endParaRPr lang="en-SG" sz="2800" dirty="0">
                        <a:latin typeface="Calibri" pitchFamily="34" charset="0"/>
                      </a:endParaRPr>
                    </a:p>
                  </a:txBody>
                  <a:tcPr marT="0" marB="0"/>
                </a:tc>
                <a:extLst>
                  <a:ext uri="{0D108BD9-81ED-4DB2-BD59-A6C34878D82A}">
                    <a16:rowId xmlns:a16="http://schemas.microsoft.com/office/drawing/2014/main" val="10000"/>
                  </a:ext>
                </a:extLst>
              </a:tr>
              <a:tr h="252028">
                <a:tc>
                  <a:txBody>
                    <a:bodyPr/>
                    <a:lstStyle/>
                    <a:p>
                      <a:pPr algn="ctr"/>
                      <a:endParaRPr lang="en-SG" sz="800" dirty="0">
                        <a:latin typeface="Calibri" pitchFamily="34" charset="0"/>
                      </a:endParaRPr>
                    </a:p>
                  </a:txBody>
                  <a:tcPr marT="0" marB="0"/>
                </a:tc>
                <a:tc>
                  <a:txBody>
                    <a:bodyPr/>
                    <a:lstStyle/>
                    <a:p>
                      <a:pPr algn="ctr"/>
                      <a:endParaRPr lang="en-SG" sz="800" u="none" dirty="0">
                        <a:latin typeface="Calibri" pitchFamily="34" charset="0"/>
                      </a:endParaRPr>
                    </a:p>
                  </a:txBody>
                  <a:tcPr marT="0" marB="0"/>
                </a:tc>
                <a:tc>
                  <a:txBody>
                    <a:bodyPr/>
                    <a:lstStyle/>
                    <a:p>
                      <a:pPr algn="ctr"/>
                      <a:endParaRPr lang="en-SG" sz="800" u="none" dirty="0">
                        <a:latin typeface="Calibri" pitchFamily="34" charset="0"/>
                      </a:endParaRPr>
                    </a:p>
                  </a:txBody>
                  <a:tcPr marT="0" marB="0"/>
                </a:tc>
                <a:tc>
                  <a:txBody>
                    <a:bodyPr/>
                    <a:lstStyle/>
                    <a:p>
                      <a:pPr algn="ctr"/>
                      <a:endParaRPr lang="en-SG" sz="800" dirty="0">
                        <a:latin typeface="Calibri" pitchFamily="34" charset="0"/>
                      </a:endParaRPr>
                    </a:p>
                  </a:txBody>
                  <a:tcPr marT="0" marB="0"/>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377930655"/>
              </p:ext>
            </p:extLst>
          </p:nvPr>
        </p:nvGraphicFramePr>
        <p:xfrm>
          <a:off x="7653942" y="3263019"/>
          <a:ext cx="806490" cy="678748"/>
        </p:xfrm>
        <a:graphic>
          <a:graphicData uri="http://schemas.openxmlformats.org/drawingml/2006/table">
            <a:tbl>
              <a:tblPr firstRow="1" bandRow="1">
                <a:tableStyleId>{5C22544A-7EE6-4342-B048-85BDC9FD1C3A}</a:tableStyleId>
              </a:tblPr>
              <a:tblGrid>
                <a:gridCol w="403245">
                  <a:extLst>
                    <a:ext uri="{9D8B030D-6E8A-4147-A177-3AD203B41FA5}">
                      <a16:colId xmlns:a16="http://schemas.microsoft.com/office/drawing/2014/main" val="20000"/>
                    </a:ext>
                  </a:extLst>
                </a:gridCol>
                <a:gridCol w="403245">
                  <a:extLst>
                    <a:ext uri="{9D8B030D-6E8A-4147-A177-3AD203B41FA5}">
                      <a16:colId xmlns:a16="http://schemas.microsoft.com/office/drawing/2014/main" val="20001"/>
                    </a:ext>
                  </a:extLst>
                </a:gridCol>
              </a:tblGrid>
              <a:tr h="252028">
                <a:tc>
                  <a:txBody>
                    <a:bodyPr/>
                    <a:lstStyle/>
                    <a:p>
                      <a:pPr algn="ctr"/>
                      <a:r>
                        <a:rPr lang="en-SG" sz="2800" u="none" dirty="0" smtClean="0">
                          <a:latin typeface="Calibri" pitchFamily="34" charset="0"/>
                        </a:rPr>
                        <a:t>C</a:t>
                      </a:r>
                      <a:endParaRPr lang="en-SG" sz="2800" u="none" dirty="0">
                        <a:latin typeface="Calibri" pitchFamily="34" charset="0"/>
                      </a:endParaRPr>
                    </a:p>
                  </a:txBody>
                  <a:tcPr marT="0" marB="0"/>
                </a:tc>
                <a:tc>
                  <a:txBody>
                    <a:bodyPr/>
                    <a:lstStyle/>
                    <a:p>
                      <a:pPr algn="ctr"/>
                      <a:r>
                        <a:rPr lang="en-SG" sz="2800" dirty="0" smtClean="0">
                          <a:latin typeface="Calibri" pitchFamily="34" charset="0"/>
                        </a:rPr>
                        <a:t>D</a:t>
                      </a:r>
                      <a:endParaRPr lang="en-SG" sz="2800" dirty="0">
                        <a:latin typeface="Calibri" pitchFamily="34" charset="0"/>
                      </a:endParaRPr>
                    </a:p>
                  </a:txBody>
                  <a:tcPr marT="0" marB="0"/>
                </a:tc>
                <a:extLst>
                  <a:ext uri="{0D108BD9-81ED-4DB2-BD59-A6C34878D82A}">
                    <a16:rowId xmlns:a16="http://schemas.microsoft.com/office/drawing/2014/main" val="10000"/>
                  </a:ext>
                </a:extLst>
              </a:tr>
              <a:tr h="252028">
                <a:tc>
                  <a:txBody>
                    <a:bodyPr/>
                    <a:lstStyle/>
                    <a:p>
                      <a:pPr algn="ctr"/>
                      <a:endParaRPr lang="en-SG" sz="800" u="none" dirty="0">
                        <a:latin typeface="Calibri" pitchFamily="34" charset="0"/>
                      </a:endParaRPr>
                    </a:p>
                  </a:txBody>
                  <a:tcPr marT="0" marB="0"/>
                </a:tc>
                <a:tc>
                  <a:txBody>
                    <a:bodyPr/>
                    <a:lstStyle/>
                    <a:p>
                      <a:pPr algn="ctr"/>
                      <a:endParaRPr lang="en-SG" sz="800" dirty="0">
                        <a:latin typeface="Calibri" pitchFamily="34" charset="0"/>
                      </a:endParaRPr>
                    </a:p>
                  </a:txBody>
                  <a:tcPr marT="0" marB="0"/>
                </a:tc>
                <a:extLst>
                  <a:ext uri="{0D108BD9-81ED-4DB2-BD59-A6C34878D82A}">
                    <a16:rowId xmlns:a16="http://schemas.microsoft.com/office/drawing/2014/main" val="10001"/>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684331754"/>
              </p:ext>
            </p:extLst>
          </p:nvPr>
        </p:nvGraphicFramePr>
        <p:xfrm>
          <a:off x="5954553" y="3263019"/>
          <a:ext cx="1209735" cy="678748"/>
        </p:xfrm>
        <a:graphic>
          <a:graphicData uri="http://schemas.openxmlformats.org/drawingml/2006/table">
            <a:tbl>
              <a:tblPr firstRow="1" bandRow="1">
                <a:tableStyleId>{5C22544A-7EE6-4342-B048-85BDC9FD1C3A}</a:tableStyleId>
              </a:tblPr>
              <a:tblGrid>
                <a:gridCol w="403245">
                  <a:extLst>
                    <a:ext uri="{9D8B030D-6E8A-4147-A177-3AD203B41FA5}">
                      <a16:colId xmlns:a16="http://schemas.microsoft.com/office/drawing/2014/main" val="20000"/>
                    </a:ext>
                  </a:extLst>
                </a:gridCol>
                <a:gridCol w="403245">
                  <a:extLst>
                    <a:ext uri="{9D8B030D-6E8A-4147-A177-3AD203B41FA5}">
                      <a16:colId xmlns:a16="http://schemas.microsoft.com/office/drawing/2014/main" val="20001"/>
                    </a:ext>
                  </a:extLst>
                </a:gridCol>
                <a:gridCol w="403245">
                  <a:extLst>
                    <a:ext uri="{9D8B030D-6E8A-4147-A177-3AD203B41FA5}">
                      <a16:colId xmlns:a16="http://schemas.microsoft.com/office/drawing/2014/main" val="20002"/>
                    </a:ext>
                  </a:extLst>
                </a:gridCol>
              </a:tblGrid>
              <a:tr h="252028">
                <a:tc>
                  <a:txBody>
                    <a:bodyPr/>
                    <a:lstStyle/>
                    <a:p>
                      <a:pPr algn="ctr"/>
                      <a:r>
                        <a:rPr lang="en-SG" sz="2800" u="none" dirty="0" smtClean="0">
                          <a:latin typeface="Calibri" pitchFamily="34" charset="0"/>
                        </a:rPr>
                        <a:t>A</a:t>
                      </a:r>
                      <a:endParaRPr lang="en-SG" sz="2800" u="none" dirty="0">
                        <a:latin typeface="Calibri" pitchFamily="34" charset="0"/>
                      </a:endParaRPr>
                    </a:p>
                  </a:txBody>
                  <a:tcPr marT="0" marB="0"/>
                </a:tc>
                <a:tc>
                  <a:txBody>
                    <a:bodyPr/>
                    <a:lstStyle/>
                    <a:p>
                      <a:pPr algn="ctr"/>
                      <a:r>
                        <a:rPr lang="en-SG" sz="2800" u="none" dirty="0" smtClean="0">
                          <a:latin typeface="Calibri" pitchFamily="34" charset="0"/>
                        </a:rPr>
                        <a:t>B</a:t>
                      </a:r>
                      <a:endParaRPr lang="en-SG" sz="2800" u="none" dirty="0">
                        <a:latin typeface="Calibri" pitchFamily="34" charset="0"/>
                      </a:endParaRPr>
                    </a:p>
                  </a:txBody>
                  <a:tcPr marT="0" marB="0"/>
                </a:tc>
                <a:tc>
                  <a:txBody>
                    <a:bodyPr/>
                    <a:lstStyle/>
                    <a:p>
                      <a:pPr algn="ctr"/>
                      <a:r>
                        <a:rPr lang="en-SG" sz="2800" u="none" dirty="0" smtClean="0">
                          <a:latin typeface="Calibri" pitchFamily="34" charset="0"/>
                        </a:rPr>
                        <a:t>C</a:t>
                      </a:r>
                      <a:endParaRPr lang="en-SG" sz="2800" u="none" dirty="0">
                        <a:latin typeface="Calibri" pitchFamily="34" charset="0"/>
                      </a:endParaRPr>
                    </a:p>
                  </a:txBody>
                  <a:tcPr marT="0" marB="0"/>
                </a:tc>
                <a:extLst>
                  <a:ext uri="{0D108BD9-81ED-4DB2-BD59-A6C34878D82A}">
                    <a16:rowId xmlns:a16="http://schemas.microsoft.com/office/drawing/2014/main" val="10000"/>
                  </a:ext>
                </a:extLst>
              </a:tr>
              <a:tr h="252028">
                <a:tc>
                  <a:txBody>
                    <a:bodyPr/>
                    <a:lstStyle/>
                    <a:p>
                      <a:pPr algn="ctr"/>
                      <a:endParaRPr lang="en-SG" sz="800" dirty="0">
                        <a:latin typeface="Calibri" pitchFamily="34" charset="0"/>
                      </a:endParaRPr>
                    </a:p>
                  </a:txBody>
                  <a:tcPr marT="0" marB="0"/>
                </a:tc>
                <a:tc>
                  <a:txBody>
                    <a:bodyPr/>
                    <a:lstStyle/>
                    <a:p>
                      <a:pPr algn="ctr"/>
                      <a:endParaRPr lang="en-SG" sz="800" u="none" dirty="0">
                        <a:latin typeface="Calibri" pitchFamily="34" charset="0"/>
                      </a:endParaRPr>
                    </a:p>
                  </a:txBody>
                  <a:tcPr marT="0" marB="0"/>
                </a:tc>
                <a:tc>
                  <a:txBody>
                    <a:bodyPr/>
                    <a:lstStyle/>
                    <a:p>
                      <a:pPr algn="ctr"/>
                      <a:endParaRPr lang="en-SG" sz="800" u="none" dirty="0">
                        <a:latin typeface="Calibri" pitchFamily="34" charset="0"/>
                      </a:endParaRPr>
                    </a:p>
                  </a:txBody>
                  <a:tcPr marT="0" marB="0"/>
                </a:tc>
                <a:extLst>
                  <a:ext uri="{0D108BD9-81ED-4DB2-BD59-A6C34878D82A}">
                    <a16:rowId xmlns:a16="http://schemas.microsoft.com/office/drawing/2014/main" val="10001"/>
                  </a:ext>
                </a:extLst>
              </a:tr>
            </a:tbl>
          </a:graphicData>
        </a:graphic>
      </p:graphicFrame>
      <p:cxnSp>
        <p:nvCxnSpPr>
          <p:cNvPr id="7" name="Straight Arrow Connector 6"/>
          <p:cNvCxnSpPr/>
          <p:nvPr/>
        </p:nvCxnSpPr>
        <p:spPr bwMode="auto">
          <a:xfrm flipH="1">
            <a:off x="6516216" y="2285583"/>
            <a:ext cx="936104" cy="936104"/>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cxnSp>
        <p:nvCxnSpPr>
          <p:cNvPr id="8" name="Straight Arrow Connector 7"/>
          <p:cNvCxnSpPr/>
          <p:nvPr/>
        </p:nvCxnSpPr>
        <p:spPr bwMode="auto">
          <a:xfrm>
            <a:off x="7884368" y="2285583"/>
            <a:ext cx="144016" cy="936104"/>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sp>
        <p:nvSpPr>
          <p:cNvPr id="9" name="Rectangle 8"/>
          <p:cNvSpPr/>
          <p:nvPr/>
        </p:nvSpPr>
        <p:spPr>
          <a:xfrm>
            <a:off x="6396764" y="1556792"/>
            <a:ext cx="407484" cy="584775"/>
          </a:xfrm>
          <a:prstGeom prst="rect">
            <a:avLst/>
          </a:prstGeom>
        </p:spPr>
        <p:txBody>
          <a:bodyPr wrap="none">
            <a:spAutoFit/>
          </a:bodyPr>
          <a:lstStyle/>
          <a:p>
            <a:r>
              <a:rPr lang="en-US" sz="3200" dirty="0" smtClean="0">
                <a:latin typeface="Calibri" pitchFamily="34" charset="0"/>
              </a:rPr>
              <a:t>R</a:t>
            </a:r>
            <a:endParaRPr lang="en-US" sz="3200" dirty="0">
              <a:latin typeface="Calibri" pitchFamily="34" charset="0"/>
            </a:endParaRPr>
          </a:p>
        </p:txBody>
      </p:sp>
      <p:sp>
        <p:nvSpPr>
          <p:cNvPr id="10" name="Rectangle 9"/>
          <p:cNvSpPr/>
          <p:nvPr/>
        </p:nvSpPr>
        <p:spPr>
          <a:xfrm>
            <a:off x="5825255" y="2678244"/>
            <a:ext cx="546945" cy="584775"/>
          </a:xfrm>
          <a:prstGeom prst="rect">
            <a:avLst/>
          </a:prstGeom>
        </p:spPr>
        <p:txBody>
          <a:bodyPr wrap="none">
            <a:spAutoFit/>
          </a:bodyPr>
          <a:lstStyle/>
          <a:p>
            <a:r>
              <a:rPr lang="en-US" sz="3200" dirty="0" smtClean="0">
                <a:latin typeface="Calibri" pitchFamily="34" charset="0"/>
              </a:rPr>
              <a:t>R</a:t>
            </a:r>
            <a:r>
              <a:rPr lang="en-US" sz="3200" baseline="-25000" dirty="0" smtClean="0">
                <a:latin typeface="Calibri" pitchFamily="34" charset="0"/>
              </a:rPr>
              <a:t>1</a:t>
            </a:r>
            <a:endParaRPr lang="en-US" sz="3200" baseline="-25000" dirty="0">
              <a:latin typeface="Calibri" pitchFamily="34" charset="0"/>
            </a:endParaRPr>
          </a:p>
        </p:txBody>
      </p:sp>
      <p:sp>
        <p:nvSpPr>
          <p:cNvPr id="11" name="Rectangle 10"/>
          <p:cNvSpPr/>
          <p:nvPr/>
        </p:nvSpPr>
        <p:spPr>
          <a:xfrm>
            <a:off x="8273527" y="2708920"/>
            <a:ext cx="546945" cy="584775"/>
          </a:xfrm>
          <a:prstGeom prst="rect">
            <a:avLst/>
          </a:prstGeom>
        </p:spPr>
        <p:txBody>
          <a:bodyPr wrap="none">
            <a:spAutoFit/>
          </a:bodyPr>
          <a:lstStyle/>
          <a:p>
            <a:r>
              <a:rPr lang="en-US" sz="3200" dirty="0" smtClean="0">
                <a:latin typeface="Calibri" pitchFamily="34" charset="0"/>
              </a:rPr>
              <a:t>R</a:t>
            </a:r>
            <a:r>
              <a:rPr lang="en-US" sz="3200" baseline="-25000" dirty="0" smtClean="0">
                <a:latin typeface="Calibri" pitchFamily="34" charset="0"/>
              </a:rPr>
              <a:t>2</a:t>
            </a:r>
            <a:endParaRPr lang="en-US" sz="3200" baseline="-25000" dirty="0">
              <a:latin typeface="Calibri" pitchFamily="34" charset="0"/>
            </a:endParaRPr>
          </a:p>
        </p:txBody>
      </p:sp>
    </p:spTree>
    <p:extLst>
      <p:ext uri="{BB962C8B-B14F-4D97-AF65-F5344CB8AC3E}">
        <p14:creationId xmlns:p14="http://schemas.microsoft.com/office/powerpoint/2010/main" val="1274162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a:t>
            </a:r>
            <a:r>
              <a:rPr lang="en-US" dirty="0">
                <a:sym typeface="Symbol"/>
              </a:rPr>
              <a:t></a:t>
            </a:r>
            <a:endParaRPr lang="en-SG" dirty="0"/>
          </a:p>
        </p:txBody>
      </p:sp>
      <p:sp>
        <p:nvSpPr>
          <p:cNvPr id="3" name="Content Placeholder 2"/>
          <p:cNvSpPr>
            <a:spLocks noGrp="1"/>
          </p:cNvSpPr>
          <p:nvPr>
            <p:ph idx="1"/>
          </p:nvPr>
        </p:nvSpPr>
        <p:spPr>
          <a:xfrm>
            <a:off x="457200" y="3645024"/>
            <a:ext cx="8507288" cy="2485901"/>
          </a:xfrm>
        </p:spPr>
        <p:txBody>
          <a:bodyPr/>
          <a:lstStyle/>
          <a:p>
            <a:r>
              <a:rPr lang="en-US" dirty="0" smtClean="0"/>
              <a:t>Query: “Find the IDs and Names of all students”</a:t>
            </a:r>
          </a:p>
          <a:p>
            <a:r>
              <a:rPr lang="en-US" b="1" dirty="0" smtClean="0">
                <a:sym typeface="Symbol"/>
              </a:rPr>
              <a:t></a:t>
            </a:r>
            <a:r>
              <a:rPr lang="en-US" baseline="-25000" dirty="0" smtClean="0">
                <a:sym typeface="Symbol"/>
              </a:rPr>
              <a:t>ID,</a:t>
            </a:r>
            <a:r>
              <a:rPr lang="en-US" dirty="0" smtClean="0">
                <a:sym typeface="Symbol"/>
              </a:rPr>
              <a:t> </a:t>
            </a:r>
            <a:r>
              <a:rPr lang="en-US" baseline="-25000" dirty="0" smtClean="0">
                <a:sym typeface="Symbol"/>
              </a:rPr>
              <a:t>Name</a:t>
            </a:r>
            <a:r>
              <a:rPr lang="en-US" dirty="0" smtClean="0">
                <a:sym typeface="Symbol"/>
              </a:rPr>
              <a:t> Students</a:t>
            </a:r>
            <a:endParaRPr lang="en-SG" dirty="0"/>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6228184" y="4293096"/>
          <a:ext cx="2232248"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4788024" y="5020220"/>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9512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Operators</a:t>
            </a:r>
            <a:endParaRPr lang="en-SG" dirty="0"/>
          </a:p>
        </p:txBody>
      </p:sp>
      <p:sp>
        <p:nvSpPr>
          <p:cNvPr id="3" name="Content Placeholder 2"/>
          <p:cNvSpPr>
            <a:spLocks noGrp="1"/>
          </p:cNvSpPr>
          <p:nvPr>
            <p:ph idx="1"/>
          </p:nvPr>
        </p:nvSpPr>
        <p:spPr>
          <a:xfrm>
            <a:off x="457200" y="3645024"/>
            <a:ext cx="8229600" cy="2485901"/>
          </a:xfrm>
        </p:spPr>
        <p:txBody>
          <a:bodyPr/>
          <a:lstStyle/>
          <a:p>
            <a:r>
              <a:rPr lang="en-US" dirty="0" smtClean="0"/>
              <a:t>Query: “Find the IDs and Names of all students in SCSE”</a:t>
            </a:r>
          </a:p>
          <a:p>
            <a:r>
              <a:rPr lang="en-US" b="1" dirty="0" smtClean="0">
                <a:sym typeface="Symbol"/>
              </a:rPr>
              <a:t></a:t>
            </a:r>
            <a:r>
              <a:rPr lang="en-US" baseline="-25000" dirty="0" smtClean="0">
                <a:sym typeface="Symbol"/>
              </a:rPr>
              <a:t>ID,</a:t>
            </a:r>
            <a:r>
              <a:rPr lang="en-US" dirty="0" smtClean="0">
                <a:sym typeface="Symbol"/>
              </a:rPr>
              <a:t> </a:t>
            </a:r>
            <a:r>
              <a:rPr lang="en-US" baseline="-25000" dirty="0" smtClean="0">
                <a:sym typeface="Symbol"/>
              </a:rPr>
              <a:t>Name</a:t>
            </a:r>
            <a:r>
              <a:rPr lang="en-US" dirty="0" smtClean="0">
                <a:sym typeface="Symbol"/>
              </a:rPr>
              <a:t> (</a:t>
            </a:r>
            <a:r>
              <a:rPr lang="en-US" b="1" dirty="0">
                <a:sym typeface="Symbol"/>
              </a:rPr>
              <a:t></a:t>
            </a:r>
            <a:r>
              <a:rPr lang="en-US" baseline="-25000" dirty="0">
                <a:sym typeface="Symbol"/>
              </a:rPr>
              <a:t>School = </a:t>
            </a:r>
            <a:r>
              <a:rPr lang="en-US" baseline="-25000" dirty="0" smtClean="0">
                <a:sym typeface="Symbol"/>
              </a:rPr>
              <a:t>‘SCSE’</a:t>
            </a:r>
            <a:r>
              <a:rPr lang="en-US" dirty="0" smtClean="0">
                <a:sym typeface="Symbol"/>
              </a:rPr>
              <a:t> Students)</a:t>
            </a:r>
            <a:endParaRPr lang="en-SG" dirty="0"/>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6660232" y="4649688"/>
          <a:ext cx="2232248" cy="1371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7524328" y="405790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99899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Operators</a:t>
            </a:r>
            <a:endParaRPr lang="en-SG" dirty="0"/>
          </a:p>
        </p:txBody>
      </p:sp>
      <p:sp>
        <p:nvSpPr>
          <p:cNvPr id="3" name="Content Placeholder 2"/>
          <p:cNvSpPr>
            <a:spLocks noGrp="1"/>
          </p:cNvSpPr>
          <p:nvPr>
            <p:ph idx="1"/>
          </p:nvPr>
        </p:nvSpPr>
        <p:spPr>
          <a:xfrm>
            <a:off x="457200" y="3645024"/>
            <a:ext cx="8229600" cy="2485901"/>
          </a:xfrm>
        </p:spPr>
        <p:txBody>
          <a:bodyPr>
            <a:normAutofit fontScale="77500" lnSpcReduction="20000"/>
          </a:bodyPr>
          <a:lstStyle/>
          <a:p>
            <a:r>
              <a:rPr lang="en-US" dirty="0" smtClean="0"/>
              <a:t>Query: “Find the IDs and Names of all students in SCSE”</a:t>
            </a:r>
          </a:p>
          <a:p>
            <a:r>
              <a:rPr lang="en-US" dirty="0" smtClean="0">
                <a:sym typeface="Symbol"/>
              </a:rPr>
              <a:t>How about </a:t>
            </a:r>
            <a:r>
              <a:rPr lang="en-US" b="1" dirty="0">
                <a:sym typeface="Symbol"/>
              </a:rPr>
              <a:t></a:t>
            </a:r>
            <a:r>
              <a:rPr lang="en-US" baseline="-25000" dirty="0">
                <a:sym typeface="Symbol"/>
              </a:rPr>
              <a:t>School = </a:t>
            </a:r>
            <a:r>
              <a:rPr lang="en-US" baseline="-25000" dirty="0" smtClean="0">
                <a:sym typeface="Symbol"/>
              </a:rPr>
              <a:t>‘SCSE’ </a:t>
            </a:r>
            <a:r>
              <a:rPr lang="en-US" dirty="0" smtClean="0">
                <a:sym typeface="Symbol"/>
              </a:rPr>
              <a:t>(</a:t>
            </a:r>
            <a:r>
              <a:rPr lang="en-US" b="1" dirty="0">
                <a:sym typeface="Symbol"/>
              </a:rPr>
              <a:t></a:t>
            </a:r>
            <a:r>
              <a:rPr lang="en-US" baseline="-25000" dirty="0">
                <a:sym typeface="Symbol"/>
              </a:rPr>
              <a:t>ID,</a:t>
            </a:r>
            <a:r>
              <a:rPr lang="en-US" dirty="0">
                <a:sym typeface="Symbol"/>
              </a:rPr>
              <a:t> </a:t>
            </a:r>
            <a:r>
              <a:rPr lang="en-US" baseline="-25000" dirty="0">
                <a:sym typeface="Symbol"/>
              </a:rPr>
              <a:t>Name</a:t>
            </a:r>
            <a:r>
              <a:rPr lang="en-US" dirty="0">
                <a:sym typeface="Symbol"/>
              </a:rPr>
              <a:t> </a:t>
            </a:r>
            <a:r>
              <a:rPr lang="en-US" dirty="0" smtClean="0">
                <a:sym typeface="Symbol"/>
              </a:rPr>
              <a:t>Students)?</a:t>
            </a:r>
          </a:p>
          <a:p>
            <a:r>
              <a:rPr lang="en-US" dirty="0" smtClean="0"/>
              <a:t>Wrong. </a:t>
            </a:r>
          </a:p>
          <a:p>
            <a:r>
              <a:rPr lang="en-US" dirty="0" smtClean="0"/>
              <a:t>The projection goes before the selection here</a:t>
            </a:r>
          </a:p>
          <a:p>
            <a:r>
              <a:rPr lang="en-US" dirty="0" smtClean="0"/>
              <a:t>Since the projection eliminates “School’, the selection cannot be performed</a:t>
            </a:r>
          </a:p>
        </p:txBody>
      </p:sp>
      <p:graphicFrame>
        <p:nvGraphicFramePr>
          <p:cNvPr id="4" name="Content Placeholder 3"/>
          <p:cNvGraphicFramePr>
            <a:graphicFrameLocks/>
          </p:cNvGraphicFramePr>
          <p:nvPr>
            <p:extLst/>
          </p:nvPr>
        </p:nvGraphicFramePr>
        <p:xfrm>
          <a:off x="2483768" y="1196752"/>
          <a:ext cx="4464496" cy="2286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tc>
                  <a:txBody>
                    <a:bodyPr/>
                    <a:lstStyle/>
                    <a:p>
                      <a:pPr algn="ctr"/>
                      <a:r>
                        <a:rPr lang="en-US" sz="2400" dirty="0" smtClean="0">
                          <a:latin typeface="Calibri" pitchFamily="34" charset="0"/>
                        </a:rPr>
                        <a:t>School</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1234</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5678</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a:t>
                      </a:r>
                      <a:r>
                        <a:rPr lang="en-US" altLang="zh-CN" sz="2400" dirty="0" smtClean="0">
                          <a:latin typeface="Calibri" pitchFamily="34" charset="0"/>
                        </a:rPr>
                        <a:t>0</a:t>
                      </a:r>
                      <a:endParaRPr lang="en-SG" sz="2400" dirty="0">
                        <a:latin typeface="Calibri" pitchFamily="34" charset="0"/>
                      </a:endParaRPr>
                    </a:p>
                  </a:txBody>
                  <a:tcPr/>
                </a:tc>
                <a:tc>
                  <a:txBody>
                    <a:bodyPr/>
                    <a:lstStyle/>
                    <a:p>
                      <a:pPr algn="ctr"/>
                      <a:r>
                        <a:rPr lang="en-US" sz="2400" dirty="0" smtClean="0">
                          <a:latin typeface="Calibri" pitchFamily="34" charset="0"/>
                        </a:rPr>
                        <a:t>EEE</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3742</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tc>
                  <a:txBody>
                    <a:bodyPr/>
                    <a:lstStyle/>
                    <a:p>
                      <a:pPr algn="ctr"/>
                      <a:r>
                        <a:rPr lang="en-US" sz="2400" dirty="0" smtClean="0">
                          <a:latin typeface="Calibri" pitchFamily="34" charset="0"/>
                        </a:rPr>
                        <a:t>SCSE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9413</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tc>
                  <a:txBody>
                    <a:bodyPr/>
                    <a:lstStyle/>
                    <a:p>
                      <a:pPr algn="ctr"/>
                      <a:r>
                        <a:rPr lang="en-US" sz="2400" dirty="0" smtClean="0">
                          <a:latin typeface="Calibri" pitchFamily="34" charset="0"/>
                        </a:rPr>
                        <a:t>CEE</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899592" y="1196752"/>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spTree>
    <p:extLst>
      <p:ext uri="{BB962C8B-B14F-4D97-AF65-F5344CB8AC3E}">
        <p14:creationId xmlns:p14="http://schemas.microsoft.com/office/powerpoint/2010/main" val="49919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fontScale="85000" lnSpcReduction="10000"/>
          </a:bodyPr>
          <a:lstStyle/>
          <a:p>
            <a:r>
              <a:rPr lang="en-US" dirty="0"/>
              <a:t>Query: “Find the </a:t>
            </a:r>
            <a:r>
              <a:rPr lang="en-US" dirty="0" smtClean="0"/>
              <a:t>persons who are either students or volunteers”</a:t>
            </a:r>
          </a:p>
          <a:p>
            <a:r>
              <a:rPr lang="en-US" dirty="0" smtClean="0"/>
              <a:t>Students </a:t>
            </a:r>
            <a:r>
              <a:rPr lang="en-US" b="1" dirty="0" smtClean="0">
                <a:sym typeface="Symbol"/>
              </a:rPr>
              <a:t></a:t>
            </a:r>
            <a:r>
              <a:rPr lang="en-US" dirty="0" smtClean="0">
                <a:sym typeface="Symbol"/>
              </a:rPr>
              <a:t> </a:t>
            </a:r>
            <a:r>
              <a:rPr lang="en-US" dirty="0" smtClean="0"/>
              <a:t>Volunteer</a:t>
            </a:r>
          </a:p>
          <a:p>
            <a:r>
              <a:rPr lang="en-US" dirty="0" smtClean="0"/>
              <a:t>Note 1: Duplicate tuples are automatically removed</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876672"/>
          <a:ext cx="2232248" cy="32004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5"/>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6372200" y="2606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39252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fontScale="92500" lnSpcReduction="20000"/>
          </a:bodyPr>
          <a:lstStyle/>
          <a:p>
            <a:r>
              <a:rPr lang="en-US" dirty="0"/>
              <a:t>Query: “Find the </a:t>
            </a:r>
            <a:r>
              <a:rPr lang="en-US" dirty="0" smtClean="0"/>
              <a:t>names of the persons who are either students or volunteers”</a:t>
            </a:r>
          </a:p>
          <a:p>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dirty="0"/>
              <a:t>Volunteer)</a:t>
            </a:r>
          </a:p>
          <a:p>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b="1" dirty="0">
                <a:sym typeface="Symbol"/>
              </a:rPr>
              <a:t></a:t>
            </a:r>
            <a:r>
              <a:rPr lang="en-US" baseline="-25000" dirty="0">
                <a:sym typeface="Symbol"/>
              </a:rPr>
              <a:t>Name </a:t>
            </a:r>
            <a:r>
              <a:rPr lang="en-US" dirty="0"/>
              <a:t>Volunteer)</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876672"/>
          <a:ext cx="1224136" cy="32004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5"/>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6372200" y="2606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34204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t>
            </a:r>
            <a:r>
              <a:rPr lang="en-US" dirty="0">
                <a:sym typeface="Symbol"/>
              </a:rPr>
              <a:t></a:t>
            </a:r>
            <a:endParaRPr lang="en-SG" dirty="0"/>
          </a:p>
        </p:txBody>
      </p:sp>
      <p:sp>
        <p:nvSpPr>
          <p:cNvPr id="3" name="Content Placeholder 2"/>
          <p:cNvSpPr>
            <a:spLocks noGrp="1"/>
          </p:cNvSpPr>
          <p:nvPr>
            <p:ph idx="1"/>
          </p:nvPr>
        </p:nvSpPr>
        <p:spPr>
          <a:xfrm>
            <a:off x="457200" y="4077072"/>
            <a:ext cx="8229600" cy="2053853"/>
          </a:xfrm>
        </p:spPr>
        <p:txBody>
          <a:bodyPr>
            <a:normAutofit fontScale="70000" lnSpcReduction="20000"/>
          </a:bodyPr>
          <a:lstStyle/>
          <a:p>
            <a:r>
              <a:rPr lang="en-US" dirty="0"/>
              <a:t>Query: “Find </a:t>
            </a:r>
            <a:r>
              <a:rPr lang="en-US" dirty="0" smtClean="0"/>
              <a:t>the persons who are either students or volunteers”</a:t>
            </a:r>
          </a:p>
          <a:p>
            <a:r>
              <a:rPr lang="en-US" dirty="0" smtClean="0"/>
              <a:t>Students </a:t>
            </a:r>
            <a:r>
              <a:rPr lang="en-US" b="1" dirty="0">
                <a:sym typeface="Symbol"/>
              </a:rPr>
              <a:t></a:t>
            </a:r>
            <a:r>
              <a:rPr lang="en-US" dirty="0">
                <a:sym typeface="Symbol"/>
              </a:rPr>
              <a:t> </a:t>
            </a:r>
            <a:r>
              <a:rPr lang="en-US" dirty="0" smtClean="0"/>
              <a:t>Volunteer ?</a:t>
            </a:r>
          </a:p>
          <a:p>
            <a:r>
              <a:rPr lang="en-US" dirty="0" smtClean="0"/>
              <a:t>Wrong.</a:t>
            </a:r>
          </a:p>
          <a:p>
            <a:r>
              <a:rPr lang="en-US" dirty="0" smtClean="0"/>
              <a:t>Note 2: The two sides of a union must have the same schema (i.e., the same set of attributes)</a:t>
            </a:r>
          </a:p>
          <a:p>
            <a:r>
              <a:rPr lang="en-US" dirty="0" smtClean="0"/>
              <a:t>Correct solution: </a:t>
            </a:r>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dirty="0" smtClean="0"/>
              <a:t>Volunteer</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1224136"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876672"/>
          <a:ext cx="1224136" cy="32004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5"/>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6372200" y="2606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4290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a:t>
            </a:r>
            <a:r>
              <a:rPr lang="en-US" dirty="0">
                <a:sym typeface="Symbol"/>
              </a:rPr>
              <a:t> </a:t>
            </a:r>
            <a:endParaRPr lang="en-SG" dirty="0"/>
          </a:p>
        </p:txBody>
      </p:sp>
      <p:sp>
        <p:nvSpPr>
          <p:cNvPr id="3" name="Content Placeholder 2"/>
          <p:cNvSpPr>
            <a:spLocks noGrp="1"/>
          </p:cNvSpPr>
          <p:nvPr>
            <p:ph idx="1"/>
          </p:nvPr>
        </p:nvSpPr>
        <p:spPr>
          <a:xfrm>
            <a:off x="457200" y="4221088"/>
            <a:ext cx="8229600" cy="1909837"/>
          </a:xfrm>
        </p:spPr>
        <p:txBody>
          <a:bodyPr>
            <a:normAutofit fontScale="85000" lnSpcReduction="10000"/>
          </a:bodyPr>
          <a:lstStyle/>
          <a:p>
            <a:r>
              <a:rPr lang="en-US" dirty="0"/>
              <a:t>Query: “Find the </a:t>
            </a:r>
            <a:r>
              <a:rPr lang="en-US" dirty="0" smtClean="0"/>
              <a:t>persons who are both students and volunteers”</a:t>
            </a:r>
          </a:p>
          <a:p>
            <a:r>
              <a:rPr lang="en-US" dirty="0" smtClean="0"/>
              <a:t>Students </a:t>
            </a:r>
            <a:r>
              <a:rPr lang="en-US" b="1" dirty="0" smtClean="0">
                <a:sym typeface="Symbol"/>
              </a:rPr>
              <a:t></a:t>
            </a:r>
            <a:r>
              <a:rPr lang="en-US" dirty="0" smtClean="0">
                <a:sym typeface="Symbol"/>
              </a:rPr>
              <a:t> </a:t>
            </a:r>
            <a:r>
              <a:rPr lang="en-US" dirty="0" smtClean="0"/>
              <a:t>Volunteer</a:t>
            </a:r>
          </a:p>
          <a:p>
            <a:r>
              <a:rPr lang="en-US" dirty="0" smtClean="0"/>
              <a:t>Note 1: Duplicate tuples are automatically removed</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2172816"/>
          <a:ext cx="2232248"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9818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a:t>
            </a:r>
            <a:r>
              <a:rPr lang="en-US" dirty="0">
                <a:sym typeface="Symbol"/>
              </a:rPr>
              <a:t> </a:t>
            </a:r>
            <a:endParaRPr lang="en-SG" dirty="0"/>
          </a:p>
        </p:txBody>
      </p:sp>
      <p:sp>
        <p:nvSpPr>
          <p:cNvPr id="3" name="Content Placeholder 2"/>
          <p:cNvSpPr>
            <a:spLocks noGrp="1"/>
          </p:cNvSpPr>
          <p:nvPr>
            <p:ph idx="1"/>
          </p:nvPr>
        </p:nvSpPr>
        <p:spPr>
          <a:xfrm>
            <a:off x="457200" y="4077072"/>
            <a:ext cx="8229600" cy="2053853"/>
          </a:xfrm>
        </p:spPr>
        <p:txBody>
          <a:bodyPr>
            <a:normAutofit fontScale="85000" lnSpcReduction="20000"/>
          </a:bodyPr>
          <a:lstStyle/>
          <a:p>
            <a:r>
              <a:rPr lang="en-US" dirty="0"/>
              <a:t>Query: “Find </a:t>
            </a:r>
            <a:r>
              <a:rPr lang="en-US" dirty="0" smtClean="0"/>
              <a:t>the persons who are both students and volunteers”</a:t>
            </a:r>
          </a:p>
          <a:p>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smtClean="0">
                <a:sym typeface="Symbol"/>
              </a:rPr>
              <a:t> </a:t>
            </a:r>
            <a:r>
              <a:rPr lang="en-US" dirty="0" smtClean="0"/>
              <a:t>Volunteer</a:t>
            </a:r>
          </a:p>
          <a:p>
            <a:r>
              <a:rPr lang="en-US" dirty="0" smtClean="0"/>
              <a:t>Note 2: The two sides of an intersection must have the same schema (i.e., the same set of attributes)</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1224136"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11" name="Content Placeholder 3"/>
          <p:cNvGraphicFramePr>
            <a:graphicFrameLocks/>
          </p:cNvGraphicFramePr>
          <p:nvPr>
            <p:extLst/>
          </p:nvPr>
        </p:nvGraphicFramePr>
        <p:xfrm>
          <a:off x="6372200" y="2172816"/>
          <a:ext cx="1224136"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87493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fontScale="85000" lnSpcReduction="10000"/>
          </a:bodyPr>
          <a:lstStyle/>
          <a:p>
            <a:r>
              <a:rPr lang="en-US" dirty="0"/>
              <a:t>Query: “Find the </a:t>
            </a:r>
            <a:r>
              <a:rPr lang="en-US" dirty="0" smtClean="0"/>
              <a:t>persons who are students but not volunteers”</a:t>
            </a:r>
          </a:p>
          <a:p>
            <a:r>
              <a:rPr lang="en-US" dirty="0" smtClean="0"/>
              <a:t>Students </a:t>
            </a:r>
            <a:r>
              <a:rPr lang="en-US" b="1" dirty="0" smtClean="0">
                <a:sym typeface="Symbol"/>
              </a:rPr>
              <a:t></a:t>
            </a:r>
            <a:r>
              <a:rPr lang="en-US" dirty="0" smtClean="0">
                <a:sym typeface="Symbol"/>
              </a:rPr>
              <a:t> </a:t>
            </a:r>
            <a:r>
              <a:rPr lang="en-US" dirty="0" smtClean="0"/>
              <a:t>Volunteer</a:t>
            </a:r>
          </a:p>
          <a:p>
            <a:r>
              <a:rPr lang="en-US" dirty="0" smtClean="0"/>
              <a:t>Note 1: Duplicate tuples are automatically removed</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2172816"/>
          <a:ext cx="2232248"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56393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a:bodyPr>
          <a:lstStyle/>
          <a:p>
            <a:r>
              <a:rPr lang="en-US" dirty="0"/>
              <a:t>Query: “Find the </a:t>
            </a:r>
            <a:r>
              <a:rPr lang="en-US" dirty="0" smtClean="0"/>
              <a:t>persons who are volunteers but not students”</a:t>
            </a:r>
          </a:p>
          <a:p>
            <a:r>
              <a:rPr lang="en-US" dirty="0"/>
              <a:t>Volunteer </a:t>
            </a:r>
            <a:r>
              <a:rPr lang="en-US" b="1" dirty="0">
                <a:sym typeface="Symbol"/>
              </a:rPr>
              <a:t> </a:t>
            </a:r>
            <a:r>
              <a:rPr lang="en-US" dirty="0" smtClean="0"/>
              <a:t>Students</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2172816"/>
          <a:ext cx="2232248"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4883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Basis</a:t>
            </a:r>
            <a:endParaRPr lang="en-SG" dirty="0"/>
          </a:p>
        </p:txBody>
      </p:sp>
      <p:sp>
        <p:nvSpPr>
          <p:cNvPr id="3" name="Content Placeholder 2"/>
          <p:cNvSpPr>
            <a:spLocks noGrp="1"/>
          </p:cNvSpPr>
          <p:nvPr>
            <p:ph idx="1"/>
          </p:nvPr>
        </p:nvSpPr>
        <p:spPr>
          <a:xfrm>
            <a:off x="457200" y="980728"/>
            <a:ext cx="8229600" cy="5150197"/>
          </a:xfrm>
        </p:spPr>
        <p:txBody>
          <a:bodyPr>
            <a:normAutofit fontScale="92500" lnSpcReduction="20000"/>
          </a:bodyPr>
          <a:lstStyle/>
          <a:p>
            <a:r>
              <a:rPr lang="en-US" dirty="0" smtClean="0"/>
              <a:t>Given a set S of FDs, the </a:t>
            </a:r>
            <a:r>
              <a:rPr lang="en-US" dirty="0" smtClean="0">
                <a:solidFill>
                  <a:srgbClr val="A50021"/>
                </a:solidFill>
              </a:rPr>
              <a:t>minimal basis</a:t>
            </a:r>
            <a:r>
              <a:rPr lang="en-US" dirty="0" smtClean="0"/>
              <a:t> of S is a </a:t>
            </a:r>
            <a:r>
              <a:rPr lang="en-US" dirty="0" smtClean="0">
                <a:solidFill>
                  <a:srgbClr val="A50021"/>
                </a:solidFill>
              </a:rPr>
              <a:t>simplified</a:t>
            </a:r>
            <a:r>
              <a:rPr lang="en-US" dirty="0" smtClean="0"/>
              <a:t> version of S</a:t>
            </a:r>
          </a:p>
          <a:p>
            <a:r>
              <a:rPr lang="en-US" dirty="0" smtClean="0"/>
              <a:t>Example</a:t>
            </a:r>
            <a:r>
              <a:rPr lang="en-US" dirty="0" smtClean="0"/>
              <a:t>:</a:t>
            </a:r>
          </a:p>
          <a:p>
            <a:pPr lvl="1"/>
            <a:r>
              <a:rPr lang="en-US" dirty="0" smtClean="0"/>
              <a:t>S = </a:t>
            </a:r>
            <a:r>
              <a:rPr lang="en-US" dirty="0"/>
              <a:t>{A</a:t>
            </a:r>
            <a:r>
              <a:rPr lang="en-US" dirty="0">
                <a:sym typeface="Wingdings" pitchFamily="2" charset="2"/>
              </a:rPr>
              <a:t>BD, ABC, C</a:t>
            </a:r>
            <a:r>
              <a:rPr lang="en-US" dirty="0" smtClean="0">
                <a:sym typeface="Wingdings" pitchFamily="2" charset="2"/>
              </a:rPr>
              <a:t>D, </a:t>
            </a:r>
            <a:r>
              <a:rPr lang="en-US" dirty="0">
                <a:sym typeface="Wingdings" pitchFamily="2" charset="2"/>
              </a:rPr>
              <a:t>BCD</a:t>
            </a:r>
            <a:r>
              <a:rPr lang="en-US" dirty="0" smtClean="0">
                <a:sym typeface="Wingdings" pitchFamily="2" charset="2"/>
              </a:rPr>
              <a:t>}</a:t>
            </a:r>
            <a:endParaRPr lang="en-US" dirty="0">
              <a:sym typeface="Wingdings" pitchFamily="2" charset="2"/>
            </a:endParaRPr>
          </a:p>
          <a:p>
            <a:pPr lvl="1"/>
            <a:r>
              <a:rPr lang="en-US" dirty="0" smtClean="0"/>
              <a:t>A minimal basis: </a:t>
            </a:r>
            <a:r>
              <a:rPr lang="en-US" dirty="0"/>
              <a:t>{A</a:t>
            </a:r>
            <a:r>
              <a:rPr lang="en-US" dirty="0">
                <a:sym typeface="Wingdings" pitchFamily="2" charset="2"/>
              </a:rPr>
              <a:t>B, AC, CD</a:t>
            </a:r>
            <a:r>
              <a:rPr lang="en-US" dirty="0" smtClean="0">
                <a:sym typeface="Wingdings" pitchFamily="2" charset="2"/>
              </a:rPr>
              <a:t>}</a:t>
            </a:r>
            <a:endParaRPr lang="en-US" dirty="0"/>
          </a:p>
          <a:p>
            <a:r>
              <a:rPr lang="en-US" dirty="0" smtClean="0"/>
              <a:t>How simplified?</a:t>
            </a:r>
          </a:p>
          <a:p>
            <a:r>
              <a:rPr lang="en-US" dirty="0" smtClean="0"/>
              <a:t>Three </a:t>
            </a:r>
            <a:r>
              <a:rPr lang="en-US" dirty="0" smtClean="0"/>
              <a:t>conditions.</a:t>
            </a:r>
          </a:p>
          <a:p>
            <a:pPr lvl="1"/>
            <a:r>
              <a:rPr lang="en-US" dirty="0" smtClean="0"/>
              <a:t>Condition 1: For any FD in the minimal basis, its right hand side has only one attribute</a:t>
            </a:r>
            <a:r>
              <a:rPr lang="en-US" dirty="0" smtClean="0"/>
              <a:t>.</a:t>
            </a:r>
          </a:p>
          <a:p>
            <a:pPr lvl="1"/>
            <a:r>
              <a:rPr lang="en-US" dirty="0"/>
              <a:t>Condition 2: No FD in the minimal basis is redundant. </a:t>
            </a:r>
          </a:p>
          <a:p>
            <a:pPr lvl="1"/>
            <a:r>
              <a:rPr lang="en-US" dirty="0"/>
              <a:t>Condition 3: For each FD in the minimal basis, none of the attributes on the left hand side is redundant</a:t>
            </a:r>
          </a:p>
          <a:p>
            <a:pPr marL="0" indent="0">
              <a:buNone/>
            </a:pPr>
            <a:endParaRPr lang="en-US" dirty="0" smtClean="0"/>
          </a:p>
          <a:p>
            <a:pPr lvl="1"/>
            <a:endParaRPr lang="en-US" dirty="0" smtClean="0"/>
          </a:p>
          <a:p>
            <a:pPr lvl="1"/>
            <a:endParaRPr lang="en-SG" dirty="0"/>
          </a:p>
        </p:txBody>
      </p:sp>
    </p:spTree>
    <p:extLst>
      <p:ext uri="{BB962C8B-B14F-4D97-AF65-F5344CB8AC3E}">
        <p14:creationId xmlns:p14="http://schemas.microsoft.com/office/powerpoint/2010/main" val="20725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r>
              <a:rPr lang="en-US" dirty="0">
                <a:sym typeface="Symbol"/>
              </a:rPr>
              <a:t></a:t>
            </a:r>
            <a:endParaRPr lang="en-SG" dirty="0"/>
          </a:p>
        </p:txBody>
      </p:sp>
      <p:sp>
        <p:nvSpPr>
          <p:cNvPr id="3" name="Content Placeholder 2"/>
          <p:cNvSpPr>
            <a:spLocks noGrp="1"/>
          </p:cNvSpPr>
          <p:nvPr>
            <p:ph idx="1"/>
          </p:nvPr>
        </p:nvSpPr>
        <p:spPr>
          <a:xfrm>
            <a:off x="457200" y="4077072"/>
            <a:ext cx="8229600" cy="2053853"/>
          </a:xfrm>
        </p:spPr>
        <p:txBody>
          <a:bodyPr>
            <a:normAutofit fontScale="85000" lnSpcReduction="20000"/>
          </a:bodyPr>
          <a:lstStyle/>
          <a:p>
            <a:r>
              <a:rPr lang="en-US" dirty="0"/>
              <a:t>Query: “Find </a:t>
            </a:r>
            <a:r>
              <a:rPr lang="en-US" dirty="0" smtClean="0"/>
              <a:t>the persons who are students but not volunteers”</a:t>
            </a:r>
          </a:p>
          <a:p>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smtClean="0">
                <a:sym typeface="Symbol"/>
              </a:rPr>
              <a:t> </a:t>
            </a:r>
            <a:r>
              <a:rPr lang="en-US" dirty="0" smtClean="0"/>
              <a:t>Volunteer</a:t>
            </a:r>
          </a:p>
          <a:p>
            <a:r>
              <a:rPr lang="en-US" dirty="0" smtClean="0"/>
              <a:t>Note 2: The two sides of a difference must have the same schema (i.e., the same set of attributes)</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1224136"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11" name="Content Placeholder 3"/>
          <p:cNvGraphicFramePr>
            <a:graphicFrameLocks/>
          </p:cNvGraphicFramePr>
          <p:nvPr>
            <p:extLst/>
          </p:nvPr>
        </p:nvGraphicFramePr>
        <p:xfrm>
          <a:off x="6372200" y="2172816"/>
          <a:ext cx="1224136"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36016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29600" cy="2485901"/>
          </a:xfrm>
        </p:spPr>
        <p:txBody>
          <a:bodyPr>
            <a:normAutofit fontScale="92500" lnSpcReduction="10000"/>
          </a:bodyPr>
          <a:lstStyle/>
          <a:p>
            <a:r>
              <a:rPr lang="en-US" dirty="0"/>
              <a:t>Query: “Find </a:t>
            </a:r>
            <a:r>
              <a:rPr lang="en-US" dirty="0" smtClean="0"/>
              <a:t>the students who have taken DB and DM, but not AI or CG”</a:t>
            </a:r>
          </a:p>
          <a:p>
            <a:r>
              <a:rPr lang="en-US" dirty="0" smtClean="0">
                <a:sym typeface="Symbol"/>
              </a:rPr>
              <a:t>((</a:t>
            </a:r>
            <a:r>
              <a:rPr lang="en-US" b="1" dirty="0" smtClean="0">
                <a:sym typeface="Symbol"/>
              </a:rPr>
              <a:t></a:t>
            </a:r>
            <a:r>
              <a:rPr lang="en-US" baseline="-25000" dirty="0" smtClean="0">
                <a:sym typeface="Symbol"/>
              </a:rPr>
              <a:t>Course </a:t>
            </a:r>
            <a:r>
              <a:rPr lang="en-US" baseline="-25000" dirty="0">
                <a:sym typeface="Symbol"/>
              </a:rPr>
              <a:t>= </a:t>
            </a:r>
            <a:r>
              <a:rPr lang="en-US" baseline="-25000" dirty="0" smtClean="0">
                <a:sym typeface="Symbol"/>
              </a:rPr>
              <a:t>‘DB’ </a:t>
            </a:r>
            <a:r>
              <a:rPr lang="en-US" dirty="0" smtClean="0"/>
              <a:t>Grades) </a:t>
            </a:r>
            <a:r>
              <a:rPr lang="en-US" dirty="0">
                <a:sym typeface="Symbol"/>
              </a:rPr>
              <a:t> </a:t>
            </a:r>
            <a:r>
              <a:rPr lang="en-US" dirty="0" smtClean="0">
                <a:sym typeface="Symbol"/>
              </a:rPr>
              <a:t>(</a:t>
            </a:r>
            <a:r>
              <a:rPr lang="en-US" b="1" dirty="0" smtClean="0">
                <a:sym typeface="Symbol"/>
              </a:rPr>
              <a:t></a:t>
            </a:r>
            <a:r>
              <a:rPr lang="en-US" baseline="-25000" dirty="0">
                <a:sym typeface="Symbol"/>
              </a:rPr>
              <a:t>Course = </a:t>
            </a:r>
            <a:r>
              <a:rPr lang="en-US" baseline="-25000" dirty="0" smtClean="0">
                <a:sym typeface="Symbol"/>
              </a:rPr>
              <a:t>‘DM’ </a:t>
            </a:r>
            <a:r>
              <a:rPr lang="en-US" dirty="0"/>
              <a:t>Grades</a:t>
            </a:r>
            <a:r>
              <a:rPr lang="en-US" dirty="0" smtClean="0"/>
              <a:t>)) </a:t>
            </a:r>
            <a:r>
              <a:rPr lang="en-US" b="1" dirty="0">
                <a:sym typeface="Symbol"/>
              </a:rPr>
              <a:t></a:t>
            </a:r>
            <a:r>
              <a:rPr lang="en-US" dirty="0" smtClean="0">
                <a:sym typeface="Symbol"/>
              </a:rPr>
              <a:t> </a:t>
            </a:r>
            <a:r>
              <a:rPr lang="en-US" dirty="0">
                <a:sym typeface="Symbol"/>
              </a:rPr>
              <a:t>((</a:t>
            </a:r>
            <a:r>
              <a:rPr lang="en-US" b="1" dirty="0">
                <a:sym typeface="Symbol"/>
              </a:rPr>
              <a:t></a:t>
            </a:r>
            <a:r>
              <a:rPr lang="en-US" baseline="-25000" dirty="0">
                <a:sym typeface="Symbol"/>
              </a:rPr>
              <a:t>Course = </a:t>
            </a:r>
            <a:r>
              <a:rPr lang="en-US" baseline="-25000" dirty="0" smtClean="0">
                <a:sym typeface="Symbol"/>
              </a:rPr>
              <a:t>‘AI’ </a:t>
            </a:r>
            <a:r>
              <a:rPr lang="en-US" dirty="0"/>
              <a:t>Grades</a:t>
            </a:r>
            <a:r>
              <a:rPr lang="en-US" dirty="0" smtClean="0"/>
              <a:t>) </a:t>
            </a:r>
            <a:r>
              <a:rPr lang="en-US" dirty="0">
                <a:sym typeface="Symbol"/>
              </a:rPr>
              <a:t> (</a:t>
            </a:r>
            <a:r>
              <a:rPr lang="en-US" b="1" dirty="0">
                <a:sym typeface="Symbol"/>
              </a:rPr>
              <a:t></a:t>
            </a:r>
            <a:r>
              <a:rPr lang="en-US" baseline="-25000" dirty="0">
                <a:sym typeface="Symbol"/>
              </a:rPr>
              <a:t>Course = </a:t>
            </a:r>
            <a:r>
              <a:rPr lang="en-US" baseline="-25000" dirty="0" smtClean="0">
                <a:sym typeface="Symbol"/>
              </a:rPr>
              <a:t>‘CG’ </a:t>
            </a:r>
            <a:r>
              <a:rPr lang="en-US" dirty="0"/>
              <a:t>Grades</a:t>
            </a:r>
            <a:r>
              <a:rPr lang="en-US" dirty="0" smtClean="0"/>
              <a:t>))</a:t>
            </a:r>
          </a:p>
          <a:p>
            <a:r>
              <a:rPr lang="en-US" dirty="0" smtClean="0"/>
              <a:t>Wrong!</a:t>
            </a:r>
          </a:p>
        </p:txBody>
      </p:sp>
      <p:graphicFrame>
        <p:nvGraphicFramePr>
          <p:cNvPr id="4" name="Content Placeholder 3"/>
          <p:cNvGraphicFramePr>
            <a:graphicFrameLocks/>
          </p:cNvGraphicFramePr>
          <p:nvPr>
            <p:extLst/>
          </p:nvPr>
        </p:nvGraphicFramePr>
        <p:xfrm>
          <a:off x="3491880"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CG</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3491880"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spTree>
    <p:extLst>
      <p:ext uri="{BB962C8B-B14F-4D97-AF65-F5344CB8AC3E}">
        <p14:creationId xmlns:p14="http://schemas.microsoft.com/office/powerpoint/2010/main" val="32579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19256" cy="2485901"/>
          </a:xfrm>
        </p:spPr>
        <p:txBody>
          <a:bodyPr>
            <a:normAutofit fontScale="77500" lnSpcReduction="20000"/>
          </a:bodyPr>
          <a:lstStyle/>
          <a:p>
            <a:r>
              <a:rPr lang="en-US" dirty="0"/>
              <a:t>Query: “Find </a:t>
            </a:r>
            <a:r>
              <a:rPr lang="en-US" dirty="0" smtClean="0"/>
              <a:t>the students who have taken DB and DM, but not AI or CG”</a:t>
            </a:r>
          </a:p>
          <a:p>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smtClean="0">
                <a:sym typeface="Symbol"/>
              </a:rPr>
              <a:t>Course </a:t>
            </a:r>
            <a:r>
              <a:rPr lang="en-US" baseline="-25000" dirty="0">
                <a:sym typeface="Symbol"/>
              </a:rPr>
              <a:t>= </a:t>
            </a:r>
            <a:r>
              <a:rPr lang="en-US" baseline="-25000" dirty="0" smtClean="0">
                <a:sym typeface="Symbol"/>
              </a:rPr>
              <a:t>‘DB’ </a:t>
            </a:r>
            <a:r>
              <a:rPr lang="en-US" dirty="0"/>
              <a:t>Grades) </a:t>
            </a:r>
            <a:r>
              <a:rPr lang="en-US" dirty="0">
                <a:sym typeface="Symbol"/>
              </a:rPr>
              <a:t> </a:t>
            </a:r>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a:sym typeface="Symbol"/>
              </a:rPr>
              <a:t>Course = </a:t>
            </a:r>
            <a:r>
              <a:rPr lang="en-US" baseline="-25000" dirty="0" smtClean="0">
                <a:sym typeface="Symbol"/>
              </a:rPr>
              <a:t>‘DM’ </a:t>
            </a:r>
            <a:r>
              <a:rPr lang="en-US" dirty="0"/>
              <a:t>Grades</a:t>
            </a:r>
            <a:r>
              <a:rPr lang="en-US" dirty="0" smtClean="0"/>
              <a:t>)) </a:t>
            </a:r>
            <a:r>
              <a:rPr lang="en-US" b="1" dirty="0">
                <a:sym typeface="Symbol"/>
              </a:rPr>
              <a:t></a:t>
            </a:r>
            <a:r>
              <a:rPr lang="en-US" dirty="0" smtClean="0">
                <a:sym typeface="Symbol"/>
              </a:rPr>
              <a:t> ((</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a:sym typeface="Symbol"/>
              </a:rPr>
              <a:t>Course = </a:t>
            </a:r>
            <a:r>
              <a:rPr lang="en-US" baseline="-25000" dirty="0" smtClean="0">
                <a:sym typeface="Symbol"/>
              </a:rPr>
              <a:t>‘AI’ </a:t>
            </a:r>
            <a:r>
              <a:rPr lang="en-US" dirty="0"/>
              <a:t>Grades</a:t>
            </a:r>
            <a:r>
              <a:rPr lang="en-US" dirty="0" smtClean="0"/>
              <a:t>) </a:t>
            </a:r>
            <a:r>
              <a:rPr lang="en-US" dirty="0">
                <a:sym typeface="Symbol"/>
              </a:rPr>
              <a:t> </a:t>
            </a:r>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a:sym typeface="Symbol"/>
              </a:rPr>
              <a:t>Course = </a:t>
            </a:r>
            <a:r>
              <a:rPr lang="en-US" baseline="-25000" dirty="0" smtClean="0">
                <a:sym typeface="Symbol"/>
              </a:rPr>
              <a:t>‘CG’ </a:t>
            </a:r>
            <a:r>
              <a:rPr lang="en-US" dirty="0"/>
              <a:t>Grades</a:t>
            </a:r>
            <a:r>
              <a:rPr lang="en-US" dirty="0" smtClean="0"/>
              <a:t>))</a:t>
            </a:r>
          </a:p>
          <a:p>
            <a:pPr marL="0" indent="0">
              <a:buNone/>
            </a:pPr>
            <a:r>
              <a:rPr lang="en-US" dirty="0"/>
              <a:t> </a:t>
            </a:r>
            <a:endParaRPr lang="en-US" dirty="0" smtClean="0"/>
          </a:p>
          <a:p>
            <a:pPr marL="0" indent="0">
              <a:buNone/>
            </a:pPr>
            <a:r>
              <a:rPr lang="en-US" dirty="0" smtClean="0"/>
              <a:t> </a:t>
            </a:r>
          </a:p>
        </p:txBody>
      </p:sp>
      <p:graphicFrame>
        <p:nvGraphicFramePr>
          <p:cNvPr id="4" name="Content Placeholder 3"/>
          <p:cNvGraphicFramePr>
            <a:graphicFrameLocks/>
          </p:cNvGraphicFramePr>
          <p:nvPr>
            <p:extLst/>
          </p:nvPr>
        </p:nvGraphicFramePr>
        <p:xfrm>
          <a:off x="3491880"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CG</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3491880"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spTree>
    <p:extLst>
      <p:ext uri="{BB962C8B-B14F-4D97-AF65-F5344CB8AC3E}">
        <p14:creationId xmlns:p14="http://schemas.microsoft.com/office/powerpoint/2010/main" val="2930884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29600" cy="2485901"/>
          </a:xfrm>
        </p:spPr>
        <p:txBody>
          <a:bodyPr>
            <a:normAutofit/>
          </a:bodyPr>
          <a:lstStyle/>
          <a:p>
            <a:r>
              <a:rPr lang="en-US" dirty="0"/>
              <a:t>Query: “Find </a:t>
            </a:r>
            <a:r>
              <a:rPr lang="en-US" dirty="0" smtClean="0"/>
              <a:t>the students who have never taken DM”</a:t>
            </a:r>
          </a:p>
          <a:p>
            <a:r>
              <a:rPr lang="en-US" dirty="0" smtClean="0">
                <a:sym typeface="Symbol"/>
              </a:rPr>
              <a:t>(</a:t>
            </a:r>
            <a:r>
              <a:rPr lang="en-US" b="1" dirty="0">
                <a:sym typeface="Symbol"/>
              </a:rPr>
              <a:t></a:t>
            </a:r>
            <a:r>
              <a:rPr lang="en-US" baseline="-25000" dirty="0">
                <a:sym typeface="Symbol"/>
              </a:rPr>
              <a:t>Name</a:t>
            </a:r>
            <a:r>
              <a:rPr lang="en-US" dirty="0">
                <a:sym typeface="Symbol"/>
              </a:rPr>
              <a:t> </a:t>
            </a:r>
            <a:r>
              <a:rPr lang="en-US" dirty="0"/>
              <a:t>Grades</a:t>
            </a:r>
            <a:r>
              <a:rPr lang="en-US" dirty="0" smtClean="0"/>
              <a:t>) </a:t>
            </a:r>
            <a:r>
              <a:rPr lang="en-US" b="1" dirty="0">
                <a:sym typeface="Symbol"/>
              </a:rPr>
              <a:t></a:t>
            </a:r>
            <a:r>
              <a:rPr lang="en-US" dirty="0">
                <a:sym typeface="Symbol"/>
              </a:rPr>
              <a:t> </a:t>
            </a:r>
            <a:r>
              <a:rPr lang="en-US" dirty="0" smtClean="0">
                <a:sym typeface="Symbol"/>
              </a:rPr>
              <a:t/>
            </a:r>
            <a:br>
              <a:rPr lang="en-US" dirty="0" smtClean="0">
                <a:sym typeface="Symbol"/>
              </a:rPr>
            </a:br>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a:sym typeface="Symbol"/>
              </a:rPr>
              <a:t></a:t>
            </a:r>
            <a:r>
              <a:rPr lang="en-US" baseline="-25000" dirty="0">
                <a:sym typeface="Symbol"/>
              </a:rPr>
              <a:t>Course = </a:t>
            </a:r>
            <a:r>
              <a:rPr lang="en-US" baseline="-25000" dirty="0" smtClean="0">
                <a:sym typeface="Symbol"/>
              </a:rPr>
              <a:t>‘DM’ </a:t>
            </a:r>
            <a:r>
              <a:rPr lang="en-US" dirty="0"/>
              <a:t>Grades</a:t>
            </a:r>
            <a:r>
              <a:rPr lang="en-US" dirty="0" smtClean="0"/>
              <a:t>)</a:t>
            </a:r>
            <a:endParaRPr lang="en-US" dirty="0"/>
          </a:p>
        </p:txBody>
      </p:sp>
      <p:graphicFrame>
        <p:nvGraphicFramePr>
          <p:cNvPr id="4" name="Content Placeholder 3"/>
          <p:cNvGraphicFramePr>
            <a:graphicFrameLocks/>
          </p:cNvGraphicFramePr>
          <p:nvPr>
            <p:extLst/>
          </p:nvPr>
        </p:nvGraphicFramePr>
        <p:xfrm>
          <a:off x="3491880"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CG</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3491880"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spTree>
    <p:extLst>
      <p:ext uri="{BB962C8B-B14F-4D97-AF65-F5344CB8AC3E}">
        <p14:creationId xmlns:p14="http://schemas.microsoft.com/office/powerpoint/2010/main" val="153027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 </a:t>
            </a:r>
            <a:r>
              <a:rPr lang="en-GB" dirty="0">
                <a:solidFill>
                  <a:schemeClr val="accent4">
                    <a:lumMod val="50000"/>
                  </a:schemeClr>
                </a:solidFill>
                <a:sym typeface="MT Extra" pitchFamily="18" charset="2"/>
              </a:rPr>
              <a:t>⋈</a:t>
            </a:r>
            <a:endParaRPr lang="en-SG" dirty="0"/>
          </a:p>
        </p:txBody>
      </p:sp>
      <p:sp>
        <p:nvSpPr>
          <p:cNvPr id="3" name="Content Placeholder 2"/>
          <p:cNvSpPr>
            <a:spLocks noGrp="1"/>
          </p:cNvSpPr>
          <p:nvPr>
            <p:ph idx="1"/>
          </p:nvPr>
        </p:nvSpPr>
        <p:spPr>
          <a:xfrm>
            <a:off x="251520" y="3967435"/>
            <a:ext cx="8712968" cy="2197869"/>
          </a:xfrm>
        </p:spPr>
        <p:txBody>
          <a:bodyPr>
            <a:normAutofit fontScale="77500" lnSpcReduction="20000"/>
          </a:bodyPr>
          <a:lstStyle/>
          <a:p>
            <a:r>
              <a:rPr lang="en-US" dirty="0" smtClean="0"/>
              <a:t>Query: “Find the NRIC, Name, and Phone of each student, omitting those without a phone”</a:t>
            </a:r>
          </a:p>
          <a:p>
            <a:r>
              <a:rPr lang="en-US" dirty="0" smtClean="0"/>
              <a:t>Students </a:t>
            </a:r>
            <a:r>
              <a:rPr lang="en-GB" dirty="0" smtClean="0">
                <a:solidFill>
                  <a:schemeClr val="accent4">
                    <a:lumMod val="50000"/>
                  </a:schemeClr>
                </a:solidFill>
                <a:sym typeface="MT Extra" pitchFamily="18" charset="2"/>
              </a:rPr>
              <a:t>⋈ Phones</a:t>
            </a:r>
          </a:p>
          <a:p>
            <a:r>
              <a:rPr lang="en-GB" dirty="0" smtClean="0">
                <a:solidFill>
                  <a:schemeClr val="accent4">
                    <a:lumMod val="50000"/>
                  </a:schemeClr>
                </a:solidFill>
                <a:sym typeface="MT Extra" pitchFamily="18" charset="2"/>
              </a:rPr>
              <a:t>Note 1: The join is performed based on the common attributes of the two relations</a:t>
            </a:r>
          </a:p>
          <a:p>
            <a:r>
              <a:rPr lang="en-GB" dirty="0" smtClean="0">
                <a:solidFill>
                  <a:schemeClr val="accent4">
                    <a:lumMod val="50000"/>
                  </a:schemeClr>
                </a:solidFill>
                <a:sym typeface="MT Extra" pitchFamily="18" charset="2"/>
              </a:rPr>
              <a:t>Note 2: Each common attribute appears only once in the result</a:t>
            </a:r>
            <a:endParaRPr lang="en-SG" dirty="0"/>
          </a:p>
        </p:txBody>
      </p:sp>
      <p:graphicFrame>
        <p:nvGraphicFramePr>
          <p:cNvPr id="4" name="Content Placeholder 3"/>
          <p:cNvGraphicFramePr>
            <a:graphicFrameLocks/>
          </p:cNvGraphicFramePr>
          <p:nvPr>
            <p:extLst/>
          </p:nvPr>
        </p:nvGraphicFramePr>
        <p:xfrm>
          <a:off x="596023" y="1628800"/>
          <a:ext cx="1815737" cy="22860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NRIC</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2</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33</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4</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611560"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987824" y="1647056"/>
          <a:ext cx="2160240" cy="22860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NRIC</a:t>
                      </a:r>
                      <a:endParaRPr lang="en-SG" sz="2400" u="sng" dirty="0">
                        <a:latin typeface="Calibri" pitchFamily="34" charset="0"/>
                      </a:endParaRPr>
                    </a:p>
                  </a:txBody>
                  <a:tcPr/>
                </a:tc>
                <a:tc>
                  <a:txBody>
                    <a:bodyPr/>
                    <a:lstStyle/>
                    <a:p>
                      <a:pPr algn="ctr"/>
                      <a:r>
                        <a:rPr lang="en-US" sz="2400" u="sng" dirty="0" smtClean="0">
                          <a:latin typeface="Calibri" pitchFamily="34" charset="0"/>
                        </a:rPr>
                        <a:t>Number</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9123234</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8635168</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33</a:t>
                      </a:r>
                      <a:endParaRPr lang="en-SG" sz="2400" dirty="0">
                        <a:latin typeface="Calibri" pitchFamily="34" charset="0"/>
                      </a:endParaRPr>
                    </a:p>
                  </a:txBody>
                  <a:tcPr/>
                </a:tc>
                <a:tc>
                  <a:txBody>
                    <a:bodyPr/>
                    <a:lstStyle/>
                    <a:p>
                      <a:pPr algn="ctr"/>
                      <a:r>
                        <a:rPr lang="en-US" sz="2400" dirty="0" smtClean="0">
                          <a:latin typeface="Calibri" pitchFamily="34" charset="0"/>
                        </a:rPr>
                        <a:t>8213654</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5</a:t>
                      </a:r>
                      <a:endParaRPr lang="en-SG" sz="2400" dirty="0">
                        <a:latin typeface="Calibri" pitchFamily="34" charset="0"/>
                      </a:endParaRPr>
                    </a:p>
                  </a:txBody>
                  <a:tcPr/>
                </a:tc>
                <a:tc>
                  <a:txBody>
                    <a:bodyPr/>
                    <a:lstStyle/>
                    <a:p>
                      <a:pPr algn="ctr"/>
                      <a:r>
                        <a:rPr lang="en-US" sz="2400" dirty="0" smtClean="0">
                          <a:latin typeface="Calibri" pitchFamily="34" charset="0"/>
                        </a:rPr>
                        <a:t>9653154</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003361" y="99898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Phones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652120" y="1672208"/>
          <a:ext cx="3096344" cy="18288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pPr algn="ctr"/>
                      <a:r>
                        <a:rPr lang="en-US" sz="2400" u="none" dirty="0" smtClean="0">
                          <a:latin typeface="Calibri" pitchFamily="34" charset="0"/>
                        </a:rPr>
                        <a:t>NRIC</a:t>
                      </a:r>
                      <a:endParaRPr lang="en-SG" sz="2400" u="none" dirty="0">
                        <a:latin typeface="Calibri" pitchFamily="34" charset="0"/>
                      </a:endParaRPr>
                    </a:p>
                  </a:txBody>
                  <a:tcPr/>
                </a:tc>
                <a:tc>
                  <a:txBody>
                    <a:bodyPr/>
                    <a:lstStyle/>
                    <a:p>
                      <a:pPr algn="ctr"/>
                      <a:r>
                        <a:rPr lang="en-US" sz="2400" u="none" dirty="0" smtClean="0">
                          <a:latin typeface="Calibri" pitchFamily="34" charset="0"/>
                        </a:rPr>
                        <a:t>Name</a:t>
                      </a:r>
                      <a:endParaRPr lang="en-SG" sz="2400" u="none" dirty="0">
                        <a:latin typeface="Calibri" pitchFamily="34" charset="0"/>
                      </a:endParaRPr>
                    </a:p>
                  </a:txBody>
                  <a:tcPr/>
                </a:tc>
                <a:tc>
                  <a:txBody>
                    <a:bodyPr/>
                    <a:lstStyle/>
                    <a:p>
                      <a:pPr algn="ctr"/>
                      <a:r>
                        <a:rPr lang="en-US" sz="2400" u="none" dirty="0" smtClean="0">
                          <a:latin typeface="Calibri" pitchFamily="34" charset="0"/>
                        </a:rPr>
                        <a:t>Number</a:t>
                      </a:r>
                      <a:endParaRPr lang="en-SG" sz="2400" u="none"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9123234</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8635168</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33</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8213654</a:t>
                      </a:r>
                      <a:endParaRPr lang="en-SG" sz="2400" dirty="0">
                        <a:latin typeface="Calibri" pitchFamily="34" charset="0"/>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5652120" y="98072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406405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 </a:t>
            </a:r>
            <a:r>
              <a:rPr lang="en-GB" dirty="0">
                <a:solidFill>
                  <a:schemeClr val="accent4">
                    <a:lumMod val="50000"/>
                  </a:schemeClr>
                </a:solidFill>
                <a:sym typeface="MT Extra" pitchFamily="18" charset="2"/>
              </a:rPr>
              <a:t>⋈</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US" dirty="0"/>
              <a:t>Students </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Donations</a:t>
            </a:r>
          </a:p>
          <a:p>
            <a:r>
              <a:rPr lang="en-GB" dirty="0" smtClean="0">
                <a:solidFill>
                  <a:schemeClr val="accent4">
                    <a:lumMod val="50000"/>
                  </a:schemeClr>
                </a:solidFill>
                <a:sym typeface="MT Extra" pitchFamily="18" charset="2"/>
              </a:rPr>
              <a:t>Meaning: “For those students who have made donation, find their names, schools, and amounts of their donations”</a:t>
            </a:r>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nvPr>
        </p:nvGraphicFramePr>
        <p:xfrm>
          <a:off x="596023" y="1594212"/>
          <a:ext cx="1815737" cy="18542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611560"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987824"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003361"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Donations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652120" y="1637620"/>
          <a:ext cx="2952328" cy="111252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5652120"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942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 </a:t>
            </a:r>
            <a:r>
              <a:rPr lang="en-GB" dirty="0">
                <a:solidFill>
                  <a:schemeClr val="accent4">
                    <a:lumMod val="50000"/>
                  </a:schemeClr>
                </a:solidFill>
                <a:sym typeface="MT Extra" pitchFamily="18" charset="2"/>
              </a:rPr>
              <a:t>⋈</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US" dirty="0" smtClean="0">
                <a:sym typeface="Symbol"/>
              </a:rPr>
              <a:t>(</a:t>
            </a:r>
            <a:r>
              <a:rPr lang="en-US" b="1" dirty="0" smtClean="0">
                <a:sym typeface="Symbol"/>
              </a:rPr>
              <a:t></a:t>
            </a:r>
            <a:r>
              <a:rPr lang="en-US" sz="3600" baseline="-25000" dirty="0">
                <a:sym typeface="Symbol"/>
              </a:rPr>
              <a:t>School = </a:t>
            </a:r>
            <a:r>
              <a:rPr lang="en-US" sz="3600" baseline="-25000" dirty="0" smtClean="0">
                <a:sym typeface="Symbol"/>
              </a:rPr>
              <a:t>‘SCSE’</a:t>
            </a:r>
            <a:r>
              <a:rPr lang="en-US" dirty="0" smtClean="0">
                <a:sym typeface="Symbol"/>
              </a:rPr>
              <a:t> </a:t>
            </a:r>
            <a:r>
              <a:rPr lang="en-US" dirty="0" smtClean="0"/>
              <a:t>Students) </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Donations</a:t>
            </a:r>
          </a:p>
          <a:p>
            <a:r>
              <a:rPr lang="en-GB" dirty="0" smtClean="0">
                <a:solidFill>
                  <a:schemeClr val="accent4">
                    <a:lumMod val="50000"/>
                  </a:schemeClr>
                </a:solidFill>
                <a:sym typeface="MT Extra" pitchFamily="18" charset="2"/>
              </a:rPr>
              <a:t>Meaning: “For those SCSE students who have made a donation, find their names, schools, and amounts of their donations”</a:t>
            </a:r>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nvPr>
        </p:nvGraphicFramePr>
        <p:xfrm>
          <a:off x="596023" y="1594212"/>
          <a:ext cx="1815737" cy="18542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611560"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987824"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003361"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Donations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652120" y="1637620"/>
          <a:ext cx="2952328"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9" name="TextBox 8"/>
          <p:cNvSpPr txBox="1"/>
          <p:nvPr/>
        </p:nvSpPr>
        <p:spPr>
          <a:xfrm>
            <a:off x="5652120"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43388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501008"/>
            <a:ext cx="8229600" cy="2629917"/>
          </a:xfrm>
        </p:spPr>
        <p:txBody>
          <a:bodyPr>
            <a:normAutofit/>
          </a:bodyPr>
          <a:lstStyle/>
          <a:p>
            <a:r>
              <a:rPr lang="en-US" dirty="0"/>
              <a:t>Query: “Find </a:t>
            </a:r>
            <a:r>
              <a:rPr lang="en-US" dirty="0" smtClean="0"/>
              <a:t>the students who have taken SCSE courses but not EEE courses”</a:t>
            </a:r>
          </a:p>
          <a:p>
            <a:r>
              <a:rPr lang="en-US" dirty="0" smtClean="0">
                <a:sym typeface="Symbol"/>
              </a:rPr>
              <a:t>(</a:t>
            </a:r>
            <a:r>
              <a:rPr lang="en-US" b="1" dirty="0">
                <a:sym typeface="Symbol"/>
              </a:rPr>
              <a:t></a:t>
            </a:r>
            <a:r>
              <a:rPr lang="en-US" baseline="-25000" dirty="0">
                <a:sym typeface="Symbol"/>
              </a:rPr>
              <a:t>Name</a:t>
            </a:r>
            <a:r>
              <a:rPr lang="en-US" dirty="0">
                <a:sym typeface="Symbol"/>
              </a:rPr>
              <a:t> </a:t>
            </a:r>
            <a:r>
              <a:rPr lang="en-US" dirty="0" smtClean="0"/>
              <a:t>Grades</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 (</a:t>
            </a:r>
            <a:r>
              <a:rPr lang="en-US" b="1" dirty="0" smtClean="0">
                <a:sym typeface="Symbol"/>
              </a:rPr>
              <a:t></a:t>
            </a:r>
            <a:r>
              <a:rPr lang="en-US" baseline="-25000" dirty="0" smtClean="0">
                <a:sym typeface="Symbol"/>
              </a:rPr>
              <a:t>School </a:t>
            </a:r>
            <a:r>
              <a:rPr lang="en-US" baseline="-25000" dirty="0">
                <a:sym typeface="Symbol"/>
              </a:rPr>
              <a:t>= </a:t>
            </a:r>
            <a:r>
              <a:rPr lang="en-US" baseline="-25000" dirty="0" smtClean="0">
                <a:sym typeface="Symbol"/>
              </a:rPr>
              <a:t>‘SCSE’ </a:t>
            </a:r>
            <a:r>
              <a:rPr lang="en-GB" dirty="0" err="1" smtClean="0">
                <a:solidFill>
                  <a:schemeClr val="accent4">
                    <a:lumMod val="50000"/>
                  </a:schemeClr>
                </a:solidFill>
                <a:sym typeface="MT Extra" pitchFamily="18" charset="2"/>
              </a:rPr>
              <a:t>CrsSch</a:t>
            </a:r>
            <a:r>
              <a:rPr lang="en-GB" dirty="0" smtClean="0">
                <a:solidFill>
                  <a:schemeClr val="accent4">
                    <a:lumMod val="50000"/>
                  </a:schemeClr>
                </a:solidFill>
                <a:sym typeface="MT Extra" pitchFamily="18" charset="2"/>
              </a:rPr>
              <a:t>)</a:t>
            </a:r>
            <a:r>
              <a:rPr lang="en-US" dirty="0" smtClean="0"/>
              <a:t>) </a:t>
            </a:r>
            <a:r>
              <a:rPr lang="en-US" b="1" dirty="0">
                <a:sym typeface="Symbol"/>
              </a:rPr>
              <a:t></a:t>
            </a:r>
            <a:r>
              <a:rPr lang="en-US" dirty="0">
                <a:sym typeface="Symbol"/>
              </a:rPr>
              <a:t> </a:t>
            </a:r>
            <a:r>
              <a:rPr lang="en-US" dirty="0" smtClean="0">
                <a:sym typeface="Symbol"/>
              </a:rPr>
              <a:t/>
            </a:r>
            <a:br>
              <a:rPr lang="en-US" dirty="0" smtClean="0">
                <a:sym typeface="Symbol"/>
              </a:rPr>
            </a:br>
            <a:r>
              <a:rPr lang="en-US" dirty="0">
                <a:sym typeface="Symbol"/>
              </a:rPr>
              <a:t>(</a:t>
            </a:r>
            <a:r>
              <a:rPr lang="en-US" b="1" dirty="0">
                <a:sym typeface="Symbol"/>
              </a:rPr>
              <a:t></a:t>
            </a:r>
            <a:r>
              <a:rPr lang="en-US" baseline="-25000" dirty="0">
                <a:sym typeface="Symbol"/>
              </a:rPr>
              <a:t>Name</a:t>
            </a:r>
            <a:r>
              <a:rPr lang="en-US" dirty="0">
                <a:sym typeface="Symbol"/>
              </a:rPr>
              <a:t> </a:t>
            </a:r>
            <a:r>
              <a:rPr lang="en-US" dirty="0"/>
              <a:t>Grades</a:t>
            </a:r>
            <a:r>
              <a:rPr lang="en-GB" dirty="0">
                <a:solidFill>
                  <a:schemeClr val="accent4">
                    <a:lumMod val="50000"/>
                  </a:schemeClr>
                </a:solidFill>
                <a:sym typeface="MT Extra" pitchFamily="18" charset="2"/>
              </a:rPr>
              <a:t> ⋈ (</a:t>
            </a:r>
            <a:r>
              <a:rPr lang="en-US" b="1" dirty="0">
                <a:sym typeface="Symbol"/>
              </a:rPr>
              <a:t></a:t>
            </a:r>
            <a:r>
              <a:rPr lang="en-US" baseline="-25000" dirty="0">
                <a:sym typeface="Symbol"/>
              </a:rPr>
              <a:t>School = </a:t>
            </a:r>
            <a:r>
              <a:rPr lang="en-US" baseline="-25000" dirty="0" smtClean="0">
                <a:sym typeface="Symbol"/>
              </a:rPr>
              <a:t>‘EEE’ </a:t>
            </a:r>
            <a:r>
              <a:rPr lang="en-GB" dirty="0" err="1">
                <a:solidFill>
                  <a:schemeClr val="accent4">
                    <a:lumMod val="50000"/>
                  </a:schemeClr>
                </a:solidFill>
                <a:sym typeface="MT Extra" pitchFamily="18" charset="2"/>
              </a:rPr>
              <a:t>CrsSch</a:t>
            </a:r>
            <a:r>
              <a:rPr lang="en-GB" dirty="0">
                <a:solidFill>
                  <a:schemeClr val="accent4">
                    <a:lumMod val="50000"/>
                  </a:schemeClr>
                </a:solidFill>
                <a:sym typeface="MT Extra" pitchFamily="18" charset="2"/>
              </a:rPr>
              <a:t>)</a:t>
            </a:r>
            <a:r>
              <a:rPr lang="en-US" dirty="0"/>
              <a:t>)</a:t>
            </a:r>
          </a:p>
        </p:txBody>
      </p:sp>
      <p:graphicFrame>
        <p:nvGraphicFramePr>
          <p:cNvPr id="4" name="Content Placeholder 3"/>
          <p:cNvGraphicFramePr>
            <a:graphicFrameLocks/>
          </p:cNvGraphicFramePr>
          <p:nvPr>
            <p:extLst/>
          </p:nvPr>
        </p:nvGraphicFramePr>
        <p:xfrm>
          <a:off x="2699792"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2699792"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6516216" y="854720"/>
          <a:ext cx="2088232" cy="22250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7" name="TextBox 6"/>
          <p:cNvSpPr txBox="1"/>
          <p:nvPr/>
        </p:nvSpPr>
        <p:spPr>
          <a:xfrm>
            <a:off x="6531753" y="241236"/>
            <a:ext cx="1712655" cy="523220"/>
          </a:xfrm>
          <a:prstGeom prst="rect">
            <a:avLst/>
          </a:prstGeom>
          <a:noFill/>
          <a:ln w="25400">
            <a:solidFill>
              <a:schemeClr val="accent1"/>
            </a:solidFill>
          </a:ln>
        </p:spPr>
        <p:txBody>
          <a:bodyPr wrap="square" rtlCol="0">
            <a:spAutoFit/>
          </a:bodyPr>
          <a:lstStyle/>
          <a:p>
            <a:r>
              <a:rPr lang="en-US" sz="2800" b="1" dirty="0" err="1" smtClean="0">
                <a:latin typeface="Calibri" pitchFamily="34" charset="0"/>
              </a:rPr>
              <a:t>CrsSch</a:t>
            </a:r>
            <a:endParaRPr lang="en-SG" sz="2800" b="1" dirty="0">
              <a:latin typeface="Calibri" pitchFamily="34" charset="0"/>
            </a:endParaRPr>
          </a:p>
        </p:txBody>
      </p:sp>
    </p:spTree>
    <p:extLst>
      <p:ext uri="{BB962C8B-B14F-4D97-AF65-F5344CB8AC3E}">
        <p14:creationId xmlns:p14="http://schemas.microsoft.com/office/powerpoint/2010/main" val="340669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501008"/>
            <a:ext cx="8229600" cy="2629917"/>
          </a:xfrm>
        </p:spPr>
        <p:txBody>
          <a:bodyPr>
            <a:normAutofit/>
          </a:bodyPr>
          <a:lstStyle/>
          <a:p>
            <a:r>
              <a:rPr lang="en-US" dirty="0"/>
              <a:t>Query: “Find </a:t>
            </a:r>
            <a:r>
              <a:rPr lang="en-US" dirty="0" smtClean="0"/>
              <a:t>the students who have only taken EEE courses”</a:t>
            </a:r>
          </a:p>
          <a:p>
            <a:r>
              <a:rPr lang="en-US" b="1" dirty="0" smtClean="0">
                <a:sym typeface="Symbol"/>
              </a:rPr>
              <a:t></a:t>
            </a:r>
            <a:r>
              <a:rPr lang="en-US" baseline="-25000" dirty="0">
                <a:sym typeface="Symbol"/>
              </a:rPr>
              <a:t>Name</a:t>
            </a:r>
            <a:r>
              <a:rPr lang="en-US" dirty="0">
                <a:sym typeface="Symbol"/>
              </a:rPr>
              <a:t> </a:t>
            </a:r>
            <a:r>
              <a:rPr lang="en-US" dirty="0" smtClean="0"/>
              <a:t>Grades </a:t>
            </a:r>
            <a:r>
              <a:rPr lang="en-US" b="1" dirty="0">
                <a:sym typeface="Symbol"/>
              </a:rPr>
              <a:t></a:t>
            </a:r>
            <a:r>
              <a:rPr lang="en-US" dirty="0">
                <a:sym typeface="Symbol"/>
              </a:rPr>
              <a:t> </a:t>
            </a:r>
            <a:r>
              <a:rPr lang="en-US" dirty="0" smtClean="0">
                <a:sym typeface="Symbol"/>
              </a:rPr>
              <a:t/>
            </a:r>
            <a:br>
              <a:rPr lang="en-US" dirty="0" smtClean="0">
                <a:sym typeface="Symbol"/>
              </a:rPr>
            </a:br>
            <a:r>
              <a:rPr lang="en-US" dirty="0">
                <a:sym typeface="Symbol"/>
              </a:rPr>
              <a:t>(</a:t>
            </a:r>
            <a:r>
              <a:rPr lang="en-US" b="1" dirty="0">
                <a:sym typeface="Symbol"/>
              </a:rPr>
              <a:t></a:t>
            </a:r>
            <a:r>
              <a:rPr lang="en-US" baseline="-25000" dirty="0">
                <a:sym typeface="Symbol"/>
              </a:rPr>
              <a:t>Name</a:t>
            </a:r>
            <a:r>
              <a:rPr lang="en-US" dirty="0">
                <a:sym typeface="Symbol"/>
              </a:rPr>
              <a:t> </a:t>
            </a:r>
            <a:r>
              <a:rPr lang="en-US" dirty="0"/>
              <a:t>Grades</a:t>
            </a:r>
            <a:r>
              <a:rPr lang="en-GB" dirty="0">
                <a:solidFill>
                  <a:schemeClr val="accent4">
                    <a:lumMod val="50000"/>
                  </a:schemeClr>
                </a:solidFill>
                <a:sym typeface="MT Extra" pitchFamily="18" charset="2"/>
              </a:rPr>
              <a:t> ⋈ (</a:t>
            </a:r>
            <a:r>
              <a:rPr lang="en-US" b="1" dirty="0">
                <a:sym typeface="Symbol"/>
              </a:rPr>
              <a:t></a:t>
            </a:r>
            <a:r>
              <a:rPr lang="en-US" baseline="-25000" dirty="0">
                <a:sym typeface="Symbol"/>
              </a:rPr>
              <a:t>School </a:t>
            </a:r>
            <a:r>
              <a:rPr lang="en-US" baseline="-25000" dirty="0" smtClean="0">
                <a:sym typeface="Symbol"/>
              </a:rPr>
              <a:t>&lt;&gt; ‘EEE’ </a:t>
            </a:r>
            <a:r>
              <a:rPr lang="en-GB" dirty="0" err="1">
                <a:solidFill>
                  <a:schemeClr val="accent4">
                    <a:lumMod val="50000"/>
                  </a:schemeClr>
                </a:solidFill>
                <a:sym typeface="MT Extra" pitchFamily="18" charset="2"/>
              </a:rPr>
              <a:t>CrsSch</a:t>
            </a:r>
            <a:r>
              <a:rPr lang="en-GB" dirty="0">
                <a:solidFill>
                  <a:schemeClr val="accent4">
                    <a:lumMod val="50000"/>
                  </a:schemeClr>
                </a:solidFill>
                <a:sym typeface="MT Extra" pitchFamily="18" charset="2"/>
              </a:rPr>
              <a:t>)</a:t>
            </a:r>
            <a:r>
              <a:rPr lang="en-US" dirty="0"/>
              <a:t>)</a:t>
            </a:r>
          </a:p>
        </p:txBody>
      </p:sp>
      <p:graphicFrame>
        <p:nvGraphicFramePr>
          <p:cNvPr id="4" name="Content Placeholder 3"/>
          <p:cNvGraphicFramePr>
            <a:graphicFrameLocks/>
          </p:cNvGraphicFramePr>
          <p:nvPr>
            <p:extLst/>
          </p:nvPr>
        </p:nvGraphicFramePr>
        <p:xfrm>
          <a:off x="2699792"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2699792"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6516216" y="854720"/>
          <a:ext cx="2088232" cy="22250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7" name="TextBox 6"/>
          <p:cNvSpPr txBox="1"/>
          <p:nvPr/>
        </p:nvSpPr>
        <p:spPr>
          <a:xfrm>
            <a:off x="6531753" y="241236"/>
            <a:ext cx="1712655" cy="523220"/>
          </a:xfrm>
          <a:prstGeom prst="rect">
            <a:avLst/>
          </a:prstGeom>
          <a:noFill/>
          <a:ln w="25400">
            <a:solidFill>
              <a:schemeClr val="accent1"/>
            </a:solidFill>
          </a:ln>
        </p:spPr>
        <p:txBody>
          <a:bodyPr wrap="square" rtlCol="0">
            <a:spAutoFit/>
          </a:bodyPr>
          <a:lstStyle/>
          <a:p>
            <a:r>
              <a:rPr lang="en-US" sz="2800" b="1" dirty="0" err="1" smtClean="0">
                <a:latin typeface="Calibri" pitchFamily="34" charset="0"/>
              </a:rPr>
              <a:t>CrsSch</a:t>
            </a:r>
            <a:endParaRPr lang="en-SG" sz="2800" b="1" dirty="0">
              <a:latin typeface="Calibri" pitchFamily="34" charset="0"/>
            </a:endParaRPr>
          </a:p>
        </p:txBody>
      </p:sp>
    </p:spTree>
    <p:extLst>
      <p:ext uri="{BB962C8B-B14F-4D97-AF65-F5344CB8AC3E}">
        <p14:creationId xmlns:p14="http://schemas.microsoft.com/office/powerpoint/2010/main" val="12545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39825"/>
          </a:xfrm>
        </p:spPr>
        <p:txBody>
          <a:bodyPr/>
          <a:lstStyle/>
          <a:p>
            <a:r>
              <a:rPr lang="en-US" dirty="0" smtClean="0"/>
              <a:t>Theta </a:t>
            </a:r>
            <a:r>
              <a:rPr lang="en-US" dirty="0"/>
              <a:t>Join </a:t>
            </a:r>
            <a:r>
              <a:rPr lang="en-GB" dirty="0" smtClean="0">
                <a:solidFill>
                  <a:schemeClr val="accent4">
                    <a:lumMod val="50000"/>
                  </a:schemeClr>
                </a:solidFill>
                <a:sym typeface="MT Extra" pitchFamily="18" charset="2"/>
              </a:rPr>
              <a:t>⋈</a:t>
            </a:r>
            <a:r>
              <a:rPr lang="en-GB" baseline="-25000" dirty="0" smtClean="0">
                <a:solidFill>
                  <a:schemeClr val="accent4">
                    <a:lumMod val="50000"/>
                  </a:schemeClr>
                </a:solidFill>
                <a:sym typeface="MT Extra" pitchFamily="18" charset="2"/>
              </a:rPr>
              <a:t>condition</a:t>
            </a:r>
            <a:endParaRPr lang="en-SG" baseline="-25000" dirty="0"/>
          </a:p>
        </p:txBody>
      </p:sp>
      <p:sp>
        <p:nvSpPr>
          <p:cNvPr id="3" name="Content Placeholder 2"/>
          <p:cNvSpPr>
            <a:spLocks noGrp="1"/>
          </p:cNvSpPr>
          <p:nvPr>
            <p:ph idx="1"/>
          </p:nvPr>
        </p:nvSpPr>
        <p:spPr>
          <a:xfrm>
            <a:off x="457200" y="3573016"/>
            <a:ext cx="8229600" cy="2557909"/>
          </a:xfrm>
        </p:spPr>
        <p:txBody>
          <a:bodyPr>
            <a:normAutofit fontScale="77500" lnSpcReduction="20000"/>
          </a:bodyPr>
          <a:lstStyle/>
          <a:p>
            <a:r>
              <a:rPr lang="en-GB" dirty="0" smtClean="0">
                <a:solidFill>
                  <a:schemeClr val="accent4">
                    <a:lumMod val="50000"/>
                  </a:schemeClr>
                </a:solidFill>
                <a:sym typeface="MT Extra" pitchFamily="18" charset="2"/>
              </a:rPr>
              <a:t>Query: “For those students who have made donations, find their names, schools, and amounts of their donations”</a:t>
            </a:r>
          </a:p>
          <a:p>
            <a:r>
              <a:rPr lang="en-US" dirty="0"/>
              <a:t>Students </a:t>
            </a:r>
            <a:r>
              <a:rPr lang="en-GB" dirty="0">
                <a:solidFill>
                  <a:schemeClr val="accent4">
                    <a:lumMod val="50000"/>
                  </a:schemeClr>
                </a:solidFill>
                <a:sym typeface="MT Extra" pitchFamily="18" charset="2"/>
              </a:rPr>
              <a:t>⋈</a:t>
            </a:r>
            <a:r>
              <a:rPr lang="en-GB" sz="4100" baseline="-25000" dirty="0" err="1">
                <a:solidFill>
                  <a:schemeClr val="accent4">
                    <a:lumMod val="50000"/>
                  </a:schemeClr>
                </a:solidFill>
                <a:sym typeface="MT Extra" pitchFamily="18" charset="2"/>
              </a:rPr>
              <a:t>Sname</a:t>
            </a:r>
            <a:r>
              <a:rPr lang="en-GB" sz="4100" baseline="-25000" dirty="0">
                <a:solidFill>
                  <a:schemeClr val="accent4">
                    <a:lumMod val="50000"/>
                  </a:schemeClr>
                </a:solidFill>
                <a:sym typeface="MT Extra" pitchFamily="18" charset="2"/>
              </a:rPr>
              <a:t>=Name</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Donations</a:t>
            </a:r>
          </a:p>
          <a:p>
            <a:r>
              <a:rPr lang="en-GB" dirty="0" smtClean="0">
                <a:solidFill>
                  <a:schemeClr val="accent4">
                    <a:lumMod val="50000"/>
                  </a:schemeClr>
                </a:solidFill>
                <a:sym typeface="MT Extra" pitchFamily="18" charset="2"/>
              </a:rPr>
              <a:t>Difference from natural join: Duplicate attributes will NOT be removed from the results</a:t>
            </a:r>
          </a:p>
          <a:p>
            <a:r>
              <a:rPr lang="en-GB" dirty="0" smtClean="0">
                <a:solidFill>
                  <a:schemeClr val="accent4">
                    <a:lumMod val="50000"/>
                  </a:schemeClr>
                </a:solidFill>
                <a:sym typeface="MT Extra" pitchFamily="18" charset="2"/>
              </a:rPr>
              <a:t>In general, the join condition in a theta join can also be inequalities</a:t>
            </a:r>
            <a:endParaRPr lang="en-GB" dirty="0">
              <a:solidFill>
                <a:schemeClr val="accent4">
                  <a:lumMod val="50000"/>
                </a:schemeClr>
              </a:solidFill>
              <a:sym typeface="MT Extra" pitchFamily="18" charset="2"/>
            </a:endParaRPr>
          </a:p>
          <a:p>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err="1" smtClean="0">
                          <a:solidFill>
                            <a:srgbClr val="FFFF00"/>
                          </a:solidFill>
                          <a:latin typeface="Calibri" pitchFamily="34" charset="0"/>
                        </a:rPr>
                        <a:t>SName</a:t>
                      </a:r>
                      <a:endParaRPr lang="en-SG" sz="2400" u="sng" dirty="0">
                        <a:solidFill>
                          <a:srgbClr val="FFFF00"/>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843808"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2859345"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Donations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148065" y="1637620"/>
          <a:ext cx="3888432" cy="1112520"/>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val="20000"/>
                    </a:ext>
                  </a:extLst>
                </a:gridCol>
                <a:gridCol w="832849">
                  <a:extLst>
                    <a:ext uri="{9D8B030D-6E8A-4147-A177-3AD203B41FA5}">
                      <a16:colId xmlns:a16="http://schemas.microsoft.com/office/drawing/2014/main" val="20001"/>
                    </a:ext>
                  </a:extLst>
                </a:gridCol>
                <a:gridCol w="967352">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70840">
                <a:tc>
                  <a:txBody>
                    <a:bodyPr/>
                    <a:lstStyle/>
                    <a:p>
                      <a:pPr algn="ctr"/>
                      <a:r>
                        <a:rPr lang="en-US" sz="2400" u="none" dirty="0" err="1" smtClean="0">
                          <a:solidFill>
                            <a:srgbClr val="FFFF00"/>
                          </a:solidFill>
                          <a:latin typeface="Calibri" pitchFamily="34" charset="0"/>
                        </a:rPr>
                        <a:t>SName</a:t>
                      </a:r>
                      <a:endParaRPr lang="en-SG" sz="2400" u="none" dirty="0">
                        <a:latin typeface="Calibri" pitchFamily="34" charset="0"/>
                      </a:endParaRPr>
                    </a:p>
                  </a:txBody>
                  <a:tcPr marL="0" marR="0" marT="0" marB="0"/>
                </a:tc>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5148064"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5335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Next</a:t>
            </a:r>
            <a:endParaRPr lang="en-SG" dirty="0"/>
          </a:p>
        </p:txBody>
      </p:sp>
      <p:sp>
        <p:nvSpPr>
          <p:cNvPr id="3" name="Content Placeholder 2"/>
          <p:cNvSpPr>
            <a:spLocks noGrp="1"/>
          </p:cNvSpPr>
          <p:nvPr>
            <p:ph idx="1"/>
          </p:nvPr>
        </p:nvSpPr>
        <p:spPr/>
        <p:txBody>
          <a:bodyPr/>
          <a:lstStyle/>
          <a:p>
            <a:r>
              <a:rPr lang="en-US" dirty="0" smtClean="0"/>
              <a:t>3NF</a:t>
            </a:r>
            <a:r>
              <a:rPr lang="en-US" dirty="0"/>
              <a:t> </a:t>
            </a:r>
            <a:r>
              <a:rPr lang="en-US" dirty="0" smtClean="0"/>
              <a:t>Decomposition</a:t>
            </a:r>
          </a:p>
        </p:txBody>
      </p:sp>
    </p:spTree>
    <p:extLst>
      <p:ext uri="{BB962C8B-B14F-4D97-AF65-F5344CB8AC3E}">
        <p14:creationId xmlns:p14="http://schemas.microsoft.com/office/powerpoint/2010/main" val="30898049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39825"/>
          </a:xfrm>
        </p:spPr>
        <p:txBody>
          <a:bodyPr/>
          <a:lstStyle/>
          <a:p>
            <a:r>
              <a:rPr lang="en-US" dirty="0" smtClean="0"/>
              <a:t>Theta </a:t>
            </a:r>
            <a:r>
              <a:rPr lang="en-US" dirty="0"/>
              <a:t>Join </a:t>
            </a:r>
            <a:r>
              <a:rPr lang="en-GB" dirty="0" smtClean="0">
                <a:solidFill>
                  <a:schemeClr val="accent4">
                    <a:lumMod val="50000"/>
                  </a:schemeClr>
                </a:solidFill>
                <a:sym typeface="MT Extra" pitchFamily="18" charset="2"/>
              </a:rPr>
              <a:t>⋈</a:t>
            </a:r>
            <a:r>
              <a:rPr lang="en-GB" baseline="-25000" dirty="0">
                <a:solidFill>
                  <a:schemeClr val="accent4">
                    <a:lumMod val="50000"/>
                  </a:schemeClr>
                </a:solidFill>
                <a:sym typeface="MT Extra" pitchFamily="18" charset="2"/>
              </a:rPr>
              <a:t>condition</a:t>
            </a:r>
            <a:endParaRPr lang="en-SG" dirty="0"/>
          </a:p>
        </p:txBody>
      </p:sp>
      <p:sp>
        <p:nvSpPr>
          <p:cNvPr id="3" name="Content Placeholder 2"/>
          <p:cNvSpPr>
            <a:spLocks noGrp="1"/>
          </p:cNvSpPr>
          <p:nvPr>
            <p:ph idx="1"/>
          </p:nvPr>
        </p:nvSpPr>
        <p:spPr>
          <a:xfrm>
            <a:off x="457200" y="3573016"/>
            <a:ext cx="8229600" cy="2557909"/>
          </a:xfrm>
        </p:spPr>
        <p:txBody>
          <a:bodyPr>
            <a:normAutofit fontScale="77500" lnSpcReduction="20000"/>
          </a:bodyPr>
          <a:lstStyle/>
          <a:p>
            <a:r>
              <a:rPr lang="en-GB" dirty="0" smtClean="0">
                <a:solidFill>
                  <a:schemeClr val="accent4">
                    <a:lumMod val="50000"/>
                  </a:schemeClr>
                </a:solidFill>
                <a:sym typeface="MT Extra" pitchFamily="18" charset="2"/>
              </a:rPr>
              <a:t>Query: “Find the students who score higher in quiz 2 than quiz 1”</a:t>
            </a:r>
          </a:p>
          <a:p>
            <a:r>
              <a:rPr lang="en-US" dirty="0" smtClean="0"/>
              <a:t>Quiz1 </a:t>
            </a:r>
            <a:r>
              <a:rPr lang="en-GB" dirty="0" smtClean="0">
                <a:solidFill>
                  <a:schemeClr val="accent4">
                    <a:lumMod val="50000"/>
                  </a:schemeClr>
                </a:solidFill>
                <a:sym typeface="MT Extra" pitchFamily="18" charset="2"/>
              </a:rPr>
              <a:t>⋈</a:t>
            </a:r>
            <a:r>
              <a:rPr lang="en-GB" sz="3600" baseline="-25000" dirty="0" smtClean="0">
                <a:solidFill>
                  <a:schemeClr val="accent4">
                    <a:lumMod val="50000"/>
                  </a:schemeClr>
                </a:solidFill>
                <a:sym typeface="MT Extra" pitchFamily="18" charset="2"/>
              </a:rPr>
              <a:t>Quiz1.Name = Quiz2.Name AND Quiz1.Score &lt; Quiz2.Score</a:t>
            </a:r>
            <a:r>
              <a:rPr lang="en-GB" dirty="0" smtClean="0">
                <a:solidFill>
                  <a:schemeClr val="accent4">
                    <a:lumMod val="50000"/>
                  </a:schemeClr>
                </a:solidFill>
                <a:sym typeface="MT Extra" pitchFamily="18" charset="2"/>
              </a:rPr>
              <a:t> Quiz2</a:t>
            </a:r>
          </a:p>
          <a:p>
            <a:r>
              <a:rPr lang="en-GB" dirty="0" smtClean="0">
                <a:solidFill>
                  <a:schemeClr val="accent4">
                    <a:lumMod val="50000"/>
                  </a:schemeClr>
                </a:solidFill>
                <a:sym typeface="MT Extra" pitchFamily="18" charset="2"/>
              </a:rPr>
              <a:t>Note: In the join condition, whenever there are ambiguous attribute names (e.g., Score), we need to add the table names along with the attribute names to eliminate the ambiguity (e.g., by using Quiz1.Score instead of Score)</a:t>
            </a:r>
            <a:endParaRPr lang="en-GB" dirty="0">
              <a:solidFill>
                <a:schemeClr val="accent4">
                  <a:lumMod val="50000"/>
                </a:schemeClr>
              </a:solidFill>
              <a:sym typeface="MT Extra" pitchFamily="18" charset="2"/>
            </a:endParaRPr>
          </a:p>
          <a:p>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843808"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2859345"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Quiz2</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148065" y="1637620"/>
          <a:ext cx="3528391" cy="111252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u="none" dirty="0" smtClean="0">
                          <a:latin typeface="Calibri" pitchFamily="34" charset="0"/>
                        </a:rPr>
                        <a:t>Score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Name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5148064"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93976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a:t>
            </a:r>
            <a:r>
              <a:rPr lang="en-GB" dirty="0" smtClean="0">
                <a:solidFill>
                  <a:schemeClr val="accent4">
                    <a:lumMod val="50000"/>
                  </a:schemeClr>
                </a:solidFill>
                <a:sym typeface="Symbol"/>
              </a:rPr>
              <a:t></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US" dirty="0" smtClean="0">
                <a:sym typeface="Symbol"/>
              </a:rPr>
              <a:t>Effect: Theta join without a condition</a:t>
            </a:r>
          </a:p>
          <a:p>
            <a:r>
              <a:rPr lang="en-US" dirty="0" smtClean="0"/>
              <a:t>Query: “Create a table that provides all possible student-course combinations”</a:t>
            </a:r>
          </a:p>
          <a:p>
            <a:r>
              <a:rPr lang="en-US" dirty="0" smtClean="0"/>
              <a:t>Students </a:t>
            </a:r>
            <a:r>
              <a:rPr lang="en-GB" b="1" dirty="0">
                <a:solidFill>
                  <a:schemeClr val="accent4">
                    <a:lumMod val="50000"/>
                  </a:schemeClr>
                </a:solidFill>
                <a:sym typeface="Symbol"/>
              </a:rPr>
              <a:t></a:t>
            </a:r>
            <a:r>
              <a:rPr lang="en-GB" dirty="0" smtClean="0">
                <a:solidFill>
                  <a:schemeClr val="accent4">
                    <a:lumMod val="50000"/>
                  </a:schemeClr>
                </a:solidFill>
                <a:sym typeface="MT Extra" pitchFamily="18" charset="2"/>
              </a:rPr>
              <a:t> Donations</a:t>
            </a:r>
          </a:p>
          <a:p>
            <a:endParaRPr lang="en-SG" dirty="0"/>
          </a:p>
        </p:txBody>
      </p:sp>
      <p:graphicFrame>
        <p:nvGraphicFramePr>
          <p:cNvPr id="4" name="Content Placeholder 3"/>
          <p:cNvGraphicFramePr>
            <a:graphicFrameLocks/>
          </p:cNvGraphicFramePr>
          <p:nvPr>
            <p:extLst/>
          </p:nvPr>
        </p:nvGraphicFramePr>
        <p:xfrm>
          <a:off x="596023" y="2010192"/>
          <a:ext cx="1527705" cy="111252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Age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22</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5" name="TextBox 4"/>
          <p:cNvSpPr txBox="1"/>
          <p:nvPr/>
        </p:nvSpPr>
        <p:spPr>
          <a:xfrm>
            <a:off x="611560" y="139670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627784" y="2028448"/>
          <a:ext cx="1440160"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Name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C2</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Algo</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7" name="TextBox 6"/>
          <p:cNvSpPr txBox="1"/>
          <p:nvPr/>
        </p:nvSpPr>
        <p:spPr>
          <a:xfrm>
            <a:off x="2643321" y="1414964"/>
            <a:ext cx="135261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Courses</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364088" y="1637620"/>
          <a:ext cx="3024336" cy="1854200"/>
        </p:xfrm>
        <a:graphic>
          <a:graphicData uri="http://schemas.openxmlformats.org/drawingml/2006/table">
            <a:tbl>
              <a:tblPr firstRow="1" bandRow="1">
                <a:tableStyleId>{5C22544A-7EE6-4342-B048-85BDC9FD1C3A}</a:tableStyleId>
              </a:tblPr>
              <a:tblGrid>
                <a:gridCol w="909575">
                  <a:extLst>
                    <a:ext uri="{9D8B030D-6E8A-4147-A177-3AD203B41FA5}">
                      <a16:colId xmlns:a16="http://schemas.microsoft.com/office/drawing/2014/main" val="20000"/>
                    </a:ext>
                  </a:extLst>
                </a:gridCol>
                <a:gridCol w="673338">
                  <a:extLst>
                    <a:ext uri="{9D8B030D-6E8A-4147-A177-3AD203B41FA5}">
                      <a16:colId xmlns:a16="http://schemas.microsoft.com/office/drawing/2014/main" val="20001"/>
                    </a:ext>
                  </a:extLst>
                </a:gridCol>
                <a:gridCol w="505319">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Age</a:t>
                      </a:r>
                      <a:endParaRPr lang="en-SG" sz="2400" dirty="0">
                        <a:latin typeface="Calibri" pitchFamily="34" charset="0"/>
                      </a:endParaRPr>
                    </a:p>
                  </a:txBody>
                  <a:tcPr marL="0" marR="0" marT="0" marB="0"/>
                </a:tc>
                <a:tc>
                  <a:txBody>
                    <a:bodyPr/>
                    <a:lstStyle/>
                    <a:p>
                      <a:pPr algn="ctr"/>
                      <a:r>
                        <a:rPr lang="en-US" sz="2400" u="none" dirty="0" smtClean="0">
                          <a:latin typeface="Calibri" pitchFamily="34" charset="0"/>
                        </a:rPr>
                        <a:t>ID</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Name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C2</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Algo</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C2</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Algo</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9" name="TextBox 8"/>
          <p:cNvSpPr txBox="1"/>
          <p:nvPr/>
        </p:nvSpPr>
        <p:spPr>
          <a:xfrm>
            <a:off x="536408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6791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a:t>:=</a:t>
            </a:r>
            <a:endParaRPr lang="en-SG" dirty="0"/>
          </a:p>
        </p:txBody>
      </p:sp>
      <p:sp>
        <p:nvSpPr>
          <p:cNvPr id="3" name="Content Placeholder 2"/>
          <p:cNvSpPr>
            <a:spLocks noGrp="1"/>
          </p:cNvSpPr>
          <p:nvPr>
            <p:ph idx="1"/>
          </p:nvPr>
        </p:nvSpPr>
        <p:spPr>
          <a:xfrm>
            <a:off x="457200" y="3645024"/>
            <a:ext cx="8229600" cy="2485901"/>
          </a:xfrm>
        </p:spPr>
        <p:txBody>
          <a:bodyPr>
            <a:normAutofit fontScale="85000" lnSpcReduction="20000"/>
          </a:bodyPr>
          <a:lstStyle/>
          <a:p>
            <a:r>
              <a:rPr lang="en-US" dirty="0" smtClean="0"/>
              <a:t>Conceptually: Make another copy of the table and give it a new name</a:t>
            </a:r>
          </a:p>
          <a:p>
            <a:r>
              <a:rPr lang="en-US" dirty="0" smtClean="0"/>
              <a:t>Example</a:t>
            </a:r>
          </a:p>
          <a:p>
            <a:pPr lvl="1"/>
            <a:r>
              <a:rPr lang="en-US" dirty="0" smtClean="0"/>
              <a:t>Evaluation1 := Quiz1</a:t>
            </a:r>
          </a:p>
          <a:p>
            <a:pPr lvl="1"/>
            <a:r>
              <a:rPr lang="en-US" dirty="0" smtClean="0"/>
              <a:t>Over85 := </a:t>
            </a:r>
            <a:r>
              <a:rPr lang="en-US" b="1" dirty="0" smtClean="0">
                <a:sym typeface="Symbol"/>
              </a:rPr>
              <a:t></a:t>
            </a:r>
            <a:r>
              <a:rPr lang="en-US" baseline="-25000" dirty="0" smtClean="0">
                <a:sym typeface="Symbol"/>
              </a:rPr>
              <a:t>Score &gt;</a:t>
            </a:r>
            <a:r>
              <a:rPr lang="en-US" dirty="0" smtClean="0">
                <a:sym typeface="Symbol"/>
              </a:rPr>
              <a:t> </a:t>
            </a:r>
            <a:r>
              <a:rPr lang="en-US" baseline="-25000" dirty="0" smtClean="0">
                <a:sym typeface="Symbol"/>
              </a:rPr>
              <a:t>85</a:t>
            </a:r>
            <a:r>
              <a:rPr lang="en-US" dirty="0" smtClean="0">
                <a:sym typeface="Symbol"/>
              </a:rPr>
              <a:t> Quiz1</a:t>
            </a:r>
            <a:endParaRPr lang="en-US" dirty="0" smtClean="0"/>
          </a:p>
          <a:p>
            <a:r>
              <a:rPr lang="en-US" dirty="0" smtClean="0"/>
              <a:t>Note: All attribute names are retained</a:t>
            </a:r>
            <a:endParaRPr lang="en-SG" dirty="0"/>
          </a:p>
        </p:txBody>
      </p:sp>
      <p:graphicFrame>
        <p:nvGraphicFramePr>
          <p:cNvPr id="4" name="Content Placeholder 3"/>
          <p:cNvGraphicFramePr>
            <a:graphicFrameLocks/>
          </p:cNvGraphicFramePr>
          <p:nvPr>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347862" y="980728"/>
            <a:ext cx="1944217"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Evaluation1</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6372200" y="1594212"/>
          <a:ext cx="1944216" cy="11125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6372198" y="980728"/>
            <a:ext cx="1368153"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Over85</a:t>
            </a:r>
            <a:endParaRPr lang="en-SG" sz="2800" b="1" dirty="0">
              <a:latin typeface="Calibri" pitchFamily="34" charset="0"/>
            </a:endParaRPr>
          </a:p>
        </p:txBody>
      </p:sp>
    </p:spTree>
    <p:extLst>
      <p:ext uri="{BB962C8B-B14F-4D97-AF65-F5344CB8AC3E}">
        <p14:creationId xmlns:p14="http://schemas.microsoft.com/office/powerpoint/2010/main" val="262173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a:t>:=</a:t>
            </a:r>
            <a:endParaRPr lang="en-SG" dirty="0"/>
          </a:p>
        </p:txBody>
      </p:sp>
      <p:sp>
        <p:nvSpPr>
          <p:cNvPr id="3" name="Content Placeholder 2"/>
          <p:cNvSpPr>
            <a:spLocks noGrp="1"/>
          </p:cNvSpPr>
          <p:nvPr>
            <p:ph idx="1"/>
          </p:nvPr>
        </p:nvSpPr>
        <p:spPr/>
        <p:txBody>
          <a:bodyPr>
            <a:normAutofit lnSpcReduction="10000"/>
          </a:bodyPr>
          <a:lstStyle/>
          <a:p>
            <a:r>
              <a:rPr lang="en-US" dirty="0" smtClean="0"/>
              <a:t>Useful for breaking down steps</a:t>
            </a:r>
          </a:p>
          <a:p>
            <a:r>
              <a:rPr lang="en-US" dirty="0" smtClean="0"/>
              <a:t>Example:</a:t>
            </a:r>
            <a:endParaRPr lang="en-SG" dirty="0" smtClean="0"/>
          </a:p>
          <a:p>
            <a:pPr lvl="1"/>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b="1" dirty="0">
                <a:sym typeface="Symbol"/>
              </a:rPr>
              <a:t></a:t>
            </a:r>
            <a:r>
              <a:rPr lang="en-US" baseline="-25000" dirty="0">
                <a:sym typeface="Symbol"/>
              </a:rPr>
              <a:t>Name </a:t>
            </a:r>
            <a:r>
              <a:rPr lang="en-US" dirty="0"/>
              <a:t>Volunteer)</a:t>
            </a:r>
          </a:p>
          <a:p>
            <a:r>
              <a:rPr lang="en-US" dirty="0" smtClean="0"/>
              <a:t>Equivalent Representation</a:t>
            </a:r>
            <a:endParaRPr lang="en-SG" dirty="0"/>
          </a:p>
          <a:p>
            <a:pPr lvl="1"/>
            <a:r>
              <a:rPr lang="en-US" dirty="0" smtClean="0">
                <a:sym typeface="Symbol"/>
              </a:rPr>
              <a:t>R1 := </a:t>
            </a:r>
            <a:r>
              <a:rPr lang="en-US" b="1" dirty="0">
                <a:sym typeface="Symbol"/>
              </a:rPr>
              <a:t></a:t>
            </a:r>
            <a:r>
              <a:rPr lang="en-US" baseline="-25000" dirty="0">
                <a:sym typeface="Symbol"/>
              </a:rPr>
              <a:t>Name</a:t>
            </a:r>
            <a:r>
              <a:rPr lang="en-US" dirty="0">
                <a:sym typeface="Symbol"/>
              </a:rPr>
              <a:t> </a:t>
            </a:r>
            <a:r>
              <a:rPr lang="en-US" dirty="0"/>
              <a:t>Students</a:t>
            </a:r>
            <a:endParaRPr lang="en-US" dirty="0" smtClean="0">
              <a:sym typeface="Symbol"/>
            </a:endParaRPr>
          </a:p>
          <a:p>
            <a:pPr lvl="1"/>
            <a:r>
              <a:rPr lang="en-US" dirty="0" smtClean="0">
                <a:sym typeface="Symbol"/>
              </a:rPr>
              <a:t>R2 := </a:t>
            </a:r>
            <a:r>
              <a:rPr lang="en-US" b="1" dirty="0" smtClean="0">
                <a:sym typeface="Symbol"/>
              </a:rPr>
              <a:t></a:t>
            </a:r>
            <a:r>
              <a:rPr lang="en-US" baseline="-25000" dirty="0">
                <a:sym typeface="Symbol"/>
              </a:rPr>
              <a:t>Name </a:t>
            </a:r>
            <a:r>
              <a:rPr lang="en-US" dirty="0" smtClean="0"/>
              <a:t>Volunteer</a:t>
            </a:r>
          </a:p>
          <a:p>
            <a:pPr lvl="1"/>
            <a:r>
              <a:rPr lang="en-US" dirty="0" smtClean="0"/>
              <a:t>R1 </a:t>
            </a:r>
            <a:r>
              <a:rPr lang="en-US" b="1" dirty="0" smtClean="0">
                <a:sym typeface="Symbol"/>
              </a:rPr>
              <a:t> </a:t>
            </a:r>
            <a:r>
              <a:rPr lang="en-US" dirty="0" smtClean="0">
                <a:sym typeface="Symbol"/>
              </a:rPr>
              <a:t>R2</a:t>
            </a:r>
            <a:endParaRPr lang="en-US" dirty="0"/>
          </a:p>
          <a:p>
            <a:r>
              <a:rPr lang="en-US" dirty="0" smtClean="0"/>
              <a:t>This makes your solution easier to write and easier for others to understand</a:t>
            </a:r>
            <a:endParaRPr lang="en-US" dirty="0"/>
          </a:p>
          <a:p>
            <a:pPr marL="344487" lvl="1" indent="0">
              <a:buNone/>
            </a:pPr>
            <a:endParaRPr lang="en-US" dirty="0" smtClean="0"/>
          </a:p>
        </p:txBody>
      </p:sp>
    </p:spTree>
    <p:extLst>
      <p:ext uri="{BB962C8B-B14F-4D97-AF65-F5344CB8AC3E}">
        <p14:creationId xmlns:p14="http://schemas.microsoft.com/office/powerpoint/2010/main" val="417949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a:t>
            </a:r>
            <a:r>
              <a:rPr lang="en-US" dirty="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fontScale="92500" lnSpcReduction="10000"/>
          </a:bodyPr>
          <a:lstStyle/>
          <a:p>
            <a:r>
              <a:rPr lang="en-US" dirty="0" smtClean="0"/>
              <a:t>Similar to assignment, but allows change of attribute names</a:t>
            </a:r>
          </a:p>
          <a:p>
            <a:r>
              <a:rPr lang="en-US" dirty="0" smtClean="0"/>
              <a:t>Example</a:t>
            </a:r>
          </a:p>
          <a:p>
            <a:pPr lvl="1"/>
            <a:r>
              <a:rPr lang="en-US" b="1" dirty="0" smtClean="0">
                <a:sym typeface="Symbol"/>
              </a:rPr>
              <a:t></a:t>
            </a:r>
            <a:r>
              <a:rPr lang="en-US" sz="3500" baseline="-25000" dirty="0" smtClean="0">
                <a:sym typeface="Symbol"/>
              </a:rPr>
              <a:t>Evaluation1</a:t>
            </a:r>
            <a:r>
              <a:rPr lang="en-US" dirty="0" smtClean="0">
                <a:sym typeface="Symbol"/>
              </a:rPr>
              <a:t> </a:t>
            </a:r>
            <a:r>
              <a:rPr lang="en-US" dirty="0" smtClean="0"/>
              <a:t>Quiz1</a:t>
            </a:r>
          </a:p>
          <a:p>
            <a:pPr lvl="1"/>
            <a:r>
              <a:rPr lang="en-US" b="1" dirty="0">
                <a:sym typeface="Symbol"/>
              </a:rPr>
              <a:t></a:t>
            </a:r>
            <a:r>
              <a:rPr lang="en-US" sz="3500" baseline="-25000" dirty="0" smtClean="0">
                <a:sym typeface="Symbol"/>
              </a:rPr>
              <a:t>Eval1(</a:t>
            </a:r>
            <a:r>
              <a:rPr lang="en-US" sz="3500" baseline="-25000" dirty="0" err="1" smtClean="0">
                <a:sym typeface="Symbol"/>
              </a:rPr>
              <a:t>SName</a:t>
            </a:r>
            <a:r>
              <a:rPr lang="en-US" sz="3500" baseline="-25000" dirty="0" smtClean="0">
                <a:sym typeface="Symbol"/>
              </a:rPr>
              <a:t>, </a:t>
            </a:r>
            <a:r>
              <a:rPr lang="en-US" sz="3500" baseline="-25000" dirty="0" err="1" smtClean="0">
                <a:sym typeface="Symbol"/>
              </a:rPr>
              <a:t>QScore</a:t>
            </a:r>
            <a:r>
              <a:rPr lang="en-US" sz="3500" baseline="-25000" dirty="0" smtClean="0">
                <a:sym typeface="Symbol"/>
              </a:rPr>
              <a:t>) </a:t>
            </a:r>
            <a:r>
              <a:rPr lang="en-US" dirty="0" smtClean="0"/>
              <a:t>Quiz1</a:t>
            </a:r>
          </a:p>
        </p:txBody>
      </p:sp>
      <p:graphicFrame>
        <p:nvGraphicFramePr>
          <p:cNvPr id="4" name="Content Placeholder 3"/>
          <p:cNvGraphicFramePr>
            <a:graphicFrameLocks/>
          </p:cNvGraphicFramePr>
          <p:nvPr>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347862" y="980728"/>
            <a:ext cx="1944217"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Evaluation1</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6300192" y="1594212"/>
          <a:ext cx="2088232"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none" dirty="0" err="1" smtClean="0">
                          <a:solidFill>
                            <a:schemeClr val="bg1"/>
                          </a:solidFill>
                          <a:latin typeface="Calibri" pitchFamily="34" charset="0"/>
                        </a:rPr>
                        <a:t>SName</a:t>
                      </a:r>
                      <a:endParaRPr lang="en-SG" sz="2400" u="none" dirty="0">
                        <a:solidFill>
                          <a:schemeClr val="bg1"/>
                        </a:solidFill>
                        <a:latin typeface="Calibri" pitchFamily="34" charset="0"/>
                      </a:endParaRPr>
                    </a:p>
                  </a:txBody>
                  <a:tcPr marL="0" marR="0" marT="0" marB="0"/>
                </a:tc>
                <a:tc>
                  <a:txBody>
                    <a:bodyPr/>
                    <a:lstStyle/>
                    <a:p>
                      <a:pPr algn="ctr"/>
                      <a:r>
                        <a:rPr lang="en-US" sz="2400" dirty="0" err="1" smtClean="0">
                          <a:latin typeface="Calibri" pitchFamily="34" charset="0"/>
                        </a:rPr>
                        <a:t>QScore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6300190" y="980728"/>
            <a:ext cx="1008113"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Eval1</a:t>
            </a:r>
            <a:endParaRPr lang="en-SG" sz="2800" b="1" dirty="0">
              <a:latin typeface="Calibri" pitchFamily="34" charset="0"/>
            </a:endParaRPr>
          </a:p>
        </p:txBody>
      </p:sp>
    </p:spTree>
    <p:extLst>
      <p:ext uri="{BB962C8B-B14F-4D97-AF65-F5344CB8AC3E}">
        <p14:creationId xmlns:p14="http://schemas.microsoft.com/office/powerpoint/2010/main" val="375711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323528" y="3861048"/>
            <a:ext cx="8579296" cy="2269877"/>
          </a:xfrm>
        </p:spPr>
        <p:txBody>
          <a:bodyPr>
            <a:normAutofit fontScale="85000" lnSpcReduction="10000"/>
          </a:bodyPr>
          <a:lstStyle/>
          <a:p>
            <a:r>
              <a:rPr lang="en-US" dirty="0" smtClean="0"/>
              <a:t>Find the students who score higher than Cathy in Quiz1</a:t>
            </a:r>
          </a:p>
          <a:p>
            <a:r>
              <a:rPr lang="en-US" dirty="0" smtClean="0"/>
              <a:t>R1 := </a:t>
            </a:r>
            <a:r>
              <a:rPr lang="en-US" b="1" dirty="0" smtClean="0">
                <a:sym typeface="Symbol"/>
              </a:rPr>
              <a:t></a:t>
            </a:r>
            <a:r>
              <a:rPr lang="en-US" sz="4000" baseline="-25000" dirty="0" smtClean="0">
                <a:sym typeface="Symbol"/>
              </a:rPr>
              <a:t>Name=‘Cathy’</a:t>
            </a:r>
            <a:r>
              <a:rPr lang="en-US" dirty="0" smtClean="0">
                <a:sym typeface="Symbol"/>
              </a:rPr>
              <a:t> Quiz1</a:t>
            </a:r>
          </a:p>
          <a:p>
            <a:endParaRPr lang="en-US" sz="1200" dirty="0" smtClean="0">
              <a:sym typeface="Symbol"/>
            </a:endParaRPr>
          </a:p>
          <a:p>
            <a:r>
              <a:rPr lang="en-US" b="1" dirty="0" smtClean="0">
                <a:sym typeface="Symbol"/>
              </a:rPr>
              <a:t></a:t>
            </a:r>
            <a:r>
              <a:rPr lang="en-US" baseline="-25000" dirty="0" smtClean="0">
                <a:sym typeface="Symbol"/>
              </a:rPr>
              <a:t>R2(Name1, Score1, Name2,</a:t>
            </a:r>
            <a:r>
              <a:rPr lang="en-US" dirty="0">
                <a:sym typeface="Symbol"/>
              </a:rPr>
              <a:t> </a:t>
            </a:r>
            <a:r>
              <a:rPr lang="en-US" baseline="-25000" dirty="0" smtClean="0">
                <a:sym typeface="Symbol"/>
              </a:rPr>
              <a:t>Score2) </a:t>
            </a:r>
            <a:r>
              <a:rPr lang="en-US" dirty="0" smtClean="0">
                <a:sym typeface="Symbol"/>
              </a:rPr>
              <a:t>Quiz1 </a:t>
            </a:r>
            <a:r>
              <a:rPr lang="en-GB" dirty="0" smtClean="0">
                <a:solidFill>
                  <a:schemeClr val="accent4">
                    <a:lumMod val="50000"/>
                  </a:schemeClr>
                </a:solidFill>
                <a:sym typeface="MT Extra" pitchFamily="18" charset="2"/>
              </a:rPr>
              <a:t>⋈</a:t>
            </a:r>
            <a:r>
              <a:rPr lang="en-GB" sz="3800" baseline="-25000" dirty="0" smtClean="0">
                <a:solidFill>
                  <a:schemeClr val="accent4">
                    <a:lumMod val="50000"/>
                  </a:schemeClr>
                </a:solidFill>
                <a:sym typeface="MT Extra" pitchFamily="18" charset="2"/>
              </a:rPr>
              <a:t>Quiz1.Score &gt; R1.Score</a:t>
            </a:r>
            <a:r>
              <a:rPr lang="en-GB" baseline="-25000" dirty="0" smtClean="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R1</a:t>
            </a:r>
          </a:p>
          <a:p>
            <a:endParaRPr lang="en-GB" sz="1200" dirty="0" smtClean="0">
              <a:solidFill>
                <a:schemeClr val="accent4">
                  <a:lumMod val="50000"/>
                </a:schemeClr>
              </a:solidFill>
              <a:sym typeface="MT Extra" pitchFamily="18" charset="2"/>
            </a:endParaRPr>
          </a:p>
          <a:p>
            <a:r>
              <a:rPr lang="en-GB" dirty="0" smtClean="0">
                <a:solidFill>
                  <a:schemeClr val="accent4">
                    <a:lumMod val="50000"/>
                  </a:schemeClr>
                </a:solidFill>
                <a:sym typeface="MT Extra" pitchFamily="18" charset="2"/>
              </a:rPr>
              <a:t>R3 := </a:t>
            </a:r>
            <a:r>
              <a:rPr lang="en-US" b="1" dirty="0" smtClean="0">
                <a:sym typeface="Symbol"/>
              </a:rPr>
              <a:t></a:t>
            </a:r>
            <a:r>
              <a:rPr lang="en-US" sz="3800" baseline="-25000" dirty="0" smtClean="0">
                <a:sym typeface="Symbol"/>
              </a:rPr>
              <a:t>Name1, Score1</a:t>
            </a:r>
            <a:r>
              <a:rPr lang="en-US" baseline="-25000" dirty="0" smtClean="0">
                <a:sym typeface="Symbol"/>
              </a:rPr>
              <a:t> </a:t>
            </a:r>
            <a:r>
              <a:rPr lang="en-US" dirty="0" smtClean="0"/>
              <a:t>R2</a:t>
            </a:r>
          </a:p>
          <a:p>
            <a:endParaRPr lang="en-SG" dirty="0"/>
          </a:p>
        </p:txBody>
      </p:sp>
      <p:graphicFrame>
        <p:nvGraphicFramePr>
          <p:cNvPr id="4" name="Content Placeholder 3"/>
          <p:cNvGraphicFramePr>
            <a:graphicFrameLocks/>
          </p:cNvGraphicFramePr>
          <p:nvPr>
            <p:extLst/>
          </p:nvPr>
        </p:nvGraphicFramePr>
        <p:xfrm>
          <a:off x="467545" y="1790824"/>
          <a:ext cx="1656183" cy="185420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1177340"/>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2771801" y="1790824"/>
          <a:ext cx="1656183" cy="74168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9" name="TextBox 8"/>
          <p:cNvSpPr txBox="1"/>
          <p:nvPr/>
        </p:nvSpPr>
        <p:spPr>
          <a:xfrm>
            <a:off x="2771800" y="1177340"/>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4860032" y="1020336"/>
          <a:ext cx="3960440" cy="1112520"/>
        </p:xfrm>
        <a:graphic>
          <a:graphicData uri="http://schemas.openxmlformats.org/drawingml/2006/table">
            <a:tbl>
              <a:tblPr firstRow="1" bandRow="1">
                <a:tableStyleId>{5C22544A-7EE6-4342-B048-85BDC9FD1C3A}</a:tableStyleId>
              </a:tblPr>
              <a:tblGrid>
                <a:gridCol w="1008113">
                  <a:extLst>
                    <a:ext uri="{9D8B030D-6E8A-4147-A177-3AD203B41FA5}">
                      <a16:colId xmlns:a16="http://schemas.microsoft.com/office/drawing/2014/main" val="20000"/>
                    </a:ext>
                  </a:extLst>
                </a:gridCol>
                <a:gridCol w="93610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370840">
                <a:tc>
                  <a:txBody>
                    <a:bodyPr/>
                    <a:lstStyle/>
                    <a:p>
                      <a:pPr algn="ctr"/>
                      <a:r>
                        <a:rPr lang="en-US" sz="2400" u="none" dirty="0" smtClean="0">
                          <a:solidFill>
                            <a:schemeClr val="bg1"/>
                          </a:solidFill>
                          <a:latin typeface="Calibri" pitchFamily="34" charset="0"/>
                        </a:rPr>
                        <a:t>Name1</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Score1</a:t>
                      </a:r>
                      <a:endParaRPr lang="en-SG" sz="2400" dirty="0">
                        <a:latin typeface="Calibri" pitchFamily="34" charset="0"/>
                      </a:endParaRPr>
                    </a:p>
                  </a:txBody>
                  <a:tcPr marL="0" marR="0" marT="0" marB="0"/>
                </a:tc>
                <a:tc>
                  <a:txBody>
                    <a:bodyPr/>
                    <a:lstStyle/>
                    <a:p>
                      <a:pPr algn="ctr"/>
                      <a:r>
                        <a:rPr lang="en-US" sz="2400" u="none" dirty="0" smtClean="0">
                          <a:solidFill>
                            <a:schemeClr val="bg1"/>
                          </a:solidFill>
                          <a:latin typeface="Calibri" pitchFamily="34" charset="0"/>
                        </a:rPr>
                        <a:t>Name2</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Score2</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11" name="TextBox 10"/>
          <p:cNvSpPr txBox="1"/>
          <p:nvPr/>
        </p:nvSpPr>
        <p:spPr>
          <a:xfrm>
            <a:off x="5220072" y="406852"/>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graphicFrame>
        <p:nvGraphicFramePr>
          <p:cNvPr id="12" name="Content Placeholder 3"/>
          <p:cNvGraphicFramePr>
            <a:graphicFrameLocks/>
          </p:cNvGraphicFramePr>
          <p:nvPr>
            <p:extLst/>
          </p:nvPr>
        </p:nvGraphicFramePr>
        <p:xfrm>
          <a:off x="6012160" y="2532504"/>
          <a:ext cx="1944216" cy="11125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Name1</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Score1</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13" name="TextBox 12"/>
          <p:cNvSpPr txBox="1"/>
          <p:nvPr/>
        </p:nvSpPr>
        <p:spPr>
          <a:xfrm>
            <a:off x="5292080" y="2855124"/>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R3</a:t>
            </a:r>
            <a:endParaRPr lang="en-SG" sz="2800" b="1" dirty="0">
              <a:latin typeface="Calibri" pitchFamily="34" charset="0"/>
            </a:endParaRPr>
          </a:p>
        </p:txBody>
      </p:sp>
    </p:spTree>
    <p:extLst>
      <p:ext uri="{BB962C8B-B14F-4D97-AF65-F5344CB8AC3E}">
        <p14:creationId xmlns:p14="http://schemas.microsoft.com/office/powerpoint/2010/main" val="122062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323528" y="3933056"/>
            <a:ext cx="8352928" cy="2197869"/>
          </a:xfrm>
        </p:spPr>
        <p:txBody>
          <a:bodyPr>
            <a:normAutofit fontScale="77500" lnSpcReduction="20000"/>
          </a:bodyPr>
          <a:lstStyle/>
          <a:p>
            <a:r>
              <a:rPr lang="en-US" dirty="0" smtClean="0"/>
              <a:t>Find the students who score the highest in Quiz1</a:t>
            </a:r>
          </a:p>
          <a:p>
            <a:r>
              <a:rPr lang="en-US" dirty="0" smtClean="0"/>
              <a:t>R1 := Quiz1</a:t>
            </a:r>
          </a:p>
          <a:p>
            <a:r>
              <a:rPr lang="en-US" dirty="0" smtClean="0"/>
              <a:t>R2 := Quiz1 </a:t>
            </a:r>
            <a:r>
              <a:rPr lang="en-GB" dirty="0">
                <a:solidFill>
                  <a:schemeClr val="accent4">
                    <a:lumMod val="50000"/>
                  </a:schemeClr>
                </a:solidFill>
                <a:sym typeface="MT Extra" pitchFamily="18" charset="2"/>
              </a:rPr>
              <a:t>⋈</a:t>
            </a:r>
            <a:r>
              <a:rPr lang="en-GB" baseline="-25000" dirty="0">
                <a:solidFill>
                  <a:schemeClr val="accent4">
                    <a:lumMod val="50000"/>
                  </a:schemeClr>
                </a:solidFill>
                <a:sym typeface="MT Extra" pitchFamily="18" charset="2"/>
              </a:rPr>
              <a:t>Quiz1.Name </a:t>
            </a:r>
            <a:r>
              <a:rPr lang="en-GB" baseline="-25000" dirty="0" smtClean="0">
                <a:solidFill>
                  <a:schemeClr val="accent4">
                    <a:lumMod val="50000"/>
                  </a:schemeClr>
                </a:solidFill>
                <a:sym typeface="MT Extra" pitchFamily="18" charset="2"/>
              </a:rPr>
              <a:t>&lt;&gt; </a:t>
            </a:r>
            <a:r>
              <a:rPr lang="en-GB" baseline="-25000" dirty="0">
                <a:solidFill>
                  <a:schemeClr val="accent4">
                    <a:lumMod val="50000"/>
                  </a:schemeClr>
                </a:solidFill>
                <a:sym typeface="MT Extra" pitchFamily="18" charset="2"/>
              </a:rPr>
              <a:t>R1.Name </a:t>
            </a:r>
            <a:r>
              <a:rPr lang="en-GB" baseline="-25000" dirty="0" smtClean="0">
                <a:solidFill>
                  <a:schemeClr val="accent4">
                    <a:lumMod val="50000"/>
                  </a:schemeClr>
                </a:solidFill>
                <a:sym typeface="MT Extra" pitchFamily="18" charset="2"/>
              </a:rPr>
              <a:t> AND</a:t>
            </a:r>
            <a:r>
              <a:rPr lang="en-GB" dirty="0" smtClean="0">
                <a:solidFill>
                  <a:schemeClr val="accent4">
                    <a:lumMod val="50000"/>
                  </a:schemeClr>
                </a:solidFill>
                <a:sym typeface="MT Extra" pitchFamily="18" charset="2"/>
              </a:rPr>
              <a:t> </a:t>
            </a:r>
            <a:r>
              <a:rPr lang="en-GB" baseline="-25000" dirty="0" smtClean="0">
                <a:solidFill>
                  <a:schemeClr val="accent4">
                    <a:lumMod val="50000"/>
                  </a:schemeClr>
                </a:solidFill>
                <a:sym typeface="MT Extra" pitchFamily="18" charset="2"/>
              </a:rPr>
              <a:t>Quiz1.Score &lt; R1.Score </a:t>
            </a:r>
            <a:r>
              <a:rPr lang="en-US" dirty="0" smtClean="0">
                <a:sym typeface="Symbol"/>
              </a:rPr>
              <a:t>R1</a:t>
            </a:r>
          </a:p>
          <a:p>
            <a:endParaRPr lang="en-US" sz="1200" dirty="0" smtClean="0">
              <a:sym typeface="Symbol"/>
            </a:endParaRPr>
          </a:p>
          <a:p>
            <a:r>
              <a:rPr lang="en-US" dirty="0" smtClean="0">
                <a:sym typeface="Symbol"/>
              </a:rPr>
              <a:t>R3 := </a:t>
            </a:r>
            <a:r>
              <a:rPr lang="en-US" b="1" dirty="0">
                <a:sym typeface="Symbol"/>
              </a:rPr>
              <a:t></a:t>
            </a:r>
            <a:r>
              <a:rPr lang="en-US" baseline="-25000" dirty="0" smtClean="0">
                <a:sym typeface="Symbol"/>
              </a:rPr>
              <a:t>Quiz1.Name </a:t>
            </a:r>
            <a:r>
              <a:rPr lang="en-US" dirty="0" smtClean="0"/>
              <a:t>R2</a:t>
            </a:r>
            <a:endParaRPr lang="en-GB" dirty="0" smtClean="0">
              <a:solidFill>
                <a:schemeClr val="accent4">
                  <a:lumMod val="50000"/>
                </a:schemeClr>
              </a:solidFill>
              <a:sym typeface="MT Extra" pitchFamily="18" charset="2"/>
            </a:endParaRPr>
          </a:p>
          <a:p>
            <a:endParaRPr lang="en-GB" sz="1200" dirty="0" smtClean="0">
              <a:solidFill>
                <a:schemeClr val="accent4">
                  <a:lumMod val="50000"/>
                </a:schemeClr>
              </a:solidFill>
              <a:sym typeface="MT Extra" pitchFamily="18" charset="2"/>
            </a:endParaRPr>
          </a:p>
          <a:p>
            <a:r>
              <a:rPr lang="en-GB" dirty="0" smtClean="0">
                <a:solidFill>
                  <a:schemeClr val="accent4">
                    <a:lumMod val="50000"/>
                  </a:schemeClr>
                </a:solidFill>
                <a:sym typeface="MT Extra" pitchFamily="18" charset="2"/>
              </a:rPr>
              <a:t>R4 := </a:t>
            </a:r>
            <a:r>
              <a:rPr lang="en-US" b="1" dirty="0">
                <a:sym typeface="Symbol"/>
              </a:rPr>
              <a:t></a:t>
            </a:r>
            <a:r>
              <a:rPr lang="en-US" baseline="-25000" dirty="0">
                <a:sym typeface="Symbol"/>
              </a:rPr>
              <a:t>Quiz1.Name </a:t>
            </a:r>
            <a:r>
              <a:rPr lang="en-GB" dirty="0" smtClean="0">
                <a:solidFill>
                  <a:schemeClr val="accent4">
                    <a:lumMod val="50000"/>
                  </a:schemeClr>
                </a:solidFill>
                <a:sym typeface="MT Extra" pitchFamily="18" charset="2"/>
              </a:rPr>
              <a:t>Quiz1 </a:t>
            </a:r>
            <a:r>
              <a:rPr lang="en-US" dirty="0" smtClean="0">
                <a:sym typeface="Symbol"/>
              </a:rPr>
              <a:t> R3</a:t>
            </a:r>
            <a:endParaRPr lang="en-US" dirty="0" smtClean="0"/>
          </a:p>
          <a:p>
            <a:endParaRPr lang="en-SG" dirty="0"/>
          </a:p>
        </p:txBody>
      </p:sp>
      <p:graphicFrame>
        <p:nvGraphicFramePr>
          <p:cNvPr id="4" name="Content Placeholder 3"/>
          <p:cNvGraphicFramePr>
            <a:graphicFrameLocks/>
          </p:cNvGraphicFramePr>
          <p:nvPr>
            <p:extLst/>
          </p:nvPr>
        </p:nvGraphicFramePr>
        <p:xfrm>
          <a:off x="467545" y="1790824"/>
          <a:ext cx="1656183" cy="148336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5" name="TextBox 4"/>
          <p:cNvSpPr txBox="1"/>
          <p:nvPr/>
        </p:nvSpPr>
        <p:spPr>
          <a:xfrm>
            <a:off x="467544" y="1177340"/>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sp>
        <p:nvSpPr>
          <p:cNvPr id="9" name="TextBox 8"/>
          <p:cNvSpPr txBox="1"/>
          <p:nvPr/>
        </p:nvSpPr>
        <p:spPr>
          <a:xfrm>
            <a:off x="2555776" y="1177340"/>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5220072" y="874132"/>
          <a:ext cx="3312368" cy="14833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Cathy</a:t>
                      </a:r>
                      <a:endParaRPr lang="en-SG" sz="2400" dirty="0" smtClean="0">
                        <a:latin typeface="Calibri" pitchFamily="34"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80</a:t>
                      </a:r>
                      <a:endParaRPr lang="en-SG" sz="2400" dirty="0" smtClean="0">
                        <a:latin typeface="Calibri" pitchFamily="34" charset="0"/>
                      </a:endParaRPr>
                    </a:p>
                  </a:txBody>
                  <a:tcPr marL="0" marR="0" marT="0" marB="0"/>
                </a:tc>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11" name="TextBox 10"/>
          <p:cNvSpPr txBox="1"/>
          <p:nvPr/>
        </p:nvSpPr>
        <p:spPr>
          <a:xfrm>
            <a:off x="5220072" y="260648"/>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graphicFrame>
        <p:nvGraphicFramePr>
          <p:cNvPr id="12" name="Content Placeholder 3"/>
          <p:cNvGraphicFramePr>
            <a:graphicFrameLocks/>
          </p:cNvGraphicFramePr>
          <p:nvPr>
            <p:extLst/>
          </p:nvPr>
        </p:nvGraphicFramePr>
        <p:xfrm>
          <a:off x="6012160" y="2780928"/>
          <a:ext cx="864096"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3" name="TextBox 12"/>
          <p:cNvSpPr txBox="1"/>
          <p:nvPr/>
        </p:nvSpPr>
        <p:spPr>
          <a:xfrm>
            <a:off x="5292080" y="2852936"/>
            <a:ext cx="648072" cy="523220"/>
          </a:xfrm>
          <a:prstGeom prst="rect">
            <a:avLst/>
          </a:prstGeom>
          <a:noFill/>
          <a:ln w="25400">
            <a:solidFill>
              <a:schemeClr val="accent1"/>
            </a:solidFill>
          </a:ln>
        </p:spPr>
        <p:txBody>
          <a:bodyPr wrap="square" rtlCol="0">
            <a:spAutoFit/>
          </a:bodyPr>
          <a:lstStyle/>
          <a:p>
            <a:r>
              <a:rPr lang="en-US" sz="2800" b="1" smtClean="0">
                <a:latin typeface="Calibri" pitchFamily="34" charset="0"/>
              </a:rPr>
              <a:t>R4</a:t>
            </a:r>
            <a:endParaRPr lang="en-SG" sz="2800" b="1" dirty="0">
              <a:latin typeface="Calibri" pitchFamily="34" charset="0"/>
            </a:endParaRPr>
          </a:p>
        </p:txBody>
      </p:sp>
      <p:graphicFrame>
        <p:nvGraphicFramePr>
          <p:cNvPr id="14" name="Content Placeholder 3"/>
          <p:cNvGraphicFramePr>
            <a:graphicFrameLocks/>
          </p:cNvGraphicFramePr>
          <p:nvPr>
            <p:extLst/>
          </p:nvPr>
        </p:nvGraphicFramePr>
        <p:xfrm>
          <a:off x="2555777" y="1790824"/>
          <a:ext cx="1656183" cy="148336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234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229600" cy="5006181"/>
          </a:xfrm>
        </p:spPr>
        <p:txBody>
          <a:bodyPr>
            <a:normAutofit/>
          </a:bodyPr>
          <a:lstStyle/>
          <a:p>
            <a:r>
              <a:rPr lang="en-US" dirty="0" smtClean="0"/>
              <a:t>Given: </a:t>
            </a:r>
            <a:r>
              <a:rPr lang="en-US" dirty="0"/>
              <a:t>a set S of </a:t>
            </a:r>
            <a:r>
              <a:rPr lang="en-US" dirty="0" smtClean="0"/>
              <a:t>FDs</a:t>
            </a:r>
          </a:p>
          <a:p>
            <a:r>
              <a:rPr lang="en-US" dirty="0" smtClean="0"/>
              <a:t>Example: S </a:t>
            </a:r>
            <a:r>
              <a:rPr lang="en-US" dirty="0"/>
              <a:t>= {A</a:t>
            </a:r>
            <a:r>
              <a:rPr lang="en-US" dirty="0">
                <a:sym typeface="Wingdings" pitchFamily="2" charset="2"/>
              </a:rPr>
              <a:t>BD, ABC, CD, BCD}</a:t>
            </a:r>
            <a:endParaRPr lang="en-US" dirty="0" smtClean="0"/>
          </a:p>
          <a:p>
            <a:r>
              <a:rPr lang="en-US" dirty="0" smtClean="0"/>
              <a:t>Step 1: Transform the FDs, so that each right hand side contains only one attribute</a:t>
            </a:r>
          </a:p>
          <a:p>
            <a:r>
              <a:rPr lang="en-US" dirty="0" smtClean="0"/>
              <a:t>Result: S = {A</a:t>
            </a:r>
            <a:r>
              <a:rPr lang="en-US" dirty="0" smtClean="0">
                <a:sym typeface="Wingdings" pitchFamily="2" charset="2"/>
              </a:rPr>
              <a:t>B, AD, ABC, CD, BCD}</a:t>
            </a:r>
          </a:p>
          <a:p>
            <a:r>
              <a:rPr lang="en-US" dirty="0" smtClean="0">
                <a:sym typeface="Wingdings" pitchFamily="2" charset="2"/>
              </a:rPr>
              <a:t>Reason:</a:t>
            </a:r>
          </a:p>
          <a:p>
            <a:pPr lvl="1"/>
            <a:r>
              <a:rPr lang="en-US" dirty="0" smtClean="0">
                <a:sym typeface="Wingdings" pitchFamily="2" charset="2"/>
              </a:rPr>
              <a:t>Condition 1 for minimal basis:</a:t>
            </a:r>
            <a:br>
              <a:rPr lang="en-US" dirty="0" smtClean="0">
                <a:sym typeface="Wingdings" pitchFamily="2" charset="2"/>
              </a:rPr>
            </a:br>
            <a:r>
              <a:rPr lang="en-US" dirty="0" smtClean="0"/>
              <a:t>The </a:t>
            </a:r>
            <a:r>
              <a:rPr lang="en-US" dirty="0"/>
              <a:t>right hand side of each FD contains only one attribute</a:t>
            </a:r>
          </a:p>
          <a:p>
            <a:pPr lvl="1"/>
            <a:endParaRPr lang="en-US" dirty="0" smtClean="0"/>
          </a:p>
        </p:txBody>
      </p:sp>
    </p:spTree>
    <p:extLst>
      <p:ext uri="{BB962C8B-B14F-4D97-AF65-F5344CB8AC3E}">
        <p14:creationId xmlns:p14="http://schemas.microsoft.com/office/powerpoint/2010/main" val="107637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229600" cy="5006181"/>
          </a:xfrm>
        </p:spPr>
        <p:txBody>
          <a:bodyPr>
            <a:normAutofit fontScale="92500" lnSpcReduction="20000"/>
          </a:bodyPr>
          <a:lstStyle/>
          <a:p>
            <a:r>
              <a:rPr lang="en-US" dirty="0" smtClean="0"/>
              <a:t>Result of Step 1:</a:t>
            </a:r>
          </a:p>
          <a:p>
            <a:pPr lvl="1"/>
            <a:r>
              <a:rPr lang="en-US" dirty="0"/>
              <a:t>S = {A</a:t>
            </a:r>
            <a:r>
              <a:rPr lang="en-US" dirty="0">
                <a:sym typeface="Wingdings" pitchFamily="2" charset="2"/>
              </a:rPr>
              <a:t>B, AD, ABC, CD, BCD}</a:t>
            </a:r>
            <a:endParaRPr lang="en-US" dirty="0" smtClean="0"/>
          </a:p>
          <a:p>
            <a:r>
              <a:rPr lang="en-US" dirty="0" smtClean="0"/>
              <a:t>Step 2: Remove redundant FDs</a:t>
            </a:r>
          </a:p>
          <a:p>
            <a:r>
              <a:rPr lang="en-US" dirty="0" smtClean="0"/>
              <a:t>Is A</a:t>
            </a:r>
            <a:r>
              <a:rPr lang="en-US" dirty="0" smtClean="0">
                <a:sym typeface="Wingdings" pitchFamily="2" charset="2"/>
              </a:rPr>
              <a:t>B redundant?</a:t>
            </a:r>
          </a:p>
          <a:p>
            <a:r>
              <a:rPr lang="en-US" dirty="0" smtClean="0">
                <a:sym typeface="Wingdings" pitchFamily="2" charset="2"/>
              </a:rPr>
              <a:t>i.e., is AB implied by other FDs in S?</a:t>
            </a:r>
          </a:p>
          <a:p>
            <a:r>
              <a:rPr lang="en-US" dirty="0" smtClean="0">
                <a:sym typeface="Wingdings" pitchFamily="2" charset="2"/>
              </a:rPr>
              <a:t>Let’s check</a:t>
            </a:r>
          </a:p>
          <a:p>
            <a:r>
              <a:rPr lang="en-US" dirty="0" smtClean="0">
                <a:sym typeface="Wingdings" pitchFamily="2" charset="2"/>
              </a:rPr>
              <a:t>Without AB, we have {AD, ABC, CD, BCD}</a:t>
            </a:r>
          </a:p>
          <a:p>
            <a:r>
              <a:rPr lang="en-US" dirty="0" smtClean="0">
                <a:sym typeface="Wingdings" pitchFamily="2" charset="2"/>
              </a:rPr>
              <a:t>Given those FDs, we have {A}</a:t>
            </a:r>
            <a:r>
              <a:rPr lang="en-US" baseline="30000" dirty="0" smtClean="0">
                <a:sym typeface="Wingdings" pitchFamily="2" charset="2"/>
              </a:rPr>
              <a:t>+ </a:t>
            </a:r>
            <a:r>
              <a:rPr lang="en-US" dirty="0" smtClean="0">
                <a:sym typeface="Wingdings" pitchFamily="2" charset="2"/>
              </a:rPr>
              <a:t>= {AD}, which does not contain B</a:t>
            </a:r>
          </a:p>
          <a:p>
            <a:r>
              <a:rPr lang="en-US" dirty="0" smtClean="0">
                <a:sym typeface="Wingdings" pitchFamily="2" charset="2"/>
              </a:rPr>
              <a:t>Therefore, AB is not implied by the other FDs</a:t>
            </a:r>
            <a:endParaRPr lang="en-US" dirty="0"/>
          </a:p>
          <a:p>
            <a:pPr lvl="1"/>
            <a:endParaRPr lang="en-US" dirty="0" smtClean="0"/>
          </a:p>
        </p:txBody>
      </p:sp>
    </p:spTree>
    <p:extLst>
      <p:ext uri="{BB962C8B-B14F-4D97-AF65-F5344CB8AC3E}">
        <p14:creationId xmlns:p14="http://schemas.microsoft.com/office/powerpoint/2010/main" val="1903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Minimal Basis</a:t>
            </a:r>
            <a:endParaRPr lang="en-SG" dirty="0"/>
          </a:p>
        </p:txBody>
      </p:sp>
      <p:sp>
        <p:nvSpPr>
          <p:cNvPr id="3" name="Content Placeholder 2"/>
          <p:cNvSpPr>
            <a:spLocks noGrp="1"/>
          </p:cNvSpPr>
          <p:nvPr>
            <p:ph idx="1"/>
          </p:nvPr>
        </p:nvSpPr>
        <p:spPr>
          <a:xfrm>
            <a:off x="457200" y="1124744"/>
            <a:ext cx="8229600" cy="5006181"/>
          </a:xfrm>
        </p:spPr>
        <p:txBody>
          <a:bodyPr>
            <a:normAutofit fontScale="85000" lnSpcReduction="20000"/>
          </a:bodyPr>
          <a:lstStyle/>
          <a:p>
            <a:r>
              <a:rPr lang="en-US" dirty="0" smtClean="0"/>
              <a:t>Result of Step 1:</a:t>
            </a:r>
          </a:p>
          <a:p>
            <a:pPr lvl="1"/>
            <a:r>
              <a:rPr lang="en-US" dirty="0"/>
              <a:t>S = {A</a:t>
            </a:r>
            <a:r>
              <a:rPr lang="en-US" dirty="0">
                <a:sym typeface="Wingdings" pitchFamily="2" charset="2"/>
              </a:rPr>
              <a:t>B, AD, ABC, CD, BCD}</a:t>
            </a:r>
            <a:endParaRPr lang="en-US" dirty="0" smtClean="0"/>
          </a:p>
          <a:p>
            <a:r>
              <a:rPr lang="en-US" dirty="0" smtClean="0"/>
              <a:t>Continue Step 2: Remove redundant FDs</a:t>
            </a:r>
          </a:p>
          <a:p>
            <a:r>
              <a:rPr lang="en-US" dirty="0" smtClean="0"/>
              <a:t>Is A</a:t>
            </a:r>
            <a:r>
              <a:rPr lang="en-US" dirty="0" smtClean="0">
                <a:sym typeface="Wingdings" pitchFamily="2" charset="2"/>
              </a:rPr>
              <a:t>D redundant?</a:t>
            </a:r>
          </a:p>
          <a:p>
            <a:r>
              <a:rPr lang="en-US" dirty="0" smtClean="0">
                <a:sym typeface="Wingdings" pitchFamily="2" charset="2"/>
              </a:rPr>
              <a:t>i.e., is AD implied by other FDs in S?</a:t>
            </a:r>
          </a:p>
          <a:p>
            <a:r>
              <a:rPr lang="en-US" dirty="0" smtClean="0">
                <a:sym typeface="Wingdings" pitchFamily="2" charset="2"/>
              </a:rPr>
              <a:t>Let’s check</a:t>
            </a:r>
          </a:p>
          <a:p>
            <a:r>
              <a:rPr lang="en-US" dirty="0" smtClean="0">
                <a:sym typeface="Wingdings" pitchFamily="2" charset="2"/>
              </a:rPr>
              <a:t>Without AD, we have {AB, ABC, CD, BCD}</a:t>
            </a:r>
          </a:p>
          <a:p>
            <a:r>
              <a:rPr lang="en-US" dirty="0" smtClean="0">
                <a:sym typeface="Wingdings" pitchFamily="2" charset="2"/>
              </a:rPr>
              <a:t>Given those FDs, we have {A}</a:t>
            </a:r>
            <a:r>
              <a:rPr lang="en-US" baseline="30000" dirty="0" smtClean="0">
                <a:sym typeface="Wingdings" pitchFamily="2" charset="2"/>
              </a:rPr>
              <a:t>+ </a:t>
            </a:r>
            <a:r>
              <a:rPr lang="en-US" dirty="0" smtClean="0">
                <a:sym typeface="Wingdings" pitchFamily="2" charset="2"/>
              </a:rPr>
              <a:t>= {ABCD}, which contains D</a:t>
            </a:r>
          </a:p>
          <a:p>
            <a:r>
              <a:rPr lang="en-US" dirty="0" smtClean="0">
                <a:sym typeface="Wingdings" pitchFamily="2" charset="2"/>
              </a:rPr>
              <a:t>Therefore, AD is implied by the other FDs</a:t>
            </a:r>
          </a:p>
          <a:p>
            <a:r>
              <a:rPr lang="en-US" dirty="0" smtClean="0">
                <a:sym typeface="Wingdings" pitchFamily="2" charset="2"/>
              </a:rPr>
              <a:t>Hence, AD is redundant and should be removed</a:t>
            </a:r>
          </a:p>
          <a:p>
            <a:r>
              <a:rPr lang="en-US" dirty="0" smtClean="0">
                <a:sym typeface="Wingdings" pitchFamily="2" charset="2"/>
              </a:rPr>
              <a:t>Result: S = </a:t>
            </a:r>
            <a:r>
              <a:rPr lang="en-US" dirty="0">
                <a:sym typeface="Wingdings" pitchFamily="2" charset="2"/>
              </a:rPr>
              <a:t>{AB, ABC, CD, BCD}</a:t>
            </a:r>
            <a:endParaRPr lang="en-US" dirty="0"/>
          </a:p>
          <a:p>
            <a:pPr lvl="1"/>
            <a:endParaRPr lang="en-US" dirty="0" smtClean="0"/>
          </a:p>
        </p:txBody>
      </p:sp>
    </p:spTree>
    <p:extLst>
      <p:ext uri="{BB962C8B-B14F-4D97-AF65-F5344CB8AC3E}">
        <p14:creationId xmlns:p14="http://schemas.microsoft.com/office/powerpoint/2010/main" val="196727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12">
      <a:dk1>
        <a:srgbClr val="000000"/>
      </a:dk1>
      <a:lt1>
        <a:srgbClr val="FFFFFF"/>
      </a:lt1>
      <a:dk2>
        <a:srgbClr val="000000"/>
      </a:dk2>
      <a:lt2>
        <a:srgbClr val="666699"/>
      </a:lt2>
      <a:accent1>
        <a:srgbClr val="3366FF"/>
      </a:accent1>
      <a:accent2>
        <a:srgbClr val="3366FF"/>
      </a:accent2>
      <a:accent3>
        <a:srgbClr val="FFFFFF"/>
      </a:accent3>
      <a:accent4>
        <a:srgbClr val="000000"/>
      </a:accent4>
      <a:accent5>
        <a:srgbClr val="ADB8FF"/>
      </a:accent5>
      <a:accent6>
        <a:srgbClr val="2D5CE7"/>
      </a:accent6>
      <a:hlink>
        <a:srgbClr val="006666"/>
      </a:hlink>
      <a:folHlink>
        <a:srgbClr val="B2B2B2"/>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0">
        <a:dk1>
          <a:srgbClr val="000000"/>
        </a:dk1>
        <a:lt1>
          <a:srgbClr val="FFFFFF"/>
        </a:lt1>
        <a:dk2>
          <a:srgbClr val="000000"/>
        </a:dk2>
        <a:lt2>
          <a:srgbClr val="666699"/>
        </a:lt2>
        <a:accent1>
          <a:srgbClr val="3366FF"/>
        </a:accent1>
        <a:accent2>
          <a:srgbClr val="3366FF"/>
        </a:accent2>
        <a:accent3>
          <a:srgbClr val="FFFFFF"/>
        </a:accent3>
        <a:accent4>
          <a:srgbClr val="000000"/>
        </a:accent4>
        <a:accent5>
          <a:srgbClr val="ADB8FF"/>
        </a:accent5>
        <a:accent6>
          <a:srgbClr val="2D5CE7"/>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1">
        <a:dk1>
          <a:srgbClr val="000000"/>
        </a:dk1>
        <a:lt1>
          <a:srgbClr val="FFFFFF"/>
        </a:lt1>
        <a:dk2>
          <a:srgbClr val="000000"/>
        </a:dk2>
        <a:lt2>
          <a:srgbClr val="666699"/>
        </a:lt2>
        <a:accent1>
          <a:srgbClr val="009999"/>
        </a:accent1>
        <a:accent2>
          <a:srgbClr val="009999"/>
        </a:accent2>
        <a:accent3>
          <a:srgbClr val="FFFFFF"/>
        </a:accent3>
        <a:accent4>
          <a:srgbClr val="000000"/>
        </a:accent4>
        <a:accent5>
          <a:srgbClr val="AACACA"/>
        </a:accent5>
        <a:accent6>
          <a:srgbClr val="008A8A"/>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2">
        <a:dk1>
          <a:srgbClr val="000000"/>
        </a:dk1>
        <a:lt1>
          <a:srgbClr val="FFFFFF"/>
        </a:lt1>
        <a:dk2>
          <a:srgbClr val="000000"/>
        </a:dk2>
        <a:lt2>
          <a:srgbClr val="666699"/>
        </a:lt2>
        <a:accent1>
          <a:srgbClr val="3366FF"/>
        </a:accent1>
        <a:accent2>
          <a:srgbClr val="3366FF"/>
        </a:accent2>
        <a:accent3>
          <a:srgbClr val="FFFFFF"/>
        </a:accent3>
        <a:accent4>
          <a:srgbClr val="000000"/>
        </a:accent4>
        <a:accent5>
          <a:srgbClr val="ADB8FF"/>
        </a:accent5>
        <a:accent6>
          <a:srgbClr val="2D5CE7"/>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33306</TotalTime>
  <Words>5023</Words>
  <Application>Microsoft Office PowerPoint</Application>
  <PresentationFormat>On-screen Show (4:3)</PresentationFormat>
  <Paragraphs>1360</Paragraphs>
  <Slides>66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Iskoola Pota</vt:lpstr>
      <vt:lpstr>宋体</vt:lpstr>
      <vt:lpstr>Arial</vt:lpstr>
      <vt:lpstr>Calibri</vt:lpstr>
      <vt:lpstr>Garamond</vt:lpstr>
      <vt:lpstr>MT Extra</vt:lpstr>
      <vt:lpstr>Symbol</vt:lpstr>
      <vt:lpstr>Wingdings</vt:lpstr>
      <vt:lpstr>Edge</vt:lpstr>
      <vt:lpstr>CZ2007 Introduction to Database Systems</vt:lpstr>
      <vt:lpstr>Last Lecture</vt:lpstr>
      <vt:lpstr>Third Normal Form (3NF)</vt:lpstr>
      <vt:lpstr>3NF Decomposition</vt:lpstr>
      <vt:lpstr>Minimal Basis</vt:lpstr>
      <vt:lpstr>Coming Next</vt:lpstr>
      <vt:lpstr>Algorithm for Minimal Basis</vt:lpstr>
      <vt:lpstr>Algorithm for Minimal Basis</vt:lpstr>
      <vt:lpstr>Algorithm for Minimal Basis</vt:lpstr>
      <vt:lpstr>Algorithm for Minimal Basis</vt:lpstr>
      <vt:lpstr>Algorithm for Minimal Basis</vt:lpstr>
      <vt:lpstr>Algorithm for Minimal Basis</vt:lpstr>
      <vt:lpstr>Algorithm for Minimal Basis</vt:lpstr>
      <vt:lpstr>Algorithm for Minimal Basis</vt:lpstr>
      <vt:lpstr>Minimal Basis Exercise</vt:lpstr>
      <vt:lpstr>Minimal Basis Exercise</vt:lpstr>
      <vt:lpstr>Minimal Basis Exercise</vt:lpstr>
      <vt:lpstr>Minimal Basis Exercise</vt:lpstr>
      <vt:lpstr>Minimal Basis Exercise</vt:lpstr>
      <vt:lpstr>Minimal Basis Exercise</vt:lpstr>
      <vt:lpstr>Minimal Basis Exercise</vt:lpstr>
      <vt:lpstr>Minimal Basis Exercise</vt:lpstr>
      <vt:lpstr>Minimal Basis Exercise</vt:lpstr>
      <vt:lpstr>3NF Decomposition Algorithm</vt:lpstr>
      <vt:lpstr>3NF Decomposition Algorithm</vt:lpstr>
      <vt:lpstr>3NF Decomposition Algorithm</vt:lpstr>
      <vt:lpstr>Minimal Basis is not always unique</vt:lpstr>
      <vt:lpstr>BCNF vs. 3NF</vt:lpstr>
      <vt:lpstr>BCNF vs. 3NF</vt:lpstr>
      <vt:lpstr>Why Does 3NF Preserve All FDs?</vt:lpstr>
      <vt:lpstr>Coming Next</vt:lpstr>
      <vt:lpstr>Relational Algebra: Motivation</vt:lpstr>
      <vt:lpstr>Relational Algebra: Motivation</vt:lpstr>
      <vt:lpstr>Roadmap</vt:lpstr>
      <vt:lpstr>Relational Algebra</vt:lpstr>
      <vt:lpstr>Selection </vt:lpstr>
      <vt:lpstr>Selection </vt:lpstr>
      <vt:lpstr>Selection </vt:lpstr>
      <vt:lpstr>Selection </vt:lpstr>
      <vt:lpstr>Projection </vt:lpstr>
      <vt:lpstr>Combining Operators</vt:lpstr>
      <vt:lpstr>Combining Operators</vt:lpstr>
      <vt:lpstr>Union </vt:lpstr>
      <vt:lpstr>Union </vt:lpstr>
      <vt:lpstr>Union </vt:lpstr>
      <vt:lpstr>Intersection  </vt:lpstr>
      <vt:lpstr>Intersection  </vt:lpstr>
      <vt:lpstr>Difference </vt:lpstr>
      <vt:lpstr>Difference </vt:lpstr>
      <vt:lpstr>Difference </vt:lpstr>
      <vt:lpstr>Exercise</vt:lpstr>
      <vt:lpstr>Exercise</vt:lpstr>
      <vt:lpstr>Exercise</vt:lpstr>
      <vt:lpstr>Natural Join ⋈</vt:lpstr>
      <vt:lpstr>Natural Join ⋈</vt:lpstr>
      <vt:lpstr>Natural Join ⋈</vt:lpstr>
      <vt:lpstr>Exercise</vt:lpstr>
      <vt:lpstr>Exercise</vt:lpstr>
      <vt:lpstr>Theta Join ⋈condition</vt:lpstr>
      <vt:lpstr>Theta Join ⋈condition</vt:lpstr>
      <vt:lpstr>Cartesian Product </vt:lpstr>
      <vt:lpstr>Assignment :=</vt:lpstr>
      <vt:lpstr>Assignment :=</vt:lpstr>
      <vt:lpstr>Rename </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Data Publishing</dc:title>
  <dc:creator>xiaokui</dc:creator>
  <cp:lastModifiedBy>Xiaokui XIAO</cp:lastModifiedBy>
  <cp:revision>1291</cp:revision>
  <cp:lastPrinted>2016-09-07T15:07:15Z</cp:lastPrinted>
  <dcterms:created xsi:type="dcterms:W3CDTF">2009-03-02T02:47:37Z</dcterms:created>
  <dcterms:modified xsi:type="dcterms:W3CDTF">2017-09-12T00:53:03Z</dcterms:modified>
</cp:coreProperties>
</file>