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7"/>
  </p:notesMasterIdLst>
  <p:handoutMasterIdLst>
    <p:handoutMasterId r:id="rId58"/>
  </p:handoutMasterIdLst>
  <p:sldIdLst>
    <p:sldId id="256" r:id="rId2"/>
    <p:sldId id="491" r:id="rId3"/>
    <p:sldId id="492" r:id="rId4"/>
    <p:sldId id="471" r:id="rId5"/>
    <p:sldId id="458" r:id="rId6"/>
    <p:sldId id="459" r:id="rId7"/>
    <p:sldId id="460" r:id="rId8"/>
    <p:sldId id="461" r:id="rId9"/>
    <p:sldId id="462" r:id="rId10"/>
    <p:sldId id="472" r:id="rId11"/>
    <p:sldId id="464" r:id="rId12"/>
    <p:sldId id="467" r:id="rId13"/>
    <p:sldId id="469" r:id="rId14"/>
    <p:sldId id="398" r:id="rId15"/>
    <p:sldId id="399" r:id="rId16"/>
    <p:sldId id="400" r:id="rId17"/>
    <p:sldId id="401" r:id="rId18"/>
    <p:sldId id="402" r:id="rId19"/>
    <p:sldId id="404" r:id="rId20"/>
    <p:sldId id="403" r:id="rId21"/>
    <p:sldId id="405" r:id="rId22"/>
    <p:sldId id="409" r:id="rId23"/>
    <p:sldId id="410" r:id="rId24"/>
    <p:sldId id="408" r:id="rId25"/>
    <p:sldId id="411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1" r:id="rId43"/>
    <p:sldId id="430" r:id="rId44"/>
    <p:sldId id="432" r:id="rId45"/>
    <p:sldId id="433" r:id="rId46"/>
    <p:sldId id="434" r:id="rId47"/>
    <p:sldId id="435" r:id="rId48"/>
    <p:sldId id="441" r:id="rId49"/>
    <p:sldId id="473" r:id="rId50"/>
    <p:sldId id="474" r:id="rId51"/>
    <p:sldId id="475" r:id="rId52"/>
    <p:sldId id="476" r:id="rId53"/>
    <p:sldId id="477" r:id="rId54"/>
    <p:sldId id="478" r:id="rId55"/>
    <p:sldId id="479" r:id="rId56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50021"/>
    <a:srgbClr val="CC3300"/>
    <a:srgbClr val="0000FF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4"/>
    <p:restoredTop sz="92612" autoAdjust="0"/>
  </p:normalViewPr>
  <p:slideViewPr>
    <p:cSldViewPr>
      <p:cViewPr varScale="1">
        <p:scale>
          <a:sx n="140" d="100"/>
          <a:sy n="140" d="100"/>
        </p:scale>
        <p:origin x="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82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05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2018/8/6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2018/8/6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2018/8/6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2018/8/6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2018/8/6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2018/8/6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CZ2007: Two quizzes</a:t>
            </a:r>
          </a:p>
          <a:p>
            <a:pPr lvl="1"/>
            <a:r>
              <a:rPr lang="en-US" dirty="0"/>
              <a:t>Quiz 1 in Week 8 (in tutorials)</a:t>
            </a:r>
          </a:p>
          <a:p>
            <a:pPr lvl="1"/>
            <a:r>
              <a:rPr lang="en-US" dirty="0"/>
              <a:t>Quiz 2 in Week 13</a:t>
            </a:r>
          </a:p>
          <a:p>
            <a:r>
              <a:rPr lang="en-US" dirty="0">
                <a:solidFill>
                  <a:srgbClr val="C00000"/>
                </a:solidFill>
              </a:rPr>
              <a:t>Note: Don’t miss the quizzes</a:t>
            </a:r>
          </a:p>
          <a:p>
            <a:pPr lvl="1"/>
            <a:r>
              <a:rPr lang="en-US" dirty="0"/>
              <a:t>There is no make-up quiz</a:t>
            </a:r>
          </a:p>
        </p:txBody>
      </p:sp>
    </p:spTree>
    <p:extLst>
      <p:ext uri="{BB962C8B-B14F-4D97-AF65-F5344CB8AC3E}">
        <p14:creationId xmlns:p14="http://schemas.microsoft.com/office/powerpoint/2010/main" val="315141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Exam: 50%</a:t>
            </a:r>
          </a:p>
          <a:p>
            <a:r>
              <a:rPr lang="en-US" dirty="0"/>
              <a:t>Lab project: 30%</a:t>
            </a:r>
          </a:p>
          <a:p>
            <a:r>
              <a:rPr lang="en-US" dirty="0"/>
              <a:t>Quizzes: 20%</a:t>
            </a:r>
          </a:p>
        </p:txBody>
      </p:sp>
    </p:spTree>
    <p:extLst>
      <p:ext uri="{BB962C8B-B14F-4D97-AF65-F5344CB8AC3E}">
        <p14:creationId xmlns:p14="http://schemas.microsoft.com/office/powerpoint/2010/main" val="12713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Discuss the importance of, and uses for, databases within organizations </a:t>
            </a:r>
          </a:p>
          <a:p>
            <a:r>
              <a:rPr lang="en-US" dirty="0"/>
              <a:t>Be able to design a basic relational database management system (DBMS) for storing and analyzing datasets of medium complexity </a:t>
            </a:r>
          </a:p>
          <a:p>
            <a:r>
              <a:rPr lang="en-US" dirty="0"/>
              <a:t>Formulate basic relational database queries and execute these in order to analyze business opportunities and risks </a:t>
            </a:r>
          </a:p>
          <a:p>
            <a:r>
              <a:rPr lang="en-US" dirty="0"/>
              <a:t>Ensure data integrity through enacting the process of database normalization</a:t>
            </a:r>
          </a:p>
          <a:p>
            <a:r>
              <a:rPr lang="en-US" dirty="0"/>
              <a:t>Understand the usage of indexing to improve query efficiency</a:t>
            </a:r>
          </a:p>
          <a:p>
            <a:r>
              <a:rPr lang="en-US" dirty="0"/>
              <a:t>Understand the significance of XML and JSON in today's world</a:t>
            </a:r>
          </a:p>
          <a:p>
            <a:r>
              <a:rPr lang="en-US" dirty="0"/>
              <a:t>Acquire the language necessary for speaking knowledgeably about data management </a:t>
            </a:r>
          </a:p>
        </p:txBody>
      </p:sp>
    </p:spTree>
    <p:extLst>
      <p:ext uri="{BB962C8B-B14F-4D97-AF65-F5344CB8AC3E}">
        <p14:creationId xmlns:p14="http://schemas.microsoft.com/office/powerpoint/2010/main" val="29938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Discuss the importance of, and uses for, databases within organizations </a:t>
            </a:r>
          </a:p>
          <a:p>
            <a:r>
              <a:rPr lang="en-US" dirty="0"/>
              <a:t>Be able to design a basic relational database management system (DBMS) for storing and analyzing datasets of medium complexity </a:t>
            </a:r>
          </a:p>
          <a:p>
            <a:r>
              <a:rPr lang="en-US" dirty="0"/>
              <a:t>Formulate basic relational database queries and execute these in order to analyze business opportunities and risks </a:t>
            </a:r>
          </a:p>
          <a:p>
            <a:r>
              <a:rPr lang="en-US" dirty="0"/>
              <a:t>Ensure data integrity through enacting the process of database normalization</a:t>
            </a:r>
          </a:p>
          <a:p>
            <a:r>
              <a:rPr lang="en-US" dirty="0"/>
              <a:t>Understand the usage of indexing to improve query efficiency</a:t>
            </a:r>
          </a:p>
          <a:p>
            <a:r>
              <a:rPr lang="en-US" dirty="0"/>
              <a:t>Understand the significance of XML and JSON in today's world</a:t>
            </a:r>
          </a:p>
          <a:p>
            <a:r>
              <a:rPr lang="en-US" dirty="0"/>
              <a:t>Acquire the language necessary for speaking knowledgeably about data management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736812"/>
            <a:ext cx="8229600" cy="3348372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</a:rPr>
              <a:t>In short: </a:t>
            </a:r>
            <a:r>
              <a:rPr lang="en-US" sz="4000" dirty="0"/>
              <a:t>This course is about the fundamentals of database design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6969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Systems: Basics</a:t>
            </a:r>
          </a:p>
          <a:p>
            <a:endParaRPr lang="en-US" dirty="0"/>
          </a:p>
          <a:p>
            <a:r>
              <a:rPr lang="en-US" dirty="0"/>
              <a:t>Entity-Relationship (ER) Diagrams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711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DBMS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  <a:r>
              <a:rPr lang="en-SG" dirty="0"/>
              <a:t>?</a:t>
            </a:r>
          </a:p>
          <a:p>
            <a:pPr lvl="1"/>
            <a:r>
              <a:rPr lang="en-US" dirty="0"/>
              <a:t>A collection of data specially organized for efficient retrieval by a computer</a:t>
            </a:r>
          </a:p>
          <a:p>
            <a:r>
              <a:rPr lang="en-US" dirty="0"/>
              <a:t>What is a database system</a:t>
            </a:r>
            <a:r>
              <a:rPr lang="en-SG" dirty="0"/>
              <a:t>?</a:t>
            </a:r>
          </a:p>
          <a:p>
            <a:pPr lvl="1"/>
            <a:r>
              <a:rPr lang="en-US" dirty="0"/>
              <a:t>A piece of software that helps us efficiently manage/retrieve information from databases</a:t>
            </a:r>
          </a:p>
          <a:p>
            <a:r>
              <a:rPr lang="en-US" dirty="0"/>
              <a:t>More formal name: Database Management System (DBMS)</a:t>
            </a:r>
            <a:endParaRPr lang="en-S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 Practice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web sites rely heavily on DBMS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  <a:p>
            <a:r>
              <a:rPr lang="en-US" dirty="0"/>
              <a:t>Many non-web companies, too</a:t>
            </a:r>
          </a:p>
          <a:p>
            <a:pPr lvl="1"/>
            <a:r>
              <a:rPr lang="en-US" dirty="0"/>
              <a:t>E.g., Banks</a:t>
            </a:r>
          </a:p>
          <a:p>
            <a:r>
              <a:rPr lang="en-US" dirty="0"/>
              <a:t>Even small pieces of software on your computer</a:t>
            </a:r>
          </a:p>
          <a:p>
            <a:pPr lvl="1"/>
            <a:r>
              <a:rPr lang="en-US" dirty="0"/>
              <a:t>E.g., Google Chrome</a:t>
            </a:r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1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DBMS exist on the market</a:t>
            </a:r>
          </a:p>
          <a:p>
            <a:pPr lvl="1"/>
            <a:r>
              <a:rPr lang="en-US" dirty="0"/>
              <a:t>Oracle, SQL Server, DB2, MySQL…</a:t>
            </a:r>
          </a:p>
          <a:p>
            <a:r>
              <a:rPr lang="en-US" dirty="0"/>
              <a:t>Most of them follow the </a:t>
            </a:r>
            <a:r>
              <a:rPr lang="en-US" dirty="0">
                <a:solidFill>
                  <a:srgbClr val="A50021"/>
                </a:solidFill>
              </a:rPr>
              <a:t>relational model</a:t>
            </a:r>
            <a:endParaRPr lang="en-SG" dirty="0"/>
          </a:p>
          <a:p>
            <a:r>
              <a:rPr lang="en-US" dirty="0"/>
              <a:t>What does it mean?</a:t>
            </a:r>
          </a:p>
          <a:p>
            <a:r>
              <a:rPr lang="en-US" dirty="0"/>
              <a:t>Answer: They store all data in </a:t>
            </a:r>
            <a:r>
              <a:rPr lang="en-US" dirty="0">
                <a:solidFill>
                  <a:srgbClr val="A50021"/>
                </a:solidFill>
              </a:rPr>
              <a:t>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579296" cy="1693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jargons:</a:t>
            </a:r>
          </a:p>
          <a:p>
            <a:pPr lvl="1"/>
            <a:r>
              <a:rPr lang="en-US" dirty="0"/>
              <a:t>A relation is often referred to as a </a:t>
            </a:r>
            <a:r>
              <a:rPr lang="en-US" dirty="0">
                <a:solidFill>
                  <a:srgbClr val="A50021"/>
                </a:solidFill>
              </a:rPr>
              <a:t>table</a:t>
            </a:r>
          </a:p>
          <a:p>
            <a:pPr lvl="1"/>
            <a:r>
              <a:rPr lang="en-US" dirty="0"/>
              <a:t>A row in a table is also called a </a:t>
            </a:r>
            <a:r>
              <a:rPr lang="en-US" dirty="0">
                <a:solidFill>
                  <a:srgbClr val="A50021"/>
                </a:solidFill>
              </a:rPr>
              <a:t>tuple</a:t>
            </a:r>
            <a:r>
              <a:rPr lang="en-US" dirty="0"/>
              <a:t> or a record</a:t>
            </a:r>
          </a:p>
          <a:p>
            <a:pPr lvl="1"/>
            <a:r>
              <a:rPr lang="en-US" dirty="0"/>
              <a:t>A column in a table is also called an </a:t>
            </a:r>
            <a:r>
              <a:rPr lang="en-US" dirty="0">
                <a:solidFill>
                  <a:srgbClr val="A50021"/>
                </a:solidFill>
              </a:rPr>
              <a:t>attribute</a:t>
            </a:r>
            <a:r>
              <a:rPr lang="en-US" dirty="0"/>
              <a:t> of the table</a:t>
            </a:r>
          </a:p>
          <a:p>
            <a:pPr marL="344487" lvl="1" indent="0">
              <a:buNone/>
            </a:pP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623215"/>
              </p:ext>
            </p:extLst>
          </p:nvPr>
        </p:nvGraphicFramePr>
        <p:xfrm>
          <a:off x="1403648" y="1782688"/>
          <a:ext cx="648072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u="sng" dirty="0">
                          <a:latin typeface="Calibri" pitchFamily="34" charset="0"/>
                        </a:rPr>
                        <a:t>Name</a:t>
                      </a:r>
                      <a:endParaRPr lang="en-SG" sz="2600" u="sng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Price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Category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Manufacturer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iPhone 6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888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Phone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Apple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iPad Air 2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668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Tablet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Apple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Galaxy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798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Phone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Samsung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EOS-1D X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1199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Camera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Calibri" pitchFamily="34" charset="0"/>
                        </a:rPr>
                        <a:t>Canon</a:t>
                      </a:r>
                      <a:endParaRPr lang="en-SG" sz="2600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3648" y="1196752"/>
            <a:ext cx="1512168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Product</a:t>
            </a:r>
            <a:endParaRPr lang="en-SG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5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real database may have a large number of tables…</a:t>
            </a:r>
            <a:endParaRPr lang="en-SG" dirty="0"/>
          </a:p>
        </p:txBody>
      </p:sp>
      <p:pic>
        <p:nvPicPr>
          <p:cNvPr id="1026" name="Picture 2" descr="http://www.geneontology.org/images/diag-godb-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0200"/>
            <a:ext cx="7250243" cy="52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Instructors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3011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Ng Wee Keong</a:t>
            </a:r>
          </a:p>
          <a:p>
            <a:r>
              <a:rPr lang="en-SG" dirty="0" err="1"/>
              <a:t>awkng@ntu.edu.sg</a:t>
            </a:r>
            <a:endParaRPr lang="en-SG" dirty="0"/>
          </a:p>
          <a:p>
            <a:r>
              <a:rPr lang="en-SG" dirty="0"/>
              <a:t>Course instructor before recess week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Arijit</a:t>
            </a:r>
            <a:r>
              <a:rPr lang="en-US" dirty="0"/>
              <a:t> Khan</a:t>
            </a:r>
          </a:p>
          <a:p>
            <a:r>
              <a:rPr lang="en-US" dirty="0" err="1"/>
              <a:t>assourav@ntu.edu.sg</a:t>
            </a:r>
            <a:endParaRPr lang="en-US" dirty="0"/>
          </a:p>
          <a:p>
            <a:r>
              <a:rPr lang="en-US" dirty="0"/>
              <a:t>Course instructor after recess week</a:t>
            </a:r>
          </a:p>
        </p:txBody>
      </p:sp>
    </p:spTree>
    <p:extLst>
      <p:ext uri="{BB962C8B-B14F-4D97-AF65-F5344CB8AC3E}">
        <p14:creationId xmlns:p14="http://schemas.microsoft.com/office/powerpoint/2010/main" val="15711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real database may have a large number of tables…</a:t>
            </a:r>
            <a:endParaRPr lang="en-SG" dirty="0"/>
          </a:p>
        </p:txBody>
      </p:sp>
      <p:pic>
        <p:nvPicPr>
          <p:cNvPr id="1026" name="Picture 2" descr="http://www.geneontology.org/images/diag-godb-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0200"/>
            <a:ext cx="7250243" cy="52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4042" y="2204865"/>
            <a:ext cx="7542374" cy="2016224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square" tIns="180000" bIns="180000" anchor="ctr" anchorCtr="0">
            <a:noAutofit/>
          </a:bodyPr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dirty="0">
                <a:latin typeface="Calibri" pitchFamily="34" charset="0"/>
              </a:rPr>
              <a:t>Imagine that you are ask to design a database like this….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dirty="0">
                <a:latin typeface="Calibri" pitchFamily="34" charset="0"/>
              </a:rPr>
              <a:t>How would you approach the problem? </a:t>
            </a:r>
          </a:p>
        </p:txBody>
      </p:sp>
    </p:spTree>
    <p:extLst>
      <p:ext uri="{BB962C8B-B14F-4D97-AF65-F5344CB8AC3E}">
        <p14:creationId xmlns:p14="http://schemas.microsoft.com/office/powerpoint/2010/main" val="14321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 Database for an Application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model the requirements of the application</a:t>
            </a:r>
          </a:p>
          <a:p>
            <a:pPr lvl="1"/>
            <a:r>
              <a:rPr lang="en-US" dirty="0"/>
              <a:t>What are the things that need to be stored?</a:t>
            </a:r>
          </a:p>
          <a:p>
            <a:pPr lvl="1"/>
            <a:r>
              <a:rPr lang="en-US" dirty="0"/>
              <a:t>How do they interact with each other?</a:t>
            </a:r>
          </a:p>
          <a:p>
            <a:r>
              <a:rPr lang="en-US" dirty="0">
                <a:solidFill>
                  <a:srgbClr val="A50021"/>
                </a:solidFill>
              </a:rPr>
              <a:t>Tool to use: Entity-Relationship (ER) Diagrams</a:t>
            </a:r>
          </a:p>
          <a:p>
            <a:pPr lvl="1"/>
            <a:r>
              <a:rPr lang="en-US" dirty="0"/>
              <a:t>A pictorial and intuitive way for </a:t>
            </a:r>
            <a:r>
              <a:rPr lang="en-US" dirty="0" err="1"/>
              <a:t>modelling</a:t>
            </a:r>
            <a:endParaRPr lang="en-US" dirty="0"/>
          </a:p>
          <a:p>
            <a:r>
              <a:rPr lang="en-US" dirty="0"/>
              <a:t>Translate the conceptual model into a set of tables</a:t>
            </a:r>
          </a:p>
          <a:p>
            <a:r>
              <a:rPr lang="en-US" dirty="0"/>
              <a:t>Construct the tables with a DBMS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40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222160" y="2564904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7222161" y="322590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36" name="Line 42"/>
          <p:cNvSpPr>
            <a:spLocks noChangeShapeType="1"/>
          </p:cNvSpPr>
          <p:nvPr/>
        </p:nvSpPr>
        <p:spPr bwMode="auto">
          <a:xfrm flipH="1" flipV="1">
            <a:off x="6811887" y="3344398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>
            <a:off x="6811886" y="2887198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5940152" y="409228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355976" y="4092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5008984" y="980728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5868144" y="980728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2915816" y="1340768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 flipH="1">
            <a:off x="2186608" y="1844824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4211960" y="3344396"/>
            <a:ext cx="797024" cy="3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6957392" y="1052736"/>
            <a:ext cx="171906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Employ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 flipV="1">
            <a:off x="6454688" y="2043336"/>
            <a:ext cx="1362236" cy="84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4355976" y="1772816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5" name="AutoShape 11"/>
          <p:cNvSpPr>
            <a:spLocks noChangeArrowheads="1"/>
          </p:cNvSpPr>
          <p:nvPr/>
        </p:nvSpPr>
        <p:spPr bwMode="auto">
          <a:xfrm>
            <a:off x="2771800" y="2852936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Make</a:t>
            </a:r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 flipH="1" flipV="1">
            <a:off x="1999456" y="2949722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H="1">
            <a:off x="6454688" y="1548036"/>
            <a:ext cx="502704" cy="1104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0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Rectangle = </a:t>
            </a:r>
            <a:r>
              <a:rPr lang="en-US" dirty="0">
                <a:solidFill>
                  <a:srgbClr val="A50021"/>
                </a:solidFill>
              </a:rPr>
              <a:t>Entity Set</a:t>
            </a:r>
          </a:p>
          <a:p>
            <a:r>
              <a:rPr lang="en-US" dirty="0">
                <a:solidFill>
                  <a:srgbClr val="A50021"/>
                </a:solidFill>
              </a:rPr>
              <a:t>Entity</a:t>
            </a:r>
            <a:r>
              <a:rPr lang="en-US" dirty="0"/>
              <a:t> = Real-world object (e.g., a bar)</a:t>
            </a:r>
          </a:p>
          <a:p>
            <a:r>
              <a:rPr lang="en-US" dirty="0">
                <a:solidFill>
                  <a:srgbClr val="A50021"/>
                </a:solidFill>
              </a:rPr>
              <a:t>Entity Set </a:t>
            </a:r>
            <a:r>
              <a:rPr lang="en-US" dirty="0"/>
              <a:t>= Collection of similar objects (e.g., a set of bars)</a:t>
            </a:r>
          </a:p>
          <a:p>
            <a:r>
              <a:rPr lang="en-US" dirty="0"/>
              <a:t>Analogue: An object class</a:t>
            </a:r>
          </a:p>
          <a:p>
            <a:endParaRPr lang="en-SG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16219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/>
          </a:bodyPr>
          <a:lstStyle/>
          <a:p>
            <a:r>
              <a:rPr lang="en-US" dirty="0"/>
              <a:t>Oval = </a:t>
            </a:r>
            <a:r>
              <a:rPr lang="en-US" dirty="0">
                <a:solidFill>
                  <a:srgbClr val="A50021"/>
                </a:solidFill>
              </a:rPr>
              <a:t>Attribute</a:t>
            </a:r>
            <a:r>
              <a:rPr lang="en-US" dirty="0"/>
              <a:t> = Property of an entity set</a:t>
            </a:r>
            <a:endParaRPr lang="en-SG" dirty="0"/>
          </a:p>
          <a:p>
            <a:endParaRPr lang="en-SG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222160" y="2564904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222161" y="322590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 flipV="1">
            <a:off x="6811887" y="3344398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6811886" y="2887198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5940152" y="409228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4355976" y="4092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5008984" y="980728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 flipH="1">
            <a:off x="5868144" y="980728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72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5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/>
          </a:bodyPr>
          <a:lstStyle/>
          <a:p>
            <a:r>
              <a:rPr lang="en-US" dirty="0"/>
              <a:t>Diamond = </a:t>
            </a:r>
            <a:r>
              <a:rPr lang="en-US" dirty="0">
                <a:solidFill>
                  <a:srgbClr val="A50021"/>
                </a:solidFill>
              </a:rPr>
              <a:t>Relationship</a:t>
            </a:r>
            <a:r>
              <a:rPr lang="en-US" dirty="0"/>
              <a:t> = Connection between two entity sets</a:t>
            </a:r>
            <a:endParaRPr lang="en-SG" dirty="0"/>
          </a:p>
          <a:p>
            <a:endParaRPr lang="en-SG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7222160" y="2564904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82" name="Oval 31"/>
          <p:cNvSpPr>
            <a:spLocks noChangeArrowheads="1"/>
          </p:cNvSpPr>
          <p:nvPr/>
        </p:nvSpPr>
        <p:spPr bwMode="auto">
          <a:xfrm>
            <a:off x="7222161" y="322590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 flipH="1" flipV="1">
            <a:off x="6811887" y="3344398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4" name="Line 43"/>
          <p:cNvSpPr>
            <a:spLocks noChangeShapeType="1"/>
          </p:cNvSpPr>
          <p:nvPr/>
        </p:nvSpPr>
        <p:spPr bwMode="auto">
          <a:xfrm flipH="1">
            <a:off x="6811886" y="2887198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86" name="Oval 28"/>
          <p:cNvSpPr>
            <a:spLocks noChangeArrowheads="1"/>
          </p:cNvSpPr>
          <p:nvPr/>
        </p:nvSpPr>
        <p:spPr bwMode="auto">
          <a:xfrm>
            <a:off x="5940152" y="409228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355976" y="4092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>
            <a:off x="5008984" y="980728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9" name="Line 45"/>
          <p:cNvSpPr>
            <a:spLocks noChangeShapeType="1"/>
          </p:cNvSpPr>
          <p:nvPr/>
        </p:nvSpPr>
        <p:spPr bwMode="auto">
          <a:xfrm flipH="1">
            <a:off x="5868144" y="980728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915816" y="1340768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98" name="Line 16"/>
          <p:cNvSpPr>
            <a:spLocks noChangeShapeType="1"/>
          </p:cNvSpPr>
          <p:nvPr/>
        </p:nvSpPr>
        <p:spPr bwMode="auto">
          <a:xfrm flipH="1">
            <a:off x="2186608" y="1844824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9" name="Line 17"/>
          <p:cNvSpPr>
            <a:spLocks noChangeShapeType="1"/>
          </p:cNvSpPr>
          <p:nvPr/>
        </p:nvSpPr>
        <p:spPr bwMode="auto">
          <a:xfrm>
            <a:off x="4211960" y="3344396"/>
            <a:ext cx="797024" cy="3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0" name="AutoShape 12"/>
          <p:cNvSpPr>
            <a:spLocks noChangeArrowheads="1"/>
          </p:cNvSpPr>
          <p:nvPr/>
        </p:nvSpPr>
        <p:spPr bwMode="auto">
          <a:xfrm>
            <a:off x="6957392" y="1052736"/>
            <a:ext cx="171906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Employ</a:t>
            </a:r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 flipV="1">
            <a:off x="6454688" y="2043336"/>
            <a:ext cx="1362236" cy="84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2" name="Line 21"/>
          <p:cNvSpPr>
            <a:spLocks noChangeShapeType="1"/>
          </p:cNvSpPr>
          <p:nvPr/>
        </p:nvSpPr>
        <p:spPr bwMode="auto">
          <a:xfrm flipV="1">
            <a:off x="4355976" y="1772816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3" name="AutoShape 11"/>
          <p:cNvSpPr>
            <a:spLocks noChangeArrowheads="1"/>
          </p:cNvSpPr>
          <p:nvPr/>
        </p:nvSpPr>
        <p:spPr bwMode="auto">
          <a:xfrm>
            <a:off x="2771800" y="2852936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Make</a:t>
            </a: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H="1" flipV="1">
            <a:off x="1999456" y="2949722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 flipH="1">
            <a:off x="6454688" y="1548036"/>
            <a:ext cx="502704" cy="1104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/>
          </a:bodyPr>
          <a:lstStyle/>
          <a:p>
            <a:r>
              <a:rPr lang="en-US" dirty="0"/>
              <a:t>Diamond = </a:t>
            </a:r>
            <a:r>
              <a:rPr lang="en-US" dirty="0">
                <a:solidFill>
                  <a:srgbClr val="A50021"/>
                </a:solidFill>
              </a:rPr>
              <a:t>Relationship</a:t>
            </a:r>
            <a:r>
              <a:rPr lang="en-US" dirty="0"/>
              <a:t> = Connection between two entity sets</a:t>
            </a:r>
            <a:endParaRPr lang="en-SG" dirty="0"/>
          </a:p>
          <a:p>
            <a:r>
              <a:rPr lang="en-US" dirty="0"/>
              <a:t>Persons buy products</a:t>
            </a:r>
            <a:endParaRPr lang="en-SG" dirty="0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860032" y="1201316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5940152" y="409228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4355976" y="40922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68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69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71" name="AutoShape 10"/>
          <p:cNvSpPr>
            <a:spLocks noChangeArrowheads="1"/>
          </p:cNvSpPr>
          <p:nvPr/>
        </p:nvSpPr>
        <p:spPr bwMode="auto">
          <a:xfrm>
            <a:off x="2915816" y="1340768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2186608" y="1844824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355976" y="1772816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>
            <a:off x="5008984" y="980728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1" name="Line 45"/>
          <p:cNvSpPr>
            <a:spLocks noChangeShapeType="1"/>
          </p:cNvSpPr>
          <p:nvPr/>
        </p:nvSpPr>
        <p:spPr bwMode="auto">
          <a:xfrm flipH="1">
            <a:off x="5868144" y="980728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ER Diagram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7869"/>
          </a:xfrm>
        </p:spPr>
        <p:txBody>
          <a:bodyPr>
            <a:normAutofit/>
          </a:bodyPr>
          <a:lstStyle/>
          <a:p>
            <a:r>
              <a:rPr lang="en-US" dirty="0"/>
              <a:t>Diamond = </a:t>
            </a:r>
            <a:r>
              <a:rPr lang="en-US" dirty="0">
                <a:solidFill>
                  <a:srgbClr val="A50021"/>
                </a:solidFill>
              </a:rPr>
              <a:t>Relationship</a:t>
            </a:r>
            <a:r>
              <a:rPr lang="en-US" dirty="0"/>
              <a:t> = Connection between two entity sets</a:t>
            </a:r>
            <a:endParaRPr lang="en-SG" dirty="0"/>
          </a:p>
          <a:p>
            <a:r>
              <a:rPr lang="en-US" dirty="0"/>
              <a:t>Companies make products</a:t>
            </a:r>
            <a:endParaRPr lang="en-SG" dirty="0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5008984" y="2887198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7222160" y="2564904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82" name="Oval 31"/>
          <p:cNvSpPr>
            <a:spLocks noChangeArrowheads="1"/>
          </p:cNvSpPr>
          <p:nvPr/>
        </p:nvSpPr>
        <p:spPr bwMode="auto">
          <a:xfrm>
            <a:off x="7222161" y="322590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 flipH="1" flipV="1">
            <a:off x="6811887" y="3344398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4" name="Line 43"/>
          <p:cNvSpPr>
            <a:spLocks noChangeShapeType="1"/>
          </p:cNvSpPr>
          <p:nvPr/>
        </p:nvSpPr>
        <p:spPr bwMode="auto">
          <a:xfrm flipH="1">
            <a:off x="6811886" y="2887198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683568" y="2035324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91" name="Oval 25"/>
          <p:cNvSpPr>
            <a:spLocks noChangeArrowheads="1"/>
          </p:cNvSpPr>
          <p:nvPr/>
        </p:nvSpPr>
        <p:spPr bwMode="auto">
          <a:xfrm>
            <a:off x="46754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421804" y="3145532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907704" y="1082824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1264196" y="1633364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 flipH="1">
            <a:off x="1999456" y="1654324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 flipV="1">
            <a:off x="1237928" y="2949724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9" name="Line 17"/>
          <p:cNvSpPr>
            <a:spLocks noChangeShapeType="1"/>
          </p:cNvSpPr>
          <p:nvPr/>
        </p:nvSpPr>
        <p:spPr bwMode="auto">
          <a:xfrm>
            <a:off x="4211960" y="3344396"/>
            <a:ext cx="797024" cy="3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3" name="AutoShape 11"/>
          <p:cNvSpPr>
            <a:spLocks noChangeArrowheads="1"/>
          </p:cNvSpPr>
          <p:nvPr/>
        </p:nvSpPr>
        <p:spPr bwMode="auto">
          <a:xfrm>
            <a:off x="2771800" y="2852936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Make</a:t>
            </a: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 flipH="1" flipV="1">
            <a:off x="1999456" y="2949722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4572000" y="3007600"/>
            <a:ext cx="681608" cy="7357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491880" y="1368574"/>
            <a:ext cx="4176464" cy="578882"/>
          </a:xfrm>
          <a:prstGeom prst="wedgeRoundRectCallout">
            <a:avLst>
              <a:gd name="adj1" fmla="val -18819"/>
              <a:gd name="adj2" fmla="val 225006"/>
              <a:gd name="adj3" fmla="val 16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Why is </a:t>
            </a:r>
            <a:r>
              <a:rPr lang="en-US" sz="2800" b="1" dirty="0">
                <a:latin typeface="Calibri" pitchFamily="34" charset="0"/>
                <a:ea typeface="宋体" pitchFamily="2" charset="-122"/>
              </a:rPr>
              <a:t>there an arrow?</a:t>
            </a:r>
            <a:endParaRPr kumimoji="0" lang="en-SG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9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  <a:p>
            <a:r>
              <a:rPr lang="en-US" dirty="0"/>
              <a:t>Many-to-One Relationships</a:t>
            </a:r>
          </a:p>
          <a:p>
            <a:r>
              <a:rPr lang="en-US" dirty="0"/>
              <a:t>One-to-One Relationships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922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9757"/>
          </a:xfrm>
        </p:spPr>
        <p:txBody>
          <a:bodyPr>
            <a:normAutofit fontScale="92500"/>
          </a:bodyPr>
          <a:lstStyle/>
          <a:p>
            <a:r>
              <a:rPr lang="en-US" dirty="0"/>
              <a:t>One person can buy multiple products</a:t>
            </a:r>
          </a:p>
          <a:p>
            <a:r>
              <a:rPr lang="en-US" dirty="0"/>
              <a:t>One product can be bought by multiple persons</a:t>
            </a:r>
            <a:endParaRPr lang="en-S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1844824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5940152" y="1052736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355976" y="1052736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5008984" y="1624236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 flipH="1">
            <a:off x="5868144" y="1624236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3568" y="2678832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7544" y="172633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21804" y="378904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907704" y="172633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264196" y="2276872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999456" y="2297832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1237928" y="3593232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915816" y="1984276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186608" y="2488332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355976" y="2416324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8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small exercises throughout most lectures</a:t>
            </a:r>
          </a:p>
          <a:p>
            <a:endParaRPr lang="en-US" sz="2100" dirty="0"/>
          </a:p>
          <a:p>
            <a:r>
              <a:rPr lang="en-US" dirty="0"/>
              <a:t>Questions will be welcomed</a:t>
            </a:r>
          </a:p>
          <a:p>
            <a:endParaRPr lang="en-US" sz="2100" dirty="0"/>
          </a:p>
          <a:p>
            <a:r>
              <a:rPr lang="en-US" dirty="0"/>
              <a:t>Attendance of lectures is not required (</a:t>
            </a:r>
            <a:r>
              <a:rPr lang="en-US" dirty="0">
                <a:solidFill>
                  <a:srgbClr val="C00000"/>
                </a:solidFill>
              </a:rPr>
              <a:t>if you can learn by yourself</a:t>
            </a:r>
            <a:r>
              <a:rPr lang="en-US" dirty="0"/>
              <a:t>)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07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Relationship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33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company can make multiple products</a:t>
            </a:r>
          </a:p>
          <a:p>
            <a:r>
              <a:rPr lang="en-US" dirty="0"/>
              <a:t>But one product can only be made by one company</a:t>
            </a:r>
            <a:endParaRPr lang="en-SG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08984" y="3793214"/>
            <a:ext cx="180290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222160" y="3470920"/>
            <a:ext cx="1382287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country</a:t>
            </a:r>
          </a:p>
        </p:txBody>
      </p:sp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7222161" y="413192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6811887" y="4250414"/>
            <a:ext cx="410272" cy="1672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6811886" y="3793214"/>
            <a:ext cx="410273" cy="240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3568" y="294134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467544" y="198884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421804" y="4051548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907704" y="198884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1264196" y="253938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1999456" y="256034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 flipV="1">
            <a:off x="1237928" y="3855740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211960" y="4250412"/>
            <a:ext cx="797024" cy="3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2771800" y="37589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Make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1999456" y="3855738"/>
            <a:ext cx="772344" cy="3946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49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Relationship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5781"/>
          </a:xfrm>
        </p:spPr>
        <p:txBody>
          <a:bodyPr/>
          <a:lstStyle/>
          <a:p>
            <a:r>
              <a:rPr lang="en-US" dirty="0"/>
              <a:t>A city can be the capital of only one country</a:t>
            </a:r>
          </a:p>
          <a:p>
            <a:r>
              <a:rPr lang="en-US" dirty="0"/>
              <a:t>A country can have only one capital city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6470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266718" y="1691235"/>
            <a:ext cx="1114610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800" b="1">
              <a:latin typeface="Calibri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 flipV="1">
            <a:off x="2339752" y="1691236"/>
            <a:ext cx="958194" cy="8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8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01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41885"/>
          </a:xfrm>
        </p:spPr>
        <p:txBody>
          <a:bodyPr>
            <a:normAutofit/>
          </a:bodyPr>
          <a:lstStyle/>
          <a:p>
            <a:r>
              <a:rPr lang="en-US" dirty="0"/>
              <a:t>What if we want to record the store from which the person buys the product?</a:t>
            </a:r>
          </a:p>
          <a:p>
            <a:r>
              <a:rPr lang="en-US" dirty="0"/>
              <a:t>We can use a 3-way relationship</a:t>
            </a:r>
          </a:p>
          <a:p>
            <a:r>
              <a:rPr lang="en-US" dirty="0"/>
              <a:t>Drawback: The arrows would be complicated</a:t>
            </a:r>
            <a:endParaRPr lang="en-SG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588224" y="404664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5576" y="141277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131840" y="11967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851920" y="2069232"/>
            <a:ext cx="3389312" cy="1181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4572000" y="1124744"/>
            <a:ext cx="2016224" cy="567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41232" y="1556792"/>
            <a:ext cx="13632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Stores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258616" y="1692052"/>
            <a:ext cx="873224" cy="1779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818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does this mean?</a:t>
            </a:r>
          </a:p>
          <a:p>
            <a:r>
              <a:rPr lang="en-US" dirty="0"/>
              <a:t>One  &lt;person, store&gt;  pair can correspond to one product</a:t>
            </a:r>
          </a:p>
          <a:p>
            <a:r>
              <a:rPr lang="en-US" dirty="0"/>
              <a:t>But one product can correspond to many &lt;person, store&gt; pairs</a:t>
            </a:r>
          </a:p>
          <a:p>
            <a:r>
              <a:rPr lang="en-US" dirty="0"/>
              <a:t>Meaning: A person only buys one product from one shop</a:t>
            </a:r>
            <a:endParaRPr lang="en-S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88224" y="404664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141277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131840" y="11967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851920" y="2069232"/>
            <a:ext cx="3389312" cy="1181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4572000" y="1124744"/>
            <a:ext cx="2016224" cy="567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41232" y="1556792"/>
            <a:ext cx="13632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Stores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2258616" y="1687488"/>
            <a:ext cx="873224" cy="1824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818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does this mean?</a:t>
            </a:r>
          </a:p>
          <a:p>
            <a:r>
              <a:rPr lang="en-US" dirty="0"/>
              <a:t>From  &lt;person, store&gt;  to product: many to one</a:t>
            </a:r>
          </a:p>
          <a:p>
            <a:r>
              <a:rPr lang="en-US" dirty="0"/>
              <a:t>From  &lt;person, product&gt;  to store: many to one</a:t>
            </a:r>
          </a:p>
          <a:p>
            <a:r>
              <a:rPr lang="en-US" dirty="0"/>
              <a:t>Note: not required in the quiz/exam</a:t>
            </a:r>
            <a:endParaRPr lang="en-S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88224" y="404664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141277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131840" y="11967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4572000" y="1124744"/>
            <a:ext cx="2016224" cy="567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241232" y="1556792"/>
            <a:ext cx="13632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Stores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2258616" y="1687488"/>
            <a:ext cx="873224" cy="1824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3851920" y="2104864"/>
            <a:ext cx="3389312" cy="824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Multi-way to Binary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88224" y="404664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576" y="141277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131840" y="11967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 flipV="1">
            <a:off x="3851920" y="2069232"/>
            <a:ext cx="3389312" cy="1181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V="1">
            <a:off x="4572000" y="1124744"/>
            <a:ext cx="2016224" cy="567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241232" y="1556792"/>
            <a:ext cx="13632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Stores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2258616" y="1692052"/>
            <a:ext cx="873224" cy="1779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441840" y="2996952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67544" y="4818856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220072" y="3374504"/>
            <a:ext cx="165618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Buyer of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499992" y="5234759"/>
            <a:ext cx="792088" cy="417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4724400" y="3869803"/>
            <a:ext cx="495672" cy="45055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93632" y="4962872"/>
            <a:ext cx="13632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Stores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1039788" y="4157278"/>
            <a:ext cx="179276" cy="6615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467192" y="4320359"/>
            <a:ext cx="182488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Transactions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6876256" y="3454152"/>
            <a:ext cx="565584" cy="41565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1219064" y="3661977"/>
            <a:ext cx="202004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 of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3239108" y="4157278"/>
            <a:ext cx="228084" cy="6202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3635896" y="2471192"/>
            <a:ext cx="743740" cy="1623888"/>
          </a:xfrm>
          <a:prstGeom prst="downArrow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5275775" y="5157192"/>
            <a:ext cx="1656184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Store of</a:t>
            </a: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V="1">
            <a:off x="6931959" y="5589239"/>
            <a:ext cx="461673" cy="6325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4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01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player prefers only one game, but not vice versa</a:t>
            </a:r>
          </a:p>
          <a:p>
            <a:r>
              <a:rPr lang="en-US" dirty="0"/>
              <a:t>Many-to-many?</a:t>
            </a:r>
          </a:p>
          <a:p>
            <a:r>
              <a:rPr lang="en-US" dirty="0"/>
              <a:t>Many-to-one?</a:t>
            </a:r>
          </a:p>
          <a:p>
            <a:r>
              <a:rPr lang="en-US" dirty="0"/>
              <a:t>One-to-one?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234035"/>
            <a:ext cx="1279111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Games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882" y="1234035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Players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347864" y="1196752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Prefer</a:t>
            </a:r>
          </a:p>
        </p:txBody>
      </p:sp>
    </p:spTree>
    <p:extLst>
      <p:ext uri="{BB962C8B-B14F-4D97-AF65-F5344CB8AC3E}">
        <p14:creationId xmlns:p14="http://schemas.microsoft.com/office/powerpoint/2010/main" val="3112577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01925"/>
          </a:xfrm>
        </p:spPr>
        <p:txBody>
          <a:bodyPr>
            <a:normAutofit/>
          </a:bodyPr>
          <a:lstStyle/>
          <a:p>
            <a:r>
              <a:rPr lang="en-US" dirty="0"/>
              <a:t>No two shops sell the same product</a:t>
            </a:r>
          </a:p>
          <a:p>
            <a:r>
              <a:rPr lang="en-US" dirty="0"/>
              <a:t>Many-to-many?</a:t>
            </a:r>
          </a:p>
          <a:p>
            <a:r>
              <a:rPr lang="en-US" dirty="0"/>
              <a:t>Many-to-one?</a:t>
            </a:r>
          </a:p>
          <a:p>
            <a:r>
              <a:rPr lang="en-US" dirty="0"/>
              <a:t>One-to-one?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234035"/>
            <a:ext cx="1279111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Shops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882" y="1234035"/>
            <a:ext cx="147989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347864" y="1196752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3118051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019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two players are </a:t>
            </a:r>
            <a:r>
              <a:rPr lang="en-US"/>
              <a:t>from exactly </a:t>
            </a:r>
            <a:r>
              <a:rPr lang="en-US" dirty="0"/>
              <a:t>two different countries</a:t>
            </a:r>
          </a:p>
          <a:p>
            <a:r>
              <a:rPr lang="en-US" dirty="0"/>
              <a:t>Many-to-many?</a:t>
            </a:r>
          </a:p>
          <a:p>
            <a:r>
              <a:rPr lang="en-US" dirty="0"/>
              <a:t>Many-to-one?</a:t>
            </a:r>
          </a:p>
          <a:p>
            <a:r>
              <a:rPr lang="en-US" dirty="0"/>
              <a:t>One-to-one?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234035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882" y="1234035"/>
            <a:ext cx="1479894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Players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347864" y="1196752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Calibri" pitchFamily="34" charset="0"/>
              </a:rPr>
              <a:t>From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67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two entity sets, Shops and Companies</a:t>
            </a:r>
          </a:p>
          <a:p>
            <a:r>
              <a:rPr lang="en-US" dirty="0"/>
              <a:t>Each shop sells products from at least one company</a:t>
            </a:r>
          </a:p>
          <a:p>
            <a:r>
              <a:rPr lang="en-US" dirty="0"/>
              <a:t>Each company has its product sold at least one shop</a:t>
            </a:r>
          </a:p>
          <a:p>
            <a:r>
              <a:rPr lang="en-US" dirty="0"/>
              <a:t>A shop may be the flagship shop of at most one company</a:t>
            </a:r>
          </a:p>
          <a:p>
            <a:r>
              <a:rPr lang="en-US" dirty="0"/>
              <a:t>Each company has at least one flagship shops</a:t>
            </a:r>
          </a:p>
          <a:p>
            <a:r>
              <a:rPr lang="en-US" dirty="0"/>
              <a:t>Draw some relationships between Shops and Companies to capture the above statements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70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CZ2007</a:t>
            </a:r>
          </a:p>
          <a:p>
            <a:pPr lvl="1"/>
            <a:r>
              <a:rPr lang="en-US" sz="2800" dirty="0"/>
              <a:t>Relational Database (</a:t>
            </a:r>
            <a:r>
              <a:rPr lang="en-US" sz="2800" dirty="0">
                <a:solidFill>
                  <a:srgbClr val="A50021"/>
                </a:solidFill>
              </a:rPr>
              <a:t>11 weeks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Modeling</a:t>
            </a:r>
          </a:p>
          <a:p>
            <a:pPr lvl="2"/>
            <a:r>
              <a:rPr lang="en-US" sz="2400" dirty="0"/>
              <a:t>Querying</a:t>
            </a:r>
          </a:p>
          <a:p>
            <a:pPr lvl="2"/>
            <a:r>
              <a:rPr lang="en-US" sz="2400" dirty="0"/>
              <a:t>Normalization</a:t>
            </a:r>
          </a:p>
          <a:p>
            <a:pPr lvl="2"/>
            <a:r>
              <a:rPr lang="en-US" sz="2400" dirty="0"/>
              <a:t>Security models</a:t>
            </a:r>
          </a:p>
          <a:p>
            <a:pPr lvl="1"/>
            <a:r>
              <a:rPr lang="en-US" sz="2800" dirty="0"/>
              <a:t>XML (</a:t>
            </a:r>
            <a:r>
              <a:rPr lang="en-US" sz="2800" dirty="0">
                <a:solidFill>
                  <a:srgbClr val="A50021"/>
                </a:solidFill>
              </a:rPr>
              <a:t>2 weeks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What it is?</a:t>
            </a:r>
          </a:p>
          <a:p>
            <a:pPr lvl="2"/>
            <a:r>
              <a:rPr lang="en-US" sz="2400" dirty="0"/>
              <a:t>Querying</a:t>
            </a:r>
          </a:p>
          <a:p>
            <a:pPr lvl="2"/>
            <a:r>
              <a:rPr lang="en-US" sz="2400" dirty="0"/>
              <a:t>XML-to-Relational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35980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8297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be multiple relationships between two entity sets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0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21602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Sometimes an entity set may appear more than once in a relationship</a:t>
            </a:r>
          </a:p>
          <a:p>
            <a:r>
              <a:rPr lang="en-US" dirty="0"/>
              <a:t>Example: some persons are married to each other</a:t>
            </a:r>
          </a:p>
          <a:p>
            <a:r>
              <a:rPr lang="en-US" dirty="0"/>
              <a:t>The role of the person is specified on the edge connecting the entity set to the relationship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27784" y="1036340"/>
            <a:ext cx="1423127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Persons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75047" y="998240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Married</a:t>
            </a:r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 bwMode="auto">
          <a:xfrm rot="16200000" flipH="1" flipV="1">
            <a:off x="4828208" y="-490620"/>
            <a:ext cx="38100" cy="3015819"/>
          </a:xfrm>
          <a:prstGeom prst="curvedConnector3">
            <a:avLst>
              <a:gd name="adj1" fmla="val -186897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Curved Connector 9"/>
          <p:cNvCxnSpPr>
            <a:stCxn id="5" idx="2"/>
            <a:endCxn id="4" idx="2"/>
          </p:cNvCxnSpPr>
          <p:nvPr/>
        </p:nvCxnSpPr>
        <p:spPr bwMode="auto">
          <a:xfrm rot="5400000" flipH="1">
            <a:off x="4828208" y="461881"/>
            <a:ext cx="38100" cy="3015819"/>
          </a:xfrm>
          <a:prstGeom prst="curvedConnector3">
            <a:avLst>
              <a:gd name="adj1" fmla="val -1400013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134683" y="332656"/>
            <a:ext cx="1478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Husband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42108" y="1969676"/>
            <a:ext cx="863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Wife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04308"/>
              </p:ext>
            </p:extLst>
          </p:nvPr>
        </p:nvGraphicFramePr>
        <p:xfrm>
          <a:off x="2339752" y="4653136"/>
          <a:ext cx="439858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Husband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Calibri" pitchFamily="34" charset="0"/>
                        </a:rPr>
                        <a:t>Wife</a:t>
                      </a:r>
                      <a:endParaRPr lang="en-SG" sz="2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Bob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Alice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David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Cathy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…</a:t>
                      </a:r>
                      <a:endParaRPr lang="en-SG" sz="26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6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Thing about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can have its own attribute</a:t>
            </a:r>
          </a:p>
          <a:p>
            <a:endParaRPr lang="en-S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36671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5940152" y="28750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355976" y="28750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5008984" y="34465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3568" y="4501108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754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21804" y="5611316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90770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264196" y="4099148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999456" y="4120108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1237928" y="5415508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915816" y="38065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186608" y="4310608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355976" y="4238600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 flipH="1">
            <a:off x="5868144" y="34465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Thing about Relationships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can have its own attribute</a:t>
            </a:r>
          </a:p>
          <a:p>
            <a:r>
              <a:rPr lang="en-US" dirty="0"/>
              <a:t>If we want to record the date of the purchase</a:t>
            </a:r>
            <a:endParaRPr lang="en-S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0032" y="36671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5940152" y="28750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355976" y="28750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Line 44"/>
          <p:cNvSpPr>
            <a:spLocks noChangeShapeType="1"/>
          </p:cNvSpPr>
          <p:nvPr/>
        </p:nvSpPr>
        <p:spPr bwMode="auto">
          <a:xfrm>
            <a:off x="5008984" y="34465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 flipH="1">
            <a:off x="5868144" y="34465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3568" y="4501108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46754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421804" y="5611316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1907704" y="3548608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1264196" y="4099148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999456" y="4120108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flipV="1">
            <a:off x="1237928" y="5415508"/>
            <a:ext cx="228128" cy="1958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915816" y="3806552"/>
            <a:ext cx="144016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Buy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>
            <a:off x="2186608" y="4310608"/>
            <a:ext cx="729208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355976" y="4238600"/>
            <a:ext cx="504056" cy="720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19872" y="522766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date</a:t>
            </a: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 flipH="1" flipV="1">
            <a:off x="3641136" y="4797152"/>
            <a:ext cx="459854" cy="4305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conditions that the entity sets and relationships should satisfy</a:t>
            </a:r>
          </a:p>
          <a:p>
            <a:r>
              <a:rPr lang="en-US" dirty="0"/>
              <a:t>We will focus on three types of constraints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Referential integrity constraints</a:t>
            </a:r>
          </a:p>
          <a:p>
            <a:pPr lvl="1"/>
            <a:r>
              <a:rPr lang="en-US" dirty="0"/>
              <a:t>Degree constraints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4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7949"/>
          </a:xfrm>
        </p:spPr>
        <p:txBody>
          <a:bodyPr/>
          <a:lstStyle/>
          <a:p>
            <a:r>
              <a:rPr lang="en-US" dirty="0"/>
              <a:t>One or more attributes that are underlined</a:t>
            </a:r>
          </a:p>
          <a:p>
            <a:r>
              <a:rPr lang="en-US" dirty="0"/>
              <a:t>Meaning: Each person must have a unique name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93346" y="1628800"/>
            <a:ext cx="15946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Persons</a:t>
            </a:r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4573466" y="836712"/>
            <a:ext cx="1362236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 err="1">
                <a:latin typeface="Calibri" pitchFamily="34" charset="0"/>
              </a:rPr>
              <a:t>addr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2989290" y="836712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3642298" y="1408212"/>
            <a:ext cx="499492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H="1">
            <a:off x="4501458" y="1408212"/>
            <a:ext cx="586544" cy="220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4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2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7949"/>
          </a:xfrm>
        </p:spPr>
        <p:txBody>
          <a:bodyPr/>
          <a:lstStyle/>
          <a:p>
            <a:r>
              <a:rPr lang="en-US" dirty="0"/>
              <a:t>One or more attributes that are underlined</a:t>
            </a:r>
          </a:p>
          <a:p>
            <a:r>
              <a:rPr lang="en-US" dirty="0"/>
              <a:t>Meaning: Each product has a unique name</a:t>
            </a:r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category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or more attributes that are underlined</a:t>
            </a:r>
          </a:p>
          <a:p>
            <a:r>
              <a:rPr lang="en-US" altLang="zh-CN" dirty="0"/>
              <a:t>What now?</a:t>
            </a:r>
          </a:p>
          <a:p>
            <a:r>
              <a:rPr lang="en-US" dirty="0"/>
              <a:t>Each product has a unique   &lt;name, category&gt; combination</a:t>
            </a:r>
          </a:p>
          <a:p>
            <a:r>
              <a:rPr lang="en-US" dirty="0"/>
              <a:t>But there can be products with the same name, or the same category, but not both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Name = “Apple”, Category = “Fruit”, Price = “1”</a:t>
            </a:r>
          </a:p>
          <a:p>
            <a:pPr lvl="1"/>
            <a:r>
              <a:rPr lang="en-US" dirty="0"/>
              <a:t>Name = “Apple”, Category = “Phone”, Price = “888”</a:t>
            </a:r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1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8029"/>
          </a:xfrm>
        </p:spPr>
        <p:txBody>
          <a:bodyPr>
            <a:normAutofit/>
          </a:bodyPr>
          <a:lstStyle/>
          <a:p>
            <a:r>
              <a:rPr lang="en-US" dirty="0"/>
              <a:t>Rule: Every entity set should have a key</a:t>
            </a:r>
          </a:p>
          <a:p>
            <a:pPr lvl="1"/>
            <a:r>
              <a:rPr lang="en-US" dirty="0"/>
              <a:t>So that we can uniquely identify an entity in the entity set</a:t>
            </a:r>
          </a:p>
          <a:p>
            <a:endParaRPr lang="en-S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35896" y="1268760"/>
            <a:ext cx="1503040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Products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341987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name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4860032" y="316260"/>
            <a:ext cx="11430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dirty="0">
                <a:latin typeface="Calibri" pitchFamily="34" charset="0"/>
              </a:rPr>
              <a:t>price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4216524" y="866800"/>
            <a:ext cx="430460" cy="401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 flipH="1">
            <a:off x="4951784" y="887760"/>
            <a:ext cx="47974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75656" y="1440210"/>
            <a:ext cx="1485900" cy="57150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600" b="1" u="sng" dirty="0">
                <a:latin typeface="Calibri" pitchFamily="34" charset="0"/>
              </a:rPr>
              <a:t>category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>
            <a:off x="2961556" y="1725960"/>
            <a:ext cx="6743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960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company may make multiple products</a:t>
            </a:r>
          </a:p>
          <a:p>
            <a:r>
              <a:rPr lang="en-US" dirty="0"/>
              <a:t>One product is made by one company</a:t>
            </a:r>
          </a:p>
          <a:p>
            <a:r>
              <a:rPr lang="en-US" dirty="0"/>
              <a:t>Can there be a product that is not made by any company?</a:t>
            </a:r>
          </a:p>
          <a:p>
            <a:r>
              <a:rPr lang="en-US" dirty="0"/>
              <a:t>No. </a:t>
            </a:r>
          </a:p>
          <a:p>
            <a:r>
              <a:rPr lang="en-US" dirty="0"/>
              <a:t>i.e., every product must be involved in the Make relationship</a:t>
            </a:r>
          </a:p>
          <a:p>
            <a:r>
              <a:rPr lang="en-US" dirty="0"/>
              <a:t>This is called a referential integrity constraint.</a:t>
            </a:r>
          </a:p>
          <a:p>
            <a:r>
              <a:rPr lang="en-US" dirty="0"/>
              <a:t>How do we specify this in an ER diagram?</a:t>
            </a:r>
          </a:p>
          <a:p>
            <a:r>
              <a:rPr lang="en-US" dirty="0"/>
              <a:t>Use a rounded arrow instead of a pointed arrow</a:t>
            </a:r>
          </a:p>
          <a:p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Textbook</a:t>
            </a:r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546848" cy="4530725"/>
          </a:xfrm>
        </p:spPr>
        <p:txBody>
          <a:bodyPr/>
          <a:lstStyle/>
          <a:p>
            <a:r>
              <a:rPr lang="en-US" dirty="0"/>
              <a:t>Database Systems: The Complete Book</a:t>
            </a:r>
          </a:p>
          <a:p>
            <a:pPr lvl="1"/>
            <a:r>
              <a:rPr lang="en-US" sz="2800" dirty="0"/>
              <a:t>Hector Garcia-Molina</a:t>
            </a:r>
          </a:p>
          <a:p>
            <a:pPr lvl="1"/>
            <a:r>
              <a:rPr lang="en-US" sz="2800" dirty="0"/>
              <a:t>Jeffrey D. Ullman</a:t>
            </a:r>
          </a:p>
          <a:p>
            <a:pPr lvl="1"/>
            <a:r>
              <a:rPr lang="en-US" sz="2800" dirty="0"/>
              <a:t>Jennifer </a:t>
            </a:r>
            <a:r>
              <a:rPr lang="en-US" sz="2800" dirty="0" err="1"/>
              <a:t>Widom</a:t>
            </a: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70" y="1600200"/>
            <a:ext cx="3446986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74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3960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company may make multiple products</a:t>
            </a:r>
          </a:p>
          <a:p>
            <a:r>
              <a:rPr lang="en-US" dirty="0"/>
              <a:t>One product is made by one company</a:t>
            </a:r>
          </a:p>
          <a:p>
            <a:r>
              <a:rPr lang="en-US" dirty="0"/>
              <a:t>Can there be a product that is not made by any company?</a:t>
            </a:r>
          </a:p>
          <a:p>
            <a:r>
              <a:rPr lang="en-US" dirty="0"/>
              <a:t>No. </a:t>
            </a:r>
          </a:p>
          <a:p>
            <a:r>
              <a:rPr lang="en-US" dirty="0"/>
              <a:t>i.e., every product must be involved in the Make relationship</a:t>
            </a:r>
          </a:p>
          <a:p>
            <a:r>
              <a:rPr lang="en-US" dirty="0"/>
              <a:t>This is called a referential integrity constraint.</a:t>
            </a:r>
          </a:p>
          <a:p>
            <a:r>
              <a:rPr lang="en-US" dirty="0"/>
              <a:t>How do we specify this in an ER diagram?</a:t>
            </a:r>
          </a:p>
          <a:p>
            <a:r>
              <a:rPr lang="en-US" dirty="0"/>
              <a:t>Use a rounded arrow instead of a pointed arrow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6282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435280" cy="38164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if every company should make at least one product? </a:t>
            </a:r>
          </a:p>
          <a:p>
            <a:r>
              <a:rPr lang="en-US" dirty="0"/>
              <a:t>No arrow there….</a:t>
            </a:r>
          </a:p>
          <a:p>
            <a:r>
              <a:rPr lang="en-US" dirty="0"/>
              <a:t>In general, a referential integrity constraint can only apply to the “one” side of </a:t>
            </a:r>
          </a:p>
          <a:p>
            <a:pPr lvl="1"/>
            <a:r>
              <a:rPr lang="en-US" dirty="0"/>
              <a:t>A many-to-one relationship, or</a:t>
            </a:r>
          </a:p>
          <a:p>
            <a:pPr lvl="1"/>
            <a:r>
              <a:rPr lang="en-US" dirty="0"/>
              <a:t>A one-to-one relationship</a:t>
            </a:r>
          </a:p>
          <a:p>
            <a:r>
              <a:rPr lang="en-US" dirty="0"/>
              <a:t>Why? Will be clear later in this course</a:t>
            </a:r>
          </a:p>
          <a:p>
            <a:r>
              <a:rPr lang="en-US" dirty="0"/>
              <a:t>For the “many” side, there is another type of constraints to use (will be discussed shortly)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8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9957"/>
          </a:xfrm>
        </p:spPr>
        <p:txBody>
          <a:bodyPr/>
          <a:lstStyle/>
          <a:p>
            <a:r>
              <a:rPr lang="en-US" dirty="0"/>
              <a:t>A city can be the capital of only one country</a:t>
            </a:r>
          </a:p>
          <a:p>
            <a:r>
              <a:rPr lang="en-US" dirty="0"/>
              <a:t>A country must have a capital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64705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Countries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Cities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Capital of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V="1">
            <a:off x="5266718" y="1691235"/>
            <a:ext cx="1114610" cy="81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2339751" y="1687151"/>
            <a:ext cx="958193" cy="48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 rot="10800000">
            <a:off x="2339752" y="15567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7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Integrity: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9957"/>
          </a:xfrm>
        </p:spPr>
        <p:txBody>
          <a:bodyPr/>
          <a:lstStyle/>
          <a:p>
            <a:r>
              <a:rPr lang="en-US" dirty="0"/>
              <a:t>A company must hire at least one person</a:t>
            </a:r>
          </a:p>
          <a:p>
            <a:r>
              <a:rPr lang="en-US" dirty="0"/>
              <a:t>A person must be hired by exactly one company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81328" y="1234035"/>
            <a:ext cx="179107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436" y="1234852"/>
            <a:ext cx="1268316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Persons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297946" y="1196752"/>
            <a:ext cx="1968772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Hire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H="1" flipV="1">
            <a:off x="5266717" y="1692052"/>
            <a:ext cx="111461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5985282" y="1561692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2339751" y="1692052"/>
            <a:ext cx="95819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/>
          <a:lstStyle/>
          <a:p>
            <a:r>
              <a:rPr lang="en-US" dirty="0"/>
              <a:t>Each company should make at least 1 product</a:t>
            </a:r>
            <a:endParaRPr lang="en-SG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7813" y="923411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≥ 1</a:t>
            </a:r>
            <a:endParaRPr lang="en-SG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2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Constraint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5981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company can make at most 1000 product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Not required in the quiz/exam</a:t>
            </a:r>
          </a:p>
          <a:p>
            <a:pPr lvl="1"/>
            <a:r>
              <a:rPr lang="en-US" dirty="0"/>
              <a:t>Degree constraints are </a:t>
            </a:r>
            <a:r>
              <a:rPr lang="en-US"/>
              <a:t>not easy </a:t>
            </a:r>
            <a:r>
              <a:rPr lang="en-US" dirty="0"/>
              <a:t>to enforce in a DBMS</a:t>
            </a:r>
          </a:p>
          <a:p>
            <a:pPr lvl="1"/>
            <a:r>
              <a:rPr lang="en-US" dirty="0"/>
              <a:t>Key and referential integrity constraints can be easily enforced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33248" y="1162027"/>
            <a:ext cx="1639152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Products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1162027"/>
            <a:ext cx="1872208" cy="914400"/>
          </a:xfrm>
          <a:prstGeom prst="rect">
            <a:avLst/>
          </a:prstGeom>
          <a:solidFill>
            <a:srgbClr val="33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Companies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491880" y="1124744"/>
            <a:ext cx="2160240" cy="990600"/>
          </a:xfrm>
          <a:prstGeom prst="diamond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dirty="0">
                <a:latin typeface="Calibri" pitchFamily="34" charset="0"/>
              </a:rPr>
              <a:t>Make</a:t>
            </a: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5652120" y="1608603"/>
            <a:ext cx="8811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2699792" y="1620044"/>
            <a:ext cx="7920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 sz="2600" b="1">
              <a:latin typeface="Calibri" pitchFamily="34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0800000">
            <a:off x="2699791" y="1484785"/>
            <a:ext cx="396045" cy="260720"/>
          </a:xfrm>
          <a:prstGeom prst="arc">
            <a:avLst>
              <a:gd name="adj1" fmla="val 16200000"/>
              <a:gd name="adj2" fmla="val 534545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7200" y="908720"/>
            <a:ext cx="1409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≤ 1000 </a:t>
            </a:r>
            <a:endParaRPr lang="en-SG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 1</a:t>
            </a:r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18856" cy="4530725"/>
          </a:xfrm>
        </p:spPr>
        <p:txBody>
          <a:bodyPr/>
          <a:lstStyle/>
          <a:p>
            <a:r>
              <a:rPr lang="en-US" dirty="0"/>
              <a:t>Database Management Systems</a:t>
            </a:r>
          </a:p>
          <a:p>
            <a:pPr lvl="1"/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lvl="1"/>
            <a:r>
              <a:rPr lang="en-US" dirty="0"/>
              <a:t>Johannes Gehrke</a:t>
            </a:r>
          </a:p>
          <a:p>
            <a:endParaRPr lang="en-SG" dirty="0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62100"/>
            <a:ext cx="2667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 2</a:t>
            </a:r>
            <a:endParaRPr lang="en-S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618856" cy="4530725"/>
          </a:xfrm>
        </p:spPr>
        <p:txBody>
          <a:bodyPr/>
          <a:lstStyle/>
          <a:p>
            <a:r>
              <a:rPr lang="en-US" dirty="0"/>
              <a:t>Querying XML: XQuery, XPath, and SQL/XML in context</a:t>
            </a:r>
          </a:p>
          <a:p>
            <a:pPr lvl="1"/>
            <a:r>
              <a:rPr lang="en-US" dirty="0"/>
              <a:t>Jim Melton</a:t>
            </a:r>
          </a:p>
          <a:p>
            <a:pPr lvl="1"/>
            <a:r>
              <a:rPr lang="en-US" dirty="0"/>
              <a:t>Stephen Buxton</a:t>
            </a:r>
          </a:p>
          <a:p>
            <a:endParaRPr lang="en-SG" dirty="0"/>
          </a:p>
        </p:txBody>
      </p:sp>
      <p:pic>
        <p:nvPicPr>
          <p:cNvPr id="2050" name="Picture 2" descr="http://ecx.images-amazon.com/images/I/412%2BPjSN%2BOL._SX40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22820"/>
            <a:ext cx="3406527" cy="42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Week </a:t>
            </a:r>
            <a:r>
              <a:rPr lang="en-US" altLang="zh-CN" dirty="0"/>
              <a:t>2</a:t>
            </a:r>
          </a:p>
          <a:p>
            <a:r>
              <a:rPr lang="en-US" dirty="0"/>
              <a:t>Each tutorial consists of two sets of questions</a:t>
            </a:r>
          </a:p>
          <a:p>
            <a:pPr lvl="1"/>
            <a:r>
              <a:rPr lang="en-US" dirty="0"/>
              <a:t>Classroom exercises</a:t>
            </a:r>
          </a:p>
          <a:p>
            <a:pPr lvl="2"/>
            <a:r>
              <a:rPr lang="en-US" dirty="0"/>
              <a:t>Answers will be released in the tutorials</a:t>
            </a:r>
          </a:p>
          <a:p>
            <a:pPr lvl="1"/>
            <a:r>
              <a:rPr lang="en-US" dirty="0"/>
              <a:t>Critical thinking exercises</a:t>
            </a:r>
          </a:p>
          <a:p>
            <a:pPr lvl="2"/>
            <a:r>
              <a:rPr lang="en-US" dirty="0"/>
              <a:t>Answers will not be released</a:t>
            </a:r>
          </a:p>
          <a:p>
            <a:pPr lvl="2"/>
            <a:r>
              <a:rPr lang="en-US" dirty="0"/>
              <a:t>You need to come up with your own solutions, then contact your tutor for individual discussions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Week 3</a:t>
            </a:r>
          </a:p>
          <a:p>
            <a:r>
              <a:rPr lang="en-US" dirty="0"/>
              <a:t>About the design and implementation of a real-world relational database application</a:t>
            </a:r>
          </a:p>
          <a:p>
            <a:r>
              <a:rPr lang="en-US" dirty="0"/>
              <a:t>Details will be released on </a:t>
            </a:r>
            <a:r>
              <a:rPr lang="en-US" dirty="0" err="1"/>
              <a:t>NTUlearn</a:t>
            </a:r>
            <a:endParaRPr lang="en-US" dirty="0"/>
          </a:p>
          <a:p>
            <a:r>
              <a:rPr lang="en-US" dirty="0"/>
              <a:t>Group-based</a:t>
            </a:r>
          </a:p>
          <a:p>
            <a:r>
              <a:rPr lang="en-US" dirty="0">
                <a:solidFill>
                  <a:srgbClr val="C00000"/>
                </a:solidFill>
              </a:rPr>
              <a:t>Note: Don’t miss Lab 1, 3, and 5</a:t>
            </a:r>
          </a:p>
          <a:p>
            <a:pPr lvl="1"/>
            <a:r>
              <a:rPr lang="en-US" dirty="0"/>
              <a:t>We take attendance in those 3 labs</a:t>
            </a:r>
          </a:p>
        </p:txBody>
      </p:sp>
    </p:spTree>
    <p:extLst>
      <p:ext uri="{BB962C8B-B14F-4D97-AF65-F5344CB8AC3E}">
        <p14:creationId xmlns:p14="http://schemas.microsoft.com/office/powerpoint/2010/main" val="28703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17664</TotalTime>
  <Words>1866</Words>
  <Application>Microsoft Macintosh PowerPoint</Application>
  <PresentationFormat>On-screen Show (4:3)</PresentationFormat>
  <Paragraphs>458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宋体</vt:lpstr>
      <vt:lpstr>Arial</vt:lpstr>
      <vt:lpstr>Calibri</vt:lpstr>
      <vt:lpstr>Garamond</vt:lpstr>
      <vt:lpstr>Iskoola Pota</vt:lpstr>
      <vt:lpstr>Wingdings</vt:lpstr>
      <vt:lpstr>Edge</vt:lpstr>
      <vt:lpstr>CZ2007 Introduction to Database Systems</vt:lpstr>
      <vt:lpstr>Course Instructors</vt:lpstr>
      <vt:lpstr>My Teaching Style</vt:lpstr>
      <vt:lpstr>Course Structures</vt:lpstr>
      <vt:lpstr>Main Textbook</vt:lpstr>
      <vt:lpstr>Reference Book 1</vt:lpstr>
      <vt:lpstr>Reference Book 2</vt:lpstr>
      <vt:lpstr>Tutorials</vt:lpstr>
      <vt:lpstr>Labs</vt:lpstr>
      <vt:lpstr>Quizzes</vt:lpstr>
      <vt:lpstr>Grade Weights</vt:lpstr>
      <vt:lpstr>Learning Outcome</vt:lpstr>
      <vt:lpstr>Learning Outcome</vt:lpstr>
      <vt:lpstr>Roadmap</vt:lpstr>
      <vt:lpstr>Database and DBMS</vt:lpstr>
      <vt:lpstr>DBMS in Practice</vt:lpstr>
      <vt:lpstr>Relational Model</vt:lpstr>
      <vt:lpstr>Relation</vt:lpstr>
      <vt:lpstr>A real database may have a large number of tables…</vt:lpstr>
      <vt:lpstr>A real database may have a large number of tables…</vt:lpstr>
      <vt:lpstr>Designing a Database for an Application</vt:lpstr>
      <vt:lpstr>ER Diagram</vt:lpstr>
      <vt:lpstr>ER Diagram</vt:lpstr>
      <vt:lpstr>ER Diagram</vt:lpstr>
      <vt:lpstr>ER Diagram</vt:lpstr>
      <vt:lpstr>ER Diagram</vt:lpstr>
      <vt:lpstr>ER Diagram</vt:lpstr>
      <vt:lpstr>Types of Relationships</vt:lpstr>
      <vt:lpstr>Many-to-Many Relationship</vt:lpstr>
      <vt:lpstr>Many-to-One Relationship</vt:lpstr>
      <vt:lpstr>One-to-One Relationship</vt:lpstr>
      <vt:lpstr>Multi-way Relationships</vt:lpstr>
      <vt:lpstr>Multi-way Relationships</vt:lpstr>
      <vt:lpstr>Multi-way Relationships</vt:lpstr>
      <vt:lpstr>From Multi-way to Binary</vt:lpstr>
      <vt:lpstr>Exercise</vt:lpstr>
      <vt:lpstr>Exercise</vt:lpstr>
      <vt:lpstr>Exercise</vt:lpstr>
      <vt:lpstr>Exercise</vt:lpstr>
      <vt:lpstr>PowerPoint Presentation</vt:lpstr>
      <vt:lpstr>Roles</vt:lpstr>
      <vt:lpstr>One More Thing about Relationships</vt:lpstr>
      <vt:lpstr>One More Thing about Relationships</vt:lpstr>
      <vt:lpstr>Constraints</vt:lpstr>
      <vt:lpstr>Key</vt:lpstr>
      <vt:lpstr>Key</vt:lpstr>
      <vt:lpstr>Key</vt:lpstr>
      <vt:lpstr>Key</vt:lpstr>
      <vt:lpstr>Referential Integrity</vt:lpstr>
      <vt:lpstr>Referential Integrity</vt:lpstr>
      <vt:lpstr>Referential Integrity</vt:lpstr>
      <vt:lpstr>Referential Integrity: Exercise</vt:lpstr>
      <vt:lpstr>Referential Integrity: Exercise</vt:lpstr>
      <vt:lpstr>Degree Constraint </vt:lpstr>
      <vt:lpstr>Degree Constraint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Microsoft Office User</cp:lastModifiedBy>
  <cp:revision>1065</cp:revision>
  <cp:lastPrinted>2013-01-18T01:16:53Z</cp:lastPrinted>
  <dcterms:created xsi:type="dcterms:W3CDTF">2009-03-02T02:47:37Z</dcterms:created>
  <dcterms:modified xsi:type="dcterms:W3CDTF">2018-08-06T14:14:09Z</dcterms:modified>
</cp:coreProperties>
</file>