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46"/>
  </p:notesMasterIdLst>
  <p:handoutMasterIdLst>
    <p:handoutMasterId r:id="rId47"/>
  </p:handoutMasterIdLst>
  <p:sldIdLst>
    <p:sldId id="256" r:id="rId2"/>
    <p:sldId id="486" r:id="rId3"/>
    <p:sldId id="518" r:id="rId4"/>
    <p:sldId id="519" r:id="rId5"/>
    <p:sldId id="522" r:id="rId6"/>
    <p:sldId id="513" r:id="rId7"/>
    <p:sldId id="514" r:id="rId8"/>
    <p:sldId id="520" r:id="rId9"/>
    <p:sldId id="521" r:id="rId10"/>
    <p:sldId id="398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500" r:id="rId24"/>
    <p:sldId id="477" r:id="rId25"/>
    <p:sldId id="478" r:id="rId26"/>
    <p:sldId id="501" r:id="rId27"/>
    <p:sldId id="479" r:id="rId28"/>
    <p:sldId id="480" r:id="rId29"/>
    <p:sldId id="481" r:id="rId30"/>
    <p:sldId id="482" r:id="rId31"/>
    <p:sldId id="483" r:id="rId32"/>
    <p:sldId id="484" r:id="rId33"/>
    <p:sldId id="455" r:id="rId34"/>
    <p:sldId id="456" r:id="rId35"/>
    <p:sldId id="511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2" r:id="rId45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50021"/>
    <a:srgbClr val="CC3300"/>
    <a:srgbClr val="0000FF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6"/>
    <p:restoredTop sz="81868" autoAdjust="0"/>
  </p:normalViewPr>
  <p:slideViewPr>
    <p:cSldViewPr>
      <p:cViewPr varScale="1">
        <p:scale>
          <a:sx n="127" d="100"/>
          <a:sy n="127" d="100"/>
        </p:scale>
        <p:origin x="1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32960"/>
            <a:ext cx="533527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r>
              <a:rPr lang="en-US" dirty="0"/>
              <a:t>Subclasses</a:t>
            </a:r>
          </a:p>
          <a:p>
            <a:r>
              <a:rPr lang="en-US" dirty="0"/>
              <a:t>Weak Entity Sets</a:t>
            </a:r>
          </a:p>
          <a:p>
            <a:r>
              <a:rPr lang="en-US" dirty="0"/>
              <a:t>ER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332711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conditions that entity sets and relationships should satisfy</a:t>
            </a:r>
          </a:p>
          <a:p>
            <a:r>
              <a:rPr lang="en-US" dirty="0"/>
              <a:t>We will focus on three types of constraints</a:t>
            </a:r>
          </a:p>
          <a:p>
            <a:pPr lvl="1"/>
            <a:r>
              <a:rPr lang="en-US" dirty="0"/>
              <a:t>Key constraints</a:t>
            </a:r>
          </a:p>
          <a:p>
            <a:pPr lvl="1"/>
            <a:r>
              <a:rPr lang="en-US" dirty="0"/>
              <a:t>Referential integrity constraints</a:t>
            </a:r>
          </a:p>
          <a:p>
            <a:pPr lvl="1"/>
            <a:r>
              <a:rPr lang="en-US" dirty="0"/>
              <a:t>Degree constraints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43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79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or more attributes that are underlined</a:t>
            </a:r>
          </a:p>
          <a:p>
            <a:r>
              <a:rPr lang="en-US" dirty="0"/>
              <a:t>Meaning: They uniquely represent each entity in the entity set</a:t>
            </a:r>
          </a:p>
          <a:p>
            <a:r>
              <a:rPr lang="en-US" dirty="0"/>
              <a:t>Example: The names uniquely represent the persons</a:t>
            </a:r>
          </a:p>
          <a:p>
            <a:r>
              <a:rPr lang="en-US" dirty="0"/>
              <a:t>i.e., each person must have a unique name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93346" y="1628800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4573466" y="83671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298929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3642298" y="1408212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H="1">
            <a:off x="4501458" y="1408212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7949"/>
          </a:xfrm>
        </p:spPr>
        <p:txBody>
          <a:bodyPr>
            <a:normAutofit/>
          </a:bodyPr>
          <a:lstStyle/>
          <a:p>
            <a:r>
              <a:rPr lang="en-US" dirty="0"/>
              <a:t>One or more attributes that are underlined</a:t>
            </a:r>
          </a:p>
          <a:p>
            <a:r>
              <a:rPr lang="en-US" dirty="0"/>
              <a:t>Meaning: They uniquely represent each entity in the entity set</a:t>
            </a:r>
          </a:p>
          <a:p>
            <a:r>
              <a:rPr lang="en-US" dirty="0"/>
              <a:t>Example: Each product has a unique name</a:t>
            </a:r>
            <a:endParaRPr lang="en-S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35896" y="1268760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341987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1475656" y="1440210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486003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4216524" y="866800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4951784" y="887760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2961556" y="1725960"/>
            <a:ext cx="6743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7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or more attributes that are underlined</a:t>
            </a:r>
          </a:p>
          <a:p>
            <a:r>
              <a:rPr lang="en-US" altLang="zh-CN" dirty="0"/>
              <a:t>What now?</a:t>
            </a:r>
          </a:p>
          <a:p>
            <a:r>
              <a:rPr lang="en-US" dirty="0"/>
              <a:t>Each product has a unique   &lt;name, category&gt; combination</a:t>
            </a:r>
          </a:p>
          <a:p>
            <a:r>
              <a:rPr lang="en-US" dirty="0"/>
              <a:t>But there can be products with the same name, or the same category, but not both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Name = “Apple”, Category = “Fruit”, Price = “1”</a:t>
            </a:r>
          </a:p>
          <a:p>
            <a:pPr lvl="1"/>
            <a:r>
              <a:rPr lang="en-US" dirty="0"/>
              <a:t>Name = “Apple”, Category = “Phone”, Price = “888”</a:t>
            </a:r>
            <a:endParaRPr lang="en-S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35896" y="1268760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341987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486003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4216524" y="866800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4951784" y="887760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475656" y="1440210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>
            <a:off x="2961556" y="1725960"/>
            <a:ext cx="6743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>
            <a:normAutofit/>
          </a:bodyPr>
          <a:lstStyle/>
          <a:p>
            <a:r>
              <a:rPr lang="en-US" dirty="0"/>
              <a:t>Rule: Every entity set should have a key</a:t>
            </a:r>
          </a:p>
          <a:p>
            <a:pPr lvl="1"/>
            <a:r>
              <a:rPr lang="en-US" dirty="0"/>
              <a:t>So that we can uniquely refer to each entity in the entity set</a:t>
            </a:r>
          </a:p>
          <a:p>
            <a:endParaRPr lang="en-S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35896" y="1268760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341987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486003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4216524" y="866800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4951784" y="887760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475656" y="1440210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>
            <a:off x="2961556" y="1725960"/>
            <a:ext cx="6743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4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3960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company may make multiple products</a:t>
            </a:r>
          </a:p>
          <a:p>
            <a:r>
              <a:rPr lang="en-US" dirty="0"/>
              <a:t>One product is made by one company</a:t>
            </a:r>
          </a:p>
          <a:p>
            <a:r>
              <a:rPr lang="en-US" dirty="0"/>
              <a:t>Can there be a product that is not made by any company?</a:t>
            </a:r>
          </a:p>
          <a:p>
            <a:r>
              <a:rPr lang="en-US" dirty="0"/>
              <a:t>No. </a:t>
            </a:r>
          </a:p>
          <a:p>
            <a:r>
              <a:rPr lang="en-US" dirty="0"/>
              <a:t>i.e., every product must be involved in the Make relationship</a:t>
            </a:r>
          </a:p>
          <a:p>
            <a:r>
              <a:rPr lang="en-US" dirty="0"/>
              <a:t>This is called a referential integrity constraint.</a:t>
            </a:r>
          </a:p>
          <a:p>
            <a:r>
              <a:rPr lang="en-US" dirty="0"/>
              <a:t>How do we specify this in an ER diagram?</a:t>
            </a:r>
          </a:p>
          <a:p>
            <a:r>
              <a:rPr lang="en-US" dirty="0"/>
              <a:t>Use a rounded arrow instead of a pointed arrow</a:t>
            </a:r>
          </a:p>
          <a:p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3960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company may make multiple products</a:t>
            </a:r>
          </a:p>
          <a:p>
            <a:r>
              <a:rPr lang="en-US" dirty="0"/>
              <a:t>One product is made by one company</a:t>
            </a:r>
          </a:p>
          <a:p>
            <a:r>
              <a:rPr lang="en-US" dirty="0"/>
              <a:t>Can there be a product that is not made by any company?</a:t>
            </a:r>
          </a:p>
          <a:p>
            <a:r>
              <a:rPr lang="en-US" dirty="0"/>
              <a:t>No. </a:t>
            </a:r>
          </a:p>
          <a:p>
            <a:r>
              <a:rPr lang="en-US" dirty="0"/>
              <a:t>i.e., every product must be involved in the Make relationship</a:t>
            </a:r>
          </a:p>
          <a:p>
            <a:r>
              <a:rPr lang="en-US" dirty="0"/>
              <a:t>This is called a referential integrity constraint.</a:t>
            </a:r>
          </a:p>
          <a:p>
            <a:r>
              <a:rPr lang="en-US" dirty="0"/>
              <a:t>How do we specify this in an ER diagram?</a:t>
            </a:r>
          </a:p>
          <a:p>
            <a:r>
              <a:rPr lang="en-US" dirty="0"/>
              <a:t>Use a rounded arrow instead of a pointed arrow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16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435280" cy="38164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if every company should make at least one product? </a:t>
            </a:r>
          </a:p>
          <a:p>
            <a:r>
              <a:rPr lang="en-US" dirty="0"/>
              <a:t>No arrow there….</a:t>
            </a:r>
          </a:p>
          <a:p>
            <a:r>
              <a:rPr lang="en-US" dirty="0"/>
              <a:t>In general, a referential integrity constraint can only apply to the “one” side of </a:t>
            </a:r>
          </a:p>
          <a:p>
            <a:pPr lvl="1"/>
            <a:r>
              <a:rPr lang="en-US" dirty="0"/>
              <a:t>A many-to-one relationship, or</a:t>
            </a:r>
          </a:p>
          <a:p>
            <a:pPr lvl="1"/>
            <a:r>
              <a:rPr lang="en-US" dirty="0"/>
              <a:t>A one-to-one relationship</a:t>
            </a:r>
          </a:p>
          <a:p>
            <a:r>
              <a:rPr lang="en-US" dirty="0"/>
              <a:t>Why? Will be clear later in this course</a:t>
            </a:r>
          </a:p>
          <a:p>
            <a:r>
              <a:rPr lang="en-US" dirty="0"/>
              <a:t>For the “many” side, there is another type of constraints to use (will be discussed shortly)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52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Integrity: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9957"/>
          </a:xfrm>
        </p:spPr>
        <p:txBody>
          <a:bodyPr/>
          <a:lstStyle/>
          <a:p>
            <a:r>
              <a:rPr lang="en-US" dirty="0"/>
              <a:t>A city can be the capital of only one country</a:t>
            </a:r>
          </a:p>
          <a:p>
            <a:r>
              <a:rPr lang="en-US" dirty="0"/>
              <a:t>A country must have a capital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81328" y="1234035"/>
            <a:ext cx="16470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436" y="1234852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Capital of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5266718" y="1691235"/>
            <a:ext cx="1114610" cy="8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 flipV="1">
            <a:off x="2339751" y="1687151"/>
            <a:ext cx="958193" cy="48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10800000">
            <a:off x="2339752" y="155679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7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008984" y="2887198"/>
            <a:ext cx="180290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222160" y="2564904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7222161" y="322590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 flipH="1" flipV="1">
            <a:off x="6811887" y="3344398"/>
            <a:ext cx="410272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H="1">
            <a:off x="6811886" y="2887198"/>
            <a:ext cx="410273" cy="240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860032" y="1201316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5940152" y="409228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355976" y="4092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5008984" y="980728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 flipH="1">
            <a:off x="5868144" y="980728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83568" y="2035324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48" name="Oval 25"/>
          <p:cNvSpPr>
            <a:spLocks noChangeArrowheads="1"/>
          </p:cNvSpPr>
          <p:nvPr/>
        </p:nvSpPr>
        <p:spPr bwMode="auto">
          <a:xfrm>
            <a:off x="46754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421804" y="3145532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190770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1264196" y="1633364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>
            <a:off x="1999456" y="1654324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 flipV="1">
            <a:off x="1237928" y="2949724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2915816" y="1340768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2186608" y="1844824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>
            <a:off x="4211960" y="3344396"/>
            <a:ext cx="797024" cy="383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6957392" y="1052736"/>
            <a:ext cx="171906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Employ</a:t>
            </a: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 flipV="1">
            <a:off x="6454688" y="2043336"/>
            <a:ext cx="1362236" cy="84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V="1">
            <a:off x="4355976" y="1772816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5" name="AutoShape 11"/>
          <p:cNvSpPr>
            <a:spLocks noChangeArrowheads="1"/>
          </p:cNvSpPr>
          <p:nvPr/>
        </p:nvSpPr>
        <p:spPr bwMode="auto">
          <a:xfrm>
            <a:off x="2771800" y="2852936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Make</a:t>
            </a:r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 flipH="1" flipV="1">
            <a:off x="1999456" y="2949722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H="1">
            <a:off x="6454688" y="1548036"/>
            <a:ext cx="502704" cy="1104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9837"/>
          </a:xfrm>
        </p:spPr>
        <p:txBody>
          <a:bodyPr/>
          <a:lstStyle/>
          <a:p>
            <a:r>
              <a:rPr lang="en-US" dirty="0"/>
              <a:t>Entity Sets</a:t>
            </a:r>
          </a:p>
          <a:p>
            <a:r>
              <a:rPr lang="en-US" dirty="0"/>
              <a:t>Relationships (Many-to-Many, Many-to-One, One-to-One)</a:t>
            </a:r>
          </a:p>
        </p:txBody>
      </p:sp>
    </p:spTree>
    <p:extLst>
      <p:ext uri="{BB962C8B-B14F-4D97-AF65-F5344CB8AC3E}">
        <p14:creationId xmlns:p14="http://schemas.microsoft.com/office/powerpoint/2010/main" val="291282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Integrity: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9957"/>
          </a:xfrm>
        </p:spPr>
        <p:txBody>
          <a:bodyPr/>
          <a:lstStyle/>
          <a:p>
            <a:r>
              <a:rPr lang="en-US" dirty="0"/>
              <a:t>A company must hire at least one person</a:t>
            </a:r>
          </a:p>
          <a:p>
            <a:r>
              <a:rPr lang="en-US" dirty="0"/>
              <a:t>A person must be hired by exactly one company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81328" y="1234035"/>
            <a:ext cx="179107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436" y="1234852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Persons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Hire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 flipV="1">
            <a:off x="5266717" y="1692052"/>
            <a:ext cx="111461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>
            <a:off x="5985282" y="156169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2339751" y="1692052"/>
            <a:ext cx="9581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9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Constraint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en-US" dirty="0"/>
              <a:t>Each company should make at least 1 product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7813" y="923411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≥ 1</a:t>
            </a:r>
            <a:endParaRPr lang="en-SG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Constraint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company can make at most 1000 product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Not required in the quiz/exam</a:t>
            </a:r>
          </a:p>
          <a:p>
            <a:pPr lvl="1"/>
            <a:r>
              <a:rPr lang="en-US" dirty="0"/>
              <a:t>Degree constraints are </a:t>
            </a:r>
            <a:r>
              <a:rPr lang="en-US"/>
              <a:t>not easy </a:t>
            </a:r>
            <a:r>
              <a:rPr lang="en-US" dirty="0"/>
              <a:t>to enforce in a DBMS</a:t>
            </a:r>
          </a:p>
          <a:p>
            <a:pPr lvl="1"/>
            <a:r>
              <a:rPr lang="en-US" dirty="0"/>
              <a:t>Key and referential integrity constraints can be easily enforced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7200" y="908720"/>
            <a:ext cx="1409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≤ 1000 </a:t>
            </a:r>
            <a:endParaRPr lang="en-SG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r>
              <a:rPr lang="en-US" dirty="0">
                <a:solidFill>
                  <a:srgbClr val="A50021"/>
                </a:solidFill>
              </a:rPr>
              <a:t>Subclasses</a:t>
            </a:r>
          </a:p>
          <a:p>
            <a:r>
              <a:rPr lang="en-US" dirty="0"/>
              <a:t>Weak Entity Sets</a:t>
            </a:r>
          </a:p>
          <a:p>
            <a:r>
              <a:rPr lang="en-US" dirty="0"/>
              <a:t>ER Design Principle</a:t>
            </a:r>
          </a:p>
        </p:txBody>
      </p:sp>
    </p:spTree>
    <p:extLst>
      <p:ext uri="{BB962C8B-B14F-4D97-AF65-F5344CB8AC3E}">
        <p14:creationId xmlns:p14="http://schemas.microsoft.com/office/powerpoint/2010/main" val="91634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PhDs are a special type of Students</a:t>
            </a:r>
          </a:p>
          <a:p>
            <a:r>
              <a:rPr lang="en-US" dirty="0">
                <a:solidFill>
                  <a:srgbClr val="A50021"/>
                </a:solidFill>
              </a:rPr>
              <a:t>Subclass</a:t>
            </a:r>
            <a:r>
              <a:rPr lang="en-US" dirty="0"/>
              <a:t> = Special type</a:t>
            </a:r>
          </a:p>
          <a:p>
            <a:r>
              <a:rPr lang="en-US" dirty="0"/>
              <a:t>The connection between a subclass and its superclass is captured by the </a:t>
            </a:r>
            <a:r>
              <a:rPr lang="en-US" dirty="0" err="1">
                <a:solidFill>
                  <a:srgbClr val="A50021"/>
                </a:solidFill>
              </a:rPr>
              <a:t>isa</a:t>
            </a:r>
            <a:r>
              <a:rPr lang="en-US" dirty="0">
                <a:solidFill>
                  <a:srgbClr val="A50021"/>
                </a:solidFill>
              </a:rPr>
              <a:t> relationship</a:t>
            </a:r>
            <a:r>
              <a:rPr lang="en-US" dirty="0"/>
              <a:t>, which is represented using a triangle</a:t>
            </a:r>
          </a:p>
          <a:p>
            <a:r>
              <a:rPr lang="en-US" dirty="0"/>
              <a:t>Key of a subclass = key of its superclass</a:t>
            </a:r>
          </a:p>
          <a:p>
            <a:r>
              <a:rPr lang="en-US" dirty="0"/>
              <a:t>Example: Key of </a:t>
            </a:r>
            <a:r>
              <a:rPr lang="en-US" dirty="0" err="1"/>
              <a:t>Phds</a:t>
            </a:r>
            <a:r>
              <a:rPr lang="en-US" dirty="0"/>
              <a:t> = Students.ID</a:t>
            </a:r>
          </a:p>
          <a:p>
            <a:r>
              <a:rPr lang="en-US" dirty="0"/>
              <a:t>Students is referred to as the </a:t>
            </a:r>
            <a:r>
              <a:rPr lang="en-US" dirty="0">
                <a:solidFill>
                  <a:srgbClr val="A50021"/>
                </a:solidFill>
              </a:rPr>
              <a:t>superclass</a:t>
            </a:r>
            <a:r>
              <a:rPr lang="en-US" dirty="0"/>
              <a:t> of PhDs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3768" y="1355070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PhDs</a:t>
            </a:r>
          </a:p>
        </p:txBody>
      </p: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497177" y="1526520"/>
            <a:ext cx="16247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advisor</a:t>
            </a:r>
          </a:p>
        </p:txBody>
      </p:sp>
      <p:cxnSp>
        <p:nvCxnSpPr>
          <p:cNvPr id="8" name="Straight Connector 7"/>
          <p:cNvCxnSpPr>
            <a:stCxn id="7" idx="6"/>
            <a:endCxn id="4" idx="1"/>
          </p:cNvCxnSpPr>
          <p:nvPr/>
        </p:nvCxnSpPr>
        <p:spPr bwMode="auto">
          <a:xfrm>
            <a:off x="2121921" y="1812270"/>
            <a:ext cx="3618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52120" y="1355070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452320" y="105273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2" name="Straight Connector 11"/>
          <p:cNvCxnSpPr>
            <a:stCxn id="11" idx="2"/>
            <a:endCxn id="10" idx="3"/>
          </p:cNvCxnSpPr>
          <p:nvPr/>
        </p:nvCxnSpPr>
        <p:spPr bwMode="auto">
          <a:xfrm flipH="1">
            <a:off x="7020272" y="1338486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7452320" y="1844824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4" name="Straight Connector 13"/>
          <p:cNvCxnSpPr>
            <a:stCxn id="13" idx="2"/>
            <a:endCxn id="10" idx="3"/>
          </p:cNvCxnSpPr>
          <p:nvPr/>
        </p:nvCxnSpPr>
        <p:spPr bwMode="auto">
          <a:xfrm flipH="1" flipV="1">
            <a:off x="7020272" y="1812270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4" idx="3"/>
            <a:endCxn id="10" idx="1"/>
          </p:cNvCxnSpPr>
          <p:nvPr/>
        </p:nvCxnSpPr>
        <p:spPr bwMode="auto">
          <a:xfrm>
            <a:off x="3626768" y="1812270"/>
            <a:ext cx="2025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 rot="5400000">
            <a:off x="4311871" y="1285432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78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entity set can have multiple subclasses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Superclass: Computers</a:t>
            </a:r>
          </a:p>
          <a:p>
            <a:pPr lvl="1"/>
            <a:r>
              <a:rPr lang="en-US" dirty="0"/>
              <a:t>Subclass 1: Desktop</a:t>
            </a:r>
          </a:p>
          <a:p>
            <a:pPr lvl="1"/>
            <a:r>
              <a:rPr lang="en-US" dirty="0"/>
              <a:t>Subclass 2: Laptop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600" y="1355070"/>
            <a:ext cx="171906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Desktops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436096" y="2075150"/>
            <a:ext cx="17281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Computers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452320" y="177281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12" name="Straight Connector 11"/>
          <p:cNvCxnSpPr>
            <a:stCxn id="11" idx="2"/>
            <a:endCxn id="10" idx="3"/>
          </p:cNvCxnSpPr>
          <p:nvPr/>
        </p:nvCxnSpPr>
        <p:spPr bwMode="auto">
          <a:xfrm flipH="1">
            <a:off x="7164288" y="2058566"/>
            <a:ext cx="288032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7452320" y="2564904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price</a:t>
            </a:r>
          </a:p>
        </p:txBody>
      </p:sp>
      <p:cxnSp>
        <p:nvCxnSpPr>
          <p:cNvPr id="14" name="Straight Connector 13"/>
          <p:cNvCxnSpPr>
            <a:stCxn id="13" idx="2"/>
            <a:endCxn id="10" idx="3"/>
          </p:cNvCxnSpPr>
          <p:nvPr/>
        </p:nvCxnSpPr>
        <p:spPr bwMode="auto">
          <a:xfrm flipH="1" flipV="1">
            <a:off x="7164288" y="2532350"/>
            <a:ext cx="288032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4" idx="3"/>
            <a:endCxn id="24" idx="3"/>
          </p:cNvCxnSpPr>
          <p:nvPr/>
        </p:nvCxnSpPr>
        <p:spPr bwMode="auto">
          <a:xfrm>
            <a:off x="2690664" y="1812270"/>
            <a:ext cx="987423" cy="2355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 rot="5400000">
            <a:off x="3777998" y="1528889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>
            <a:stCxn id="24" idx="0"/>
          </p:cNvCxnSpPr>
          <p:nvPr/>
        </p:nvCxnSpPr>
        <p:spPr bwMode="auto">
          <a:xfrm>
            <a:off x="4716016" y="2047854"/>
            <a:ext cx="720080" cy="296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971600" y="2780928"/>
            <a:ext cx="171906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Laptops</a:t>
            </a:r>
          </a:p>
        </p:txBody>
      </p:sp>
      <p:cxnSp>
        <p:nvCxnSpPr>
          <p:cNvPr id="35" name="Straight Connector 34"/>
          <p:cNvCxnSpPr>
            <a:stCxn id="34" idx="3"/>
            <a:endCxn id="36" idx="3"/>
          </p:cNvCxnSpPr>
          <p:nvPr/>
        </p:nvCxnSpPr>
        <p:spPr bwMode="auto">
          <a:xfrm flipV="1">
            <a:off x="2690664" y="3127974"/>
            <a:ext cx="987423" cy="110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Isosceles Triangle 35"/>
          <p:cNvSpPr/>
          <p:nvPr/>
        </p:nvSpPr>
        <p:spPr bwMode="auto">
          <a:xfrm rot="5400000">
            <a:off x="3777998" y="2609009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6" idx="0"/>
          </p:cNvCxnSpPr>
          <p:nvPr/>
        </p:nvCxnSpPr>
        <p:spPr bwMode="auto">
          <a:xfrm flipV="1">
            <a:off x="4716016" y="2708920"/>
            <a:ext cx="720080" cy="4190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181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3" grpId="0" animBg="1"/>
      <p:bldP spid="24" grpId="0" animBg="1"/>
      <p:bldP spid="34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r>
              <a:rPr lang="en-US" dirty="0"/>
              <a:t>Subclasses</a:t>
            </a:r>
          </a:p>
          <a:p>
            <a:r>
              <a:rPr lang="en-US" dirty="0">
                <a:solidFill>
                  <a:srgbClr val="A50021"/>
                </a:solidFill>
              </a:rPr>
              <a:t>Weak Entity Sets</a:t>
            </a:r>
          </a:p>
          <a:p>
            <a:r>
              <a:rPr lang="en-US" dirty="0"/>
              <a:t>ER Design Principle</a:t>
            </a:r>
          </a:p>
        </p:txBody>
      </p:sp>
    </p:spTree>
    <p:extLst>
      <p:ext uri="{BB962C8B-B14F-4D97-AF65-F5344CB8AC3E}">
        <p14:creationId xmlns:p14="http://schemas.microsoft.com/office/powerpoint/2010/main" val="337240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dirty="0"/>
              <a:t>Weak entity sets are a special type of entity sets that</a:t>
            </a:r>
          </a:p>
          <a:p>
            <a:pPr lvl="1"/>
            <a:r>
              <a:rPr lang="en-US" dirty="0"/>
              <a:t>cannot be uniquely identified by their own attributes</a:t>
            </a:r>
          </a:p>
          <a:p>
            <a:pPr lvl="1"/>
            <a:r>
              <a:rPr lang="en-US" dirty="0"/>
              <a:t>needs attributes from other entities to identify themselves</a:t>
            </a:r>
          </a:p>
          <a:p>
            <a:r>
              <a:rPr lang="en-US" dirty="0"/>
              <a:t>Example: Cities in USA</a:t>
            </a:r>
          </a:p>
          <a:p>
            <a:r>
              <a:rPr lang="en-US" dirty="0"/>
              <a:t>Problem: there are cities </a:t>
            </a:r>
            <a:br>
              <a:rPr lang="en-US" dirty="0"/>
            </a:br>
            <a:r>
              <a:rPr lang="en-US" dirty="0"/>
              <a:t>with identical names</a:t>
            </a:r>
            <a:endParaRPr lang="en-S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64088" y="4576564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7236296" y="4221088"/>
            <a:ext cx="12241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9" name="Straight Connector 8"/>
          <p:cNvCxnSpPr>
            <a:stCxn id="6" idx="2"/>
            <a:endCxn id="5" idx="3"/>
          </p:cNvCxnSpPr>
          <p:nvPr/>
        </p:nvCxnSpPr>
        <p:spPr bwMode="auto">
          <a:xfrm flipH="1">
            <a:off x="6507088" y="4506838"/>
            <a:ext cx="729208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020272" y="5013176"/>
            <a:ext cx="1872208" cy="64807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population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 bwMode="auto">
          <a:xfrm flipH="1" flipV="1">
            <a:off x="6507088" y="5013176"/>
            <a:ext cx="513184" cy="3240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23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6632"/>
            <a:ext cx="5040560" cy="62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909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435280" cy="3600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Problem: there are cities with identical names</a:t>
            </a:r>
          </a:p>
          <a:p>
            <a:r>
              <a:rPr lang="en-US" dirty="0"/>
              <a:t>Observation: cities in the same state would have different names</a:t>
            </a:r>
          </a:p>
          <a:p>
            <a:r>
              <a:rPr lang="en-US" dirty="0"/>
              <a:t>Solution: make Cities a </a:t>
            </a:r>
            <a:r>
              <a:rPr lang="en-US" dirty="0">
                <a:solidFill>
                  <a:srgbClr val="C00000"/>
                </a:solidFill>
              </a:rPr>
              <a:t>weak entity set</a:t>
            </a:r>
            <a:r>
              <a:rPr lang="en-US" dirty="0"/>
              <a:t> associated with the entity set States</a:t>
            </a:r>
          </a:p>
          <a:p>
            <a:r>
              <a:rPr lang="en-US" dirty="0"/>
              <a:t>The relationship In is called the </a:t>
            </a:r>
            <a:r>
              <a:rPr lang="en-US" dirty="0">
                <a:solidFill>
                  <a:srgbClr val="C00000"/>
                </a:solidFill>
              </a:rPr>
              <a:t>supporting relationship</a:t>
            </a:r>
            <a:r>
              <a:rPr lang="en-US" dirty="0"/>
              <a:t> of Cities</a:t>
            </a:r>
          </a:p>
          <a:p>
            <a:r>
              <a:rPr lang="en-US" dirty="0"/>
              <a:t>Weak entity set = Double-lined rectangle</a:t>
            </a:r>
          </a:p>
          <a:p>
            <a:r>
              <a:rPr lang="en-US" dirty="0"/>
              <a:t>Supporting relationship = Double-lined diamond</a:t>
            </a:r>
          </a:p>
          <a:p>
            <a:r>
              <a:rPr lang="en-US" dirty="0"/>
              <a:t>The key of Cities = (State.name, Cities.name)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67744" y="1375077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738049" y="9807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1881049" y="1266478"/>
            <a:ext cx="386695" cy="5657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179512" y="1954564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population</a:t>
            </a:r>
          </a:p>
        </p:txBody>
      </p:sp>
      <p:cxnSp>
        <p:nvCxnSpPr>
          <p:cNvPr id="8" name="Straight Connector 7"/>
          <p:cNvCxnSpPr>
            <a:stCxn id="7" idx="6"/>
            <a:endCxn id="4" idx="1"/>
          </p:cNvCxnSpPr>
          <p:nvPr/>
        </p:nvCxnSpPr>
        <p:spPr bwMode="auto">
          <a:xfrm flipV="1">
            <a:off x="2121921" y="1832277"/>
            <a:ext cx="145823" cy="4080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47449" y="1445786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021288" y="142393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7452320" y="1068459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18" name="Straight Connector 17"/>
          <p:cNvCxnSpPr>
            <a:stCxn id="17" idx="2"/>
            <a:endCxn id="16" idx="3"/>
          </p:cNvCxnSpPr>
          <p:nvPr/>
        </p:nvCxnSpPr>
        <p:spPr bwMode="auto">
          <a:xfrm flipH="1">
            <a:off x="7164288" y="1354209"/>
            <a:ext cx="288032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7452320" y="1860547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GDP</a:t>
            </a:r>
          </a:p>
        </p:txBody>
      </p:sp>
      <p:cxnSp>
        <p:nvCxnSpPr>
          <p:cNvPr id="20" name="Straight Connector 19"/>
          <p:cNvCxnSpPr>
            <a:stCxn id="19" idx="2"/>
            <a:endCxn id="16" idx="3"/>
          </p:cNvCxnSpPr>
          <p:nvPr/>
        </p:nvCxnSpPr>
        <p:spPr bwMode="auto">
          <a:xfrm flipH="1" flipV="1">
            <a:off x="7164288" y="1881135"/>
            <a:ext cx="288032" cy="2651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923928" y="1442521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076329" y="1519093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6" name="Straight Connector 25"/>
          <p:cNvCxnSpPr>
            <a:endCxn id="24" idx="1"/>
          </p:cNvCxnSpPr>
          <p:nvPr/>
        </p:nvCxnSpPr>
        <p:spPr bwMode="auto">
          <a:xfrm flipV="1">
            <a:off x="3410744" y="1876851"/>
            <a:ext cx="513184" cy="22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5508104" y="1876851"/>
            <a:ext cx="513184" cy="114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>
            <a:off x="5616115" y="174763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8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24" grpId="0" animBg="1"/>
      <p:bldP spid="25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22005"/>
          </a:xfrm>
        </p:spPr>
        <p:txBody>
          <a:bodyPr/>
          <a:lstStyle/>
          <a:p>
            <a:r>
              <a:rPr lang="en-US" dirty="0"/>
              <a:t>Each student is mentored by one faculty</a:t>
            </a:r>
          </a:p>
          <a:p>
            <a:r>
              <a:rPr lang="en-US" dirty="0"/>
              <a:t>Each faculty can mentor multiple students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234035"/>
            <a:ext cx="142312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Faculties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882" y="1234035"/>
            <a:ext cx="140788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347864" y="1196752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2453299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Consider two entity sets: Players and Teams</a:t>
            </a:r>
          </a:p>
          <a:p>
            <a:r>
              <a:rPr lang="en-US" dirty="0"/>
              <a:t>Each player has a name and a number</a:t>
            </a:r>
          </a:p>
          <a:p>
            <a:r>
              <a:rPr lang="en-US" dirty="0"/>
              <a:t>Each team has a name and a manager</a:t>
            </a:r>
          </a:p>
          <a:p>
            <a:r>
              <a:rPr lang="en-US" dirty="0"/>
              <a:t>Each player plays for exactly one team, and is uniquely identified within the team by his/her number</a:t>
            </a:r>
          </a:p>
          <a:p>
            <a:r>
              <a:rPr lang="en-US" dirty="0"/>
              <a:t>Each team is uniquely identified by its name</a:t>
            </a:r>
          </a:p>
          <a:p>
            <a:r>
              <a:rPr lang="en-US" dirty="0"/>
              <a:t>Different players may have the same name</a:t>
            </a:r>
          </a:p>
          <a:p>
            <a:r>
              <a:rPr lang="en-US" dirty="0"/>
              <a:t>Draw a ER diagram that captures the above statements</a:t>
            </a:r>
          </a:p>
          <a:p>
            <a:r>
              <a:rPr lang="en-US" dirty="0"/>
              <a:t>What is the key of Players?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04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34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 vs. Weak Entity 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/>
          <a:lstStyle/>
          <a:p>
            <a:r>
              <a:rPr lang="en-US" dirty="0"/>
              <a:t>PhDs are a special type of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Cities are NOT a special type of States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3768" y="1355070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PhDs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497177" y="1526520"/>
            <a:ext cx="16247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advisor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2121921" y="1812270"/>
            <a:ext cx="3618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2120" y="1355070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7452320" y="105273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9" name="Straight Connector 8"/>
          <p:cNvCxnSpPr>
            <a:stCxn id="8" idx="2"/>
            <a:endCxn id="7" idx="3"/>
          </p:cNvCxnSpPr>
          <p:nvPr/>
        </p:nvCxnSpPr>
        <p:spPr bwMode="auto">
          <a:xfrm flipH="1">
            <a:off x="7020272" y="1338486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7452320" y="1844824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1" name="Straight Connector 10"/>
          <p:cNvCxnSpPr>
            <a:stCxn id="10" idx="2"/>
            <a:endCxn id="7" idx="3"/>
          </p:cNvCxnSpPr>
          <p:nvPr/>
        </p:nvCxnSpPr>
        <p:spPr bwMode="auto">
          <a:xfrm flipH="1" flipV="1">
            <a:off x="7020272" y="1812270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3"/>
            <a:endCxn id="7" idx="1"/>
          </p:cNvCxnSpPr>
          <p:nvPr/>
        </p:nvCxnSpPr>
        <p:spPr bwMode="auto">
          <a:xfrm>
            <a:off x="3626768" y="1812270"/>
            <a:ext cx="2025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Isosceles Triangle 12"/>
          <p:cNvSpPr/>
          <p:nvPr/>
        </p:nvSpPr>
        <p:spPr bwMode="auto">
          <a:xfrm rot="5400000">
            <a:off x="4311871" y="1285432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67744" y="4039373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37" name="Oval 25"/>
          <p:cNvSpPr>
            <a:spLocks noChangeArrowheads="1"/>
          </p:cNvSpPr>
          <p:nvPr/>
        </p:nvSpPr>
        <p:spPr bwMode="auto">
          <a:xfrm>
            <a:off x="738049" y="36450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38" name="Straight Connector 37"/>
          <p:cNvCxnSpPr>
            <a:stCxn id="37" idx="6"/>
            <a:endCxn id="36" idx="1"/>
          </p:cNvCxnSpPr>
          <p:nvPr/>
        </p:nvCxnSpPr>
        <p:spPr bwMode="auto">
          <a:xfrm>
            <a:off x="1881049" y="3930774"/>
            <a:ext cx="386695" cy="5657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5"/>
          <p:cNvSpPr>
            <a:spLocks noChangeArrowheads="1"/>
          </p:cNvSpPr>
          <p:nvPr/>
        </p:nvSpPr>
        <p:spPr bwMode="auto">
          <a:xfrm>
            <a:off x="179512" y="4618860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population</a:t>
            </a:r>
          </a:p>
        </p:txBody>
      </p:sp>
      <p:cxnSp>
        <p:nvCxnSpPr>
          <p:cNvPr id="40" name="Straight Connector 39"/>
          <p:cNvCxnSpPr>
            <a:stCxn id="39" idx="6"/>
            <a:endCxn id="36" idx="1"/>
          </p:cNvCxnSpPr>
          <p:nvPr/>
        </p:nvCxnSpPr>
        <p:spPr bwMode="auto">
          <a:xfrm flipV="1">
            <a:off x="2121921" y="4496573"/>
            <a:ext cx="145823" cy="4080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47449" y="4110082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021288" y="4088231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7452320" y="3732755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44" name="Straight Connector 43"/>
          <p:cNvCxnSpPr>
            <a:stCxn id="43" idx="2"/>
            <a:endCxn id="42" idx="3"/>
          </p:cNvCxnSpPr>
          <p:nvPr/>
        </p:nvCxnSpPr>
        <p:spPr bwMode="auto">
          <a:xfrm flipH="1">
            <a:off x="7164288" y="4018505"/>
            <a:ext cx="288032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5"/>
          <p:cNvSpPr>
            <a:spLocks noChangeArrowheads="1"/>
          </p:cNvSpPr>
          <p:nvPr/>
        </p:nvSpPr>
        <p:spPr bwMode="auto">
          <a:xfrm>
            <a:off x="7452320" y="4524843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GDP</a:t>
            </a:r>
          </a:p>
        </p:txBody>
      </p:sp>
      <p:cxnSp>
        <p:nvCxnSpPr>
          <p:cNvPr id="46" name="Straight Connector 45"/>
          <p:cNvCxnSpPr>
            <a:stCxn id="45" idx="2"/>
            <a:endCxn id="42" idx="3"/>
          </p:cNvCxnSpPr>
          <p:nvPr/>
        </p:nvCxnSpPr>
        <p:spPr bwMode="auto">
          <a:xfrm flipH="1" flipV="1">
            <a:off x="7164288" y="4545431"/>
            <a:ext cx="288032" cy="2651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3923928" y="4106817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auto">
          <a:xfrm>
            <a:off x="4076329" y="4183389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49" name="Straight Connector 48"/>
          <p:cNvCxnSpPr>
            <a:endCxn id="47" idx="1"/>
          </p:cNvCxnSpPr>
          <p:nvPr/>
        </p:nvCxnSpPr>
        <p:spPr bwMode="auto">
          <a:xfrm flipV="1">
            <a:off x="3410744" y="4541147"/>
            <a:ext cx="513184" cy="22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0" name="Line 17"/>
          <p:cNvSpPr>
            <a:spLocks noChangeShapeType="1"/>
          </p:cNvSpPr>
          <p:nvPr/>
        </p:nvSpPr>
        <p:spPr bwMode="auto">
          <a:xfrm flipH="1">
            <a:off x="5508104" y="4541147"/>
            <a:ext cx="513184" cy="114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1" name="Arc 50"/>
          <p:cNvSpPr/>
          <p:nvPr/>
        </p:nvSpPr>
        <p:spPr bwMode="auto">
          <a:xfrm>
            <a:off x="5616115" y="441192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Design: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608512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Consider a mail order database in which employees take orders for parts from customers. The requirements are: </a:t>
            </a:r>
          </a:p>
          <a:p>
            <a:r>
              <a:rPr lang="en-SG" dirty="0"/>
              <a:t>Each employee is identified by a unique employee number, and has a first name, a last name, and a zip code. </a:t>
            </a:r>
          </a:p>
          <a:p>
            <a:r>
              <a:rPr lang="en-SG" dirty="0"/>
              <a:t>Each customer is identified by a unique customer number, and has a first name</a:t>
            </a:r>
            <a:r>
              <a:rPr lang="en-US" dirty="0"/>
              <a:t>, </a:t>
            </a:r>
            <a:r>
              <a:rPr lang="en-SG" dirty="0"/>
              <a:t>last names, and a zip code. </a:t>
            </a:r>
          </a:p>
          <a:p>
            <a:r>
              <a:rPr lang="en-SG" dirty="0"/>
              <a:t>Each part being sold is identified by a unique part number. It has a part name, a price, and a quantity in stock. </a:t>
            </a:r>
          </a:p>
          <a:p>
            <a:r>
              <a:rPr lang="en-SG" dirty="0"/>
              <a:t>Each order placed by a customer is taken by one employee and is given a unique order number. Each order may contain certain quantities of one or more parts. The shipping date of each part is also recorded.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1761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746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r>
              <a:rPr lang="en-US" dirty="0"/>
              <a:t>Subclasses</a:t>
            </a:r>
          </a:p>
          <a:p>
            <a:r>
              <a:rPr lang="en-US" dirty="0"/>
              <a:t>Weak Entity Sets</a:t>
            </a:r>
          </a:p>
          <a:p>
            <a:r>
              <a:rPr lang="en-US" dirty="0">
                <a:solidFill>
                  <a:srgbClr val="C00000"/>
                </a:solidFill>
              </a:rPr>
              <a:t>ER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4178520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1: Be Faithful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faithful to the specifications of the application</a:t>
            </a:r>
            <a:endParaRPr lang="en-SG" dirty="0"/>
          </a:p>
          <a:p>
            <a:r>
              <a:rPr lang="en-US" dirty="0"/>
              <a:t>Capture the requirements as much as possible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229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 2: Avoid Redundancy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Avoid repetition of information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 that can be caused by redundancy</a:t>
            </a:r>
          </a:p>
          <a:p>
            <a:pPr lvl="1"/>
            <a:r>
              <a:rPr lang="en-US" dirty="0"/>
              <a:t>Waste of space</a:t>
            </a:r>
          </a:p>
          <a:p>
            <a:pPr lvl="1"/>
            <a:r>
              <a:rPr lang="en-US" dirty="0"/>
              <a:t>Possible inconsistency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90685" y="2706637"/>
            <a:ext cx="129614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Faculties</a:t>
            </a:r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7380312" y="242088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7380312" y="31451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7704" y="2704356"/>
            <a:ext cx="151216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497024" y="234888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497024" y="30689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497024" y="3759045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928864" y="2649860"/>
            <a:ext cx="143522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cxnSp>
        <p:nvCxnSpPr>
          <p:cNvPr id="12" name="Straight Connector 11"/>
          <p:cNvCxnSpPr>
            <a:endCxn id="7" idx="1"/>
          </p:cNvCxnSpPr>
          <p:nvPr/>
        </p:nvCxnSpPr>
        <p:spPr bwMode="auto">
          <a:xfrm>
            <a:off x="1640024" y="2634630"/>
            <a:ext cx="267680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6"/>
            <a:endCxn id="7" idx="1"/>
          </p:cNvCxnSpPr>
          <p:nvPr/>
        </p:nvCxnSpPr>
        <p:spPr bwMode="auto">
          <a:xfrm flipV="1">
            <a:off x="1640024" y="3161556"/>
            <a:ext cx="267680" cy="193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7" idx="1"/>
            <a:endCxn id="10" idx="6"/>
          </p:cNvCxnSpPr>
          <p:nvPr/>
        </p:nvCxnSpPr>
        <p:spPr bwMode="auto">
          <a:xfrm flipH="1">
            <a:off x="1640024" y="3161556"/>
            <a:ext cx="267680" cy="8832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3"/>
            <a:endCxn id="11" idx="1"/>
          </p:cNvCxnSpPr>
          <p:nvPr/>
        </p:nvCxnSpPr>
        <p:spPr bwMode="auto">
          <a:xfrm flipV="1">
            <a:off x="3419872" y="3145160"/>
            <a:ext cx="508992" cy="16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1" idx="3"/>
            <a:endCxn id="4" idx="1"/>
          </p:cNvCxnSpPr>
          <p:nvPr/>
        </p:nvCxnSpPr>
        <p:spPr bwMode="auto">
          <a:xfrm>
            <a:off x="5364088" y="3145160"/>
            <a:ext cx="426597" cy="1867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7" name="Straight Connector 16"/>
          <p:cNvCxnSpPr>
            <a:stCxn id="5" idx="2"/>
            <a:endCxn id="4" idx="3"/>
          </p:cNvCxnSpPr>
          <p:nvPr/>
        </p:nvCxnSpPr>
        <p:spPr bwMode="auto">
          <a:xfrm flipH="1">
            <a:off x="7086829" y="2706638"/>
            <a:ext cx="293483" cy="4571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4" idx="3"/>
            <a:endCxn id="6" idx="2"/>
          </p:cNvCxnSpPr>
          <p:nvPr/>
        </p:nvCxnSpPr>
        <p:spPr bwMode="auto">
          <a:xfrm>
            <a:off x="7086829" y="3163837"/>
            <a:ext cx="293483" cy="2670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30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04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student is mentored by one faculty</a:t>
            </a:r>
          </a:p>
          <a:p>
            <a:r>
              <a:rPr lang="en-US" dirty="0"/>
              <a:t>One faculty can mentor multiple students</a:t>
            </a:r>
          </a:p>
          <a:p>
            <a:r>
              <a:rPr lang="en-US" dirty="0"/>
              <a:t>We also record the number of times that a mentee meets with his/her mentor</a:t>
            </a:r>
          </a:p>
          <a:p>
            <a:r>
              <a:rPr lang="en-US" dirty="0"/>
              <a:t>Design below: Not wrong, but can be simplified</a:t>
            </a:r>
            <a:endParaRPr lang="en-SG" dirty="0"/>
          </a:p>
          <a:p>
            <a:endParaRPr lang="en-S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4168" y="4674840"/>
            <a:ext cx="151216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Faculties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40768" y="465313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5068416" y="5373217"/>
            <a:ext cx="1015752" cy="2929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628256" y="517470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2855912" y="5271490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068416" y="4500365"/>
            <a:ext cx="1015752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635896" y="400506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2855912" y="4500365"/>
            <a:ext cx="779984" cy="4952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5148064" y="3719314"/>
            <a:ext cx="12961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number</a:t>
            </a: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 bwMode="auto">
          <a:xfrm flipH="1">
            <a:off x="4355976" y="4005064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58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04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student is mentored by one faculty</a:t>
            </a:r>
          </a:p>
          <a:p>
            <a:r>
              <a:rPr lang="en-US" dirty="0"/>
              <a:t>One faculty can mentor multiple students</a:t>
            </a:r>
          </a:p>
          <a:p>
            <a:r>
              <a:rPr lang="en-US" dirty="0"/>
              <a:t>We also record the number of times that a mentee meets with his/her mentor</a:t>
            </a:r>
          </a:p>
          <a:p>
            <a:r>
              <a:rPr lang="en-US" dirty="0"/>
              <a:t>Better Design:</a:t>
            </a:r>
            <a:endParaRPr lang="en-SG" dirty="0"/>
          </a:p>
          <a:p>
            <a:endParaRPr lang="en-S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4168" y="4674840"/>
            <a:ext cx="151216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Faculties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40768" y="465313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5068416" y="5373217"/>
            <a:ext cx="1015752" cy="2929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628256" y="517470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2855912" y="5271490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4499992" y="4103340"/>
            <a:ext cx="12961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number</a:t>
            </a:r>
          </a:p>
        </p:txBody>
      </p:sp>
      <p:cxnSp>
        <p:nvCxnSpPr>
          <p:cNvPr id="22" name="Straight Connector 21"/>
          <p:cNvCxnSpPr>
            <a:stCxn id="21" idx="4"/>
            <a:endCxn id="14" idx="0"/>
          </p:cNvCxnSpPr>
          <p:nvPr/>
        </p:nvCxnSpPr>
        <p:spPr bwMode="auto">
          <a:xfrm flipH="1">
            <a:off x="4348336" y="4674840"/>
            <a:ext cx="799728" cy="4998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842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21602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 an entity set may appear more than once in a relationship</a:t>
            </a:r>
          </a:p>
          <a:p>
            <a:r>
              <a:rPr lang="en-US" dirty="0"/>
              <a:t>Example: some persons are married</a:t>
            </a:r>
          </a:p>
          <a:p>
            <a:r>
              <a:rPr lang="en-US" dirty="0"/>
              <a:t>The role of the person is specified on the edge connecting the entity set to the relationship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27784" y="1036340"/>
            <a:ext cx="1423127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latin typeface="Calibri" pitchFamily="34" charset="0"/>
              </a:rPr>
              <a:t>Persons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275047" y="998240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latin typeface="Calibri" pitchFamily="34" charset="0"/>
              </a:rPr>
              <a:t>Married</a:t>
            </a:r>
          </a:p>
        </p:txBody>
      </p:sp>
      <p:cxnSp>
        <p:nvCxnSpPr>
          <p:cNvPr id="7" name="Curved Connector 6"/>
          <p:cNvCxnSpPr>
            <a:stCxn id="5" idx="0"/>
            <a:endCxn id="4" idx="0"/>
          </p:cNvCxnSpPr>
          <p:nvPr/>
        </p:nvCxnSpPr>
        <p:spPr bwMode="auto">
          <a:xfrm rot="16200000" flipH="1" flipV="1">
            <a:off x="4828208" y="-490620"/>
            <a:ext cx="38100" cy="3015819"/>
          </a:xfrm>
          <a:prstGeom prst="curvedConnector3">
            <a:avLst>
              <a:gd name="adj1" fmla="val -186897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Curved Connector 9"/>
          <p:cNvCxnSpPr>
            <a:stCxn id="5" idx="2"/>
            <a:endCxn id="4" idx="2"/>
          </p:cNvCxnSpPr>
          <p:nvPr/>
        </p:nvCxnSpPr>
        <p:spPr bwMode="auto">
          <a:xfrm rot="5400000" flipH="1">
            <a:off x="4828208" y="461881"/>
            <a:ext cx="38100" cy="3015819"/>
          </a:xfrm>
          <a:prstGeom prst="curvedConnector3">
            <a:avLst>
              <a:gd name="adj1" fmla="val -1400013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134683" y="332656"/>
            <a:ext cx="1478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Husband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42108" y="1969676"/>
            <a:ext cx="86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Wife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76715"/>
              </p:ext>
            </p:extLst>
          </p:nvPr>
        </p:nvGraphicFramePr>
        <p:xfrm>
          <a:off x="2339752" y="4653136"/>
          <a:ext cx="439858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Husband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Wife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Bob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Alice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David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Cathy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…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8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four types of students: Year 1, Year 2, Year 3, Year 4</a:t>
            </a:r>
            <a:endParaRPr lang="en-SG" dirty="0"/>
          </a:p>
          <a:p>
            <a:r>
              <a:rPr lang="en-US" dirty="0"/>
              <a:t>Design below: Not wrong, but can be simplified</a:t>
            </a:r>
            <a:endParaRPr lang="en-S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52120" y="4242792"/>
            <a:ext cx="17281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cxnSp>
        <p:nvCxnSpPr>
          <p:cNvPr id="8" name="Straight Connector 7"/>
          <p:cNvCxnSpPr>
            <a:stCxn id="30" idx="0"/>
          </p:cNvCxnSpPr>
          <p:nvPr/>
        </p:nvCxnSpPr>
        <p:spPr bwMode="auto">
          <a:xfrm flipV="1">
            <a:off x="4716013" y="4927607"/>
            <a:ext cx="936107" cy="149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31640" y="551723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4</a:t>
            </a:r>
          </a:p>
        </p:txBody>
      </p:sp>
      <p:cxnSp>
        <p:nvCxnSpPr>
          <p:cNvPr id="10" name="Straight Connector 9"/>
          <p:cNvCxnSpPr>
            <a:stCxn id="9" idx="3"/>
            <a:endCxn id="11" idx="3"/>
          </p:cNvCxnSpPr>
          <p:nvPr/>
        </p:nvCxnSpPr>
        <p:spPr bwMode="auto">
          <a:xfrm flipV="1">
            <a:off x="2690664" y="579700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1" name="Isosceles Triangle 10"/>
          <p:cNvSpPr/>
          <p:nvPr/>
        </p:nvSpPr>
        <p:spPr bwMode="auto">
          <a:xfrm rot="5400000">
            <a:off x="3900761" y="527804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>
            <a:stCxn id="11" idx="0"/>
          </p:cNvCxnSpPr>
          <p:nvPr/>
        </p:nvCxnSpPr>
        <p:spPr bwMode="auto">
          <a:xfrm flipV="1">
            <a:off x="4716013" y="5076928"/>
            <a:ext cx="936107" cy="7200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31640" y="479715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3</a:t>
            </a:r>
          </a:p>
        </p:txBody>
      </p:sp>
      <p:cxnSp>
        <p:nvCxnSpPr>
          <p:cNvPr id="29" name="Straight Connector 28"/>
          <p:cNvCxnSpPr>
            <a:stCxn id="28" idx="3"/>
            <a:endCxn id="30" idx="3"/>
          </p:cNvCxnSpPr>
          <p:nvPr/>
        </p:nvCxnSpPr>
        <p:spPr bwMode="auto">
          <a:xfrm flipV="1">
            <a:off x="2690664" y="507692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Isosceles Triangle 29"/>
          <p:cNvSpPr/>
          <p:nvPr/>
        </p:nvSpPr>
        <p:spPr bwMode="auto">
          <a:xfrm rot="5400000">
            <a:off x="3900761" y="455796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31640" y="407707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2</a:t>
            </a:r>
          </a:p>
        </p:txBody>
      </p:sp>
      <p:cxnSp>
        <p:nvCxnSpPr>
          <p:cNvPr id="32" name="Straight Connector 31"/>
          <p:cNvCxnSpPr>
            <a:stCxn id="31" idx="3"/>
            <a:endCxn id="33" idx="3"/>
          </p:cNvCxnSpPr>
          <p:nvPr/>
        </p:nvCxnSpPr>
        <p:spPr bwMode="auto">
          <a:xfrm flipV="1">
            <a:off x="2690664" y="435684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Isosceles Triangle 32"/>
          <p:cNvSpPr/>
          <p:nvPr/>
        </p:nvSpPr>
        <p:spPr bwMode="auto">
          <a:xfrm rot="5400000">
            <a:off x="3900761" y="383788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331640" y="335699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1</a:t>
            </a:r>
          </a:p>
        </p:txBody>
      </p:sp>
      <p:cxnSp>
        <p:nvCxnSpPr>
          <p:cNvPr id="35" name="Straight Connector 34"/>
          <p:cNvCxnSpPr>
            <a:stCxn id="34" idx="3"/>
            <a:endCxn id="36" idx="3"/>
          </p:cNvCxnSpPr>
          <p:nvPr/>
        </p:nvCxnSpPr>
        <p:spPr bwMode="auto">
          <a:xfrm flipV="1">
            <a:off x="2690664" y="363676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Isosceles Triangle 35"/>
          <p:cNvSpPr/>
          <p:nvPr/>
        </p:nvSpPr>
        <p:spPr bwMode="auto">
          <a:xfrm rot="5400000">
            <a:off x="3900761" y="311780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40" name="Straight Connector 39"/>
          <p:cNvCxnSpPr>
            <a:stCxn id="33" idx="0"/>
            <a:endCxn id="5" idx="1"/>
          </p:cNvCxnSpPr>
          <p:nvPr/>
        </p:nvCxnSpPr>
        <p:spPr bwMode="auto">
          <a:xfrm>
            <a:off x="4716013" y="4356849"/>
            <a:ext cx="936107" cy="343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36" idx="0"/>
          </p:cNvCxnSpPr>
          <p:nvPr/>
        </p:nvCxnSpPr>
        <p:spPr bwMode="auto">
          <a:xfrm>
            <a:off x="4716013" y="3636769"/>
            <a:ext cx="936107" cy="8916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5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four types of students: Year 1, Year 2, Year 3, Year 4</a:t>
            </a:r>
            <a:endParaRPr lang="en-SG" dirty="0"/>
          </a:p>
          <a:p>
            <a:r>
              <a:rPr lang="en-US" dirty="0"/>
              <a:t>Better Design</a:t>
            </a:r>
            <a:endParaRPr lang="en-S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52120" y="4242792"/>
            <a:ext cx="17281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3452056" y="4242792"/>
            <a:ext cx="12961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year</a:t>
            </a:r>
          </a:p>
        </p:txBody>
      </p:sp>
      <p:cxnSp>
        <p:nvCxnSpPr>
          <p:cNvPr id="22" name="Straight Connector 21"/>
          <p:cNvCxnSpPr>
            <a:stCxn id="5" idx="1"/>
          </p:cNvCxnSpPr>
          <p:nvPr/>
        </p:nvCxnSpPr>
        <p:spPr bwMode="auto">
          <a:xfrm flipH="1" flipV="1">
            <a:off x="4748200" y="4528542"/>
            <a:ext cx="903920" cy="1714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961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When to Use Subclasses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20"/>
          </a:xfrm>
        </p:spPr>
        <p:txBody>
          <a:bodyPr/>
          <a:lstStyle/>
          <a:p>
            <a:r>
              <a:rPr lang="en-US" dirty="0"/>
              <a:t>Case 1: When a subclass has some attribute that is absent from the superclass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3768" y="239634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PhDs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497177" y="2567795"/>
            <a:ext cx="16247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advisor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2121921" y="2853545"/>
            <a:ext cx="3618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2120" y="2396345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7452320" y="2094011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9" name="Straight Connector 8"/>
          <p:cNvCxnSpPr>
            <a:stCxn id="8" idx="2"/>
            <a:endCxn id="7" idx="3"/>
          </p:cNvCxnSpPr>
          <p:nvPr/>
        </p:nvCxnSpPr>
        <p:spPr bwMode="auto">
          <a:xfrm flipH="1">
            <a:off x="7020272" y="2379761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7452320" y="2886099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1" name="Straight Connector 10"/>
          <p:cNvCxnSpPr>
            <a:stCxn id="10" idx="2"/>
            <a:endCxn id="7" idx="3"/>
          </p:cNvCxnSpPr>
          <p:nvPr/>
        </p:nvCxnSpPr>
        <p:spPr bwMode="auto">
          <a:xfrm flipH="1" flipV="1">
            <a:off x="7020272" y="2853545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3"/>
            <a:endCxn id="7" idx="1"/>
          </p:cNvCxnSpPr>
          <p:nvPr/>
        </p:nvCxnSpPr>
        <p:spPr bwMode="auto">
          <a:xfrm>
            <a:off x="3626768" y="2853545"/>
            <a:ext cx="2025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Isosceles Triangle 12"/>
          <p:cNvSpPr/>
          <p:nvPr/>
        </p:nvSpPr>
        <p:spPr bwMode="auto">
          <a:xfrm rot="5400000">
            <a:off x="4311871" y="2326707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034" y="3760440"/>
            <a:ext cx="8229600" cy="11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Case 2: When a subclass has its own relationship with some other entity sets</a:t>
            </a:r>
            <a:endParaRPr lang="en-SG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21088" y="5132649"/>
            <a:ext cx="157504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Part-Time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308304" y="5132649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cxnSp>
        <p:nvCxnSpPr>
          <p:cNvPr id="23" name="Straight Connector 22"/>
          <p:cNvCxnSpPr>
            <a:stCxn id="15" idx="3"/>
            <a:endCxn id="18" idx="1"/>
          </p:cNvCxnSpPr>
          <p:nvPr/>
        </p:nvCxnSpPr>
        <p:spPr bwMode="auto">
          <a:xfrm>
            <a:off x="5796136" y="5589849"/>
            <a:ext cx="15121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 rot="5400000">
            <a:off x="6154262" y="5063011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97176" y="5124775"/>
            <a:ext cx="1698559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auto">
          <a:xfrm>
            <a:off x="2483768" y="508518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Employ</a:t>
            </a:r>
          </a:p>
        </p:txBody>
      </p:sp>
      <p:cxnSp>
        <p:nvCxnSpPr>
          <p:cNvPr id="39" name="Straight Connector 38"/>
          <p:cNvCxnSpPr>
            <a:stCxn id="37" idx="3"/>
            <a:endCxn id="38" idx="1"/>
          </p:cNvCxnSpPr>
          <p:nvPr/>
        </p:nvCxnSpPr>
        <p:spPr bwMode="auto">
          <a:xfrm flipV="1">
            <a:off x="2195735" y="5580484"/>
            <a:ext cx="288033" cy="14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38" idx="3"/>
            <a:endCxn id="15" idx="1"/>
          </p:cNvCxnSpPr>
          <p:nvPr/>
        </p:nvCxnSpPr>
        <p:spPr bwMode="auto">
          <a:xfrm>
            <a:off x="3923928" y="5580484"/>
            <a:ext cx="297160" cy="936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781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10" grpId="0" animBg="1"/>
      <p:bldP spid="13" grpId="0" animBg="1"/>
      <p:bldP spid="14" grpId="0"/>
      <p:bldP spid="15" grpId="0" animBg="1"/>
      <p:bldP spid="18" grpId="0" animBg="1"/>
      <p:bldP spid="24" grpId="0" animBg="1"/>
      <p:bldP spid="37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 4: Don’t Over-use Weak Entity Sets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7709"/>
          </a:xfrm>
        </p:spPr>
        <p:txBody>
          <a:bodyPr>
            <a:normAutofit fontScale="92500"/>
          </a:bodyPr>
          <a:lstStyle/>
          <a:p>
            <a:r>
              <a:rPr lang="en-US" dirty="0"/>
              <a:t>Too many entity sets that should not be “weak”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89040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8745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14758" y="1772816"/>
            <a:ext cx="148969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220072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372473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 bwMode="auto">
          <a:xfrm flipV="1">
            <a:off x="4932040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0" name="Line 17"/>
          <p:cNvSpPr>
            <a:spLocks noChangeShapeType="1"/>
          </p:cNvSpPr>
          <p:nvPr/>
        </p:nvSpPr>
        <p:spPr bwMode="auto">
          <a:xfrm flipH="1">
            <a:off x="6804247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>
            <a:off x="6709585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4195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3900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885227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037628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3" idx="3"/>
            <a:endCxn id="15" idx="1"/>
          </p:cNvCxnSpPr>
          <p:nvPr/>
        </p:nvCxnSpPr>
        <p:spPr bwMode="auto">
          <a:xfrm flipV="1">
            <a:off x="1597195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469402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3374740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95536" y="4098776"/>
            <a:ext cx="2072069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Universities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5242" y="4169485"/>
            <a:ext cx="187082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533900" y="2953833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86301" y="3030405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>
            <a:stCxn id="27" idx="3"/>
            <a:endCxn id="20" idx="0"/>
          </p:cNvCxnSpPr>
          <p:nvPr/>
        </p:nvCxnSpPr>
        <p:spPr bwMode="auto">
          <a:xfrm flipH="1">
            <a:off x="1431571" y="3388163"/>
            <a:ext cx="686505" cy="7106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0" name="Line 17"/>
          <p:cNvSpPr>
            <a:spLocks noChangeShapeType="1"/>
          </p:cNvSpPr>
          <p:nvPr/>
        </p:nvSpPr>
        <p:spPr bwMode="auto">
          <a:xfrm flipH="1">
            <a:off x="533900" y="2687216"/>
            <a:ext cx="491795" cy="69065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1" name="Arc 30"/>
          <p:cNvSpPr/>
          <p:nvPr/>
        </p:nvSpPr>
        <p:spPr bwMode="auto">
          <a:xfrm rot="18455038">
            <a:off x="709630" y="275487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104160" y="2953833"/>
            <a:ext cx="219603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Departments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183866" y="3024542"/>
            <a:ext cx="204431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2747921" y="411736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2900322" y="419393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6" idx="3"/>
          </p:cNvCxnSpPr>
          <p:nvPr/>
        </p:nvCxnSpPr>
        <p:spPr bwMode="auto">
          <a:xfrm flipV="1">
            <a:off x="4332097" y="3868233"/>
            <a:ext cx="308368" cy="6834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9" name="Line 17"/>
          <p:cNvSpPr>
            <a:spLocks noChangeShapeType="1"/>
          </p:cNvSpPr>
          <p:nvPr/>
        </p:nvSpPr>
        <p:spPr bwMode="auto">
          <a:xfrm flipH="1">
            <a:off x="2467605" y="4541398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0" name="Arc 39"/>
          <p:cNvSpPr/>
          <p:nvPr/>
        </p:nvSpPr>
        <p:spPr bwMode="auto">
          <a:xfrm rot="10800000">
            <a:off x="2479292" y="441103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0109" y="4424366"/>
            <a:ext cx="16122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39815" y="4495075"/>
            <a:ext cx="146057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6578016" y="2981118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6730417" y="3057690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47" name="Straight Connector 46"/>
          <p:cNvCxnSpPr>
            <a:stCxn id="45" idx="3"/>
            <a:endCxn id="43" idx="0"/>
          </p:cNvCxnSpPr>
          <p:nvPr/>
        </p:nvCxnSpPr>
        <p:spPr bwMode="auto">
          <a:xfrm flipH="1">
            <a:off x="7366255" y="3415448"/>
            <a:ext cx="795937" cy="10089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8" name="Line 17"/>
          <p:cNvSpPr>
            <a:spLocks noChangeShapeType="1"/>
          </p:cNvSpPr>
          <p:nvPr/>
        </p:nvSpPr>
        <p:spPr bwMode="auto">
          <a:xfrm flipH="1">
            <a:off x="6297700" y="3405154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6309387" y="3274794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5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 4: Don’t Over-use Weak Entity Sets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7709"/>
          </a:xfrm>
        </p:spPr>
        <p:txBody>
          <a:bodyPr>
            <a:normAutofit fontScale="92500"/>
          </a:bodyPr>
          <a:lstStyle/>
          <a:p>
            <a:r>
              <a:rPr lang="en-US" dirty="0"/>
              <a:t>Too many entity sets that should not be “weak”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89040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8745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14758" y="1772816"/>
            <a:ext cx="148969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220072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372473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 bwMode="auto">
          <a:xfrm flipV="1">
            <a:off x="4932040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0" name="Line 17"/>
          <p:cNvSpPr>
            <a:spLocks noChangeShapeType="1"/>
          </p:cNvSpPr>
          <p:nvPr/>
        </p:nvSpPr>
        <p:spPr bwMode="auto">
          <a:xfrm flipH="1">
            <a:off x="6804247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>
            <a:off x="6709585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4195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3900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885227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037628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3" idx="3"/>
            <a:endCxn id="15" idx="1"/>
          </p:cNvCxnSpPr>
          <p:nvPr/>
        </p:nvCxnSpPr>
        <p:spPr bwMode="auto">
          <a:xfrm flipV="1">
            <a:off x="1597195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469402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3374740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95536" y="4098776"/>
            <a:ext cx="2072069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Universities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5242" y="4169485"/>
            <a:ext cx="187082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533900" y="2953833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86301" y="3030405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>
            <a:stCxn id="27" idx="3"/>
            <a:endCxn id="20" idx="0"/>
          </p:cNvCxnSpPr>
          <p:nvPr/>
        </p:nvCxnSpPr>
        <p:spPr bwMode="auto">
          <a:xfrm flipH="1">
            <a:off x="1431571" y="3388163"/>
            <a:ext cx="686505" cy="7106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0" name="Line 17"/>
          <p:cNvSpPr>
            <a:spLocks noChangeShapeType="1"/>
          </p:cNvSpPr>
          <p:nvPr/>
        </p:nvSpPr>
        <p:spPr bwMode="auto">
          <a:xfrm flipH="1">
            <a:off x="533900" y="2687216"/>
            <a:ext cx="491795" cy="69065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1" name="Arc 30"/>
          <p:cNvSpPr/>
          <p:nvPr/>
        </p:nvSpPr>
        <p:spPr bwMode="auto">
          <a:xfrm rot="18455038">
            <a:off x="709630" y="275487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104160" y="2953833"/>
            <a:ext cx="219603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Departments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183866" y="3024542"/>
            <a:ext cx="204431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2747921" y="411736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2900322" y="419393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6" idx="3"/>
          </p:cNvCxnSpPr>
          <p:nvPr/>
        </p:nvCxnSpPr>
        <p:spPr bwMode="auto">
          <a:xfrm flipV="1">
            <a:off x="4332097" y="3868233"/>
            <a:ext cx="308368" cy="6834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9" name="Line 17"/>
          <p:cNvSpPr>
            <a:spLocks noChangeShapeType="1"/>
          </p:cNvSpPr>
          <p:nvPr/>
        </p:nvSpPr>
        <p:spPr bwMode="auto">
          <a:xfrm flipH="1">
            <a:off x="2467605" y="4541398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0" name="Arc 39"/>
          <p:cNvSpPr/>
          <p:nvPr/>
        </p:nvSpPr>
        <p:spPr bwMode="auto">
          <a:xfrm rot="10800000">
            <a:off x="2479292" y="441103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0109" y="4424366"/>
            <a:ext cx="16122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39815" y="4495075"/>
            <a:ext cx="146057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6578016" y="2981118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6730417" y="3057690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47" name="Straight Connector 46"/>
          <p:cNvCxnSpPr>
            <a:stCxn id="45" idx="3"/>
            <a:endCxn id="43" idx="0"/>
          </p:cNvCxnSpPr>
          <p:nvPr/>
        </p:nvCxnSpPr>
        <p:spPr bwMode="auto">
          <a:xfrm flipH="1">
            <a:off x="7366255" y="3415448"/>
            <a:ext cx="795937" cy="10089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8" name="Line 17"/>
          <p:cNvSpPr>
            <a:spLocks noChangeShapeType="1"/>
          </p:cNvSpPr>
          <p:nvPr/>
        </p:nvSpPr>
        <p:spPr bwMode="auto">
          <a:xfrm flipH="1">
            <a:off x="6297700" y="3405154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6309387" y="3274794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1556792"/>
            <a:ext cx="8208912" cy="2448271"/>
          </a:xfrm>
          <a:prstGeom prst="roundRect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ea typeface="宋体" pitchFamily="2" charset="-122"/>
              </a:rPr>
              <a:t>Note: For your lab project, use weak entity sets whenever appropriate and don’t worry about over-use</a:t>
            </a:r>
            <a:endParaRPr kumimoji="0" lang="en-SG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91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59"/>
            <a:ext cx="8229600" cy="3024337"/>
          </a:xfrm>
        </p:spPr>
        <p:txBody>
          <a:bodyPr>
            <a:normAutofit/>
          </a:bodyPr>
          <a:lstStyle/>
          <a:p>
            <a:r>
              <a:rPr lang="en-US" dirty="0"/>
              <a:t>Example: some employee supervise other employees</a:t>
            </a:r>
          </a:p>
          <a:p>
            <a:r>
              <a:rPr lang="en-US" dirty="0"/>
              <a:t>Without the roles, it is unclear whether it is many-to-one from supervisees to supervisors, or the other way around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55776" y="1036340"/>
            <a:ext cx="1711159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latin typeface="Calibri" pitchFamily="34" charset="0"/>
              </a:rPr>
              <a:t>Employees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275047" y="998240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latin typeface="Calibri" pitchFamily="34" charset="0"/>
              </a:rPr>
              <a:t>Supervise</a:t>
            </a:r>
          </a:p>
        </p:txBody>
      </p:sp>
      <p:cxnSp>
        <p:nvCxnSpPr>
          <p:cNvPr id="7" name="Curved Connector 6"/>
          <p:cNvCxnSpPr>
            <a:stCxn id="5" idx="0"/>
            <a:endCxn id="4" idx="0"/>
          </p:cNvCxnSpPr>
          <p:nvPr/>
        </p:nvCxnSpPr>
        <p:spPr bwMode="auto">
          <a:xfrm rot="16200000" flipH="1" flipV="1">
            <a:off x="4864212" y="-454616"/>
            <a:ext cx="38100" cy="2943811"/>
          </a:xfrm>
          <a:prstGeom prst="curvedConnector3">
            <a:avLst>
              <a:gd name="adj1" fmla="val -6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Curved Connector 9"/>
          <p:cNvCxnSpPr>
            <a:stCxn id="5" idx="2"/>
            <a:endCxn id="4" idx="2"/>
          </p:cNvCxnSpPr>
          <p:nvPr/>
        </p:nvCxnSpPr>
        <p:spPr bwMode="auto">
          <a:xfrm rot="5400000" flipH="1">
            <a:off x="4864212" y="497885"/>
            <a:ext cx="38100" cy="2943811"/>
          </a:xfrm>
          <a:prstGeom prst="curvedConnector3">
            <a:avLst>
              <a:gd name="adj1" fmla="val -6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007182" y="260648"/>
            <a:ext cx="1733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Supervisor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86344" y="2204864"/>
            <a:ext cx="1774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Supervisee</a:t>
            </a:r>
          </a:p>
        </p:txBody>
      </p:sp>
    </p:spTree>
    <p:extLst>
      <p:ext uri="{BB962C8B-B14F-4D97-AF65-F5344CB8AC3E}">
        <p14:creationId xmlns:p14="http://schemas.microsoft.com/office/powerpoint/2010/main" val="28157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Thing about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can have its own attribute</a:t>
            </a:r>
          </a:p>
          <a:p>
            <a:endParaRPr lang="en-S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60032" y="3667100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5940152" y="287501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4355976" y="28750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>
            <a:off x="5008984" y="3446512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3568" y="4501108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6754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21804" y="5611316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190770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1264196" y="4099148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1999456" y="4120108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1237928" y="5415508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2915816" y="38065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186608" y="4310608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4355976" y="4238600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 flipH="1">
            <a:off x="5868144" y="3446512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Thing about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can have its own attribute</a:t>
            </a:r>
          </a:p>
          <a:p>
            <a:r>
              <a:rPr lang="en-US" dirty="0"/>
              <a:t>If we want to record the date of the purchase</a:t>
            </a:r>
            <a:endParaRPr lang="en-S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60032" y="3667100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5940152" y="287501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4355976" y="28750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>
            <a:off x="5008984" y="3446512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 flipH="1">
            <a:off x="5868144" y="3446512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3568" y="4501108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6754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21804" y="5611316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190770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1264196" y="4099148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1999456" y="4120108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1237928" y="5415508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2915816" y="38065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186608" y="4310608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4355976" y="4238600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19872" y="522766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date</a:t>
            </a: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 flipH="1" flipV="1">
            <a:off x="3641136" y="4797152"/>
            <a:ext cx="459854" cy="4305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two entity sets, Shops and Companies</a:t>
            </a:r>
          </a:p>
          <a:p>
            <a:r>
              <a:rPr lang="en-US" dirty="0"/>
              <a:t>Each shop sells products from at least one company</a:t>
            </a:r>
          </a:p>
          <a:p>
            <a:r>
              <a:rPr lang="en-US" dirty="0"/>
              <a:t>Each company has its product sold at least one shop</a:t>
            </a:r>
          </a:p>
          <a:p>
            <a:r>
              <a:rPr lang="en-US" dirty="0"/>
              <a:t>A shop may be the flagship shop of at most one company</a:t>
            </a:r>
          </a:p>
          <a:p>
            <a:r>
              <a:rPr lang="en-US" dirty="0"/>
              <a:t>Each company has at least one flagship shops</a:t>
            </a:r>
          </a:p>
          <a:p>
            <a:r>
              <a:rPr lang="en-US" dirty="0"/>
              <a:t>Draw some relationships between Shops and Companies to capture the above statements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04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97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can be multiple relationships between two entity sets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96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18424</TotalTime>
  <Words>1632</Words>
  <Application>Microsoft Macintosh PowerPoint</Application>
  <PresentationFormat>On-screen Show (4:3)</PresentationFormat>
  <Paragraphs>383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Iskoola Pota</vt:lpstr>
      <vt:lpstr>宋体</vt:lpstr>
      <vt:lpstr>Arial</vt:lpstr>
      <vt:lpstr>Calibri</vt:lpstr>
      <vt:lpstr>Comic Sans MS</vt:lpstr>
      <vt:lpstr>Garamond</vt:lpstr>
      <vt:lpstr>Wingdings</vt:lpstr>
      <vt:lpstr>Edge</vt:lpstr>
      <vt:lpstr>CZ2007 Introduction to Database Systems</vt:lpstr>
      <vt:lpstr>Recap</vt:lpstr>
      <vt:lpstr>PowerPoint Presentation</vt:lpstr>
      <vt:lpstr>Roles</vt:lpstr>
      <vt:lpstr>Roles</vt:lpstr>
      <vt:lpstr>One More Thing about Relationships</vt:lpstr>
      <vt:lpstr>One More Thing about Relationships</vt:lpstr>
      <vt:lpstr>Exercise</vt:lpstr>
      <vt:lpstr>PowerPoint Presentation</vt:lpstr>
      <vt:lpstr>Roadmap</vt:lpstr>
      <vt:lpstr>Constraints</vt:lpstr>
      <vt:lpstr>Key</vt:lpstr>
      <vt:lpstr>Key</vt:lpstr>
      <vt:lpstr>Key</vt:lpstr>
      <vt:lpstr>Key</vt:lpstr>
      <vt:lpstr>Referential Integrity</vt:lpstr>
      <vt:lpstr>Referential Integrity</vt:lpstr>
      <vt:lpstr>Referential Integrity</vt:lpstr>
      <vt:lpstr>Referential Integrity: Exercise</vt:lpstr>
      <vt:lpstr>Referential Integrity: Exercise</vt:lpstr>
      <vt:lpstr>Degree Constraint </vt:lpstr>
      <vt:lpstr>Degree Constraint </vt:lpstr>
      <vt:lpstr>Roadmap</vt:lpstr>
      <vt:lpstr>Subclass</vt:lpstr>
      <vt:lpstr>Subclass</vt:lpstr>
      <vt:lpstr>Roadmap</vt:lpstr>
      <vt:lpstr>Weak Entity Sets</vt:lpstr>
      <vt:lpstr>PowerPoint Presentation</vt:lpstr>
      <vt:lpstr>Weak Entity Sets</vt:lpstr>
      <vt:lpstr>Exercise</vt:lpstr>
      <vt:lpstr>PowerPoint Presentation</vt:lpstr>
      <vt:lpstr>Subclass vs. Weak Entity Sets</vt:lpstr>
      <vt:lpstr>ER Diagram Design: Exercise</vt:lpstr>
      <vt:lpstr>PowerPoint Presentation</vt:lpstr>
      <vt:lpstr>Roadmap</vt:lpstr>
      <vt:lpstr>Design Principle 1: Be Faithful</vt:lpstr>
      <vt:lpstr>Design Principle 2: Avoid Redundancy</vt:lpstr>
      <vt:lpstr>Design Principle 3: Keep It Simple</vt:lpstr>
      <vt:lpstr>Design Principle 3: Keep It Simple</vt:lpstr>
      <vt:lpstr>Design Principle 3: Keep It Simple</vt:lpstr>
      <vt:lpstr>Design Principle 3: Keep It Simple</vt:lpstr>
      <vt:lpstr>Tips: When to Use Subclasses</vt:lpstr>
      <vt:lpstr>Design Principle 4: Don’t Over-use Weak Entity Sets </vt:lpstr>
      <vt:lpstr>Design Principle 4: Don’t Over-use Weak Entity Sets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abc</cp:lastModifiedBy>
  <cp:revision>1060</cp:revision>
  <cp:lastPrinted>2013-01-21T04:39:49Z</cp:lastPrinted>
  <dcterms:created xsi:type="dcterms:W3CDTF">2009-03-02T02:47:37Z</dcterms:created>
  <dcterms:modified xsi:type="dcterms:W3CDTF">2019-01-02T12:02:54Z</dcterms:modified>
</cp:coreProperties>
</file>