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49"/>
  </p:notesMasterIdLst>
  <p:handoutMasterIdLst>
    <p:handoutMasterId r:id="rId50"/>
  </p:handoutMasterIdLst>
  <p:sldIdLst>
    <p:sldId id="256" r:id="rId2"/>
    <p:sldId id="552" r:id="rId3"/>
    <p:sldId id="554" r:id="rId4"/>
    <p:sldId id="555" r:id="rId5"/>
    <p:sldId id="556" r:id="rId6"/>
    <p:sldId id="562" r:id="rId7"/>
    <p:sldId id="563" r:id="rId8"/>
    <p:sldId id="484" r:id="rId9"/>
    <p:sldId id="559" r:id="rId10"/>
    <p:sldId id="558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2" r:id="rId20"/>
    <p:sldId id="560" r:id="rId21"/>
    <p:sldId id="561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5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</p:sldIdLst>
  <p:sldSz cx="9144000" cy="6858000" type="screen4x3"/>
  <p:notesSz cx="6669088" cy="9753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A50021"/>
    <a:srgbClr val="CC3300"/>
    <a:srgbClr val="0000FF"/>
    <a:srgbClr val="FF9900"/>
    <a:srgbClr val="33CC33"/>
    <a:srgbClr val="66FF33"/>
    <a:srgbClr val="CC00CC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81868" autoAdjust="0"/>
  </p:normalViewPr>
  <p:slideViewPr>
    <p:cSldViewPr>
      <p:cViewPr varScale="1">
        <p:scale>
          <a:sx n="127" d="100"/>
          <a:sy n="127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993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993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0250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32960"/>
            <a:ext cx="533527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46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D6CDC6D-4EE0-4163-813D-9CD3796578B8}" type="datetimeFigureOut">
              <a:rPr lang="zh-CN" altLang="en-US" smtClean="0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  <a:cs typeface="Iskoola Pot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466F-4628-4FD0-96E3-BD8917FD5FD0}" type="datetimeFigureOut">
              <a:rPr lang="zh-CN" altLang="en-US" smtClean="0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8E33-68C8-450A-AAFD-1D2427969E67}" type="datetimeFigureOut">
              <a:rPr lang="zh-CN" altLang="en-US" smtClean="0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2019/1/21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2019/1/21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2019/1/21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2019/1/21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D1CC542-DA65-4D97-A79C-E6B794CDE341}" type="datetimeFigureOut">
              <a:rPr lang="zh-CN" altLang="en-US" smtClean="0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2868A76-9B69-47BF-9E4A-96902B10A1E7}" type="datetimeFigureOut">
              <a:rPr lang="zh-CN" altLang="en-US" smtClean="0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6193BC6-5129-4551-9A0C-D589C1FA99E0}" type="datetimeFigureOut">
              <a:rPr lang="zh-CN" altLang="en-US" smtClean="0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D4FC51-53E4-4B4A-8408-0D7C776F0E9B}" type="datetimeFigureOut">
              <a:rPr lang="zh-CN" altLang="en-US" smtClean="0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9D9692D-24FD-4BF2-843F-111947BC32F2}" type="datetimeFigureOut">
              <a:rPr lang="zh-CN" altLang="en-US" smtClean="0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7657F-E8DF-42F6-A122-EC46F94251E9}" type="datetimeFigureOut">
              <a:rPr lang="zh-CN" altLang="en-US" smtClean="0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453A-18CE-4CCF-8E9D-7173DDA93971}" type="datetimeFigureOut">
              <a:rPr lang="zh-CN" altLang="en-US" smtClean="0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6D232-B991-4B2D-9ABC-E8235D4C177C}" type="datetimeFigureOut">
              <a:rPr lang="zh-CN" altLang="en-US" smtClean="0"/>
              <a:pPr>
                <a:defRPr/>
              </a:pPr>
              <a:t>2019/1/21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2019/1/21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CZ2007 Introduction to Database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Applications to ER Diagrams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Identify the </a:t>
            </a:r>
            <a:r>
              <a:rPr lang="en-US" dirty="0">
                <a:solidFill>
                  <a:srgbClr val="C00000"/>
                </a:solidFill>
              </a:rPr>
              <a:t>objects</a:t>
            </a:r>
            <a:r>
              <a:rPr lang="en-US" dirty="0"/>
              <a:t> involved in your application</a:t>
            </a:r>
          </a:p>
          <a:p>
            <a:r>
              <a:rPr lang="en-US" dirty="0"/>
              <a:t>Model each type of objects as an entity set</a:t>
            </a:r>
          </a:p>
          <a:p>
            <a:r>
              <a:rPr lang="en-US" dirty="0"/>
              <a:t>Identify the attributes of each entity set</a:t>
            </a:r>
          </a:p>
          <a:p>
            <a:r>
              <a:rPr lang="en-US" dirty="0"/>
              <a:t>Identify the relationships among the entity sets</a:t>
            </a:r>
          </a:p>
          <a:p>
            <a:r>
              <a:rPr lang="en-US" dirty="0"/>
              <a:t>Refine your design</a:t>
            </a:r>
          </a:p>
          <a:p>
            <a:r>
              <a:rPr lang="en-US" dirty="0"/>
              <a:t>Example: A database for NTU</a:t>
            </a:r>
          </a:p>
          <a:p>
            <a:pPr lvl="1"/>
            <a:r>
              <a:rPr lang="en-US" dirty="0"/>
              <a:t>Objects: Students, Faculties, Schools, Courses…</a:t>
            </a:r>
          </a:p>
          <a:p>
            <a:pPr lvl="1"/>
            <a:r>
              <a:rPr lang="en-US" dirty="0"/>
              <a:t>Entity sets: Students, Faculties, Schools, Courses…</a:t>
            </a:r>
          </a:p>
          <a:p>
            <a:pPr lvl="1"/>
            <a:r>
              <a:rPr lang="en-US" dirty="0"/>
              <a:t>Relationships: course-enrollment, course-lecturer…</a:t>
            </a:r>
          </a:p>
        </p:txBody>
      </p:sp>
    </p:spTree>
    <p:extLst>
      <p:ext uri="{BB962C8B-B14F-4D97-AF65-F5344CB8AC3E}">
        <p14:creationId xmlns:p14="http://schemas.microsoft.com/office/powerpoint/2010/main" val="366070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 1: Be Faithful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faithful to the specifications of the application</a:t>
            </a:r>
            <a:endParaRPr lang="en-SG" dirty="0"/>
          </a:p>
          <a:p>
            <a:r>
              <a:rPr lang="en-US" dirty="0"/>
              <a:t>Capture the requirements as much as possible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229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 2: Avoid Redundancy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Avoid repetition of information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 that can be caused by redundancy</a:t>
            </a:r>
          </a:p>
          <a:p>
            <a:pPr lvl="1"/>
            <a:r>
              <a:rPr lang="en-US" dirty="0"/>
              <a:t>Waste of space</a:t>
            </a:r>
          </a:p>
          <a:p>
            <a:pPr lvl="1"/>
            <a:r>
              <a:rPr lang="en-US" dirty="0"/>
              <a:t>Possible inconsistency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790685" y="2706637"/>
            <a:ext cx="129614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Faculties</a:t>
            </a:r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7380312" y="242088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ID</a:t>
            </a:r>
          </a:p>
        </p:txBody>
      </p:sp>
      <p:sp>
        <p:nvSpPr>
          <p:cNvPr id="6" name="Oval 29"/>
          <p:cNvSpPr>
            <a:spLocks noChangeArrowheads="1"/>
          </p:cNvSpPr>
          <p:nvPr/>
        </p:nvSpPr>
        <p:spPr bwMode="auto">
          <a:xfrm>
            <a:off x="7380312" y="31451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name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07704" y="2704356"/>
            <a:ext cx="151216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Students</a:t>
            </a: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497024" y="234888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ID</a:t>
            </a: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497024" y="30689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name</a:t>
            </a: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497024" y="3759045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mentor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928864" y="2649860"/>
            <a:ext cx="1435224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Mentor</a:t>
            </a:r>
          </a:p>
        </p:txBody>
      </p:sp>
      <p:cxnSp>
        <p:nvCxnSpPr>
          <p:cNvPr id="12" name="Straight Connector 11"/>
          <p:cNvCxnSpPr>
            <a:endCxn id="7" idx="1"/>
          </p:cNvCxnSpPr>
          <p:nvPr/>
        </p:nvCxnSpPr>
        <p:spPr bwMode="auto">
          <a:xfrm>
            <a:off x="1640024" y="2634630"/>
            <a:ext cx="267680" cy="5269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6"/>
            <a:endCxn id="7" idx="1"/>
          </p:cNvCxnSpPr>
          <p:nvPr/>
        </p:nvCxnSpPr>
        <p:spPr bwMode="auto">
          <a:xfrm flipV="1">
            <a:off x="1640024" y="3161556"/>
            <a:ext cx="267680" cy="1931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7" idx="1"/>
            <a:endCxn id="10" idx="6"/>
          </p:cNvCxnSpPr>
          <p:nvPr/>
        </p:nvCxnSpPr>
        <p:spPr bwMode="auto">
          <a:xfrm flipH="1">
            <a:off x="1640024" y="3161556"/>
            <a:ext cx="267680" cy="8832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3"/>
            <a:endCxn id="11" idx="1"/>
          </p:cNvCxnSpPr>
          <p:nvPr/>
        </p:nvCxnSpPr>
        <p:spPr bwMode="auto">
          <a:xfrm flipV="1">
            <a:off x="3419872" y="3145160"/>
            <a:ext cx="508992" cy="163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1" idx="3"/>
            <a:endCxn id="4" idx="1"/>
          </p:cNvCxnSpPr>
          <p:nvPr/>
        </p:nvCxnSpPr>
        <p:spPr bwMode="auto">
          <a:xfrm>
            <a:off x="5364088" y="3145160"/>
            <a:ext cx="426597" cy="1867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7" name="Straight Connector 16"/>
          <p:cNvCxnSpPr>
            <a:stCxn id="5" idx="2"/>
            <a:endCxn id="4" idx="3"/>
          </p:cNvCxnSpPr>
          <p:nvPr/>
        </p:nvCxnSpPr>
        <p:spPr bwMode="auto">
          <a:xfrm flipH="1">
            <a:off x="7086829" y="2706638"/>
            <a:ext cx="293483" cy="4571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4" idx="3"/>
            <a:endCxn id="6" idx="2"/>
          </p:cNvCxnSpPr>
          <p:nvPr/>
        </p:nvCxnSpPr>
        <p:spPr bwMode="auto">
          <a:xfrm>
            <a:off x="7086829" y="3163837"/>
            <a:ext cx="293483" cy="2670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9307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 3: Keep It Simple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042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student is mentored by one faculty</a:t>
            </a:r>
          </a:p>
          <a:p>
            <a:r>
              <a:rPr lang="en-US" dirty="0"/>
              <a:t>One faculty can mentor multiple students</a:t>
            </a:r>
          </a:p>
          <a:p>
            <a:r>
              <a:rPr lang="en-US" dirty="0"/>
              <a:t>We also record the number of times that a mentee meets with his/her mentor</a:t>
            </a:r>
          </a:p>
          <a:p>
            <a:r>
              <a:rPr lang="en-US" dirty="0"/>
              <a:t>Design below: Not wrong, but can be simplified</a:t>
            </a:r>
            <a:endParaRPr lang="en-SG" dirty="0"/>
          </a:p>
          <a:p>
            <a:endParaRPr lang="en-S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84168" y="4674840"/>
            <a:ext cx="151216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Faculties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40768" y="4653136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Students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5068416" y="5373217"/>
            <a:ext cx="1015752" cy="2929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628256" y="5174704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Mentor</a:t>
            </a: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2855912" y="5271490"/>
            <a:ext cx="772344" cy="3946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068416" y="4500365"/>
            <a:ext cx="1015752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635896" y="4005064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Meet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2855912" y="4500365"/>
            <a:ext cx="779984" cy="4952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5148064" y="3719314"/>
            <a:ext cx="12961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number</a:t>
            </a:r>
          </a:p>
        </p:txBody>
      </p:sp>
      <p:cxnSp>
        <p:nvCxnSpPr>
          <p:cNvPr id="20" name="Straight Connector 19"/>
          <p:cNvCxnSpPr>
            <a:stCxn id="19" idx="2"/>
          </p:cNvCxnSpPr>
          <p:nvPr/>
        </p:nvCxnSpPr>
        <p:spPr bwMode="auto">
          <a:xfrm flipH="1">
            <a:off x="4355976" y="4005064"/>
            <a:ext cx="7920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58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 3: Keep It Simple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042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student is mentored by one faculty</a:t>
            </a:r>
          </a:p>
          <a:p>
            <a:r>
              <a:rPr lang="en-US" dirty="0"/>
              <a:t>One faculty can mentor multiple students</a:t>
            </a:r>
          </a:p>
          <a:p>
            <a:r>
              <a:rPr lang="en-US" dirty="0"/>
              <a:t>We also record the number of times that a mentee meets with his/her mentor</a:t>
            </a:r>
          </a:p>
          <a:p>
            <a:r>
              <a:rPr lang="en-US" dirty="0"/>
              <a:t>Better Design:</a:t>
            </a:r>
            <a:endParaRPr lang="en-SG" dirty="0"/>
          </a:p>
          <a:p>
            <a:endParaRPr lang="en-S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84168" y="4674840"/>
            <a:ext cx="151216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Faculties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40768" y="4653136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Students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5068416" y="5373217"/>
            <a:ext cx="1015752" cy="29294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628256" y="5174704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Mentor</a:t>
            </a: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2855912" y="5271490"/>
            <a:ext cx="772344" cy="3946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4499992" y="4103340"/>
            <a:ext cx="12961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number</a:t>
            </a:r>
          </a:p>
        </p:txBody>
      </p:sp>
      <p:cxnSp>
        <p:nvCxnSpPr>
          <p:cNvPr id="22" name="Straight Connector 21"/>
          <p:cNvCxnSpPr>
            <a:stCxn id="21" idx="4"/>
            <a:endCxn id="14" idx="0"/>
          </p:cNvCxnSpPr>
          <p:nvPr/>
        </p:nvCxnSpPr>
        <p:spPr bwMode="auto">
          <a:xfrm flipH="1">
            <a:off x="4348336" y="4674840"/>
            <a:ext cx="799728" cy="4998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8421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 3: Keep It Simple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four types of students: Year 1, Year 2, Year 3, Year 4</a:t>
            </a:r>
            <a:endParaRPr lang="en-SG" dirty="0"/>
          </a:p>
          <a:p>
            <a:r>
              <a:rPr lang="en-US" dirty="0"/>
              <a:t>Design below: Not wrong, but can be simplified</a:t>
            </a:r>
            <a:endParaRPr lang="en-S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52120" y="4242792"/>
            <a:ext cx="172819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cxnSp>
        <p:nvCxnSpPr>
          <p:cNvPr id="8" name="Straight Connector 7"/>
          <p:cNvCxnSpPr>
            <a:stCxn id="30" idx="0"/>
          </p:cNvCxnSpPr>
          <p:nvPr/>
        </p:nvCxnSpPr>
        <p:spPr bwMode="auto">
          <a:xfrm flipV="1">
            <a:off x="4716013" y="4927607"/>
            <a:ext cx="936107" cy="1493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31640" y="5517232"/>
            <a:ext cx="1359024" cy="567355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Year 4</a:t>
            </a:r>
          </a:p>
        </p:txBody>
      </p:sp>
      <p:cxnSp>
        <p:nvCxnSpPr>
          <p:cNvPr id="10" name="Straight Connector 9"/>
          <p:cNvCxnSpPr>
            <a:stCxn id="9" idx="3"/>
            <a:endCxn id="11" idx="3"/>
          </p:cNvCxnSpPr>
          <p:nvPr/>
        </p:nvCxnSpPr>
        <p:spPr bwMode="auto">
          <a:xfrm flipV="1">
            <a:off x="2690664" y="5797009"/>
            <a:ext cx="987420" cy="39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1" name="Isosceles Triangle 10"/>
          <p:cNvSpPr/>
          <p:nvPr/>
        </p:nvSpPr>
        <p:spPr bwMode="auto">
          <a:xfrm rot="5400000">
            <a:off x="3900761" y="5278044"/>
            <a:ext cx="592575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2" name="Straight Connector 11"/>
          <p:cNvCxnSpPr>
            <a:stCxn id="11" idx="0"/>
          </p:cNvCxnSpPr>
          <p:nvPr/>
        </p:nvCxnSpPr>
        <p:spPr bwMode="auto">
          <a:xfrm flipV="1">
            <a:off x="4716013" y="5076928"/>
            <a:ext cx="936107" cy="7200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31640" y="4797152"/>
            <a:ext cx="1359024" cy="567355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Year 3</a:t>
            </a:r>
          </a:p>
        </p:txBody>
      </p:sp>
      <p:cxnSp>
        <p:nvCxnSpPr>
          <p:cNvPr id="29" name="Straight Connector 28"/>
          <p:cNvCxnSpPr>
            <a:stCxn id="28" idx="3"/>
            <a:endCxn id="30" idx="3"/>
          </p:cNvCxnSpPr>
          <p:nvPr/>
        </p:nvCxnSpPr>
        <p:spPr bwMode="auto">
          <a:xfrm flipV="1">
            <a:off x="2690664" y="5076929"/>
            <a:ext cx="987420" cy="39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0" name="Isosceles Triangle 29"/>
          <p:cNvSpPr/>
          <p:nvPr/>
        </p:nvSpPr>
        <p:spPr bwMode="auto">
          <a:xfrm rot="5400000">
            <a:off x="3900761" y="4557964"/>
            <a:ext cx="592575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331640" y="4077072"/>
            <a:ext cx="1359024" cy="567355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Year 2</a:t>
            </a:r>
          </a:p>
        </p:txBody>
      </p:sp>
      <p:cxnSp>
        <p:nvCxnSpPr>
          <p:cNvPr id="32" name="Straight Connector 31"/>
          <p:cNvCxnSpPr>
            <a:stCxn id="31" idx="3"/>
            <a:endCxn id="33" idx="3"/>
          </p:cNvCxnSpPr>
          <p:nvPr/>
        </p:nvCxnSpPr>
        <p:spPr bwMode="auto">
          <a:xfrm flipV="1">
            <a:off x="2690664" y="4356849"/>
            <a:ext cx="987420" cy="39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Isosceles Triangle 32"/>
          <p:cNvSpPr/>
          <p:nvPr/>
        </p:nvSpPr>
        <p:spPr bwMode="auto">
          <a:xfrm rot="5400000">
            <a:off x="3900761" y="3837884"/>
            <a:ext cx="592575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331640" y="3356992"/>
            <a:ext cx="1359024" cy="567355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Year 1</a:t>
            </a:r>
          </a:p>
        </p:txBody>
      </p:sp>
      <p:cxnSp>
        <p:nvCxnSpPr>
          <p:cNvPr id="35" name="Straight Connector 34"/>
          <p:cNvCxnSpPr>
            <a:stCxn id="34" idx="3"/>
            <a:endCxn id="36" idx="3"/>
          </p:cNvCxnSpPr>
          <p:nvPr/>
        </p:nvCxnSpPr>
        <p:spPr bwMode="auto">
          <a:xfrm flipV="1">
            <a:off x="2690664" y="3636769"/>
            <a:ext cx="987420" cy="39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Isosceles Triangle 35"/>
          <p:cNvSpPr/>
          <p:nvPr/>
        </p:nvSpPr>
        <p:spPr bwMode="auto">
          <a:xfrm rot="5400000">
            <a:off x="3900761" y="3117804"/>
            <a:ext cx="592575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40" name="Straight Connector 39"/>
          <p:cNvCxnSpPr>
            <a:stCxn id="33" idx="0"/>
            <a:endCxn id="5" idx="1"/>
          </p:cNvCxnSpPr>
          <p:nvPr/>
        </p:nvCxnSpPr>
        <p:spPr bwMode="auto">
          <a:xfrm>
            <a:off x="4716013" y="4356849"/>
            <a:ext cx="936107" cy="3431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36" idx="0"/>
          </p:cNvCxnSpPr>
          <p:nvPr/>
        </p:nvCxnSpPr>
        <p:spPr bwMode="auto">
          <a:xfrm>
            <a:off x="4716013" y="3636769"/>
            <a:ext cx="936107" cy="8916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5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 3: Keep It Simple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four types of students: Year 1, Year 2, Year 3, Year 4</a:t>
            </a:r>
            <a:endParaRPr lang="en-SG" dirty="0"/>
          </a:p>
          <a:p>
            <a:r>
              <a:rPr lang="en-US" dirty="0"/>
              <a:t>Better Design</a:t>
            </a:r>
            <a:endParaRPr lang="en-S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52120" y="4242792"/>
            <a:ext cx="172819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3452056" y="4242792"/>
            <a:ext cx="12961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year</a:t>
            </a:r>
          </a:p>
        </p:txBody>
      </p:sp>
      <p:cxnSp>
        <p:nvCxnSpPr>
          <p:cNvPr id="22" name="Straight Connector 21"/>
          <p:cNvCxnSpPr>
            <a:stCxn id="5" idx="1"/>
          </p:cNvCxnSpPr>
          <p:nvPr/>
        </p:nvCxnSpPr>
        <p:spPr bwMode="auto">
          <a:xfrm flipH="1" flipV="1">
            <a:off x="4748200" y="4528542"/>
            <a:ext cx="903920" cy="1714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696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When to Use Subclasses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20"/>
          </a:xfrm>
        </p:spPr>
        <p:txBody>
          <a:bodyPr/>
          <a:lstStyle/>
          <a:p>
            <a:r>
              <a:rPr lang="en-US" dirty="0"/>
              <a:t>Case 1: When a subclass has some attribute that is absent from the superclass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83768" y="2396345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PhDs</a:t>
            </a: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497177" y="2567795"/>
            <a:ext cx="16247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advisor</a:t>
            </a:r>
          </a:p>
        </p:txBody>
      </p:sp>
      <p:cxnSp>
        <p:nvCxnSpPr>
          <p:cNvPr id="6" name="Straight Connector 5"/>
          <p:cNvCxnSpPr>
            <a:stCxn id="5" idx="6"/>
            <a:endCxn id="4" idx="1"/>
          </p:cNvCxnSpPr>
          <p:nvPr/>
        </p:nvCxnSpPr>
        <p:spPr bwMode="auto">
          <a:xfrm>
            <a:off x="2121921" y="2853545"/>
            <a:ext cx="3618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2120" y="2396345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7452320" y="2094011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9" name="Straight Connector 8"/>
          <p:cNvCxnSpPr>
            <a:stCxn id="8" idx="2"/>
            <a:endCxn id="7" idx="3"/>
          </p:cNvCxnSpPr>
          <p:nvPr/>
        </p:nvCxnSpPr>
        <p:spPr bwMode="auto">
          <a:xfrm flipH="1">
            <a:off x="7020272" y="2379761"/>
            <a:ext cx="432048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7452320" y="2886099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11" name="Straight Connector 10"/>
          <p:cNvCxnSpPr>
            <a:stCxn id="10" idx="2"/>
            <a:endCxn id="7" idx="3"/>
          </p:cNvCxnSpPr>
          <p:nvPr/>
        </p:nvCxnSpPr>
        <p:spPr bwMode="auto">
          <a:xfrm flipH="1" flipV="1">
            <a:off x="7020272" y="2853545"/>
            <a:ext cx="432048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3"/>
            <a:endCxn id="7" idx="1"/>
          </p:cNvCxnSpPr>
          <p:nvPr/>
        </p:nvCxnSpPr>
        <p:spPr bwMode="auto">
          <a:xfrm>
            <a:off x="3626768" y="2853545"/>
            <a:ext cx="2025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Isosceles Triangle 12"/>
          <p:cNvSpPr/>
          <p:nvPr/>
        </p:nvSpPr>
        <p:spPr bwMode="auto">
          <a:xfrm rot="5400000">
            <a:off x="4311871" y="2326707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034" y="3760440"/>
            <a:ext cx="8229600" cy="11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Case 2: When a subclass has its own relationship with some other entity sets</a:t>
            </a:r>
            <a:endParaRPr lang="en-SG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21088" y="5132649"/>
            <a:ext cx="157504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Part-Time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308304" y="5132649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cxnSp>
        <p:nvCxnSpPr>
          <p:cNvPr id="23" name="Straight Connector 22"/>
          <p:cNvCxnSpPr>
            <a:stCxn id="15" idx="3"/>
            <a:endCxn id="18" idx="1"/>
          </p:cNvCxnSpPr>
          <p:nvPr/>
        </p:nvCxnSpPr>
        <p:spPr bwMode="auto">
          <a:xfrm>
            <a:off x="5796136" y="5589849"/>
            <a:ext cx="15121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4" name="Isosceles Triangle 23"/>
          <p:cNvSpPr/>
          <p:nvPr/>
        </p:nvSpPr>
        <p:spPr bwMode="auto">
          <a:xfrm rot="5400000">
            <a:off x="6154262" y="5063011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497176" y="5124775"/>
            <a:ext cx="1698559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auto">
          <a:xfrm>
            <a:off x="2483768" y="5085184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Employ</a:t>
            </a:r>
          </a:p>
        </p:txBody>
      </p:sp>
      <p:cxnSp>
        <p:nvCxnSpPr>
          <p:cNvPr id="39" name="Straight Connector 38"/>
          <p:cNvCxnSpPr>
            <a:stCxn id="37" idx="3"/>
            <a:endCxn id="38" idx="1"/>
          </p:cNvCxnSpPr>
          <p:nvPr/>
        </p:nvCxnSpPr>
        <p:spPr bwMode="auto">
          <a:xfrm flipV="1">
            <a:off x="2195735" y="5580484"/>
            <a:ext cx="288033" cy="14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38" idx="3"/>
            <a:endCxn id="15" idx="1"/>
          </p:cNvCxnSpPr>
          <p:nvPr/>
        </p:nvCxnSpPr>
        <p:spPr bwMode="auto">
          <a:xfrm>
            <a:off x="3923928" y="5580484"/>
            <a:ext cx="297160" cy="936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7781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8" grpId="0" animBg="1"/>
      <p:bldP spid="10" grpId="0" animBg="1"/>
      <p:bldP spid="13" grpId="0" animBg="1"/>
      <p:bldP spid="14" grpId="0"/>
      <p:bldP spid="15" grpId="0" animBg="1"/>
      <p:bldP spid="18" grpId="0" animBg="1"/>
      <p:bldP spid="24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 4: Don’t Over-use Weak Entity Sets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757709"/>
          </a:xfrm>
        </p:spPr>
        <p:txBody>
          <a:bodyPr>
            <a:normAutofit fontScale="92500"/>
          </a:bodyPr>
          <a:lstStyle/>
          <a:p>
            <a:r>
              <a:rPr lang="en-US" dirty="0"/>
              <a:t>Too many entity sets that should not be “weak”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89040" y="1772816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States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8745" y="1843525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14758" y="1772816"/>
            <a:ext cx="148969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Countries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220072" y="179140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372473" y="186797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 bwMode="auto">
          <a:xfrm flipV="1">
            <a:off x="4932040" y="2225732"/>
            <a:ext cx="288032" cy="42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0" name="Line 17"/>
          <p:cNvSpPr>
            <a:spLocks noChangeShapeType="1"/>
          </p:cNvSpPr>
          <p:nvPr/>
        </p:nvSpPr>
        <p:spPr bwMode="auto">
          <a:xfrm flipH="1">
            <a:off x="6804247" y="2225732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>
            <a:off x="6709585" y="2096513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4195" y="1772816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3900" y="1843525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1885227" y="179140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037628" y="186797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17" name="Straight Connector 16"/>
          <p:cNvCxnSpPr>
            <a:stCxn id="13" idx="3"/>
            <a:endCxn id="15" idx="1"/>
          </p:cNvCxnSpPr>
          <p:nvPr/>
        </p:nvCxnSpPr>
        <p:spPr bwMode="auto">
          <a:xfrm flipV="1">
            <a:off x="1597195" y="2225732"/>
            <a:ext cx="288032" cy="42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469402" y="2225732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>
            <a:off x="3374740" y="2096513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95536" y="4098776"/>
            <a:ext cx="2072069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Universities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75242" y="4169485"/>
            <a:ext cx="187082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533900" y="2953833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86301" y="3030405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>
            <a:stCxn id="27" idx="3"/>
            <a:endCxn id="20" idx="0"/>
          </p:cNvCxnSpPr>
          <p:nvPr/>
        </p:nvCxnSpPr>
        <p:spPr bwMode="auto">
          <a:xfrm flipH="1">
            <a:off x="1431571" y="3388163"/>
            <a:ext cx="686505" cy="7106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0" name="Line 17"/>
          <p:cNvSpPr>
            <a:spLocks noChangeShapeType="1"/>
          </p:cNvSpPr>
          <p:nvPr/>
        </p:nvSpPr>
        <p:spPr bwMode="auto">
          <a:xfrm flipH="1">
            <a:off x="533900" y="2687216"/>
            <a:ext cx="491795" cy="69065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1" name="Arc 30"/>
          <p:cNvSpPr/>
          <p:nvPr/>
        </p:nvSpPr>
        <p:spPr bwMode="auto">
          <a:xfrm rot="18455038">
            <a:off x="709630" y="2754878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104160" y="2953833"/>
            <a:ext cx="219603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Departments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183866" y="3024542"/>
            <a:ext cx="2044318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auto">
          <a:xfrm>
            <a:off x="2747921" y="411736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2900322" y="419393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38" name="Straight Connector 37"/>
          <p:cNvCxnSpPr>
            <a:stCxn id="36" idx="3"/>
          </p:cNvCxnSpPr>
          <p:nvPr/>
        </p:nvCxnSpPr>
        <p:spPr bwMode="auto">
          <a:xfrm flipV="1">
            <a:off x="4332097" y="3868233"/>
            <a:ext cx="308368" cy="6834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9" name="Line 17"/>
          <p:cNvSpPr>
            <a:spLocks noChangeShapeType="1"/>
          </p:cNvSpPr>
          <p:nvPr/>
        </p:nvSpPr>
        <p:spPr bwMode="auto">
          <a:xfrm flipH="1">
            <a:off x="2467605" y="4541398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40" name="Arc 39"/>
          <p:cNvSpPr/>
          <p:nvPr/>
        </p:nvSpPr>
        <p:spPr bwMode="auto">
          <a:xfrm rot="10800000">
            <a:off x="2479292" y="4411038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560109" y="4424366"/>
            <a:ext cx="161229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639815" y="4495075"/>
            <a:ext cx="1460578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6578016" y="2981118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46" name="AutoShape 10"/>
          <p:cNvSpPr>
            <a:spLocks noChangeArrowheads="1"/>
          </p:cNvSpPr>
          <p:nvPr/>
        </p:nvSpPr>
        <p:spPr bwMode="auto">
          <a:xfrm>
            <a:off x="6730417" y="3057690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47" name="Straight Connector 46"/>
          <p:cNvCxnSpPr>
            <a:stCxn id="45" idx="3"/>
            <a:endCxn id="43" idx="0"/>
          </p:cNvCxnSpPr>
          <p:nvPr/>
        </p:nvCxnSpPr>
        <p:spPr bwMode="auto">
          <a:xfrm flipH="1">
            <a:off x="7366255" y="3415448"/>
            <a:ext cx="795937" cy="10089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8" name="Line 17"/>
          <p:cNvSpPr>
            <a:spLocks noChangeShapeType="1"/>
          </p:cNvSpPr>
          <p:nvPr/>
        </p:nvSpPr>
        <p:spPr bwMode="auto">
          <a:xfrm flipH="1">
            <a:off x="6297700" y="3405154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 rot="10800000">
            <a:off x="6309387" y="3274794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5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 4: Don’t Over-use Weak Entity Sets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757709"/>
          </a:xfrm>
        </p:spPr>
        <p:txBody>
          <a:bodyPr>
            <a:normAutofit fontScale="92500"/>
          </a:bodyPr>
          <a:lstStyle/>
          <a:p>
            <a:r>
              <a:rPr lang="en-US" dirty="0"/>
              <a:t>Too many entity sets that should not be “weak”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89040" y="1772816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States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8745" y="1843525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14758" y="1772816"/>
            <a:ext cx="148969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Countries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220072" y="179140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372473" y="186797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 bwMode="auto">
          <a:xfrm flipV="1">
            <a:off x="4932040" y="2225732"/>
            <a:ext cx="288032" cy="42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0" name="Line 17"/>
          <p:cNvSpPr>
            <a:spLocks noChangeShapeType="1"/>
          </p:cNvSpPr>
          <p:nvPr/>
        </p:nvSpPr>
        <p:spPr bwMode="auto">
          <a:xfrm flipH="1">
            <a:off x="6804247" y="2225732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>
            <a:off x="6709585" y="2096513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4195" y="1772816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3900" y="1843525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1885227" y="179140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037628" y="186797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17" name="Straight Connector 16"/>
          <p:cNvCxnSpPr>
            <a:stCxn id="13" idx="3"/>
            <a:endCxn id="15" idx="1"/>
          </p:cNvCxnSpPr>
          <p:nvPr/>
        </p:nvCxnSpPr>
        <p:spPr bwMode="auto">
          <a:xfrm flipV="1">
            <a:off x="1597195" y="2225732"/>
            <a:ext cx="288032" cy="42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469402" y="2225732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>
            <a:off x="3374740" y="2096513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95536" y="4098776"/>
            <a:ext cx="2072069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Universities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75242" y="4169485"/>
            <a:ext cx="187082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533900" y="2953833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86301" y="3030405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>
            <a:stCxn id="27" idx="3"/>
            <a:endCxn id="20" idx="0"/>
          </p:cNvCxnSpPr>
          <p:nvPr/>
        </p:nvCxnSpPr>
        <p:spPr bwMode="auto">
          <a:xfrm flipH="1">
            <a:off x="1431571" y="3388163"/>
            <a:ext cx="686505" cy="7106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0" name="Line 17"/>
          <p:cNvSpPr>
            <a:spLocks noChangeShapeType="1"/>
          </p:cNvSpPr>
          <p:nvPr/>
        </p:nvSpPr>
        <p:spPr bwMode="auto">
          <a:xfrm flipH="1">
            <a:off x="533900" y="2687216"/>
            <a:ext cx="491795" cy="69065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1" name="Arc 30"/>
          <p:cNvSpPr/>
          <p:nvPr/>
        </p:nvSpPr>
        <p:spPr bwMode="auto">
          <a:xfrm rot="18455038">
            <a:off x="709630" y="2754878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104160" y="2953833"/>
            <a:ext cx="219603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Departments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183866" y="3024542"/>
            <a:ext cx="2044318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auto">
          <a:xfrm>
            <a:off x="2747921" y="4117362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2900322" y="4193934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38" name="Straight Connector 37"/>
          <p:cNvCxnSpPr>
            <a:stCxn id="36" idx="3"/>
          </p:cNvCxnSpPr>
          <p:nvPr/>
        </p:nvCxnSpPr>
        <p:spPr bwMode="auto">
          <a:xfrm flipV="1">
            <a:off x="4332097" y="3868233"/>
            <a:ext cx="308368" cy="6834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9" name="Line 17"/>
          <p:cNvSpPr>
            <a:spLocks noChangeShapeType="1"/>
          </p:cNvSpPr>
          <p:nvPr/>
        </p:nvSpPr>
        <p:spPr bwMode="auto">
          <a:xfrm flipH="1">
            <a:off x="2467605" y="4541398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40" name="Arc 39"/>
          <p:cNvSpPr/>
          <p:nvPr/>
        </p:nvSpPr>
        <p:spPr bwMode="auto">
          <a:xfrm rot="10800000">
            <a:off x="2479292" y="4411038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560109" y="4424366"/>
            <a:ext cx="161229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639815" y="4495075"/>
            <a:ext cx="1460578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6578016" y="2981118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46" name="AutoShape 10"/>
          <p:cNvSpPr>
            <a:spLocks noChangeArrowheads="1"/>
          </p:cNvSpPr>
          <p:nvPr/>
        </p:nvSpPr>
        <p:spPr bwMode="auto">
          <a:xfrm>
            <a:off x="6730417" y="3057690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47" name="Straight Connector 46"/>
          <p:cNvCxnSpPr>
            <a:stCxn id="45" idx="3"/>
            <a:endCxn id="43" idx="0"/>
          </p:cNvCxnSpPr>
          <p:nvPr/>
        </p:nvCxnSpPr>
        <p:spPr bwMode="auto">
          <a:xfrm flipH="1">
            <a:off x="7366255" y="3415448"/>
            <a:ext cx="795937" cy="10089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8" name="Line 17"/>
          <p:cNvSpPr>
            <a:spLocks noChangeShapeType="1"/>
          </p:cNvSpPr>
          <p:nvPr/>
        </p:nvSpPr>
        <p:spPr bwMode="auto">
          <a:xfrm flipH="1">
            <a:off x="6297700" y="3405154"/>
            <a:ext cx="310510" cy="428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 rot="10800000">
            <a:off x="6309387" y="3274794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5536" y="1556792"/>
            <a:ext cx="8208912" cy="2448271"/>
          </a:xfrm>
          <a:prstGeom prst="roundRect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ea typeface="宋体" pitchFamily="2" charset="-122"/>
              </a:rPr>
              <a:t>Note: For your lab project, use weak entity sets whenever appropriate and don’t worry about over-use</a:t>
            </a:r>
            <a:endParaRPr kumimoji="0" lang="en-SG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91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Key</a:t>
            </a:r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Degree</a:t>
            </a:r>
          </a:p>
          <a:p>
            <a:r>
              <a:rPr lang="en-US" dirty="0"/>
              <a:t>Subclasses</a:t>
            </a:r>
          </a:p>
          <a:p>
            <a:r>
              <a:rPr lang="en-US" dirty="0"/>
              <a:t>Weak Entity Sets</a:t>
            </a:r>
          </a:p>
        </p:txBody>
      </p:sp>
    </p:spTree>
    <p:extLst>
      <p:ext uri="{BB962C8B-B14F-4D97-AF65-F5344CB8AC3E}">
        <p14:creationId xmlns:p14="http://schemas.microsoft.com/office/powerpoint/2010/main" val="1088682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592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discussed</a:t>
            </a:r>
          </a:p>
          <a:p>
            <a:pPr lvl="1"/>
            <a:r>
              <a:rPr lang="en-US" dirty="0"/>
              <a:t>Elements of ER Diagrams: Entity Sets, Relationships, Attributes…</a:t>
            </a:r>
          </a:p>
          <a:p>
            <a:pPr lvl="1"/>
            <a:r>
              <a:rPr lang="en-US" dirty="0"/>
              <a:t>Design principles of ER Diagrams</a:t>
            </a:r>
          </a:p>
          <a:p>
            <a:r>
              <a:rPr lang="en-US" dirty="0"/>
              <a:t>These all concern the conversion below: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835696" y="4046924"/>
            <a:ext cx="5472608" cy="578882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Calibri" pitchFamily="34" charset="0"/>
                <a:ea typeface="宋体" pitchFamily="2" charset="-122"/>
              </a:rPr>
              <a:t>Real-World Application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4283968" y="4769822"/>
            <a:ext cx="576064" cy="648072"/>
          </a:xfrm>
          <a:prstGeom prst="downArrow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835696" y="5514414"/>
            <a:ext cx="5472608" cy="578882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Entity-Relationship (ER) Diagrams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0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592288"/>
          </a:xfrm>
        </p:spPr>
        <p:txBody>
          <a:bodyPr>
            <a:normAutofit/>
          </a:bodyPr>
          <a:lstStyle/>
          <a:p>
            <a:r>
              <a:rPr lang="en-US" dirty="0"/>
              <a:t>But how do we convert the ER diagrams to a set of tables?</a:t>
            </a:r>
          </a:p>
          <a:p>
            <a:r>
              <a:rPr lang="en-US" dirty="0"/>
              <a:t>We will discuss this in the next few slides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835696" y="4046924"/>
            <a:ext cx="5472608" cy="578882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Entity-Relationship (ER) Diagrams</a:t>
            </a:r>
            <a:endParaRPr lang="en-SG" sz="2800" b="1" dirty="0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4283968" y="4769822"/>
            <a:ext cx="576064" cy="648072"/>
          </a:xfrm>
          <a:prstGeom prst="downArrow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835696" y="5514414"/>
            <a:ext cx="5472608" cy="578882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Calibri" pitchFamily="34" charset="0"/>
                <a:ea typeface="宋体" pitchFamily="2" charset="-122"/>
              </a:rPr>
              <a:t>Tables (Database Schema)</a:t>
            </a:r>
            <a:endParaRPr lang="en-SG" sz="2800" b="1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</a:t>
            </a:r>
            <a:r>
              <a:rPr lang="en-US" dirty="0">
                <a:sym typeface="Wingdings" pitchFamily="2" charset="2"/>
              </a:rPr>
              <a:t> Relational Schema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339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Products (</a:t>
            </a:r>
            <a:r>
              <a:rPr lang="en-US" u="sng" dirty="0"/>
              <a:t>name</a:t>
            </a:r>
            <a:r>
              <a:rPr lang="en-US" dirty="0"/>
              <a:t>, price)</a:t>
            </a:r>
          </a:p>
          <a:p>
            <a:r>
              <a:rPr lang="en-US" dirty="0"/>
              <a:t>Persons (</a:t>
            </a:r>
            <a:r>
              <a:rPr lang="en-US" u="sng" dirty="0"/>
              <a:t>name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r>
              <a:rPr lang="en-US" dirty="0"/>
              <a:t>Buy (</a:t>
            </a:r>
            <a:r>
              <a:rPr lang="en-US" u="sng" dirty="0" err="1"/>
              <a:t>product_name</a:t>
            </a:r>
            <a:r>
              <a:rPr lang="en-US" dirty="0"/>
              <a:t>, </a:t>
            </a:r>
            <a:r>
              <a:rPr lang="en-US" u="sng" dirty="0" err="1"/>
              <a:t>person_name</a:t>
            </a:r>
            <a:r>
              <a:rPr lang="en-US" dirty="0"/>
              <a:t>)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A50021"/>
                </a:solidFill>
              </a:rPr>
              <a:t>relation schema </a:t>
            </a:r>
            <a:r>
              <a:rPr lang="en-US" dirty="0"/>
              <a:t>= the name of a table + names of its attributes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A50021"/>
                </a:solidFill>
              </a:rPr>
              <a:t>database schema </a:t>
            </a:r>
            <a:r>
              <a:rPr lang="en-US" dirty="0"/>
              <a:t>= a set of relation schemas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48536" y="1340768"/>
            <a:ext cx="1594656" cy="694556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7674260" y="1777380"/>
            <a:ext cx="1146212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6" name="Oval 29"/>
          <p:cNvSpPr>
            <a:spLocks noChangeArrowheads="1"/>
          </p:cNvSpPr>
          <p:nvPr/>
        </p:nvSpPr>
        <p:spPr bwMode="auto">
          <a:xfrm>
            <a:off x="7668344" y="1029658"/>
            <a:ext cx="1070992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7418598" y="1814736"/>
            <a:ext cx="255662" cy="2483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H="1">
            <a:off x="7443192" y="1315408"/>
            <a:ext cx="231068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51720" y="1362472"/>
            <a:ext cx="1503040" cy="672852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467544" y="98072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467544" y="177738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2" name="Line 39"/>
          <p:cNvSpPr>
            <a:spLocks noChangeShapeType="1"/>
          </p:cNvSpPr>
          <p:nvPr/>
        </p:nvSpPr>
        <p:spPr bwMode="auto">
          <a:xfrm>
            <a:off x="1610544" y="1315408"/>
            <a:ext cx="441176" cy="3389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3" name="Line 40"/>
          <p:cNvSpPr>
            <a:spLocks noChangeShapeType="1"/>
          </p:cNvSpPr>
          <p:nvPr/>
        </p:nvSpPr>
        <p:spPr bwMode="auto">
          <a:xfrm flipH="1">
            <a:off x="1610544" y="1814736"/>
            <a:ext cx="434330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3986808" y="1340768"/>
            <a:ext cx="1440160" cy="694556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3554760" y="1700808"/>
            <a:ext cx="432048" cy="35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5426968" y="1697292"/>
            <a:ext cx="421568" cy="35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427984" y="2204864"/>
            <a:ext cx="576064" cy="720080"/>
          </a:xfrm>
          <a:prstGeom prst="downArrow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58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</a:t>
            </a:r>
            <a:r>
              <a:rPr lang="en-US" dirty="0">
                <a:sym typeface="Wingdings" pitchFamily="2" charset="2"/>
              </a:rPr>
              <a:t> Relational Schema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rules:</a:t>
            </a:r>
          </a:p>
          <a:p>
            <a:pPr lvl="1"/>
            <a:r>
              <a:rPr lang="en-US" dirty="0"/>
              <a:t>Each entity set becomes a relation</a:t>
            </a:r>
          </a:p>
          <a:p>
            <a:pPr lvl="1"/>
            <a:r>
              <a:rPr lang="en-US" dirty="0"/>
              <a:t>Each many-to-many relationship becomes a relation</a:t>
            </a:r>
          </a:p>
          <a:p>
            <a:r>
              <a:rPr lang="en-US" dirty="0"/>
              <a:t>Special treatment needed for:</a:t>
            </a:r>
          </a:p>
          <a:p>
            <a:pPr lvl="1"/>
            <a:r>
              <a:rPr lang="en-US" dirty="0"/>
              <a:t>Weak entity sets</a:t>
            </a:r>
          </a:p>
          <a:p>
            <a:pPr lvl="1"/>
            <a:r>
              <a:rPr lang="en-US" dirty="0"/>
              <a:t>Subclasses</a:t>
            </a:r>
            <a:endParaRPr lang="en-SG" dirty="0"/>
          </a:p>
          <a:p>
            <a:pPr lvl="1"/>
            <a:r>
              <a:rPr lang="en-US" dirty="0"/>
              <a:t>Many-to-one and one-to-one relationships 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416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582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entity set is converted into a relation that contains all its attributes</a:t>
            </a:r>
          </a:p>
          <a:p>
            <a:r>
              <a:rPr lang="en-US" dirty="0"/>
              <a:t>The key of the relation = the key of the entity set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49044" y="2174776"/>
            <a:ext cx="955848" cy="601588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Bars</a:t>
            </a: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4166220" y="12687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7046540" y="1277553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license</a:t>
            </a: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5606380" y="12687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 err="1">
                <a:latin typeface="Calibri" pitchFamily="34" charset="0"/>
              </a:rPr>
              <a:t>addr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2" name="Oval 25"/>
          <p:cNvSpPr>
            <a:spLocks noChangeArrowheads="1"/>
          </p:cNvSpPr>
          <p:nvPr/>
        </p:nvSpPr>
        <p:spPr bwMode="auto">
          <a:xfrm>
            <a:off x="2780928" y="1273397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3" name="Straight Connector 12"/>
          <p:cNvCxnSpPr>
            <a:stCxn id="12" idx="4"/>
            <a:endCxn id="4" idx="1"/>
          </p:cNvCxnSpPr>
          <p:nvPr/>
        </p:nvCxnSpPr>
        <p:spPr bwMode="auto">
          <a:xfrm>
            <a:off x="3352428" y="1844897"/>
            <a:ext cx="1596616" cy="6306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5" idx="4"/>
            <a:endCxn id="4" idx="0"/>
          </p:cNvCxnSpPr>
          <p:nvPr/>
        </p:nvCxnSpPr>
        <p:spPr bwMode="auto">
          <a:xfrm>
            <a:off x="4737720" y="1840260"/>
            <a:ext cx="689248" cy="3345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4"/>
            <a:endCxn id="4" idx="0"/>
          </p:cNvCxnSpPr>
          <p:nvPr/>
        </p:nvCxnSpPr>
        <p:spPr bwMode="auto">
          <a:xfrm flipH="1">
            <a:off x="5426968" y="1840260"/>
            <a:ext cx="750912" cy="3345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6" idx="4"/>
            <a:endCxn id="4" idx="3"/>
          </p:cNvCxnSpPr>
          <p:nvPr/>
        </p:nvCxnSpPr>
        <p:spPr bwMode="auto">
          <a:xfrm flipH="1">
            <a:off x="5904892" y="1849053"/>
            <a:ext cx="1884598" cy="6265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115616" y="3500616"/>
          <a:ext cx="439858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>
                          <a:latin typeface="Calibri" pitchFamily="34" charset="0"/>
                        </a:rPr>
                        <a:t>ID</a:t>
                      </a:r>
                      <a:endParaRPr lang="en-SG" sz="2600" u="sng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name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Calibri" pitchFamily="34" charset="0"/>
                        </a:rPr>
                        <a:t>addr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license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</a:p>
                  </a:txBody>
                  <a:tcPr marL="72000" marR="72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</a:p>
                  </a:txBody>
                  <a:tcPr marL="72000" marR="72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32620" y="2849844"/>
            <a:ext cx="1063116" cy="5343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sz="3000" b="1" dirty="0">
                <a:latin typeface="Calibri" pitchFamily="34" charset="0"/>
              </a:rPr>
              <a:t>Bars</a:t>
            </a:r>
            <a:endParaRPr lang="en-SG" sz="3000" b="1" dirty="0">
              <a:latin typeface="Calibri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3450419">
            <a:off x="4185599" y="2704613"/>
            <a:ext cx="576064" cy="720080"/>
          </a:xfrm>
          <a:prstGeom prst="downArrow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65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26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Many-to</a:t>
            </a:r>
            <a:r>
              <a:rPr lang="en-US" altLang="zh-CN" dirty="0"/>
              <a:t>-Many </a:t>
            </a:r>
            <a:r>
              <a:rPr lang="en-US" dirty="0"/>
              <a:t>Relationship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2520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Converted into a relation that contains </a:t>
            </a:r>
          </a:p>
          <a:p>
            <a:pPr lvl="1"/>
            <a:r>
              <a:rPr lang="en-US" dirty="0"/>
              <a:t>all keys of the participating entity sets, and </a:t>
            </a:r>
          </a:p>
          <a:p>
            <a:pPr lvl="1"/>
            <a:r>
              <a:rPr lang="en-US" dirty="0"/>
              <a:t>the attributes of the relationship (if any)</a:t>
            </a:r>
          </a:p>
          <a:p>
            <a:r>
              <a:rPr lang="en-US" dirty="0"/>
              <a:t>Key of relation = Keys of the participating entity sets</a:t>
            </a:r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211961" y="5117936"/>
          <a:ext cx="446449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>
                          <a:latin typeface="Calibri" pitchFamily="34" charset="0"/>
                        </a:rPr>
                        <a:t>Bars-ID</a:t>
                      </a:r>
                      <a:endParaRPr lang="en-SG" sz="2600" u="sng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>
                          <a:latin typeface="Calibri" pitchFamily="34" charset="0"/>
                        </a:rPr>
                        <a:t>Beers-ID</a:t>
                      </a:r>
                      <a:endParaRPr lang="en-SG" sz="2600" u="sng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price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9832" y="5157192"/>
            <a:ext cx="106311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Sell</a:t>
            </a:r>
            <a:endParaRPr lang="en-SG" sz="3200" b="1" dirty="0"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49280" y="1742655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Beers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51556" y="1742655"/>
            <a:ext cx="12683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Bars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851920" y="1705372"/>
            <a:ext cx="1656184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Sell</a:t>
            </a:r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 bwMode="auto">
          <a:xfrm>
            <a:off x="3419872" y="2199855"/>
            <a:ext cx="432048" cy="8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Straight Connector 9"/>
          <p:cNvCxnSpPr>
            <a:stCxn id="8" idx="3"/>
            <a:endCxn id="6" idx="1"/>
          </p:cNvCxnSpPr>
          <p:nvPr/>
        </p:nvCxnSpPr>
        <p:spPr bwMode="auto">
          <a:xfrm flipV="1">
            <a:off x="5508104" y="2199855"/>
            <a:ext cx="441176" cy="8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476672" y="156135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2" name="Straight Connector 11"/>
          <p:cNvCxnSpPr>
            <a:stCxn id="11" idx="6"/>
            <a:endCxn id="7" idx="1"/>
          </p:cNvCxnSpPr>
          <p:nvPr/>
        </p:nvCxnSpPr>
        <p:spPr bwMode="auto">
          <a:xfrm>
            <a:off x="1619672" y="1847106"/>
            <a:ext cx="531884" cy="3527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467544" y="228600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14" name="Straight Connector 13"/>
          <p:cNvCxnSpPr>
            <a:stCxn id="13" idx="6"/>
            <a:endCxn id="7" idx="1"/>
          </p:cNvCxnSpPr>
          <p:nvPr/>
        </p:nvCxnSpPr>
        <p:spPr bwMode="auto">
          <a:xfrm flipV="1">
            <a:off x="1610544" y="2199855"/>
            <a:ext cx="541012" cy="3718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7505628" y="156135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6" name="Straight Connector 15"/>
          <p:cNvCxnSpPr>
            <a:stCxn id="15" idx="2"/>
            <a:endCxn id="6" idx="3"/>
          </p:cNvCxnSpPr>
          <p:nvPr/>
        </p:nvCxnSpPr>
        <p:spPr bwMode="auto">
          <a:xfrm flipH="1">
            <a:off x="7092280" y="1847106"/>
            <a:ext cx="413348" cy="3527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5"/>
          <p:cNvSpPr>
            <a:spLocks noChangeArrowheads="1"/>
          </p:cNvSpPr>
          <p:nvPr/>
        </p:nvSpPr>
        <p:spPr bwMode="auto">
          <a:xfrm>
            <a:off x="7496500" y="228600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18" name="Straight Connector 17"/>
          <p:cNvCxnSpPr>
            <a:stCxn id="6" idx="3"/>
            <a:endCxn id="17" idx="2"/>
          </p:cNvCxnSpPr>
          <p:nvPr/>
        </p:nvCxnSpPr>
        <p:spPr bwMode="auto">
          <a:xfrm>
            <a:off x="7092280" y="2199855"/>
            <a:ext cx="404220" cy="3718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4932040" y="98529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price</a:t>
            </a:r>
          </a:p>
        </p:txBody>
      </p:sp>
      <p:cxnSp>
        <p:nvCxnSpPr>
          <p:cNvPr id="20" name="Straight Connector 19"/>
          <p:cNvCxnSpPr>
            <a:stCxn id="8" idx="0"/>
            <a:endCxn id="19" idx="4"/>
          </p:cNvCxnSpPr>
          <p:nvPr/>
        </p:nvCxnSpPr>
        <p:spPr bwMode="auto">
          <a:xfrm flipV="1">
            <a:off x="4680012" y="1556792"/>
            <a:ext cx="823528" cy="1485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4876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Many-to</a:t>
            </a:r>
            <a:r>
              <a:rPr lang="en-US" altLang="zh-CN" dirty="0"/>
              <a:t>-Many </a:t>
            </a:r>
            <a:r>
              <a:rPr lang="en-US" dirty="0"/>
              <a:t>Relationship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579296" cy="20162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an entity is involved multiple times in a relationship</a:t>
            </a:r>
          </a:p>
          <a:p>
            <a:pPr lvl="1"/>
            <a:r>
              <a:rPr lang="en-US" dirty="0"/>
              <a:t>Its key will appear in the corresponding relation multiple times</a:t>
            </a:r>
          </a:p>
          <a:p>
            <a:pPr lvl="1"/>
            <a:r>
              <a:rPr lang="en-US" dirty="0"/>
              <a:t>The key is re-named according to the corresponding role</a:t>
            </a:r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91881" y="5117936"/>
          <a:ext cx="403244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>
                          <a:latin typeface="Calibri" pitchFamily="34" charset="0"/>
                        </a:rPr>
                        <a:t>Follower-ID</a:t>
                      </a:r>
                      <a:endParaRPr lang="en-SG" sz="2600" u="sng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 err="1">
                          <a:latin typeface="Calibri" pitchFamily="34" charset="0"/>
                        </a:rPr>
                        <a:t>Followee</a:t>
                      </a:r>
                      <a:r>
                        <a:rPr lang="en-US" sz="2600" u="sng" dirty="0">
                          <a:latin typeface="Calibri" pitchFamily="34" charset="0"/>
                        </a:rPr>
                        <a:t>-ID</a:t>
                      </a:r>
                      <a:endParaRPr lang="en-SG" sz="2600" u="sng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…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1720" y="5157192"/>
            <a:ext cx="1351147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Follow</a:t>
            </a:r>
            <a:endParaRPr lang="en-SG" sz="3200" b="1" dirty="0">
              <a:latin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301001" y="1540396"/>
            <a:ext cx="1279111" cy="810766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Persons</a:t>
            </a: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6804248" y="1502296"/>
            <a:ext cx="2160240" cy="848866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Follow</a:t>
            </a:r>
          </a:p>
        </p:txBody>
      </p:sp>
      <p:cxnSp>
        <p:nvCxnSpPr>
          <p:cNvPr id="23" name="Curved Connector 22"/>
          <p:cNvCxnSpPr>
            <a:stCxn id="22" idx="0"/>
            <a:endCxn id="21" idx="0"/>
          </p:cNvCxnSpPr>
          <p:nvPr/>
        </p:nvCxnSpPr>
        <p:spPr bwMode="auto">
          <a:xfrm rot="16200000" flipH="1" flipV="1">
            <a:off x="6393413" y="49440"/>
            <a:ext cx="38100" cy="2943811"/>
          </a:xfrm>
          <a:prstGeom prst="curvedConnector3">
            <a:avLst>
              <a:gd name="adj1" fmla="val -134483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4" name="Curved Connector 23"/>
          <p:cNvCxnSpPr>
            <a:stCxn id="22" idx="2"/>
            <a:endCxn id="21" idx="2"/>
          </p:cNvCxnSpPr>
          <p:nvPr/>
        </p:nvCxnSpPr>
        <p:spPr bwMode="auto">
          <a:xfrm rot="5400000">
            <a:off x="6412463" y="879257"/>
            <a:ext cx="12700" cy="2943811"/>
          </a:xfrm>
          <a:prstGeom prst="curvedConnector3">
            <a:avLst>
              <a:gd name="adj1" fmla="val 461379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5636571" y="980728"/>
            <a:ext cx="1532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Calibri" pitchFamily="34" charset="0"/>
              </a:rPr>
              <a:t>Followee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63019" y="2401724"/>
            <a:ext cx="1480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Calibri" pitchFamily="34" charset="0"/>
              </a:rPr>
              <a:t>Follower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2626117" y="134076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 bwMode="auto">
          <a:xfrm>
            <a:off x="3769117" y="1626518"/>
            <a:ext cx="531884" cy="3527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2616989" y="20654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30" name="Straight Connector 29"/>
          <p:cNvCxnSpPr>
            <a:stCxn id="29" idx="6"/>
          </p:cNvCxnSpPr>
          <p:nvPr/>
        </p:nvCxnSpPr>
        <p:spPr bwMode="auto">
          <a:xfrm flipV="1">
            <a:off x="3759989" y="1979267"/>
            <a:ext cx="541012" cy="3718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151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1" grpId="0" animBg="1"/>
      <p:bldP spid="22" grpId="0" animBg="1"/>
      <p:bldP spid="25" grpId="0"/>
      <p:bldP spid="26" grpId="0"/>
      <p:bldP spid="27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1602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weak entity set is converted to a relation that contains </a:t>
            </a:r>
          </a:p>
          <a:p>
            <a:pPr lvl="1"/>
            <a:r>
              <a:rPr lang="en-US" dirty="0"/>
              <a:t>all of its attributes, and</a:t>
            </a:r>
          </a:p>
          <a:p>
            <a:pPr lvl="1"/>
            <a:r>
              <a:rPr lang="en-US" dirty="0"/>
              <a:t>the key attributes of the supporting entity set</a:t>
            </a:r>
          </a:p>
          <a:p>
            <a:r>
              <a:rPr lang="en-US" dirty="0"/>
              <a:t>The supporting relationship is ignored</a:t>
            </a:r>
            <a:endParaRPr lang="en-SG" dirty="0"/>
          </a:p>
          <a:p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67744" y="1375077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738049" y="98072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6" name="Straight Connector 5"/>
          <p:cNvCxnSpPr>
            <a:stCxn id="5" idx="6"/>
            <a:endCxn id="4" idx="1"/>
          </p:cNvCxnSpPr>
          <p:nvPr/>
        </p:nvCxnSpPr>
        <p:spPr bwMode="auto">
          <a:xfrm>
            <a:off x="1881049" y="1266478"/>
            <a:ext cx="386695" cy="5657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25"/>
          <p:cNvSpPr>
            <a:spLocks noChangeArrowheads="1"/>
          </p:cNvSpPr>
          <p:nvPr/>
        </p:nvSpPr>
        <p:spPr bwMode="auto">
          <a:xfrm>
            <a:off x="179512" y="1954564"/>
            <a:ext cx="194240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population</a:t>
            </a:r>
          </a:p>
        </p:txBody>
      </p:sp>
      <p:cxnSp>
        <p:nvCxnSpPr>
          <p:cNvPr id="8" name="Straight Connector 7"/>
          <p:cNvCxnSpPr>
            <a:stCxn id="7" idx="6"/>
            <a:endCxn id="4" idx="1"/>
          </p:cNvCxnSpPr>
          <p:nvPr/>
        </p:nvCxnSpPr>
        <p:spPr bwMode="auto">
          <a:xfrm flipV="1">
            <a:off x="2121921" y="1832277"/>
            <a:ext cx="145823" cy="4080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47449" y="1445786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21288" y="1423935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States</a:t>
            </a:r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7452320" y="1068459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12" name="Straight Connector 11"/>
          <p:cNvCxnSpPr>
            <a:stCxn id="11" idx="2"/>
            <a:endCxn id="10" idx="3"/>
          </p:cNvCxnSpPr>
          <p:nvPr/>
        </p:nvCxnSpPr>
        <p:spPr bwMode="auto">
          <a:xfrm flipH="1">
            <a:off x="7164288" y="1354209"/>
            <a:ext cx="288032" cy="5269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7452320" y="1860547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GDP</a:t>
            </a:r>
          </a:p>
        </p:txBody>
      </p:sp>
      <p:cxnSp>
        <p:nvCxnSpPr>
          <p:cNvPr id="14" name="Straight Connector 13"/>
          <p:cNvCxnSpPr>
            <a:stCxn id="13" idx="2"/>
            <a:endCxn id="10" idx="3"/>
          </p:cNvCxnSpPr>
          <p:nvPr/>
        </p:nvCxnSpPr>
        <p:spPr bwMode="auto">
          <a:xfrm flipH="1" flipV="1">
            <a:off x="7164288" y="1881135"/>
            <a:ext cx="288032" cy="2651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3923928" y="1442521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4076329" y="1519093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 bwMode="auto">
          <a:xfrm flipV="1">
            <a:off x="3410744" y="1876851"/>
            <a:ext cx="513184" cy="22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5508104" y="1876851"/>
            <a:ext cx="513184" cy="114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>
            <a:off x="5616115" y="1747632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339752" y="5167848"/>
          <a:ext cx="49685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state-name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latin typeface="Calibri" pitchFamily="34" charset="0"/>
                        </a:rPr>
                        <a:t>city-name</a:t>
                      </a:r>
                      <a:endParaRPr lang="en-SG" sz="2400" u="sng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population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…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…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78986" y="5229200"/>
            <a:ext cx="1188758" cy="55399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libri" pitchFamily="34" charset="0"/>
              </a:rPr>
              <a:t>Cities</a:t>
            </a:r>
            <a:endParaRPr lang="en-SG" sz="3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7909"/>
          </a:xfrm>
        </p:spPr>
        <p:txBody>
          <a:bodyPr/>
          <a:lstStyle/>
          <a:p>
            <a:r>
              <a:rPr lang="en-US" dirty="0"/>
              <a:t>There are three different ways</a:t>
            </a:r>
          </a:p>
          <a:p>
            <a:pPr lvl="1"/>
            <a:r>
              <a:rPr lang="en-US" dirty="0"/>
              <a:t>The ER approach</a:t>
            </a:r>
          </a:p>
          <a:p>
            <a:pPr lvl="1"/>
            <a:r>
              <a:rPr lang="en-US" dirty="0"/>
              <a:t>The OO approach</a:t>
            </a:r>
          </a:p>
          <a:p>
            <a:pPr lvl="1"/>
            <a:r>
              <a:rPr lang="en-US" dirty="0"/>
              <a:t>The NULL approach</a:t>
            </a:r>
          </a:p>
          <a:p>
            <a:pPr lvl="1"/>
            <a:endParaRPr lang="en-S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83768" y="1139046"/>
            <a:ext cx="129614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Cartoon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899591" y="1310496"/>
            <a:ext cx="122232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Is_3D</a:t>
            </a:r>
          </a:p>
        </p:txBody>
      </p:sp>
      <p:cxnSp>
        <p:nvCxnSpPr>
          <p:cNvPr id="16" name="Straight Connector 15"/>
          <p:cNvCxnSpPr>
            <a:stCxn id="15" idx="6"/>
            <a:endCxn id="14" idx="1"/>
          </p:cNvCxnSpPr>
          <p:nvPr/>
        </p:nvCxnSpPr>
        <p:spPr bwMode="auto">
          <a:xfrm>
            <a:off x="2121920" y="1596246"/>
            <a:ext cx="3618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652120" y="1139046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Movies</a:t>
            </a: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7452320" y="8367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9" name="Straight Connector 18"/>
          <p:cNvCxnSpPr>
            <a:stCxn id="18" idx="2"/>
            <a:endCxn id="17" idx="3"/>
          </p:cNvCxnSpPr>
          <p:nvPr/>
        </p:nvCxnSpPr>
        <p:spPr bwMode="auto">
          <a:xfrm flipH="1">
            <a:off x="7020272" y="1122462"/>
            <a:ext cx="432048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7452320" y="1628800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21" name="Straight Connector 20"/>
          <p:cNvCxnSpPr>
            <a:stCxn id="20" idx="2"/>
            <a:endCxn id="17" idx="3"/>
          </p:cNvCxnSpPr>
          <p:nvPr/>
        </p:nvCxnSpPr>
        <p:spPr bwMode="auto">
          <a:xfrm flipH="1" flipV="1">
            <a:off x="7020272" y="1596246"/>
            <a:ext cx="432048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3"/>
            <a:endCxn id="17" idx="1"/>
          </p:cNvCxnSpPr>
          <p:nvPr/>
        </p:nvCxnSpPr>
        <p:spPr bwMode="auto">
          <a:xfrm>
            <a:off x="3779912" y="1596246"/>
            <a:ext cx="18722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3" name="Isosceles Triangle 22"/>
          <p:cNvSpPr/>
          <p:nvPr/>
        </p:nvSpPr>
        <p:spPr bwMode="auto">
          <a:xfrm rot="5400000">
            <a:off x="4311871" y="1069408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92896" y="2294012"/>
            <a:ext cx="12870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Sci-Fi</a:t>
            </a:r>
          </a:p>
        </p:txBody>
      </p:sp>
      <p:cxnSp>
        <p:nvCxnSpPr>
          <p:cNvPr id="25" name="Straight Connector 24"/>
          <p:cNvCxnSpPr>
            <a:stCxn id="24" idx="3"/>
            <a:endCxn id="26" idx="3"/>
          </p:cNvCxnSpPr>
          <p:nvPr/>
        </p:nvCxnSpPr>
        <p:spPr bwMode="auto">
          <a:xfrm flipV="1">
            <a:off x="3779912" y="2743339"/>
            <a:ext cx="432048" cy="78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4311871" y="2224374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8" name="Straight Connector 27"/>
          <p:cNvCxnSpPr>
            <a:stCxn id="26" idx="0"/>
          </p:cNvCxnSpPr>
          <p:nvPr/>
        </p:nvCxnSpPr>
        <p:spPr bwMode="auto">
          <a:xfrm flipV="1">
            <a:off x="5249889" y="2053446"/>
            <a:ext cx="474239" cy="6898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5" name="Oval 25"/>
          <p:cNvSpPr>
            <a:spLocks noChangeArrowheads="1"/>
          </p:cNvSpPr>
          <p:nvPr/>
        </p:nvSpPr>
        <p:spPr bwMode="auto">
          <a:xfrm>
            <a:off x="325335" y="2420888"/>
            <a:ext cx="194240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 err="1">
                <a:latin typeface="Calibri" pitchFamily="34" charset="0"/>
              </a:rPr>
              <a:t>Is_Adoption</a:t>
            </a:r>
            <a:endParaRPr lang="en-US" sz="2800" b="1" dirty="0">
              <a:latin typeface="Calibri" pitchFamily="34" charset="0"/>
            </a:endParaRPr>
          </a:p>
        </p:txBody>
      </p:sp>
      <p:cxnSp>
        <p:nvCxnSpPr>
          <p:cNvPr id="36" name="Straight Connector 35"/>
          <p:cNvCxnSpPr>
            <a:stCxn id="35" idx="6"/>
            <a:endCxn id="24" idx="1"/>
          </p:cNvCxnSpPr>
          <p:nvPr/>
        </p:nvCxnSpPr>
        <p:spPr bwMode="auto">
          <a:xfrm>
            <a:off x="2267744" y="2706638"/>
            <a:ext cx="225152" cy="445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687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 approach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79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relation for each entity set</a:t>
            </a:r>
          </a:p>
          <a:p>
            <a:pPr lvl="1"/>
            <a:r>
              <a:rPr lang="en-US" dirty="0"/>
              <a:t>Movies( </a:t>
            </a:r>
            <a:r>
              <a:rPr lang="en-US" u="sng" dirty="0"/>
              <a:t>ID</a:t>
            </a:r>
            <a:r>
              <a:rPr lang="en-US" dirty="0"/>
              <a:t>, name )</a:t>
            </a:r>
          </a:p>
          <a:p>
            <a:pPr lvl="1"/>
            <a:r>
              <a:rPr lang="en-US" dirty="0"/>
              <a:t>Cartoon( </a:t>
            </a:r>
            <a:r>
              <a:rPr lang="en-US" u="sng" dirty="0"/>
              <a:t>ID</a:t>
            </a:r>
            <a:r>
              <a:rPr lang="en-US" dirty="0"/>
              <a:t>, Is_3D )</a:t>
            </a:r>
          </a:p>
          <a:p>
            <a:pPr lvl="1"/>
            <a:r>
              <a:rPr lang="en-US" dirty="0"/>
              <a:t>Sci-Fi( 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Is_Adoption</a:t>
            </a:r>
            <a:r>
              <a:rPr lang="en-US" dirty="0"/>
              <a:t> )</a:t>
            </a:r>
          </a:p>
          <a:p>
            <a:r>
              <a:rPr lang="en-US" dirty="0"/>
              <a:t>A record may appear in multiple relations</a:t>
            </a:r>
          </a:p>
          <a:p>
            <a:pPr lvl="1"/>
            <a:endParaRPr lang="en-S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83768" y="1139046"/>
            <a:ext cx="129614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Cartoon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899591" y="1310496"/>
            <a:ext cx="122232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Is_3D</a:t>
            </a:r>
          </a:p>
        </p:txBody>
      </p:sp>
      <p:cxnSp>
        <p:nvCxnSpPr>
          <p:cNvPr id="16" name="Straight Connector 15"/>
          <p:cNvCxnSpPr>
            <a:stCxn id="15" idx="6"/>
            <a:endCxn id="14" idx="1"/>
          </p:cNvCxnSpPr>
          <p:nvPr/>
        </p:nvCxnSpPr>
        <p:spPr bwMode="auto">
          <a:xfrm>
            <a:off x="2121920" y="1596246"/>
            <a:ext cx="3618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652120" y="1139046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Movies</a:t>
            </a: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7452320" y="8367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9" name="Straight Connector 18"/>
          <p:cNvCxnSpPr>
            <a:stCxn id="18" idx="2"/>
            <a:endCxn id="17" idx="3"/>
          </p:cNvCxnSpPr>
          <p:nvPr/>
        </p:nvCxnSpPr>
        <p:spPr bwMode="auto">
          <a:xfrm flipH="1">
            <a:off x="7020272" y="1122462"/>
            <a:ext cx="432048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7452320" y="1628800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21" name="Straight Connector 20"/>
          <p:cNvCxnSpPr>
            <a:stCxn id="20" idx="2"/>
            <a:endCxn id="17" idx="3"/>
          </p:cNvCxnSpPr>
          <p:nvPr/>
        </p:nvCxnSpPr>
        <p:spPr bwMode="auto">
          <a:xfrm flipH="1" flipV="1">
            <a:off x="7020272" y="1596246"/>
            <a:ext cx="432048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3"/>
            <a:endCxn id="17" idx="1"/>
          </p:cNvCxnSpPr>
          <p:nvPr/>
        </p:nvCxnSpPr>
        <p:spPr bwMode="auto">
          <a:xfrm>
            <a:off x="3779912" y="1596246"/>
            <a:ext cx="18722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3" name="Isosceles Triangle 22"/>
          <p:cNvSpPr/>
          <p:nvPr/>
        </p:nvSpPr>
        <p:spPr bwMode="auto">
          <a:xfrm rot="5400000">
            <a:off x="4311871" y="1069408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92896" y="2294012"/>
            <a:ext cx="12870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Sci-Fi</a:t>
            </a:r>
          </a:p>
        </p:txBody>
      </p:sp>
      <p:cxnSp>
        <p:nvCxnSpPr>
          <p:cNvPr id="25" name="Straight Connector 24"/>
          <p:cNvCxnSpPr>
            <a:stCxn id="24" idx="3"/>
            <a:endCxn id="26" idx="3"/>
          </p:cNvCxnSpPr>
          <p:nvPr/>
        </p:nvCxnSpPr>
        <p:spPr bwMode="auto">
          <a:xfrm flipV="1">
            <a:off x="3779912" y="2743339"/>
            <a:ext cx="432048" cy="78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4311871" y="2224374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8" name="Straight Connector 27"/>
          <p:cNvCxnSpPr>
            <a:stCxn id="26" idx="0"/>
          </p:cNvCxnSpPr>
          <p:nvPr/>
        </p:nvCxnSpPr>
        <p:spPr bwMode="auto">
          <a:xfrm flipV="1">
            <a:off x="5249889" y="2053446"/>
            <a:ext cx="474239" cy="6898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5" name="Oval 25"/>
          <p:cNvSpPr>
            <a:spLocks noChangeArrowheads="1"/>
          </p:cNvSpPr>
          <p:nvPr/>
        </p:nvSpPr>
        <p:spPr bwMode="auto">
          <a:xfrm>
            <a:off x="325335" y="2420888"/>
            <a:ext cx="194240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 err="1">
                <a:latin typeface="Calibri" pitchFamily="34" charset="0"/>
              </a:rPr>
              <a:t>Is_Adoption</a:t>
            </a:r>
            <a:endParaRPr lang="en-US" sz="2800" b="1" dirty="0">
              <a:latin typeface="Calibri" pitchFamily="34" charset="0"/>
            </a:endParaRPr>
          </a:p>
        </p:txBody>
      </p:sp>
      <p:cxnSp>
        <p:nvCxnSpPr>
          <p:cNvPr id="36" name="Straight Connector 35"/>
          <p:cNvCxnSpPr>
            <a:stCxn id="35" idx="6"/>
            <a:endCxn id="24" idx="1"/>
          </p:cNvCxnSpPr>
          <p:nvPr/>
        </p:nvCxnSpPr>
        <p:spPr bwMode="auto">
          <a:xfrm>
            <a:off x="2267744" y="2706638"/>
            <a:ext cx="225152" cy="445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632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79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or more attributes that are underlined</a:t>
            </a:r>
          </a:p>
          <a:p>
            <a:r>
              <a:rPr lang="en-US" dirty="0"/>
              <a:t>Meaning: They uniquely represent each entity in the entity set</a:t>
            </a:r>
          </a:p>
          <a:p>
            <a:r>
              <a:rPr lang="en-US" dirty="0"/>
              <a:t>Example: The names uniquely represent the persons</a:t>
            </a:r>
          </a:p>
          <a:p>
            <a:r>
              <a:rPr lang="en-US" dirty="0"/>
              <a:t>i.e., each person must have a unique name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93346" y="1628800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4573466" y="836712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6" name="Oval 29"/>
          <p:cNvSpPr>
            <a:spLocks noChangeArrowheads="1"/>
          </p:cNvSpPr>
          <p:nvPr/>
        </p:nvSpPr>
        <p:spPr bwMode="auto">
          <a:xfrm>
            <a:off x="2989290" y="8367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3642298" y="1408212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H="1">
            <a:off x="4501458" y="1408212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6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OO approach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7019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relation for each entity set and each </a:t>
            </a:r>
            <a:r>
              <a:rPr lang="en-US" dirty="0">
                <a:solidFill>
                  <a:srgbClr val="A50021"/>
                </a:solidFill>
              </a:rPr>
              <a:t>possible subclass combination</a:t>
            </a:r>
          </a:p>
          <a:p>
            <a:pPr lvl="1"/>
            <a:r>
              <a:rPr lang="en-US" dirty="0"/>
              <a:t>Movies( </a:t>
            </a:r>
            <a:r>
              <a:rPr lang="en-US" u="sng" dirty="0"/>
              <a:t>ID</a:t>
            </a:r>
            <a:r>
              <a:rPr lang="en-US" dirty="0"/>
              <a:t>, name )</a:t>
            </a:r>
          </a:p>
          <a:p>
            <a:pPr lvl="1"/>
            <a:r>
              <a:rPr lang="en-US" dirty="0"/>
              <a:t>Cartoon( </a:t>
            </a:r>
            <a:r>
              <a:rPr lang="en-US" u="sng" dirty="0"/>
              <a:t>ID</a:t>
            </a:r>
            <a:r>
              <a:rPr lang="en-US" dirty="0"/>
              <a:t>, name, Is_3D )</a:t>
            </a:r>
          </a:p>
          <a:p>
            <a:pPr lvl="1"/>
            <a:r>
              <a:rPr lang="en-US" dirty="0"/>
              <a:t>Sci-Fi( </a:t>
            </a:r>
            <a:r>
              <a:rPr lang="en-US" u="sng" dirty="0"/>
              <a:t>ID</a:t>
            </a:r>
            <a:r>
              <a:rPr lang="en-US" dirty="0"/>
              <a:t>, name, </a:t>
            </a:r>
            <a:r>
              <a:rPr lang="en-US" dirty="0" err="1"/>
              <a:t>Is_Adoption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Sci-Fi-Cartoon( </a:t>
            </a:r>
            <a:r>
              <a:rPr lang="en-US" u="sng" dirty="0"/>
              <a:t>ID</a:t>
            </a:r>
            <a:r>
              <a:rPr lang="en-US" dirty="0"/>
              <a:t>, name, Is_3D, </a:t>
            </a:r>
            <a:r>
              <a:rPr lang="en-US" dirty="0" err="1"/>
              <a:t>Is_Adoption</a:t>
            </a:r>
            <a:r>
              <a:rPr lang="en-US" dirty="0"/>
              <a:t> )</a:t>
            </a:r>
          </a:p>
          <a:p>
            <a:r>
              <a:rPr lang="en-US" dirty="0"/>
              <a:t>Each record appears in only one relation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83768" y="1139046"/>
            <a:ext cx="129614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Cartoon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899591" y="1310496"/>
            <a:ext cx="122232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Is_3D</a:t>
            </a:r>
          </a:p>
        </p:txBody>
      </p:sp>
      <p:cxnSp>
        <p:nvCxnSpPr>
          <p:cNvPr id="16" name="Straight Connector 15"/>
          <p:cNvCxnSpPr>
            <a:stCxn id="15" idx="6"/>
            <a:endCxn id="14" idx="1"/>
          </p:cNvCxnSpPr>
          <p:nvPr/>
        </p:nvCxnSpPr>
        <p:spPr bwMode="auto">
          <a:xfrm>
            <a:off x="2121920" y="1596246"/>
            <a:ext cx="3618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652120" y="1139046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Movies</a:t>
            </a: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7452320" y="8367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9" name="Straight Connector 18"/>
          <p:cNvCxnSpPr>
            <a:stCxn id="18" idx="2"/>
            <a:endCxn id="17" idx="3"/>
          </p:cNvCxnSpPr>
          <p:nvPr/>
        </p:nvCxnSpPr>
        <p:spPr bwMode="auto">
          <a:xfrm flipH="1">
            <a:off x="7020272" y="1122462"/>
            <a:ext cx="432048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7452320" y="1628800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21" name="Straight Connector 20"/>
          <p:cNvCxnSpPr>
            <a:stCxn id="20" idx="2"/>
            <a:endCxn id="17" idx="3"/>
          </p:cNvCxnSpPr>
          <p:nvPr/>
        </p:nvCxnSpPr>
        <p:spPr bwMode="auto">
          <a:xfrm flipH="1" flipV="1">
            <a:off x="7020272" y="1596246"/>
            <a:ext cx="432048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3"/>
            <a:endCxn id="17" idx="1"/>
          </p:cNvCxnSpPr>
          <p:nvPr/>
        </p:nvCxnSpPr>
        <p:spPr bwMode="auto">
          <a:xfrm>
            <a:off x="3779912" y="1596246"/>
            <a:ext cx="18722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3" name="Isosceles Triangle 22"/>
          <p:cNvSpPr/>
          <p:nvPr/>
        </p:nvSpPr>
        <p:spPr bwMode="auto">
          <a:xfrm rot="5400000">
            <a:off x="4311871" y="1069408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92896" y="2294012"/>
            <a:ext cx="12870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Sci-Fi</a:t>
            </a:r>
          </a:p>
        </p:txBody>
      </p:sp>
      <p:cxnSp>
        <p:nvCxnSpPr>
          <p:cNvPr id="25" name="Straight Connector 24"/>
          <p:cNvCxnSpPr>
            <a:stCxn id="24" idx="3"/>
            <a:endCxn id="26" idx="3"/>
          </p:cNvCxnSpPr>
          <p:nvPr/>
        </p:nvCxnSpPr>
        <p:spPr bwMode="auto">
          <a:xfrm flipV="1">
            <a:off x="3779912" y="2743339"/>
            <a:ext cx="432048" cy="78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4311871" y="2224374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8" name="Straight Connector 27"/>
          <p:cNvCxnSpPr>
            <a:stCxn id="26" idx="0"/>
          </p:cNvCxnSpPr>
          <p:nvPr/>
        </p:nvCxnSpPr>
        <p:spPr bwMode="auto">
          <a:xfrm flipV="1">
            <a:off x="5249889" y="2053446"/>
            <a:ext cx="474239" cy="6898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5" name="Oval 25"/>
          <p:cNvSpPr>
            <a:spLocks noChangeArrowheads="1"/>
          </p:cNvSpPr>
          <p:nvPr/>
        </p:nvSpPr>
        <p:spPr bwMode="auto">
          <a:xfrm>
            <a:off x="325335" y="2420888"/>
            <a:ext cx="194240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 err="1">
                <a:latin typeface="Calibri" pitchFamily="34" charset="0"/>
              </a:rPr>
              <a:t>Is_Adoption</a:t>
            </a:r>
            <a:endParaRPr lang="en-US" sz="2800" b="1" dirty="0">
              <a:latin typeface="Calibri" pitchFamily="34" charset="0"/>
            </a:endParaRPr>
          </a:p>
        </p:txBody>
      </p:sp>
      <p:cxnSp>
        <p:nvCxnSpPr>
          <p:cNvPr id="36" name="Straight Connector 35"/>
          <p:cNvCxnSpPr>
            <a:stCxn id="35" idx="6"/>
            <a:endCxn id="24" idx="1"/>
          </p:cNvCxnSpPr>
          <p:nvPr/>
        </p:nvCxnSpPr>
        <p:spPr bwMode="auto">
          <a:xfrm>
            <a:off x="2267744" y="2706638"/>
            <a:ext cx="225152" cy="445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911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approach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7019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relation that includes everything</a:t>
            </a:r>
            <a:endParaRPr lang="en-US" dirty="0">
              <a:solidFill>
                <a:srgbClr val="A50021"/>
              </a:solidFill>
            </a:endParaRPr>
          </a:p>
          <a:p>
            <a:pPr lvl="1"/>
            <a:r>
              <a:rPr lang="en-US" dirty="0"/>
              <a:t>Movies( </a:t>
            </a:r>
            <a:r>
              <a:rPr lang="en-US" u="sng" dirty="0"/>
              <a:t>ID</a:t>
            </a:r>
            <a:r>
              <a:rPr lang="en-US" dirty="0"/>
              <a:t>, name, Is_3D, </a:t>
            </a:r>
            <a:r>
              <a:rPr lang="en-US" dirty="0" err="1"/>
              <a:t>Is_Adoption</a:t>
            </a:r>
            <a:r>
              <a:rPr lang="en-US" dirty="0"/>
              <a:t> )</a:t>
            </a:r>
          </a:p>
          <a:p>
            <a:r>
              <a:rPr lang="en-US" dirty="0"/>
              <a:t>For non-cartoon movies, its “Is_3D” is set to NULL</a:t>
            </a:r>
          </a:p>
          <a:p>
            <a:r>
              <a:rPr lang="en-US" dirty="0"/>
              <a:t>For non-sci-fi movies, its “</a:t>
            </a:r>
            <a:r>
              <a:rPr lang="en-US" dirty="0" err="1"/>
              <a:t>Is_Adoption</a:t>
            </a:r>
            <a:r>
              <a:rPr lang="en-US" dirty="0"/>
              <a:t>” is set to NULL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83768" y="1139046"/>
            <a:ext cx="129614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Cartoon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899591" y="1310496"/>
            <a:ext cx="122232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Is_3D</a:t>
            </a:r>
          </a:p>
        </p:txBody>
      </p:sp>
      <p:cxnSp>
        <p:nvCxnSpPr>
          <p:cNvPr id="16" name="Straight Connector 15"/>
          <p:cNvCxnSpPr>
            <a:stCxn id="15" idx="6"/>
            <a:endCxn id="14" idx="1"/>
          </p:cNvCxnSpPr>
          <p:nvPr/>
        </p:nvCxnSpPr>
        <p:spPr bwMode="auto">
          <a:xfrm>
            <a:off x="2121920" y="1596246"/>
            <a:ext cx="3618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652120" y="1139046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Movies</a:t>
            </a: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7452320" y="8367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9" name="Straight Connector 18"/>
          <p:cNvCxnSpPr>
            <a:stCxn id="18" idx="2"/>
            <a:endCxn id="17" idx="3"/>
          </p:cNvCxnSpPr>
          <p:nvPr/>
        </p:nvCxnSpPr>
        <p:spPr bwMode="auto">
          <a:xfrm flipH="1">
            <a:off x="7020272" y="1122462"/>
            <a:ext cx="432048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7452320" y="1628800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21" name="Straight Connector 20"/>
          <p:cNvCxnSpPr>
            <a:stCxn id="20" idx="2"/>
            <a:endCxn id="17" idx="3"/>
          </p:cNvCxnSpPr>
          <p:nvPr/>
        </p:nvCxnSpPr>
        <p:spPr bwMode="auto">
          <a:xfrm flipH="1" flipV="1">
            <a:off x="7020272" y="1596246"/>
            <a:ext cx="432048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3"/>
            <a:endCxn id="17" idx="1"/>
          </p:cNvCxnSpPr>
          <p:nvPr/>
        </p:nvCxnSpPr>
        <p:spPr bwMode="auto">
          <a:xfrm>
            <a:off x="3779912" y="1596246"/>
            <a:ext cx="18722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3" name="Isosceles Triangle 22"/>
          <p:cNvSpPr/>
          <p:nvPr/>
        </p:nvSpPr>
        <p:spPr bwMode="auto">
          <a:xfrm rot="5400000">
            <a:off x="4311871" y="1069408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92896" y="2294012"/>
            <a:ext cx="12870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Sci-Fi</a:t>
            </a:r>
          </a:p>
        </p:txBody>
      </p:sp>
      <p:cxnSp>
        <p:nvCxnSpPr>
          <p:cNvPr id="25" name="Straight Connector 24"/>
          <p:cNvCxnSpPr>
            <a:stCxn id="24" idx="3"/>
            <a:endCxn id="26" idx="3"/>
          </p:cNvCxnSpPr>
          <p:nvPr/>
        </p:nvCxnSpPr>
        <p:spPr bwMode="auto">
          <a:xfrm flipV="1">
            <a:off x="3779912" y="2743339"/>
            <a:ext cx="432048" cy="78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4311871" y="2224374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8" name="Straight Connector 27"/>
          <p:cNvCxnSpPr>
            <a:stCxn id="26" idx="0"/>
          </p:cNvCxnSpPr>
          <p:nvPr/>
        </p:nvCxnSpPr>
        <p:spPr bwMode="auto">
          <a:xfrm flipV="1">
            <a:off x="5249889" y="2053446"/>
            <a:ext cx="474239" cy="6898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5" name="Oval 25"/>
          <p:cNvSpPr>
            <a:spLocks noChangeArrowheads="1"/>
          </p:cNvSpPr>
          <p:nvPr/>
        </p:nvSpPr>
        <p:spPr bwMode="auto">
          <a:xfrm>
            <a:off x="325335" y="2420888"/>
            <a:ext cx="194240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 err="1">
                <a:latin typeface="Calibri" pitchFamily="34" charset="0"/>
              </a:rPr>
              <a:t>Is_Adoption</a:t>
            </a:r>
            <a:endParaRPr lang="en-US" sz="2800" b="1" dirty="0">
              <a:latin typeface="Calibri" pitchFamily="34" charset="0"/>
            </a:endParaRPr>
          </a:p>
        </p:txBody>
      </p:sp>
      <p:cxnSp>
        <p:nvCxnSpPr>
          <p:cNvPr id="36" name="Straight Connector 35"/>
          <p:cNvCxnSpPr>
            <a:stCxn id="35" idx="6"/>
            <a:endCxn id="24" idx="1"/>
          </p:cNvCxnSpPr>
          <p:nvPr/>
        </p:nvCxnSpPr>
        <p:spPr bwMode="auto">
          <a:xfrm>
            <a:off x="2267744" y="2706638"/>
            <a:ext cx="225152" cy="445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796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Approach is the Best?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depends</a:t>
            </a:r>
          </a:p>
          <a:p>
            <a:r>
              <a:rPr lang="en-US" dirty="0"/>
              <a:t>The NULL approach</a:t>
            </a:r>
          </a:p>
          <a:p>
            <a:pPr lvl="1"/>
            <a:r>
              <a:rPr lang="en-US" dirty="0"/>
              <a:t>Advantage: Needs only one relation</a:t>
            </a:r>
          </a:p>
          <a:p>
            <a:pPr lvl="1"/>
            <a:r>
              <a:rPr lang="en-US" dirty="0"/>
              <a:t>Disadvantage: May have many NULL values</a:t>
            </a:r>
          </a:p>
          <a:p>
            <a:r>
              <a:rPr lang="en-US" dirty="0"/>
              <a:t>The OO approach</a:t>
            </a:r>
          </a:p>
          <a:p>
            <a:pPr lvl="1"/>
            <a:r>
              <a:rPr lang="en-US" dirty="0"/>
              <a:t>Advantage: Good for searching subclass combinations</a:t>
            </a:r>
          </a:p>
          <a:p>
            <a:pPr lvl="1"/>
            <a:r>
              <a:rPr lang="en-US" dirty="0"/>
              <a:t>Disadvantage: May have too many tables</a:t>
            </a:r>
            <a:endParaRPr lang="en-SG" dirty="0"/>
          </a:p>
          <a:p>
            <a:r>
              <a:rPr lang="en-US" dirty="0"/>
              <a:t>The ER approach</a:t>
            </a:r>
          </a:p>
          <a:p>
            <a:pPr lvl="1"/>
            <a:r>
              <a:rPr lang="en-US" dirty="0"/>
              <a:t>A middle ground between OO and NULL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770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</a:t>
            </a:r>
            <a:r>
              <a:rPr lang="en-US" dirty="0">
                <a:sym typeface="Wingdings" pitchFamily="2" charset="2"/>
              </a:rPr>
              <a:t> Relational Schema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rules:</a:t>
            </a:r>
          </a:p>
          <a:p>
            <a:pPr lvl="1"/>
            <a:r>
              <a:rPr lang="en-US" dirty="0"/>
              <a:t>Each entity set becomes a relation</a:t>
            </a:r>
          </a:p>
          <a:p>
            <a:pPr lvl="1"/>
            <a:r>
              <a:rPr lang="en-US" dirty="0"/>
              <a:t>Each many-to-many relationship becomes a relation</a:t>
            </a:r>
          </a:p>
          <a:p>
            <a:r>
              <a:rPr lang="en-US" dirty="0"/>
              <a:t>Special treatment needed for:</a:t>
            </a:r>
          </a:p>
          <a:p>
            <a:pPr lvl="1"/>
            <a:r>
              <a:rPr lang="en-US" dirty="0"/>
              <a:t>Weak entity sets</a:t>
            </a:r>
          </a:p>
          <a:p>
            <a:pPr lvl="1"/>
            <a:r>
              <a:rPr lang="en-US" dirty="0"/>
              <a:t>Subclasses</a:t>
            </a:r>
            <a:endParaRPr lang="en-SG" dirty="0"/>
          </a:p>
          <a:p>
            <a:pPr lvl="1"/>
            <a:r>
              <a:rPr lang="en-US" dirty="0">
                <a:solidFill>
                  <a:srgbClr val="A50021"/>
                </a:solidFill>
              </a:rPr>
              <a:t>Many-to-one and one-to-one relationships 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49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Many-to-One Relationship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220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Intuitive translation</a:t>
            </a:r>
            <a:r>
              <a:rPr lang="en-SG" dirty="0"/>
              <a:t>:</a:t>
            </a:r>
          </a:p>
          <a:p>
            <a:pPr lvl="1"/>
            <a:r>
              <a:rPr lang="en-US" dirty="0"/>
              <a:t>Products( </a:t>
            </a:r>
            <a:r>
              <a:rPr lang="en-US" u="sng" dirty="0" err="1"/>
              <a:t>Pname</a:t>
            </a:r>
            <a:r>
              <a:rPr lang="en-US" dirty="0"/>
              <a:t>, price )</a:t>
            </a:r>
          </a:p>
          <a:p>
            <a:pPr lvl="1"/>
            <a:r>
              <a:rPr lang="en-US" dirty="0"/>
              <a:t>Companies( </a:t>
            </a:r>
            <a:r>
              <a:rPr lang="en-US" u="sng" dirty="0" err="1"/>
              <a:t>Cname</a:t>
            </a:r>
            <a:r>
              <a:rPr lang="en-US" dirty="0"/>
              <a:t>, country )</a:t>
            </a:r>
          </a:p>
          <a:p>
            <a:pPr lvl="1"/>
            <a:r>
              <a:rPr lang="en-US" dirty="0"/>
              <a:t>Make( </a:t>
            </a:r>
            <a:r>
              <a:rPr lang="en-US" u="sng" dirty="0" err="1"/>
              <a:t>Pname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 )</a:t>
            </a:r>
          </a:p>
          <a:p>
            <a:r>
              <a:rPr lang="en-US" dirty="0"/>
              <a:t>Observation: in “Make”, each </a:t>
            </a:r>
            <a:r>
              <a:rPr lang="en-US" dirty="0" err="1"/>
              <a:t>Pname</a:t>
            </a:r>
            <a:r>
              <a:rPr lang="en-US" dirty="0"/>
              <a:t> has only one </a:t>
            </a:r>
            <a:r>
              <a:rPr lang="en-US" dirty="0" err="1"/>
              <a:t>Cname</a:t>
            </a:r>
            <a:endParaRPr lang="en-US" dirty="0"/>
          </a:p>
          <a:p>
            <a:r>
              <a:rPr lang="en-US" dirty="0"/>
              <a:t>Simplification: Merge “Make” and “Products”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Products( </a:t>
            </a:r>
            <a:r>
              <a:rPr lang="en-US" u="sng" dirty="0" err="1"/>
              <a:t>Pname</a:t>
            </a:r>
            <a:r>
              <a:rPr lang="en-US" dirty="0"/>
              <a:t>, price, </a:t>
            </a:r>
            <a:r>
              <a:rPr lang="en-US" dirty="0" err="1"/>
              <a:t>Cname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Companies( </a:t>
            </a:r>
            <a:r>
              <a:rPr lang="en-US" u="sng" dirty="0" err="1"/>
              <a:t>Cname</a:t>
            </a:r>
            <a:r>
              <a:rPr lang="en-US" dirty="0"/>
              <a:t>, country )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40152" y="1867500"/>
            <a:ext cx="1584176" cy="553387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Companies</a:t>
            </a: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161040" y="1057300"/>
            <a:ext cx="1382287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country</a:t>
            </a: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7749480" y="200177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 flipH="1" flipV="1">
            <a:off x="7524327" y="2120262"/>
            <a:ext cx="225151" cy="1672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 flipH="1">
            <a:off x="7236295" y="1628800"/>
            <a:ext cx="615887" cy="238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195736" y="1867501"/>
            <a:ext cx="1368152" cy="553387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551656" y="182809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3059832" y="105730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 flipV="1">
            <a:off x="1694656" y="2113844"/>
            <a:ext cx="501080" cy="19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7" name="Line 40"/>
          <p:cNvSpPr>
            <a:spLocks noChangeShapeType="1"/>
          </p:cNvSpPr>
          <p:nvPr/>
        </p:nvSpPr>
        <p:spPr bwMode="auto">
          <a:xfrm flipH="1">
            <a:off x="3151584" y="1628799"/>
            <a:ext cx="340296" cy="219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3995936" y="1701180"/>
            <a:ext cx="1368152" cy="86372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H="1" flipV="1">
            <a:off x="5364088" y="2124100"/>
            <a:ext cx="576064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5544107" y="1993740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563888" y="2144193"/>
            <a:ext cx="445007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Many-to-One Relationship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33973"/>
          </a:xfrm>
        </p:spPr>
        <p:txBody>
          <a:bodyPr>
            <a:normAutofit/>
          </a:bodyPr>
          <a:lstStyle/>
          <a:p>
            <a:r>
              <a:rPr lang="en-US" dirty="0"/>
              <a:t>In general, we do not need to create a relation for a many-to-one relationship</a:t>
            </a:r>
          </a:p>
          <a:p>
            <a:r>
              <a:rPr lang="en-US" dirty="0"/>
              <a:t>Instead, we only need to put the key of the “one” side into the relation of the “many” side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40152" y="1867500"/>
            <a:ext cx="1584176" cy="553387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Companies</a:t>
            </a: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161040" y="1057300"/>
            <a:ext cx="1382287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country</a:t>
            </a: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7749480" y="200177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 flipH="1" flipV="1">
            <a:off x="7524327" y="2120262"/>
            <a:ext cx="225151" cy="1672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 flipH="1">
            <a:off x="7236295" y="1628800"/>
            <a:ext cx="615887" cy="238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195736" y="1867501"/>
            <a:ext cx="1368152" cy="553387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551656" y="182809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3059832" y="105730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 flipV="1">
            <a:off x="1694656" y="2113844"/>
            <a:ext cx="501080" cy="19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7" name="Line 40"/>
          <p:cNvSpPr>
            <a:spLocks noChangeShapeType="1"/>
          </p:cNvSpPr>
          <p:nvPr/>
        </p:nvSpPr>
        <p:spPr bwMode="auto">
          <a:xfrm flipH="1">
            <a:off x="3151584" y="1628799"/>
            <a:ext cx="340296" cy="219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3995936" y="1701180"/>
            <a:ext cx="1368152" cy="86372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H="1" flipV="1">
            <a:off x="5364088" y="2124100"/>
            <a:ext cx="576064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5544107" y="1993740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563888" y="2144193"/>
            <a:ext cx="445007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Many-to-One Relationship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457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need to put the key of the “one” side into the relation of the “many” side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40152" y="1867500"/>
            <a:ext cx="1584176" cy="553387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Students</a:t>
            </a: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161040" y="1057300"/>
            <a:ext cx="1382287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name</a:t>
            </a: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7749480" y="200177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ID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 flipH="1" flipV="1">
            <a:off x="7524327" y="2120262"/>
            <a:ext cx="225151" cy="1672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 flipH="1">
            <a:off x="7236295" y="1628800"/>
            <a:ext cx="615887" cy="238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195736" y="1867501"/>
            <a:ext cx="1368152" cy="553387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School</a:t>
            </a:r>
          </a:p>
        </p:txBody>
      </p: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551656" y="182809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3059832" y="105730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 flipV="1">
            <a:off x="1694656" y="2113844"/>
            <a:ext cx="501080" cy="19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7" name="Line 40"/>
          <p:cNvSpPr>
            <a:spLocks noChangeShapeType="1"/>
          </p:cNvSpPr>
          <p:nvPr/>
        </p:nvSpPr>
        <p:spPr bwMode="auto">
          <a:xfrm flipH="1">
            <a:off x="3151584" y="1628799"/>
            <a:ext cx="340296" cy="219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4139952" y="1701180"/>
            <a:ext cx="1368152" cy="86372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H="1" flipV="1">
            <a:off x="5508104" y="2113844"/>
            <a:ext cx="432048" cy="1025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3563644" y="2133041"/>
            <a:ext cx="576307" cy="1115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2708921"/>
            <a:ext cx="8229600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Translation</a:t>
            </a:r>
            <a:r>
              <a:rPr lang="en-SG" dirty="0"/>
              <a:t>:</a:t>
            </a:r>
          </a:p>
          <a:p>
            <a:pPr lvl="1"/>
            <a:r>
              <a:rPr lang="en-US" dirty="0"/>
              <a:t>School( </a:t>
            </a:r>
            <a:r>
              <a:rPr lang="en-US" u="sng" dirty="0" err="1"/>
              <a:t>Hname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Students( 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</a:t>
            </a:r>
            <a:r>
              <a:rPr lang="en-US" dirty="0" err="1"/>
              <a:t>Hname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036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One-to-One Relationship </a:t>
            </a:r>
            <a:r>
              <a:rPr lang="en-US" dirty="0">
                <a:sym typeface="Wingdings" pitchFamily="2" charset="2"/>
              </a:rPr>
              <a:t>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99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 need to create a relation for a one-to-one relationship</a:t>
            </a:r>
          </a:p>
          <a:p>
            <a:r>
              <a:rPr lang="en-US" dirty="0"/>
              <a:t>Only need to put the key of one side into the relation of the other</a:t>
            </a:r>
          </a:p>
          <a:p>
            <a:r>
              <a:rPr lang="en-US" dirty="0"/>
              <a:t>Solution 1</a:t>
            </a:r>
          </a:p>
          <a:p>
            <a:pPr lvl="1"/>
            <a:r>
              <a:rPr lang="en-US" dirty="0"/>
              <a:t>Cities( </a:t>
            </a:r>
            <a:r>
              <a:rPr lang="en-US" u="sng" dirty="0"/>
              <a:t>TID</a:t>
            </a:r>
            <a:r>
              <a:rPr lang="en-US" dirty="0"/>
              <a:t>, </a:t>
            </a:r>
            <a:r>
              <a:rPr lang="en-US" dirty="0" err="1"/>
              <a:t>Tname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Countries( </a:t>
            </a:r>
            <a:r>
              <a:rPr lang="en-US" u="sng" dirty="0" err="1"/>
              <a:t>Cname</a:t>
            </a:r>
            <a:r>
              <a:rPr lang="en-US" dirty="0"/>
              <a:t>, pop, TID)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/>
              <a:t>Cities( </a:t>
            </a:r>
            <a:r>
              <a:rPr lang="en-US" u="sng" dirty="0"/>
              <a:t>TID</a:t>
            </a:r>
            <a:r>
              <a:rPr lang="en-US" dirty="0"/>
              <a:t>, </a:t>
            </a:r>
            <a:r>
              <a:rPr lang="en-US" dirty="0" err="1"/>
              <a:t>Tname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Countries( </a:t>
            </a:r>
            <a:r>
              <a:rPr lang="en-US" u="sng" dirty="0" err="1"/>
              <a:t>Cname</a:t>
            </a:r>
            <a:r>
              <a:rPr lang="en-US" dirty="0"/>
              <a:t>, pop )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686610" y="1234035"/>
            <a:ext cx="154968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Countries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35695" y="1234852"/>
            <a:ext cx="972107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297946" y="1196752"/>
            <a:ext cx="1968772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Capital of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V="1">
            <a:off x="5266718" y="1691234"/>
            <a:ext cx="419892" cy="81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 flipV="1">
            <a:off x="2818846" y="1687150"/>
            <a:ext cx="479097" cy="48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0800000">
            <a:off x="2807803" y="1556792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476672" y="105730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ID</a:t>
            </a:r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1586532" y="1484784"/>
            <a:ext cx="249163" cy="202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2" name="Oval 25"/>
          <p:cNvSpPr>
            <a:spLocks noChangeArrowheads="1"/>
          </p:cNvSpPr>
          <p:nvPr/>
        </p:nvSpPr>
        <p:spPr bwMode="auto">
          <a:xfrm>
            <a:off x="443532" y="190160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name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1586532" y="1901601"/>
            <a:ext cx="249163" cy="2468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7596336" y="94910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V="1">
            <a:off x="7236296" y="1232190"/>
            <a:ext cx="360040" cy="2468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Oval 25"/>
          <p:cNvSpPr>
            <a:spLocks noChangeArrowheads="1"/>
          </p:cNvSpPr>
          <p:nvPr/>
        </p:nvSpPr>
        <p:spPr bwMode="auto">
          <a:xfrm>
            <a:off x="7748736" y="20019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pop</a:t>
            </a:r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7236296" y="1817512"/>
            <a:ext cx="512440" cy="46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Design: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608512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Consider a mail order database in which employees take orders for parts from customers. The requirements are: </a:t>
            </a:r>
          </a:p>
          <a:p>
            <a:r>
              <a:rPr lang="en-SG" dirty="0"/>
              <a:t>Each employee is identified by a unique employee number, and has a first name, a last name, and a zip code. </a:t>
            </a:r>
          </a:p>
          <a:p>
            <a:r>
              <a:rPr lang="en-SG" dirty="0"/>
              <a:t>Each customer is identified by a unique customer number, and has a first name</a:t>
            </a:r>
            <a:r>
              <a:rPr lang="en-US" dirty="0"/>
              <a:t>, </a:t>
            </a:r>
            <a:r>
              <a:rPr lang="en-SG" dirty="0"/>
              <a:t>last names, and a zip code. </a:t>
            </a:r>
          </a:p>
          <a:p>
            <a:r>
              <a:rPr lang="en-SG" dirty="0"/>
              <a:t>Each part being sold is identified by a unique part number. It has a part name, a price, and a quantity in stock. </a:t>
            </a:r>
          </a:p>
          <a:p>
            <a:r>
              <a:rPr lang="en-SG" dirty="0"/>
              <a:t>Each order placed by a customer is taken by one employee and is given a unique order number. Each order may contain certain quantities of one or more parts. The shipping date of each part is also recorded.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7965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0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Integrity: 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9957"/>
          </a:xfrm>
        </p:spPr>
        <p:txBody>
          <a:bodyPr/>
          <a:lstStyle/>
          <a:p>
            <a:r>
              <a:rPr lang="en-US" dirty="0"/>
              <a:t>A city can be the capital of only one country</a:t>
            </a:r>
          </a:p>
          <a:p>
            <a:r>
              <a:rPr lang="en-US" dirty="0"/>
              <a:t>A country must have a capital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81328" y="1234035"/>
            <a:ext cx="16470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Countries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436" y="1234852"/>
            <a:ext cx="12683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297946" y="1196752"/>
            <a:ext cx="1968772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Capital of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5266718" y="1691235"/>
            <a:ext cx="1114610" cy="81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H="1" flipV="1">
            <a:off x="2339751" y="1687151"/>
            <a:ext cx="958193" cy="48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 rot="10800000">
            <a:off x="2339752" y="1556792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913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64088" y="3116316"/>
            <a:ext cx="1008112" cy="4572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Orders</a:t>
            </a: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6804248" y="3131174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u="sng" dirty="0">
                <a:latin typeface="Calibri" pitchFamily="34" charset="0"/>
              </a:rPr>
              <a:t>OID</a:t>
            </a: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6372200" y="3344916"/>
            <a:ext cx="432048" cy="148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3648" y="3131174"/>
            <a:ext cx="864096" cy="4572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Parts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510457" y="3101644"/>
            <a:ext cx="845519" cy="48654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In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76056" y="1124744"/>
            <a:ext cx="1512168" cy="4572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Employees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12060" y="5085184"/>
            <a:ext cx="1512168" cy="4572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Customers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5220072" y="2060848"/>
            <a:ext cx="1214848" cy="48654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take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5260720" y="4149080"/>
            <a:ext cx="1214848" cy="48654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make</a:t>
            </a:r>
          </a:p>
        </p:txBody>
      </p:sp>
      <p:sp>
        <p:nvSpPr>
          <p:cNvPr id="17" name="Oval 25"/>
          <p:cNvSpPr>
            <a:spLocks noChangeArrowheads="1"/>
          </p:cNvSpPr>
          <p:nvPr/>
        </p:nvSpPr>
        <p:spPr bwMode="auto">
          <a:xfrm>
            <a:off x="3059832" y="2281436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err="1">
                <a:latin typeface="Calibri" pitchFamily="34" charset="0"/>
              </a:rPr>
              <a:t>quan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2878856" y="3933056"/>
            <a:ext cx="1333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err="1">
                <a:latin typeface="Calibri" pitchFamily="34" charset="0"/>
              </a:rPr>
              <a:t>shipdate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19" name="Line 39"/>
          <p:cNvSpPr>
            <a:spLocks noChangeShapeType="1"/>
          </p:cNvSpPr>
          <p:nvPr/>
        </p:nvSpPr>
        <p:spPr bwMode="auto">
          <a:xfrm flipV="1">
            <a:off x="4355976" y="3344915"/>
            <a:ext cx="1008111" cy="74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2271237" y="3337486"/>
            <a:ext cx="1274171" cy="74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3635896" y="2708919"/>
            <a:ext cx="297320" cy="39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 flipV="1">
            <a:off x="3545408" y="3588188"/>
            <a:ext cx="387808" cy="3448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1403648" y="2125616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u="sng" dirty="0">
                <a:latin typeface="Calibri" pitchFamily="34" charset="0"/>
              </a:rPr>
              <a:t>PID</a:t>
            </a:r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 flipH="1">
            <a:off x="1835696" y="2553101"/>
            <a:ext cx="36004" cy="5632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376255" y="2407224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name</a:t>
            </a: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H="1">
            <a:off x="1295636" y="3558658"/>
            <a:ext cx="288032" cy="6669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899592" y="2834708"/>
            <a:ext cx="684076" cy="2816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28655" y="4141898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price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506193" y="4721782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stock</a:t>
            </a:r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 flipH="1">
            <a:off x="1871699" y="3588188"/>
            <a:ext cx="102544" cy="11335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 flipV="1">
            <a:off x="5827494" y="1592792"/>
            <a:ext cx="4646" cy="46805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3" name="Arc 32"/>
          <p:cNvSpPr/>
          <p:nvPr/>
        </p:nvSpPr>
        <p:spPr bwMode="auto">
          <a:xfrm rot="16200000">
            <a:off x="5629473" y="1660457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5809196" y="2512557"/>
            <a:ext cx="0" cy="6037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5870374" y="3573516"/>
            <a:ext cx="0" cy="6037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H="1" flipV="1">
            <a:off x="5870374" y="4616988"/>
            <a:ext cx="4646" cy="46805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7" name="Arc 36"/>
          <p:cNvSpPr/>
          <p:nvPr/>
        </p:nvSpPr>
        <p:spPr bwMode="auto">
          <a:xfrm rot="5400000">
            <a:off x="5676997" y="4756801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Oval 25"/>
          <p:cNvSpPr>
            <a:spLocks noChangeArrowheads="1"/>
          </p:cNvSpPr>
          <p:nvPr/>
        </p:nvSpPr>
        <p:spPr bwMode="auto">
          <a:xfrm>
            <a:off x="6948264" y="548680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err="1">
                <a:latin typeface="Calibri" pitchFamily="34" charset="0"/>
              </a:rPr>
              <a:t>fname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39" name="Oval 25"/>
          <p:cNvSpPr>
            <a:spLocks noChangeArrowheads="1"/>
          </p:cNvSpPr>
          <p:nvPr/>
        </p:nvSpPr>
        <p:spPr bwMode="auto">
          <a:xfrm>
            <a:off x="6948264" y="1165310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err="1">
                <a:latin typeface="Calibri" pitchFamily="34" charset="0"/>
              </a:rPr>
              <a:t>lname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6588225" y="1379052"/>
            <a:ext cx="3600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V="1">
            <a:off x="6588225" y="836712"/>
            <a:ext cx="360039" cy="3285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2" name="Oval 25"/>
          <p:cNvSpPr>
            <a:spLocks noChangeArrowheads="1"/>
          </p:cNvSpPr>
          <p:nvPr/>
        </p:nvSpPr>
        <p:spPr bwMode="auto">
          <a:xfrm>
            <a:off x="3525241" y="1165310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u="sng" dirty="0">
                <a:latin typeface="Calibri" pitchFamily="34" charset="0"/>
              </a:rPr>
              <a:t>EID</a:t>
            </a: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4461345" y="1379052"/>
            <a:ext cx="61471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4" name="Oval 25"/>
          <p:cNvSpPr>
            <a:spLocks noChangeArrowheads="1"/>
          </p:cNvSpPr>
          <p:nvPr/>
        </p:nvSpPr>
        <p:spPr bwMode="auto">
          <a:xfrm>
            <a:off x="3545408" y="409228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ZIP</a:t>
            </a:r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4355977" y="762422"/>
            <a:ext cx="720080" cy="3845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6" name="Oval 25"/>
          <p:cNvSpPr>
            <a:spLocks noChangeArrowheads="1"/>
          </p:cNvSpPr>
          <p:nvPr/>
        </p:nvSpPr>
        <p:spPr bwMode="auto">
          <a:xfrm>
            <a:off x="3572273" y="5481781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u="sng" dirty="0">
                <a:latin typeface="Calibri" pitchFamily="34" charset="0"/>
              </a:rPr>
              <a:t>CID</a:t>
            </a:r>
          </a:p>
        </p:txBody>
      </p:sp>
      <p:sp>
        <p:nvSpPr>
          <p:cNvPr id="47" name="Line 39"/>
          <p:cNvSpPr>
            <a:spLocks noChangeShapeType="1"/>
          </p:cNvSpPr>
          <p:nvPr/>
        </p:nvSpPr>
        <p:spPr bwMode="auto">
          <a:xfrm flipV="1">
            <a:off x="4508377" y="5373216"/>
            <a:ext cx="603683" cy="3223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8" name="Oval 25"/>
          <p:cNvSpPr>
            <a:spLocks noChangeArrowheads="1"/>
          </p:cNvSpPr>
          <p:nvPr/>
        </p:nvSpPr>
        <p:spPr bwMode="auto">
          <a:xfrm>
            <a:off x="3592440" y="4725699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ZIP</a:t>
            </a:r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>
            <a:off x="4508377" y="4939441"/>
            <a:ext cx="603683" cy="3317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6979080" y="4594320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err="1">
                <a:latin typeface="Calibri" pitchFamily="34" charset="0"/>
              </a:rPr>
              <a:t>fname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6979080" y="5210950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err="1">
                <a:latin typeface="Calibri" pitchFamily="34" charset="0"/>
              </a:rPr>
              <a:t>lname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52" name="Line 39"/>
          <p:cNvSpPr>
            <a:spLocks noChangeShapeType="1"/>
          </p:cNvSpPr>
          <p:nvPr/>
        </p:nvSpPr>
        <p:spPr bwMode="auto">
          <a:xfrm>
            <a:off x="6624228" y="5424692"/>
            <a:ext cx="354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53" name="Line 39"/>
          <p:cNvSpPr>
            <a:spLocks noChangeShapeType="1"/>
          </p:cNvSpPr>
          <p:nvPr/>
        </p:nvSpPr>
        <p:spPr bwMode="auto">
          <a:xfrm flipV="1">
            <a:off x="6619041" y="4882352"/>
            <a:ext cx="360039" cy="3285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51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86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Parts( </a:t>
            </a:r>
            <a:r>
              <a:rPr lang="en-US" u="sng" dirty="0"/>
              <a:t>PID</a:t>
            </a:r>
            <a:r>
              <a:rPr lang="en-US" dirty="0"/>
              <a:t>, name, price, stock )</a:t>
            </a:r>
          </a:p>
          <a:p>
            <a:r>
              <a:rPr lang="en-US" dirty="0"/>
              <a:t>Employees( 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ZIP )</a:t>
            </a:r>
          </a:p>
          <a:p>
            <a:r>
              <a:rPr lang="en-US" dirty="0"/>
              <a:t>Customers( 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ZIP )</a:t>
            </a:r>
          </a:p>
          <a:p>
            <a:r>
              <a:rPr lang="en-US" dirty="0"/>
              <a:t>Orders( </a:t>
            </a:r>
            <a:r>
              <a:rPr lang="en-US" u="sng" dirty="0"/>
              <a:t>OID</a:t>
            </a:r>
            <a:r>
              <a:rPr lang="en-US" dirty="0"/>
              <a:t>, EID, CID )</a:t>
            </a:r>
          </a:p>
          <a:p>
            <a:r>
              <a:rPr lang="en-US"/>
              <a:t>Contain( </a:t>
            </a:r>
            <a:r>
              <a:rPr lang="en-US" u="sng" dirty="0"/>
              <a:t>OID</a:t>
            </a:r>
            <a:r>
              <a:rPr lang="en-US" dirty="0"/>
              <a:t>, </a:t>
            </a:r>
            <a:r>
              <a:rPr lang="en-US" u="sng" dirty="0"/>
              <a:t>PID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shipdate</a:t>
            </a:r>
            <a:r>
              <a:rPr lang="en-US" dirty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80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ER-Diagram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Record info about teams, players, and their fans, including:</a:t>
            </a:r>
          </a:p>
          <a:p>
            <a:pPr lvl="1"/>
            <a:r>
              <a:rPr lang="en-US" dirty="0"/>
              <a:t>For each team, its name, its players, its team captain (who is also a player)</a:t>
            </a:r>
          </a:p>
          <a:p>
            <a:pPr lvl="1"/>
            <a:r>
              <a:rPr lang="en-US" dirty="0"/>
              <a:t>For each player, his/her name, and the history of teams on which he/she has played, including the start and ending dates for each team</a:t>
            </a:r>
          </a:p>
          <a:p>
            <a:pPr lvl="1"/>
            <a:r>
              <a:rPr lang="en-US" dirty="0"/>
              <a:t>For each fan, his/her name, favorite teams, favorite players</a:t>
            </a:r>
          </a:p>
          <a:p>
            <a:r>
              <a:rPr lang="en-US" dirty="0"/>
              <a:t>Additional information:</a:t>
            </a:r>
          </a:p>
          <a:p>
            <a:pPr lvl="1"/>
            <a:r>
              <a:rPr lang="en-US" dirty="0"/>
              <a:t>Each team has at least one player, and exactly one captain</a:t>
            </a:r>
          </a:p>
          <a:p>
            <a:pPr lvl="1"/>
            <a:r>
              <a:rPr lang="en-US" dirty="0"/>
              <a:t>Each team has a unique name</a:t>
            </a:r>
          </a:p>
          <a:p>
            <a:pPr lvl="1"/>
            <a:r>
              <a:rPr lang="en-US" dirty="0"/>
              <a:t>Two players (or two fans) may have the same name</a:t>
            </a:r>
          </a:p>
          <a:p>
            <a:pPr lvl="1"/>
            <a:r>
              <a:rPr lang="en-US" dirty="0"/>
              <a:t>Each fan has at least one favorite team and at least one favorite player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9380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8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994851" y="5641459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u="sng" dirty="0">
                <a:latin typeface="Calibri" pitchFamily="34" charset="0"/>
              </a:rPr>
              <a:t>FID</a:t>
            </a:r>
          </a:p>
        </p:txBody>
      </p:sp>
      <p:sp>
        <p:nvSpPr>
          <p:cNvPr id="6" name="Line 39"/>
          <p:cNvSpPr>
            <a:spLocks noChangeShapeType="1"/>
          </p:cNvSpPr>
          <p:nvPr/>
        </p:nvSpPr>
        <p:spPr bwMode="auto">
          <a:xfrm flipV="1">
            <a:off x="3898826" y="5411796"/>
            <a:ext cx="545595" cy="35387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33599" y="2622515"/>
            <a:ext cx="1059770" cy="4572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Players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36824" y="4954596"/>
            <a:ext cx="865417" cy="4572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Fans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896489" y="4112708"/>
            <a:ext cx="1566414" cy="48654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favorite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836997" y="2060848"/>
            <a:ext cx="1214848" cy="48654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In</a:t>
            </a:r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V="1">
            <a:off x="3063401" y="1137320"/>
            <a:ext cx="799004" cy="590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 flipV="1">
            <a:off x="1763485" y="1728057"/>
            <a:ext cx="72894" cy="8944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28" name="Arc 27"/>
          <p:cNvSpPr/>
          <p:nvPr/>
        </p:nvSpPr>
        <p:spPr bwMode="auto">
          <a:xfrm rot="5400000">
            <a:off x="1565463" y="2308529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462903" y="4355980"/>
            <a:ext cx="673920" cy="8125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624228" y="2557009"/>
            <a:ext cx="1059770" cy="4572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Teams</a:t>
            </a:r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2294026" y="288063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u="sng" dirty="0" err="1">
                <a:latin typeface="Calibri" pitchFamily="34" charset="0"/>
              </a:rPr>
              <a:t>sdate</a:t>
            </a:r>
            <a:endParaRPr lang="en-US" sz="2400" b="1" u="sng" dirty="0">
              <a:latin typeface="Calibri" pitchFamily="34" charset="0"/>
            </a:endParaRPr>
          </a:p>
        </p:txBody>
      </p:sp>
      <p:sp>
        <p:nvSpPr>
          <p:cNvPr id="51" name="Line 39"/>
          <p:cNvSpPr>
            <a:spLocks noChangeShapeType="1"/>
          </p:cNvSpPr>
          <p:nvPr/>
        </p:nvSpPr>
        <p:spPr bwMode="auto">
          <a:xfrm>
            <a:off x="2954068" y="692696"/>
            <a:ext cx="908336" cy="2160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52" name="Oval 25"/>
          <p:cNvSpPr>
            <a:spLocks noChangeArrowheads="1"/>
          </p:cNvSpPr>
          <p:nvPr/>
        </p:nvSpPr>
        <p:spPr bwMode="auto">
          <a:xfrm>
            <a:off x="5220072" y="260648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err="1">
                <a:latin typeface="Calibri" pitchFamily="34" charset="0"/>
              </a:rPr>
              <a:t>edate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53" name="Line 39"/>
          <p:cNvSpPr>
            <a:spLocks noChangeShapeType="1"/>
          </p:cNvSpPr>
          <p:nvPr/>
        </p:nvSpPr>
        <p:spPr bwMode="auto">
          <a:xfrm flipH="1">
            <a:off x="4604875" y="688132"/>
            <a:ext cx="949713" cy="2002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55" name="Line 39"/>
          <p:cNvSpPr>
            <a:spLocks noChangeShapeType="1"/>
          </p:cNvSpPr>
          <p:nvPr/>
        </p:nvSpPr>
        <p:spPr bwMode="auto">
          <a:xfrm flipH="1" flipV="1">
            <a:off x="5086537" y="1137318"/>
            <a:ext cx="778721" cy="518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56" name="Line 39"/>
          <p:cNvSpPr>
            <a:spLocks noChangeShapeType="1"/>
          </p:cNvSpPr>
          <p:nvPr/>
        </p:nvSpPr>
        <p:spPr bwMode="auto">
          <a:xfrm flipH="1" flipV="1">
            <a:off x="7092279" y="1656048"/>
            <a:ext cx="61833" cy="90096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57" name="Arc 56"/>
          <p:cNvSpPr/>
          <p:nvPr/>
        </p:nvSpPr>
        <p:spPr bwMode="auto">
          <a:xfrm rot="5400000">
            <a:off x="6956090" y="2236521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Oval 25"/>
          <p:cNvSpPr>
            <a:spLocks noChangeArrowheads="1"/>
          </p:cNvSpPr>
          <p:nvPr/>
        </p:nvSpPr>
        <p:spPr bwMode="auto">
          <a:xfrm>
            <a:off x="7884368" y="2027124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59" name="Line 39"/>
          <p:cNvSpPr>
            <a:spLocks noChangeShapeType="1"/>
          </p:cNvSpPr>
          <p:nvPr/>
        </p:nvSpPr>
        <p:spPr bwMode="auto">
          <a:xfrm flipV="1">
            <a:off x="7683996" y="2438888"/>
            <a:ext cx="560411" cy="2705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0" name="Line 39"/>
          <p:cNvSpPr>
            <a:spLocks noChangeShapeType="1"/>
          </p:cNvSpPr>
          <p:nvPr/>
        </p:nvSpPr>
        <p:spPr bwMode="auto">
          <a:xfrm>
            <a:off x="1710604" y="3079714"/>
            <a:ext cx="185886" cy="12762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5086537" y="5641459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name</a:t>
            </a:r>
          </a:p>
        </p:txBody>
      </p:sp>
      <p:sp>
        <p:nvSpPr>
          <p:cNvPr id="62" name="Line 39"/>
          <p:cNvSpPr>
            <a:spLocks noChangeShapeType="1"/>
          </p:cNvSpPr>
          <p:nvPr/>
        </p:nvSpPr>
        <p:spPr bwMode="auto">
          <a:xfrm>
            <a:off x="4716017" y="5411796"/>
            <a:ext cx="759880" cy="2296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3" name="AutoShape 10"/>
          <p:cNvSpPr>
            <a:spLocks noChangeArrowheads="1"/>
          </p:cNvSpPr>
          <p:nvPr/>
        </p:nvSpPr>
        <p:spPr bwMode="auto">
          <a:xfrm>
            <a:off x="5695562" y="4068575"/>
            <a:ext cx="1566414" cy="48654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favorite</a:t>
            </a:r>
          </a:p>
        </p:txBody>
      </p:sp>
      <p:sp>
        <p:nvSpPr>
          <p:cNvPr id="64" name="Line 39"/>
          <p:cNvSpPr>
            <a:spLocks noChangeShapeType="1"/>
          </p:cNvSpPr>
          <p:nvPr/>
        </p:nvSpPr>
        <p:spPr bwMode="auto">
          <a:xfrm flipH="1">
            <a:off x="5002240" y="4311847"/>
            <a:ext cx="693321" cy="8713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>
            <a:off x="7261976" y="3014210"/>
            <a:ext cx="8904" cy="1297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6" name="Oval 25"/>
          <p:cNvSpPr>
            <a:spLocks noChangeArrowheads="1"/>
          </p:cNvSpPr>
          <p:nvPr/>
        </p:nvSpPr>
        <p:spPr bwMode="auto">
          <a:xfrm>
            <a:off x="292849" y="1835342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u="sng" dirty="0">
                <a:latin typeface="Calibri" pitchFamily="34" charset="0"/>
              </a:rPr>
              <a:t>PID</a:t>
            </a:r>
          </a:p>
        </p:txBody>
      </p:sp>
      <p:sp>
        <p:nvSpPr>
          <p:cNvPr id="67" name="Line 39"/>
          <p:cNvSpPr>
            <a:spLocks noChangeShapeType="1"/>
          </p:cNvSpPr>
          <p:nvPr/>
        </p:nvSpPr>
        <p:spPr bwMode="auto">
          <a:xfrm>
            <a:off x="1043609" y="2230635"/>
            <a:ext cx="288032" cy="3918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323405" y="3449287"/>
            <a:ext cx="936104" cy="42748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name</a:t>
            </a:r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 flipH="1">
            <a:off x="791457" y="3079715"/>
            <a:ext cx="611279" cy="3695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70" name="Line 39"/>
          <p:cNvSpPr>
            <a:spLocks noChangeShapeType="1"/>
          </p:cNvSpPr>
          <p:nvPr/>
        </p:nvSpPr>
        <p:spPr bwMode="auto">
          <a:xfrm flipV="1">
            <a:off x="2293368" y="2304118"/>
            <a:ext cx="1569037" cy="4814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5051844" y="2304120"/>
            <a:ext cx="1572383" cy="33279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72" name="AutoShape 10"/>
          <p:cNvSpPr>
            <a:spLocks noChangeArrowheads="1"/>
          </p:cNvSpPr>
          <p:nvPr/>
        </p:nvSpPr>
        <p:spPr bwMode="auto">
          <a:xfrm>
            <a:off x="3481315" y="3175299"/>
            <a:ext cx="2026789" cy="701471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captain</a:t>
            </a:r>
          </a:p>
        </p:txBody>
      </p:sp>
      <p:sp>
        <p:nvSpPr>
          <p:cNvPr id="73" name="Arc 72"/>
          <p:cNvSpPr/>
          <p:nvPr/>
        </p:nvSpPr>
        <p:spPr bwMode="auto">
          <a:xfrm rot="12116179">
            <a:off x="2281018" y="2949354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>
            <a:off x="2293368" y="3014208"/>
            <a:ext cx="1187947" cy="51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75" name="Line 39"/>
          <p:cNvSpPr>
            <a:spLocks noChangeShapeType="1"/>
          </p:cNvSpPr>
          <p:nvPr/>
        </p:nvSpPr>
        <p:spPr bwMode="auto">
          <a:xfrm flipV="1">
            <a:off x="5475897" y="2884814"/>
            <a:ext cx="1148330" cy="6412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3799863" y="836712"/>
            <a:ext cx="1348201" cy="612068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alibri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62404" y="908720"/>
            <a:ext cx="1224136" cy="4572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Histories</a:t>
            </a:r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1691680" y="1396683"/>
            <a:ext cx="1538450" cy="646653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alibri" pitchFamily="34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836379" y="1484784"/>
            <a:ext cx="1227021" cy="48654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About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5697846" y="1340768"/>
            <a:ext cx="1538450" cy="646653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alibri" pitchFamily="34" charset="0"/>
            </a:endParaRPr>
          </a:p>
        </p:txBody>
      </p:sp>
      <p:sp>
        <p:nvSpPr>
          <p:cNvPr id="54" name="AutoShape 10"/>
          <p:cNvSpPr>
            <a:spLocks noChangeArrowheads="1"/>
          </p:cNvSpPr>
          <p:nvPr/>
        </p:nvSpPr>
        <p:spPr bwMode="auto">
          <a:xfrm>
            <a:off x="5865259" y="1412776"/>
            <a:ext cx="1227021" cy="486544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alibri" pitchFamily="34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835446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4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Player( </a:t>
            </a:r>
            <a:r>
              <a:rPr lang="en-US" u="sng" dirty="0"/>
              <a:t>PID</a:t>
            </a:r>
            <a:r>
              <a:rPr lang="en-US" dirty="0"/>
              <a:t>, name, team-name )</a:t>
            </a:r>
          </a:p>
          <a:p>
            <a:r>
              <a:rPr lang="en-US" dirty="0"/>
              <a:t>Fans( </a:t>
            </a:r>
            <a:r>
              <a:rPr lang="en-US" u="sng" dirty="0"/>
              <a:t>FID</a:t>
            </a:r>
            <a:r>
              <a:rPr lang="en-US" dirty="0"/>
              <a:t>, name )</a:t>
            </a:r>
          </a:p>
          <a:p>
            <a:r>
              <a:rPr lang="en-US" dirty="0"/>
              <a:t>Teams( </a:t>
            </a:r>
            <a:r>
              <a:rPr lang="en-US" u="sng" dirty="0"/>
              <a:t>team-name</a:t>
            </a:r>
            <a:r>
              <a:rPr lang="en-US" dirty="0"/>
              <a:t>, PID )</a:t>
            </a:r>
          </a:p>
          <a:p>
            <a:r>
              <a:rPr lang="en-US" dirty="0"/>
              <a:t>Histories( </a:t>
            </a:r>
            <a:r>
              <a:rPr lang="en-US" u="sng" dirty="0"/>
              <a:t>PID</a:t>
            </a:r>
            <a:r>
              <a:rPr lang="en-US" dirty="0"/>
              <a:t>, </a:t>
            </a:r>
            <a:r>
              <a:rPr lang="en-US" u="sng" dirty="0"/>
              <a:t>team-name</a:t>
            </a:r>
            <a:r>
              <a:rPr lang="en-US" dirty="0"/>
              <a:t>, </a:t>
            </a:r>
            <a:r>
              <a:rPr lang="en-US" dirty="0" err="1"/>
              <a:t>sdate</a:t>
            </a:r>
            <a:r>
              <a:rPr lang="en-US" dirty="0"/>
              <a:t>, </a:t>
            </a:r>
            <a:r>
              <a:rPr lang="en-US" dirty="0" err="1"/>
              <a:t>edate</a:t>
            </a:r>
            <a:r>
              <a:rPr lang="en-US" dirty="0"/>
              <a:t> )</a:t>
            </a:r>
          </a:p>
          <a:p>
            <a:r>
              <a:rPr lang="en-US" dirty="0" err="1"/>
              <a:t>FavoriteTeam</a:t>
            </a:r>
            <a:r>
              <a:rPr lang="en-US" dirty="0"/>
              <a:t>( </a:t>
            </a:r>
            <a:r>
              <a:rPr lang="en-US" u="sng" dirty="0"/>
              <a:t>FID</a:t>
            </a:r>
            <a:r>
              <a:rPr lang="en-US" dirty="0"/>
              <a:t>, </a:t>
            </a:r>
            <a:r>
              <a:rPr lang="en-US" u="sng" dirty="0"/>
              <a:t>team-name</a:t>
            </a:r>
            <a:r>
              <a:rPr lang="en-US" dirty="0"/>
              <a:t> )</a:t>
            </a:r>
          </a:p>
          <a:p>
            <a:r>
              <a:rPr lang="en-US" dirty="0" err="1"/>
              <a:t>FavoritePlayer</a:t>
            </a:r>
            <a:r>
              <a:rPr lang="en-US" dirty="0"/>
              <a:t>( </a:t>
            </a:r>
            <a:r>
              <a:rPr lang="en-US" u="sng" dirty="0"/>
              <a:t>FID</a:t>
            </a:r>
            <a:r>
              <a:rPr lang="en-US" dirty="0"/>
              <a:t>, </a:t>
            </a:r>
            <a:r>
              <a:rPr lang="en-US" u="sng" dirty="0"/>
              <a:t>PID</a:t>
            </a:r>
            <a:r>
              <a:rPr lang="en-US" dirty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5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Constraint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company can make at most 1000 product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Not required in the quiz/exam</a:t>
            </a:r>
          </a:p>
          <a:p>
            <a:pPr lvl="1"/>
            <a:r>
              <a:rPr lang="en-US" dirty="0"/>
              <a:t>Degree constraints are </a:t>
            </a:r>
            <a:r>
              <a:rPr lang="en-US"/>
              <a:t>not easy </a:t>
            </a:r>
            <a:r>
              <a:rPr lang="en-US" dirty="0"/>
              <a:t>to enforce in a DBMS</a:t>
            </a:r>
          </a:p>
          <a:p>
            <a:pPr lvl="1"/>
            <a:r>
              <a:rPr lang="en-US" dirty="0"/>
              <a:t>Key and referential integrity constraints can be easily enforced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162027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62027"/>
            <a:ext cx="187220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91880" y="1124744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5652120" y="1608603"/>
            <a:ext cx="881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699792" y="1620044"/>
            <a:ext cx="79208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0800000">
            <a:off x="2699791" y="1484785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7200" y="908720"/>
            <a:ext cx="1409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≤ 1000 </a:t>
            </a:r>
            <a:endParaRPr lang="en-SG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9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80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PhDs are a special type of Students</a:t>
            </a:r>
          </a:p>
          <a:p>
            <a:r>
              <a:rPr lang="en-US" dirty="0">
                <a:solidFill>
                  <a:srgbClr val="A50021"/>
                </a:solidFill>
              </a:rPr>
              <a:t>Subclass</a:t>
            </a:r>
            <a:r>
              <a:rPr lang="en-US" dirty="0"/>
              <a:t> = Special type</a:t>
            </a:r>
          </a:p>
          <a:p>
            <a:r>
              <a:rPr lang="en-US" dirty="0"/>
              <a:t>The connection between a subclass and its superclass is captured by the </a:t>
            </a:r>
            <a:r>
              <a:rPr lang="en-US" dirty="0" err="1">
                <a:solidFill>
                  <a:srgbClr val="A50021"/>
                </a:solidFill>
              </a:rPr>
              <a:t>isa</a:t>
            </a:r>
            <a:r>
              <a:rPr lang="en-US" dirty="0">
                <a:solidFill>
                  <a:srgbClr val="A50021"/>
                </a:solidFill>
              </a:rPr>
              <a:t> relationship</a:t>
            </a:r>
            <a:r>
              <a:rPr lang="en-US" dirty="0"/>
              <a:t>, which is represented using a triangle</a:t>
            </a:r>
          </a:p>
          <a:p>
            <a:r>
              <a:rPr lang="en-US" dirty="0"/>
              <a:t>Key of a subclass = key of its superclass</a:t>
            </a:r>
          </a:p>
          <a:p>
            <a:r>
              <a:rPr lang="en-US" dirty="0"/>
              <a:t>Example: Key of </a:t>
            </a:r>
            <a:r>
              <a:rPr lang="en-US" dirty="0" err="1"/>
              <a:t>Phds</a:t>
            </a:r>
            <a:r>
              <a:rPr lang="en-US" dirty="0"/>
              <a:t> = Students.ID</a:t>
            </a:r>
          </a:p>
          <a:p>
            <a:r>
              <a:rPr lang="en-US" dirty="0"/>
              <a:t>Students is referred to as the </a:t>
            </a:r>
            <a:r>
              <a:rPr lang="en-US" dirty="0">
                <a:solidFill>
                  <a:srgbClr val="A50021"/>
                </a:solidFill>
              </a:rPr>
              <a:t>superclass</a:t>
            </a:r>
            <a:r>
              <a:rPr lang="en-US" dirty="0"/>
              <a:t> of PhDs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83768" y="1355070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PhDs</a:t>
            </a:r>
          </a:p>
        </p:txBody>
      </p:sp>
      <p:sp>
        <p:nvSpPr>
          <p:cNvPr id="7" name="Oval 25"/>
          <p:cNvSpPr>
            <a:spLocks noChangeArrowheads="1"/>
          </p:cNvSpPr>
          <p:nvPr/>
        </p:nvSpPr>
        <p:spPr bwMode="auto">
          <a:xfrm>
            <a:off x="497177" y="1526520"/>
            <a:ext cx="16247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advisor</a:t>
            </a:r>
          </a:p>
        </p:txBody>
      </p:sp>
      <p:cxnSp>
        <p:nvCxnSpPr>
          <p:cNvPr id="8" name="Straight Connector 7"/>
          <p:cNvCxnSpPr>
            <a:stCxn id="7" idx="6"/>
            <a:endCxn id="4" idx="1"/>
          </p:cNvCxnSpPr>
          <p:nvPr/>
        </p:nvCxnSpPr>
        <p:spPr bwMode="auto">
          <a:xfrm>
            <a:off x="2121921" y="1812270"/>
            <a:ext cx="3618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652120" y="1355070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7452320" y="105273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12" name="Straight Connector 11"/>
          <p:cNvCxnSpPr>
            <a:stCxn id="11" idx="2"/>
            <a:endCxn id="10" idx="3"/>
          </p:cNvCxnSpPr>
          <p:nvPr/>
        </p:nvCxnSpPr>
        <p:spPr bwMode="auto">
          <a:xfrm flipH="1">
            <a:off x="7020272" y="1338486"/>
            <a:ext cx="432048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5"/>
          <p:cNvSpPr>
            <a:spLocks noChangeArrowheads="1"/>
          </p:cNvSpPr>
          <p:nvPr/>
        </p:nvSpPr>
        <p:spPr bwMode="auto">
          <a:xfrm>
            <a:off x="7452320" y="1844824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14" name="Straight Connector 13"/>
          <p:cNvCxnSpPr>
            <a:stCxn id="13" idx="2"/>
            <a:endCxn id="10" idx="3"/>
          </p:cNvCxnSpPr>
          <p:nvPr/>
        </p:nvCxnSpPr>
        <p:spPr bwMode="auto">
          <a:xfrm flipH="1" flipV="1">
            <a:off x="7020272" y="1812270"/>
            <a:ext cx="432048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4" idx="3"/>
            <a:endCxn id="10" idx="1"/>
          </p:cNvCxnSpPr>
          <p:nvPr/>
        </p:nvCxnSpPr>
        <p:spPr bwMode="auto">
          <a:xfrm>
            <a:off x="3626768" y="1812270"/>
            <a:ext cx="2025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4" name="Isosceles Triangle 23"/>
          <p:cNvSpPr/>
          <p:nvPr/>
        </p:nvSpPr>
        <p:spPr bwMode="auto">
          <a:xfrm rot="5400000">
            <a:off x="4311871" y="1285432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76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435280" cy="3600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Problem: there are cities with identical names</a:t>
            </a:r>
          </a:p>
          <a:p>
            <a:r>
              <a:rPr lang="en-US" dirty="0"/>
              <a:t>Observation: cities in the same state would have different names</a:t>
            </a:r>
          </a:p>
          <a:p>
            <a:r>
              <a:rPr lang="en-US" dirty="0"/>
              <a:t>Solution: make Cities a </a:t>
            </a:r>
            <a:r>
              <a:rPr lang="en-US" dirty="0">
                <a:solidFill>
                  <a:srgbClr val="C00000"/>
                </a:solidFill>
              </a:rPr>
              <a:t>weak entity set</a:t>
            </a:r>
            <a:r>
              <a:rPr lang="en-US" dirty="0"/>
              <a:t> associated with the entity set States</a:t>
            </a:r>
          </a:p>
          <a:p>
            <a:r>
              <a:rPr lang="en-US" dirty="0"/>
              <a:t>The relationship In is called the </a:t>
            </a:r>
            <a:r>
              <a:rPr lang="en-US" dirty="0">
                <a:solidFill>
                  <a:srgbClr val="C00000"/>
                </a:solidFill>
              </a:rPr>
              <a:t>supporting relationship</a:t>
            </a:r>
            <a:r>
              <a:rPr lang="en-US" dirty="0"/>
              <a:t> of Cities</a:t>
            </a:r>
          </a:p>
          <a:p>
            <a:r>
              <a:rPr lang="en-US" dirty="0"/>
              <a:t>Weak entity set = Double-lined rectangle</a:t>
            </a:r>
          </a:p>
          <a:p>
            <a:r>
              <a:rPr lang="en-US" dirty="0"/>
              <a:t>Supporting relationship = Double-lined diamond</a:t>
            </a:r>
          </a:p>
          <a:p>
            <a:r>
              <a:rPr lang="en-US" dirty="0"/>
              <a:t>The key of Cities = (State.name, Cities.name)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67744" y="1375077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738049" y="98072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6" name="Straight Connector 5"/>
          <p:cNvCxnSpPr>
            <a:stCxn id="5" idx="6"/>
            <a:endCxn id="4" idx="1"/>
          </p:cNvCxnSpPr>
          <p:nvPr/>
        </p:nvCxnSpPr>
        <p:spPr bwMode="auto">
          <a:xfrm>
            <a:off x="1881049" y="1266478"/>
            <a:ext cx="386695" cy="5657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25"/>
          <p:cNvSpPr>
            <a:spLocks noChangeArrowheads="1"/>
          </p:cNvSpPr>
          <p:nvPr/>
        </p:nvSpPr>
        <p:spPr bwMode="auto">
          <a:xfrm>
            <a:off x="179512" y="1954564"/>
            <a:ext cx="194240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population</a:t>
            </a:r>
          </a:p>
        </p:txBody>
      </p:sp>
      <p:cxnSp>
        <p:nvCxnSpPr>
          <p:cNvPr id="8" name="Straight Connector 7"/>
          <p:cNvCxnSpPr>
            <a:stCxn id="7" idx="6"/>
            <a:endCxn id="4" idx="1"/>
          </p:cNvCxnSpPr>
          <p:nvPr/>
        </p:nvCxnSpPr>
        <p:spPr bwMode="auto">
          <a:xfrm flipV="1">
            <a:off x="2121921" y="1832277"/>
            <a:ext cx="145823" cy="4080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47449" y="1445786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021288" y="1423935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States</a:t>
            </a:r>
          </a:p>
        </p:txBody>
      </p:sp>
      <p:sp>
        <p:nvSpPr>
          <p:cNvPr id="17" name="Oval 25"/>
          <p:cNvSpPr>
            <a:spLocks noChangeArrowheads="1"/>
          </p:cNvSpPr>
          <p:nvPr/>
        </p:nvSpPr>
        <p:spPr bwMode="auto">
          <a:xfrm>
            <a:off x="7452320" y="1068459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18" name="Straight Connector 17"/>
          <p:cNvCxnSpPr>
            <a:stCxn id="17" idx="2"/>
            <a:endCxn id="16" idx="3"/>
          </p:cNvCxnSpPr>
          <p:nvPr/>
        </p:nvCxnSpPr>
        <p:spPr bwMode="auto">
          <a:xfrm flipH="1">
            <a:off x="7164288" y="1354209"/>
            <a:ext cx="288032" cy="5269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7452320" y="1860547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GDP</a:t>
            </a:r>
          </a:p>
        </p:txBody>
      </p:sp>
      <p:cxnSp>
        <p:nvCxnSpPr>
          <p:cNvPr id="20" name="Straight Connector 19"/>
          <p:cNvCxnSpPr>
            <a:stCxn id="19" idx="2"/>
            <a:endCxn id="16" idx="3"/>
          </p:cNvCxnSpPr>
          <p:nvPr/>
        </p:nvCxnSpPr>
        <p:spPr bwMode="auto">
          <a:xfrm flipH="1" flipV="1">
            <a:off x="7164288" y="1881135"/>
            <a:ext cx="288032" cy="2651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3923928" y="1442521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4076329" y="1519093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26" name="Straight Connector 25"/>
          <p:cNvCxnSpPr>
            <a:endCxn id="24" idx="1"/>
          </p:cNvCxnSpPr>
          <p:nvPr/>
        </p:nvCxnSpPr>
        <p:spPr bwMode="auto">
          <a:xfrm flipV="1">
            <a:off x="3410744" y="1876851"/>
            <a:ext cx="513184" cy="22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2" name="Line 17"/>
          <p:cNvSpPr>
            <a:spLocks noChangeShapeType="1"/>
          </p:cNvSpPr>
          <p:nvPr/>
        </p:nvSpPr>
        <p:spPr bwMode="auto">
          <a:xfrm flipH="1">
            <a:off x="5508104" y="1876851"/>
            <a:ext cx="513184" cy="114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>
            <a:off x="5616115" y="1747632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17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24" grpId="0" animBg="1"/>
      <p:bldP spid="25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 vs. Weak Entity Sets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8029"/>
          </a:xfrm>
        </p:spPr>
        <p:txBody>
          <a:bodyPr/>
          <a:lstStyle/>
          <a:p>
            <a:r>
              <a:rPr lang="en-US" dirty="0"/>
              <a:t>PhDs are a special type of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Cities are NOT a special type of States</a:t>
            </a:r>
            <a:endParaRPr lang="en-S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83768" y="1355070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PhDs</a:t>
            </a: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497177" y="1526520"/>
            <a:ext cx="1624744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advisor</a:t>
            </a:r>
          </a:p>
        </p:txBody>
      </p:sp>
      <p:cxnSp>
        <p:nvCxnSpPr>
          <p:cNvPr id="6" name="Straight Connector 5"/>
          <p:cNvCxnSpPr>
            <a:stCxn id="5" idx="6"/>
            <a:endCxn id="4" idx="1"/>
          </p:cNvCxnSpPr>
          <p:nvPr/>
        </p:nvCxnSpPr>
        <p:spPr bwMode="auto">
          <a:xfrm>
            <a:off x="2121921" y="1812270"/>
            <a:ext cx="3618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2120" y="1355070"/>
            <a:ext cx="1368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Students</a:t>
            </a: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7452320" y="105273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ID</a:t>
            </a:r>
          </a:p>
        </p:txBody>
      </p:sp>
      <p:cxnSp>
        <p:nvCxnSpPr>
          <p:cNvPr id="9" name="Straight Connector 8"/>
          <p:cNvCxnSpPr>
            <a:stCxn id="8" idx="2"/>
            <a:endCxn id="7" idx="3"/>
          </p:cNvCxnSpPr>
          <p:nvPr/>
        </p:nvCxnSpPr>
        <p:spPr bwMode="auto">
          <a:xfrm flipH="1">
            <a:off x="7020272" y="1338486"/>
            <a:ext cx="432048" cy="473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7452320" y="1844824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name</a:t>
            </a:r>
          </a:p>
        </p:txBody>
      </p:sp>
      <p:cxnSp>
        <p:nvCxnSpPr>
          <p:cNvPr id="11" name="Straight Connector 10"/>
          <p:cNvCxnSpPr>
            <a:stCxn id="10" idx="2"/>
            <a:endCxn id="7" idx="3"/>
          </p:cNvCxnSpPr>
          <p:nvPr/>
        </p:nvCxnSpPr>
        <p:spPr bwMode="auto">
          <a:xfrm flipH="1" flipV="1">
            <a:off x="7020272" y="1812270"/>
            <a:ext cx="432048" cy="3183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3"/>
            <a:endCxn id="7" idx="1"/>
          </p:cNvCxnSpPr>
          <p:nvPr/>
        </p:nvCxnSpPr>
        <p:spPr bwMode="auto">
          <a:xfrm>
            <a:off x="3626768" y="1812270"/>
            <a:ext cx="2025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Isosceles Triangle 12"/>
          <p:cNvSpPr/>
          <p:nvPr/>
        </p:nvSpPr>
        <p:spPr bwMode="auto">
          <a:xfrm rot="5400000">
            <a:off x="4311871" y="1285432"/>
            <a:ext cx="838107" cy="1037929"/>
          </a:xfrm>
          <a:prstGeom prst="triangle">
            <a:avLst/>
          </a:prstGeom>
          <a:solidFill>
            <a:srgbClr val="CC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isa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267744" y="4039373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37" name="Oval 25"/>
          <p:cNvSpPr>
            <a:spLocks noChangeArrowheads="1"/>
          </p:cNvSpPr>
          <p:nvPr/>
        </p:nvSpPr>
        <p:spPr bwMode="auto">
          <a:xfrm>
            <a:off x="738049" y="36450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38" name="Straight Connector 37"/>
          <p:cNvCxnSpPr>
            <a:stCxn id="37" idx="6"/>
            <a:endCxn id="36" idx="1"/>
          </p:cNvCxnSpPr>
          <p:nvPr/>
        </p:nvCxnSpPr>
        <p:spPr bwMode="auto">
          <a:xfrm>
            <a:off x="1881049" y="3930774"/>
            <a:ext cx="386695" cy="5657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5"/>
          <p:cNvSpPr>
            <a:spLocks noChangeArrowheads="1"/>
          </p:cNvSpPr>
          <p:nvPr/>
        </p:nvSpPr>
        <p:spPr bwMode="auto">
          <a:xfrm>
            <a:off x="179512" y="4618860"/>
            <a:ext cx="1942409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population</a:t>
            </a:r>
          </a:p>
        </p:txBody>
      </p:sp>
      <p:cxnSp>
        <p:nvCxnSpPr>
          <p:cNvPr id="40" name="Straight Connector 39"/>
          <p:cNvCxnSpPr>
            <a:stCxn id="39" idx="6"/>
            <a:endCxn id="36" idx="1"/>
          </p:cNvCxnSpPr>
          <p:nvPr/>
        </p:nvCxnSpPr>
        <p:spPr bwMode="auto">
          <a:xfrm flipV="1">
            <a:off x="2121921" y="4496573"/>
            <a:ext cx="145823" cy="4080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47449" y="4110082"/>
            <a:ext cx="977265" cy="781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021288" y="4088231"/>
            <a:ext cx="114300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States</a:t>
            </a:r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7452320" y="3732755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u="sng" dirty="0">
                <a:latin typeface="Calibri" pitchFamily="34" charset="0"/>
              </a:rPr>
              <a:t>name</a:t>
            </a:r>
          </a:p>
        </p:txBody>
      </p:sp>
      <p:cxnSp>
        <p:nvCxnSpPr>
          <p:cNvPr id="44" name="Straight Connector 43"/>
          <p:cNvCxnSpPr>
            <a:stCxn id="43" idx="2"/>
            <a:endCxn id="42" idx="3"/>
          </p:cNvCxnSpPr>
          <p:nvPr/>
        </p:nvCxnSpPr>
        <p:spPr bwMode="auto">
          <a:xfrm flipH="1">
            <a:off x="7164288" y="4018505"/>
            <a:ext cx="288032" cy="5269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5"/>
          <p:cNvSpPr>
            <a:spLocks noChangeArrowheads="1"/>
          </p:cNvSpPr>
          <p:nvPr/>
        </p:nvSpPr>
        <p:spPr bwMode="auto">
          <a:xfrm>
            <a:off x="7452320" y="4524843"/>
            <a:ext cx="1152128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GDP</a:t>
            </a:r>
          </a:p>
        </p:txBody>
      </p:sp>
      <p:cxnSp>
        <p:nvCxnSpPr>
          <p:cNvPr id="46" name="Straight Connector 45"/>
          <p:cNvCxnSpPr>
            <a:stCxn id="45" idx="2"/>
            <a:endCxn id="42" idx="3"/>
          </p:cNvCxnSpPr>
          <p:nvPr/>
        </p:nvCxnSpPr>
        <p:spPr bwMode="auto">
          <a:xfrm flipH="1" flipV="1">
            <a:off x="7164288" y="4545431"/>
            <a:ext cx="288032" cy="26516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AutoShape 10"/>
          <p:cNvSpPr>
            <a:spLocks noChangeArrowheads="1"/>
          </p:cNvSpPr>
          <p:nvPr/>
        </p:nvSpPr>
        <p:spPr bwMode="auto">
          <a:xfrm>
            <a:off x="3923928" y="4106817"/>
            <a:ext cx="1584176" cy="86866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In</a:t>
            </a:r>
          </a:p>
        </p:txBody>
      </p:sp>
      <p:sp>
        <p:nvSpPr>
          <p:cNvPr id="48" name="AutoShape 10"/>
          <p:cNvSpPr>
            <a:spLocks noChangeArrowheads="1"/>
          </p:cNvSpPr>
          <p:nvPr/>
        </p:nvSpPr>
        <p:spPr bwMode="auto">
          <a:xfrm>
            <a:off x="4076329" y="4183389"/>
            <a:ext cx="1267341" cy="694928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49" name="Straight Connector 48"/>
          <p:cNvCxnSpPr>
            <a:endCxn id="47" idx="1"/>
          </p:cNvCxnSpPr>
          <p:nvPr/>
        </p:nvCxnSpPr>
        <p:spPr bwMode="auto">
          <a:xfrm flipV="1">
            <a:off x="3410744" y="4541147"/>
            <a:ext cx="513184" cy="22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0" name="Line 17"/>
          <p:cNvSpPr>
            <a:spLocks noChangeShapeType="1"/>
          </p:cNvSpPr>
          <p:nvPr/>
        </p:nvSpPr>
        <p:spPr bwMode="auto">
          <a:xfrm flipH="1">
            <a:off x="5508104" y="4541147"/>
            <a:ext cx="513184" cy="114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51" name="Arc 50"/>
          <p:cNvSpPr/>
          <p:nvPr/>
        </p:nvSpPr>
        <p:spPr bwMode="auto">
          <a:xfrm>
            <a:off x="5616115" y="4411928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ER Diagrams</a:t>
            </a:r>
          </a:p>
          <a:p>
            <a:pPr lvl="1"/>
            <a:r>
              <a:rPr lang="en-US" dirty="0"/>
              <a:t>Entities Sets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Weak Entities Sets</a:t>
            </a:r>
          </a:p>
          <a:p>
            <a:pPr lvl="1"/>
            <a:r>
              <a:rPr lang="en-US" dirty="0"/>
              <a:t>Subclasses</a:t>
            </a:r>
          </a:p>
          <a:p>
            <a:r>
              <a:rPr lang="en-US" dirty="0"/>
              <a:t>How do we design an ER Diagram for an application?</a:t>
            </a:r>
          </a:p>
        </p:txBody>
      </p:sp>
    </p:spTree>
    <p:extLst>
      <p:ext uri="{BB962C8B-B14F-4D97-AF65-F5344CB8AC3E}">
        <p14:creationId xmlns:p14="http://schemas.microsoft.com/office/powerpoint/2010/main" val="190399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18602</TotalTime>
  <Words>2053</Words>
  <Application>Microsoft Macintosh PowerPoint</Application>
  <PresentationFormat>On-screen Show (4:3)</PresentationFormat>
  <Paragraphs>505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Iskoola Pota</vt:lpstr>
      <vt:lpstr>宋体</vt:lpstr>
      <vt:lpstr>Arial</vt:lpstr>
      <vt:lpstr>Calibri</vt:lpstr>
      <vt:lpstr>Comic Sans MS</vt:lpstr>
      <vt:lpstr>Garamond</vt:lpstr>
      <vt:lpstr>Wingdings</vt:lpstr>
      <vt:lpstr>Edge</vt:lpstr>
      <vt:lpstr>CZ2007 Introduction to Database Systems</vt:lpstr>
      <vt:lpstr>Last Lecture</vt:lpstr>
      <vt:lpstr>Key</vt:lpstr>
      <vt:lpstr>Referential Integrity: Exercise</vt:lpstr>
      <vt:lpstr>Degree Constraint </vt:lpstr>
      <vt:lpstr>Subclass</vt:lpstr>
      <vt:lpstr>Weak Entity Sets</vt:lpstr>
      <vt:lpstr>Subclass vs. Weak Entity Sets</vt:lpstr>
      <vt:lpstr>Road Map</vt:lpstr>
      <vt:lpstr>From Applications to ER Diagrams</vt:lpstr>
      <vt:lpstr>Design Principle 1: Be Faithful</vt:lpstr>
      <vt:lpstr>Design Principle 2: Avoid Redundancy</vt:lpstr>
      <vt:lpstr>Design Principle 3: Keep It Simple</vt:lpstr>
      <vt:lpstr>Design Principle 3: Keep It Simple</vt:lpstr>
      <vt:lpstr>Design Principle 3: Keep It Simple</vt:lpstr>
      <vt:lpstr>Design Principle 3: Keep It Simple</vt:lpstr>
      <vt:lpstr>Tips: When to Use Subclasses</vt:lpstr>
      <vt:lpstr>Design Principle 4: Don’t Over-use Weak Entity Sets </vt:lpstr>
      <vt:lpstr>Design Principle 4: Don’t Over-use Weak Entity Sets </vt:lpstr>
      <vt:lpstr>Road Map</vt:lpstr>
      <vt:lpstr>Road Map</vt:lpstr>
      <vt:lpstr>ER Diagram  Relational Schema</vt:lpstr>
      <vt:lpstr>ER Diagram  Relational Schema</vt:lpstr>
      <vt:lpstr>Entity Set  Relation</vt:lpstr>
      <vt:lpstr>Many-to-Many Relationship  Relation</vt:lpstr>
      <vt:lpstr>Many-to-Many Relationship  Relation</vt:lpstr>
      <vt:lpstr>Weak Entity Set  Relation</vt:lpstr>
      <vt:lpstr>Subclass  Relation</vt:lpstr>
      <vt:lpstr>The ER approach</vt:lpstr>
      <vt:lpstr>The OO approach</vt:lpstr>
      <vt:lpstr>The NULL approach</vt:lpstr>
      <vt:lpstr>Which Approach is the Best?</vt:lpstr>
      <vt:lpstr>ER Diagram  Relational Schema</vt:lpstr>
      <vt:lpstr>Many-to-One Relationship  Relation</vt:lpstr>
      <vt:lpstr>Many-to-One Relationship  Relation</vt:lpstr>
      <vt:lpstr>Many-to-One Relationship  Relation</vt:lpstr>
      <vt:lpstr>One-to-One Relationship  Relation</vt:lpstr>
      <vt:lpstr>ER Diagram Design: Example</vt:lpstr>
      <vt:lpstr>PowerPoint Presentation</vt:lpstr>
      <vt:lpstr>PowerPoint Presentation</vt:lpstr>
      <vt:lpstr>PowerPoint Presentation</vt:lpstr>
      <vt:lpstr>PowerPoint Presentation</vt:lpstr>
      <vt:lpstr>Exercise: ER-Diagram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grand.master.coder@gmail.com</cp:lastModifiedBy>
  <cp:revision>1068</cp:revision>
  <cp:lastPrinted>2013-01-21T04:39:49Z</cp:lastPrinted>
  <dcterms:created xsi:type="dcterms:W3CDTF">2009-03-02T02:47:37Z</dcterms:created>
  <dcterms:modified xsi:type="dcterms:W3CDTF">2019-01-21T05:07:44Z</dcterms:modified>
</cp:coreProperties>
</file>