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53"/>
  </p:notesMasterIdLst>
  <p:handoutMasterIdLst>
    <p:handoutMasterId r:id="rId54"/>
  </p:handoutMasterIdLst>
  <p:sldIdLst>
    <p:sldId id="256" r:id="rId2"/>
    <p:sldId id="506" r:id="rId3"/>
    <p:sldId id="572" r:id="rId4"/>
    <p:sldId id="573" r:id="rId5"/>
    <p:sldId id="574" r:id="rId6"/>
    <p:sldId id="575" r:id="rId7"/>
    <p:sldId id="519" r:id="rId8"/>
    <p:sldId id="521" r:id="rId9"/>
    <p:sldId id="522" r:id="rId10"/>
    <p:sldId id="578" r:id="rId11"/>
    <p:sldId id="579" r:id="rId12"/>
    <p:sldId id="591" r:id="rId13"/>
    <p:sldId id="581" r:id="rId14"/>
    <p:sldId id="582" r:id="rId15"/>
    <p:sldId id="577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5" r:id="rId36"/>
    <p:sldId id="556" r:id="rId37"/>
    <p:sldId id="557" r:id="rId38"/>
    <p:sldId id="558" r:id="rId39"/>
    <p:sldId id="559" r:id="rId40"/>
    <p:sldId id="560" r:id="rId41"/>
    <p:sldId id="561" r:id="rId42"/>
    <p:sldId id="562" r:id="rId43"/>
    <p:sldId id="563" r:id="rId44"/>
    <p:sldId id="564" r:id="rId45"/>
    <p:sldId id="565" r:id="rId46"/>
    <p:sldId id="566" r:id="rId47"/>
    <p:sldId id="567" r:id="rId48"/>
    <p:sldId id="568" r:id="rId49"/>
    <p:sldId id="569" r:id="rId50"/>
    <p:sldId id="570" r:id="rId51"/>
    <p:sldId id="571" r:id="rId52"/>
  </p:sldIdLst>
  <p:sldSz cx="9144000" cy="6858000" type="screen4x3"/>
  <p:notesSz cx="6669088" cy="9753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CC3300"/>
    <a:srgbClr val="0000FF"/>
    <a:srgbClr val="FFFFCC"/>
    <a:srgbClr val="FF9900"/>
    <a:srgbClr val="33CC33"/>
    <a:srgbClr val="66FF33"/>
    <a:srgbClr val="CC00CC"/>
    <a:srgbClr val="00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4"/>
    <p:restoredTop sz="81731" autoAdjust="0"/>
  </p:normalViewPr>
  <p:slideViewPr>
    <p:cSldViewPr>
      <p:cViewPr varScale="1">
        <p:scale>
          <a:sx n="127" d="100"/>
          <a:sy n="127" d="100"/>
        </p:scale>
        <p:origin x="13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993" y="0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A395C66-BAC7-4947-A978-17979EC9EE5D}" type="datetimeFigureOut">
              <a:rPr lang="zh-CN" altLang="en-US"/>
              <a:pPr>
                <a:defRPr/>
              </a:pPr>
              <a:t>2019/1/26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3663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993" y="9263663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4239E3A9-FBC1-4C90-89C7-C86D175BA3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08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993" y="0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C874FDD-B067-4E5B-9185-454DDEAB3F7B}" type="datetimeFigureOut">
              <a:rPr lang="zh-CN" altLang="en-US"/>
              <a:pPr>
                <a:defRPr/>
              </a:pPr>
              <a:t>2019/1/26</a:t>
            </a:fld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0250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32960"/>
            <a:ext cx="533527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663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993" y="9263663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4026A9-F546-4A60-85FC-C280A3E995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689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="1">
                <a:latin typeface="Calibri" pitchFamily="34" charset="0"/>
                <a:cs typeface="Iskoola Pota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Calibri" pitchFamily="34" charset="0"/>
                <a:cs typeface="Iskoola Pota" pitchFamily="34" charset="0"/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FD6CDC6D-4EE0-4163-813D-9CD3796578B8}" type="datetimeFigureOut">
              <a:rPr lang="zh-CN" altLang="en-US" smtClean="0"/>
              <a:pPr>
                <a:defRPr/>
              </a:pPr>
              <a:t>2019/1/26</a:t>
            </a:fld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FC893D8-0101-4D6A-B8CF-851210C370A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  <a:cs typeface="Iskoola Pot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0466F-4628-4FD0-96E3-BD8917FD5FD0}" type="datetimeFigureOut">
              <a:rPr lang="zh-CN" altLang="en-US" smtClean="0"/>
              <a:pPr>
                <a:defRPr/>
              </a:pPr>
              <a:t>2019/1/26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B01DE-58FC-4595-BD9C-BE624D0330D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B8E33-68C8-450A-AAFD-1D2427969E67}" type="datetimeFigureOut">
              <a:rPr lang="zh-CN" altLang="en-US" smtClean="0"/>
              <a:pPr>
                <a:defRPr/>
              </a:pPr>
              <a:t>2019/1/26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ABE93-1989-44EE-8354-A9E88BBC465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2019/1/26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2019/1/26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2019/1/26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2019/1/26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D1CC542-DA65-4D97-A79C-E6B794CDE341}" type="datetimeFigureOut">
              <a:rPr lang="zh-CN" altLang="en-US" smtClean="0"/>
              <a:pPr>
                <a:defRPr/>
              </a:pPr>
              <a:t>2019/1/26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2868A76-9B69-47BF-9E4A-96902B10A1E7}" type="datetimeFigureOut">
              <a:rPr lang="zh-CN" altLang="en-US" smtClean="0"/>
              <a:pPr>
                <a:defRPr/>
              </a:pPr>
              <a:t>2019/1/26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E69D6CF1-B5B0-45CC-A494-C560F80EF8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6193BC6-5129-4551-9A0C-D589C1FA99E0}" type="datetimeFigureOut">
              <a:rPr lang="zh-CN" altLang="en-US" smtClean="0"/>
              <a:pPr>
                <a:defRPr/>
              </a:pPr>
              <a:t>2019/1/26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A794451-DE8C-4F17-A5F8-6E9471C791F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1DD4FC51-53E4-4B4A-8408-0D7C776F0E9B}" type="datetimeFigureOut">
              <a:rPr lang="zh-CN" altLang="en-US" smtClean="0"/>
              <a:pPr>
                <a:defRPr/>
              </a:pPr>
              <a:t>2019/1/26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4DCD14B-0E03-45C4-9CB4-EC1BF9DBC28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9D9692D-24FD-4BF2-843F-111947BC32F2}" type="datetimeFigureOut">
              <a:rPr lang="zh-CN" altLang="en-US" smtClean="0"/>
              <a:pPr>
                <a:defRPr/>
              </a:pPr>
              <a:t>2019/1/26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41499DB-596E-406E-A850-ADBBE4ACAF6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7657F-E8DF-42F6-A122-EC46F94251E9}" type="datetimeFigureOut">
              <a:rPr lang="zh-CN" altLang="en-US" smtClean="0"/>
              <a:pPr>
                <a:defRPr/>
              </a:pPr>
              <a:t>2019/1/26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21A6B-41C5-43CE-82EC-EE99A774C93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1453A-18CE-4CCF-8E9D-7173DDA93971}" type="datetimeFigureOut">
              <a:rPr lang="zh-CN" altLang="en-US" smtClean="0"/>
              <a:pPr>
                <a:defRPr/>
              </a:pPr>
              <a:t>2019/1/26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BB9F9-E069-4585-84F6-CF7DDE5C2DA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6D232-B991-4B2D-9ABC-E8235D4C177C}" type="datetimeFigureOut">
              <a:rPr lang="zh-CN" altLang="en-US" smtClean="0"/>
              <a:pPr>
                <a:defRPr/>
              </a:pPr>
              <a:t>2019/1/26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185E5-D22F-4151-B7A0-3D1C0E84A9F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2019/1/26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Calibri" pitchFamily="34" charset="0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Calibri" pitchFamily="34" charset="0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CZ2007 Introduction to Database Systems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2538434"/>
          </a:xfrm>
        </p:spPr>
        <p:txBody>
          <a:bodyPr>
            <a:normAutofit/>
          </a:bodyPr>
          <a:lstStyle/>
          <a:p>
            <a:pPr marL="26988" eaLnBrk="1" hangingPunct="1"/>
            <a:endParaRPr lang="en-US" altLang="zh-CN" sz="2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ER-Diagram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Record info about teams, players, and their fans, including:</a:t>
            </a:r>
          </a:p>
          <a:p>
            <a:pPr lvl="1"/>
            <a:r>
              <a:rPr lang="en-US" dirty="0"/>
              <a:t>For each team, its name, its players, its team captain (who is also a player)</a:t>
            </a:r>
          </a:p>
          <a:p>
            <a:pPr lvl="1"/>
            <a:r>
              <a:rPr lang="en-US" dirty="0"/>
              <a:t>For each player, his/her name, and the history of teams on which he/she has played, including the start and ending dates for each team</a:t>
            </a:r>
          </a:p>
          <a:p>
            <a:pPr lvl="1"/>
            <a:r>
              <a:rPr lang="en-US" dirty="0"/>
              <a:t>For each fan, his/her name, favorite teams, favorite players</a:t>
            </a:r>
          </a:p>
          <a:p>
            <a:r>
              <a:rPr lang="en-US" dirty="0"/>
              <a:t>Additional information:</a:t>
            </a:r>
          </a:p>
          <a:p>
            <a:pPr lvl="1"/>
            <a:r>
              <a:rPr lang="en-US" dirty="0"/>
              <a:t>Each team has at least one player, and exactly one captain</a:t>
            </a:r>
          </a:p>
          <a:p>
            <a:pPr lvl="1"/>
            <a:r>
              <a:rPr lang="en-US" dirty="0"/>
              <a:t>Each team has a unique name</a:t>
            </a:r>
          </a:p>
          <a:p>
            <a:pPr lvl="1"/>
            <a:r>
              <a:rPr lang="en-US" dirty="0"/>
              <a:t>Two players (or two fans) may have the same name</a:t>
            </a:r>
          </a:p>
          <a:p>
            <a:pPr lvl="1"/>
            <a:r>
              <a:rPr lang="en-US" dirty="0"/>
              <a:t>Each fan has at least one favorite team and at least one favorite player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2708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5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2994851" y="5641459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u="sng" dirty="0">
                <a:latin typeface="Calibri" pitchFamily="34" charset="0"/>
              </a:rPr>
              <a:t>FID</a:t>
            </a:r>
          </a:p>
        </p:txBody>
      </p:sp>
      <p:sp>
        <p:nvSpPr>
          <p:cNvPr id="6" name="Line 39"/>
          <p:cNvSpPr>
            <a:spLocks noChangeShapeType="1"/>
          </p:cNvSpPr>
          <p:nvPr/>
        </p:nvSpPr>
        <p:spPr bwMode="auto">
          <a:xfrm flipV="1">
            <a:off x="3898826" y="5411796"/>
            <a:ext cx="545595" cy="35387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33599" y="2622515"/>
            <a:ext cx="1059770" cy="4572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Players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136824" y="4954596"/>
            <a:ext cx="865417" cy="4572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Fans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896489" y="4112708"/>
            <a:ext cx="1566414" cy="486544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favorite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3836997" y="2060848"/>
            <a:ext cx="1214848" cy="486544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In</a:t>
            </a:r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462903" y="4355980"/>
            <a:ext cx="673920" cy="8125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624228" y="2557009"/>
            <a:ext cx="1059770" cy="4572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Teams</a:t>
            </a:r>
          </a:p>
        </p:txBody>
      </p:sp>
      <p:sp>
        <p:nvSpPr>
          <p:cNvPr id="58" name="Oval 25"/>
          <p:cNvSpPr>
            <a:spLocks noChangeArrowheads="1"/>
          </p:cNvSpPr>
          <p:nvPr/>
        </p:nvSpPr>
        <p:spPr bwMode="auto">
          <a:xfrm>
            <a:off x="7884368" y="2027124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59" name="Line 39"/>
          <p:cNvSpPr>
            <a:spLocks noChangeShapeType="1"/>
          </p:cNvSpPr>
          <p:nvPr/>
        </p:nvSpPr>
        <p:spPr bwMode="auto">
          <a:xfrm flipV="1">
            <a:off x="7683996" y="2438888"/>
            <a:ext cx="560411" cy="2705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60" name="Line 39"/>
          <p:cNvSpPr>
            <a:spLocks noChangeShapeType="1"/>
          </p:cNvSpPr>
          <p:nvPr/>
        </p:nvSpPr>
        <p:spPr bwMode="auto">
          <a:xfrm>
            <a:off x="1710604" y="3079714"/>
            <a:ext cx="185886" cy="12762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61" name="Oval 25"/>
          <p:cNvSpPr>
            <a:spLocks noChangeArrowheads="1"/>
          </p:cNvSpPr>
          <p:nvPr/>
        </p:nvSpPr>
        <p:spPr bwMode="auto">
          <a:xfrm>
            <a:off x="5086537" y="5641459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name</a:t>
            </a:r>
          </a:p>
        </p:txBody>
      </p:sp>
      <p:sp>
        <p:nvSpPr>
          <p:cNvPr id="62" name="Line 39"/>
          <p:cNvSpPr>
            <a:spLocks noChangeShapeType="1"/>
          </p:cNvSpPr>
          <p:nvPr/>
        </p:nvSpPr>
        <p:spPr bwMode="auto">
          <a:xfrm>
            <a:off x="4716017" y="5411796"/>
            <a:ext cx="759880" cy="2296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63" name="AutoShape 10"/>
          <p:cNvSpPr>
            <a:spLocks noChangeArrowheads="1"/>
          </p:cNvSpPr>
          <p:nvPr/>
        </p:nvSpPr>
        <p:spPr bwMode="auto">
          <a:xfrm>
            <a:off x="5695562" y="4068575"/>
            <a:ext cx="1566414" cy="486544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favorite</a:t>
            </a:r>
          </a:p>
        </p:txBody>
      </p:sp>
      <p:sp>
        <p:nvSpPr>
          <p:cNvPr id="64" name="Line 39"/>
          <p:cNvSpPr>
            <a:spLocks noChangeShapeType="1"/>
          </p:cNvSpPr>
          <p:nvPr/>
        </p:nvSpPr>
        <p:spPr bwMode="auto">
          <a:xfrm flipH="1">
            <a:off x="5002240" y="4311847"/>
            <a:ext cx="693321" cy="87134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65" name="Line 39"/>
          <p:cNvSpPr>
            <a:spLocks noChangeShapeType="1"/>
          </p:cNvSpPr>
          <p:nvPr/>
        </p:nvSpPr>
        <p:spPr bwMode="auto">
          <a:xfrm>
            <a:off x="7261976" y="3014210"/>
            <a:ext cx="8904" cy="1297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66" name="Oval 25"/>
          <p:cNvSpPr>
            <a:spLocks noChangeArrowheads="1"/>
          </p:cNvSpPr>
          <p:nvPr/>
        </p:nvSpPr>
        <p:spPr bwMode="auto">
          <a:xfrm>
            <a:off x="292849" y="1835342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u="sng" dirty="0">
                <a:latin typeface="Calibri" pitchFamily="34" charset="0"/>
              </a:rPr>
              <a:t>PID</a:t>
            </a:r>
          </a:p>
        </p:txBody>
      </p:sp>
      <p:sp>
        <p:nvSpPr>
          <p:cNvPr id="67" name="Line 39"/>
          <p:cNvSpPr>
            <a:spLocks noChangeShapeType="1"/>
          </p:cNvSpPr>
          <p:nvPr/>
        </p:nvSpPr>
        <p:spPr bwMode="auto">
          <a:xfrm>
            <a:off x="1043609" y="2230635"/>
            <a:ext cx="288032" cy="3918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68" name="Oval 25"/>
          <p:cNvSpPr>
            <a:spLocks noChangeArrowheads="1"/>
          </p:cNvSpPr>
          <p:nvPr/>
        </p:nvSpPr>
        <p:spPr bwMode="auto">
          <a:xfrm>
            <a:off x="323405" y="3449287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name</a:t>
            </a:r>
          </a:p>
        </p:txBody>
      </p:sp>
      <p:sp>
        <p:nvSpPr>
          <p:cNvPr id="69" name="Line 39"/>
          <p:cNvSpPr>
            <a:spLocks noChangeShapeType="1"/>
          </p:cNvSpPr>
          <p:nvPr/>
        </p:nvSpPr>
        <p:spPr bwMode="auto">
          <a:xfrm flipH="1">
            <a:off x="791457" y="3079715"/>
            <a:ext cx="611279" cy="3695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70" name="Line 39"/>
          <p:cNvSpPr>
            <a:spLocks noChangeShapeType="1"/>
          </p:cNvSpPr>
          <p:nvPr/>
        </p:nvSpPr>
        <p:spPr bwMode="auto">
          <a:xfrm flipV="1">
            <a:off x="2293368" y="2304118"/>
            <a:ext cx="1569037" cy="48148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71" name="Line 39"/>
          <p:cNvSpPr>
            <a:spLocks noChangeShapeType="1"/>
          </p:cNvSpPr>
          <p:nvPr/>
        </p:nvSpPr>
        <p:spPr bwMode="auto">
          <a:xfrm>
            <a:off x="5051844" y="2304120"/>
            <a:ext cx="1572383" cy="33279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72" name="AutoShape 10"/>
          <p:cNvSpPr>
            <a:spLocks noChangeArrowheads="1"/>
          </p:cNvSpPr>
          <p:nvPr/>
        </p:nvSpPr>
        <p:spPr bwMode="auto">
          <a:xfrm>
            <a:off x="3481315" y="3175299"/>
            <a:ext cx="2026789" cy="701471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captain</a:t>
            </a:r>
          </a:p>
        </p:txBody>
      </p:sp>
      <p:sp>
        <p:nvSpPr>
          <p:cNvPr id="73" name="Arc 72"/>
          <p:cNvSpPr/>
          <p:nvPr/>
        </p:nvSpPr>
        <p:spPr bwMode="auto">
          <a:xfrm rot="12116179">
            <a:off x="2281018" y="2949354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>
            <a:off x="2293368" y="3014208"/>
            <a:ext cx="1187947" cy="511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75" name="Line 39"/>
          <p:cNvSpPr>
            <a:spLocks noChangeShapeType="1"/>
          </p:cNvSpPr>
          <p:nvPr/>
        </p:nvSpPr>
        <p:spPr bwMode="auto">
          <a:xfrm flipV="1">
            <a:off x="5475897" y="2884814"/>
            <a:ext cx="1148330" cy="6412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85" name="Oval 25">
            <a:extLst>
              <a:ext uri="{FF2B5EF4-FFF2-40B4-BE49-F238E27FC236}">
                <a16:creationId xmlns:a16="http://schemas.microsoft.com/office/drawing/2014/main" id="{D7029E26-1524-C348-8E08-49BBA8DB3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886" y="1057300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 err="1">
                <a:latin typeface="Calibri" pitchFamily="34" charset="0"/>
              </a:rPr>
              <a:t>sdate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86" name="Line 39">
            <a:extLst>
              <a:ext uri="{FF2B5EF4-FFF2-40B4-BE49-F238E27FC236}">
                <a16:creationId xmlns:a16="http://schemas.microsoft.com/office/drawing/2014/main" id="{0BEFF4D1-A0D3-134D-B43C-5518E188C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4308" y="1484784"/>
            <a:ext cx="693675" cy="57143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44D0B3D1-0CF8-A74C-A387-0F4BFEA83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337" y="1057300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 err="1">
                <a:latin typeface="Calibri" pitchFamily="34" charset="0"/>
              </a:rPr>
              <a:t>edate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88" name="Line 39">
            <a:extLst>
              <a:ext uri="{FF2B5EF4-FFF2-40B4-BE49-F238E27FC236}">
                <a16:creationId xmlns:a16="http://schemas.microsoft.com/office/drawing/2014/main" id="{BE1A619B-A0FE-A34A-A3DA-72933C3C03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7984" y="1432940"/>
            <a:ext cx="692388" cy="6232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28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3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Player( </a:t>
            </a:r>
            <a:r>
              <a:rPr lang="en-US" u="sng" dirty="0"/>
              <a:t>PID</a:t>
            </a:r>
            <a:r>
              <a:rPr lang="en-US" dirty="0"/>
              <a:t>, name)</a:t>
            </a:r>
          </a:p>
          <a:p>
            <a:r>
              <a:rPr lang="en-US" dirty="0"/>
              <a:t>Fans( </a:t>
            </a:r>
            <a:r>
              <a:rPr lang="en-US" u="sng" dirty="0"/>
              <a:t>FID</a:t>
            </a:r>
            <a:r>
              <a:rPr lang="en-US" dirty="0"/>
              <a:t>, name )</a:t>
            </a:r>
          </a:p>
          <a:p>
            <a:r>
              <a:rPr lang="en-US" dirty="0"/>
              <a:t>Teams( </a:t>
            </a:r>
            <a:r>
              <a:rPr lang="en-US" u="sng" dirty="0"/>
              <a:t>team-name</a:t>
            </a:r>
            <a:r>
              <a:rPr lang="en-US" dirty="0"/>
              <a:t>, PID )</a:t>
            </a:r>
          </a:p>
          <a:p>
            <a:r>
              <a:rPr lang="en-US" dirty="0"/>
              <a:t>Histories( </a:t>
            </a:r>
            <a:r>
              <a:rPr lang="en-US" u="sng" dirty="0"/>
              <a:t>PID</a:t>
            </a:r>
            <a:r>
              <a:rPr lang="en-US" dirty="0"/>
              <a:t>, </a:t>
            </a:r>
            <a:r>
              <a:rPr lang="en-US" u="sng" dirty="0"/>
              <a:t>team-name</a:t>
            </a:r>
            <a:r>
              <a:rPr lang="en-US" dirty="0"/>
              <a:t>, </a:t>
            </a:r>
            <a:r>
              <a:rPr lang="en-US" dirty="0" err="1"/>
              <a:t>sdate</a:t>
            </a:r>
            <a:r>
              <a:rPr lang="en-US" dirty="0"/>
              <a:t>, </a:t>
            </a:r>
            <a:r>
              <a:rPr lang="en-US" dirty="0" err="1"/>
              <a:t>edate</a:t>
            </a:r>
            <a:r>
              <a:rPr lang="en-US" dirty="0"/>
              <a:t> )</a:t>
            </a:r>
          </a:p>
          <a:p>
            <a:r>
              <a:rPr lang="en-US" dirty="0" err="1"/>
              <a:t>FavoriteTeam</a:t>
            </a:r>
            <a:r>
              <a:rPr lang="en-US" dirty="0"/>
              <a:t>( </a:t>
            </a:r>
            <a:r>
              <a:rPr lang="en-US" u="sng" dirty="0"/>
              <a:t>FID</a:t>
            </a:r>
            <a:r>
              <a:rPr lang="en-US" dirty="0"/>
              <a:t>, </a:t>
            </a:r>
            <a:r>
              <a:rPr lang="en-US" u="sng" dirty="0"/>
              <a:t>team-name</a:t>
            </a:r>
            <a:r>
              <a:rPr lang="en-US" dirty="0"/>
              <a:t> )</a:t>
            </a:r>
          </a:p>
          <a:p>
            <a:r>
              <a:rPr lang="en-US" dirty="0" err="1"/>
              <a:t>FavoritePlayer</a:t>
            </a:r>
            <a:r>
              <a:rPr lang="en-US" dirty="0"/>
              <a:t>( </a:t>
            </a:r>
            <a:r>
              <a:rPr lang="en-US" u="sng" dirty="0"/>
              <a:t>FID</a:t>
            </a:r>
            <a:r>
              <a:rPr lang="en-US" dirty="0"/>
              <a:t>, </a:t>
            </a:r>
            <a:r>
              <a:rPr lang="en-US" u="sng" dirty="0"/>
              <a:t>PID</a:t>
            </a:r>
            <a:r>
              <a:rPr lang="en-US" dirty="0"/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2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Dependencies and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196048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</a:t>
            </a:r>
            <a:r>
              <a:rPr lang="en-US" dirty="0">
                <a:sym typeface="Wingdings" pitchFamily="2" charset="2"/>
              </a:rPr>
              <a:t> ER diagrams  tables</a:t>
            </a:r>
            <a:r>
              <a:rPr lang="en-US" dirty="0"/>
              <a:t> </a:t>
            </a:r>
          </a:p>
          <a:p>
            <a:r>
              <a:rPr lang="en-US" dirty="0"/>
              <a:t>It works in general, but sometimes things might go wrong</a:t>
            </a:r>
          </a:p>
          <a:p>
            <a:pPr lvl="1"/>
            <a:r>
              <a:rPr lang="en-US" dirty="0"/>
              <a:t>The ER diagrams might not be well designed</a:t>
            </a:r>
          </a:p>
          <a:p>
            <a:pPr lvl="1"/>
            <a:r>
              <a:rPr lang="en-US" dirty="0"/>
              <a:t>The conversion from ER diagrams to tables might not be done properly</a:t>
            </a:r>
          </a:p>
          <a:p>
            <a:r>
              <a:rPr lang="en-US" dirty="0"/>
              <a:t>As a consequence, the resulting tables might have various problems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991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Anomalies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0"/>
            <a:ext cx="8435280" cy="3061965"/>
          </a:xfrm>
        </p:spPr>
        <p:txBody>
          <a:bodyPr>
            <a:normAutofit/>
          </a:bodyPr>
          <a:lstStyle/>
          <a:p>
            <a:r>
              <a:rPr lang="en-US" dirty="0"/>
              <a:t>Primary key of the table: </a:t>
            </a:r>
            <a:br>
              <a:rPr lang="en-US" dirty="0"/>
            </a:br>
            <a:r>
              <a:rPr lang="en-US" dirty="0"/>
              <a:t>	(NRIC, </a:t>
            </a:r>
            <a:r>
              <a:rPr lang="en-US" dirty="0" err="1"/>
              <a:t>PhoneNumber</a:t>
            </a:r>
            <a:r>
              <a:rPr lang="en-US" dirty="0"/>
              <a:t>)</a:t>
            </a:r>
          </a:p>
          <a:p>
            <a:r>
              <a:rPr lang="en-US" dirty="0"/>
              <a:t>There are several </a:t>
            </a:r>
            <a:r>
              <a:rPr lang="en-US" dirty="0">
                <a:solidFill>
                  <a:srgbClr val="A50021"/>
                </a:solidFill>
              </a:rPr>
              <a:t>anomalies</a:t>
            </a:r>
            <a:r>
              <a:rPr lang="en-US" dirty="0"/>
              <a:t> in the table</a:t>
            </a:r>
          </a:p>
          <a:p>
            <a:r>
              <a:rPr lang="en-US" dirty="0"/>
              <a:t>First, redundancy:</a:t>
            </a:r>
          </a:p>
          <a:p>
            <a:pPr lvl="1"/>
            <a:r>
              <a:rPr lang="en-US" dirty="0"/>
              <a:t>Alice’s address is duplicated</a:t>
            </a:r>
          </a:p>
          <a:p>
            <a:endParaRPr lang="en-SG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472062"/>
              </p:ext>
            </p:extLst>
          </p:nvPr>
        </p:nvGraphicFramePr>
        <p:xfrm>
          <a:off x="457200" y="1124744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err="1">
                          <a:latin typeface="Calibri" pitchFamily="34" charset="0"/>
                        </a:rPr>
                        <a:t>PhoneNumber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HomeAddress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3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Anomalies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0"/>
            <a:ext cx="8435280" cy="3061965"/>
          </a:xfrm>
        </p:spPr>
        <p:txBody>
          <a:bodyPr>
            <a:normAutofit/>
          </a:bodyPr>
          <a:lstStyle/>
          <a:p>
            <a:r>
              <a:rPr lang="en-US" dirty="0"/>
              <a:t>Primary key of the table: </a:t>
            </a:r>
            <a:br>
              <a:rPr lang="en-US" dirty="0"/>
            </a:br>
            <a:r>
              <a:rPr lang="en-US" dirty="0"/>
              <a:t>	(NRIC, </a:t>
            </a:r>
            <a:r>
              <a:rPr lang="en-US" dirty="0" err="1"/>
              <a:t>PhoneNumber</a:t>
            </a:r>
            <a:r>
              <a:rPr lang="en-US" dirty="0"/>
              <a:t>)</a:t>
            </a:r>
          </a:p>
          <a:p>
            <a:r>
              <a:rPr lang="en-US" dirty="0"/>
              <a:t>Second, update anomalies:</a:t>
            </a:r>
          </a:p>
          <a:p>
            <a:pPr lvl="1"/>
            <a:r>
              <a:rPr lang="en-US" dirty="0"/>
              <a:t>We may accidentally update one of Alice’s addresses, leaving the other unchanged</a:t>
            </a:r>
          </a:p>
          <a:p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788586"/>
              </p:ext>
            </p:extLst>
          </p:nvPr>
        </p:nvGraphicFramePr>
        <p:xfrm>
          <a:off x="457200" y="1124744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err="1">
                          <a:latin typeface="Calibri" pitchFamily="34" charset="0"/>
                        </a:rPr>
                        <a:t>PhoneNumber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HomeAddress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93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Anomalies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0"/>
            <a:ext cx="8435280" cy="30619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Primary key of the table: </a:t>
            </a:r>
            <a:br>
              <a:rPr lang="en-US" dirty="0"/>
            </a:br>
            <a:r>
              <a:rPr lang="en-US" dirty="0"/>
              <a:t>	(NRIC, </a:t>
            </a:r>
            <a:r>
              <a:rPr lang="en-US" dirty="0" err="1"/>
              <a:t>PhoneNumber</a:t>
            </a:r>
            <a:r>
              <a:rPr lang="en-US" dirty="0"/>
              <a:t>)</a:t>
            </a:r>
          </a:p>
          <a:p>
            <a:r>
              <a:rPr lang="en-US" dirty="0"/>
              <a:t>Third, deletion anomalies:</a:t>
            </a:r>
          </a:p>
          <a:p>
            <a:pPr lvl="1"/>
            <a:r>
              <a:rPr lang="en-US" dirty="0"/>
              <a:t>Bob no longer uses a phone</a:t>
            </a:r>
          </a:p>
          <a:p>
            <a:pPr lvl="1"/>
            <a:r>
              <a:rPr lang="en-US" dirty="0"/>
              <a:t>Can we remove Bob’s phone number?</a:t>
            </a:r>
          </a:p>
          <a:p>
            <a:pPr lvl="1"/>
            <a:r>
              <a:rPr lang="en-US" dirty="0"/>
              <a:t>No. (Note: Primary key attributes cannot be NULL)</a:t>
            </a:r>
          </a:p>
          <a:p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226460"/>
              </p:ext>
            </p:extLst>
          </p:nvPr>
        </p:nvGraphicFramePr>
        <p:xfrm>
          <a:off x="457200" y="1124744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err="1">
                          <a:latin typeface="Calibri" pitchFamily="34" charset="0"/>
                        </a:rPr>
                        <a:t>PhoneNumber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HomeAddress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14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Last Lecture</a:t>
            </a:r>
            <a:r>
              <a:rPr lang="en-US" dirty="0"/>
              <a:t>: ER Diagram -&gt; Relations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rules:</a:t>
            </a:r>
          </a:p>
          <a:p>
            <a:pPr lvl="1"/>
            <a:r>
              <a:rPr lang="en-US" dirty="0"/>
              <a:t>Each entity set becomes a relation</a:t>
            </a:r>
          </a:p>
          <a:p>
            <a:pPr lvl="1"/>
            <a:r>
              <a:rPr lang="en-US" dirty="0"/>
              <a:t>Each many-to-many relationship becomes a relation</a:t>
            </a:r>
          </a:p>
          <a:p>
            <a:r>
              <a:rPr lang="en-US" dirty="0"/>
              <a:t>Special treatment needed for:</a:t>
            </a:r>
          </a:p>
          <a:p>
            <a:pPr lvl="1"/>
            <a:r>
              <a:rPr lang="en-US" dirty="0"/>
              <a:t>Weak entity sets</a:t>
            </a:r>
          </a:p>
          <a:p>
            <a:pPr lvl="1"/>
            <a:r>
              <a:rPr lang="en-US" dirty="0"/>
              <a:t>Subclasses</a:t>
            </a:r>
            <a:endParaRPr lang="en-SG" dirty="0"/>
          </a:p>
          <a:p>
            <a:pPr lvl="1"/>
            <a:r>
              <a:rPr lang="en-US" dirty="0"/>
              <a:t>Many-to-one and one-to-one relationships 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5840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Anomalies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0"/>
            <a:ext cx="8435280" cy="30619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Primary key of the table: </a:t>
            </a:r>
            <a:br>
              <a:rPr lang="en-US" dirty="0"/>
            </a:br>
            <a:r>
              <a:rPr lang="en-US" dirty="0"/>
              <a:t>	(NRIC, </a:t>
            </a:r>
            <a:r>
              <a:rPr lang="en-US" dirty="0" err="1"/>
              <a:t>PhoneNumber</a:t>
            </a:r>
            <a:r>
              <a:rPr lang="en-US" dirty="0"/>
              <a:t>)</a:t>
            </a:r>
          </a:p>
          <a:p>
            <a:r>
              <a:rPr lang="en-US" dirty="0"/>
              <a:t>Fourth, insertion anomalies:</a:t>
            </a:r>
          </a:p>
          <a:p>
            <a:pPr lvl="1"/>
            <a:r>
              <a:rPr lang="en-US" dirty="0"/>
              <a:t>Name = Cathy, NRIC = 9394, </a:t>
            </a:r>
            <a:r>
              <a:rPr lang="en-US" dirty="0" err="1"/>
              <a:t>HomeAddress</a:t>
            </a:r>
            <a:r>
              <a:rPr lang="en-US" dirty="0"/>
              <a:t> = </a:t>
            </a:r>
            <a:r>
              <a:rPr lang="en-US" dirty="0" err="1"/>
              <a:t>YiShun</a:t>
            </a:r>
            <a:endParaRPr lang="en-US" dirty="0"/>
          </a:p>
          <a:p>
            <a:pPr lvl="1"/>
            <a:r>
              <a:rPr lang="en-US" dirty="0"/>
              <a:t>Can we insert this information into the table?</a:t>
            </a:r>
          </a:p>
          <a:p>
            <a:pPr lvl="1"/>
            <a:r>
              <a:rPr lang="en-US" dirty="0"/>
              <a:t>No. (Note: Primary key attributes cannot be NULL)</a:t>
            </a:r>
          </a:p>
          <a:p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129890"/>
              </p:ext>
            </p:extLst>
          </p:nvPr>
        </p:nvGraphicFramePr>
        <p:xfrm>
          <a:off x="457200" y="1124744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err="1">
                          <a:latin typeface="Calibri" pitchFamily="34" charset="0"/>
                        </a:rPr>
                        <a:t>PhoneNumber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HomeAddress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25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1"/>
            <a:ext cx="8435280" cy="9361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do we get rid of those anomalies?</a:t>
            </a:r>
          </a:p>
          <a:p>
            <a:r>
              <a:rPr lang="en-US" dirty="0">
                <a:solidFill>
                  <a:srgbClr val="A50021"/>
                </a:solidFill>
              </a:rPr>
              <a:t>Normalize</a:t>
            </a:r>
            <a:r>
              <a:rPr lang="en-US" dirty="0"/>
              <a:t> the table (i.e., decompose it)</a:t>
            </a:r>
          </a:p>
          <a:p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048682"/>
              </p:ext>
            </p:extLst>
          </p:nvPr>
        </p:nvGraphicFramePr>
        <p:xfrm>
          <a:off x="457200" y="1124744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err="1">
                          <a:latin typeface="Calibri" pitchFamily="34" charset="0"/>
                        </a:rPr>
                        <a:t>PhoneNumber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HomeAddress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671650"/>
              </p:ext>
            </p:extLst>
          </p:nvPr>
        </p:nvGraphicFramePr>
        <p:xfrm>
          <a:off x="467544" y="4221088"/>
          <a:ext cx="45365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HomeAddress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07295"/>
              </p:ext>
            </p:extLst>
          </p:nvPr>
        </p:nvGraphicFramePr>
        <p:xfrm>
          <a:off x="5292080" y="4249688"/>
          <a:ext cx="338437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err="1">
                          <a:latin typeface="Calibri" pitchFamily="34" charset="0"/>
                        </a:rPr>
                        <a:t>PhoneNumber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74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Normalization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940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Duplication?</a:t>
            </a:r>
            <a:endParaRPr lang="en-SG" dirty="0"/>
          </a:p>
          <a:p>
            <a:pPr lvl="1"/>
            <a:r>
              <a:rPr lang="en-US" dirty="0"/>
              <a:t>No. (Alice’s address is no longer duplicated.)</a:t>
            </a:r>
          </a:p>
          <a:p>
            <a:r>
              <a:rPr lang="en-US" dirty="0"/>
              <a:t>Update anomalies?</a:t>
            </a:r>
          </a:p>
          <a:p>
            <a:pPr lvl="1"/>
            <a:r>
              <a:rPr lang="en-US" dirty="0"/>
              <a:t>No. (There is only one place where we can update the address of Alice)</a:t>
            </a:r>
          </a:p>
          <a:p>
            <a:r>
              <a:rPr lang="en-US" dirty="0"/>
              <a:t> Deletion anomalies?</a:t>
            </a:r>
          </a:p>
          <a:p>
            <a:pPr lvl="1"/>
            <a:r>
              <a:rPr lang="en-US" dirty="0"/>
              <a:t>No. (We can freely delete Bob’s phone number)</a:t>
            </a:r>
          </a:p>
          <a:p>
            <a:r>
              <a:rPr lang="en-US" dirty="0"/>
              <a:t> Insertion anomalies?</a:t>
            </a:r>
          </a:p>
          <a:p>
            <a:pPr lvl="1"/>
            <a:r>
              <a:rPr lang="en-US" dirty="0"/>
              <a:t>No. (We can insert an individual with a phone)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674066"/>
              </p:ext>
            </p:extLst>
          </p:nvPr>
        </p:nvGraphicFramePr>
        <p:xfrm>
          <a:off x="467544" y="1124744"/>
          <a:ext cx="45365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HomeAddress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86470"/>
              </p:ext>
            </p:extLst>
          </p:nvPr>
        </p:nvGraphicFramePr>
        <p:xfrm>
          <a:off x="5292080" y="1153344"/>
          <a:ext cx="338437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err="1">
                          <a:latin typeface="Calibri" pitchFamily="34" charset="0"/>
                        </a:rPr>
                        <a:t>PhoneNumber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07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discuss</a:t>
            </a:r>
          </a:p>
          <a:p>
            <a:pPr lvl="1"/>
            <a:r>
              <a:rPr lang="en-US" dirty="0"/>
              <a:t>How to decide whether a table is good</a:t>
            </a:r>
          </a:p>
          <a:p>
            <a:pPr lvl="1"/>
            <a:r>
              <a:rPr lang="en-US" dirty="0"/>
              <a:t>If a table is not good, how to normalize it</a:t>
            </a:r>
          </a:p>
          <a:p>
            <a:r>
              <a:rPr lang="en-US" dirty="0"/>
              <a:t>Warning: The following lectures will be the most difficult ones in the whole course</a:t>
            </a:r>
          </a:p>
          <a:p>
            <a:r>
              <a:rPr lang="en-US" dirty="0"/>
              <a:t>The plan</a:t>
            </a:r>
          </a:p>
          <a:p>
            <a:pPr lvl="1"/>
            <a:r>
              <a:rPr lang="en-US" dirty="0"/>
              <a:t>First, basic concepts (e.g., functional dependencies)</a:t>
            </a:r>
          </a:p>
          <a:p>
            <a:pPr lvl="1"/>
            <a:r>
              <a:rPr lang="en-US" dirty="0"/>
              <a:t>Second, reasoning with basic concepts</a:t>
            </a:r>
          </a:p>
          <a:p>
            <a:pPr lvl="1"/>
            <a:r>
              <a:rPr lang="en-US" dirty="0"/>
              <a:t>Finally, the real meat (e.g., normalization)</a:t>
            </a:r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237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Dependencies: Intuition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33973"/>
          </a:xfrm>
        </p:spPr>
        <p:txBody>
          <a:bodyPr>
            <a:normAutofit/>
          </a:bodyPr>
          <a:lstStyle/>
          <a:p>
            <a:r>
              <a:rPr lang="en-US" dirty="0"/>
              <a:t>Why was this table bad?</a:t>
            </a:r>
          </a:p>
          <a:p>
            <a:r>
              <a:rPr lang="en-US" dirty="0"/>
              <a:t>It has a lot of anomalies</a:t>
            </a:r>
          </a:p>
          <a:p>
            <a:r>
              <a:rPr lang="en-US" dirty="0"/>
              <a:t>Why does it have those anomalies?</a:t>
            </a:r>
          </a:p>
          <a:p>
            <a:r>
              <a:rPr lang="en-US" dirty="0"/>
              <a:t>Intuitive answer: It contains a bad combination of attributes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774244"/>
              </p:ext>
            </p:extLst>
          </p:nvPr>
        </p:nvGraphicFramePr>
        <p:xfrm>
          <a:off x="457200" y="1124744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err="1">
                          <a:latin typeface="Calibri" pitchFamily="34" charset="0"/>
                        </a:rPr>
                        <a:t>PhoneNumber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HomeAddress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76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Dependencies: Intuition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339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general, how do we know whether a combination of attributes is bad?</a:t>
            </a:r>
          </a:p>
          <a:p>
            <a:r>
              <a:rPr lang="en-US" dirty="0"/>
              <a:t>We need to check the </a:t>
            </a:r>
            <a:r>
              <a:rPr lang="en-US" dirty="0">
                <a:solidFill>
                  <a:srgbClr val="A50021"/>
                </a:solidFill>
              </a:rPr>
              <a:t>correlations</a:t>
            </a:r>
            <a:r>
              <a:rPr lang="en-US" dirty="0"/>
              <a:t> among those attributes</a:t>
            </a:r>
          </a:p>
          <a:p>
            <a:r>
              <a:rPr lang="en-US" dirty="0"/>
              <a:t>What kind of correlations?</a:t>
            </a:r>
          </a:p>
          <a:p>
            <a:r>
              <a:rPr lang="en-US" dirty="0">
                <a:solidFill>
                  <a:srgbClr val="A50021"/>
                </a:solidFill>
              </a:rPr>
              <a:t>Functional dependencies (FD)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598566"/>
              </p:ext>
            </p:extLst>
          </p:nvPr>
        </p:nvGraphicFramePr>
        <p:xfrm>
          <a:off x="457200" y="1124744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err="1">
                          <a:latin typeface="Calibri" pitchFamily="34" charset="0"/>
                        </a:rPr>
                        <a:t>PhoneNumber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HomeAddress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7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Dependencies (FD)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two attributes in practice: NRIC, Name</a:t>
            </a:r>
          </a:p>
          <a:p>
            <a:r>
              <a:rPr lang="en-US" dirty="0"/>
              <a:t>Given an NRIC, can we always uniquely identify the name of the person?</a:t>
            </a:r>
          </a:p>
          <a:p>
            <a:r>
              <a:rPr lang="en-US" dirty="0"/>
              <a:t>Theoretically yes -- We just need help from ICA</a:t>
            </a:r>
          </a:p>
          <a:p>
            <a:r>
              <a:rPr lang="en-US" dirty="0"/>
              <a:t>Given a Name, can we always uniquely identify the NRIC of the person</a:t>
            </a:r>
          </a:p>
          <a:p>
            <a:r>
              <a:rPr lang="en-US" dirty="0"/>
              <a:t>In general no -- Different people can have the same name</a:t>
            </a:r>
          </a:p>
          <a:p>
            <a:r>
              <a:rPr lang="en-US" dirty="0"/>
              <a:t>Therefore</a:t>
            </a:r>
          </a:p>
          <a:p>
            <a:pPr lvl="1"/>
            <a:r>
              <a:rPr lang="en-US" dirty="0"/>
              <a:t>NRIC decides Name, but not vice versa</a:t>
            </a:r>
          </a:p>
          <a:p>
            <a:pPr lvl="1"/>
            <a:r>
              <a:rPr lang="en-US" dirty="0"/>
              <a:t>Functional dependencies: </a:t>
            </a:r>
            <a:br>
              <a:rPr lang="en-US" dirty="0"/>
            </a:br>
            <a:r>
              <a:rPr lang="en-US" dirty="0"/>
              <a:t>NRIC </a:t>
            </a:r>
            <a:r>
              <a:rPr lang="en-US" dirty="0">
                <a:sym typeface="Wingdings" pitchFamily="2" charset="2"/>
              </a:rPr>
              <a:t> Name, but not </a:t>
            </a:r>
            <a:r>
              <a:rPr lang="en-US" dirty="0"/>
              <a:t>Name </a:t>
            </a:r>
            <a:r>
              <a:rPr lang="en-US" dirty="0">
                <a:sym typeface="Wingdings" pitchFamily="2" charset="2"/>
              </a:rPr>
              <a:t> NRIC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2077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Dependencies (FD)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three attributes in practice:</a:t>
            </a:r>
          </a:p>
          <a:p>
            <a:pPr lvl="1"/>
            <a:r>
              <a:rPr lang="en-US" dirty="0" err="1"/>
              <a:t>StudentID</a:t>
            </a:r>
            <a:r>
              <a:rPr lang="en-US" dirty="0"/>
              <a:t>, Name, Address, </a:t>
            </a:r>
            <a:r>
              <a:rPr lang="en-US" dirty="0" err="1"/>
              <a:t>PostalCode</a:t>
            </a:r>
            <a:endParaRPr lang="en-US" dirty="0"/>
          </a:p>
          <a:p>
            <a:r>
              <a:rPr lang="en-US" dirty="0"/>
              <a:t>Functional Dependencies:</a:t>
            </a:r>
          </a:p>
          <a:p>
            <a:pPr lvl="1"/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Name, Address, </a:t>
            </a:r>
            <a:r>
              <a:rPr lang="en-US" dirty="0" err="1"/>
              <a:t>PostalCode</a:t>
            </a:r>
            <a:endParaRPr lang="en-US" dirty="0"/>
          </a:p>
          <a:p>
            <a:pPr lvl="1"/>
            <a:r>
              <a:rPr lang="en-US" dirty="0"/>
              <a:t>Address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PostalCode</a:t>
            </a:r>
            <a:endParaRPr lang="en-US" dirty="0">
              <a:sym typeface="Wingdings" pitchFamily="2" charset="2"/>
            </a:endParaRPr>
          </a:p>
          <a:p>
            <a:pPr lvl="1"/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752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FD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Attributes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m</a:t>
            </a:r>
            <a:r>
              <a:rPr lang="en-US" dirty="0"/>
              <a:t>, B</a:t>
            </a:r>
            <a:r>
              <a:rPr lang="en-US" baseline="-25000" dirty="0"/>
              <a:t>1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endParaRPr lang="en-US" baseline="-25000" dirty="0"/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…A</a:t>
            </a:r>
            <a:r>
              <a:rPr lang="en-US" baseline="-25000" dirty="0"/>
              <a:t>m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endParaRPr lang="en-US" baseline="-25000" dirty="0"/>
          </a:p>
          <a:p>
            <a:r>
              <a:rPr lang="en-US" dirty="0"/>
              <a:t>Meaning: There do not exist two objects that</a:t>
            </a:r>
          </a:p>
          <a:p>
            <a:pPr lvl="1"/>
            <a:r>
              <a:rPr lang="en-US" dirty="0"/>
              <a:t>Have the same values on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m</a:t>
            </a:r>
          </a:p>
          <a:p>
            <a:pPr lvl="1"/>
            <a:r>
              <a:rPr lang="en-US" dirty="0"/>
              <a:t>but different values on B</a:t>
            </a:r>
            <a:r>
              <a:rPr lang="en-US" baseline="-25000" dirty="0"/>
              <a:t>1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, … ,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endParaRPr lang="en-US" baseline="-25000" dirty="0"/>
          </a:p>
          <a:p>
            <a:r>
              <a:rPr lang="en-US" dirty="0"/>
              <a:t>Previous example: NRIC </a:t>
            </a:r>
            <a:r>
              <a:rPr lang="en-US" dirty="0">
                <a:sym typeface="Wingdings" pitchFamily="2" charset="2"/>
              </a:rPr>
              <a:t> Name</a:t>
            </a:r>
          </a:p>
          <a:p>
            <a:r>
              <a:rPr lang="en-US" dirty="0">
                <a:sym typeface="Wingdings" pitchFamily="2" charset="2"/>
              </a:rPr>
              <a:t>Meaning: There do not exist two persons that</a:t>
            </a:r>
          </a:p>
          <a:p>
            <a:pPr lvl="1"/>
            <a:r>
              <a:rPr lang="en-US" dirty="0">
                <a:sym typeface="Wingdings" pitchFamily="2" charset="2"/>
              </a:rPr>
              <a:t>have the same values on NRIC</a:t>
            </a:r>
          </a:p>
          <a:p>
            <a:pPr lvl="1"/>
            <a:r>
              <a:rPr lang="en-US" dirty="0">
                <a:sym typeface="Wingdings" pitchFamily="2" charset="2"/>
              </a:rPr>
              <a:t>but different values on Name</a:t>
            </a:r>
            <a:endParaRPr lang="en-US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717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70077"/>
          </a:xfrm>
        </p:spPr>
        <p:txBody>
          <a:bodyPr/>
          <a:lstStyle/>
          <a:p>
            <a:r>
              <a:rPr lang="en-US" dirty="0"/>
              <a:t>Find the functional dependencies are definitely not true on the above table</a:t>
            </a:r>
          </a:p>
          <a:p>
            <a:pPr lvl="1"/>
            <a:r>
              <a:rPr lang="en-US" dirty="0">
                <a:sym typeface="Wingdings" pitchFamily="2" charset="2"/>
              </a:rPr>
              <a:t>Category  Department</a:t>
            </a:r>
          </a:p>
          <a:p>
            <a:pPr lvl="1"/>
            <a:r>
              <a:rPr lang="en-US" dirty="0">
                <a:sym typeface="Wingdings" pitchFamily="2" charset="2"/>
              </a:rPr>
              <a:t>Category, Color  Price</a:t>
            </a:r>
          </a:p>
          <a:p>
            <a:pPr lvl="1"/>
            <a:r>
              <a:rPr lang="en-US" dirty="0">
                <a:sym typeface="Wingdings" pitchFamily="2" charset="2"/>
              </a:rPr>
              <a:t>Price  Color</a:t>
            </a:r>
          </a:p>
          <a:p>
            <a:pPr lvl="1"/>
            <a:r>
              <a:rPr lang="en-US" dirty="0">
                <a:sym typeface="Wingdings" pitchFamily="2" charset="2"/>
              </a:rPr>
              <a:t>Name  Color</a:t>
            </a:r>
          </a:p>
          <a:p>
            <a:pPr lvl="1"/>
            <a:r>
              <a:rPr lang="en-US" dirty="0">
                <a:sym typeface="Wingdings" pitchFamily="2" charset="2"/>
              </a:rPr>
              <a:t>Department, Category  Name</a:t>
            </a:r>
          </a:p>
          <a:p>
            <a:pPr lvl="1"/>
            <a:r>
              <a:rPr lang="en-US" dirty="0">
                <a:sym typeface="Wingdings" pitchFamily="2" charset="2"/>
              </a:rPr>
              <a:t>Color, Department  Name, Price, Category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29720"/>
              </p:ext>
            </p:extLst>
          </p:nvPr>
        </p:nvGraphicFramePr>
        <p:xfrm>
          <a:off x="395536" y="260648"/>
          <a:ext cx="820891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>
                          <a:latin typeface="Calibri" pitchFamily="34" charset="0"/>
                        </a:rPr>
                        <a:t>Category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>
                          <a:latin typeface="Calibri" pitchFamily="34" charset="0"/>
                        </a:rPr>
                        <a:t>Color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Department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Price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Gizmo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Gadget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Green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Toys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49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Tweaker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Gadget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Black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itchFamily="34" charset="0"/>
                        </a:rPr>
                        <a:t>Toys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itchFamily="34" charset="0"/>
                        </a:rPr>
                        <a:t>99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Gizmo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Stationary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Green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Office Supplies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59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75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Set </a:t>
            </a:r>
            <a:r>
              <a:rPr lang="en-US" dirty="0">
                <a:sym typeface="Wingdings" pitchFamily="2" charset="2"/>
              </a:rPr>
              <a:t> Relation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5821"/>
          </a:xfrm>
        </p:spPr>
        <p:txBody>
          <a:bodyPr>
            <a:normAutofit fontScale="92500"/>
          </a:bodyPr>
          <a:lstStyle/>
          <a:p>
            <a:r>
              <a:rPr lang="en-US" dirty="0"/>
              <a:t>Each entity set is converted into a relation that contains all its attributes</a:t>
            </a:r>
          </a:p>
          <a:p>
            <a:r>
              <a:rPr lang="en-US" dirty="0"/>
              <a:t>The key of the relation = the key of the entity set</a:t>
            </a:r>
            <a:endParaRPr lang="en-S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49044" y="2174776"/>
            <a:ext cx="955848" cy="601588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Bars</a:t>
            </a: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4166220" y="126876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name</a:t>
            </a:r>
          </a:p>
        </p:txBody>
      </p:sp>
      <p:sp>
        <p:nvSpPr>
          <p:cNvPr id="6" name="Oval 26"/>
          <p:cNvSpPr>
            <a:spLocks noChangeArrowheads="1"/>
          </p:cNvSpPr>
          <p:nvPr/>
        </p:nvSpPr>
        <p:spPr bwMode="auto">
          <a:xfrm>
            <a:off x="7046540" y="1277553"/>
            <a:ext cx="14859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license</a:t>
            </a:r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>
            <a:off x="5606380" y="126876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 err="1">
                <a:latin typeface="Calibri" pitchFamily="34" charset="0"/>
              </a:rPr>
              <a:t>addr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12" name="Oval 25"/>
          <p:cNvSpPr>
            <a:spLocks noChangeArrowheads="1"/>
          </p:cNvSpPr>
          <p:nvPr/>
        </p:nvSpPr>
        <p:spPr bwMode="auto">
          <a:xfrm>
            <a:off x="2780928" y="1273397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ID</a:t>
            </a:r>
          </a:p>
        </p:txBody>
      </p:sp>
      <p:cxnSp>
        <p:nvCxnSpPr>
          <p:cNvPr id="13" name="Straight Connector 12"/>
          <p:cNvCxnSpPr>
            <a:stCxn id="12" idx="4"/>
            <a:endCxn id="4" idx="1"/>
          </p:cNvCxnSpPr>
          <p:nvPr/>
        </p:nvCxnSpPr>
        <p:spPr bwMode="auto">
          <a:xfrm>
            <a:off x="3352428" y="1844897"/>
            <a:ext cx="1596616" cy="63067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5" idx="4"/>
            <a:endCxn id="4" idx="0"/>
          </p:cNvCxnSpPr>
          <p:nvPr/>
        </p:nvCxnSpPr>
        <p:spPr bwMode="auto">
          <a:xfrm>
            <a:off x="4737720" y="1840260"/>
            <a:ext cx="689248" cy="3345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7" idx="4"/>
            <a:endCxn id="4" idx="0"/>
          </p:cNvCxnSpPr>
          <p:nvPr/>
        </p:nvCxnSpPr>
        <p:spPr bwMode="auto">
          <a:xfrm flipH="1">
            <a:off x="5426968" y="1840260"/>
            <a:ext cx="750912" cy="3345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6" idx="4"/>
            <a:endCxn id="4" idx="3"/>
          </p:cNvCxnSpPr>
          <p:nvPr/>
        </p:nvCxnSpPr>
        <p:spPr bwMode="auto">
          <a:xfrm flipH="1">
            <a:off x="5904892" y="1849053"/>
            <a:ext cx="1884598" cy="62651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115616" y="3500616"/>
          <a:ext cx="439858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u="sng" dirty="0">
                          <a:latin typeface="Calibri" pitchFamily="34" charset="0"/>
                        </a:rPr>
                        <a:t>ID</a:t>
                      </a:r>
                      <a:endParaRPr lang="en-SG" sz="2600" u="sng" dirty="0">
                        <a:latin typeface="Calibri" pitchFamily="34" charset="0"/>
                      </a:endParaRPr>
                    </a:p>
                  </a:txBody>
                  <a:tcPr marL="72000" marR="72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name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 marL="72000" marR="72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>
                          <a:latin typeface="Calibri" pitchFamily="34" charset="0"/>
                        </a:rPr>
                        <a:t>addr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 marL="72000" marR="72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license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 marL="72000" marR="72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…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 marL="72000" marR="72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…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 marL="72000" marR="72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…</a:t>
                      </a:r>
                    </a:p>
                  </a:txBody>
                  <a:tcPr marL="72000" marR="72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…</a:t>
                      </a:r>
                    </a:p>
                  </a:txBody>
                  <a:tcPr marL="72000" marR="720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132620" y="2849844"/>
            <a:ext cx="1063116" cy="5343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tIns="36000" bIns="36000" rtlCol="0">
            <a:spAutoFit/>
          </a:bodyPr>
          <a:lstStyle/>
          <a:p>
            <a:r>
              <a:rPr lang="en-US" sz="3000" b="1" dirty="0">
                <a:latin typeface="Calibri" pitchFamily="34" charset="0"/>
              </a:rPr>
              <a:t>Bars</a:t>
            </a:r>
            <a:endParaRPr lang="en-SG" sz="3000" b="1" dirty="0">
              <a:latin typeface="Calibri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3450419">
            <a:off x="4185599" y="2704613"/>
            <a:ext cx="576064" cy="720080"/>
          </a:xfrm>
          <a:prstGeom prst="downArrow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406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FDs Come From?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common sense</a:t>
            </a:r>
          </a:p>
          <a:p>
            <a:r>
              <a:rPr lang="en-US" dirty="0"/>
              <a:t>From the application’s requirements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Purchase(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, </a:t>
            </a:r>
            <a:r>
              <a:rPr lang="en-US" dirty="0" err="1"/>
              <a:t>ShopID</a:t>
            </a:r>
            <a:r>
              <a:rPr lang="en-US" dirty="0"/>
              <a:t>, Price, Date )</a:t>
            </a:r>
          </a:p>
          <a:p>
            <a:pPr lvl="1"/>
            <a:r>
              <a:rPr lang="en-US" dirty="0"/>
              <a:t>Requirement: Each shop can sell at most one product</a:t>
            </a:r>
          </a:p>
          <a:p>
            <a:pPr lvl="1"/>
            <a:r>
              <a:rPr lang="en-US" dirty="0"/>
              <a:t>FD implied: </a:t>
            </a:r>
            <a:r>
              <a:rPr lang="en-US" dirty="0" err="1">
                <a:sym typeface="Wingdings" pitchFamily="2" charset="2"/>
              </a:rPr>
              <a:t>ShopID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/>
              <a:t>ProductID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4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FDs Come From?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Purchase(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, </a:t>
            </a:r>
            <a:r>
              <a:rPr lang="en-US" dirty="0" err="1"/>
              <a:t>ShopID</a:t>
            </a:r>
            <a:r>
              <a:rPr lang="en-US" dirty="0"/>
              <a:t>, Price, Date )</a:t>
            </a:r>
          </a:p>
          <a:p>
            <a:pPr lvl="1"/>
            <a:r>
              <a:rPr lang="en-US" dirty="0"/>
              <a:t>Requirement: No two customers buy the same product</a:t>
            </a:r>
          </a:p>
          <a:p>
            <a:pPr lvl="1"/>
            <a:r>
              <a:rPr lang="en-US" dirty="0"/>
              <a:t>FD implied: </a:t>
            </a:r>
            <a:r>
              <a:rPr lang="en-US" dirty="0" err="1"/>
              <a:t>ProductID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CustomerID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2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FDs Come From?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Purchase(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, </a:t>
            </a:r>
            <a:r>
              <a:rPr lang="en-US" dirty="0" err="1"/>
              <a:t>ShopID</a:t>
            </a:r>
            <a:r>
              <a:rPr lang="en-US" dirty="0"/>
              <a:t>, Price, Date )</a:t>
            </a:r>
          </a:p>
          <a:p>
            <a:pPr lvl="1"/>
            <a:r>
              <a:rPr lang="en-US" dirty="0"/>
              <a:t>Requirement: No shop will sell the same product to the same customer on the same date at two different prices</a:t>
            </a:r>
          </a:p>
          <a:p>
            <a:pPr lvl="1"/>
            <a:r>
              <a:rPr lang="en-US" dirty="0"/>
              <a:t>FD implied: </a:t>
            </a:r>
            <a:br>
              <a:rPr lang="en-US" dirty="0"/>
            </a:b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, </a:t>
            </a:r>
            <a:r>
              <a:rPr lang="en-US" dirty="0" err="1"/>
              <a:t>ShopID</a:t>
            </a:r>
            <a:r>
              <a:rPr lang="en-US" dirty="0"/>
              <a:t>, Date </a:t>
            </a:r>
            <a:r>
              <a:rPr lang="en-US" dirty="0">
                <a:sym typeface="Wingdings" pitchFamily="2" charset="2"/>
              </a:rPr>
              <a:t>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4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decide whether or not a table is good, we need to examine the correlations of the attributes, i.e., the FDs</a:t>
            </a:r>
          </a:p>
          <a:p>
            <a:r>
              <a:rPr lang="en-US" dirty="0"/>
              <a:t>Now we know what FDs, and how there are from</a:t>
            </a:r>
          </a:p>
          <a:p>
            <a:r>
              <a:rPr lang="en-US" dirty="0"/>
              <a:t>How do we use FDs to check whether a table is good?</a:t>
            </a:r>
          </a:p>
          <a:p>
            <a:r>
              <a:rPr lang="en-US" dirty="0"/>
              <a:t>We need to learn how to </a:t>
            </a:r>
            <a:r>
              <a:rPr lang="en-US" dirty="0">
                <a:solidFill>
                  <a:srgbClr val="A50021"/>
                </a:solidFill>
              </a:rPr>
              <a:t>reason</a:t>
            </a:r>
            <a:r>
              <a:rPr lang="en-US" dirty="0"/>
              <a:t> with FDs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8252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with FDs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Given: </a:t>
            </a:r>
            <a:br>
              <a:rPr lang="en-US" dirty="0"/>
            </a:br>
            <a:r>
              <a:rPr lang="en-US" dirty="0"/>
              <a:t>NRIC </a:t>
            </a:r>
            <a:r>
              <a:rPr lang="en-US" dirty="0">
                <a:sym typeface="Wingdings" pitchFamily="2" charset="2"/>
              </a:rPr>
              <a:t> Address, 	Address  </a:t>
            </a:r>
            <a:r>
              <a:rPr lang="en-US" dirty="0" err="1">
                <a:sym typeface="Wingdings" pitchFamily="2" charset="2"/>
              </a:rPr>
              <a:t>PostalCode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We have: NRIC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PostalCode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In general</a:t>
            </a:r>
          </a:p>
          <a:p>
            <a:pPr lvl="1"/>
            <a:r>
              <a:rPr lang="en-US" dirty="0"/>
              <a:t>Given A</a:t>
            </a:r>
            <a:r>
              <a:rPr lang="en-US" dirty="0">
                <a:sym typeface="Wingdings" pitchFamily="2" charset="2"/>
              </a:rPr>
              <a:t>B, BC</a:t>
            </a:r>
          </a:p>
          <a:p>
            <a:pPr lvl="1"/>
            <a:r>
              <a:rPr lang="en-US" dirty="0">
                <a:sym typeface="Wingdings" pitchFamily="2" charset="2"/>
              </a:rPr>
              <a:t>We always have AC</a:t>
            </a:r>
            <a:endParaRPr lang="en-US" dirty="0"/>
          </a:p>
          <a:p>
            <a:r>
              <a:rPr lang="en-US" dirty="0"/>
              <a:t>Any others rules? Armstrong’s Axioms</a:t>
            </a:r>
            <a:endParaRPr lang="en-US" dirty="0">
              <a:sym typeface="Wingdings" pitchFamily="2" charset="2"/>
            </a:endParaRP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221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Armstrong’s Axioms</a:t>
            </a:r>
            <a:br>
              <a:rPr lang="en-US" dirty="0">
                <a:sym typeface="Wingdings" pitchFamily="2" charset="2"/>
              </a:rPr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Axiom of Reflexivity</a:t>
            </a:r>
          </a:p>
          <a:p>
            <a:pPr lvl="1"/>
            <a:r>
              <a:rPr lang="en-US" dirty="0"/>
              <a:t>A set of attributes </a:t>
            </a:r>
            <a:r>
              <a:rPr lang="en-US" dirty="0">
                <a:sym typeface="Wingdings" pitchFamily="2" charset="2"/>
              </a:rPr>
              <a:t> A subset of the attributes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NRIC, Name </a:t>
            </a:r>
            <a:r>
              <a:rPr lang="en-US" dirty="0">
                <a:sym typeface="Wingdings" pitchFamily="2" charset="2"/>
              </a:rPr>
              <a:t> NRIC</a:t>
            </a:r>
          </a:p>
          <a:p>
            <a:pPr lvl="1"/>
            <a:r>
              <a:rPr lang="en-US" dirty="0" err="1">
                <a:sym typeface="Wingdings" pitchFamily="2" charset="2"/>
              </a:rPr>
              <a:t>StudentID</a:t>
            </a:r>
            <a:r>
              <a:rPr lang="en-US" dirty="0">
                <a:sym typeface="Wingdings" pitchFamily="2" charset="2"/>
              </a:rPr>
              <a:t>, Name, Age  Name, Age</a:t>
            </a:r>
          </a:p>
          <a:p>
            <a:pPr lvl="1"/>
            <a:r>
              <a:rPr lang="en-US" dirty="0">
                <a:sym typeface="Wingdings" pitchFamily="2" charset="2"/>
              </a:rPr>
              <a:t>ABCD  ABC</a:t>
            </a:r>
          </a:p>
          <a:p>
            <a:pPr lvl="1"/>
            <a:r>
              <a:rPr lang="en-US" dirty="0">
                <a:sym typeface="Wingdings" pitchFamily="2" charset="2"/>
              </a:rPr>
              <a:t>ABCD  BCD</a:t>
            </a:r>
          </a:p>
          <a:p>
            <a:pPr lvl="1"/>
            <a:r>
              <a:rPr lang="en-US" dirty="0">
                <a:sym typeface="Wingdings" pitchFamily="2" charset="2"/>
              </a:rPr>
              <a:t>ABCD  AD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9079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Armstrong’s Axioms</a:t>
            </a:r>
            <a:br>
              <a:rPr lang="en-US" dirty="0">
                <a:sym typeface="Wingdings" pitchFamily="2" charset="2"/>
              </a:rPr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Axiom of Augmentation</a:t>
            </a:r>
          </a:p>
          <a:p>
            <a:pPr lvl="1"/>
            <a:r>
              <a:rPr lang="en-US" dirty="0"/>
              <a:t>Given A </a:t>
            </a:r>
            <a:r>
              <a:rPr lang="en-US" dirty="0">
                <a:sym typeface="Wingdings" pitchFamily="2" charset="2"/>
              </a:rPr>
              <a:t> B</a:t>
            </a:r>
          </a:p>
          <a:p>
            <a:pPr lvl="1"/>
            <a:r>
              <a:rPr lang="en-US" dirty="0">
                <a:sym typeface="Wingdings" pitchFamily="2" charset="2"/>
              </a:rPr>
              <a:t>We always have AC  BC, for any C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If NRIC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Name 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Then NRIC, Age  Name, Age</a:t>
            </a:r>
          </a:p>
          <a:p>
            <a:pPr lvl="1"/>
            <a:r>
              <a:rPr lang="en-US" dirty="0">
                <a:sym typeface="Wingdings" pitchFamily="2" charset="2"/>
              </a:rPr>
              <a:t>and NRIC, Salary, Weight  Name, Salary, Weight</a:t>
            </a:r>
          </a:p>
          <a:p>
            <a:pPr lvl="1"/>
            <a:r>
              <a:rPr lang="en-US" dirty="0">
                <a:sym typeface="Wingdings" pitchFamily="2" charset="2"/>
              </a:rPr>
              <a:t>and NRIC, </a:t>
            </a:r>
            <a:r>
              <a:rPr lang="en-US" dirty="0" err="1">
                <a:sym typeface="Wingdings" pitchFamily="2" charset="2"/>
              </a:rPr>
              <a:t>Addr</a:t>
            </a:r>
            <a:r>
              <a:rPr lang="en-US" dirty="0">
                <a:sym typeface="Wingdings" pitchFamily="2" charset="2"/>
              </a:rPr>
              <a:t>, Postal  Name, </a:t>
            </a:r>
            <a:r>
              <a:rPr lang="en-US" dirty="0" err="1">
                <a:sym typeface="Wingdings" pitchFamily="2" charset="2"/>
              </a:rPr>
              <a:t>Addr</a:t>
            </a:r>
            <a:r>
              <a:rPr lang="en-US" dirty="0">
                <a:sym typeface="Wingdings" pitchFamily="2" charset="2"/>
              </a:rPr>
              <a:t>, Postal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687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Armstrong’s Axioms</a:t>
            </a:r>
            <a:br>
              <a:rPr lang="en-US" dirty="0">
                <a:sym typeface="Wingdings" pitchFamily="2" charset="2"/>
              </a:rPr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Axiom of Transitivity</a:t>
            </a:r>
          </a:p>
          <a:p>
            <a:pPr lvl="1"/>
            <a:r>
              <a:rPr lang="en-US" dirty="0"/>
              <a:t>Given A </a:t>
            </a:r>
            <a:r>
              <a:rPr lang="en-US" dirty="0">
                <a:sym typeface="Wingdings" pitchFamily="2" charset="2"/>
              </a:rPr>
              <a:t> B and B  C</a:t>
            </a:r>
          </a:p>
          <a:p>
            <a:pPr lvl="1"/>
            <a:r>
              <a:rPr lang="en-US" dirty="0">
                <a:sym typeface="Wingdings" pitchFamily="2" charset="2"/>
              </a:rPr>
              <a:t>We always have A  C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If NRIC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Addr</a:t>
            </a:r>
            <a:r>
              <a:rPr lang="en-US" dirty="0"/>
              <a:t>, and </a:t>
            </a:r>
            <a:r>
              <a:rPr lang="en-US" dirty="0" err="1"/>
              <a:t>Addr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Postal</a:t>
            </a:r>
          </a:p>
          <a:p>
            <a:pPr lvl="1"/>
            <a:r>
              <a:rPr lang="en-US" dirty="0">
                <a:sym typeface="Wingdings" pitchFamily="2" charset="2"/>
              </a:rPr>
              <a:t>Then NRIC  Postal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09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with FDs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</a:t>
            </a:r>
            <a:r>
              <a:rPr lang="en-US" dirty="0">
                <a:sym typeface="Wingdings" pitchFamily="2" charset="2"/>
              </a:rPr>
              <a:t>B, BCD</a:t>
            </a:r>
          </a:p>
          <a:p>
            <a:r>
              <a:rPr lang="en-US" dirty="0">
                <a:sym typeface="Wingdings" pitchFamily="2" charset="2"/>
              </a:rPr>
              <a:t>Can you prove that AC  D?</a:t>
            </a:r>
          </a:p>
          <a:p>
            <a:r>
              <a:rPr lang="en-US" dirty="0"/>
              <a:t>Proof</a:t>
            </a:r>
          </a:p>
          <a:p>
            <a:pPr lvl="1"/>
            <a:r>
              <a:rPr lang="en-US" dirty="0"/>
              <a:t>Given A</a:t>
            </a:r>
            <a:r>
              <a:rPr lang="en-US" dirty="0">
                <a:sym typeface="Wingdings" pitchFamily="2" charset="2"/>
              </a:rPr>
              <a:t>B, we have AC  BC	(Augmentation)</a:t>
            </a:r>
          </a:p>
          <a:p>
            <a:pPr lvl="1"/>
            <a:r>
              <a:rPr lang="en-US" dirty="0"/>
              <a:t>Given AC</a:t>
            </a:r>
            <a:r>
              <a:rPr lang="en-US" dirty="0">
                <a:sym typeface="Wingdings" pitchFamily="2" charset="2"/>
              </a:rPr>
              <a:t>BC and BC  D, we have AC  D (Transitivity)</a:t>
            </a:r>
          </a:p>
        </p:txBody>
      </p:sp>
    </p:spTree>
    <p:extLst>
      <p:ext uri="{BB962C8B-B14F-4D97-AF65-F5344CB8AC3E}">
        <p14:creationId xmlns:p14="http://schemas.microsoft.com/office/powerpoint/2010/main" val="19862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with FDs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A</a:t>
            </a:r>
            <a:r>
              <a:rPr lang="en-US" dirty="0">
                <a:sym typeface="Wingdings" pitchFamily="2" charset="2"/>
              </a:rPr>
              <a:t>B, DC</a:t>
            </a:r>
          </a:p>
          <a:p>
            <a:r>
              <a:rPr lang="en-US" dirty="0">
                <a:sym typeface="Wingdings" pitchFamily="2" charset="2"/>
              </a:rPr>
              <a:t>Can you prove that AD  BC?</a:t>
            </a:r>
          </a:p>
          <a:p>
            <a:r>
              <a:rPr lang="en-US" dirty="0"/>
              <a:t>Proof</a:t>
            </a:r>
          </a:p>
          <a:p>
            <a:pPr lvl="1"/>
            <a:r>
              <a:rPr lang="en-US" dirty="0"/>
              <a:t>Given A</a:t>
            </a:r>
            <a:r>
              <a:rPr lang="en-US" dirty="0">
                <a:sym typeface="Wingdings" pitchFamily="2" charset="2"/>
              </a:rPr>
              <a:t>B, we have AD  BD	(Augmentation)</a:t>
            </a:r>
          </a:p>
          <a:p>
            <a:pPr lvl="1"/>
            <a:r>
              <a:rPr lang="en-US" dirty="0"/>
              <a:t>Given AD</a:t>
            </a:r>
            <a:r>
              <a:rPr lang="en-US" dirty="0">
                <a:sym typeface="Wingdings" pitchFamily="2" charset="2"/>
              </a:rPr>
              <a:t>BD, we have AD  B	(Reflexivity)</a:t>
            </a:r>
          </a:p>
          <a:p>
            <a:pPr lvl="1"/>
            <a:r>
              <a:rPr lang="en-US" dirty="0">
                <a:sym typeface="Wingdings" pitchFamily="2" charset="2"/>
              </a:rPr>
              <a:t>Given DC, we have AD  AC	(Augmentation)</a:t>
            </a:r>
          </a:p>
          <a:p>
            <a:pPr lvl="1"/>
            <a:r>
              <a:rPr lang="en-US" dirty="0">
                <a:sym typeface="Wingdings" pitchFamily="2" charset="2"/>
              </a:rPr>
              <a:t>Given AD  AC, we have AD  C (Reflexivity) </a:t>
            </a:r>
          </a:p>
          <a:p>
            <a:pPr lvl="1"/>
            <a:r>
              <a:rPr lang="en-US" dirty="0">
                <a:sym typeface="Wingdings" pitchFamily="2" charset="2"/>
              </a:rPr>
              <a:t>In other words, AD decides B and C</a:t>
            </a:r>
          </a:p>
          <a:p>
            <a:pPr lvl="1"/>
            <a:r>
              <a:rPr lang="en-US" dirty="0">
                <a:sym typeface="Wingdings" pitchFamily="2" charset="2"/>
              </a:rPr>
              <a:t>Therefore, AD  BC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081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Many-to</a:t>
            </a:r>
            <a:r>
              <a:rPr lang="en-US" altLang="zh-CN" dirty="0"/>
              <a:t>-Many </a:t>
            </a:r>
            <a:r>
              <a:rPr lang="en-US" dirty="0"/>
              <a:t>Relationship </a:t>
            </a:r>
            <a:r>
              <a:rPr lang="en-US" dirty="0">
                <a:sym typeface="Wingdings" pitchFamily="2" charset="2"/>
              </a:rPr>
              <a:t> Relation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2520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Converted into a relation that contains </a:t>
            </a:r>
          </a:p>
          <a:p>
            <a:pPr lvl="1"/>
            <a:r>
              <a:rPr lang="en-US" dirty="0"/>
              <a:t>all keys of the participating entity sets, and </a:t>
            </a:r>
          </a:p>
          <a:p>
            <a:pPr lvl="1"/>
            <a:r>
              <a:rPr lang="en-US" dirty="0"/>
              <a:t>the attributes of the relationship (if any)</a:t>
            </a:r>
          </a:p>
          <a:p>
            <a:r>
              <a:rPr lang="en-US" dirty="0"/>
              <a:t>Key of relation = Keys of the participating entity sets</a:t>
            </a:r>
          </a:p>
          <a:p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211961" y="5117936"/>
          <a:ext cx="446449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u="sng" dirty="0">
                          <a:latin typeface="Calibri" pitchFamily="34" charset="0"/>
                        </a:rPr>
                        <a:t>Bars-ID</a:t>
                      </a:r>
                      <a:endParaRPr lang="en-SG" sz="2600" u="sng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u="sng" dirty="0">
                          <a:latin typeface="Calibri" pitchFamily="34" charset="0"/>
                        </a:rPr>
                        <a:t>Beers-ID</a:t>
                      </a:r>
                      <a:endParaRPr lang="en-SG" sz="2600" u="sng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price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…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…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59832" y="5157192"/>
            <a:ext cx="1063116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itchFamily="34" charset="0"/>
              </a:rPr>
              <a:t>Sell</a:t>
            </a:r>
            <a:endParaRPr lang="en-SG" sz="3200" b="1" dirty="0">
              <a:latin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49280" y="1742655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Beers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51556" y="1742655"/>
            <a:ext cx="126831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Bars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3851920" y="1705372"/>
            <a:ext cx="1656184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Sell</a:t>
            </a:r>
          </a:p>
        </p:txBody>
      </p:sp>
      <p:cxnSp>
        <p:nvCxnSpPr>
          <p:cNvPr id="9" name="Straight Connector 8"/>
          <p:cNvCxnSpPr>
            <a:stCxn id="7" idx="3"/>
            <a:endCxn id="8" idx="1"/>
          </p:cNvCxnSpPr>
          <p:nvPr/>
        </p:nvCxnSpPr>
        <p:spPr bwMode="auto">
          <a:xfrm>
            <a:off x="3419872" y="2199855"/>
            <a:ext cx="432048" cy="81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Straight Connector 9"/>
          <p:cNvCxnSpPr>
            <a:stCxn id="8" idx="3"/>
            <a:endCxn id="6" idx="1"/>
          </p:cNvCxnSpPr>
          <p:nvPr/>
        </p:nvCxnSpPr>
        <p:spPr bwMode="auto">
          <a:xfrm flipV="1">
            <a:off x="5508104" y="2199855"/>
            <a:ext cx="441176" cy="81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1" name="Oval 25"/>
          <p:cNvSpPr>
            <a:spLocks noChangeArrowheads="1"/>
          </p:cNvSpPr>
          <p:nvPr/>
        </p:nvSpPr>
        <p:spPr bwMode="auto">
          <a:xfrm>
            <a:off x="476672" y="1561356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ID</a:t>
            </a:r>
          </a:p>
        </p:txBody>
      </p:sp>
      <p:cxnSp>
        <p:nvCxnSpPr>
          <p:cNvPr id="12" name="Straight Connector 11"/>
          <p:cNvCxnSpPr>
            <a:stCxn id="11" idx="6"/>
            <a:endCxn id="7" idx="1"/>
          </p:cNvCxnSpPr>
          <p:nvPr/>
        </p:nvCxnSpPr>
        <p:spPr bwMode="auto">
          <a:xfrm>
            <a:off x="1619672" y="1847106"/>
            <a:ext cx="531884" cy="35274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Oval 25"/>
          <p:cNvSpPr>
            <a:spLocks noChangeArrowheads="1"/>
          </p:cNvSpPr>
          <p:nvPr/>
        </p:nvSpPr>
        <p:spPr bwMode="auto">
          <a:xfrm>
            <a:off x="467544" y="228600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name</a:t>
            </a:r>
          </a:p>
        </p:txBody>
      </p:sp>
      <p:cxnSp>
        <p:nvCxnSpPr>
          <p:cNvPr id="14" name="Straight Connector 13"/>
          <p:cNvCxnSpPr>
            <a:stCxn id="13" idx="6"/>
            <a:endCxn id="7" idx="1"/>
          </p:cNvCxnSpPr>
          <p:nvPr/>
        </p:nvCxnSpPr>
        <p:spPr bwMode="auto">
          <a:xfrm flipV="1">
            <a:off x="1610544" y="2199855"/>
            <a:ext cx="541012" cy="3718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7505628" y="1561356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ID</a:t>
            </a:r>
          </a:p>
        </p:txBody>
      </p:sp>
      <p:cxnSp>
        <p:nvCxnSpPr>
          <p:cNvPr id="16" name="Straight Connector 15"/>
          <p:cNvCxnSpPr>
            <a:stCxn id="15" idx="2"/>
            <a:endCxn id="6" idx="3"/>
          </p:cNvCxnSpPr>
          <p:nvPr/>
        </p:nvCxnSpPr>
        <p:spPr bwMode="auto">
          <a:xfrm flipH="1">
            <a:off x="7092280" y="1847106"/>
            <a:ext cx="413348" cy="35274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5"/>
          <p:cNvSpPr>
            <a:spLocks noChangeArrowheads="1"/>
          </p:cNvSpPr>
          <p:nvPr/>
        </p:nvSpPr>
        <p:spPr bwMode="auto">
          <a:xfrm>
            <a:off x="7496500" y="228600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name</a:t>
            </a:r>
          </a:p>
        </p:txBody>
      </p:sp>
      <p:cxnSp>
        <p:nvCxnSpPr>
          <p:cNvPr id="18" name="Straight Connector 17"/>
          <p:cNvCxnSpPr>
            <a:stCxn id="6" idx="3"/>
            <a:endCxn id="17" idx="2"/>
          </p:cNvCxnSpPr>
          <p:nvPr/>
        </p:nvCxnSpPr>
        <p:spPr bwMode="auto">
          <a:xfrm>
            <a:off x="7092280" y="2199855"/>
            <a:ext cx="404220" cy="3718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5"/>
          <p:cNvSpPr>
            <a:spLocks noChangeArrowheads="1"/>
          </p:cNvSpPr>
          <p:nvPr/>
        </p:nvSpPr>
        <p:spPr bwMode="auto">
          <a:xfrm>
            <a:off x="4932040" y="98529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price</a:t>
            </a:r>
          </a:p>
        </p:txBody>
      </p:sp>
      <p:cxnSp>
        <p:nvCxnSpPr>
          <p:cNvPr id="20" name="Straight Connector 19"/>
          <p:cNvCxnSpPr>
            <a:stCxn id="8" idx="0"/>
            <a:endCxn id="19" idx="4"/>
          </p:cNvCxnSpPr>
          <p:nvPr/>
        </p:nvCxnSpPr>
        <p:spPr bwMode="auto">
          <a:xfrm flipV="1">
            <a:off x="4680012" y="1556792"/>
            <a:ext cx="823528" cy="1485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43202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with FDs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200" dirty="0"/>
              <a:t>Given A</a:t>
            </a:r>
            <a:r>
              <a:rPr lang="en-US" sz="3200" dirty="0">
                <a:sym typeface="Wingdings" pitchFamily="2" charset="2"/>
              </a:rPr>
              <a:t>C, ACD, ADB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Can you prove that A  B?</a:t>
            </a:r>
          </a:p>
          <a:p>
            <a:r>
              <a:rPr lang="en-US" dirty="0"/>
              <a:t>Proof</a:t>
            </a:r>
          </a:p>
          <a:p>
            <a:pPr lvl="1"/>
            <a:r>
              <a:rPr lang="en-US" dirty="0"/>
              <a:t>Given A </a:t>
            </a:r>
            <a:r>
              <a:rPr lang="en-US" dirty="0">
                <a:sym typeface="Wingdings" pitchFamily="2" charset="2"/>
              </a:rPr>
              <a:t> C, we have A  AC	(Augmentation)</a:t>
            </a:r>
          </a:p>
          <a:p>
            <a:pPr lvl="1"/>
            <a:r>
              <a:rPr lang="en-US" dirty="0"/>
              <a:t>Given A </a:t>
            </a:r>
            <a:r>
              <a:rPr lang="en-US" dirty="0">
                <a:sym typeface="Wingdings" pitchFamily="2" charset="2"/>
              </a:rPr>
              <a:t> AC and AC  D, we have A  D	(Transitivity)</a:t>
            </a:r>
          </a:p>
          <a:p>
            <a:pPr lvl="1"/>
            <a:r>
              <a:rPr lang="en-US" dirty="0">
                <a:sym typeface="Wingdings" pitchFamily="2" charset="2"/>
              </a:rPr>
              <a:t>Given A  D, we have A  AD	(Augmentation)</a:t>
            </a:r>
          </a:p>
          <a:p>
            <a:pPr lvl="1"/>
            <a:r>
              <a:rPr lang="en-US" dirty="0">
                <a:sym typeface="Wingdings" pitchFamily="2" charset="2"/>
              </a:rPr>
              <a:t>Given A  AD and AD  B, we have A  B (Transitivity) </a:t>
            </a:r>
          </a:p>
        </p:txBody>
      </p:sp>
    </p:spTree>
    <p:extLst>
      <p:ext uri="{BB962C8B-B14F-4D97-AF65-F5344CB8AC3E}">
        <p14:creationId xmlns:p14="http://schemas.microsoft.com/office/powerpoint/2010/main" val="416380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with FD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attributes: A, B, C, D</a:t>
            </a:r>
          </a:p>
          <a:p>
            <a:r>
              <a:rPr lang="en-US" dirty="0"/>
              <a:t>Given: </a:t>
            </a:r>
            <a:r>
              <a:rPr lang="en-US" dirty="0">
                <a:sym typeface="Wingdings" pitchFamily="2" charset="2"/>
              </a:rPr>
              <a:t>BD, DBA, </a:t>
            </a:r>
            <a:r>
              <a:rPr lang="en-US" dirty="0"/>
              <a:t>AD</a:t>
            </a:r>
            <a:r>
              <a:rPr lang="en-US" dirty="0">
                <a:sym typeface="Wingdings" pitchFamily="2" charset="2"/>
              </a:rPr>
              <a:t>C</a:t>
            </a:r>
          </a:p>
          <a:p>
            <a:r>
              <a:rPr lang="en-US" dirty="0">
                <a:sym typeface="Wingdings" pitchFamily="2" charset="2"/>
              </a:rPr>
              <a:t>Can you prove BC?</a:t>
            </a:r>
          </a:p>
          <a:p>
            <a:r>
              <a:rPr lang="en-US" dirty="0"/>
              <a:t>Doable with Armstrong’s axioms, but troublesome</a:t>
            </a:r>
          </a:p>
          <a:p>
            <a:r>
              <a:rPr lang="en-US" dirty="0"/>
              <a:t>We will discuss a more convenient approach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69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Intuitive 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3681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Four attributes: A, B, C, D</a:t>
            </a:r>
          </a:p>
          <a:p>
            <a:r>
              <a:rPr lang="en-US" dirty="0"/>
              <a:t>Given: </a:t>
            </a:r>
            <a:r>
              <a:rPr lang="en-US" dirty="0">
                <a:sym typeface="Wingdings" pitchFamily="2" charset="2"/>
              </a:rPr>
              <a:t>BD, DBA, </a:t>
            </a:r>
            <a:r>
              <a:rPr lang="en-US" dirty="0"/>
              <a:t>AD</a:t>
            </a:r>
            <a:r>
              <a:rPr lang="en-US" dirty="0">
                <a:sym typeface="Wingdings" pitchFamily="2" charset="2"/>
              </a:rPr>
              <a:t>C</a:t>
            </a:r>
          </a:p>
          <a:p>
            <a:r>
              <a:rPr lang="en-US" dirty="0">
                <a:sym typeface="Wingdings" pitchFamily="2" charset="2"/>
              </a:rPr>
              <a:t>Can you prove BC?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23528" y="2780928"/>
            <a:ext cx="8352928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tangle 3"/>
          <p:cNvSpPr/>
          <p:nvPr/>
        </p:nvSpPr>
        <p:spPr>
          <a:xfrm>
            <a:off x="2195736" y="5513457"/>
            <a:ext cx="3850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latin typeface="Calibri" panose="020F0502020204030204" pitchFamily="34" charset="0"/>
              </a:rPr>
              <a:t>A</a:t>
            </a:r>
            <a:endParaRPr lang="en-SG" sz="27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7624" y="3360767"/>
            <a:ext cx="3850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latin typeface="Calibri" panose="020F0502020204030204" pitchFamily="34" charset="0"/>
              </a:rPr>
              <a:t>B</a:t>
            </a:r>
            <a:endParaRPr lang="en-SG" sz="2700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75196" y="4433337"/>
            <a:ext cx="3690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latin typeface="Calibri" panose="020F0502020204030204" pitchFamily="34" charset="0"/>
              </a:rPr>
              <a:t>C</a:t>
            </a:r>
            <a:endParaRPr lang="en-SG" sz="2700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94876" y="3356992"/>
            <a:ext cx="39786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latin typeface="Calibri" panose="020F0502020204030204" pitchFamily="34" charset="0"/>
              </a:rPr>
              <a:t>D</a:t>
            </a:r>
            <a:endParaRPr lang="en-SG" sz="2700" dirty="0">
              <a:latin typeface="Calibri" panose="020F0502020204030204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 bwMode="auto">
          <a:xfrm flipV="1">
            <a:off x="1572666" y="3610908"/>
            <a:ext cx="1622210" cy="377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211960" y="4365104"/>
            <a:ext cx="576064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</a:rPr>
              <a:t>AND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2095739" y="4365104"/>
            <a:ext cx="576064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</a:rPr>
              <a:t>AND</a:t>
            </a:r>
          </a:p>
        </p:txBody>
      </p:sp>
      <p:cxnSp>
        <p:nvCxnSpPr>
          <p:cNvPr id="13" name="Straight Arrow Connector 12"/>
          <p:cNvCxnSpPr>
            <a:stCxn id="6" idx="2"/>
            <a:endCxn id="12" idx="1"/>
          </p:cNvCxnSpPr>
          <p:nvPr/>
        </p:nvCxnSpPr>
        <p:spPr bwMode="auto">
          <a:xfrm>
            <a:off x="1380145" y="3868598"/>
            <a:ext cx="799957" cy="58086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6" name="Straight Arrow Connector 15"/>
          <p:cNvCxnSpPr>
            <a:stCxn id="8" idx="2"/>
            <a:endCxn id="12" idx="7"/>
          </p:cNvCxnSpPr>
          <p:nvPr/>
        </p:nvCxnSpPr>
        <p:spPr bwMode="auto">
          <a:xfrm flipH="1">
            <a:off x="2587440" y="3864823"/>
            <a:ext cx="806369" cy="58464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9" name="Straight Arrow Connector 18"/>
          <p:cNvCxnSpPr>
            <a:stCxn id="12" idx="4"/>
            <a:endCxn id="4" idx="0"/>
          </p:cNvCxnSpPr>
          <p:nvPr/>
        </p:nvCxnSpPr>
        <p:spPr bwMode="auto">
          <a:xfrm>
            <a:off x="2383771" y="4941168"/>
            <a:ext cx="4486" cy="57228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3" name="Straight Arrow Connector 22"/>
          <p:cNvCxnSpPr>
            <a:stCxn id="8" idx="3"/>
            <a:endCxn id="11" idx="0"/>
          </p:cNvCxnSpPr>
          <p:nvPr/>
        </p:nvCxnSpPr>
        <p:spPr bwMode="auto">
          <a:xfrm>
            <a:off x="3592742" y="3610908"/>
            <a:ext cx="907250" cy="75419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6" name="Straight Arrow Connector 25"/>
          <p:cNvCxnSpPr>
            <a:stCxn id="4" idx="3"/>
            <a:endCxn id="11" idx="3"/>
          </p:cNvCxnSpPr>
          <p:nvPr/>
        </p:nvCxnSpPr>
        <p:spPr bwMode="auto">
          <a:xfrm flipV="1">
            <a:off x="2580778" y="4856805"/>
            <a:ext cx="1715545" cy="9105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9" name="Straight Arrow Connector 28"/>
          <p:cNvCxnSpPr>
            <a:stCxn id="11" idx="6"/>
            <a:endCxn id="7" idx="1"/>
          </p:cNvCxnSpPr>
          <p:nvPr/>
        </p:nvCxnSpPr>
        <p:spPr bwMode="auto">
          <a:xfrm>
            <a:off x="4788024" y="4653136"/>
            <a:ext cx="1287172" cy="3411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512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the Intuitive 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3681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Four attributes: A, B, C, D</a:t>
            </a:r>
          </a:p>
          <a:p>
            <a:r>
              <a:rPr lang="en-US" dirty="0"/>
              <a:t>Given: </a:t>
            </a:r>
            <a:r>
              <a:rPr lang="en-US" dirty="0">
                <a:sym typeface="Wingdings" pitchFamily="2" charset="2"/>
              </a:rPr>
              <a:t>BD, DBA, </a:t>
            </a:r>
            <a:r>
              <a:rPr lang="en-US" dirty="0"/>
              <a:t>AD</a:t>
            </a:r>
            <a:r>
              <a:rPr lang="en-US" dirty="0">
                <a:sym typeface="Wingdings" pitchFamily="2" charset="2"/>
              </a:rPr>
              <a:t>C</a:t>
            </a:r>
          </a:p>
          <a:p>
            <a:r>
              <a:rPr lang="en-US" dirty="0">
                <a:sym typeface="Wingdings" pitchFamily="2" charset="2"/>
              </a:rPr>
              <a:t>Can you prove BC?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23528" y="2780928"/>
            <a:ext cx="8352928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tangle 3"/>
          <p:cNvSpPr/>
          <p:nvPr/>
        </p:nvSpPr>
        <p:spPr>
          <a:xfrm>
            <a:off x="6795276" y="2204864"/>
            <a:ext cx="3850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latin typeface="Calibri" panose="020F0502020204030204" pitchFamily="34" charset="0"/>
              </a:rPr>
              <a:t>A</a:t>
            </a:r>
            <a:endParaRPr lang="en-SG" sz="27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3108" y="980728"/>
            <a:ext cx="3850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latin typeface="Calibri" panose="020F0502020204030204" pitchFamily="34" charset="0"/>
              </a:rPr>
              <a:t>B</a:t>
            </a:r>
            <a:endParaRPr lang="en-SG" sz="2700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35436" y="1528305"/>
            <a:ext cx="3690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latin typeface="Calibri" panose="020F0502020204030204" pitchFamily="34" charset="0"/>
              </a:rPr>
              <a:t>C</a:t>
            </a:r>
            <a:endParaRPr lang="en-SG" sz="2700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35236" y="980727"/>
            <a:ext cx="39786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latin typeface="Calibri" panose="020F0502020204030204" pitchFamily="34" charset="0"/>
              </a:rPr>
              <a:t>D</a:t>
            </a:r>
            <a:endParaRPr lang="en-SG" sz="2700" dirty="0">
              <a:latin typeface="Calibri" panose="020F0502020204030204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 bwMode="auto">
          <a:xfrm flipV="1">
            <a:off x="5668150" y="1234643"/>
            <a:ext cx="767086" cy="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7299332" y="1484784"/>
            <a:ext cx="576064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</a:rPr>
              <a:t>AND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787164" y="1772816"/>
            <a:ext cx="576064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</a:rPr>
              <a:t>AND</a:t>
            </a:r>
          </a:p>
        </p:txBody>
      </p:sp>
      <p:cxnSp>
        <p:nvCxnSpPr>
          <p:cNvPr id="13" name="Straight Arrow Connector 12"/>
          <p:cNvCxnSpPr>
            <a:stCxn id="6" idx="2"/>
            <a:endCxn id="12" idx="1"/>
          </p:cNvCxnSpPr>
          <p:nvPr/>
        </p:nvCxnSpPr>
        <p:spPr bwMode="auto">
          <a:xfrm>
            <a:off x="5475629" y="1488559"/>
            <a:ext cx="395898" cy="36862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6" name="Straight Arrow Connector 15"/>
          <p:cNvCxnSpPr>
            <a:stCxn id="8" idx="2"/>
            <a:endCxn id="12" idx="7"/>
          </p:cNvCxnSpPr>
          <p:nvPr/>
        </p:nvCxnSpPr>
        <p:spPr bwMode="auto">
          <a:xfrm flipH="1">
            <a:off x="6278865" y="1488558"/>
            <a:ext cx="355304" cy="36862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9" name="Straight Arrow Connector 18"/>
          <p:cNvCxnSpPr>
            <a:stCxn id="12" idx="4"/>
            <a:endCxn id="4" idx="1"/>
          </p:cNvCxnSpPr>
          <p:nvPr/>
        </p:nvCxnSpPr>
        <p:spPr bwMode="auto">
          <a:xfrm>
            <a:off x="6075196" y="2348880"/>
            <a:ext cx="720080" cy="1099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3" name="Straight Arrow Connector 22"/>
          <p:cNvCxnSpPr>
            <a:stCxn id="8" idx="3"/>
            <a:endCxn id="11" idx="1"/>
          </p:cNvCxnSpPr>
          <p:nvPr/>
        </p:nvCxnSpPr>
        <p:spPr bwMode="auto">
          <a:xfrm>
            <a:off x="6833102" y="1234643"/>
            <a:ext cx="550593" cy="33450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6" name="Straight Arrow Connector 25"/>
          <p:cNvCxnSpPr>
            <a:stCxn id="4" idx="3"/>
            <a:endCxn id="11" idx="3"/>
          </p:cNvCxnSpPr>
          <p:nvPr/>
        </p:nvCxnSpPr>
        <p:spPr bwMode="auto">
          <a:xfrm flipV="1">
            <a:off x="7180318" y="1976485"/>
            <a:ext cx="203377" cy="48229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9" name="Straight Arrow Connector 28"/>
          <p:cNvCxnSpPr>
            <a:stCxn id="11" idx="6"/>
            <a:endCxn id="7" idx="1"/>
          </p:cNvCxnSpPr>
          <p:nvPr/>
        </p:nvCxnSpPr>
        <p:spPr bwMode="auto">
          <a:xfrm>
            <a:off x="7875396" y="1772816"/>
            <a:ext cx="360040" cy="940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457200" y="2924944"/>
            <a:ext cx="8229600" cy="320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First, activate B </a:t>
            </a:r>
          </a:p>
          <a:p>
            <a:pPr lvl="1"/>
            <a:r>
              <a:rPr lang="en-US" kern="0" dirty="0"/>
              <a:t>Activated set = </a:t>
            </a:r>
            <a:r>
              <a:rPr lang="en-US" kern="0" dirty="0">
                <a:sym typeface="Wingdings" pitchFamily="2" charset="2"/>
              </a:rPr>
              <a:t>{ </a:t>
            </a:r>
            <a:r>
              <a:rPr lang="en-US" kern="0" dirty="0"/>
              <a:t>B </a:t>
            </a:r>
            <a:r>
              <a:rPr lang="en-US" kern="0" dirty="0">
                <a:sym typeface="Wingdings" pitchFamily="2" charset="2"/>
              </a:rPr>
              <a:t>}</a:t>
            </a:r>
          </a:p>
          <a:p>
            <a:r>
              <a:rPr lang="en-US" kern="0" dirty="0"/>
              <a:t>Second, activate whatever B can activate</a:t>
            </a:r>
          </a:p>
          <a:p>
            <a:pPr lvl="1"/>
            <a:r>
              <a:rPr lang="en-US" kern="0" dirty="0">
                <a:sym typeface="Wingdings" pitchFamily="2" charset="2"/>
              </a:rPr>
              <a:t>Activated set = { B, D }, since BD</a:t>
            </a:r>
          </a:p>
          <a:p>
            <a:r>
              <a:rPr lang="en-US" kern="0" dirty="0"/>
              <a:t>Third, use all activated elements to activate more</a:t>
            </a:r>
          </a:p>
          <a:p>
            <a:pPr lvl="1"/>
            <a:r>
              <a:rPr lang="en-US" kern="0" dirty="0">
                <a:sym typeface="Wingdings" pitchFamily="2" charset="2"/>
              </a:rPr>
              <a:t>Activated set = { B, D, A }, since DBA</a:t>
            </a:r>
          </a:p>
          <a:p>
            <a:r>
              <a:rPr lang="en-US" kern="0" dirty="0"/>
              <a:t>Repeat the third step, until no more activation is possible</a:t>
            </a:r>
          </a:p>
          <a:p>
            <a:pPr lvl="1"/>
            <a:r>
              <a:rPr lang="en-US" kern="0" dirty="0">
                <a:sym typeface="Wingdings" pitchFamily="2" charset="2"/>
              </a:rPr>
              <a:t>Activated set = { B, D, A, C }, since ADC; done</a:t>
            </a:r>
          </a:p>
        </p:txBody>
      </p:sp>
    </p:spTree>
    <p:extLst>
      <p:ext uri="{BB962C8B-B14F-4D97-AF65-F5344CB8AC3E}">
        <p14:creationId xmlns:p14="http://schemas.microsoft.com/office/powerpoint/2010/main" val="149715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Given: A</a:t>
            </a:r>
            <a:r>
              <a:rPr lang="en-US" dirty="0">
                <a:sym typeface="Wingdings" pitchFamily="2" charset="2"/>
              </a:rPr>
              <a:t>C, CB, BD, DE, EA</a:t>
            </a:r>
          </a:p>
          <a:p>
            <a:r>
              <a:rPr lang="en-US" dirty="0">
                <a:sym typeface="Wingdings" pitchFamily="2" charset="2"/>
              </a:rPr>
              <a:t>Can you prove CABE?</a:t>
            </a:r>
          </a:p>
          <a:p>
            <a:r>
              <a:rPr lang="en-US" dirty="0">
                <a:sym typeface="Wingdings" pitchFamily="2" charset="2"/>
              </a:rPr>
              <a:t>We start with {C}</a:t>
            </a:r>
          </a:p>
          <a:p>
            <a:r>
              <a:rPr lang="en-US" dirty="0">
                <a:sym typeface="Wingdings" pitchFamily="2" charset="2"/>
              </a:rPr>
              <a:t>Since CB, we have {C, B}</a:t>
            </a:r>
          </a:p>
          <a:p>
            <a:r>
              <a:rPr lang="en-US" dirty="0">
                <a:sym typeface="Wingdings" pitchFamily="2" charset="2"/>
              </a:rPr>
              <a:t>Since BD, we have {C, B, D}</a:t>
            </a:r>
          </a:p>
          <a:p>
            <a:r>
              <a:rPr lang="en-US" dirty="0">
                <a:sym typeface="Wingdings" pitchFamily="2" charset="2"/>
              </a:rPr>
              <a:t>Since DE, we have {C, B, D, E}</a:t>
            </a:r>
          </a:p>
          <a:p>
            <a:r>
              <a:rPr lang="en-US" dirty="0">
                <a:sym typeface="Wingdings" pitchFamily="2" charset="2"/>
              </a:rPr>
              <a:t>Since EA, we have {C, B, D, E, A}</a:t>
            </a:r>
          </a:p>
          <a:p>
            <a:r>
              <a:rPr lang="en-US" dirty="0">
                <a:sym typeface="Wingdings" pitchFamily="2" charset="2"/>
              </a:rPr>
              <a:t>A, B, E are all in the set, so CABE holds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082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Given: C</a:t>
            </a:r>
            <a:r>
              <a:rPr lang="en-US" dirty="0">
                <a:sym typeface="Wingdings" pitchFamily="2" charset="2"/>
              </a:rPr>
              <a:t>D, ADE, BCE, EA, DB</a:t>
            </a:r>
          </a:p>
          <a:p>
            <a:r>
              <a:rPr lang="en-US" dirty="0">
                <a:sym typeface="Wingdings" pitchFamily="2" charset="2"/>
              </a:rPr>
              <a:t>Can you prove CA?</a:t>
            </a:r>
          </a:p>
          <a:p>
            <a:r>
              <a:rPr lang="en-US" dirty="0">
                <a:sym typeface="Wingdings" pitchFamily="2" charset="2"/>
              </a:rPr>
              <a:t>We start with {C}</a:t>
            </a:r>
          </a:p>
          <a:p>
            <a:r>
              <a:rPr lang="en-US" dirty="0">
                <a:sym typeface="Wingdings" pitchFamily="2" charset="2"/>
              </a:rPr>
              <a:t>Since CD, we have {C, D}</a:t>
            </a:r>
          </a:p>
          <a:p>
            <a:r>
              <a:rPr lang="en-US" dirty="0">
                <a:sym typeface="Wingdings" pitchFamily="2" charset="2"/>
              </a:rPr>
              <a:t>Since DB, we have {C, D, B}</a:t>
            </a:r>
          </a:p>
          <a:p>
            <a:r>
              <a:rPr lang="en-US" dirty="0">
                <a:sym typeface="Wingdings" pitchFamily="2" charset="2"/>
              </a:rPr>
              <a:t>Since BCE, we have {C, D, B, E}</a:t>
            </a:r>
          </a:p>
          <a:p>
            <a:r>
              <a:rPr lang="en-US" dirty="0">
                <a:sym typeface="Wingdings" pitchFamily="2" charset="2"/>
              </a:rPr>
              <a:t>Since EA, we have {C, D, B, E, A}</a:t>
            </a:r>
          </a:p>
          <a:p>
            <a:r>
              <a:rPr lang="en-US" dirty="0">
                <a:sym typeface="Wingdings" pitchFamily="2" charset="2"/>
              </a:rPr>
              <a:t>A is in the set, so CA holds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370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Given: C</a:t>
            </a:r>
            <a:r>
              <a:rPr lang="en-US" dirty="0">
                <a:sym typeface="Wingdings" pitchFamily="2" charset="2"/>
              </a:rPr>
              <a:t>D, ADE, BCE, EA, DB, BF</a:t>
            </a:r>
          </a:p>
          <a:p>
            <a:r>
              <a:rPr lang="en-US" dirty="0">
                <a:sym typeface="Wingdings" pitchFamily="2" charset="2"/>
              </a:rPr>
              <a:t>Can you prove DC?</a:t>
            </a:r>
          </a:p>
          <a:p>
            <a:r>
              <a:rPr lang="en-US" dirty="0">
                <a:sym typeface="Wingdings" pitchFamily="2" charset="2"/>
              </a:rPr>
              <a:t>We start with {D}</a:t>
            </a:r>
          </a:p>
          <a:p>
            <a:r>
              <a:rPr lang="en-US" dirty="0">
                <a:sym typeface="Wingdings" pitchFamily="2" charset="2"/>
              </a:rPr>
              <a:t>Since DB, we have {D, B}</a:t>
            </a:r>
          </a:p>
          <a:p>
            <a:r>
              <a:rPr lang="en-US" dirty="0">
                <a:sym typeface="Wingdings" pitchFamily="2" charset="2"/>
              </a:rPr>
              <a:t>Since BF, we have {D, B, F}</a:t>
            </a:r>
          </a:p>
          <a:p>
            <a:r>
              <a:rPr lang="en-US" dirty="0">
                <a:sym typeface="Wingdings" pitchFamily="2" charset="2"/>
              </a:rPr>
              <a:t>What else? </a:t>
            </a:r>
          </a:p>
          <a:p>
            <a:r>
              <a:rPr lang="en-US" dirty="0">
                <a:sym typeface="Wingdings" pitchFamily="2" charset="2"/>
              </a:rPr>
              <a:t>No more.</a:t>
            </a:r>
          </a:p>
          <a:p>
            <a:r>
              <a:rPr lang="en-US" dirty="0">
                <a:sym typeface="Wingdings" pitchFamily="2" charset="2"/>
              </a:rPr>
              <a:t>{D, B, F} is all what can be decided by D</a:t>
            </a:r>
          </a:p>
          <a:p>
            <a:r>
              <a:rPr lang="en-US" dirty="0"/>
              <a:t>We refer to {D, B, F} as the </a:t>
            </a:r>
            <a:r>
              <a:rPr lang="en-US" dirty="0">
                <a:solidFill>
                  <a:srgbClr val="A50021"/>
                </a:solidFill>
              </a:rPr>
              <a:t>closure</a:t>
            </a:r>
            <a:r>
              <a:rPr lang="en-US" dirty="0"/>
              <a:t> of 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161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S = {A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n</a:t>
            </a:r>
            <a:r>
              <a:rPr lang="en-US" dirty="0"/>
              <a:t>} be a set S of attributes</a:t>
            </a:r>
          </a:p>
          <a:p>
            <a:r>
              <a:rPr lang="en-US" dirty="0"/>
              <a:t>The closure of S is the set of attributes that can be decided by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n</a:t>
            </a:r>
            <a:endParaRPr lang="en-US" dirty="0"/>
          </a:p>
          <a:p>
            <a:r>
              <a:rPr lang="en-US" dirty="0"/>
              <a:t>Notation: {A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n</a:t>
            </a:r>
            <a:r>
              <a:rPr lang="en-US" dirty="0"/>
              <a:t>}</a:t>
            </a:r>
            <a:r>
              <a:rPr lang="en-US" sz="4800" baseline="30000" dirty="0">
                <a:solidFill>
                  <a:srgbClr val="A50021"/>
                </a:solidFill>
              </a:rPr>
              <a:t>+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Given A</a:t>
            </a:r>
            <a:r>
              <a:rPr lang="en-US" dirty="0">
                <a:sym typeface="Wingdings" pitchFamily="2" charset="2"/>
              </a:rPr>
              <a:t>B, BC, CD, DE</a:t>
            </a:r>
          </a:p>
          <a:p>
            <a:pPr lvl="1"/>
            <a:r>
              <a:rPr lang="en-US" dirty="0"/>
              <a:t>{A}</a:t>
            </a:r>
            <a:r>
              <a:rPr lang="en-US" baseline="30000" dirty="0"/>
              <a:t>+</a:t>
            </a:r>
            <a:r>
              <a:rPr lang="en-US" dirty="0"/>
              <a:t> = {A, B, C, D, E}</a:t>
            </a:r>
          </a:p>
          <a:p>
            <a:pPr lvl="1"/>
            <a:r>
              <a:rPr lang="en-US" dirty="0"/>
              <a:t>{B}</a:t>
            </a:r>
            <a:r>
              <a:rPr lang="en-US" baseline="30000" dirty="0"/>
              <a:t>+</a:t>
            </a:r>
            <a:r>
              <a:rPr lang="en-US" dirty="0"/>
              <a:t> = {B, C, D, E}</a:t>
            </a:r>
          </a:p>
          <a:p>
            <a:pPr lvl="1"/>
            <a:r>
              <a:rPr lang="en-US" dirty="0"/>
              <a:t>{D}</a:t>
            </a:r>
            <a:r>
              <a:rPr lang="en-US" baseline="30000" dirty="0"/>
              <a:t>+</a:t>
            </a:r>
            <a:r>
              <a:rPr lang="en-US" dirty="0"/>
              <a:t> = {D, E}</a:t>
            </a:r>
          </a:p>
          <a:p>
            <a:pPr lvl="1"/>
            <a:r>
              <a:rPr lang="en-US" dirty="0"/>
              <a:t>{E}</a:t>
            </a:r>
            <a:r>
              <a:rPr lang="en-US" baseline="30000" dirty="0"/>
              <a:t>+</a:t>
            </a:r>
            <a:r>
              <a:rPr lang="en-US" dirty="0"/>
              <a:t> = {E}</a:t>
            </a:r>
          </a:p>
          <a:p>
            <a:pPr lvl="1"/>
            <a:endParaRPr lang="en-US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141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with six attributes A, B, C, D, E, F</a:t>
            </a:r>
          </a:p>
          <a:p>
            <a:r>
              <a:rPr lang="en-US" dirty="0"/>
              <a:t>AB</a:t>
            </a:r>
            <a:r>
              <a:rPr lang="en-US" dirty="0">
                <a:sym typeface="Wingdings" pitchFamily="2" charset="2"/>
              </a:rPr>
              <a:t>C, ADE, BD, AFB</a:t>
            </a:r>
          </a:p>
          <a:p>
            <a:r>
              <a:rPr lang="en-US" dirty="0">
                <a:sym typeface="Wingdings" pitchFamily="2" charset="2"/>
              </a:rPr>
              <a:t>Compute the following closures</a:t>
            </a:r>
          </a:p>
          <a:p>
            <a:pPr lvl="1"/>
            <a:r>
              <a:rPr lang="en-US" dirty="0">
                <a:sym typeface="Wingdings" pitchFamily="2" charset="2"/>
              </a:rPr>
              <a:t>{B, C}</a:t>
            </a:r>
            <a:r>
              <a:rPr lang="en-US" sz="3600" baseline="30000" dirty="0">
                <a:sym typeface="Wingdings" pitchFamily="2" charset="2"/>
              </a:rPr>
              <a:t>+</a:t>
            </a:r>
            <a:r>
              <a:rPr lang="en-US" baseline="300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</a:t>
            </a:r>
          </a:p>
          <a:p>
            <a:pPr lvl="1"/>
            <a:r>
              <a:rPr lang="en-US" dirty="0">
                <a:sym typeface="Wingdings" pitchFamily="2" charset="2"/>
              </a:rPr>
              <a:t>{A, B}</a:t>
            </a:r>
            <a:r>
              <a:rPr lang="en-US" sz="4000" baseline="30000" dirty="0">
                <a:sym typeface="Wingdings" pitchFamily="2" charset="2"/>
              </a:rPr>
              <a:t>+</a:t>
            </a:r>
            <a:r>
              <a:rPr lang="en-US" baseline="300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</a:t>
            </a:r>
          </a:p>
          <a:p>
            <a:pPr lvl="1"/>
            <a:r>
              <a:rPr lang="en-US" dirty="0">
                <a:sym typeface="Wingdings" pitchFamily="2" charset="2"/>
              </a:rPr>
              <a:t>{A, F}</a:t>
            </a:r>
            <a:r>
              <a:rPr lang="en-US" sz="3600" baseline="30000" dirty="0">
                <a:sym typeface="Wingdings" pitchFamily="2" charset="2"/>
              </a:rPr>
              <a:t>+</a:t>
            </a:r>
            <a:r>
              <a:rPr lang="en-US" baseline="300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6401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with six attributes A, B, C, D, E, F</a:t>
            </a:r>
          </a:p>
          <a:p>
            <a:r>
              <a:rPr lang="en-US" dirty="0"/>
              <a:t>AB</a:t>
            </a:r>
            <a:r>
              <a:rPr lang="en-US" dirty="0">
                <a:sym typeface="Wingdings" pitchFamily="2" charset="2"/>
              </a:rPr>
              <a:t>C, ADE, BD, AFB</a:t>
            </a:r>
          </a:p>
          <a:p>
            <a:r>
              <a:rPr lang="en-US" dirty="0">
                <a:sym typeface="Wingdings" pitchFamily="2" charset="2"/>
              </a:rPr>
              <a:t>Compute the following closures</a:t>
            </a:r>
          </a:p>
          <a:p>
            <a:pPr lvl="1"/>
            <a:r>
              <a:rPr lang="en-US" dirty="0">
                <a:sym typeface="Wingdings" pitchFamily="2" charset="2"/>
              </a:rPr>
              <a:t>{B, C}</a:t>
            </a:r>
            <a:r>
              <a:rPr lang="en-US" sz="3600" baseline="30000" dirty="0">
                <a:sym typeface="Wingdings" pitchFamily="2" charset="2"/>
              </a:rPr>
              <a:t>+</a:t>
            </a:r>
            <a:r>
              <a:rPr lang="en-US" baseline="300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 {B, C, D}</a:t>
            </a:r>
          </a:p>
          <a:p>
            <a:pPr lvl="1"/>
            <a:r>
              <a:rPr lang="en-US" dirty="0">
                <a:sym typeface="Wingdings" pitchFamily="2" charset="2"/>
              </a:rPr>
              <a:t>{A, B}</a:t>
            </a:r>
            <a:r>
              <a:rPr lang="en-US" sz="4000" baseline="30000" dirty="0">
                <a:sym typeface="Wingdings" pitchFamily="2" charset="2"/>
              </a:rPr>
              <a:t>+</a:t>
            </a:r>
            <a:r>
              <a:rPr lang="en-US" baseline="300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 {A, B, C, D, E}</a:t>
            </a:r>
          </a:p>
          <a:p>
            <a:pPr lvl="1"/>
            <a:r>
              <a:rPr lang="en-US" dirty="0">
                <a:sym typeface="Wingdings" pitchFamily="2" charset="2"/>
              </a:rPr>
              <a:t>{A, F}</a:t>
            </a:r>
            <a:r>
              <a:rPr lang="en-US" sz="3600" baseline="30000" dirty="0">
                <a:sym typeface="Wingdings" pitchFamily="2" charset="2"/>
              </a:rPr>
              <a:t>+</a:t>
            </a:r>
            <a:r>
              <a:rPr lang="en-US" baseline="300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 {A, F, B, C, D, E}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501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 Set </a:t>
            </a:r>
            <a:r>
              <a:rPr lang="en-US" dirty="0">
                <a:sym typeface="Wingdings" pitchFamily="2" charset="2"/>
              </a:rPr>
              <a:t> Relation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1602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weak entity set is converted to a relation that contains </a:t>
            </a:r>
          </a:p>
          <a:p>
            <a:pPr lvl="1"/>
            <a:r>
              <a:rPr lang="en-US" dirty="0"/>
              <a:t>all of its attributes, and</a:t>
            </a:r>
          </a:p>
          <a:p>
            <a:pPr lvl="1"/>
            <a:r>
              <a:rPr lang="en-US" dirty="0"/>
              <a:t>the key attributes of the supporting entity set</a:t>
            </a:r>
          </a:p>
          <a:p>
            <a:r>
              <a:rPr lang="en-US" dirty="0"/>
              <a:t>The supporting relationship is ignored</a:t>
            </a:r>
            <a:endParaRPr lang="en-SG" dirty="0"/>
          </a:p>
          <a:p>
            <a:endParaRPr lang="en-S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67744" y="1375077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Cities</a:t>
            </a: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738049" y="980728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name</a:t>
            </a:r>
          </a:p>
        </p:txBody>
      </p:sp>
      <p:cxnSp>
        <p:nvCxnSpPr>
          <p:cNvPr id="6" name="Straight Connector 5"/>
          <p:cNvCxnSpPr>
            <a:stCxn id="5" idx="6"/>
            <a:endCxn id="4" idx="1"/>
          </p:cNvCxnSpPr>
          <p:nvPr/>
        </p:nvCxnSpPr>
        <p:spPr bwMode="auto">
          <a:xfrm>
            <a:off x="1881049" y="1266478"/>
            <a:ext cx="386695" cy="5657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25"/>
          <p:cNvSpPr>
            <a:spLocks noChangeArrowheads="1"/>
          </p:cNvSpPr>
          <p:nvPr/>
        </p:nvSpPr>
        <p:spPr bwMode="auto">
          <a:xfrm>
            <a:off x="179512" y="1954564"/>
            <a:ext cx="1942409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population</a:t>
            </a:r>
          </a:p>
        </p:txBody>
      </p:sp>
      <p:cxnSp>
        <p:nvCxnSpPr>
          <p:cNvPr id="8" name="Straight Connector 7"/>
          <p:cNvCxnSpPr>
            <a:stCxn id="7" idx="6"/>
            <a:endCxn id="4" idx="1"/>
          </p:cNvCxnSpPr>
          <p:nvPr/>
        </p:nvCxnSpPr>
        <p:spPr bwMode="auto">
          <a:xfrm flipV="1">
            <a:off x="2121921" y="1832277"/>
            <a:ext cx="145823" cy="4080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47449" y="1445786"/>
            <a:ext cx="977265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21288" y="1423935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States</a:t>
            </a:r>
          </a:p>
        </p:txBody>
      </p:sp>
      <p:sp>
        <p:nvSpPr>
          <p:cNvPr id="11" name="Oval 25"/>
          <p:cNvSpPr>
            <a:spLocks noChangeArrowheads="1"/>
          </p:cNvSpPr>
          <p:nvPr/>
        </p:nvSpPr>
        <p:spPr bwMode="auto">
          <a:xfrm>
            <a:off x="7452320" y="1068459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name</a:t>
            </a:r>
          </a:p>
        </p:txBody>
      </p:sp>
      <p:cxnSp>
        <p:nvCxnSpPr>
          <p:cNvPr id="12" name="Straight Connector 11"/>
          <p:cNvCxnSpPr>
            <a:stCxn id="11" idx="2"/>
            <a:endCxn id="10" idx="3"/>
          </p:cNvCxnSpPr>
          <p:nvPr/>
        </p:nvCxnSpPr>
        <p:spPr bwMode="auto">
          <a:xfrm flipH="1">
            <a:off x="7164288" y="1354209"/>
            <a:ext cx="288032" cy="5269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Oval 25"/>
          <p:cNvSpPr>
            <a:spLocks noChangeArrowheads="1"/>
          </p:cNvSpPr>
          <p:nvPr/>
        </p:nvSpPr>
        <p:spPr bwMode="auto">
          <a:xfrm>
            <a:off x="7452320" y="1860547"/>
            <a:ext cx="1152128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GDP</a:t>
            </a:r>
          </a:p>
        </p:txBody>
      </p:sp>
      <p:cxnSp>
        <p:nvCxnSpPr>
          <p:cNvPr id="14" name="Straight Connector 13"/>
          <p:cNvCxnSpPr>
            <a:stCxn id="13" idx="2"/>
            <a:endCxn id="10" idx="3"/>
          </p:cNvCxnSpPr>
          <p:nvPr/>
        </p:nvCxnSpPr>
        <p:spPr bwMode="auto">
          <a:xfrm flipH="1" flipV="1">
            <a:off x="7164288" y="1881135"/>
            <a:ext cx="288032" cy="26516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3923928" y="1442521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4076329" y="1519093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 bwMode="auto">
          <a:xfrm flipV="1">
            <a:off x="3410744" y="1876851"/>
            <a:ext cx="513184" cy="22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5508104" y="1876851"/>
            <a:ext cx="513184" cy="114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9" name="Arc 18"/>
          <p:cNvSpPr/>
          <p:nvPr/>
        </p:nvSpPr>
        <p:spPr bwMode="auto">
          <a:xfrm>
            <a:off x="5616115" y="1747632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2339752" y="5167848"/>
          <a:ext cx="496855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state-name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city-name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population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…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…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078986" y="5229200"/>
            <a:ext cx="1188758" cy="55399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alibri" pitchFamily="34" charset="0"/>
              </a:rPr>
              <a:t>Cities</a:t>
            </a:r>
            <a:endParaRPr lang="en-SG" sz="30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3191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&amp; FD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prove that X </a:t>
            </a:r>
            <a:r>
              <a:rPr lang="en-US" dirty="0">
                <a:sym typeface="Wingdings" pitchFamily="2" charset="2"/>
              </a:rPr>
              <a:t> Y holds, we only need to show that {X}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contains Y</a:t>
            </a:r>
          </a:p>
          <a:p>
            <a:r>
              <a:rPr lang="en-US" dirty="0"/>
              <a:t>AB</a:t>
            </a:r>
            <a:r>
              <a:rPr lang="en-US" dirty="0">
                <a:sym typeface="Wingdings" pitchFamily="2" charset="2"/>
              </a:rPr>
              <a:t>C, ADE, BD, AFB</a:t>
            </a:r>
          </a:p>
          <a:p>
            <a:r>
              <a:rPr lang="en-US" dirty="0"/>
              <a:t>Prove that AF</a:t>
            </a:r>
            <a:r>
              <a:rPr lang="en-US" dirty="0">
                <a:sym typeface="Wingdings" pitchFamily="2" charset="2"/>
              </a:rPr>
              <a:t>D</a:t>
            </a:r>
          </a:p>
          <a:p>
            <a:r>
              <a:rPr lang="en-US" dirty="0">
                <a:sym typeface="Wingdings" pitchFamily="2" charset="2"/>
              </a:rPr>
              <a:t>{AF}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{AFBCDE}, which contains D</a:t>
            </a:r>
          </a:p>
          <a:p>
            <a:r>
              <a:rPr lang="en-US" dirty="0">
                <a:sym typeface="Wingdings" pitchFamily="2" charset="2"/>
              </a:rPr>
              <a:t>Therefore, AFD holds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586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&amp; FD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prove that X </a:t>
            </a:r>
            <a:r>
              <a:rPr lang="en-US" dirty="0">
                <a:sym typeface="Wingdings" pitchFamily="2" charset="2"/>
              </a:rPr>
              <a:t> Y </a:t>
            </a:r>
            <a:r>
              <a:rPr lang="en-US" dirty="0">
                <a:solidFill>
                  <a:srgbClr val="A50021"/>
                </a:solidFill>
                <a:sym typeface="Wingdings" pitchFamily="2" charset="2"/>
              </a:rPr>
              <a:t>does not</a:t>
            </a:r>
            <a:r>
              <a:rPr lang="en-US" dirty="0">
                <a:sym typeface="Wingdings" pitchFamily="2" charset="2"/>
              </a:rPr>
              <a:t> hold, we only need to show that {X}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A50021"/>
                </a:solidFill>
                <a:sym typeface="Wingdings" pitchFamily="2" charset="2"/>
              </a:rPr>
              <a:t>does not</a:t>
            </a:r>
            <a:r>
              <a:rPr lang="en-US" dirty="0">
                <a:sym typeface="Wingdings" pitchFamily="2" charset="2"/>
              </a:rPr>
              <a:t> contain Y</a:t>
            </a:r>
          </a:p>
          <a:p>
            <a:r>
              <a:rPr lang="en-US" dirty="0"/>
              <a:t>AB</a:t>
            </a:r>
            <a:r>
              <a:rPr lang="en-US" dirty="0">
                <a:sym typeface="Wingdings" pitchFamily="2" charset="2"/>
              </a:rPr>
              <a:t>C, ADE, BD, AFB</a:t>
            </a:r>
          </a:p>
          <a:p>
            <a:r>
              <a:rPr lang="en-US" dirty="0"/>
              <a:t>Prove that AD</a:t>
            </a:r>
            <a:r>
              <a:rPr lang="en-US" dirty="0">
                <a:sym typeface="Wingdings" pitchFamily="2" charset="2"/>
              </a:rPr>
              <a:t>F does not hold</a:t>
            </a:r>
          </a:p>
          <a:p>
            <a:r>
              <a:rPr lang="en-US" dirty="0">
                <a:sym typeface="Wingdings" pitchFamily="2" charset="2"/>
              </a:rPr>
              <a:t>{AD}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{ADE}, which does not contain F</a:t>
            </a:r>
          </a:p>
          <a:p>
            <a:r>
              <a:rPr lang="en-US" dirty="0">
                <a:sym typeface="Wingdings" pitchFamily="2" charset="2"/>
              </a:rPr>
              <a:t>Therefore</a:t>
            </a:r>
            <a:r>
              <a:rPr lang="en-US">
                <a:sym typeface="Wingdings" pitchFamily="2" charset="2"/>
              </a:rPr>
              <a:t>, AD</a:t>
            </a:r>
            <a:r>
              <a:rPr lang="en-US" dirty="0">
                <a:sym typeface="Wingdings" pitchFamily="2" charset="2"/>
              </a:rPr>
              <a:t>F does not hold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921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 </a:t>
            </a:r>
            <a:r>
              <a:rPr lang="en-US" dirty="0">
                <a:sym typeface="Wingdings" pitchFamily="2" charset="2"/>
              </a:rPr>
              <a:t> Relation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57909"/>
          </a:xfrm>
        </p:spPr>
        <p:txBody>
          <a:bodyPr/>
          <a:lstStyle/>
          <a:p>
            <a:r>
              <a:rPr lang="en-US" dirty="0"/>
              <a:t>There are three different ways</a:t>
            </a:r>
          </a:p>
          <a:p>
            <a:pPr lvl="1"/>
            <a:r>
              <a:rPr lang="en-US" dirty="0"/>
              <a:t>The ER approach</a:t>
            </a:r>
          </a:p>
          <a:p>
            <a:pPr lvl="1"/>
            <a:r>
              <a:rPr lang="en-US" dirty="0"/>
              <a:t>The OO approach</a:t>
            </a:r>
          </a:p>
          <a:p>
            <a:pPr lvl="1"/>
            <a:r>
              <a:rPr lang="en-US" dirty="0"/>
              <a:t>The NULL approach</a:t>
            </a:r>
          </a:p>
          <a:p>
            <a:pPr lvl="1"/>
            <a:endParaRPr lang="en-SG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483768" y="1139046"/>
            <a:ext cx="1296144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Cartoon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899591" y="1310496"/>
            <a:ext cx="1222329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Is_3D</a:t>
            </a:r>
          </a:p>
        </p:txBody>
      </p:sp>
      <p:cxnSp>
        <p:nvCxnSpPr>
          <p:cNvPr id="16" name="Straight Connector 15"/>
          <p:cNvCxnSpPr>
            <a:stCxn id="15" idx="6"/>
            <a:endCxn id="14" idx="1"/>
          </p:cNvCxnSpPr>
          <p:nvPr/>
        </p:nvCxnSpPr>
        <p:spPr bwMode="auto">
          <a:xfrm>
            <a:off x="2121920" y="1596246"/>
            <a:ext cx="3618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652120" y="1139046"/>
            <a:ext cx="1368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Movies</a:t>
            </a:r>
          </a:p>
        </p:txBody>
      </p:sp>
      <p:sp>
        <p:nvSpPr>
          <p:cNvPr id="18" name="Oval 25"/>
          <p:cNvSpPr>
            <a:spLocks noChangeArrowheads="1"/>
          </p:cNvSpPr>
          <p:nvPr/>
        </p:nvSpPr>
        <p:spPr bwMode="auto">
          <a:xfrm>
            <a:off x="7452320" y="83671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ID</a:t>
            </a:r>
          </a:p>
        </p:txBody>
      </p:sp>
      <p:cxnSp>
        <p:nvCxnSpPr>
          <p:cNvPr id="19" name="Straight Connector 18"/>
          <p:cNvCxnSpPr>
            <a:stCxn id="18" idx="2"/>
            <a:endCxn id="17" idx="3"/>
          </p:cNvCxnSpPr>
          <p:nvPr/>
        </p:nvCxnSpPr>
        <p:spPr bwMode="auto">
          <a:xfrm flipH="1">
            <a:off x="7020272" y="1122462"/>
            <a:ext cx="432048" cy="4737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5"/>
          <p:cNvSpPr>
            <a:spLocks noChangeArrowheads="1"/>
          </p:cNvSpPr>
          <p:nvPr/>
        </p:nvSpPr>
        <p:spPr bwMode="auto">
          <a:xfrm>
            <a:off x="7452320" y="1628800"/>
            <a:ext cx="1152128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name</a:t>
            </a:r>
          </a:p>
        </p:txBody>
      </p:sp>
      <p:cxnSp>
        <p:nvCxnSpPr>
          <p:cNvPr id="21" name="Straight Connector 20"/>
          <p:cNvCxnSpPr>
            <a:stCxn id="20" idx="2"/>
            <a:endCxn id="17" idx="3"/>
          </p:cNvCxnSpPr>
          <p:nvPr/>
        </p:nvCxnSpPr>
        <p:spPr bwMode="auto">
          <a:xfrm flipH="1" flipV="1">
            <a:off x="7020272" y="1596246"/>
            <a:ext cx="432048" cy="3183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4" idx="3"/>
            <a:endCxn id="17" idx="1"/>
          </p:cNvCxnSpPr>
          <p:nvPr/>
        </p:nvCxnSpPr>
        <p:spPr bwMode="auto">
          <a:xfrm>
            <a:off x="3779912" y="1596246"/>
            <a:ext cx="187220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3" name="Isosceles Triangle 22"/>
          <p:cNvSpPr/>
          <p:nvPr/>
        </p:nvSpPr>
        <p:spPr bwMode="auto">
          <a:xfrm rot="5400000">
            <a:off x="4311871" y="1069408"/>
            <a:ext cx="838107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492896" y="2294012"/>
            <a:ext cx="128701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Sci-Fi</a:t>
            </a:r>
          </a:p>
        </p:txBody>
      </p:sp>
      <p:cxnSp>
        <p:nvCxnSpPr>
          <p:cNvPr id="25" name="Straight Connector 24"/>
          <p:cNvCxnSpPr>
            <a:stCxn id="24" idx="3"/>
            <a:endCxn id="26" idx="3"/>
          </p:cNvCxnSpPr>
          <p:nvPr/>
        </p:nvCxnSpPr>
        <p:spPr bwMode="auto">
          <a:xfrm flipV="1">
            <a:off x="3779912" y="2743339"/>
            <a:ext cx="432048" cy="787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6" name="Isosceles Triangle 25"/>
          <p:cNvSpPr/>
          <p:nvPr/>
        </p:nvSpPr>
        <p:spPr bwMode="auto">
          <a:xfrm rot="5400000">
            <a:off x="4311871" y="2224374"/>
            <a:ext cx="838107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28" name="Straight Connector 27"/>
          <p:cNvCxnSpPr>
            <a:stCxn id="26" idx="0"/>
          </p:cNvCxnSpPr>
          <p:nvPr/>
        </p:nvCxnSpPr>
        <p:spPr bwMode="auto">
          <a:xfrm flipV="1">
            <a:off x="5249889" y="2053446"/>
            <a:ext cx="474239" cy="68989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5" name="Oval 25"/>
          <p:cNvSpPr>
            <a:spLocks noChangeArrowheads="1"/>
          </p:cNvSpPr>
          <p:nvPr/>
        </p:nvSpPr>
        <p:spPr bwMode="auto">
          <a:xfrm>
            <a:off x="325335" y="2420888"/>
            <a:ext cx="1942409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 err="1">
                <a:latin typeface="Calibri" pitchFamily="34" charset="0"/>
              </a:rPr>
              <a:t>Is_Adoption</a:t>
            </a:r>
            <a:endParaRPr lang="en-US" sz="2800" b="1" dirty="0">
              <a:latin typeface="Calibri" pitchFamily="34" charset="0"/>
            </a:endParaRPr>
          </a:p>
        </p:txBody>
      </p:sp>
      <p:cxnSp>
        <p:nvCxnSpPr>
          <p:cNvPr id="36" name="Straight Connector 35"/>
          <p:cNvCxnSpPr>
            <a:stCxn id="35" idx="6"/>
            <a:endCxn id="24" idx="1"/>
          </p:cNvCxnSpPr>
          <p:nvPr/>
        </p:nvCxnSpPr>
        <p:spPr bwMode="auto">
          <a:xfrm>
            <a:off x="2267744" y="2706638"/>
            <a:ext cx="225152" cy="445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7617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Many-to-One Relationship </a:t>
            </a:r>
            <a:r>
              <a:rPr lang="en-US" dirty="0">
                <a:sym typeface="Wingdings" pitchFamily="2" charset="2"/>
              </a:rPr>
              <a:t> Relation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220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Products( </a:t>
            </a:r>
            <a:r>
              <a:rPr lang="en-US" u="sng" dirty="0" err="1"/>
              <a:t>Pname</a:t>
            </a:r>
            <a:r>
              <a:rPr lang="en-US" dirty="0"/>
              <a:t>, price, </a:t>
            </a:r>
            <a:r>
              <a:rPr lang="en-US" dirty="0" err="1"/>
              <a:t>Cname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Companies( </a:t>
            </a:r>
            <a:r>
              <a:rPr lang="en-US" u="sng" dirty="0" err="1"/>
              <a:t>Cname</a:t>
            </a:r>
            <a:r>
              <a:rPr lang="en-US" dirty="0"/>
              <a:t>, country )</a:t>
            </a:r>
          </a:p>
          <a:p>
            <a:r>
              <a:rPr lang="en-US" dirty="0"/>
              <a:t>In general, we do not need to create a relation for a many-to-one relationship</a:t>
            </a:r>
          </a:p>
          <a:p>
            <a:r>
              <a:rPr lang="en-US" dirty="0"/>
              <a:t>Instead, we only need to put the key of the “one” side into the relation of the “many” side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40152" y="1867500"/>
            <a:ext cx="1584176" cy="553387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Companies</a:t>
            </a: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7161040" y="1057300"/>
            <a:ext cx="1382287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country</a:t>
            </a:r>
          </a:p>
        </p:txBody>
      </p:sp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7749480" y="200177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7" name="Line 42"/>
          <p:cNvSpPr>
            <a:spLocks noChangeShapeType="1"/>
          </p:cNvSpPr>
          <p:nvPr/>
        </p:nvSpPr>
        <p:spPr bwMode="auto">
          <a:xfrm flipH="1" flipV="1">
            <a:off x="7524327" y="2120262"/>
            <a:ext cx="225151" cy="1672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 flipH="1">
            <a:off x="7236295" y="1628800"/>
            <a:ext cx="615887" cy="238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195736" y="1867501"/>
            <a:ext cx="1368152" cy="553387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13" name="Oval 25"/>
          <p:cNvSpPr>
            <a:spLocks noChangeArrowheads="1"/>
          </p:cNvSpPr>
          <p:nvPr/>
        </p:nvSpPr>
        <p:spPr bwMode="auto">
          <a:xfrm>
            <a:off x="551656" y="1828094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5" name="Oval 27"/>
          <p:cNvSpPr>
            <a:spLocks noChangeArrowheads="1"/>
          </p:cNvSpPr>
          <p:nvPr/>
        </p:nvSpPr>
        <p:spPr bwMode="auto">
          <a:xfrm>
            <a:off x="3059832" y="105730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price</a:t>
            </a:r>
          </a:p>
        </p:txBody>
      </p:sp>
      <p:sp>
        <p:nvSpPr>
          <p:cNvPr id="16" name="Line 39"/>
          <p:cNvSpPr>
            <a:spLocks noChangeShapeType="1"/>
          </p:cNvSpPr>
          <p:nvPr/>
        </p:nvSpPr>
        <p:spPr bwMode="auto">
          <a:xfrm flipV="1">
            <a:off x="1694656" y="2113844"/>
            <a:ext cx="501080" cy="19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7" name="Line 40"/>
          <p:cNvSpPr>
            <a:spLocks noChangeShapeType="1"/>
          </p:cNvSpPr>
          <p:nvPr/>
        </p:nvSpPr>
        <p:spPr bwMode="auto">
          <a:xfrm flipH="1">
            <a:off x="3151584" y="1628799"/>
            <a:ext cx="340296" cy="2194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3995936" y="1701180"/>
            <a:ext cx="1368152" cy="863724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Make</a:t>
            </a:r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H="1" flipV="1">
            <a:off x="5364088" y="2124100"/>
            <a:ext cx="576064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30" name="Arc 29"/>
          <p:cNvSpPr/>
          <p:nvPr/>
        </p:nvSpPr>
        <p:spPr bwMode="auto">
          <a:xfrm>
            <a:off x="5544107" y="1993740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563888" y="2144193"/>
            <a:ext cx="445007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4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Many-to-One Relationship </a:t>
            </a:r>
            <a:r>
              <a:rPr lang="en-US" dirty="0">
                <a:sym typeface="Wingdings" pitchFamily="2" charset="2"/>
              </a:rPr>
              <a:t> Relation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0457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Only need to put the key of the “one” side into the relation of the “many” side</a:t>
            </a:r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40152" y="1867500"/>
            <a:ext cx="1584176" cy="553387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Students</a:t>
            </a: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7161040" y="1057300"/>
            <a:ext cx="1382287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name</a:t>
            </a:r>
          </a:p>
        </p:txBody>
      </p:sp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7749480" y="200177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ID</a:t>
            </a:r>
          </a:p>
        </p:txBody>
      </p:sp>
      <p:sp>
        <p:nvSpPr>
          <p:cNvPr id="7" name="Line 42"/>
          <p:cNvSpPr>
            <a:spLocks noChangeShapeType="1"/>
          </p:cNvSpPr>
          <p:nvPr/>
        </p:nvSpPr>
        <p:spPr bwMode="auto">
          <a:xfrm flipH="1" flipV="1">
            <a:off x="7524327" y="2120262"/>
            <a:ext cx="225151" cy="1672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 flipH="1">
            <a:off x="7236295" y="1628800"/>
            <a:ext cx="615887" cy="238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195736" y="1867501"/>
            <a:ext cx="1368152" cy="553387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School</a:t>
            </a:r>
          </a:p>
        </p:txBody>
      </p:sp>
      <p:sp>
        <p:nvSpPr>
          <p:cNvPr id="13" name="Oval 25"/>
          <p:cNvSpPr>
            <a:spLocks noChangeArrowheads="1"/>
          </p:cNvSpPr>
          <p:nvPr/>
        </p:nvSpPr>
        <p:spPr bwMode="auto">
          <a:xfrm>
            <a:off x="551656" y="1828094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5" name="Oval 27"/>
          <p:cNvSpPr>
            <a:spLocks noChangeArrowheads="1"/>
          </p:cNvSpPr>
          <p:nvPr/>
        </p:nvSpPr>
        <p:spPr bwMode="auto">
          <a:xfrm>
            <a:off x="3059832" y="105730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 err="1">
                <a:latin typeface="Calibri" pitchFamily="34" charset="0"/>
              </a:rPr>
              <a:t>addr</a:t>
            </a:r>
            <a:endParaRPr lang="en-US" sz="2600" b="1" dirty="0">
              <a:latin typeface="Calibri" pitchFamily="34" charset="0"/>
            </a:endParaRPr>
          </a:p>
        </p:txBody>
      </p:sp>
      <p:sp>
        <p:nvSpPr>
          <p:cNvPr id="16" name="Line 39"/>
          <p:cNvSpPr>
            <a:spLocks noChangeShapeType="1"/>
          </p:cNvSpPr>
          <p:nvPr/>
        </p:nvSpPr>
        <p:spPr bwMode="auto">
          <a:xfrm flipV="1">
            <a:off x="1694656" y="2113844"/>
            <a:ext cx="501080" cy="19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7" name="Line 40"/>
          <p:cNvSpPr>
            <a:spLocks noChangeShapeType="1"/>
          </p:cNvSpPr>
          <p:nvPr/>
        </p:nvSpPr>
        <p:spPr bwMode="auto">
          <a:xfrm flipH="1">
            <a:off x="3151584" y="1628799"/>
            <a:ext cx="340296" cy="2194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4139952" y="1701180"/>
            <a:ext cx="1368152" cy="863724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H="1" flipV="1">
            <a:off x="5508104" y="2113844"/>
            <a:ext cx="432048" cy="1025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3563644" y="2133041"/>
            <a:ext cx="576307" cy="1115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57200" y="2708921"/>
            <a:ext cx="8229600" cy="165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Translation</a:t>
            </a:r>
            <a:r>
              <a:rPr lang="en-SG" dirty="0"/>
              <a:t>:</a:t>
            </a:r>
          </a:p>
          <a:p>
            <a:pPr lvl="1"/>
            <a:r>
              <a:rPr lang="en-US" dirty="0"/>
              <a:t>School( </a:t>
            </a:r>
            <a:r>
              <a:rPr lang="en-US" u="sng" dirty="0" err="1"/>
              <a:t>Hname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Students( </a:t>
            </a:r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</a:t>
            </a:r>
            <a:r>
              <a:rPr lang="en-US" dirty="0" err="1"/>
              <a:t>Hname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52222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One-to-One Relationship </a:t>
            </a:r>
            <a:r>
              <a:rPr lang="en-US" dirty="0">
                <a:sym typeface="Wingdings" pitchFamily="2" charset="2"/>
              </a:rPr>
              <a:t> Relation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99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 need to create a relation for a one-to-one relationship</a:t>
            </a:r>
          </a:p>
          <a:p>
            <a:r>
              <a:rPr lang="en-US" dirty="0"/>
              <a:t>Only need to put the key of one side into the relation of the other</a:t>
            </a:r>
          </a:p>
          <a:p>
            <a:r>
              <a:rPr lang="en-US" dirty="0"/>
              <a:t>Solution 1</a:t>
            </a:r>
          </a:p>
          <a:p>
            <a:pPr lvl="1"/>
            <a:r>
              <a:rPr lang="en-US" dirty="0"/>
              <a:t>Cities( </a:t>
            </a:r>
            <a:r>
              <a:rPr lang="en-US" u="sng" dirty="0"/>
              <a:t>TID</a:t>
            </a:r>
            <a:r>
              <a:rPr lang="en-US" dirty="0"/>
              <a:t>, </a:t>
            </a:r>
            <a:r>
              <a:rPr lang="en-US" dirty="0" err="1"/>
              <a:t>Tname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Countries( </a:t>
            </a:r>
            <a:r>
              <a:rPr lang="en-US" u="sng" dirty="0" err="1"/>
              <a:t>Cname</a:t>
            </a:r>
            <a:r>
              <a:rPr lang="en-US" dirty="0"/>
              <a:t>, pop, TID)</a:t>
            </a:r>
          </a:p>
          <a:p>
            <a:r>
              <a:rPr lang="en-US" dirty="0"/>
              <a:t>Solution 2</a:t>
            </a:r>
          </a:p>
          <a:p>
            <a:pPr lvl="1"/>
            <a:r>
              <a:rPr lang="en-US" dirty="0"/>
              <a:t>Cities( </a:t>
            </a:r>
            <a:r>
              <a:rPr lang="en-US" u="sng" dirty="0"/>
              <a:t>TID</a:t>
            </a:r>
            <a:r>
              <a:rPr lang="en-US" dirty="0"/>
              <a:t>, </a:t>
            </a:r>
            <a:r>
              <a:rPr lang="en-US" dirty="0" err="1"/>
              <a:t>Tname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Countries( </a:t>
            </a:r>
            <a:r>
              <a:rPr lang="en-US" u="sng" dirty="0" err="1"/>
              <a:t>Cname</a:t>
            </a:r>
            <a:r>
              <a:rPr lang="en-US" dirty="0"/>
              <a:t>, pop )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686610" y="1234035"/>
            <a:ext cx="154968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Countries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35695" y="1234852"/>
            <a:ext cx="972107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Cities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297946" y="1196752"/>
            <a:ext cx="1968772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Capital of</a:t>
            </a: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 flipV="1">
            <a:off x="5266718" y="1691234"/>
            <a:ext cx="419892" cy="81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 flipV="1">
            <a:off x="2818846" y="1687150"/>
            <a:ext cx="479097" cy="48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0800000">
            <a:off x="2807803" y="1556792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Oval 25"/>
          <p:cNvSpPr>
            <a:spLocks noChangeArrowheads="1"/>
          </p:cNvSpPr>
          <p:nvPr/>
        </p:nvSpPr>
        <p:spPr bwMode="auto">
          <a:xfrm>
            <a:off x="476672" y="105730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ID</a:t>
            </a:r>
          </a:p>
        </p:txBody>
      </p:sp>
      <p:sp>
        <p:nvSpPr>
          <p:cNvPr id="11" name="Line 39"/>
          <p:cNvSpPr>
            <a:spLocks noChangeShapeType="1"/>
          </p:cNvSpPr>
          <p:nvPr/>
        </p:nvSpPr>
        <p:spPr bwMode="auto">
          <a:xfrm>
            <a:off x="1586532" y="1484784"/>
            <a:ext cx="249163" cy="2023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2" name="Oval 25"/>
          <p:cNvSpPr>
            <a:spLocks noChangeArrowheads="1"/>
          </p:cNvSpPr>
          <p:nvPr/>
        </p:nvSpPr>
        <p:spPr bwMode="auto">
          <a:xfrm>
            <a:off x="443532" y="190160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name</a:t>
            </a:r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 flipV="1">
            <a:off x="1586532" y="1901601"/>
            <a:ext cx="249163" cy="24683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7596336" y="94910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5" name="Line 39"/>
          <p:cNvSpPr>
            <a:spLocks noChangeShapeType="1"/>
          </p:cNvSpPr>
          <p:nvPr/>
        </p:nvSpPr>
        <p:spPr bwMode="auto">
          <a:xfrm flipV="1">
            <a:off x="7236296" y="1232190"/>
            <a:ext cx="360040" cy="24683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6" name="Oval 25"/>
          <p:cNvSpPr>
            <a:spLocks noChangeArrowheads="1"/>
          </p:cNvSpPr>
          <p:nvPr/>
        </p:nvSpPr>
        <p:spPr bwMode="auto">
          <a:xfrm>
            <a:off x="7748736" y="200191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pop</a:t>
            </a:r>
          </a:p>
        </p:txBody>
      </p:sp>
      <p:sp>
        <p:nvSpPr>
          <p:cNvPr id="17" name="Line 39"/>
          <p:cNvSpPr>
            <a:spLocks noChangeShapeType="1"/>
          </p:cNvSpPr>
          <p:nvPr/>
        </p:nvSpPr>
        <p:spPr bwMode="auto">
          <a:xfrm>
            <a:off x="7236296" y="1817512"/>
            <a:ext cx="512440" cy="46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4987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12">
      <a:dk1>
        <a:srgbClr val="000000"/>
      </a:dk1>
      <a:lt1>
        <a:srgbClr val="FFFFFF"/>
      </a:lt1>
      <a:dk2>
        <a:srgbClr val="000000"/>
      </a:dk2>
      <a:lt2>
        <a:srgbClr val="666699"/>
      </a:lt2>
      <a:accent1>
        <a:srgbClr val="3366FF"/>
      </a:accent1>
      <a:accent2>
        <a:srgbClr val="3366FF"/>
      </a:accent2>
      <a:accent3>
        <a:srgbClr val="FFFFFF"/>
      </a:accent3>
      <a:accent4>
        <a:srgbClr val="000000"/>
      </a:accent4>
      <a:accent5>
        <a:srgbClr val="ADB8FF"/>
      </a:accent5>
      <a:accent6>
        <a:srgbClr val="2D5CE7"/>
      </a:accent6>
      <a:hlink>
        <a:srgbClr val="006666"/>
      </a:hlink>
      <a:folHlink>
        <a:srgbClr val="B2B2B2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1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0099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008A8A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2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19381</TotalTime>
  <Words>2628</Words>
  <Application>Microsoft Macintosh PowerPoint</Application>
  <PresentationFormat>On-screen Show (4:3)</PresentationFormat>
  <Paragraphs>595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Iskoola Pota</vt:lpstr>
      <vt:lpstr>宋体</vt:lpstr>
      <vt:lpstr>Arial</vt:lpstr>
      <vt:lpstr>Calibri</vt:lpstr>
      <vt:lpstr>Comic Sans MS</vt:lpstr>
      <vt:lpstr>Garamond</vt:lpstr>
      <vt:lpstr>Wingdings</vt:lpstr>
      <vt:lpstr>Edge</vt:lpstr>
      <vt:lpstr>CZ2007 Introduction to Database Systems</vt:lpstr>
      <vt:lpstr>Last Lecture: ER Diagram -&gt; Relations</vt:lpstr>
      <vt:lpstr>Entity Set  Relation</vt:lpstr>
      <vt:lpstr>Many-to-Many Relationship  Relation</vt:lpstr>
      <vt:lpstr>Weak Entity Set  Relation</vt:lpstr>
      <vt:lpstr>Subclass  Relation</vt:lpstr>
      <vt:lpstr>Many-to-One Relationship  Relation</vt:lpstr>
      <vt:lpstr>Many-to-One Relationship  Relation</vt:lpstr>
      <vt:lpstr>One-to-One Relationship  Relation</vt:lpstr>
      <vt:lpstr>Exercise: ER-Diagram Design</vt:lpstr>
      <vt:lpstr>PowerPoint Presentation</vt:lpstr>
      <vt:lpstr>PowerPoint Presentation</vt:lpstr>
      <vt:lpstr>PowerPoint Presentation</vt:lpstr>
      <vt:lpstr>PowerPoint Presentation</vt:lpstr>
      <vt:lpstr>Next</vt:lpstr>
      <vt:lpstr>Database Design</vt:lpstr>
      <vt:lpstr>Data Anomalies</vt:lpstr>
      <vt:lpstr>Data Anomalies</vt:lpstr>
      <vt:lpstr>Data Anomalies</vt:lpstr>
      <vt:lpstr>Data Anomalies</vt:lpstr>
      <vt:lpstr>Normalization</vt:lpstr>
      <vt:lpstr>Effects of Normalization</vt:lpstr>
      <vt:lpstr>Road Map</vt:lpstr>
      <vt:lpstr>Functional Dependencies: Intuition</vt:lpstr>
      <vt:lpstr>Functional Dependencies: Intuition</vt:lpstr>
      <vt:lpstr>Functional Dependencies (FD)</vt:lpstr>
      <vt:lpstr>Functional Dependencies (FD)</vt:lpstr>
      <vt:lpstr>Formal Definition of FD</vt:lpstr>
      <vt:lpstr>PowerPoint Presentation</vt:lpstr>
      <vt:lpstr>Where Do FDs Come From?</vt:lpstr>
      <vt:lpstr>Where Do FDs Come From?</vt:lpstr>
      <vt:lpstr>Where Do FDs Come From?</vt:lpstr>
      <vt:lpstr>Roadmap</vt:lpstr>
      <vt:lpstr>Reasoning with FDs</vt:lpstr>
      <vt:lpstr>Armstrong’s Axioms </vt:lpstr>
      <vt:lpstr>Armstrong’s Axioms </vt:lpstr>
      <vt:lpstr>Armstrong’s Axioms </vt:lpstr>
      <vt:lpstr>Reasoning with FDs</vt:lpstr>
      <vt:lpstr>Reasoning with FDs</vt:lpstr>
      <vt:lpstr>Reasoning with FDs</vt:lpstr>
      <vt:lpstr>Reasoning with FD</vt:lpstr>
      <vt:lpstr>An Intuitive Solution</vt:lpstr>
      <vt:lpstr>Steps of the Intuitive Solution</vt:lpstr>
      <vt:lpstr>Exercise</vt:lpstr>
      <vt:lpstr>Exercise</vt:lpstr>
      <vt:lpstr>Exercise</vt:lpstr>
      <vt:lpstr>Closure</vt:lpstr>
      <vt:lpstr>Exercise</vt:lpstr>
      <vt:lpstr>Exercise</vt:lpstr>
      <vt:lpstr>Closure &amp; FD</vt:lpstr>
      <vt:lpstr>Closure &amp; FD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Preserving Data Publishing</dc:title>
  <dc:creator>xiaokui</dc:creator>
  <cp:lastModifiedBy>grand.master.coder@gmail.com</cp:lastModifiedBy>
  <cp:revision>1103</cp:revision>
  <cp:lastPrinted>2013-01-25T00:53:42Z</cp:lastPrinted>
  <dcterms:created xsi:type="dcterms:W3CDTF">2009-03-02T02:47:37Z</dcterms:created>
  <dcterms:modified xsi:type="dcterms:W3CDTF">2019-01-26T12:30:22Z</dcterms:modified>
</cp:coreProperties>
</file>