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4"/>
  </p:notesMasterIdLst>
  <p:handoutMasterIdLst>
    <p:handoutMasterId r:id="rId55"/>
  </p:handoutMasterIdLst>
  <p:sldIdLst>
    <p:sldId id="256" r:id="rId2"/>
    <p:sldId id="589" r:id="rId3"/>
    <p:sldId id="604" r:id="rId4"/>
    <p:sldId id="605" r:id="rId5"/>
    <p:sldId id="606" r:id="rId6"/>
    <p:sldId id="553" r:id="rId7"/>
    <p:sldId id="590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588" r:id="rId43"/>
    <p:sldId id="591" r:id="rId44"/>
    <p:sldId id="593" r:id="rId45"/>
    <p:sldId id="594" r:id="rId46"/>
    <p:sldId id="595" r:id="rId47"/>
    <p:sldId id="598" r:id="rId48"/>
    <p:sldId id="596" r:id="rId49"/>
    <p:sldId id="599" r:id="rId50"/>
    <p:sldId id="600" r:id="rId51"/>
    <p:sldId id="601" r:id="rId52"/>
    <p:sldId id="602" r:id="rId53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CC3300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81731" autoAdjust="0"/>
  </p:normalViewPr>
  <p:slideViewPr>
    <p:cSldViewPr>
      <p:cViewPr varScale="1">
        <p:scale>
          <a:sx n="127" d="100"/>
          <a:sy n="127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29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of Augmentation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B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AC  BC, for any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Name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Then NRIC, Age  Name, Age</a:t>
            </a:r>
          </a:p>
          <a:p>
            <a:pPr lvl="1"/>
            <a:r>
              <a:rPr lang="en-US" dirty="0">
                <a:sym typeface="Wingdings" pitchFamily="2" charset="2"/>
              </a:rPr>
              <a:t>and NRIC, Salary, Weight  Name, Salary, Weight</a:t>
            </a:r>
          </a:p>
          <a:p>
            <a:pPr lvl="1"/>
            <a:r>
              <a:rPr lang="en-US" dirty="0">
                <a:sym typeface="Wingdings" pitchFamily="2" charset="2"/>
              </a:rPr>
              <a:t>and NRIC, </a:t>
            </a:r>
            <a:r>
              <a:rPr lang="en-US" dirty="0" err="1">
                <a:sym typeface="Wingdings" pitchFamily="2" charset="2"/>
              </a:rPr>
              <a:t>Addr</a:t>
            </a:r>
            <a:r>
              <a:rPr lang="en-US" dirty="0">
                <a:sym typeface="Wingdings" pitchFamily="2" charset="2"/>
              </a:rPr>
              <a:t>, Postal  Name, </a:t>
            </a:r>
            <a:r>
              <a:rPr lang="en-US" dirty="0" err="1">
                <a:sym typeface="Wingdings" pitchFamily="2" charset="2"/>
              </a:rPr>
              <a:t>Addr</a:t>
            </a:r>
            <a:r>
              <a:rPr lang="en-US" dirty="0">
                <a:sym typeface="Wingdings" pitchFamily="2" charset="2"/>
              </a:rPr>
              <a:t>, Postal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87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of Transitivity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B and B  C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 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Addr</a:t>
            </a:r>
            <a:r>
              <a:rPr lang="en-US" dirty="0"/>
              <a:t>, and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Postal</a:t>
            </a:r>
          </a:p>
          <a:p>
            <a:pPr lvl="1"/>
            <a:r>
              <a:rPr lang="en-US" dirty="0">
                <a:sym typeface="Wingdings" pitchFamily="2" charset="2"/>
              </a:rPr>
              <a:t>Then NRIC  Postal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09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>
                <a:sym typeface="Wingdings" pitchFamily="2" charset="2"/>
              </a:rPr>
              <a:t>Can you prove that AC  D?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we have AC  BC	(Augmentation)</a:t>
            </a:r>
          </a:p>
          <a:p>
            <a:pPr lvl="1"/>
            <a:r>
              <a:rPr lang="en-US" dirty="0"/>
              <a:t>Given AC</a:t>
            </a:r>
            <a:r>
              <a:rPr lang="en-US" dirty="0">
                <a:sym typeface="Wingdings" pitchFamily="2" charset="2"/>
              </a:rPr>
              <a:t>BC and BC  D, we have AC  D (Transitivity)</a:t>
            </a:r>
          </a:p>
        </p:txBody>
      </p:sp>
    </p:spTree>
    <p:extLst>
      <p:ext uri="{BB962C8B-B14F-4D97-AF65-F5344CB8AC3E}">
        <p14:creationId xmlns:p14="http://schemas.microsoft.com/office/powerpoint/2010/main" val="19862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DC</a:t>
            </a:r>
          </a:p>
          <a:p>
            <a:r>
              <a:rPr lang="en-US" dirty="0">
                <a:sym typeface="Wingdings" pitchFamily="2" charset="2"/>
              </a:rPr>
              <a:t>Can you prove that AD  BC?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we have AD  BD	(Augmentation)</a:t>
            </a:r>
          </a:p>
          <a:p>
            <a:pPr lvl="1"/>
            <a:r>
              <a:rPr lang="en-US" dirty="0"/>
              <a:t>Given AD</a:t>
            </a:r>
            <a:r>
              <a:rPr lang="en-US" dirty="0">
                <a:sym typeface="Wingdings" pitchFamily="2" charset="2"/>
              </a:rPr>
              <a:t>BD, we have AD  B	(Reflexivity)</a:t>
            </a:r>
          </a:p>
          <a:p>
            <a:pPr lvl="1"/>
            <a:r>
              <a:rPr lang="en-US" dirty="0">
                <a:sym typeface="Wingdings" pitchFamily="2" charset="2"/>
              </a:rPr>
              <a:t>Given DC, we have AD  AC	(Augmentation)</a:t>
            </a:r>
          </a:p>
          <a:p>
            <a:pPr lvl="1"/>
            <a:r>
              <a:rPr lang="en-US" dirty="0">
                <a:sym typeface="Wingdings" pitchFamily="2" charset="2"/>
              </a:rPr>
              <a:t>Given AD  AC, we have AD  C (Reflexivity) </a:t>
            </a:r>
          </a:p>
          <a:p>
            <a:pPr lvl="1"/>
            <a:r>
              <a:rPr lang="en-US" dirty="0">
                <a:sym typeface="Wingdings" pitchFamily="2" charset="2"/>
              </a:rPr>
              <a:t>In other words, AD decides B and C</a:t>
            </a:r>
          </a:p>
          <a:p>
            <a:pPr lvl="1"/>
            <a:r>
              <a:rPr lang="en-US" dirty="0">
                <a:sym typeface="Wingdings" pitchFamily="2" charset="2"/>
              </a:rPr>
              <a:t>Therefore, AD  BC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08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dirty="0"/>
              <a:t>Given A</a:t>
            </a:r>
            <a:r>
              <a:rPr lang="en-US" sz="3200" dirty="0">
                <a:sym typeface="Wingdings" pitchFamily="2" charset="2"/>
              </a:rPr>
              <a:t>C, ACD, ADB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 you prove that A  B?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C, we have A  AC	(Augmentation)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ym typeface="Wingdings" pitchFamily="2" charset="2"/>
              </a:rPr>
              <a:t> AC and AC  D, we have A  D	(Transitivity)</a:t>
            </a:r>
          </a:p>
          <a:p>
            <a:pPr lvl="1"/>
            <a:r>
              <a:rPr lang="en-US" dirty="0">
                <a:sym typeface="Wingdings" pitchFamily="2" charset="2"/>
              </a:rPr>
              <a:t>Given A  D, we have A  AD	(Augmentation)</a:t>
            </a:r>
          </a:p>
          <a:p>
            <a:pPr lvl="1"/>
            <a:r>
              <a:rPr lang="en-US" dirty="0">
                <a:sym typeface="Wingdings" pitchFamily="2" charset="2"/>
              </a:rPr>
              <a:t>Given A  AD and AD  B, we have A  B (Transitivity) </a:t>
            </a:r>
          </a:p>
        </p:txBody>
      </p:sp>
    </p:spTree>
    <p:extLst>
      <p:ext uri="{BB962C8B-B14F-4D97-AF65-F5344CB8AC3E}">
        <p14:creationId xmlns:p14="http://schemas.microsoft.com/office/powerpoint/2010/main" val="4163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r>
              <a:rPr lang="en-US" dirty="0"/>
              <a:t>Doable with Armstrong’s axioms, but troublesome</a:t>
            </a:r>
          </a:p>
          <a:p>
            <a:r>
              <a:rPr lang="en-US" dirty="0"/>
              <a:t>We will discuss a more convenient approach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6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Intuitive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68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23528" y="2780928"/>
            <a:ext cx="835292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2195736" y="5513457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A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360767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B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5196" y="4433337"/>
            <a:ext cx="3690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C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4876" y="3356992"/>
            <a:ext cx="397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D</a:t>
            </a:r>
            <a:endParaRPr lang="en-SG" sz="2700" dirty="0">
              <a:latin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 bwMode="auto">
          <a:xfrm flipV="1">
            <a:off x="1572666" y="3610908"/>
            <a:ext cx="1622210" cy="37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211960" y="436510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95739" y="436510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 bwMode="auto">
          <a:xfrm>
            <a:off x="1380145" y="3868598"/>
            <a:ext cx="799957" cy="5808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8" idx="2"/>
            <a:endCxn id="12" idx="7"/>
          </p:cNvCxnSpPr>
          <p:nvPr/>
        </p:nvCxnSpPr>
        <p:spPr bwMode="auto">
          <a:xfrm flipH="1">
            <a:off x="2587440" y="3864823"/>
            <a:ext cx="806369" cy="58464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2" idx="4"/>
            <a:endCxn id="4" idx="0"/>
          </p:cNvCxnSpPr>
          <p:nvPr/>
        </p:nvCxnSpPr>
        <p:spPr bwMode="auto">
          <a:xfrm>
            <a:off x="2383771" y="4941168"/>
            <a:ext cx="4486" cy="5722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8" idx="3"/>
            <a:endCxn id="11" idx="0"/>
          </p:cNvCxnSpPr>
          <p:nvPr/>
        </p:nvCxnSpPr>
        <p:spPr bwMode="auto">
          <a:xfrm>
            <a:off x="3592742" y="3610908"/>
            <a:ext cx="907250" cy="7541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6" name="Straight Arrow Connector 25"/>
          <p:cNvCxnSpPr>
            <a:stCxn id="4" idx="3"/>
            <a:endCxn id="11" idx="3"/>
          </p:cNvCxnSpPr>
          <p:nvPr/>
        </p:nvCxnSpPr>
        <p:spPr bwMode="auto">
          <a:xfrm flipV="1">
            <a:off x="2580778" y="4856805"/>
            <a:ext cx="1715545" cy="9105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Straight Arrow Connector 28"/>
          <p:cNvCxnSpPr>
            <a:stCxn id="11" idx="6"/>
            <a:endCxn id="7" idx="1"/>
          </p:cNvCxnSpPr>
          <p:nvPr/>
        </p:nvCxnSpPr>
        <p:spPr bwMode="auto">
          <a:xfrm>
            <a:off x="4788024" y="4653136"/>
            <a:ext cx="1287172" cy="3411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12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Intuitive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68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Four attributes: A, B, C, D</a:t>
            </a:r>
          </a:p>
          <a:p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r>
              <a:rPr lang="en-US" dirty="0">
                <a:sym typeface="Wingdings" pitchFamily="2" charset="2"/>
              </a:rPr>
              <a:t>Can you prove BC?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23528" y="2780928"/>
            <a:ext cx="835292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6795276" y="2204864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A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108" y="980728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B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5436" y="1528305"/>
            <a:ext cx="3690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C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5236" y="980727"/>
            <a:ext cx="397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D</a:t>
            </a:r>
            <a:endParaRPr lang="en-SG" sz="2700" dirty="0">
              <a:latin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 bwMode="auto">
          <a:xfrm flipV="1">
            <a:off x="5668150" y="1234643"/>
            <a:ext cx="767086" cy="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7299332" y="1484784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787164" y="1772816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 bwMode="auto">
          <a:xfrm>
            <a:off x="5475629" y="1488559"/>
            <a:ext cx="395898" cy="3686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8" idx="2"/>
            <a:endCxn id="12" idx="7"/>
          </p:cNvCxnSpPr>
          <p:nvPr/>
        </p:nvCxnSpPr>
        <p:spPr bwMode="auto">
          <a:xfrm flipH="1">
            <a:off x="6278865" y="1488558"/>
            <a:ext cx="355304" cy="368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2" idx="4"/>
            <a:endCxn id="4" idx="1"/>
          </p:cNvCxnSpPr>
          <p:nvPr/>
        </p:nvCxnSpPr>
        <p:spPr bwMode="auto">
          <a:xfrm>
            <a:off x="6075196" y="2348880"/>
            <a:ext cx="720080" cy="1099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 bwMode="auto">
          <a:xfrm>
            <a:off x="6833102" y="1234643"/>
            <a:ext cx="550593" cy="3345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6" name="Straight Arrow Connector 25"/>
          <p:cNvCxnSpPr>
            <a:stCxn id="4" idx="3"/>
            <a:endCxn id="11" idx="3"/>
          </p:cNvCxnSpPr>
          <p:nvPr/>
        </p:nvCxnSpPr>
        <p:spPr bwMode="auto">
          <a:xfrm flipV="1">
            <a:off x="7180318" y="1976485"/>
            <a:ext cx="203377" cy="48229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Straight Arrow Connector 28"/>
          <p:cNvCxnSpPr>
            <a:stCxn id="11" idx="6"/>
            <a:endCxn id="7" idx="1"/>
          </p:cNvCxnSpPr>
          <p:nvPr/>
        </p:nvCxnSpPr>
        <p:spPr bwMode="auto">
          <a:xfrm>
            <a:off x="7875396" y="1772816"/>
            <a:ext cx="360040" cy="940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57200" y="2924944"/>
            <a:ext cx="8229600" cy="320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First, activate B </a:t>
            </a:r>
          </a:p>
          <a:p>
            <a:pPr lvl="1"/>
            <a:r>
              <a:rPr lang="en-US" kern="0" dirty="0"/>
              <a:t>Activated set = </a:t>
            </a:r>
            <a:r>
              <a:rPr lang="en-US" kern="0" dirty="0">
                <a:sym typeface="Wingdings" pitchFamily="2" charset="2"/>
              </a:rPr>
              <a:t>{ </a:t>
            </a:r>
            <a:r>
              <a:rPr lang="en-US" kern="0" dirty="0"/>
              <a:t>B </a:t>
            </a:r>
            <a:r>
              <a:rPr lang="en-US" kern="0" dirty="0">
                <a:sym typeface="Wingdings" pitchFamily="2" charset="2"/>
              </a:rPr>
              <a:t>}</a:t>
            </a:r>
          </a:p>
          <a:p>
            <a:r>
              <a:rPr lang="en-US" kern="0" dirty="0"/>
              <a:t>Second, activate whatever B can activate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 }, since BD</a:t>
            </a:r>
          </a:p>
          <a:p>
            <a:r>
              <a:rPr lang="en-US" kern="0" dirty="0"/>
              <a:t>Third, use all activated elements to activate more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D, A }, since DBA</a:t>
            </a:r>
          </a:p>
          <a:p>
            <a:r>
              <a:rPr lang="en-US" kern="0" dirty="0"/>
              <a:t>Repeat the third step, until no more activation is possible</a:t>
            </a:r>
          </a:p>
          <a:p>
            <a:pPr lvl="1"/>
            <a:r>
              <a:rPr lang="en-US" kern="0" dirty="0">
                <a:sym typeface="Wingdings" pitchFamily="2" charset="2"/>
              </a:rPr>
              <a:t>Activated set = { B, D, A, C }, since ADC; done</a:t>
            </a:r>
          </a:p>
        </p:txBody>
      </p:sp>
    </p:spTree>
    <p:extLst>
      <p:ext uri="{BB962C8B-B14F-4D97-AF65-F5344CB8AC3E}">
        <p14:creationId xmlns:p14="http://schemas.microsoft.com/office/powerpoint/2010/main" val="14971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C, CB, BD, DE, EA</a:t>
            </a:r>
          </a:p>
          <a:p>
            <a:r>
              <a:rPr lang="en-US" dirty="0">
                <a:sym typeface="Wingdings" pitchFamily="2" charset="2"/>
              </a:rPr>
              <a:t>Can you prove CABE?</a:t>
            </a:r>
          </a:p>
          <a:p>
            <a:r>
              <a:rPr lang="en-US" dirty="0">
                <a:sym typeface="Wingdings" pitchFamily="2" charset="2"/>
              </a:rPr>
              <a:t>We start with {C}</a:t>
            </a:r>
          </a:p>
          <a:p>
            <a:r>
              <a:rPr lang="en-US" dirty="0">
                <a:sym typeface="Wingdings" pitchFamily="2" charset="2"/>
              </a:rPr>
              <a:t>Since CB, we have {C, B}</a:t>
            </a:r>
          </a:p>
          <a:p>
            <a:r>
              <a:rPr lang="en-US" dirty="0">
                <a:sym typeface="Wingdings" pitchFamily="2" charset="2"/>
              </a:rPr>
              <a:t>Since BD, we have {C, B, D}</a:t>
            </a:r>
          </a:p>
          <a:p>
            <a:r>
              <a:rPr lang="en-US" dirty="0">
                <a:sym typeface="Wingdings" pitchFamily="2" charset="2"/>
              </a:rPr>
              <a:t>Since DE, we have {C, B, D, E}</a:t>
            </a:r>
          </a:p>
          <a:p>
            <a:r>
              <a:rPr lang="en-US" dirty="0">
                <a:sym typeface="Wingdings" pitchFamily="2" charset="2"/>
              </a:rPr>
              <a:t>Since EA, we have {C, B, D, E, A}</a:t>
            </a:r>
          </a:p>
          <a:p>
            <a:r>
              <a:rPr lang="en-US" dirty="0">
                <a:sym typeface="Wingdings" pitchFamily="2" charset="2"/>
              </a:rPr>
              <a:t>A, B, E are all in the set, so CABE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8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C</a:t>
            </a:r>
            <a:r>
              <a:rPr lang="en-US" dirty="0">
                <a:sym typeface="Wingdings" pitchFamily="2" charset="2"/>
              </a:rPr>
              <a:t>D, ADE, BCE, EA, DB</a:t>
            </a:r>
          </a:p>
          <a:p>
            <a:r>
              <a:rPr lang="en-US" dirty="0">
                <a:sym typeface="Wingdings" pitchFamily="2" charset="2"/>
              </a:rPr>
              <a:t>Can you prove CA?</a:t>
            </a:r>
          </a:p>
          <a:p>
            <a:r>
              <a:rPr lang="en-US" dirty="0">
                <a:sym typeface="Wingdings" pitchFamily="2" charset="2"/>
              </a:rPr>
              <a:t>We start with {C}</a:t>
            </a:r>
          </a:p>
          <a:p>
            <a:r>
              <a:rPr lang="en-US" dirty="0">
                <a:sym typeface="Wingdings" pitchFamily="2" charset="2"/>
              </a:rPr>
              <a:t>Since CD, we have {C, D}</a:t>
            </a:r>
          </a:p>
          <a:p>
            <a:r>
              <a:rPr lang="en-US" dirty="0">
                <a:sym typeface="Wingdings" pitchFamily="2" charset="2"/>
              </a:rPr>
              <a:t>Since DB, we have {C, D, B}</a:t>
            </a:r>
          </a:p>
          <a:p>
            <a:r>
              <a:rPr lang="en-US" dirty="0">
                <a:sym typeface="Wingdings" pitchFamily="2" charset="2"/>
              </a:rPr>
              <a:t>Since BCE, we have {C, D, B, E}</a:t>
            </a:r>
          </a:p>
          <a:p>
            <a:r>
              <a:rPr lang="en-US" dirty="0">
                <a:sym typeface="Wingdings" pitchFamily="2" charset="2"/>
              </a:rPr>
              <a:t>Since EA, we have {C, D, B, E, A}</a:t>
            </a:r>
          </a:p>
          <a:p>
            <a:r>
              <a:rPr lang="en-US" dirty="0">
                <a:sym typeface="Wingdings" pitchFamily="2" charset="2"/>
              </a:rPr>
              <a:t>A is in the set, so CA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anomalies may exist if a table is “bad”</a:t>
            </a:r>
          </a:p>
          <a:p>
            <a:r>
              <a:rPr lang="en-US" dirty="0"/>
              <a:t>We need tools to check whether a table is “bad”</a:t>
            </a:r>
          </a:p>
          <a:p>
            <a:r>
              <a:rPr lang="en-US" dirty="0"/>
              <a:t>The tool to use: Functional dependencies (FD)</a:t>
            </a:r>
          </a:p>
          <a:p>
            <a:pPr lvl="1"/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Name</a:t>
            </a:r>
          </a:p>
          <a:p>
            <a:pPr lvl="1"/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  Name, Address,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Given: C</a:t>
            </a:r>
            <a:r>
              <a:rPr lang="en-US" dirty="0">
                <a:sym typeface="Wingdings" pitchFamily="2" charset="2"/>
              </a:rPr>
              <a:t>D, ADE, BCE, EA, DB, BF</a:t>
            </a:r>
          </a:p>
          <a:p>
            <a:r>
              <a:rPr lang="en-US" dirty="0">
                <a:sym typeface="Wingdings" pitchFamily="2" charset="2"/>
              </a:rPr>
              <a:t>Can you prove DC?</a:t>
            </a:r>
          </a:p>
          <a:p>
            <a:r>
              <a:rPr lang="en-US" dirty="0">
                <a:sym typeface="Wingdings" pitchFamily="2" charset="2"/>
              </a:rPr>
              <a:t>We start with {D}</a:t>
            </a:r>
          </a:p>
          <a:p>
            <a:r>
              <a:rPr lang="en-US" dirty="0">
                <a:sym typeface="Wingdings" pitchFamily="2" charset="2"/>
              </a:rPr>
              <a:t>Since DB, we have {D, B}</a:t>
            </a:r>
          </a:p>
          <a:p>
            <a:r>
              <a:rPr lang="en-US" dirty="0">
                <a:sym typeface="Wingdings" pitchFamily="2" charset="2"/>
              </a:rPr>
              <a:t>Since BF, we have {D, B, F}</a:t>
            </a:r>
          </a:p>
          <a:p>
            <a:r>
              <a:rPr lang="en-US" dirty="0">
                <a:sym typeface="Wingdings" pitchFamily="2" charset="2"/>
              </a:rPr>
              <a:t>What else? </a:t>
            </a:r>
          </a:p>
          <a:p>
            <a:r>
              <a:rPr lang="en-US" dirty="0">
                <a:sym typeface="Wingdings" pitchFamily="2" charset="2"/>
              </a:rPr>
              <a:t>No more.</a:t>
            </a:r>
          </a:p>
          <a:p>
            <a:r>
              <a:rPr lang="en-US" dirty="0">
                <a:sym typeface="Wingdings" pitchFamily="2" charset="2"/>
              </a:rPr>
              <a:t>{D, B, F} is all what can be decided by D</a:t>
            </a:r>
          </a:p>
          <a:p>
            <a:r>
              <a:rPr lang="en-US" dirty="0"/>
              <a:t>We refer to {D, B, F} as the </a:t>
            </a:r>
            <a:r>
              <a:rPr lang="en-US" dirty="0">
                <a:solidFill>
                  <a:srgbClr val="A50021"/>
                </a:solidFill>
              </a:rPr>
              <a:t>closure</a:t>
            </a:r>
            <a:r>
              <a:rPr lang="en-US" dirty="0"/>
              <a:t> of 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1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S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} be a set S of attributes</a:t>
            </a:r>
          </a:p>
          <a:p>
            <a:r>
              <a:rPr lang="en-US" dirty="0"/>
              <a:t>The closure of S is the set of attributes that can be decided by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dirty="0"/>
              <a:t>Notation: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}</a:t>
            </a:r>
            <a:r>
              <a:rPr lang="en-US" sz="4800" baseline="30000" dirty="0">
                <a:solidFill>
                  <a:srgbClr val="A50021"/>
                </a:solidFill>
              </a:rPr>
              <a:t>+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BC, CD, DE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{A, B, C, D, E}</a:t>
            </a:r>
          </a:p>
          <a:p>
            <a:pPr lvl="1"/>
            <a:r>
              <a:rPr lang="en-US" dirty="0"/>
              <a:t>{B}</a:t>
            </a:r>
            <a:r>
              <a:rPr lang="en-US" baseline="30000" dirty="0"/>
              <a:t>+</a:t>
            </a:r>
            <a:r>
              <a:rPr lang="en-US" dirty="0"/>
              <a:t> = {B, C, D, E}</a:t>
            </a:r>
          </a:p>
          <a:p>
            <a:pPr lvl="1"/>
            <a:r>
              <a:rPr lang="en-US" dirty="0"/>
              <a:t>{D}</a:t>
            </a:r>
            <a:r>
              <a:rPr lang="en-US" baseline="30000" dirty="0"/>
              <a:t>+</a:t>
            </a:r>
            <a:r>
              <a:rPr lang="en-US" dirty="0"/>
              <a:t> = {D, E}</a:t>
            </a:r>
          </a:p>
          <a:p>
            <a:pPr lvl="1"/>
            <a:r>
              <a:rPr lang="en-US" dirty="0"/>
              <a:t>{E}</a:t>
            </a:r>
            <a:r>
              <a:rPr lang="en-US" baseline="30000" dirty="0"/>
              <a:t>+</a:t>
            </a:r>
            <a:r>
              <a:rPr lang="en-US" dirty="0"/>
              <a:t> = {E}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14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with six attributes A, B, C, D, E, F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>
                <a:sym typeface="Wingdings" pitchFamily="2" charset="2"/>
              </a:rPr>
              <a:t>Compute the following closures</a:t>
            </a:r>
          </a:p>
          <a:p>
            <a:pPr lvl="1"/>
            <a:r>
              <a:rPr lang="en-US" dirty="0">
                <a:sym typeface="Wingdings" pitchFamily="2" charset="2"/>
              </a:rPr>
              <a:t>{B, C}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r>
              <a:rPr lang="en-US" dirty="0">
                <a:sym typeface="Wingdings" pitchFamily="2" charset="2"/>
              </a:rPr>
              <a:t>{A, B}</a:t>
            </a:r>
            <a:r>
              <a:rPr lang="en-US" sz="40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r>
              <a:rPr lang="en-US" dirty="0">
                <a:sym typeface="Wingdings" pitchFamily="2" charset="2"/>
              </a:rPr>
              <a:t>{A, F}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640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with six attributes A, B, C, D, E, F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>
                <a:sym typeface="Wingdings" pitchFamily="2" charset="2"/>
              </a:rPr>
              <a:t>Compute the following closures</a:t>
            </a:r>
          </a:p>
          <a:p>
            <a:pPr lvl="1"/>
            <a:r>
              <a:rPr lang="en-US" dirty="0">
                <a:sym typeface="Wingdings" pitchFamily="2" charset="2"/>
              </a:rPr>
              <a:t>{B, C}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{B, C, D}</a:t>
            </a:r>
          </a:p>
          <a:p>
            <a:pPr lvl="1"/>
            <a:r>
              <a:rPr lang="en-US" dirty="0">
                <a:sym typeface="Wingdings" pitchFamily="2" charset="2"/>
              </a:rPr>
              <a:t>{A, B}</a:t>
            </a:r>
            <a:r>
              <a:rPr lang="en-US" sz="40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{A, B, C, D, E}</a:t>
            </a:r>
          </a:p>
          <a:p>
            <a:pPr lvl="1"/>
            <a:r>
              <a:rPr lang="en-US" dirty="0">
                <a:sym typeface="Wingdings" pitchFamily="2" charset="2"/>
              </a:rPr>
              <a:t>{A, F}</a:t>
            </a:r>
            <a:r>
              <a:rPr lang="en-US" sz="3600" baseline="30000" dirty="0">
                <a:sym typeface="Wingdings" pitchFamily="2" charset="2"/>
              </a:rPr>
              <a:t>+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{A, F, B, C, D, E}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01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&amp;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X </a:t>
            </a:r>
            <a:r>
              <a:rPr lang="en-US" dirty="0">
                <a:sym typeface="Wingdings" pitchFamily="2" charset="2"/>
              </a:rPr>
              <a:t> Y holds, we only need to show that {X}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contains Y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/>
              <a:t>Prove that AF</a:t>
            </a:r>
            <a:r>
              <a:rPr lang="en-US" dirty="0">
                <a:sym typeface="Wingdings" pitchFamily="2" charset="2"/>
              </a:rPr>
              <a:t>D</a:t>
            </a:r>
          </a:p>
          <a:p>
            <a:r>
              <a:rPr lang="en-US" dirty="0">
                <a:sym typeface="Wingdings" pitchFamily="2" charset="2"/>
              </a:rPr>
              <a:t>{AF}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{AFBCDE}, which contains D</a:t>
            </a:r>
          </a:p>
          <a:p>
            <a:r>
              <a:rPr lang="en-US" dirty="0">
                <a:sym typeface="Wingdings" pitchFamily="2" charset="2"/>
              </a:rPr>
              <a:t>Therefore, AFD holds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12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&amp; 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X </a:t>
            </a:r>
            <a:r>
              <a:rPr lang="en-US" dirty="0">
                <a:sym typeface="Wingdings" pitchFamily="2" charset="2"/>
              </a:rPr>
              <a:t> Y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does not</a:t>
            </a:r>
            <a:r>
              <a:rPr lang="en-US" dirty="0">
                <a:sym typeface="Wingdings" pitchFamily="2" charset="2"/>
              </a:rPr>
              <a:t> hold, we only need to show that {X}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does not</a:t>
            </a:r>
            <a:r>
              <a:rPr lang="en-US" dirty="0">
                <a:sym typeface="Wingdings" pitchFamily="2" charset="2"/>
              </a:rPr>
              <a:t> contain Y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ADE, BD, AFB</a:t>
            </a:r>
          </a:p>
          <a:p>
            <a:r>
              <a:rPr lang="en-US" dirty="0"/>
              <a:t>Prove that AD</a:t>
            </a:r>
            <a:r>
              <a:rPr lang="en-US" dirty="0">
                <a:sym typeface="Wingdings" pitchFamily="2" charset="2"/>
              </a:rPr>
              <a:t>F does not hold</a:t>
            </a:r>
          </a:p>
          <a:p>
            <a:r>
              <a:rPr lang="en-US" dirty="0">
                <a:sym typeface="Wingdings" pitchFamily="2" charset="2"/>
              </a:rPr>
              <a:t>{AD}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{ADE}, which does not contain F</a:t>
            </a:r>
          </a:p>
          <a:p>
            <a:r>
              <a:rPr lang="en-US" dirty="0">
                <a:sym typeface="Wingdings" pitchFamily="2" charset="2"/>
              </a:rPr>
              <a:t>Therefore</a:t>
            </a:r>
            <a:r>
              <a:rPr lang="en-US">
                <a:sym typeface="Wingdings" pitchFamily="2" charset="2"/>
              </a:rPr>
              <a:t>, AD</a:t>
            </a:r>
            <a:r>
              <a:rPr lang="en-US" dirty="0">
                <a:sym typeface="Wingdings" pitchFamily="2" charset="2"/>
              </a:rPr>
              <a:t>F does not hold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406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we know what a closure is</a:t>
            </a:r>
          </a:p>
          <a:p>
            <a:r>
              <a:rPr lang="en-US" dirty="0"/>
              <a:t>We will discuss the usage of closure for finding the </a:t>
            </a:r>
            <a:r>
              <a:rPr lang="en-US" dirty="0">
                <a:solidFill>
                  <a:srgbClr val="A50021"/>
                </a:solidFill>
              </a:rPr>
              <a:t>keys</a:t>
            </a:r>
            <a:r>
              <a:rPr lang="en-US" dirty="0"/>
              <a:t> in a table</a:t>
            </a:r>
          </a:p>
          <a:p>
            <a:pPr lvl="1"/>
            <a:r>
              <a:rPr lang="en-US" dirty="0"/>
              <a:t>This is a necessary step for checking whether a table is good or not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 err="1"/>
              <a:t>Superkeys</a:t>
            </a:r>
            <a:endParaRPr lang="en-US" dirty="0"/>
          </a:p>
          <a:p>
            <a:pPr lvl="1"/>
            <a:r>
              <a:rPr lang="en-US" dirty="0"/>
              <a:t>Keys</a:t>
            </a:r>
          </a:p>
          <a:p>
            <a:pPr lvl="1"/>
            <a:r>
              <a:rPr lang="en-US" dirty="0"/>
              <a:t>Candidate keys</a:t>
            </a:r>
          </a:p>
          <a:p>
            <a:pPr lvl="1"/>
            <a:r>
              <a:rPr lang="en-US" dirty="0"/>
              <a:t>Primary keys / Secondary keys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76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Superkeys</a:t>
            </a:r>
            <a:r>
              <a:rPr lang="en-US" dirty="0"/>
              <a:t> of a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 A set of attributes in a table that decides all other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{NRIC} </a:t>
            </a:r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superkey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Since NRIC  Name, Postal, Address</a:t>
            </a:r>
          </a:p>
          <a:p>
            <a:pPr lvl="1"/>
            <a:r>
              <a:rPr lang="en-US" dirty="0">
                <a:sym typeface="Wingdings" pitchFamily="2" charset="2"/>
              </a:rPr>
              <a:t>{NRIC, Name} is a </a:t>
            </a:r>
            <a:r>
              <a:rPr lang="en-US" dirty="0" err="1">
                <a:sym typeface="Wingdings" pitchFamily="2" charset="2"/>
              </a:rPr>
              <a:t>superkey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Since {NRIC, Name}  Postal, Address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74048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Postal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939450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234122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Cathy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3576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420923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Yishun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a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Definition: A </a:t>
            </a:r>
            <a:r>
              <a:rPr lang="en-US" dirty="0" err="1"/>
              <a:t>superkey</a:t>
            </a:r>
            <a:r>
              <a:rPr lang="en-US" dirty="0"/>
              <a:t> that is </a:t>
            </a:r>
            <a:r>
              <a:rPr lang="en-US" dirty="0">
                <a:solidFill>
                  <a:srgbClr val="A50021"/>
                </a:solidFill>
              </a:rPr>
              <a:t>minimal</a:t>
            </a:r>
            <a:endParaRPr lang="en-US" dirty="0"/>
          </a:p>
          <a:p>
            <a:r>
              <a:rPr lang="en-US" dirty="0"/>
              <a:t>i.e., if we remove any attribute from the </a:t>
            </a:r>
            <a:r>
              <a:rPr lang="en-US" dirty="0" err="1"/>
              <a:t>superkey</a:t>
            </a:r>
            <a:r>
              <a:rPr lang="en-US" dirty="0"/>
              <a:t>, it will not be a </a:t>
            </a:r>
            <a:r>
              <a:rPr lang="en-US" dirty="0" err="1"/>
              <a:t>superkey</a:t>
            </a:r>
            <a:r>
              <a:rPr lang="en-US" dirty="0"/>
              <a:t> anymore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{NRIC} </a:t>
            </a:r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superkey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Since NRIC  Name, Postal, Address</a:t>
            </a:r>
          </a:p>
          <a:p>
            <a:pPr lvl="1"/>
            <a:r>
              <a:rPr lang="en-US" dirty="0">
                <a:sym typeface="Wingdings" pitchFamily="2" charset="2"/>
              </a:rPr>
              <a:t>{NRIC, Name} is a </a:t>
            </a:r>
            <a:r>
              <a:rPr lang="en-US" dirty="0" err="1">
                <a:sym typeface="Wingdings" pitchFamily="2" charset="2"/>
              </a:rPr>
              <a:t>superkey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Since {NRIC, Name}  Postal, Address</a:t>
            </a:r>
          </a:p>
          <a:p>
            <a:pPr lvl="1"/>
            <a:r>
              <a:rPr lang="en-US" dirty="0">
                <a:sym typeface="Wingdings" pitchFamily="2" charset="2"/>
              </a:rPr>
              <a:t>NRIC is a key, but {NRIC, Name} is not a key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74048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Postal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939450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234122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Cathy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3576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420923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Yishun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a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/>
          </a:bodyPr>
          <a:lstStyle/>
          <a:p>
            <a:r>
              <a:rPr lang="en-US" dirty="0"/>
              <a:t>Note: Not to be confused with the keys of entity sets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74048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Postal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939450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234122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Cathy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3576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420923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Yishun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3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common sense</a:t>
            </a:r>
          </a:p>
          <a:p>
            <a:r>
              <a:rPr lang="en-US" dirty="0"/>
              <a:t>From the application’s requirements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Each shop can sell at most one product</a:t>
            </a:r>
          </a:p>
          <a:p>
            <a:pPr lvl="1"/>
            <a:r>
              <a:rPr lang="en-US" dirty="0"/>
              <a:t>FD implied: </a:t>
            </a:r>
            <a:r>
              <a:rPr lang="en-US" dirty="0" err="1">
                <a:sym typeface="Wingdings" pitchFamily="2" charset="2"/>
              </a:rPr>
              <a:t>ShopID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/>
              <a:t>ProductID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table may have multiple keys</a:t>
            </a:r>
          </a:p>
          <a:p>
            <a:r>
              <a:rPr lang="en-US" dirty="0"/>
              <a:t>In that case, each key is referred to as a candidate key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{NRIC} is a key</a:t>
            </a:r>
          </a:p>
          <a:p>
            <a:pPr lvl="1"/>
            <a:r>
              <a:rPr lang="en-US" dirty="0"/>
              <a:t>Since NRIC </a:t>
            </a:r>
            <a:r>
              <a:rPr lang="en-US" dirty="0">
                <a:sym typeface="Wingdings" pitchFamily="2" charset="2"/>
              </a:rPr>
              <a:t> Name, 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, Postal, Address</a:t>
            </a:r>
          </a:p>
          <a:p>
            <a:pPr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} is a key</a:t>
            </a:r>
          </a:p>
          <a:p>
            <a:pPr lvl="1"/>
            <a:r>
              <a:rPr lang="en-US" dirty="0">
                <a:sym typeface="Wingdings" pitchFamily="2" charset="2"/>
              </a:rPr>
              <a:t>Since 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Name, </a:t>
            </a:r>
            <a:r>
              <a:rPr lang="en-US" dirty="0"/>
              <a:t>NRIC</a:t>
            </a:r>
            <a:r>
              <a:rPr lang="en-US" dirty="0">
                <a:sym typeface="Wingdings" pitchFamily="2" charset="2"/>
              </a:rPr>
              <a:t>, Postal, Address</a:t>
            </a:r>
          </a:p>
          <a:p>
            <a:pPr lvl="1"/>
            <a:r>
              <a:rPr lang="en-US" dirty="0">
                <a:sym typeface="Wingdings" pitchFamily="2" charset="2"/>
              </a:rPr>
              <a:t>Both {NRIC} and {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} are candidate keys</a:t>
            </a:r>
          </a:p>
          <a:p>
            <a:pPr lvl="1"/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74048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NRIC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err="1">
                          <a:latin typeface="Calibri" pitchFamily="34" charset="0"/>
                        </a:rPr>
                        <a:t>StudentID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Postal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939450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234122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Cathy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3576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420923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Yishun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1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and Secondary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table have multiple keys…</a:t>
            </a:r>
          </a:p>
          <a:p>
            <a:r>
              <a:rPr lang="en-US" dirty="0"/>
              <a:t>We choose one of them as the primary key</a:t>
            </a:r>
          </a:p>
          <a:p>
            <a:r>
              <a:rPr lang="en-US" dirty="0"/>
              <a:t>The others are referred to as secondary keys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{NRIC} is a key</a:t>
            </a:r>
          </a:p>
          <a:p>
            <a:pPr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} is a key</a:t>
            </a:r>
          </a:p>
          <a:p>
            <a:pPr lvl="1"/>
            <a:r>
              <a:rPr lang="en-US" dirty="0">
                <a:sym typeface="Wingdings" pitchFamily="2" charset="2"/>
              </a:rPr>
              <a:t>If we choose {NRIC} as the primary key</a:t>
            </a:r>
          </a:p>
          <a:p>
            <a:pPr lvl="1"/>
            <a:r>
              <a:rPr lang="en-US" dirty="0">
                <a:sym typeface="Wingdings" pitchFamily="2" charset="2"/>
              </a:rPr>
              <a:t>Then {</a:t>
            </a:r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} is the secondary key</a:t>
            </a:r>
          </a:p>
          <a:p>
            <a:pPr lvl="1"/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74048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NRIC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err="1">
                          <a:latin typeface="Calibri" pitchFamily="34" charset="0"/>
                        </a:rPr>
                        <a:t>StudentID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>
                          <a:latin typeface="Calibri" pitchFamily="34" charset="0"/>
                        </a:rPr>
                        <a:t>Postal</a:t>
                      </a:r>
                      <a:endParaRPr lang="en-SG" sz="2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939450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234122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Cathy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3576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420923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Yishun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whether a table is “good”, we need to find the keys of the table</a:t>
            </a:r>
          </a:p>
          <a:p>
            <a:r>
              <a:rPr lang="en-US" dirty="0"/>
              <a:t>How do we do that?</a:t>
            </a:r>
          </a:p>
          <a:p>
            <a:r>
              <a:rPr lang="en-US" dirty="0"/>
              <a:t>Use functional dependencies (FDs) and closures</a:t>
            </a:r>
          </a:p>
        </p:txBody>
      </p:sp>
    </p:spTree>
    <p:extLst>
      <p:ext uri="{BB962C8B-B14F-4D97-AF65-F5344CB8AC3E}">
        <p14:creationId xmlns:p14="http://schemas.microsoft.com/office/powerpoint/2010/main" val="41605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itchFamily="2" charset="2"/>
              </a:rPr>
              <a:t>Definition of a Key: A minimal set of attributes that decides all other attributes</a:t>
            </a:r>
            <a:endParaRPr lang="en-US" dirty="0"/>
          </a:p>
          <a:p>
            <a:r>
              <a:rPr lang="en-US" dirty="0"/>
              <a:t>A table R(A, B, C)</a:t>
            </a:r>
          </a:p>
          <a:p>
            <a:r>
              <a:rPr lang="en-US" dirty="0"/>
              <a:t>FDs given: A</a:t>
            </a:r>
            <a:r>
              <a:rPr lang="en-US" dirty="0">
                <a:sym typeface="Wingdings" pitchFamily="2" charset="2"/>
              </a:rPr>
              <a:t>B, BC</a:t>
            </a:r>
          </a:p>
          <a:p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key?</a:t>
            </a:r>
          </a:p>
          <a:p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{ABC}, i.e., AABC. Yes.</a:t>
            </a:r>
          </a:p>
          <a:p>
            <a:r>
              <a:rPr lang="en-US" dirty="0">
                <a:sym typeface="Wingdings" pitchFamily="2" charset="2"/>
              </a:rPr>
              <a:t>Is B a key?</a:t>
            </a:r>
          </a:p>
          <a:p>
            <a:r>
              <a:rPr lang="en-US" dirty="0">
                <a:sym typeface="Wingdings" pitchFamily="2" charset="2"/>
              </a:rPr>
              <a:t>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{BC}, i.e., B does not decide A. No.</a:t>
            </a:r>
          </a:p>
          <a:p>
            <a:r>
              <a:rPr lang="en-US" dirty="0"/>
              <a:t>Is C a key?</a:t>
            </a:r>
          </a:p>
          <a:p>
            <a:r>
              <a:rPr lang="en-US" dirty="0"/>
              <a:t>{C}</a:t>
            </a:r>
            <a:r>
              <a:rPr lang="en-US" baseline="30000" dirty="0"/>
              <a:t>+</a:t>
            </a:r>
            <a:r>
              <a:rPr lang="en-US" dirty="0"/>
              <a:t> = {C}. No.</a:t>
            </a:r>
          </a:p>
          <a:p>
            <a:r>
              <a:rPr lang="en-US" dirty="0"/>
              <a:t>Is AB a key?</a:t>
            </a:r>
          </a:p>
          <a:p>
            <a:r>
              <a:rPr lang="en-US" dirty="0"/>
              <a:t>No, since A is already a key.</a:t>
            </a:r>
          </a:p>
          <a:p>
            <a:r>
              <a:rPr lang="en-US" dirty="0"/>
              <a:t>What about BC, AC, ABC?</a:t>
            </a:r>
          </a:p>
        </p:txBody>
      </p:sp>
    </p:spTree>
    <p:extLst>
      <p:ext uri="{BB962C8B-B14F-4D97-AF65-F5344CB8AC3E}">
        <p14:creationId xmlns:p14="http://schemas.microsoft.com/office/powerpoint/2010/main" val="17062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itchFamily="2" charset="2"/>
              </a:rPr>
              <a:t>Definition of a Key: A minimal set of attributes that decides all other attributes</a:t>
            </a:r>
            <a:endParaRPr lang="en-US" dirty="0"/>
          </a:p>
          <a:p>
            <a:r>
              <a:rPr lang="en-US" dirty="0"/>
              <a:t>A table R(A, B, C)</a:t>
            </a:r>
          </a:p>
          <a:p>
            <a:r>
              <a:rPr lang="en-US" dirty="0"/>
              <a:t>FDs given: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key? </a:t>
            </a:r>
          </a:p>
          <a:p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{A, B}. No.</a:t>
            </a:r>
          </a:p>
          <a:p>
            <a:r>
              <a:rPr lang="en-US" dirty="0">
                <a:sym typeface="Wingdings" pitchFamily="2" charset="2"/>
              </a:rPr>
              <a:t>Is B or C a key?</a:t>
            </a:r>
          </a:p>
          <a:p>
            <a:r>
              <a:rPr lang="en-US" dirty="0">
                <a:sym typeface="Wingdings" pitchFamily="2" charset="2"/>
              </a:rPr>
              <a:t>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{B}.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{C}. No.</a:t>
            </a:r>
          </a:p>
          <a:p>
            <a:r>
              <a:rPr lang="en-US" dirty="0">
                <a:sym typeface="Wingdings" pitchFamily="2" charset="2"/>
              </a:rPr>
              <a:t>Is AB or BC a key?</a:t>
            </a:r>
          </a:p>
          <a:p>
            <a:r>
              <a:rPr lang="en-US" dirty="0">
                <a:sym typeface="Wingdings" pitchFamily="2" charset="2"/>
              </a:rPr>
              <a:t>{AB}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{AB}. {BC}</a:t>
            </a:r>
            <a:r>
              <a:rPr lang="en-US" baseline="30000" dirty="0">
                <a:sym typeface="Wingdings" pitchFamily="2" charset="2"/>
              </a:rPr>
              <a:t> +</a:t>
            </a:r>
            <a:r>
              <a:rPr lang="en-US" dirty="0">
                <a:sym typeface="Wingdings" pitchFamily="2" charset="2"/>
              </a:rPr>
              <a:t> = {BC}. No.</a:t>
            </a:r>
          </a:p>
          <a:p>
            <a:r>
              <a:rPr lang="en-US" dirty="0">
                <a:sym typeface="Wingdings" pitchFamily="2" charset="2"/>
              </a:rPr>
              <a:t>Is AC a key?</a:t>
            </a:r>
          </a:p>
          <a:p>
            <a:r>
              <a:rPr lang="en-US" dirty="0">
                <a:sym typeface="Wingdings" pitchFamily="2" charset="2"/>
              </a:rPr>
              <a:t>{AC}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{ABC}. Yes.</a:t>
            </a:r>
          </a:p>
          <a:p>
            <a:r>
              <a:rPr lang="en-US" dirty="0">
                <a:sym typeface="Wingdings" pitchFamily="2" charset="2"/>
              </a:rPr>
              <a:t>Is ABC a key?</a:t>
            </a:r>
          </a:p>
          <a:p>
            <a:endParaRPr lang="en-US" dirty="0">
              <a:sym typeface="Wingdings" pitchFamily="2" charset="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3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Keys: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all possible combinations of attributes in the table</a:t>
            </a:r>
          </a:p>
          <a:p>
            <a:pPr lvl="1"/>
            <a:r>
              <a:rPr lang="en-US" dirty="0"/>
              <a:t>Example: A, B, C, AB, BC, AC, ABC</a:t>
            </a:r>
          </a:p>
          <a:p>
            <a:r>
              <a:rPr lang="en-US" dirty="0"/>
              <a:t>For each combination, compute its closure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…, {B}</a:t>
            </a:r>
            <a:r>
              <a:rPr lang="en-US" baseline="30000" dirty="0"/>
              <a:t>+</a:t>
            </a:r>
            <a:r>
              <a:rPr lang="en-US" dirty="0"/>
              <a:t> = …, {C}</a:t>
            </a:r>
            <a:r>
              <a:rPr lang="en-US" baseline="30000" dirty="0"/>
              <a:t>+</a:t>
            </a:r>
            <a:r>
              <a:rPr lang="en-US" dirty="0"/>
              <a:t> = …, …</a:t>
            </a:r>
            <a:endParaRPr lang="en-SG" dirty="0"/>
          </a:p>
          <a:p>
            <a:r>
              <a:rPr lang="en-US" dirty="0"/>
              <a:t>If a closure contains all attributes, then the combination might be a key (or </a:t>
            </a:r>
            <a:r>
              <a:rPr lang="en-US" dirty="0" err="1"/>
              <a:t>superkey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r>
              <a:rPr lang="en-US" dirty="0"/>
              <a:t>Make sure that you select only keys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{ABC}, {AB}</a:t>
            </a:r>
            <a:r>
              <a:rPr lang="en-US" baseline="30000" dirty="0"/>
              <a:t> +</a:t>
            </a:r>
            <a:r>
              <a:rPr lang="en-US" dirty="0"/>
              <a:t> = {ABC}, don’t select AB</a:t>
            </a:r>
          </a:p>
          <a:p>
            <a:pPr lvl="1"/>
            <a:endParaRPr lang="en-US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70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First, enumerate all attribute combinations:</a:t>
            </a:r>
          </a:p>
          <a:p>
            <a:pPr lvl="1"/>
            <a:r>
              <a:rPr lang="en-US" dirty="0"/>
              <a:t>{A}, {B}, {C}, {D}</a:t>
            </a:r>
          </a:p>
          <a:p>
            <a:pPr lvl="1"/>
            <a:r>
              <a:rPr lang="en-US" dirty="0"/>
              <a:t>{AB}, {AC}, {AD}, {BC}, {BD}, {CD}</a:t>
            </a:r>
          </a:p>
          <a:p>
            <a:pPr lvl="1"/>
            <a:r>
              <a:rPr lang="en-US" dirty="0"/>
              <a:t>{ABC}, {ABD}, {ACD}, {BCD}</a:t>
            </a:r>
          </a:p>
          <a:p>
            <a:pPr lvl="1"/>
            <a:r>
              <a:rPr lang="en-US" dirty="0"/>
              <a:t>{ABCD}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Second, 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{A},  {B}</a:t>
            </a:r>
            <a:r>
              <a:rPr lang="en-US" sz="4000" baseline="30000" dirty="0"/>
              <a:t>+</a:t>
            </a:r>
            <a:r>
              <a:rPr lang="en-US" dirty="0"/>
              <a:t>= {BD},  {C}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{C},  {D}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{D}</a:t>
            </a:r>
            <a:endParaRPr lang="en-US" baseline="-25000" dirty="0"/>
          </a:p>
          <a:p>
            <a:pPr lvl="1"/>
            <a:r>
              <a:rPr lang="en-US" dirty="0"/>
              <a:t>{AB}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{ABCD},  {AC}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{AC},  {AD}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</a:t>
            </a:r>
          </a:p>
          <a:p>
            <a:pPr lvl="1"/>
            <a:r>
              <a:rPr lang="en-US" dirty="0"/>
              <a:t>{BC}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{BCD},  {BD}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{BD},  {CD}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{CD}</a:t>
            </a:r>
            <a:endParaRPr lang="en-US" baseline="-25000" dirty="0"/>
          </a:p>
          <a:p>
            <a:pPr lvl="1"/>
            <a:r>
              <a:rPr lang="en-US" dirty="0"/>
              <a:t>{ABC}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cs typeface="+mn-cs"/>
              </a:rPr>
              <a:t>=</a:t>
            </a:r>
            <a:r>
              <a:rPr lang="en-US" dirty="0"/>
              <a:t> {ABD}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cs typeface="+mn-cs"/>
              </a:rPr>
              <a:t>=</a:t>
            </a:r>
            <a:r>
              <a:rPr lang="en-US" dirty="0"/>
              <a:t> {ACD}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 = {ABCD} 	</a:t>
            </a:r>
          </a:p>
          <a:p>
            <a:pPr lvl="1"/>
            <a:r>
              <a:rPr lang="en-US" dirty="0"/>
              <a:t>{BCD}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{BCD}</a:t>
            </a:r>
          </a:p>
          <a:p>
            <a:pPr lvl="1"/>
            <a:r>
              <a:rPr lang="en-US" dirty="0"/>
              <a:t>{ABCD}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sz="2800" dirty="0"/>
              <a:t>= {ABCD}	</a:t>
            </a:r>
            <a:endParaRPr lang="en-US" dirty="0"/>
          </a:p>
          <a:p>
            <a:r>
              <a:rPr lang="en-US" dirty="0"/>
              <a:t>Finally, output the keys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6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Trick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Always check small combinations first</a:t>
            </a:r>
          </a:p>
          <a:p>
            <a:r>
              <a:rPr lang="en-US" dirty="0"/>
              <a:t>A table R(A, B, C, D)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BC, CD, DA</a:t>
            </a:r>
            <a:endParaRPr lang="en-US" dirty="0"/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{ABCD},  {B}</a:t>
            </a:r>
            <a:r>
              <a:rPr lang="en-US" sz="4000" baseline="30000" dirty="0"/>
              <a:t>+</a:t>
            </a:r>
            <a:r>
              <a:rPr lang="en-US" dirty="0"/>
              <a:t>= {ABCD},  {C}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{ABCD},  {D}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</a:t>
            </a:r>
            <a:endParaRPr lang="en-US" baseline="-25000" dirty="0"/>
          </a:p>
          <a:p>
            <a:pPr lvl="1"/>
            <a:r>
              <a:rPr lang="en-US" sz="2800" dirty="0"/>
              <a:t>No need to check others</a:t>
            </a:r>
          </a:p>
          <a:p>
            <a:pPr lvl="1"/>
            <a:r>
              <a:rPr lang="en-US" dirty="0"/>
              <a:t>The others are all </a:t>
            </a:r>
            <a:r>
              <a:rPr lang="en-US" dirty="0" err="1"/>
              <a:t>superkeys</a:t>
            </a:r>
            <a:r>
              <a:rPr lang="en-US" dirty="0"/>
              <a:t> but not keys</a:t>
            </a:r>
          </a:p>
          <a:p>
            <a:r>
              <a:rPr lang="en-US" dirty="0"/>
              <a:t>Keys: {A}, {B}, {C}, {D}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66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Small Trick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Notice that A does not appear in the right hand side of any functional dependencies</a:t>
            </a:r>
          </a:p>
          <a:p>
            <a:r>
              <a:rPr lang="en-US" dirty="0"/>
              <a:t>In that case, A must be in every key</a:t>
            </a:r>
          </a:p>
          <a:p>
            <a:r>
              <a:rPr lang="en-US" dirty="0"/>
              <a:t>Keys of R: AB, AD (From the previous slide) </a:t>
            </a:r>
          </a:p>
          <a:p>
            <a:r>
              <a:rPr lang="en-US" dirty="0"/>
              <a:t>In general, if an attribute that does not appear in the right hand side of any FD, then it must be in every key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53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No two customers buy the same product</a:t>
            </a:r>
          </a:p>
          <a:p>
            <a:pPr lvl="1"/>
            <a:r>
              <a:rPr lang="en-US" dirty="0"/>
              <a:t>FD implied: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CustomerID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</a:t>
            </a:r>
            <a:endParaRPr lang="en-US" dirty="0"/>
          </a:p>
          <a:p>
            <a:r>
              <a:rPr lang="en-US" dirty="0"/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{ABCD}</a:t>
            </a:r>
          </a:p>
          <a:p>
            <a:pPr lvl="1"/>
            <a:r>
              <a:rPr lang="en-US" dirty="0"/>
              <a:t>No need to check others </a:t>
            </a:r>
            <a:r>
              <a:rPr lang="en-US" sz="2800" dirty="0"/>
              <a:t>	</a:t>
            </a:r>
            <a:endParaRPr lang="en-US" dirty="0"/>
          </a:p>
          <a:p>
            <a:r>
              <a:rPr lang="en-US" dirty="0"/>
              <a:t>Keys: {A}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0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/>
          </a:bodyPr>
          <a:lstStyle/>
          <a:p>
            <a:r>
              <a:rPr lang="en-US" dirty="0"/>
              <a:t>A table R(A, B, C, D, E)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CB, BCD, CDE</a:t>
            </a:r>
          </a:p>
          <a:p>
            <a:r>
              <a:rPr lang="en-US" dirty="0">
                <a:sym typeface="Wingdings" pitchFamily="2" charset="2"/>
              </a:rPr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{A}</a:t>
            </a:r>
          </a:p>
          <a:p>
            <a:pPr lvl="1"/>
            <a:r>
              <a:rPr lang="en-US" dirty="0"/>
              <a:t>{AB}</a:t>
            </a:r>
            <a:r>
              <a:rPr lang="en-US" baseline="30000" dirty="0"/>
              <a:t>+</a:t>
            </a:r>
            <a:r>
              <a:rPr lang="en-US" dirty="0"/>
              <a:t> = {ABCDE}</a:t>
            </a:r>
          </a:p>
          <a:p>
            <a:pPr lvl="1"/>
            <a:r>
              <a:rPr lang="en-US" dirty="0"/>
              <a:t>{AC}</a:t>
            </a:r>
            <a:r>
              <a:rPr lang="en-US" baseline="30000" dirty="0"/>
              <a:t>+</a:t>
            </a:r>
            <a:r>
              <a:rPr lang="en-US" dirty="0"/>
              <a:t> = {ACBDE}</a:t>
            </a:r>
          </a:p>
          <a:p>
            <a:pPr lvl="1"/>
            <a:r>
              <a:rPr lang="en-US" dirty="0"/>
              <a:t>{AD}</a:t>
            </a:r>
            <a:r>
              <a:rPr lang="en-US" baseline="30000" dirty="0"/>
              <a:t>+</a:t>
            </a:r>
            <a:r>
              <a:rPr lang="en-US" dirty="0"/>
              <a:t> = {AD}, {AE}</a:t>
            </a:r>
            <a:r>
              <a:rPr lang="en-US" baseline="30000" dirty="0"/>
              <a:t>+</a:t>
            </a:r>
            <a:r>
              <a:rPr lang="en-US" dirty="0"/>
              <a:t> = {AE}</a:t>
            </a:r>
          </a:p>
          <a:p>
            <a:pPr lvl="1"/>
            <a:r>
              <a:rPr lang="en-US" dirty="0"/>
              <a:t>{ADE}</a:t>
            </a:r>
            <a:r>
              <a:rPr lang="en-US" baseline="30000" dirty="0"/>
              <a:t>+</a:t>
            </a:r>
            <a:r>
              <a:rPr lang="en-US" dirty="0"/>
              <a:t> = {ADE}</a:t>
            </a:r>
          </a:p>
          <a:p>
            <a:pPr lvl="1"/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623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table R(A, B, C, D, E, F) </a:t>
            </a:r>
          </a:p>
          <a:p>
            <a:r>
              <a:rPr lang="en-US" dirty="0"/>
              <a:t>AB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C, 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B, CBE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D, D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EF</a:t>
            </a:r>
          </a:p>
          <a:p>
            <a:r>
              <a:rPr lang="en-US" dirty="0"/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{A}</a:t>
            </a:r>
          </a:p>
          <a:p>
            <a:pPr lvl="1"/>
            <a:r>
              <a:rPr lang="en-US" dirty="0"/>
              <a:t>{AB}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pPr lvl="1"/>
            <a:r>
              <a:rPr lang="en-US" dirty="0"/>
              <a:t>{AC}</a:t>
            </a:r>
            <a:r>
              <a:rPr lang="en-US" baseline="30000" dirty="0"/>
              <a:t>+</a:t>
            </a:r>
            <a:r>
              <a:rPr lang="en-US" dirty="0"/>
              <a:t> = {ACB}</a:t>
            </a:r>
          </a:p>
          <a:p>
            <a:pPr lvl="1"/>
            <a:r>
              <a:rPr lang="en-US" dirty="0"/>
              <a:t>{AD}</a:t>
            </a:r>
            <a:r>
              <a:rPr lang="en-US" baseline="30000" dirty="0"/>
              <a:t>+</a:t>
            </a:r>
            <a:r>
              <a:rPr lang="en-US" dirty="0"/>
              <a:t> = {ADEF}</a:t>
            </a:r>
          </a:p>
          <a:p>
            <a:pPr lvl="1"/>
            <a:r>
              <a:rPr lang="en-US" dirty="0"/>
              <a:t>{AE}</a:t>
            </a:r>
            <a:r>
              <a:rPr lang="en-US" baseline="30000" dirty="0"/>
              <a:t>+</a:t>
            </a:r>
            <a:r>
              <a:rPr lang="en-US" dirty="0"/>
              <a:t> = {AE}, {AF}</a:t>
            </a:r>
            <a:r>
              <a:rPr lang="en-US" baseline="30000" dirty="0"/>
              <a:t>+</a:t>
            </a:r>
            <a:r>
              <a:rPr lang="en-US" dirty="0"/>
              <a:t> = {AF}</a:t>
            </a:r>
          </a:p>
          <a:p>
            <a:pPr lvl="1"/>
            <a:r>
              <a:rPr lang="en-US" dirty="0"/>
              <a:t>{ABC}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pPr lvl="1"/>
            <a:r>
              <a:rPr lang="en-US" dirty="0"/>
              <a:t>{ABD}</a:t>
            </a:r>
            <a:r>
              <a:rPr lang="en-US" baseline="30000" dirty="0"/>
              <a:t>+</a:t>
            </a:r>
            <a:r>
              <a:rPr lang="en-US" dirty="0"/>
              <a:t> = </a:t>
            </a:r>
            <a:r>
              <a:rPr lang="en-SG" dirty="0"/>
              <a:t>{ABE}</a:t>
            </a:r>
            <a:r>
              <a:rPr lang="en-SG" baseline="30000" dirty="0"/>
              <a:t>+</a:t>
            </a:r>
            <a:r>
              <a:rPr lang="en-SG" dirty="0"/>
              <a:t> = {ACD}</a:t>
            </a:r>
            <a:r>
              <a:rPr lang="en-SG" baseline="30000" dirty="0"/>
              <a:t>+</a:t>
            </a:r>
            <a:r>
              <a:rPr lang="en-SG" dirty="0"/>
              <a:t> = {ACE}</a:t>
            </a:r>
            <a:r>
              <a:rPr lang="en-SG" baseline="30000" dirty="0"/>
              <a:t>+</a:t>
            </a:r>
            <a:r>
              <a:rPr lang="en-SG" dirty="0"/>
              <a:t> = {ABCDEF}</a:t>
            </a:r>
          </a:p>
          <a:p>
            <a:pPr lvl="1"/>
            <a:r>
              <a:rPr lang="en-US" dirty="0"/>
              <a:t>{ADE}</a:t>
            </a:r>
            <a:r>
              <a:rPr lang="en-US" baseline="30000" dirty="0"/>
              <a:t>+</a:t>
            </a:r>
            <a:r>
              <a:rPr lang="en-US" dirty="0"/>
              <a:t> = {ADEF}</a:t>
            </a:r>
          </a:p>
        </p:txBody>
      </p:sp>
    </p:spTree>
    <p:extLst>
      <p:ext uri="{BB962C8B-B14F-4D97-AF65-F5344CB8AC3E}">
        <p14:creationId xmlns:p14="http://schemas.microsoft.com/office/powerpoint/2010/main" val="2030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talked about a lot of abstract stuff</a:t>
            </a:r>
          </a:p>
          <a:p>
            <a:pPr lvl="1"/>
            <a:r>
              <a:rPr lang="en-US" dirty="0"/>
              <a:t>Functional Dependencies</a:t>
            </a:r>
          </a:p>
          <a:p>
            <a:pPr lvl="1"/>
            <a:r>
              <a:rPr lang="en-US" dirty="0"/>
              <a:t>Armstrong’s Axioms</a:t>
            </a:r>
          </a:p>
          <a:p>
            <a:pPr lvl="1"/>
            <a:r>
              <a:rPr lang="en-US" dirty="0"/>
              <a:t>Closure</a:t>
            </a:r>
            <a:r>
              <a:rPr lang="en-SG" dirty="0"/>
              <a:t>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Again, what are we doing here?</a:t>
            </a:r>
          </a:p>
          <a:p>
            <a:r>
              <a:rPr lang="en-US" dirty="0"/>
              <a:t>The above stuff is needed for </a:t>
            </a:r>
            <a:r>
              <a:rPr lang="en-US" dirty="0">
                <a:solidFill>
                  <a:srgbClr val="0000FF"/>
                </a:solidFill>
              </a:rPr>
              <a:t>normal forms </a:t>
            </a:r>
            <a:r>
              <a:rPr lang="en-US" dirty="0"/>
              <a:t>and</a:t>
            </a:r>
            <a:r>
              <a:rPr lang="en-US" dirty="0">
                <a:solidFill>
                  <a:srgbClr val="0000FF"/>
                </a:solidFill>
              </a:rPr>
              <a:t>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211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has a number of anomalies</a:t>
            </a:r>
          </a:p>
          <a:p>
            <a:pPr lvl="1"/>
            <a:r>
              <a:rPr lang="en-US" dirty="0"/>
              <a:t>Redundancy, insertion anomalies, etc.</a:t>
            </a:r>
          </a:p>
          <a:p>
            <a:r>
              <a:rPr lang="en-US" dirty="0"/>
              <a:t>We would like to get rid of tables like this</a:t>
            </a:r>
          </a:p>
          <a:p>
            <a:r>
              <a:rPr lang="en-US" dirty="0"/>
              <a:t>For this purpose, we need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“bad tables” like this	   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fix</a:t>
            </a:r>
            <a:r>
              <a:rPr lang="en-US" dirty="0"/>
              <a:t> “bad tables” like this                           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363272" cy="31339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has a number of anomalies</a:t>
            </a:r>
          </a:p>
          <a:p>
            <a:pPr lvl="1"/>
            <a:r>
              <a:rPr lang="en-US" dirty="0"/>
              <a:t>Redundancy, insertion anomalies, etc.</a:t>
            </a:r>
          </a:p>
          <a:p>
            <a:r>
              <a:rPr lang="en-US" dirty="0"/>
              <a:t>We would like to get rid of tables like this</a:t>
            </a:r>
          </a:p>
          <a:p>
            <a:r>
              <a:rPr lang="en-US" dirty="0"/>
              <a:t>For this purpose, we need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“bad tables” like this: </a:t>
            </a:r>
            <a:r>
              <a:rPr lang="en-US" dirty="0">
                <a:solidFill>
                  <a:srgbClr val="0000FF"/>
                </a:solidFill>
              </a:rPr>
              <a:t>normal forms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fix</a:t>
            </a:r>
            <a:r>
              <a:rPr lang="en-US" dirty="0"/>
              <a:t> “bad tables” like this: </a:t>
            </a:r>
            <a:r>
              <a:rPr lang="en-US" dirty="0">
                <a:solidFill>
                  <a:srgbClr val="0000FF"/>
                </a:solidFill>
              </a:rPr>
              <a:t>normalization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69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conditions that a “good” table must satisfy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A student can get first-class honor, if her GPA is at least 4.0</a:t>
            </a:r>
          </a:p>
          <a:p>
            <a:pPr lvl="1"/>
            <a:r>
              <a:rPr lang="en-US" dirty="0"/>
              <a:t>“At least 4.0” is a condition that first-class-honor students must satisfy</a:t>
            </a:r>
          </a:p>
          <a:p>
            <a:pPr lvl="1"/>
            <a:r>
              <a:rPr lang="en-US" dirty="0"/>
              <a:t>Normal forms are conditions for “good” tables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38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Various normal forms (in increasing order of strictness)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/>
              <a:t>Third normal form (3NF)</a:t>
            </a:r>
          </a:p>
          <a:p>
            <a:pPr lvl="1"/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Fourth normal form</a:t>
            </a:r>
          </a:p>
          <a:p>
            <a:pPr lvl="1"/>
            <a:r>
              <a:rPr lang="en-US" dirty="0"/>
              <a:t>Fifth normal form</a:t>
            </a:r>
          </a:p>
          <a:p>
            <a:pPr lvl="1"/>
            <a:r>
              <a:rPr lang="en-US" dirty="0"/>
              <a:t>Sixth normal form</a:t>
            </a:r>
          </a:p>
          <a:p>
            <a:r>
              <a:rPr lang="en-US" dirty="0"/>
              <a:t>3NF and BCNF are most commonly used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51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Various normal forms (in increasing order of strictness)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Third normal form (3NF)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Boyce-</a:t>
            </a:r>
            <a:r>
              <a:rPr lang="en-US" dirty="0" err="1">
                <a:solidFill>
                  <a:srgbClr val="A50021"/>
                </a:solidFill>
              </a:rPr>
              <a:t>Codd</a:t>
            </a:r>
            <a:r>
              <a:rPr lang="en-US" dirty="0">
                <a:solidFill>
                  <a:srgbClr val="A50021"/>
                </a:solidFill>
              </a:rPr>
              <a:t> normal form (BCNF)</a:t>
            </a:r>
          </a:p>
          <a:p>
            <a:pPr lvl="1"/>
            <a:r>
              <a:rPr lang="en-US" dirty="0"/>
              <a:t>Fourth normal form</a:t>
            </a:r>
          </a:p>
          <a:p>
            <a:pPr lvl="1"/>
            <a:r>
              <a:rPr lang="en-US" dirty="0"/>
              <a:t>Fifth normal form</a:t>
            </a:r>
          </a:p>
          <a:p>
            <a:pPr lvl="1"/>
            <a:r>
              <a:rPr lang="en-US" dirty="0"/>
              <a:t>Sixth normal form</a:t>
            </a:r>
          </a:p>
          <a:p>
            <a:r>
              <a:rPr lang="en-US" dirty="0"/>
              <a:t>3NF and BCNF are most commonly used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3420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Non-trivial FD:</a:t>
            </a:r>
          </a:p>
          <a:p>
            <a:pPr lvl="1"/>
            <a:r>
              <a:rPr lang="en-US" dirty="0"/>
              <a:t>An FD where some attribute in the right hand side of the FD does not appear in the left hand side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		-- Non-trivial</a:t>
            </a:r>
          </a:p>
          <a:p>
            <a:pPr lvl="2"/>
            <a:r>
              <a:rPr lang="en-US" dirty="0">
                <a:sym typeface="Wingdings" pitchFamily="2" charset="2"/>
              </a:rPr>
              <a:t>ACBC	-- Non-trivial</a:t>
            </a:r>
          </a:p>
          <a:p>
            <a:pPr lvl="2"/>
            <a:r>
              <a:rPr lang="en-US" dirty="0">
                <a:sym typeface="Wingdings" pitchFamily="2" charset="2"/>
              </a:rPr>
              <a:t>ACA		-- Trivial</a:t>
            </a:r>
          </a:p>
          <a:p>
            <a:pPr lvl="2"/>
            <a:r>
              <a:rPr lang="en-US" dirty="0">
                <a:sym typeface="Wingdings" pitchFamily="2" charset="2"/>
              </a:rPr>
              <a:t>ACC		-- Trivial</a:t>
            </a:r>
            <a:endParaRPr lang="en-US" dirty="0"/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FDs Come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Purchase(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Price, Date )</a:t>
            </a:r>
          </a:p>
          <a:p>
            <a:pPr lvl="1"/>
            <a:r>
              <a:rPr lang="en-US" dirty="0"/>
              <a:t>Requirement: No shop will sell the same product to the same customer on the same date at two different prices</a:t>
            </a:r>
          </a:p>
          <a:p>
            <a:pPr lvl="1"/>
            <a:r>
              <a:rPr lang="en-US" dirty="0"/>
              <a:t>FD implied: </a:t>
            </a:r>
            <a:br>
              <a:rPr lang="en-US" dirty="0"/>
            </a:b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ShopID</a:t>
            </a:r>
            <a:r>
              <a:rPr lang="en-US" dirty="0"/>
              <a:t>, Date </a:t>
            </a:r>
            <a:r>
              <a:rPr lang="en-US" dirty="0">
                <a:sym typeface="Wingdings" pitchFamily="2" charset="2"/>
              </a:rPr>
              <a:t>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R(A, B)</a:t>
            </a:r>
          </a:p>
          <a:p>
            <a:r>
              <a:rPr lang="en-US" dirty="0"/>
              <a:t>Given FDs: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Key: A</a:t>
            </a:r>
          </a:p>
          <a:p>
            <a:r>
              <a:rPr lang="en-US" dirty="0">
                <a:sym typeface="Wingdings" pitchFamily="2" charset="2"/>
              </a:rPr>
              <a:t>All FDs on R: AB, ABA, ABB, ABAB</a:t>
            </a:r>
          </a:p>
          <a:p>
            <a:pPr lvl="1"/>
            <a:r>
              <a:rPr lang="en-US" dirty="0">
                <a:sym typeface="Wingdings" pitchFamily="2" charset="2"/>
              </a:rPr>
              <a:t>ABA, ABB, ABAB: trivial</a:t>
            </a:r>
          </a:p>
          <a:p>
            <a:pPr lvl="1"/>
            <a:r>
              <a:rPr lang="en-US" dirty="0">
                <a:sym typeface="Wingdings" pitchFamily="2" charset="2"/>
              </a:rPr>
              <a:t>AB: The left hand side contains a key</a:t>
            </a:r>
          </a:p>
          <a:p>
            <a:r>
              <a:rPr lang="en-US" dirty="0">
                <a:sym typeface="Wingdings" pitchFamily="2" charset="2"/>
              </a:rPr>
              <a:t>Therefore, R is in BCNF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041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R(A, B, C)</a:t>
            </a:r>
          </a:p>
          <a:p>
            <a:r>
              <a:rPr lang="en-US" dirty="0"/>
              <a:t>Given FDs: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Key: AC</a:t>
            </a:r>
          </a:p>
          <a:p>
            <a:r>
              <a:rPr lang="en-US" dirty="0">
                <a:sym typeface="Wingdings" pitchFamily="2" charset="2"/>
              </a:rPr>
              <a:t>All FDs on R: AB, ABB, ACC, …</a:t>
            </a:r>
          </a:p>
          <a:p>
            <a:pPr lvl="1"/>
            <a:r>
              <a:rPr lang="en-SG" dirty="0">
                <a:sym typeface="Wingdings" pitchFamily="2" charset="2"/>
              </a:rPr>
              <a:t>The left hand side of AB does not contain a key</a:t>
            </a:r>
            <a:endParaRPr lang="en-US" sz="2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Therefore, R is NOT in BCNF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14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Name, Address</a:t>
            </a:r>
            <a:endParaRPr lang="en-US" dirty="0"/>
          </a:p>
          <a:p>
            <a:r>
              <a:rPr lang="en-US" dirty="0"/>
              <a:t>Key: {NRIC, Phone}</a:t>
            </a:r>
          </a:p>
          <a:p>
            <a:r>
              <a:rPr lang="en-US" dirty="0"/>
              <a:t>Not in BCNF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4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A50021"/>
                </a:solidFill>
              </a:rPr>
              <a:t>reason</a:t>
            </a:r>
            <a:r>
              <a:rPr lang="en-US" dirty="0"/>
              <a:t> with FDs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Given: </a:t>
            </a:r>
            <a:br>
              <a:rPr lang="en-US" dirty="0"/>
            </a:br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Address, 	Address 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We have: NRIC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PostalCode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In general</a:t>
            </a:r>
          </a:p>
          <a:p>
            <a:pPr lvl="1"/>
            <a:r>
              <a:rPr lang="en-US" dirty="0"/>
              <a:t>Given A</a:t>
            </a:r>
            <a:r>
              <a:rPr lang="en-US" dirty="0">
                <a:sym typeface="Wingdings" pitchFamily="2" charset="2"/>
              </a:rPr>
              <a:t>B, BC</a:t>
            </a:r>
          </a:p>
          <a:p>
            <a:pPr lvl="1"/>
            <a:r>
              <a:rPr lang="en-US" dirty="0">
                <a:sym typeface="Wingdings" pitchFamily="2" charset="2"/>
              </a:rPr>
              <a:t>We always have AC</a:t>
            </a:r>
          </a:p>
          <a:p>
            <a:r>
              <a:rPr lang="en-US" dirty="0"/>
              <a:t>We will discuss how we can do this kind of derivations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do we care about such derivations?</a:t>
            </a:r>
          </a:p>
          <a:p>
            <a:r>
              <a:rPr lang="en-US" dirty="0"/>
              <a:t>Answer: it is needed in deciding whether a table is “bad” or not</a:t>
            </a:r>
          </a:p>
          <a:p>
            <a:r>
              <a:rPr lang="en-US" dirty="0"/>
              <a:t>Intuitive explanation: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Suppose that AC is an FD that makes a table “bad”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But we are only given AB and BC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we do not know that AC is implied by AB and BC, then we may misjudge the table to be a “good” 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</a:p>
          <a:p>
            <a:pPr lvl="1"/>
            <a:r>
              <a:rPr lang="en-US" dirty="0">
                <a:sym typeface="Wingdings" pitchFamily="2" charset="2"/>
              </a:rPr>
              <a:t>Three axioms for FD reasoning</a:t>
            </a:r>
          </a:p>
          <a:p>
            <a:pPr lvl="1"/>
            <a:r>
              <a:rPr lang="en-US" dirty="0">
                <a:sym typeface="Wingdings" pitchFamily="2" charset="2"/>
              </a:rPr>
              <a:t>Easy to understand, but not easy to apply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22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  <a:br>
              <a:rPr lang="en-US" dirty="0">
                <a:sym typeface="Wingdings" pitchFamily="2" charset="2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</a:t>
            </a:r>
            <a:r>
              <a:rPr lang="en-US"/>
              <a:t>of Reflexivity</a:t>
            </a:r>
            <a:endParaRPr lang="en-US" dirty="0"/>
          </a:p>
          <a:p>
            <a:pPr lvl="1"/>
            <a:r>
              <a:rPr lang="en-US" dirty="0"/>
              <a:t>A set of attributes </a:t>
            </a:r>
            <a:r>
              <a:rPr lang="en-US" dirty="0">
                <a:sym typeface="Wingdings" pitchFamily="2" charset="2"/>
              </a:rPr>
              <a:t> A subset of the attributes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NRIC, Name </a:t>
            </a:r>
            <a:r>
              <a:rPr lang="en-US" dirty="0">
                <a:sym typeface="Wingdings" pitchFamily="2" charset="2"/>
              </a:rPr>
              <a:t> NRIC</a:t>
            </a:r>
          </a:p>
          <a:p>
            <a:pPr lvl="1"/>
            <a:r>
              <a:rPr lang="en-US" dirty="0" err="1">
                <a:sym typeface="Wingdings" pitchFamily="2" charset="2"/>
              </a:rPr>
              <a:t>StudentID</a:t>
            </a:r>
            <a:r>
              <a:rPr lang="en-US" dirty="0">
                <a:sym typeface="Wingdings" pitchFamily="2" charset="2"/>
              </a:rPr>
              <a:t>, Name, Age  Name, Age</a:t>
            </a:r>
          </a:p>
          <a:p>
            <a:pPr lvl="1"/>
            <a:r>
              <a:rPr lang="en-US" dirty="0">
                <a:sym typeface="Wingdings" pitchFamily="2" charset="2"/>
              </a:rPr>
              <a:t>ABCD  ABC</a:t>
            </a:r>
          </a:p>
          <a:p>
            <a:pPr lvl="1"/>
            <a:r>
              <a:rPr lang="en-US" dirty="0">
                <a:sym typeface="Wingdings" pitchFamily="2" charset="2"/>
              </a:rPr>
              <a:t>ABCD  BCD</a:t>
            </a:r>
          </a:p>
          <a:p>
            <a:pPr lvl="1"/>
            <a:r>
              <a:rPr lang="en-US" dirty="0">
                <a:sym typeface="Wingdings" pitchFamily="2" charset="2"/>
              </a:rPr>
              <a:t>ABCD  AD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7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19661</TotalTime>
  <Words>3410</Words>
  <Application>Microsoft Macintosh PowerPoint</Application>
  <PresentationFormat>On-screen Show (4:3)</PresentationFormat>
  <Paragraphs>572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Iskoola Pota</vt:lpstr>
      <vt:lpstr>宋体</vt:lpstr>
      <vt:lpstr>Arial</vt:lpstr>
      <vt:lpstr>Calibri</vt:lpstr>
      <vt:lpstr>Garamond</vt:lpstr>
      <vt:lpstr>Wingdings</vt:lpstr>
      <vt:lpstr>Edge</vt:lpstr>
      <vt:lpstr>CZ2007 Introduction to Database Systems</vt:lpstr>
      <vt:lpstr>Recap</vt:lpstr>
      <vt:lpstr>Where Do FDs Come From?</vt:lpstr>
      <vt:lpstr>Where Do FDs Come From?</vt:lpstr>
      <vt:lpstr>Where Do FDs Come From?</vt:lpstr>
      <vt:lpstr>This Lecture</vt:lpstr>
      <vt:lpstr>This Lecture</vt:lpstr>
      <vt:lpstr>Reasoning with FDs</vt:lpstr>
      <vt:lpstr>Armstrong’s Axioms </vt:lpstr>
      <vt:lpstr>Armstrong’s Axioms </vt:lpstr>
      <vt:lpstr>Armstrong’s Axioms </vt:lpstr>
      <vt:lpstr>Reasoning with FDs</vt:lpstr>
      <vt:lpstr>Reasoning with FDs</vt:lpstr>
      <vt:lpstr>Reasoning with FDs</vt:lpstr>
      <vt:lpstr>Reasoning with FD</vt:lpstr>
      <vt:lpstr>An Intuitive Solution</vt:lpstr>
      <vt:lpstr>Steps of the Intuitive Solution</vt:lpstr>
      <vt:lpstr>Exercise</vt:lpstr>
      <vt:lpstr>Exercise</vt:lpstr>
      <vt:lpstr>Exercise</vt:lpstr>
      <vt:lpstr>Closure</vt:lpstr>
      <vt:lpstr>Exercise</vt:lpstr>
      <vt:lpstr>Exercise</vt:lpstr>
      <vt:lpstr>Closure &amp; FD</vt:lpstr>
      <vt:lpstr>Closure &amp; FD</vt:lpstr>
      <vt:lpstr>Roadmap</vt:lpstr>
      <vt:lpstr>Superkeys of a Table</vt:lpstr>
      <vt:lpstr>Keys of a Table</vt:lpstr>
      <vt:lpstr>Keys of a Table</vt:lpstr>
      <vt:lpstr>Candidate Keys</vt:lpstr>
      <vt:lpstr>Primary and Secondary Keys</vt:lpstr>
      <vt:lpstr>Finding the Keys</vt:lpstr>
      <vt:lpstr>Example</vt:lpstr>
      <vt:lpstr>Example</vt:lpstr>
      <vt:lpstr>Finding the Keys: Algorithm</vt:lpstr>
      <vt:lpstr>Example </vt:lpstr>
      <vt:lpstr>Example</vt:lpstr>
      <vt:lpstr>A Small Trick </vt:lpstr>
      <vt:lpstr>Another Small Trick</vt:lpstr>
      <vt:lpstr>Exercise (Find the Keys)</vt:lpstr>
      <vt:lpstr>Exercise (Find the Keys)</vt:lpstr>
      <vt:lpstr>Exercise (Find the Keys)</vt:lpstr>
      <vt:lpstr>Recap</vt:lpstr>
      <vt:lpstr>Recap</vt:lpstr>
      <vt:lpstr>Recap</vt:lpstr>
      <vt:lpstr>Normal Forms</vt:lpstr>
      <vt:lpstr>Normal Forms</vt:lpstr>
      <vt:lpstr>Normal Forms</vt:lpstr>
      <vt:lpstr>Boyce-Codd Normal Form (BCNF)</vt:lpstr>
      <vt:lpstr>Boyce-Codd Normal Form (BCNF)</vt:lpstr>
      <vt:lpstr>Boyce-Codd Normal Form (BCNF)</vt:lpstr>
      <vt:lpstr>BCNF: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abc</cp:lastModifiedBy>
  <cp:revision>1104</cp:revision>
  <cp:lastPrinted>2013-01-25T00:53:42Z</cp:lastPrinted>
  <dcterms:created xsi:type="dcterms:W3CDTF">2009-03-02T02:47:37Z</dcterms:created>
  <dcterms:modified xsi:type="dcterms:W3CDTF">2019-01-02T12:43:52Z</dcterms:modified>
</cp:coreProperties>
</file>