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51"/>
  </p:notesMasterIdLst>
  <p:handoutMasterIdLst>
    <p:handoutMasterId r:id="rId52"/>
  </p:handoutMasterIdLst>
  <p:sldIdLst>
    <p:sldId id="256" r:id="rId2"/>
    <p:sldId id="619" r:id="rId3"/>
    <p:sldId id="620" r:id="rId4"/>
    <p:sldId id="621" r:id="rId5"/>
    <p:sldId id="635" r:id="rId6"/>
    <p:sldId id="636" r:id="rId7"/>
    <p:sldId id="637" r:id="rId8"/>
    <p:sldId id="638" r:id="rId9"/>
    <p:sldId id="639" r:id="rId10"/>
    <p:sldId id="640" r:id="rId11"/>
    <p:sldId id="641" r:id="rId12"/>
    <p:sldId id="642" r:id="rId13"/>
    <p:sldId id="643" r:id="rId14"/>
    <p:sldId id="644" r:id="rId15"/>
    <p:sldId id="645" r:id="rId16"/>
    <p:sldId id="626" r:id="rId17"/>
    <p:sldId id="627" r:id="rId18"/>
    <p:sldId id="628" r:id="rId19"/>
    <p:sldId id="629" r:id="rId20"/>
    <p:sldId id="630" r:id="rId21"/>
    <p:sldId id="631" r:id="rId22"/>
    <p:sldId id="632" r:id="rId23"/>
    <p:sldId id="633" r:id="rId24"/>
    <p:sldId id="634" r:id="rId25"/>
    <p:sldId id="594" r:id="rId26"/>
    <p:sldId id="595" r:id="rId27"/>
    <p:sldId id="596" r:id="rId28"/>
    <p:sldId id="597" r:id="rId29"/>
    <p:sldId id="598" r:id="rId30"/>
    <p:sldId id="599" r:id="rId31"/>
    <p:sldId id="600" r:id="rId32"/>
    <p:sldId id="601" r:id="rId33"/>
    <p:sldId id="602" r:id="rId34"/>
    <p:sldId id="603" r:id="rId35"/>
    <p:sldId id="604" r:id="rId36"/>
    <p:sldId id="605" r:id="rId37"/>
    <p:sldId id="606" r:id="rId38"/>
    <p:sldId id="607" r:id="rId39"/>
    <p:sldId id="608" r:id="rId40"/>
    <p:sldId id="609" r:id="rId41"/>
    <p:sldId id="610" r:id="rId42"/>
    <p:sldId id="611" r:id="rId43"/>
    <p:sldId id="612" r:id="rId44"/>
    <p:sldId id="613" r:id="rId45"/>
    <p:sldId id="614" r:id="rId46"/>
    <p:sldId id="615" r:id="rId47"/>
    <p:sldId id="616" r:id="rId48"/>
    <p:sldId id="617" r:id="rId49"/>
    <p:sldId id="618" r:id="rId50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CC3300"/>
    <a:srgbClr val="0000FF"/>
    <a:srgbClr val="FFFFCC"/>
    <a:srgbClr val="FF9900"/>
    <a:srgbClr val="33CC33"/>
    <a:srgbClr val="66FF33"/>
    <a:srgbClr val="CC00CC"/>
    <a:srgbClr val="00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/>
    <p:restoredTop sz="81731" autoAdjust="0"/>
  </p:normalViewPr>
  <p:slideViewPr>
    <p:cSldViewPr>
      <p:cViewPr varScale="1">
        <p:scale>
          <a:sx n="127" d="100"/>
          <a:sy n="127" d="100"/>
        </p:scale>
        <p:origin x="10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993" y="0"/>
            <a:ext cx="2889938" cy="496332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A395C66-BAC7-4947-A978-17979EC9EE5D}" type="datetimeFigureOut">
              <a:rPr lang="zh-CN" altLang="en-US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009"/>
            <a:ext cx="2889938" cy="496332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993" y="9428009"/>
            <a:ext cx="2889938" cy="496332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4239E3A9-FBC1-4C90-89C7-C86D175BA3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08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993" y="0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C874FDD-B067-4E5B-9185-454DDEAB3F7B}" type="datetimeFigureOut">
              <a:rPr lang="zh-CN" altLang="en-US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2950"/>
            <a:ext cx="4960938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5153"/>
            <a:ext cx="533527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009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993" y="9428009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4026A9-F546-4A60-85FC-C280A3E995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689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98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70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="1">
                <a:latin typeface="Calibri" pitchFamily="34" charset="0"/>
                <a:cs typeface="Iskoola Pota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Calibri" pitchFamily="34" charset="0"/>
                <a:cs typeface="Iskoola Pota" pitchFamily="34" charset="0"/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FD6CDC6D-4EE0-4163-813D-9CD3796578B8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FC893D8-0101-4D6A-B8CF-851210C370A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  <a:cs typeface="Iskoola Pot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0466F-4628-4FD0-96E3-BD8917FD5FD0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B01DE-58FC-4595-BD9C-BE624D0330D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B8E33-68C8-450A-AAFD-1D2427969E67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ABE93-1989-44EE-8354-A9E88BBC465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D1CC542-DA65-4D97-A79C-E6B794CDE341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2868A76-9B69-47BF-9E4A-96902B10A1E7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E69D6CF1-B5B0-45CC-A494-C560F80EF8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6193BC6-5129-4551-9A0C-D589C1FA99E0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A794451-DE8C-4F17-A5F8-6E9471C791F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1DD4FC51-53E4-4B4A-8408-0D7C776F0E9B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4DCD14B-0E03-45C4-9CB4-EC1BF9DBC28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9D9692D-24FD-4BF2-843F-111947BC32F2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41499DB-596E-406E-A850-ADBBE4ACAF6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7657F-E8DF-42F6-A122-EC46F94251E9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21A6B-41C5-43CE-82EC-EE99A774C93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1453A-18CE-4CCF-8E9D-7173DDA93971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BB9F9-E069-4585-84F6-CF7DDE5C2DA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6D232-B991-4B2D-9ABC-E8235D4C177C}" type="datetimeFigureOut">
              <a:rPr lang="zh-CN" altLang="en-US" smtClean="0"/>
              <a:pPr>
                <a:defRPr/>
              </a:pPr>
              <a:t>2019/1/2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185E5-D22F-4151-B7A0-3D1C0E84A9F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2019/1/2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Calibri" pitchFamily="34" charset="0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Calibri" pitchFamily="34" charset="0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CZ2007 Introduction to Database Systems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2538434"/>
          </a:xfrm>
        </p:spPr>
        <p:txBody>
          <a:bodyPr>
            <a:normAutofit/>
          </a:bodyPr>
          <a:lstStyle/>
          <a:p>
            <a:pPr marL="26988" eaLnBrk="1" hangingPunct="1"/>
            <a:endParaRPr lang="en-US" altLang="zh-CN" sz="2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Small Trick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en-US" dirty="0"/>
              <a:t>Always check small combinations first</a:t>
            </a:r>
          </a:p>
          <a:p>
            <a:r>
              <a:rPr lang="en-US" dirty="0"/>
              <a:t>A table R(A, B, C, D)</a:t>
            </a:r>
          </a:p>
          <a:p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BC, CD, DA</a:t>
            </a:r>
            <a:endParaRPr lang="en-US" dirty="0"/>
          </a:p>
          <a:p>
            <a:r>
              <a:rPr lang="en-US" dirty="0"/>
              <a:t>Compute the closures:</a:t>
            </a:r>
          </a:p>
          <a:p>
            <a:pPr lvl="1"/>
            <a:r>
              <a:rPr lang="en-US" dirty="0"/>
              <a:t>{A}</a:t>
            </a:r>
            <a:r>
              <a:rPr lang="en-US" sz="4000" baseline="30000" dirty="0"/>
              <a:t>+</a:t>
            </a:r>
            <a:r>
              <a:rPr lang="en-US" dirty="0"/>
              <a:t>= {ABCD},  {B}</a:t>
            </a:r>
            <a:r>
              <a:rPr lang="en-US" sz="4000" baseline="30000" dirty="0"/>
              <a:t>+</a:t>
            </a:r>
            <a:r>
              <a:rPr lang="en-US" dirty="0"/>
              <a:t>= {ABCD},  {C}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/>
              <a:t>= {ABCD},  {D}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/>
              <a:t>= {ABCD}</a:t>
            </a:r>
            <a:endParaRPr lang="en-US" baseline="-25000" dirty="0"/>
          </a:p>
          <a:p>
            <a:pPr lvl="1"/>
            <a:r>
              <a:rPr lang="en-US" sz="2800" dirty="0"/>
              <a:t>No need to check others</a:t>
            </a:r>
          </a:p>
          <a:p>
            <a:pPr lvl="1"/>
            <a:r>
              <a:rPr lang="en-US" dirty="0"/>
              <a:t>The others are all </a:t>
            </a:r>
            <a:r>
              <a:rPr lang="en-US" dirty="0" err="1"/>
              <a:t>superkeys</a:t>
            </a:r>
            <a:r>
              <a:rPr lang="en-US" dirty="0"/>
              <a:t> but not keys</a:t>
            </a:r>
          </a:p>
          <a:p>
            <a:r>
              <a:rPr lang="en-US" dirty="0"/>
              <a:t>Keys: {A}, {B}, {C}, {D}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3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Small Trick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table R(A, B, C, D)</a:t>
            </a:r>
          </a:p>
          <a:p>
            <a:r>
              <a:rPr lang="en-US" dirty="0"/>
              <a:t>AB</a:t>
            </a:r>
            <a:r>
              <a:rPr lang="en-US" dirty="0">
                <a:sym typeface="Wingdings" pitchFamily="2" charset="2"/>
              </a:rPr>
              <a:t>C, ADB, BD</a:t>
            </a:r>
            <a:endParaRPr lang="en-US" dirty="0"/>
          </a:p>
          <a:p>
            <a:r>
              <a:rPr lang="en-US" dirty="0"/>
              <a:t>Notice that A does not appear in the right hand side of any functional dependencies</a:t>
            </a:r>
          </a:p>
          <a:p>
            <a:r>
              <a:rPr lang="en-US" dirty="0"/>
              <a:t>In that case, A must be in every key</a:t>
            </a:r>
          </a:p>
          <a:p>
            <a:r>
              <a:rPr lang="en-US" dirty="0"/>
              <a:t>Keys of R: AB, AD (From the previous slide) </a:t>
            </a:r>
          </a:p>
          <a:p>
            <a:r>
              <a:rPr lang="en-US" dirty="0"/>
              <a:t>In general, if an attribute that does not appear in the right hand side of any FD, then it must be in every key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987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(Find the Keys)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en-US" dirty="0"/>
              <a:t>A table R(A, B, C, D)</a:t>
            </a:r>
          </a:p>
          <a:p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AC, CD</a:t>
            </a:r>
            <a:endParaRPr lang="en-US" dirty="0"/>
          </a:p>
          <a:p>
            <a:r>
              <a:rPr lang="en-US" dirty="0"/>
              <a:t>A must be in every key</a:t>
            </a:r>
          </a:p>
          <a:p>
            <a:r>
              <a:rPr lang="en-US" dirty="0"/>
              <a:t>Compute the closures:</a:t>
            </a:r>
          </a:p>
          <a:p>
            <a:pPr lvl="1"/>
            <a:r>
              <a:rPr lang="en-US" dirty="0"/>
              <a:t>{A}</a:t>
            </a:r>
            <a:r>
              <a:rPr lang="en-US" sz="4000" baseline="30000" dirty="0"/>
              <a:t>+</a:t>
            </a:r>
            <a:r>
              <a:rPr lang="en-US" dirty="0"/>
              <a:t>= {ABCD}</a:t>
            </a:r>
          </a:p>
          <a:p>
            <a:pPr lvl="1"/>
            <a:r>
              <a:rPr lang="en-US" dirty="0"/>
              <a:t>No need to check others </a:t>
            </a:r>
            <a:r>
              <a:rPr lang="en-US" sz="2800" dirty="0"/>
              <a:t>	</a:t>
            </a:r>
            <a:endParaRPr lang="en-US" dirty="0"/>
          </a:p>
          <a:p>
            <a:r>
              <a:rPr lang="en-US" dirty="0"/>
              <a:t>Keys: {A}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6182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(Find the Keys)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>
            <a:normAutofit/>
          </a:bodyPr>
          <a:lstStyle/>
          <a:p>
            <a:r>
              <a:rPr lang="en-US" dirty="0"/>
              <a:t>A table R(A, B, C, D, E)</a:t>
            </a:r>
          </a:p>
          <a:p>
            <a:r>
              <a:rPr lang="en-US" dirty="0"/>
              <a:t>AB</a:t>
            </a:r>
            <a:r>
              <a:rPr lang="en-US" dirty="0">
                <a:sym typeface="Wingdings" pitchFamily="2" charset="2"/>
              </a:rPr>
              <a:t>C, CB, BCD, CDE</a:t>
            </a:r>
          </a:p>
          <a:p>
            <a:r>
              <a:rPr lang="en-US" dirty="0">
                <a:sym typeface="Wingdings" pitchFamily="2" charset="2"/>
              </a:rPr>
              <a:t>A must be in every key</a:t>
            </a:r>
          </a:p>
          <a:p>
            <a:r>
              <a:rPr lang="en-US" dirty="0"/>
              <a:t>Compute the closures:</a:t>
            </a:r>
          </a:p>
          <a:p>
            <a:pPr lvl="1"/>
            <a:r>
              <a:rPr lang="en-US" dirty="0"/>
              <a:t>{A}</a:t>
            </a:r>
            <a:r>
              <a:rPr lang="en-US" baseline="30000" dirty="0"/>
              <a:t>+</a:t>
            </a:r>
            <a:r>
              <a:rPr lang="en-US" dirty="0"/>
              <a:t> = {A}</a:t>
            </a:r>
          </a:p>
          <a:p>
            <a:pPr lvl="1"/>
            <a:r>
              <a:rPr lang="en-US" dirty="0"/>
              <a:t>{AB}</a:t>
            </a:r>
            <a:r>
              <a:rPr lang="en-US" baseline="30000" dirty="0"/>
              <a:t>+</a:t>
            </a:r>
            <a:r>
              <a:rPr lang="en-US" dirty="0"/>
              <a:t> = {ABCDE}</a:t>
            </a:r>
          </a:p>
          <a:p>
            <a:pPr lvl="1"/>
            <a:r>
              <a:rPr lang="en-US" dirty="0"/>
              <a:t>{AC}</a:t>
            </a:r>
            <a:r>
              <a:rPr lang="en-US" baseline="30000" dirty="0"/>
              <a:t>+</a:t>
            </a:r>
            <a:r>
              <a:rPr lang="en-US" dirty="0"/>
              <a:t> = {ACBDE}</a:t>
            </a:r>
          </a:p>
          <a:p>
            <a:pPr lvl="1"/>
            <a:r>
              <a:rPr lang="en-US" dirty="0"/>
              <a:t>{AD}</a:t>
            </a:r>
            <a:r>
              <a:rPr lang="en-US" baseline="30000" dirty="0"/>
              <a:t>+</a:t>
            </a:r>
            <a:r>
              <a:rPr lang="en-US" dirty="0"/>
              <a:t> = {AD}, {AE}</a:t>
            </a:r>
            <a:r>
              <a:rPr lang="en-US" baseline="30000" dirty="0"/>
              <a:t>+</a:t>
            </a:r>
            <a:r>
              <a:rPr lang="en-US" dirty="0"/>
              <a:t> = {AE}</a:t>
            </a:r>
          </a:p>
          <a:p>
            <a:pPr lvl="1"/>
            <a:r>
              <a:rPr lang="en-US" dirty="0"/>
              <a:t>{ADE}</a:t>
            </a:r>
            <a:r>
              <a:rPr lang="en-US" baseline="30000" dirty="0"/>
              <a:t>+</a:t>
            </a:r>
            <a:r>
              <a:rPr lang="en-US" dirty="0"/>
              <a:t> = {ADE}</a:t>
            </a:r>
          </a:p>
          <a:p>
            <a:pPr lvl="1"/>
            <a:endParaRPr lang="en-US" dirty="0"/>
          </a:p>
          <a:p>
            <a:endParaRPr lang="en-US" dirty="0">
              <a:sym typeface="Wingdings" pitchFamily="2" charset="2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7863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(Find the Keys)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table R(A, B, C, D, E, F) </a:t>
            </a:r>
          </a:p>
          <a:p>
            <a:r>
              <a:rPr lang="en-US" dirty="0"/>
              <a:t>AB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C, 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B, CBE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D, D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EF</a:t>
            </a:r>
          </a:p>
          <a:p>
            <a:r>
              <a:rPr lang="en-US" dirty="0"/>
              <a:t>A must be in every key</a:t>
            </a:r>
          </a:p>
          <a:p>
            <a:r>
              <a:rPr lang="en-US" dirty="0"/>
              <a:t>Compute the closures:</a:t>
            </a:r>
          </a:p>
          <a:p>
            <a:pPr lvl="1"/>
            <a:r>
              <a:rPr lang="en-US" dirty="0"/>
              <a:t>{A}</a:t>
            </a:r>
            <a:r>
              <a:rPr lang="en-US" baseline="30000" dirty="0"/>
              <a:t>+</a:t>
            </a:r>
            <a:r>
              <a:rPr lang="en-US" dirty="0"/>
              <a:t> = {A}</a:t>
            </a:r>
          </a:p>
          <a:p>
            <a:pPr lvl="1"/>
            <a:r>
              <a:rPr lang="en-US" dirty="0"/>
              <a:t>{AB}</a:t>
            </a:r>
            <a:r>
              <a:rPr lang="en-US" baseline="30000" dirty="0"/>
              <a:t>+</a:t>
            </a:r>
            <a:r>
              <a:rPr lang="en-US" dirty="0"/>
              <a:t> = {ABC}</a:t>
            </a:r>
          </a:p>
          <a:p>
            <a:pPr lvl="1"/>
            <a:r>
              <a:rPr lang="en-US" dirty="0"/>
              <a:t>{AC}</a:t>
            </a:r>
            <a:r>
              <a:rPr lang="en-US" baseline="30000" dirty="0"/>
              <a:t>+</a:t>
            </a:r>
            <a:r>
              <a:rPr lang="en-US" dirty="0"/>
              <a:t> = {ACB}</a:t>
            </a:r>
          </a:p>
          <a:p>
            <a:pPr lvl="1"/>
            <a:r>
              <a:rPr lang="en-US" dirty="0"/>
              <a:t>{AD}</a:t>
            </a:r>
            <a:r>
              <a:rPr lang="en-US" baseline="30000" dirty="0"/>
              <a:t>+</a:t>
            </a:r>
            <a:r>
              <a:rPr lang="en-US" dirty="0"/>
              <a:t> = {ADEF}</a:t>
            </a:r>
          </a:p>
          <a:p>
            <a:pPr lvl="1"/>
            <a:r>
              <a:rPr lang="en-US" dirty="0"/>
              <a:t>{AE}</a:t>
            </a:r>
            <a:r>
              <a:rPr lang="en-US" baseline="30000" dirty="0"/>
              <a:t>+</a:t>
            </a:r>
            <a:r>
              <a:rPr lang="en-US" dirty="0"/>
              <a:t> = {AE}, {AF}</a:t>
            </a:r>
            <a:r>
              <a:rPr lang="en-US" baseline="30000" dirty="0"/>
              <a:t>+</a:t>
            </a:r>
            <a:r>
              <a:rPr lang="en-US" dirty="0"/>
              <a:t> = {AF}</a:t>
            </a:r>
          </a:p>
          <a:p>
            <a:pPr lvl="1"/>
            <a:r>
              <a:rPr lang="en-US" dirty="0"/>
              <a:t>{ABC}</a:t>
            </a:r>
            <a:r>
              <a:rPr lang="en-US" baseline="30000" dirty="0"/>
              <a:t>+</a:t>
            </a:r>
            <a:r>
              <a:rPr lang="en-US" dirty="0"/>
              <a:t> = {ABC}</a:t>
            </a:r>
          </a:p>
          <a:p>
            <a:pPr lvl="1"/>
            <a:r>
              <a:rPr lang="en-US" dirty="0"/>
              <a:t>{ABD}</a:t>
            </a:r>
            <a:r>
              <a:rPr lang="en-US" baseline="30000" dirty="0"/>
              <a:t>+</a:t>
            </a:r>
            <a:r>
              <a:rPr lang="en-US" dirty="0"/>
              <a:t> = </a:t>
            </a:r>
            <a:r>
              <a:rPr lang="en-SG" dirty="0"/>
              <a:t>{ABE}</a:t>
            </a:r>
            <a:r>
              <a:rPr lang="en-SG" baseline="30000" dirty="0"/>
              <a:t>+</a:t>
            </a:r>
            <a:r>
              <a:rPr lang="en-SG" dirty="0"/>
              <a:t> = {ACD}</a:t>
            </a:r>
            <a:r>
              <a:rPr lang="en-SG" baseline="30000" dirty="0"/>
              <a:t>+</a:t>
            </a:r>
            <a:r>
              <a:rPr lang="en-SG" dirty="0"/>
              <a:t> = {ACE}</a:t>
            </a:r>
            <a:r>
              <a:rPr lang="en-SG" baseline="30000" dirty="0"/>
              <a:t>+</a:t>
            </a:r>
            <a:r>
              <a:rPr lang="en-SG" dirty="0"/>
              <a:t> = {ABCDEF}</a:t>
            </a:r>
          </a:p>
          <a:p>
            <a:pPr lvl="1"/>
            <a:r>
              <a:rPr lang="en-US" dirty="0"/>
              <a:t>{ADE}</a:t>
            </a:r>
            <a:r>
              <a:rPr lang="en-US" baseline="30000" dirty="0"/>
              <a:t>+</a:t>
            </a:r>
            <a:r>
              <a:rPr lang="en-US" dirty="0"/>
              <a:t> = {ADEF}</a:t>
            </a:r>
          </a:p>
        </p:txBody>
      </p:sp>
    </p:spTree>
    <p:extLst>
      <p:ext uri="{BB962C8B-B14F-4D97-AF65-F5344CB8AC3E}">
        <p14:creationId xmlns:p14="http://schemas.microsoft.com/office/powerpoint/2010/main" val="27081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talked about a lot of abstract stuff</a:t>
            </a:r>
          </a:p>
          <a:p>
            <a:pPr lvl="1"/>
            <a:r>
              <a:rPr lang="en-US" dirty="0"/>
              <a:t>Functional Dependencies</a:t>
            </a:r>
          </a:p>
          <a:p>
            <a:pPr lvl="1"/>
            <a:r>
              <a:rPr lang="en-US" dirty="0"/>
              <a:t>Armstrong’s Axioms</a:t>
            </a:r>
          </a:p>
          <a:p>
            <a:pPr lvl="1"/>
            <a:r>
              <a:rPr lang="en-US" dirty="0"/>
              <a:t>Closure</a:t>
            </a:r>
            <a:r>
              <a:rPr lang="en-SG" dirty="0"/>
              <a:t>s</a:t>
            </a:r>
          </a:p>
          <a:p>
            <a:pPr lvl="1"/>
            <a:r>
              <a:rPr lang="en-US" dirty="0"/>
              <a:t>Keys</a:t>
            </a:r>
          </a:p>
          <a:p>
            <a:r>
              <a:rPr lang="en-US" dirty="0"/>
              <a:t>Again, what are we doing here?</a:t>
            </a:r>
          </a:p>
          <a:p>
            <a:r>
              <a:rPr lang="en-US" dirty="0"/>
              <a:t>The above stuff is needed for </a:t>
            </a:r>
            <a:r>
              <a:rPr lang="en-US" dirty="0">
                <a:solidFill>
                  <a:srgbClr val="0000FF"/>
                </a:solidFill>
              </a:rPr>
              <a:t>normal forms </a:t>
            </a:r>
            <a:r>
              <a:rPr lang="en-US" dirty="0"/>
              <a:t>and</a:t>
            </a:r>
            <a:r>
              <a:rPr lang="en-US" dirty="0">
                <a:solidFill>
                  <a:srgbClr val="0000FF"/>
                </a:solidFill>
              </a:rPr>
              <a:t>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03867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33973"/>
          </a:xfrm>
        </p:spPr>
        <p:txBody>
          <a:bodyPr>
            <a:normAutofit fontScale="92500"/>
          </a:bodyPr>
          <a:lstStyle/>
          <a:p>
            <a:r>
              <a:rPr lang="en-US" dirty="0"/>
              <a:t>The table has a number of anomalies</a:t>
            </a:r>
          </a:p>
          <a:p>
            <a:pPr lvl="1"/>
            <a:r>
              <a:rPr lang="en-US" dirty="0"/>
              <a:t>Redundancy, insertion anomalies, etc.</a:t>
            </a:r>
          </a:p>
          <a:p>
            <a:r>
              <a:rPr lang="en-US" dirty="0"/>
              <a:t>We would like to get rid of tables like this</a:t>
            </a:r>
          </a:p>
          <a:p>
            <a:r>
              <a:rPr lang="en-US" dirty="0"/>
              <a:t>For this purpose, we need</a:t>
            </a:r>
          </a:p>
          <a:p>
            <a:pPr lvl="1"/>
            <a:r>
              <a:rPr lang="en-US" dirty="0"/>
              <a:t>A method to </a:t>
            </a:r>
            <a:r>
              <a:rPr lang="en-US" dirty="0">
                <a:solidFill>
                  <a:srgbClr val="C00000"/>
                </a:solidFill>
              </a:rPr>
              <a:t>detect</a:t>
            </a:r>
            <a:r>
              <a:rPr lang="en-US" dirty="0"/>
              <a:t> “bad tables” like this	   </a:t>
            </a:r>
          </a:p>
          <a:p>
            <a:pPr lvl="1"/>
            <a:r>
              <a:rPr lang="en-US" dirty="0"/>
              <a:t>A method to </a:t>
            </a:r>
            <a:r>
              <a:rPr lang="en-US" dirty="0">
                <a:solidFill>
                  <a:srgbClr val="C00000"/>
                </a:solidFill>
              </a:rPr>
              <a:t>fix</a:t>
            </a:r>
            <a:r>
              <a:rPr lang="en-US" dirty="0"/>
              <a:t> “bad tables” like this                           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457200" y="1052736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Phone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74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363272" cy="3133973"/>
          </a:xfrm>
        </p:spPr>
        <p:txBody>
          <a:bodyPr>
            <a:normAutofit fontScale="92500"/>
          </a:bodyPr>
          <a:lstStyle/>
          <a:p>
            <a:r>
              <a:rPr lang="en-US" dirty="0"/>
              <a:t>The table has a number of anomalies</a:t>
            </a:r>
          </a:p>
          <a:p>
            <a:pPr lvl="1"/>
            <a:r>
              <a:rPr lang="en-US" dirty="0"/>
              <a:t>Redundancy, insertion anomalies, etc.</a:t>
            </a:r>
          </a:p>
          <a:p>
            <a:r>
              <a:rPr lang="en-US" dirty="0"/>
              <a:t>We would like to get rid of tables like this</a:t>
            </a:r>
          </a:p>
          <a:p>
            <a:r>
              <a:rPr lang="en-US" dirty="0"/>
              <a:t>For this purpose, we need</a:t>
            </a:r>
          </a:p>
          <a:p>
            <a:pPr lvl="1"/>
            <a:r>
              <a:rPr lang="en-US" dirty="0"/>
              <a:t>A method to </a:t>
            </a:r>
            <a:r>
              <a:rPr lang="en-US" dirty="0">
                <a:solidFill>
                  <a:srgbClr val="C00000"/>
                </a:solidFill>
              </a:rPr>
              <a:t>detect</a:t>
            </a:r>
            <a:r>
              <a:rPr lang="en-US" dirty="0"/>
              <a:t> “bad tables” like this: </a:t>
            </a:r>
            <a:r>
              <a:rPr lang="en-US" dirty="0">
                <a:solidFill>
                  <a:srgbClr val="0000FF"/>
                </a:solidFill>
              </a:rPr>
              <a:t>normal forms</a:t>
            </a:r>
          </a:p>
          <a:p>
            <a:pPr lvl="1"/>
            <a:r>
              <a:rPr lang="en-US" dirty="0"/>
              <a:t>A method to </a:t>
            </a:r>
            <a:r>
              <a:rPr lang="en-US" dirty="0">
                <a:solidFill>
                  <a:srgbClr val="C00000"/>
                </a:solidFill>
              </a:rPr>
              <a:t>fix</a:t>
            </a:r>
            <a:r>
              <a:rPr lang="en-US" dirty="0"/>
              <a:t> “bad tables” like this: </a:t>
            </a:r>
            <a:r>
              <a:rPr lang="en-US" dirty="0">
                <a:solidFill>
                  <a:srgbClr val="0000FF"/>
                </a:solidFill>
              </a:rPr>
              <a:t>normalization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457200" y="1052736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Phone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522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conditions that a “good” table must satisfy</a:t>
            </a:r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A student can get first-class honor, if her GPA is at least 4.0</a:t>
            </a:r>
          </a:p>
          <a:p>
            <a:pPr lvl="1"/>
            <a:r>
              <a:rPr lang="en-US" dirty="0"/>
              <a:t>“At least 4.0” is a condition that first-class-honor students must satisfy</a:t>
            </a:r>
          </a:p>
          <a:p>
            <a:pPr lvl="1"/>
            <a:r>
              <a:rPr lang="en-US" dirty="0"/>
              <a:t>Normal forms are conditions for “good” tables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381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Various normal forms (in increasing order of strictness)</a:t>
            </a:r>
          </a:p>
          <a:p>
            <a:pPr lvl="1"/>
            <a:r>
              <a:rPr lang="en-US" dirty="0"/>
              <a:t>First normal form</a:t>
            </a:r>
          </a:p>
          <a:p>
            <a:pPr lvl="1"/>
            <a:r>
              <a:rPr lang="en-US" dirty="0"/>
              <a:t>Second normal form</a:t>
            </a:r>
          </a:p>
          <a:p>
            <a:pPr lvl="1"/>
            <a:r>
              <a:rPr lang="en-US" dirty="0"/>
              <a:t>Third normal form (3NF)</a:t>
            </a:r>
          </a:p>
          <a:p>
            <a:pPr lvl="1"/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  <a:p>
            <a:pPr lvl="1"/>
            <a:r>
              <a:rPr lang="en-US" dirty="0"/>
              <a:t>Fourth normal form</a:t>
            </a:r>
          </a:p>
          <a:p>
            <a:pPr lvl="1"/>
            <a:r>
              <a:rPr lang="en-US" dirty="0"/>
              <a:t>Fifth normal form</a:t>
            </a:r>
          </a:p>
          <a:p>
            <a:pPr lvl="1"/>
            <a:r>
              <a:rPr lang="en-US" dirty="0"/>
              <a:t>Sixth normal form</a:t>
            </a:r>
          </a:p>
          <a:p>
            <a:r>
              <a:rPr lang="en-US" dirty="0"/>
              <a:t>3NF and BCNF are most commonly used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471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Reasoning with FDs</a:t>
            </a:r>
          </a:p>
          <a:p>
            <a:pPr lvl="1"/>
            <a:r>
              <a:rPr lang="en-US" dirty="0"/>
              <a:t>Armstrong’s axioms</a:t>
            </a:r>
          </a:p>
          <a:p>
            <a:pPr lvl="1"/>
            <a:r>
              <a:rPr lang="en-US" dirty="0"/>
              <a:t>Closures</a:t>
            </a:r>
          </a:p>
          <a:p>
            <a:pPr lvl="2"/>
            <a:r>
              <a:rPr lang="en-US" dirty="0"/>
              <a:t>Four attributes: A, B, C, D</a:t>
            </a:r>
          </a:p>
          <a:p>
            <a:pPr lvl="2"/>
            <a:r>
              <a:rPr lang="en-US" dirty="0"/>
              <a:t>Given: </a:t>
            </a:r>
            <a:r>
              <a:rPr lang="en-US" dirty="0">
                <a:sym typeface="Wingdings" pitchFamily="2" charset="2"/>
              </a:rPr>
              <a:t>BD, DBA, </a:t>
            </a:r>
            <a:r>
              <a:rPr lang="en-US" dirty="0"/>
              <a:t>AD</a:t>
            </a:r>
            <a:r>
              <a:rPr lang="en-US" dirty="0">
                <a:sym typeface="Wingdings" pitchFamily="2" charset="2"/>
              </a:rPr>
              <a:t>C</a:t>
            </a:r>
          </a:p>
          <a:p>
            <a:pPr lvl="2"/>
            <a:r>
              <a:rPr lang="en-US" dirty="0">
                <a:sym typeface="Wingdings" pitchFamily="2" charset="2"/>
              </a:rPr>
              <a:t>To prove BC:</a:t>
            </a:r>
          </a:p>
          <a:p>
            <a:pPr lvl="2"/>
            <a:r>
              <a:rPr lang="en-US" dirty="0"/>
              <a:t>{B}</a:t>
            </a:r>
            <a:r>
              <a:rPr lang="en-US" sz="4000" baseline="30000" dirty="0"/>
              <a:t>+</a:t>
            </a:r>
            <a:r>
              <a:rPr lang="en-US" dirty="0"/>
              <a:t>= {B, D, A, C}</a:t>
            </a:r>
          </a:p>
          <a:p>
            <a:pPr lvl="2"/>
            <a:r>
              <a:rPr lang="en-US" dirty="0"/>
              <a:t>C is in {B}</a:t>
            </a:r>
            <a:r>
              <a:rPr lang="en-US" sz="3200" baseline="30000" dirty="0"/>
              <a:t>+</a:t>
            </a:r>
            <a:endParaRPr lang="en-US" dirty="0"/>
          </a:p>
          <a:p>
            <a:pPr lvl="2"/>
            <a:r>
              <a:rPr lang="en-US" dirty="0"/>
              <a:t>So B</a:t>
            </a:r>
            <a:r>
              <a:rPr lang="en-US" dirty="0">
                <a:sym typeface="Wingdings" panose="05000000000000000000" pitchFamily="2" charset="2"/>
              </a:rPr>
              <a:t>C holds</a:t>
            </a:r>
            <a:endParaRPr lang="en-US" dirty="0"/>
          </a:p>
          <a:p>
            <a:pPr lvl="2"/>
            <a:endParaRPr lang="en-US" dirty="0">
              <a:sym typeface="Wingdings" pitchFamily="2" charset="2"/>
            </a:endParaRPr>
          </a:p>
          <a:p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6732240" y="3861049"/>
            <a:ext cx="3850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latin typeface="Calibri" panose="020F0502020204030204" pitchFamily="34" charset="0"/>
              </a:rPr>
              <a:t>A</a:t>
            </a:r>
            <a:endParaRPr lang="en-SG" sz="27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0072" y="2636913"/>
            <a:ext cx="3850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latin typeface="Calibri" panose="020F0502020204030204" pitchFamily="34" charset="0"/>
              </a:rPr>
              <a:t>B</a:t>
            </a:r>
            <a:endParaRPr lang="en-SG" sz="27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72400" y="3184490"/>
            <a:ext cx="3690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latin typeface="Calibri" panose="020F0502020204030204" pitchFamily="34" charset="0"/>
              </a:rPr>
              <a:t>C</a:t>
            </a:r>
            <a:endParaRPr lang="en-SG" sz="2700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2200" y="2636912"/>
            <a:ext cx="39786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latin typeface="Calibri" panose="020F0502020204030204" pitchFamily="34" charset="0"/>
              </a:rPr>
              <a:t>D</a:t>
            </a:r>
            <a:endParaRPr lang="en-SG" sz="2700" dirty="0">
              <a:latin typeface="Calibri" panose="020F0502020204030204" pitchFamily="34" charset="0"/>
            </a:endParaRPr>
          </a:p>
        </p:txBody>
      </p: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 bwMode="auto">
          <a:xfrm flipV="1">
            <a:off x="5605114" y="2890828"/>
            <a:ext cx="767086" cy="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7236296" y="3140969"/>
            <a:ext cx="576064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</a:rPr>
              <a:t>AND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724128" y="3429001"/>
            <a:ext cx="576064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</a:rPr>
              <a:t>AND</a:t>
            </a:r>
          </a:p>
        </p:txBody>
      </p:sp>
      <p:cxnSp>
        <p:nvCxnSpPr>
          <p:cNvPr id="11" name="Straight Arrow Connector 10"/>
          <p:cNvCxnSpPr>
            <a:stCxn id="5" idx="2"/>
            <a:endCxn id="10" idx="1"/>
          </p:cNvCxnSpPr>
          <p:nvPr/>
        </p:nvCxnSpPr>
        <p:spPr bwMode="auto">
          <a:xfrm>
            <a:off x="5412593" y="3144744"/>
            <a:ext cx="395898" cy="36862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2" name="Straight Arrow Connector 11"/>
          <p:cNvCxnSpPr>
            <a:stCxn id="7" idx="2"/>
            <a:endCxn id="10" idx="7"/>
          </p:cNvCxnSpPr>
          <p:nvPr/>
        </p:nvCxnSpPr>
        <p:spPr bwMode="auto">
          <a:xfrm flipH="1">
            <a:off x="6215829" y="3144743"/>
            <a:ext cx="355304" cy="36862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3" name="Straight Arrow Connector 12"/>
          <p:cNvCxnSpPr>
            <a:stCxn id="10" idx="4"/>
            <a:endCxn id="4" idx="1"/>
          </p:cNvCxnSpPr>
          <p:nvPr/>
        </p:nvCxnSpPr>
        <p:spPr bwMode="auto">
          <a:xfrm>
            <a:off x="6012160" y="4005065"/>
            <a:ext cx="720080" cy="1099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 bwMode="auto">
          <a:xfrm>
            <a:off x="6770066" y="2890828"/>
            <a:ext cx="550593" cy="33450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5" name="Straight Arrow Connector 14"/>
          <p:cNvCxnSpPr>
            <a:stCxn id="4" idx="3"/>
            <a:endCxn id="9" idx="3"/>
          </p:cNvCxnSpPr>
          <p:nvPr/>
        </p:nvCxnSpPr>
        <p:spPr bwMode="auto">
          <a:xfrm flipV="1">
            <a:off x="7117282" y="3632670"/>
            <a:ext cx="203377" cy="48229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6" name="Straight Arrow Connector 15"/>
          <p:cNvCxnSpPr>
            <a:stCxn id="9" idx="6"/>
            <a:endCxn id="6" idx="1"/>
          </p:cNvCxnSpPr>
          <p:nvPr/>
        </p:nvCxnSpPr>
        <p:spPr bwMode="auto">
          <a:xfrm>
            <a:off x="7812360" y="3429001"/>
            <a:ext cx="360040" cy="940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4734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Various normal forms (in increasing order of strictness)</a:t>
            </a:r>
          </a:p>
          <a:p>
            <a:pPr lvl="1"/>
            <a:r>
              <a:rPr lang="en-US" dirty="0"/>
              <a:t>First normal form</a:t>
            </a:r>
          </a:p>
          <a:p>
            <a:pPr lvl="1"/>
            <a:r>
              <a:rPr lang="en-US" dirty="0"/>
              <a:t>Second normal form</a:t>
            </a:r>
          </a:p>
          <a:p>
            <a:pPr lvl="1"/>
            <a:r>
              <a:rPr lang="en-US" dirty="0">
                <a:solidFill>
                  <a:srgbClr val="A50021"/>
                </a:solidFill>
              </a:rPr>
              <a:t>Third normal form (3NF)</a:t>
            </a:r>
          </a:p>
          <a:p>
            <a:pPr lvl="1"/>
            <a:r>
              <a:rPr lang="en-US" dirty="0">
                <a:solidFill>
                  <a:srgbClr val="A50021"/>
                </a:solidFill>
              </a:rPr>
              <a:t>Boyce-</a:t>
            </a:r>
            <a:r>
              <a:rPr lang="en-US" dirty="0" err="1">
                <a:solidFill>
                  <a:srgbClr val="A50021"/>
                </a:solidFill>
              </a:rPr>
              <a:t>Codd</a:t>
            </a:r>
            <a:r>
              <a:rPr lang="en-US" dirty="0">
                <a:solidFill>
                  <a:srgbClr val="A50021"/>
                </a:solidFill>
              </a:rPr>
              <a:t> normal form (BCNF)</a:t>
            </a:r>
          </a:p>
          <a:p>
            <a:pPr lvl="1"/>
            <a:r>
              <a:rPr lang="en-US" dirty="0"/>
              <a:t>Fourth normal form</a:t>
            </a:r>
          </a:p>
          <a:p>
            <a:pPr lvl="1"/>
            <a:r>
              <a:rPr lang="en-US" dirty="0"/>
              <a:t>Fifth normal form</a:t>
            </a:r>
          </a:p>
          <a:p>
            <a:pPr lvl="1"/>
            <a:r>
              <a:rPr lang="en-US" dirty="0"/>
              <a:t>Sixth normal form</a:t>
            </a:r>
          </a:p>
          <a:p>
            <a:r>
              <a:rPr lang="en-US" dirty="0"/>
              <a:t>3NF and BCNF are most commonly used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5831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table R is in BCNF, if and only if</a:t>
            </a:r>
          </a:p>
          <a:p>
            <a:pPr lvl="1"/>
            <a:r>
              <a:rPr lang="en-US" dirty="0"/>
              <a:t>The left hand side of </a:t>
            </a:r>
            <a:r>
              <a:rPr lang="en-US" dirty="0">
                <a:solidFill>
                  <a:srgbClr val="A50021"/>
                </a:solidFill>
              </a:rPr>
              <a:t>every</a:t>
            </a:r>
            <a:r>
              <a:rPr lang="en-US" dirty="0"/>
              <a:t> non-trivial FD contains a key of R</a:t>
            </a:r>
          </a:p>
          <a:p>
            <a:r>
              <a:rPr lang="en-US" dirty="0"/>
              <a:t>Non-trivial FD:</a:t>
            </a:r>
          </a:p>
          <a:p>
            <a:pPr lvl="1"/>
            <a:r>
              <a:rPr lang="en-US" dirty="0"/>
              <a:t>An FD that is not implied by the axiom of reflexivity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		-- Non-trivial</a:t>
            </a:r>
          </a:p>
          <a:p>
            <a:pPr lvl="2"/>
            <a:r>
              <a:rPr lang="en-US" dirty="0">
                <a:sym typeface="Wingdings" pitchFamily="2" charset="2"/>
              </a:rPr>
              <a:t>ACBC	-- Non-trivial</a:t>
            </a:r>
          </a:p>
          <a:p>
            <a:pPr lvl="2"/>
            <a:r>
              <a:rPr lang="en-US" dirty="0">
                <a:sym typeface="Wingdings" pitchFamily="2" charset="2"/>
              </a:rPr>
              <a:t>ACA		-- Trivial</a:t>
            </a:r>
          </a:p>
          <a:p>
            <a:pPr lvl="2"/>
            <a:r>
              <a:rPr lang="en-US" dirty="0">
                <a:sym typeface="Wingdings" pitchFamily="2" charset="2"/>
              </a:rPr>
              <a:t>ACC		-- Trivial</a:t>
            </a:r>
            <a:endParaRPr lang="en-US" dirty="0"/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3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table R is in BCNF, if and only if</a:t>
            </a:r>
          </a:p>
          <a:p>
            <a:pPr lvl="1"/>
            <a:r>
              <a:rPr lang="en-US" dirty="0"/>
              <a:t>The left hand side of </a:t>
            </a:r>
            <a:r>
              <a:rPr lang="en-US" dirty="0">
                <a:solidFill>
                  <a:srgbClr val="A50021"/>
                </a:solidFill>
              </a:rPr>
              <a:t>every</a:t>
            </a:r>
            <a:r>
              <a:rPr lang="en-US" dirty="0"/>
              <a:t> non-trivial FD contains a key of R</a:t>
            </a:r>
          </a:p>
          <a:p>
            <a:r>
              <a:rPr lang="en-US" dirty="0"/>
              <a:t>R(A, B)</a:t>
            </a:r>
          </a:p>
          <a:p>
            <a:r>
              <a:rPr lang="en-US" dirty="0"/>
              <a:t>Given FDs: A</a:t>
            </a:r>
            <a:r>
              <a:rPr lang="en-US" dirty="0">
                <a:sym typeface="Wingdings" pitchFamily="2" charset="2"/>
              </a:rPr>
              <a:t>B</a:t>
            </a:r>
          </a:p>
          <a:p>
            <a:r>
              <a:rPr lang="en-US" dirty="0">
                <a:sym typeface="Wingdings" pitchFamily="2" charset="2"/>
              </a:rPr>
              <a:t>Key: A</a:t>
            </a:r>
          </a:p>
          <a:p>
            <a:r>
              <a:rPr lang="en-US" dirty="0">
                <a:sym typeface="Wingdings" pitchFamily="2" charset="2"/>
              </a:rPr>
              <a:t>All FDs on R: AB, ABA, ABB, ABAB</a:t>
            </a:r>
          </a:p>
          <a:p>
            <a:pPr lvl="1"/>
            <a:r>
              <a:rPr lang="en-US" dirty="0">
                <a:sym typeface="Wingdings" pitchFamily="2" charset="2"/>
              </a:rPr>
              <a:t>ABA, ABB, ABAB: trivial</a:t>
            </a:r>
          </a:p>
          <a:p>
            <a:pPr lvl="1"/>
            <a:r>
              <a:rPr lang="en-US" dirty="0">
                <a:sym typeface="Wingdings" pitchFamily="2" charset="2"/>
              </a:rPr>
              <a:t>AB: The left hand side contains a key</a:t>
            </a:r>
          </a:p>
          <a:p>
            <a:r>
              <a:rPr lang="en-US" dirty="0">
                <a:sym typeface="Wingdings" pitchFamily="2" charset="2"/>
              </a:rPr>
              <a:t>Therefore, R is in BCNF</a:t>
            </a:r>
          </a:p>
          <a:p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703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table R is in BCNF, if and only if</a:t>
            </a:r>
          </a:p>
          <a:p>
            <a:pPr lvl="1"/>
            <a:r>
              <a:rPr lang="en-US" dirty="0"/>
              <a:t>The left hand side of </a:t>
            </a:r>
            <a:r>
              <a:rPr lang="en-US" dirty="0">
                <a:solidFill>
                  <a:srgbClr val="A50021"/>
                </a:solidFill>
              </a:rPr>
              <a:t>every</a:t>
            </a:r>
            <a:r>
              <a:rPr lang="en-US" dirty="0"/>
              <a:t> non-trivial FD contains a key of R</a:t>
            </a:r>
          </a:p>
          <a:p>
            <a:r>
              <a:rPr lang="en-US" dirty="0"/>
              <a:t>R(A, B, C)</a:t>
            </a:r>
          </a:p>
          <a:p>
            <a:r>
              <a:rPr lang="en-US" dirty="0"/>
              <a:t>Given FDs: A</a:t>
            </a:r>
            <a:r>
              <a:rPr lang="en-US" dirty="0">
                <a:sym typeface="Wingdings" pitchFamily="2" charset="2"/>
              </a:rPr>
              <a:t>B</a:t>
            </a:r>
          </a:p>
          <a:p>
            <a:r>
              <a:rPr lang="en-US" dirty="0">
                <a:sym typeface="Wingdings" pitchFamily="2" charset="2"/>
              </a:rPr>
              <a:t>Key: AC</a:t>
            </a:r>
          </a:p>
          <a:p>
            <a:r>
              <a:rPr lang="en-US" dirty="0">
                <a:sym typeface="Wingdings" pitchFamily="2" charset="2"/>
              </a:rPr>
              <a:t>All FDs on R: AB, ABB, ACC, …</a:t>
            </a:r>
          </a:p>
          <a:p>
            <a:pPr lvl="1"/>
            <a:r>
              <a:rPr lang="en-SG" dirty="0">
                <a:sym typeface="Wingdings" pitchFamily="2" charset="2"/>
              </a:rPr>
              <a:t>The left hand side of AB does not contain a key</a:t>
            </a:r>
            <a:endParaRPr lang="en-US" sz="2400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Therefore, R is NOT in BCNF</a:t>
            </a:r>
          </a:p>
          <a:p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441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BCNF: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456384"/>
          </a:xfrm>
        </p:spPr>
        <p:txBody>
          <a:bodyPr>
            <a:normAutofit/>
          </a:bodyPr>
          <a:lstStyle/>
          <a:p>
            <a:r>
              <a:rPr lang="en-US" dirty="0"/>
              <a:t>NRIC </a:t>
            </a:r>
            <a:r>
              <a:rPr lang="en-US" dirty="0">
                <a:sym typeface="Wingdings" pitchFamily="2" charset="2"/>
              </a:rPr>
              <a:t> Name, Address</a:t>
            </a:r>
            <a:endParaRPr lang="en-US" dirty="0"/>
          </a:p>
          <a:p>
            <a:r>
              <a:rPr lang="en-US" dirty="0"/>
              <a:t>Key: {NRIC, Phone}</a:t>
            </a:r>
          </a:p>
          <a:p>
            <a:r>
              <a:rPr lang="en-US" dirty="0"/>
              <a:t>Not in BCNF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457200" y="1052736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Phone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98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BCNF: Straightforward Checking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8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Given: A table R, A set of FDs on R</a:t>
            </a:r>
          </a:p>
          <a:p>
            <a:r>
              <a:rPr lang="en-US" sz="3000" dirty="0"/>
              <a:t>Step 1: Derive the keys of R</a:t>
            </a:r>
          </a:p>
          <a:p>
            <a:r>
              <a:rPr lang="en-US" sz="3000" dirty="0"/>
              <a:t>Step 2: Derive all non-trivial FDs on R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r>
              <a:rPr lang="en-US" sz="3000" dirty="0"/>
              <a:t>Step 3: For each non-trivial FD, check if its left hand side contains a key</a:t>
            </a:r>
          </a:p>
          <a:p>
            <a:r>
              <a:rPr lang="en-US" sz="3000" dirty="0"/>
              <a:t>Step 4: If all FDs pass the check, then R is in BCNF; otherwise, R is not in BCNF</a:t>
            </a:r>
            <a:endParaRPr lang="en-SG" sz="3000" dirty="0"/>
          </a:p>
        </p:txBody>
      </p:sp>
    </p:spTree>
    <p:extLst>
      <p:ext uri="{BB962C8B-B14F-4D97-AF65-F5344CB8AC3E}">
        <p14:creationId xmlns:p14="http://schemas.microsoft.com/office/powerpoint/2010/main" val="18563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BCNF: Straightforward Checking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Given: A table R, A set of FDs on R</a:t>
            </a:r>
          </a:p>
          <a:p>
            <a:r>
              <a:rPr lang="en-US" dirty="0"/>
              <a:t>Step 1: Derive the keys of R</a:t>
            </a:r>
          </a:p>
          <a:p>
            <a:r>
              <a:rPr lang="en-US" dirty="0"/>
              <a:t>Step 2: Derive all non-trivial FDs on R</a:t>
            </a:r>
          </a:p>
          <a:p>
            <a:pPr lvl="1"/>
            <a:r>
              <a:rPr lang="en-US" dirty="0"/>
              <a:t>This is too time-consuming</a:t>
            </a:r>
          </a:p>
          <a:p>
            <a:pPr lvl="1"/>
            <a:r>
              <a:rPr lang="en-US" dirty="0"/>
              <a:t>Trick: Only check the FDs </a:t>
            </a:r>
            <a:r>
              <a:rPr lang="en-US" dirty="0">
                <a:solidFill>
                  <a:srgbClr val="A50021"/>
                </a:solidFill>
              </a:rPr>
              <a:t>given </a:t>
            </a:r>
            <a:r>
              <a:rPr lang="en-US" dirty="0"/>
              <a:t>on R instead of all FDs</a:t>
            </a:r>
          </a:p>
          <a:p>
            <a:r>
              <a:rPr lang="en-US" dirty="0"/>
              <a:t>Step 3: For each non-trivial FD, check if its left hand side contains a key</a:t>
            </a:r>
          </a:p>
          <a:p>
            <a:r>
              <a:rPr lang="en-US" dirty="0"/>
              <a:t>Step 4: If all FDs pass the check, then R is in BCNF; otherwise, R is not in BCNF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3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Checking: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R(A, B, C, D)</a:t>
            </a:r>
          </a:p>
          <a:p>
            <a:r>
              <a:rPr lang="en-US" dirty="0"/>
              <a:t>Given: A</a:t>
            </a:r>
            <a:r>
              <a:rPr lang="en-US" dirty="0">
                <a:sym typeface="Wingdings" pitchFamily="2" charset="2"/>
              </a:rPr>
              <a:t>B, AC, AD</a:t>
            </a:r>
          </a:p>
          <a:p>
            <a:r>
              <a:rPr lang="en-US" dirty="0">
                <a:sym typeface="Wingdings" pitchFamily="2" charset="2"/>
              </a:rPr>
              <a:t>Keys: A</a:t>
            </a:r>
          </a:p>
          <a:p>
            <a:r>
              <a:rPr lang="en-US" dirty="0">
                <a:sym typeface="Wingdings" pitchFamily="2" charset="2"/>
              </a:rPr>
              <a:t>Check: For each </a:t>
            </a:r>
            <a:r>
              <a:rPr lang="en-US" dirty="0">
                <a:solidFill>
                  <a:srgbClr val="A50021"/>
                </a:solidFill>
                <a:sym typeface="Wingdings" pitchFamily="2" charset="2"/>
              </a:rPr>
              <a:t>given</a:t>
            </a:r>
            <a:r>
              <a:rPr lang="en-US" dirty="0">
                <a:sym typeface="Wingdings" pitchFamily="2" charset="2"/>
              </a:rPr>
              <a:t> non-trivial FD, check if its left hand side contains a key</a:t>
            </a:r>
          </a:p>
          <a:p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B: Non-trivial, left contains a key</a:t>
            </a:r>
          </a:p>
          <a:p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C: Non-trivial, left contains a key</a:t>
            </a:r>
          </a:p>
          <a:p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D: Non-trivial, left contains a key</a:t>
            </a:r>
          </a:p>
          <a:p>
            <a:r>
              <a:rPr lang="en-US" dirty="0">
                <a:sym typeface="Wingdings" pitchFamily="2" charset="2"/>
              </a:rPr>
              <a:t>Therefore, R is in BCNF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603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Checking: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>
            <a:normAutofit/>
          </a:bodyPr>
          <a:lstStyle/>
          <a:p>
            <a:r>
              <a:rPr lang="en-US" dirty="0"/>
              <a:t>R(A, B, C, D)</a:t>
            </a:r>
          </a:p>
          <a:p>
            <a:r>
              <a:rPr lang="en-US" dirty="0"/>
              <a:t>Given: A</a:t>
            </a:r>
            <a:r>
              <a:rPr lang="en-US" dirty="0">
                <a:sym typeface="Wingdings" pitchFamily="2" charset="2"/>
              </a:rPr>
              <a:t>B, BC, CD</a:t>
            </a:r>
          </a:p>
          <a:p>
            <a:r>
              <a:rPr lang="en-US" dirty="0">
                <a:sym typeface="Wingdings" pitchFamily="2" charset="2"/>
              </a:rPr>
              <a:t>Keys: A</a:t>
            </a:r>
          </a:p>
          <a:p>
            <a:r>
              <a:rPr lang="en-US" dirty="0">
                <a:sym typeface="Wingdings" pitchFamily="2" charset="2"/>
              </a:rPr>
              <a:t>Check: For each </a:t>
            </a:r>
            <a:r>
              <a:rPr lang="en-US" dirty="0">
                <a:solidFill>
                  <a:srgbClr val="A50021"/>
                </a:solidFill>
                <a:sym typeface="Wingdings" pitchFamily="2" charset="2"/>
              </a:rPr>
              <a:t>given</a:t>
            </a:r>
            <a:r>
              <a:rPr lang="en-US" dirty="0">
                <a:sym typeface="Wingdings" pitchFamily="2" charset="2"/>
              </a:rPr>
              <a:t> non-trivial FD, check if its left hand side </a:t>
            </a:r>
            <a:r>
              <a:rPr lang="en-US" dirty="0"/>
              <a:t>contains a key</a:t>
            </a:r>
          </a:p>
          <a:p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B: Non-trivial, left contains a key </a:t>
            </a:r>
          </a:p>
          <a:p>
            <a:r>
              <a:rPr lang="en-US" dirty="0"/>
              <a:t>B</a:t>
            </a:r>
            <a:r>
              <a:rPr lang="en-US" dirty="0">
                <a:sym typeface="Wingdings" pitchFamily="2" charset="2"/>
              </a:rPr>
              <a:t>C: Non-trivial, left does NOT contain a key</a:t>
            </a:r>
          </a:p>
          <a:p>
            <a:r>
              <a:rPr lang="en-US" dirty="0">
                <a:sym typeface="Wingdings" pitchFamily="2" charset="2"/>
              </a:rPr>
              <a:t>Therefore, R is NOT in BCNF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823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Checking: Rationale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table R is in BCNF, if and only if for </a:t>
            </a:r>
            <a:r>
              <a:rPr lang="en-US" dirty="0">
                <a:solidFill>
                  <a:srgbClr val="A50021"/>
                </a:solidFill>
              </a:rPr>
              <a:t>every</a:t>
            </a:r>
            <a:r>
              <a:rPr lang="en-US" dirty="0"/>
              <a:t> FD on R,</a:t>
            </a:r>
          </a:p>
          <a:p>
            <a:pPr lvl="1"/>
            <a:r>
              <a:rPr lang="en-US" dirty="0"/>
              <a:t>Either the FD is trivial </a:t>
            </a:r>
          </a:p>
          <a:p>
            <a:pPr lvl="1"/>
            <a:r>
              <a:rPr lang="en-US" dirty="0"/>
              <a:t>Or the left hand side of the FD contains a key</a:t>
            </a:r>
          </a:p>
          <a:p>
            <a:r>
              <a:rPr lang="en-US" dirty="0"/>
              <a:t>The definition says “</a:t>
            </a:r>
            <a:r>
              <a:rPr lang="en-US" dirty="0">
                <a:solidFill>
                  <a:srgbClr val="A50021"/>
                </a:solidFill>
              </a:rPr>
              <a:t>every</a:t>
            </a:r>
            <a:r>
              <a:rPr lang="en-US" dirty="0"/>
              <a:t>”, but we only check the ones “</a:t>
            </a:r>
            <a:r>
              <a:rPr lang="en-US" dirty="0">
                <a:solidFill>
                  <a:srgbClr val="A50021"/>
                </a:solidFill>
              </a:rPr>
              <a:t>given</a:t>
            </a:r>
            <a:r>
              <a:rPr lang="en-US" dirty="0"/>
              <a:t>” on R</a:t>
            </a:r>
          </a:p>
          <a:p>
            <a:r>
              <a:rPr lang="en-US" dirty="0"/>
              <a:t>This leaves the “</a:t>
            </a:r>
            <a:r>
              <a:rPr lang="en-US" dirty="0">
                <a:solidFill>
                  <a:srgbClr val="A50021"/>
                </a:solidFill>
              </a:rPr>
              <a:t>hidden</a:t>
            </a:r>
            <a:r>
              <a:rPr lang="en-US" dirty="0"/>
              <a:t>” ones unchecked</a:t>
            </a:r>
          </a:p>
          <a:p>
            <a:r>
              <a:rPr lang="en-US" dirty="0"/>
              <a:t>Why does it work?</a:t>
            </a:r>
          </a:p>
          <a:p>
            <a:r>
              <a:rPr lang="en-US" dirty="0"/>
              <a:t>Rationale: If the “</a:t>
            </a:r>
            <a:r>
              <a:rPr lang="en-US" dirty="0">
                <a:solidFill>
                  <a:srgbClr val="A50021"/>
                </a:solidFill>
              </a:rPr>
              <a:t>given</a:t>
            </a:r>
            <a:r>
              <a:rPr lang="en-US" dirty="0"/>
              <a:t>” FDs pass the check, then all “</a:t>
            </a:r>
            <a:r>
              <a:rPr lang="en-US" dirty="0">
                <a:solidFill>
                  <a:srgbClr val="A50021"/>
                </a:solidFill>
              </a:rPr>
              <a:t>hidden</a:t>
            </a:r>
            <a:r>
              <a:rPr lang="en-US" dirty="0"/>
              <a:t>” ones will pass the check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0128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Superkeys</a:t>
            </a:r>
            <a:endParaRPr lang="en-US" dirty="0"/>
          </a:p>
          <a:p>
            <a:pPr lvl="1"/>
            <a:r>
              <a:rPr lang="en-US" dirty="0"/>
              <a:t>A set of attributes that can decide all other attributes in a table</a:t>
            </a:r>
          </a:p>
          <a:p>
            <a:r>
              <a:rPr lang="en-US" dirty="0"/>
              <a:t>Keys</a:t>
            </a:r>
          </a:p>
          <a:p>
            <a:pPr lvl="1"/>
            <a:r>
              <a:rPr lang="en-US" dirty="0"/>
              <a:t>A minimal set of attributes that can decide all other attributes in a table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R(A, B, C, D)</a:t>
            </a:r>
          </a:p>
          <a:p>
            <a:pPr lvl="1"/>
            <a:r>
              <a:rPr lang="en-US" dirty="0"/>
              <a:t>Given: A</a:t>
            </a:r>
            <a:r>
              <a:rPr lang="en-US" dirty="0">
                <a:sym typeface="Wingdings" panose="05000000000000000000" pitchFamily="2" charset="2"/>
              </a:rPr>
              <a:t>BCD, BCA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 is a key and a </a:t>
            </a:r>
            <a:r>
              <a:rPr lang="en-US" dirty="0" err="1">
                <a:sym typeface="Wingdings" panose="05000000000000000000" pitchFamily="2" charset="2"/>
              </a:rPr>
              <a:t>superkey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BC is also a key and a </a:t>
            </a:r>
            <a:r>
              <a:rPr lang="en-US" dirty="0" err="1">
                <a:sym typeface="Wingdings" panose="05000000000000000000" pitchFamily="2" charset="2"/>
              </a:rPr>
              <a:t>superkey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AB is not a key; it is only a </a:t>
            </a:r>
            <a:r>
              <a:rPr lang="en-US" dirty="0" err="1">
                <a:sym typeface="Wingdings" panose="05000000000000000000" pitchFamily="2" charset="2"/>
              </a:rPr>
              <a:t>superkey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466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BCNF Checking: Multiple-Key Cases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>
            <a:normAutofit/>
          </a:bodyPr>
          <a:lstStyle/>
          <a:p>
            <a:r>
              <a:rPr lang="en-US" dirty="0"/>
              <a:t>R(A, B, C, D)</a:t>
            </a:r>
          </a:p>
          <a:p>
            <a:r>
              <a:rPr lang="en-US" dirty="0"/>
              <a:t>Given: A</a:t>
            </a:r>
            <a:r>
              <a:rPr lang="en-US" dirty="0">
                <a:sym typeface="Wingdings" pitchFamily="2" charset="2"/>
              </a:rPr>
              <a:t>B, BA, BC, BD, AD</a:t>
            </a:r>
          </a:p>
          <a:p>
            <a:r>
              <a:rPr lang="en-US" dirty="0">
                <a:sym typeface="Wingdings" pitchFamily="2" charset="2"/>
              </a:rPr>
              <a:t>Keys: A, B</a:t>
            </a:r>
          </a:p>
          <a:p>
            <a:r>
              <a:rPr lang="en-US" dirty="0">
                <a:sym typeface="Wingdings" pitchFamily="2" charset="2"/>
              </a:rPr>
              <a:t>Check: For each given non-trivial FD, check if its left hand side </a:t>
            </a:r>
            <a:r>
              <a:rPr lang="en-US" dirty="0"/>
              <a:t>contains a key</a:t>
            </a:r>
          </a:p>
          <a:p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AD: Non-trivial, left </a:t>
            </a:r>
            <a:r>
              <a:rPr lang="en-US" dirty="0"/>
              <a:t>contains a key</a:t>
            </a:r>
          </a:p>
          <a:p>
            <a:r>
              <a:rPr lang="en-US" dirty="0"/>
              <a:t>B</a:t>
            </a:r>
            <a:r>
              <a:rPr lang="en-US" dirty="0">
                <a:sym typeface="Wingdings" pitchFamily="2" charset="2"/>
              </a:rPr>
              <a:t>A, BC, BD: Non-trivial, left contains a key</a:t>
            </a:r>
          </a:p>
          <a:p>
            <a:r>
              <a:rPr lang="en-US" dirty="0">
                <a:sym typeface="Wingdings" pitchFamily="2" charset="2"/>
              </a:rPr>
              <a:t>Therefore, R is in BCNF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738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BCNF: Intuition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Basically, BCNF requires that there forbids any non-trivial X</a:t>
            </a:r>
            <a:r>
              <a:rPr lang="en-US" dirty="0">
                <a:sym typeface="Wingdings" pitchFamily="2" charset="2"/>
              </a:rPr>
              <a:t>Y</a:t>
            </a:r>
            <a:r>
              <a:rPr lang="en-US" dirty="0"/>
              <a:t>, such that the X is does not contain a key</a:t>
            </a:r>
          </a:p>
          <a:p>
            <a:r>
              <a:rPr lang="en-US" dirty="0"/>
              <a:t>Why does this make sense?</a:t>
            </a:r>
          </a:p>
          <a:p>
            <a:r>
              <a:rPr lang="en-US" dirty="0"/>
              <a:t>Intuition: X</a:t>
            </a:r>
            <a:r>
              <a:rPr lang="en-US" dirty="0">
                <a:sym typeface="Wingdings" pitchFamily="2" charset="2"/>
              </a:rPr>
              <a:t>Y indicates that the table has some redundancies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5865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Intuition: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4563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NRIC </a:t>
            </a:r>
            <a:r>
              <a:rPr lang="en-US" dirty="0">
                <a:sym typeface="Wingdings" pitchFamily="2" charset="2"/>
              </a:rPr>
              <a:t> Name, Address</a:t>
            </a:r>
            <a:endParaRPr lang="en-US" dirty="0"/>
          </a:p>
          <a:p>
            <a:r>
              <a:rPr lang="en-US" dirty="0"/>
              <a:t>Key: {NRIC, Phone}</a:t>
            </a:r>
          </a:p>
          <a:p>
            <a:r>
              <a:rPr lang="en-US" dirty="0"/>
              <a:t>NRIC decides Name and Address</a:t>
            </a:r>
          </a:p>
          <a:p>
            <a:r>
              <a:rPr lang="en-US" dirty="0"/>
              <a:t>Therefore, every time NRIC is repeated, Name and Address would also be repeated</a:t>
            </a:r>
          </a:p>
          <a:p>
            <a:r>
              <a:rPr lang="en-US" dirty="0"/>
              <a:t>Since NRIC is not a key, the same NRIC can appear multiple times in the table</a:t>
            </a:r>
          </a:p>
          <a:p>
            <a:r>
              <a:rPr lang="en-US" dirty="0"/>
              <a:t>This leads to redundancy</a:t>
            </a:r>
          </a:p>
          <a:p>
            <a:r>
              <a:rPr lang="en-US" dirty="0"/>
              <a:t>BCNF prevents this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457200" y="1052736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Phone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29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5"/>
            <a:ext cx="8229600" cy="1080119"/>
          </a:xfrm>
        </p:spPr>
        <p:txBody>
          <a:bodyPr/>
          <a:lstStyle/>
          <a:p>
            <a:r>
              <a:rPr lang="en-US" dirty="0"/>
              <a:t>What can we do if a table violates BCNF?</a:t>
            </a:r>
          </a:p>
          <a:p>
            <a:r>
              <a:rPr lang="en-US" dirty="0"/>
              <a:t>Answer: Decompose it (i.e., normalize it)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457200" y="1052736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Phone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467544" y="4221088"/>
          <a:ext cx="45365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292080" y="4249688"/>
          <a:ext cx="338437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Phone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68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Decompose, until all </a:t>
            </a:r>
            <a:r>
              <a:rPr lang="en-US" altLang="zh-CN" dirty="0"/>
              <a:t>are </a:t>
            </a:r>
            <a:r>
              <a:rPr lang="en-US" dirty="0"/>
              <a:t>in BCNF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62545" y="1196752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2606361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6134753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1177878" y="4375760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3986190" y="4375760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041974" y="1124744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Not in BCNF? </a:t>
            </a:r>
            <a:endParaRPr lang="en-SG" sz="2800" dirty="0">
              <a:latin typeface="Calibri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3698158" y="2132856"/>
            <a:ext cx="1284468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842174" y="3625860"/>
            <a:ext cx="1296144" cy="6936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6892502" y="3573016"/>
            <a:ext cx="1577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In BCNF? </a:t>
            </a:r>
            <a:endParaRPr lang="en-SG" sz="2800" dirty="0">
              <a:latin typeface="Calibri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174313" y="3625860"/>
            <a:ext cx="1152128" cy="7200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506563" y="2617748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Not in BCNF? </a:t>
            </a:r>
            <a:endParaRPr lang="en-SG" sz="2800" dirty="0">
              <a:latin typeface="Calibri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558689" y="2132856"/>
            <a:ext cx="1595853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2041974" y="1537628"/>
            <a:ext cx="198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Decompose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9806" y="3049796"/>
            <a:ext cx="198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Decompose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76256" y="4005064"/>
            <a:ext cx="92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Stop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53136" y="5229200"/>
            <a:ext cx="1577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In BCNF?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36890" y="5661248"/>
            <a:ext cx="92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Stop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84190" y="5229200"/>
            <a:ext cx="1577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In BCNF?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67944" y="5661248"/>
            <a:ext cx="92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Stop </a:t>
            </a:r>
            <a:endParaRPr lang="en-SG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2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9" grpId="0"/>
      <p:bldP spid="21" grpId="0"/>
      <p:bldP spid="22" grpId="0"/>
      <p:bldP spid="23" grpId="0"/>
      <p:bldP spid="29" grpId="0"/>
      <p:bldP spid="30" grpId="0"/>
      <p:bldP spid="31" grpId="0"/>
      <p:bldP spid="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Decomposition: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US" dirty="0"/>
              <a:t>R(A, B, C, D)</a:t>
            </a:r>
          </a:p>
          <a:p>
            <a:r>
              <a:rPr lang="en-US" dirty="0"/>
              <a:t>Given: A</a:t>
            </a:r>
            <a:r>
              <a:rPr lang="en-US" dirty="0">
                <a:sym typeface="Wingdings" pitchFamily="2" charset="2"/>
              </a:rPr>
              <a:t>B, BC, CD</a:t>
            </a:r>
          </a:p>
          <a:p>
            <a:r>
              <a:rPr lang="en-US" dirty="0">
                <a:sym typeface="Wingdings" pitchFamily="2" charset="2"/>
              </a:rPr>
              <a:t>Key of R: A</a:t>
            </a:r>
          </a:p>
          <a:p>
            <a:r>
              <a:rPr lang="en-US" dirty="0"/>
              <a:t>Step 1: Identify a FD that violates BCNF</a:t>
            </a:r>
          </a:p>
          <a:p>
            <a:r>
              <a:rPr lang="en-US" dirty="0"/>
              <a:t>B</a:t>
            </a:r>
            <a:r>
              <a:rPr lang="en-US" dirty="0">
                <a:sym typeface="Wingdings" pitchFamily="2" charset="2"/>
              </a:rPr>
              <a:t>C is a violation, since</a:t>
            </a:r>
          </a:p>
          <a:p>
            <a:pPr lvl="1"/>
            <a:r>
              <a:rPr lang="en-US" dirty="0">
                <a:sym typeface="Wingdings" pitchFamily="2" charset="2"/>
              </a:rPr>
              <a:t>It is non-trivial</a:t>
            </a:r>
          </a:p>
          <a:p>
            <a:pPr lvl="1"/>
            <a:r>
              <a:rPr lang="en-US" dirty="0">
                <a:sym typeface="Wingdings" pitchFamily="2" charset="2"/>
              </a:rPr>
              <a:t>Its left hand side does not </a:t>
            </a:r>
            <a:r>
              <a:rPr lang="en-US" dirty="0"/>
              <a:t>contain a key</a:t>
            </a:r>
          </a:p>
        </p:txBody>
      </p:sp>
    </p:spTree>
    <p:extLst>
      <p:ext uri="{BB962C8B-B14F-4D97-AF65-F5344CB8AC3E}">
        <p14:creationId xmlns:p14="http://schemas.microsoft.com/office/powerpoint/2010/main" val="181792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Decomposition: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US" dirty="0"/>
              <a:t>R(A, B, C, D)</a:t>
            </a:r>
          </a:p>
          <a:p>
            <a:r>
              <a:rPr lang="en-US" dirty="0"/>
              <a:t>Given: A</a:t>
            </a:r>
            <a:r>
              <a:rPr lang="en-US" dirty="0">
                <a:sym typeface="Wingdings" pitchFamily="2" charset="2"/>
              </a:rPr>
              <a:t>B, BC, CD</a:t>
            </a:r>
          </a:p>
          <a:p>
            <a:r>
              <a:rPr lang="en-US" dirty="0">
                <a:sym typeface="Wingdings" pitchFamily="2" charset="2"/>
              </a:rPr>
              <a:t>Key of R: A</a:t>
            </a:r>
          </a:p>
          <a:p>
            <a:r>
              <a:rPr lang="en-US" dirty="0"/>
              <a:t>Step 1: B</a:t>
            </a:r>
            <a:r>
              <a:rPr lang="en-US" dirty="0">
                <a:sym typeface="Wingdings" pitchFamily="2" charset="2"/>
              </a:rPr>
              <a:t>C is a violation </a:t>
            </a:r>
          </a:p>
          <a:p>
            <a:r>
              <a:rPr lang="en-US" dirty="0">
                <a:sym typeface="Wingdings" pitchFamily="2" charset="2"/>
              </a:rPr>
              <a:t>Step 2: </a:t>
            </a:r>
            <a:r>
              <a:rPr lang="en-US" dirty="0"/>
              <a:t>Compute the closure of the left hand side of the FD</a:t>
            </a:r>
          </a:p>
          <a:p>
            <a:r>
              <a:rPr lang="en-US" dirty="0">
                <a:sym typeface="Wingdings" pitchFamily="2" charset="2"/>
              </a:rPr>
              <a:t>{B}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{BCD}</a:t>
            </a:r>
          </a:p>
        </p:txBody>
      </p:sp>
    </p:spTree>
    <p:extLst>
      <p:ext uri="{BB962C8B-B14F-4D97-AF65-F5344CB8AC3E}">
        <p14:creationId xmlns:p14="http://schemas.microsoft.com/office/powerpoint/2010/main" val="239780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Decomposition: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R(A, B, C, D)</a:t>
            </a:r>
          </a:p>
          <a:p>
            <a:r>
              <a:rPr lang="en-US" dirty="0"/>
              <a:t>Given: A</a:t>
            </a:r>
            <a:r>
              <a:rPr lang="en-US" dirty="0">
                <a:sym typeface="Wingdings" pitchFamily="2" charset="2"/>
              </a:rPr>
              <a:t>B, BC, CD</a:t>
            </a:r>
          </a:p>
          <a:p>
            <a:r>
              <a:rPr lang="en-US" dirty="0">
                <a:sym typeface="Wingdings" pitchFamily="2" charset="2"/>
              </a:rPr>
              <a:t>Key of R: A</a:t>
            </a:r>
          </a:p>
          <a:p>
            <a:r>
              <a:rPr lang="en-US" dirty="0"/>
              <a:t>Step 1: B</a:t>
            </a:r>
            <a:r>
              <a:rPr lang="en-US" dirty="0">
                <a:sym typeface="Wingdings" pitchFamily="2" charset="2"/>
              </a:rPr>
              <a:t>C is a violation </a:t>
            </a:r>
          </a:p>
          <a:p>
            <a:r>
              <a:rPr lang="en-US" dirty="0">
                <a:sym typeface="Wingdings" pitchFamily="2" charset="2"/>
              </a:rPr>
              <a:t>Step 2: {B}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{BCD}</a:t>
            </a:r>
          </a:p>
          <a:p>
            <a:r>
              <a:rPr lang="en-US" dirty="0"/>
              <a:t>Step 3: Decompose R into two tables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(B, C, D), i.e., it contains all attributes in the closure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(A, B), i.e., it contains B and all attributes NOT in the closure </a:t>
            </a:r>
          </a:p>
          <a:p>
            <a:r>
              <a:rPr lang="en-US" dirty="0"/>
              <a:t>Step 4: Check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  <a:r>
              <a:rPr lang="en-US" dirty="0"/>
              <a:t>, decompose if necessary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4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A table R BCNF</a:t>
            </a:r>
          </a:p>
          <a:p>
            <a:r>
              <a:rPr lang="en-US" dirty="0"/>
              <a:t>Step 1: Find a FD X</a:t>
            </a:r>
            <a:r>
              <a:rPr lang="en-US" dirty="0">
                <a:sym typeface="Wingdings" pitchFamily="2" charset="2"/>
              </a:rPr>
              <a:t>Y on R that violates BCNF</a:t>
            </a:r>
          </a:p>
          <a:p>
            <a:pPr lvl="1"/>
            <a:r>
              <a:rPr lang="en-US" dirty="0">
                <a:sym typeface="Wingdings" pitchFamily="2" charset="2"/>
              </a:rPr>
              <a:t>If cannot find, stop</a:t>
            </a:r>
          </a:p>
          <a:p>
            <a:r>
              <a:rPr lang="en-US" dirty="0">
                <a:sym typeface="Wingdings" pitchFamily="2" charset="2"/>
              </a:rPr>
              <a:t>Step 2: Compute the closure {X}</a:t>
            </a:r>
            <a:r>
              <a:rPr lang="en-US" baseline="30000" dirty="0">
                <a:sym typeface="Wingdings" pitchFamily="2" charset="2"/>
              </a:rPr>
              <a:t>+</a:t>
            </a:r>
          </a:p>
          <a:p>
            <a:r>
              <a:rPr lang="en-US" dirty="0"/>
              <a:t>Step 3: Break R into two tables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 contains all attributes in {X}</a:t>
            </a:r>
            <a:r>
              <a:rPr lang="en-US" baseline="30000" dirty="0"/>
              <a:t>+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contains X and attributes NOT in {X}</a:t>
            </a:r>
            <a:r>
              <a:rPr lang="en-US" baseline="30000" dirty="0"/>
              <a:t>+</a:t>
            </a:r>
          </a:p>
          <a:p>
            <a:r>
              <a:rPr lang="en-US" dirty="0"/>
              <a:t>Repeat Steps 1-3 on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  <a:endParaRPr lang="en-SG" baseline="-25000" dirty="0"/>
          </a:p>
        </p:txBody>
      </p:sp>
    </p:spTree>
    <p:extLst>
      <p:ext uri="{BB962C8B-B14F-4D97-AF65-F5344CB8AC3E}">
        <p14:creationId xmlns:p14="http://schemas.microsoft.com/office/powerpoint/2010/main" val="338876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Decomposition: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R(A, B, C, D)</a:t>
            </a:r>
          </a:p>
          <a:p>
            <a:r>
              <a:rPr lang="en-US" dirty="0"/>
              <a:t>Given: A</a:t>
            </a:r>
            <a:r>
              <a:rPr lang="en-US" dirty="0">
                <a:sym typeface="Wingdings" pitchFamily="2" charset="2"/>
              </a:rPr>
              <a:t>B, BC, CD</a:t>
            </a:r>
          </a:p>
          <a:p>
            <a:r>
              <a:rPr lang="en-US" dirty="0">
                <a:sym typeface="Wingdings" pitchFamily="2" charset="2"/>
              </a:rPr>
              <a:t>Key of R: A</a:t>
            </a:r>
          </a:p>
          <a:p>
            <a:r>
              <a:rPr lang="en-US" dirty="0">
                <a:sym typeface="Wingdings" pitchFamily="2" charset="2"/>
              </a:rPr>
              <a:t>Previous results: 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(B, C, D), R</a:t>
            </a:r>
            <a:r>
              <a:rPr lang="en-US" baseline="-25000" dirty="0"/>
              <a:t>2</a:t>
            </a:r>
            <a:r>
              <a:rPr lang="en-US" dirty="0"/>
              <a:t>(A, B) </a:t>
            </a:r>
          </a:p>
          <a:p>
            <a:r>
              <a:rPr lang="en-US" dirty="0">
                <a:sym typeface="Wingdings" pitchFamily="2" charset="2"/>
              </a:rPr>
              <a:t>Is 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in BCNF?</a:t>
            </a:r>
          </a:p>
          <a:p>
            <a:pPr lvl="1"/>
            <a:r>
              <a:rPr lang="en-US" dirty="0">
                <a:sym typeface="Wingdings" pitchFamily="2" charset="2"/>
              </a:rPr>
              <a:t>Yes. So 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is done</a:t>
            </a:r>
          </a:p>
          <a:p>
            <a:r>
              <a:rPr lang="en-US" dirty="0">
                <a:sym typeface="Wingdings" pitchFamily="2" charset="2"/>
              </a:rPr>
              <a:t>Is R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in BCNF?</a:t>
            </a:r>
          </a:p>
          <a:p>
            <a:pPr lvl="1"/>
            <a:r>
              <a:rPr lang="en-US" dirty="0">
                <a:sym typeface="Wingdings" pitchFamily="2" charset="2"/>
              </a:rPr>
              <a:t>No. Key of R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is B. In that case, CD is a violation.</a:t>
            </a:r>
          </a:p>
          <a:p>
            <a:r>
              <a:rPr lang="en-US" dirty="0">
                <a:sym typeface="Wingdings" pitchFamily="2" charset="2"/>
              </a:rPr>
              <a:t>Decompose R</a:t>
            </a:r>
            <a:r>
              <a:rPr lang="en-US" baseline="-25000" dirty="0">
                <a:sym typeface="Wingdings" pitchFamily="2" charset="2"/>
              </a:rPr>
              <a:t>1 </a:t>
            </a:r>
            <a:r>
              <a:rPr lang="en-US" dirty="0">
                <a:sym typeface="Wingdings" pitchFamily="2" charset="2"/>
              </a:rPr>
              <a:t>into R</a:t>
            </a:r>
            <a:r>
              <a:rPr lang="en-US" baseline="-25000" dirty="0">
                <a:sym typeface="Wingdings" pitchFamily="2" charset="2"/>
              </a:rPr>
              <a:t>3</a:t>
            </a:r>
            <a:r>
              <a:rPr lang="en-US" dirty="0">
                <a:sym typeface="Wingdings" pitchFamily="2" charset="2"/>
              </a:rPr>
              <a:t> and R</a:t>
            </a:r>
            <a:r>
              <a:rPr lang="en-US" baseline="-25000" dirty="0">
                <a:sym typeface="Wingdings" pitchFamily="2" charset="2"/>
              </a:rPr>
              <a:t>4</a:t>
            </a:r>
          </a:p>
          <a:p>
            <a:pPr lvl="1"/>
            <a:r>
              <a:rPr lang="en-US" dirty="0">
                <a:sym typeface="Wingdings" pitchFamily="2" charset="2"/>
              </a:rPr>
              <a:t>{C}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={CD}</a:t>
            </a:r>
          </a:p>
          <a:p>
            <a:pPr lvl="1"/>
            <a:r>
              <a:rPr lang="en-US" dirty="0">
                <a:sym typeface="Wingdings" pitchFamily="2" charset="2"/>
              </a:rPr>
              <a:t>R</a:t>
            </a:r>
            <a:r>
              <a:rPr lang="en-US" baseline="-25000" dirty="0">
                <a:sym typeface="Wingdings" pitchFamily="2" charset="2"/>
              </a:rPr>
              <a:t>3</a:t>
            </a:r>
            <a:r>
              <a:rPr lang="en-US" dirty="0">
                <a:sym typeface="Wingdings" pitchFamily="2" charset="2"/>
              </a:rPr>
              <a:t>(C, D), i.e., it contains all attributes in {C}</a:t>
            </a:r>
            <a:r>
              <a:rPr lang="en-US" baseline="30000" dirty="0">
                <a:sym typeface="Wingdings" pitchFamily="2" charset="2"/>
              </a:rPr>
              <a:t>+</a:t>
            </a:r>
          </a:p>
          <a:p>
            <a:pPr lvl="1"/>
            <a:r>
              <a:rPr lang="en-US" dirty="0">
                <a:sym typeface="Wingdings" pitchFamily="2" charset="2"/>
              </a:rPr>
              <a:t>R</a:t>
            </a:r>
            <a:r>
              <a:rPr lang="en-US" baseline="-25000" dirty="0">
                <a:sym typeface="Wingdings" pitchFamily="2" charset="2"/>
              </a:rPr>
              <a:t>4</a:t>
            </a:r>
            <a:r>
              <a:rPr lang="en-US" dirty="0">
                <a:sym typeface="Wingdings" pitchFamily="2" charset="2"/>
              </a:rPr>
              <a:t>(B, C), i.e., it contains C and all attribute NOT in {C}</a:t>
            </a:r>
            <a:r>
              <a:rPr lang="en-US" baseline="30000" dirty="0">
                <a:sym typeface="Wingdings" pitchFamily="2" charset="2"/>
              </a:rPr>
              <a:t>+</a:t>
            </a:r>
          </a:p>
          <a:p>
            <a:r>
              <a:rPr lang="en-US" dirty="0">
                <a:sym typeface="Wingdings" pitchFamily="2" charset="2"/>
              </a:rPr>
              <a:t>Are R</a:t>
            </a:r>
            <a:r>
              <a:rPr lang="en-US" baseline="-25000" dirty="0">
                <a:sym typeface="Wingdings" pitchFamily="2" charset="2"/>
              </a:rPr>
              <a:t>3</a:t>
            </a:r>
            <a:r>
              <a:rPr lang="en-US" dirty="0">
                <a:sym typeface="Wingdings" pitchFamily="2" charset="2"/>
              </a:rPr>
              <a:t> and R</a:t>
            </a:r>
            <a:r>
              <a:rPr lang="en-US" baseline="-25000" dirty="0">
                <a:sym typeface="Wingdings" pitchFamily="2" charset="2"/>
              </a:rPr>
              <a:t>4 </a:t>
            </a:r>
            <a:r>
              <a:rPr lang="en-US" dirty="0">
                <a:sym typeface="Wingdings" pitchFamily="2" charset="2"/>
              </a:rPr>
              <a:t>in BCNF?</a:t>
            </a:r>
          </a:p>
          <a:p>
            <a:pPr lvl="1"/>
            <a:r>
              <a:rPr lang="en-US" dirty="0">
                <a:sym typeface="Wingdings" pitchFamily="2" charset="2"/>
              </a:rPr>
              <a:t>Yes. So we stop here.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8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keys</a:t>
            </a:r>
          </a:p>
          <a:p>
            <a:r>
              <a:rPr lang="en-US" dirty="0"/>
              <a:t>Normal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93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Decomposition: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>
            <a:normAutofit/>
          </a:bodyPr>
          <a:lstStyle/>
          <a:p>
            <a:r>
              <a:rPr lang="en-US" dirty="0"/>
              <a:t>R(A, B, C, D)</a:t>
            </a:r>
          </a:p>
          <a:p>
            <a:r>
              <a:rPr lang="en-US" dirty="0"/>
              <a:t>Given: A</a:t>
            </a:r>
            <a:r>
              <a:rPr lang="en-US" dirty="0">
                <a:sym typeface="Wingdings" pitchFamily="2" charset="2"/>
              </a:rPr>
              <a:t>B, BC, CD</a:t>
            </a:r>
          </a:p>
          <a:p>
            <a:r>
              <a:rPr lang="en-US" dirty="0">
                <a:sym typeface="Wingdings" pitchFamily="2" charset="2"/>
              </a:rPr>
              <a:t>Key of R: A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Final BCNF Decomposition</a:t>
            </a:r>
          </a:p>
          <a:p>
            <a:pPr lvl="1"/>
            <a:r>
              <a:rPr lang="en-US" dirty="0">
                <a:sym typeface="Wingdings" pitchFamily="2" charset="2"/>
              </a:rPr>
              <a:t>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(A, B)</a:t>
            </a:r>
          </a:p>
          <a:p>
            <a:pPr lvl="1"/>
            <a:r>
              <a:rPr lang="en-US" dirty="0">
                <a:sym typeface="Wingdings" pitchFamily="2" charset="2"/>
              </a:rPr>
              <a:t>R</a:t>
            </a:r>
            <a:r>
              <a:rPr lang="en-US" baseline="-25000" dirty="0">
                <a:sym typeface="Wingdings" pitchFamily="2" charset="2"/>
              </a:rPr>
              <a:t>3</a:t>
            </a:r>
            <a:r>
              <a:rPr lang="en-US" dirty="0">
                <a:sym typeface="Wingdings" pitchFamily="2" charset="2"/>
              </a:rPr>
              <a:t>(C, D)</a:t>
            </a:r>
          </a:p>
          <a:p>
            <a:pPr lvl="1"/>
            <a:r>
              <a:rPr lang="en-US" dirty="0">
                <a:sym typeface="Wingdings" pitchFamily="2" charset="2"/>
              </a:rPr>
              <a:t>R</a:t>
            </a:r>
            <a:r>
              <a:rPr lang="en-US" baseline="-25000" dirty="0">
                <a:sym typeface="Wingdings" pitchFamily="2" charset="2"/>
              </a:rPr>
              <a:t>4</a:t>
            </a:r>
            <a:r>
              <a:rPr lang="en-US" dirty="0">
                <a:sym typeface="Wingdings" pitchFamily="2" charset="2"/>
              </a:rPr>
              <a:t>(B, C)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35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Decompose, until all </a:t>
            </a:r>
            <a:r>
              <a:rPr lang="en-US" altLang="zh-CN" dirty="0"/>
              <a:t>are </a:t>
            </a:r>
            <a:r>
              <a:rPr lang="en-US" dirty="0"/>
              <a:t>in BCNF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899457" y="1196752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2699792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5771665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1475656" y="4375760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283968" y="4375760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06280" y="980728"/>
            <a:ext cx="2489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X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Y violation</a:t>
            </a:r>
            <a:r>
              <a:rPr lang="en-US" sz="2800" dirty="0">
                <a:latin typeface="Calibri" pitchFamily="34" charset="0"/>
              </a:rPr>
              <a:t>? </a:t>
            </a:r>
            <a:endParaRPr lang="en-SG" sz="2800" dirty="0">
              <a:latin typeface="Calibri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3923928" y="2132856"/>
            <a:ext cx="695610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139952" y="3625860"/>
            <a:ext cx="1296144" cy="6936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2555776" y="3625860"/>
            <a:ext cx="1152128" cy="7200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141176" y="2617748"/>
            <a:ext cx="2655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X’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Y’ violation</a:t>
            </a:r>
            <a:r>
              <a:rPr lang="en-US" sz="2800" dirty="0">
                <a:latin typeface="Calibri" pitchFamily="34" charset="0"/>
              </a:rPr>
              <a:t>? </a:t>
            </a:r>
            <a:endParaRPr lang="en-SG" sz="2800" dirty="0">
              <a:latin typeface="Calibri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195601" y="2132856"/>
            <a:ext cx="1595853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1500850" y="1307088"/>
            <a:ext cx="198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Decompose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504" y="3049796"/>
            <a:ext cx="198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Decompose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19894" y="5229200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In BCNF then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03648" y="5661248"/>
            <a:ext cx="92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Stop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81968" y="5229200"/>
            <a:ext cx="2087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In BCNF then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65722" y="5661248"/>
            <a:ext cx="92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Stop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82104" y="1988840"/>
            <a:ext cx="2745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Attributes in {X}</a:t>
            </a:r>
            <a:r>
              <a:rPr lang="en-US" sz="2800" baseline="30000" dirty="0">
                <a:solidFill>
                  <a:srgbClr val="A50021"/>
                </a:solidFill>
                <a:latin typeface="Calibri" pitchFamily="34" charset="0"/>
              </a:rPr>
              <a:t>+</a:t>
            </a:r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 </a:t>
            </a:r>
            <a:endParaRPr lang="en-SG" sz="2800" dirty="0">
              <a:solidFill>
                <a:srgbClr val="A50021"/>
              </a:solidFill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28184" y="1538789"/>
            <a:ext cx="22505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X + Attributes </a:t>
            </a:r>
            <a:br>
              <a:rPr lang="en-US" sz="2800" dirty="0">
                <a:solidFill>
                  <a:srgbClr val="A50021"/>
                </a:solidFill>
                <a:latin typeface="Calibri" pitchFamily="34" charset="0"/>
              </a:rPr>
            </a:br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NOT in {X}</a:t>
            </a:r>
            <a:r>
              <a:rPr lang="en-US" sz="2800" baseline="30000" dirty="0">
                <a:solidFill>
                  <a:srgbClr val="A50021"/>
                </a:solidFill>
                <a:latin typeface="Calibri" pitchFamily="34" charset="0"/>
              </a:rPr>
              <a:t>+</a:t>
            </a:r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 </a:t>
            </a:r>
            <a:endParaRPr lang="en-SG" sz="2800" dirty="0">
              <a:solidFill>
                <a:srgbClr val="A50021"/>
              </a:solidFill>
              <a:latin typeface="Calibri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7327791" y="3639071"/>
            <a:ext cx="988625" cy="8700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6639705" y="3639071"/>
            <a:ext cx="303497" cy="8700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512343" y="3639071"/>
            <a:ext cx="2763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Attributes in {X’}</a:t>
            </a:r>
            <a:r>
              <a:rPr lang="en-US" sz="2800" baseline="30000" dirty="0">
                <a:solidFill>
                  <a:srgbClr val="A50021"/>
                </a:solidFill>
                <a:latin typeface="Calibri" pitchFamily="34" charset="0"/>
              </a:rPr>
              <a:t>+</a:t>
            </a:r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 </a:t>
            </a:r>
            <a:endParaRPr lang="en-SG" sz="2800" dirty="0">
              <a:solidFill>
                <a:srgbClr val="A5002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11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1" grpId="0"/>
      <p:bldP spid="22" grpId="0"/>
      <p:bldP spid="29" grpId="0"/>
      <p:bldP spid="30" grpId="0"/>
      <p:bldP spid="31" grpId="0"/>
      <p:bldP spid="32" grpId="0"/>
      <p:bldP spid="24" grpId="0"/>
      <p:bldP spid="25" grpId="0"/>
      <p:bldP spid="3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BCNF decomposition of a table may not be unique</a:t>
            </a:r>
          </a:p>
          <a:p>
            <a:endParaRPr lang="en-US" dirty="0"/>
          </a:p>
          <a:p>
            <a:r>
              <a:rPr lang="en-US" dirty="0"/>
              <a:t>If a table has only two attributes, then it must be in BCNF</a:t>
            </a:r>
          </a:p>
          <a:p>
            <a:pPr lvl="1"/>
            <a:r>
              <a:rPr lang="en-US" dirty="0"/>
              <a:t>Therefore, you do not need to check tables with only two attributes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562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BCNF Decomposition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R(A, B, C, D, E)</a:t>
            </a:r>
          </a:p>
          <a:p>
            <a:r>
              <a:rPr lang="en-US" dirty="0"/>
              <a:t>Given: AB</a:t>
            </a:r>
            <a:r>
              <a:rPr lang="en-US" dirty="0">
                <a:sym typeface="Wingdings" pitchFamily="2" charset="2"/>
              </a:rPr>
              <a:t>C, CD, DE</a:t>
            </a:r>
          </a:p>
          <a:p>
            <a:r>
              <a:rPr lang="en-US" dirty="0">
                <a:sym typeface="Wingdings" pitchFamily="2" charset="2"/>
              </a:rPr>
              <a:t>Key of R: AB</a:t>
            </a:r>
          </a:p>
          <a:p>
            <a:r>
              <a:rPr lang="en-US" dirty="0"/>
              <a:t>D</a:t>
            </a:r>
            <a:r>
              <a:rPr lang="en-US" dirty="0">
                <a:sym typeface="Wingdings" pitchFamily="2" charset="2"/>
              </a:rPr>
              <a:t>E is a violation</a:t>
            </a:r>
          </a:p>
          <a:p>
            <a:r>
              <a:rPr lang="en-US" dirty="0">
                <a:sym typeface="Wingdings" pitchFamily="2" charset="2"/>
              </a:rPr>
              <a:t>Decompose R</a:t>
            </a:r>
            <a:r>
              <a:rPr lang="en-US" dirty="0"/>
              <a:t>(A, B, C, D, E)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{D}</a:t>
            </a:r>
            <a:r>
              <a:rPr lang="en-US" baseline="30000" dirty="0"/>
              <a:t>+ </a:t>
            </a:r>
            <a:r>
              <a:rPr lang="en-US" dirty="0"/>
              <a:t>= {D, E}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(D, E),  R</a:t>
            </a:r>
            <a:r>
              <a:rPr lang="en-US" baseline="-25000" dirty="0"/>
              <a:t>2</a:t>
            </a:r>
            <a:r>
              <a:rPr lang="en-US" dirty="0"/>
              <a:t>(A, B, C, D)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 has only two attributes. Must be in BCNF.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… Key of R</a:t>
            </a:r>
            <a:r>
              <a:rPr lang="en-US" baseline="-25000" dirty="0"/>
              <a:t>2</a:t>
            </a:r>
            <a:r>
              <a:rPr lang="en-US" dirty="0"/>
              <a:t>: AB. Therefore, C</a:t>
            </a:r>
            <a:r>
              <a:rPr lang="en-US" dirty="0">
                <a:sym typeface="Wingdings" pitchFamily="2" charset="2"/>
              </a:rPr>
              <a:t>D is a violation</a:t>
            </a:r>
          </a:p>
          <a:p>
            <a:r>
              <a:rPr lang="en-US" dirty="0">
                <a:sym typeface="Wingdings" pitchFamily="2" charset="2"/>
              </a:rPr>
              <a:t>Decompose 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/>
              <a:t>(A, B, C, D)</a:t>
            </a:r>
            <a:endParaRPr lang="en-US" baseline="-25000" dirty="0">
              <a:sym typeface="Wingdings" pitchFamily="2" charset="2"/>
            </a:endParaRPr>
          </a:p>
          <a:p>
            <a:pPr lvl="1"/>
            <a:r>
              <a:rPr lang="en-US" dirty="0"/>
              <a:t>{C}</a:t>
            </a:r>
            <a:r>
              <a:rPr lang="en-US" baseline="30000" dirty="0"/>
              <a:t>+ </a:t>
            </a:r>
            <a:r>
              <a:rPr lang="en-US" dirty="0"/>
              <a:t>= {C, D, E}. E is omitted since it is not in R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3</a:t>
            </a:r>
            <a:r>
              <a:rPr lang="en-US" dirty="0"/>
              <a:t>(C, D),  R</a:t>
            </a:r>
            <a:r>
              <a:rPr lang="en-US" baseline="-25000" dirty="0"/>
              <a:t>4</a:t>
            </a:r>
            <a:r>
              <a:rPr lang="en-US" dirty="0"/>
              <a:t>(A, B, C)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3</a:t>
            </a:r>
            <a:r>
              <a:rPr lang="en-US" dirty="0"/>
              <a:t> has only two attributes. Must be in BCNF.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4</a:t>
            </a:r>
            <a:r>
              <a:rPr lang="en-US" dirty="0"/>
              <a:t>… Key of R</a:t>
            </a:r>
            <a:r>
              <a:rPr lang="en-US" baseline="-25000" dirty="0"/>
              <a:t>4</a:t>
            </a:r>
            <a:r>
              <a:rPr lang="en-US" dirty="0"/>
              <a:t>: AB. No violation of BCNF. Done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366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BCNF Decomposition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properties</a:t>
            </a:r>
          </a:p>
          <a:p>
            <a:pPr lvl="1"/>
            <a:r>
              <a:rPr lang="en-US" dirty="0"/>
              <a:t>No update or deletion anomalies</a:t>
            </a:r>
          </a:p>
          <a:p>
            <a:pPr lvl="1"/>
            <a:r>
              <a:rPr lang="en-US" dirty="0"/>
              <a:t>Very small redundancy</a:t>
            </a:r>
          </a:p>
          <a:p>
            <a:pPr lvl="1"/>
            <a:r>
              <a:rPr lang="en-US" dirty="0"/>
              <a:t>The original table can always be reconstructed from the decomposed tables </a:t>
            </a:r>
            <a:br>
              <a:rPr lang="en-US" dirty="0"/>
            </a:br>
            <a:r>
              <a:rPr lang="en-US" dirty="0"/>
              <a:t>(this is called the </a:t>
            </a:r>
            <a:r>
              <a:rPr lang="en-US" dirty="0">
                <a:solidFill>
                  <a:srgbClr val="A50021"/>
                </a:solidFill>
              </a:rPr>
              <a:t>lossless join</a:t>
            </a:r>
            <a:r>
              <a:rPr lang="en-US" dirty="0"/>
              <a:t> property)</a:t>
            </a:r>
          </a:p>
        </p:txBody>
      </p:sp>
    </p:spTree>
    <p:extLst>
      <p:ext uri="{BB962C8B-B14F-4D97-AF65-F5344CB8AC3E}">
        <p14:creationId xmlns:p14="http://schemas.microsoft.com/office/powerpoint/2010/main" val="17105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Lossless</a:t>
            </a:r>
            <a:r>
              <a:rPr lang="en-US" dirty="0"/>
              <a:t> Join Property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5"/>
            <a:ext cx="8229600" cy="1080119"/>
          </a:xfrm>
        </p:spPr>
        <p:txBody>
          <a:bodyPr>
            <a:normAutofit fontScale="92500"/>
          </a:bodyPr>
          <a:lstStyle/>
          <a:p>
            <a:r>
              <a:rPr lang="en-US" dirty="0"/>
              <a:t>The table above can be perfectly reconstructed using the decomposed tables below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457200" y="1052736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Phone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467544" y="4221088"/>
          <a:ext cx="45365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292080" y="4249688"/>
          <a:ext cx="338437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Phone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06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BCNF guarantees lossless join?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Say we decompose a table R into two tables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</a:p>
          <a:p>
            <a:r>
              <a:rPr lang="en-US" dirty="0"/>
              <a:t>The decomposition guarantees lossless join, whenever the common attributes in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  <a:r>
              <a:rPr lang="en-US" dirty="0"/>
              <a:t> constitute a </a:t>
            </a:r>
            <a:r>
              <a:rPr lang="en-US" dirty="0" err="1"/>
              <a:t>superkey</a:t>
            </a:r>
            <a:r>
              <a:rPr lang="en-US" dirty="0"/>
              <a:t> of R</a:t>
            </a:r>
            <a:r>
              <a:rPr lang="en-US" baseline="-25000" dirty="0"/>
              <a:t>1</a:t>
            </a:r>
            <a:r>
              <a:rPr lang="en-US" dirty="0"/>
              <a:t> or R</a:t>
            </a:r>
            <a:r>
              <a:rPr lang="en-US" baseline="-25000" dirty="0"/>
              <a:t>2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R(A, B, C) </a:t>
            </a:r>
            <a:r>
              <a:rPr lang="en-US" dirty="0">
                <a:sym typeface="Wingdings" pitchFamily="2" charset="2"/>
              </a:rPr>
              <a:t>decomposed into R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(A, B) and R</a:t>
            </a:r>
            <a:r>
              <a:rPr lang="en-US" baseline="-25000" dirty="0">
                <a:sym typeface="Wingdings" pitchFamily="2" charset="2"/>
              </a:rPr>
              <a:t>2 </a:t>
            </a:r>
            <a:r>
              <a:rPr lang="en-US" dirty="0">
                <a:sym typeface="Wingdings" pitchFamily="2" charset="2"/>
              </a:rPr>
              <a:t>(B, C), with B being the key of R</a:t>
            </a:r>
            <a:r>
              <a:rPr lang="en-US" baseline="-25000" dirty="0">
                <a:sym typeface="Wingdings" pitchFamily="2" charset="2"/>
              </a:rPr>
              <a:t>2</a:t>
            </a:r>
          </a:p>
          <a:p>
            <a:pPr lvl="1"/>
            <a:r>
              <a:rPr lang="en-US" dirty="0"/>
              <a:t>R(A, B, C, D) </a:t>
            </a:r>
            <a:r>
              <a:rPr lang="en-US" dirty="0">
                <a:sym typeface="Wingdings" pitchFamily="2" charset="2"/>
              </a:rPr>
              <a:t>decomposed into R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(A, B, C) and R</a:t>
            </a:r>
            <a:r>
              <a:rPr lang="en-US" baseline="-25000" dirty="0">
                <a:sym typeface="Wingdings" pitchFamily="2" charset="2"/>
              </a:rPr>
              <a:t>2 </a:t>
            </a:r>
            <a:r>
              <a:rPr lang="en-US" dirty="0">
                <a:sym typeface="Wingdings" pitchFamily="2" charset="2"/>
              </a:rPr>
              <a:t>(B, C, D), with BC being the key of R</a:t>
            </a:r>
            <a:r>
              <a:rPr lang="en-US" baseline="-25000" dirty="0">
                <a:sym typeface="Wingdings" pitchFamily="2" charset="2"/>
              </a:rPr>
              <a:t>1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627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BCNF guarantees lossless join?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decomposition of R guarantees lossless join, whenever the common attributes in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  <a:r>
              <a:rPr lang="en-US" dirty="0"/>
              <a:t> constitute a </a:t>
            </a:r>
            <a:r>
              <a:rPr lang="en-US" dirty="0" err="1"/>
              <a:t>superkey</a:t>
            </a:r>
            <a:r>
              <a:rPr lang="en-US" dirty="0"/>
              <a:t> of R</a:t>
            </a:r>
            <a:r>
              <a:rPr lang="en-US" baseline="-25000" dirty="0"/>
              <a:t>1</a:t>
            </a:r>
            <a:r>
              <a:rPr lang="en-US" dirty="0"/>
              <a:t> or R</a:t>
            </a:r>
            <a:r>
              <a:rPr lang="en-US" baseline="-25000" dirty="0"/>
              <a:t>2</a:t>
            </a:r>
          </a:p>
          <a:p>
            <a:r>
              <a:rPr lang="en-US" dirty="0"/>
              <a:t>BCNF Decomposition of R</a:t>
            </a:r>
          </a:p>
          <a:p>
            <a:pPr lvl="1"/>
            <a:r>
              <a:rPr lang="en-US" dirty="0">
                <a:sym typeface="Wingdings" pitchFamily="2" charset="2"/>
              </a:rPr>
              <a:t>Find a BCNF violation XY</a:t>
            </a:r>
          </a:p>
          <a:p>
            <a:pPr lvl="1"/>
            <a:r>
              <a:rPr lang="en-US" dirty="0">
                <a:sym typeface="Wingdings" pitchFamily="2" charset="2"/>
              </a:rPr>
              <a:t>Compute {X}</a:t>
            </a:r>
            <a:r>
              <a:rPr lang="en-US" baseline="30000" dirty="0">
                <a:sym typeface="Wingdings" pitchFamily="2" charset="2"/>
              </a:rPr>
              <a:t>+</a:t>
            </a:r>
          </a:p>
          <a:p>
            <a:pPr lvl="1"/>
            <a:r>
              <a:rPr lang="en-US" dirty="0">
                <a:sym typeface="Wingdings" pitchFamily="2" charset="2"/>
              </a:rPr>
              <a:t>R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contains all attributes in {X}</a:t>
            </a:r>
            <a:r>
              <a:rPr lang="en-US" baseline="30000" dirty="0">
                <a:sym typeface="Wingdings" pitchFamily="2" charset="2"/>
              </a:rPr>
              <a:t>+</a:t>
            </a:r>
          </a:p>
          <a:p>
            <a:pPr lvl="1"/>
            <a:r>
              <a:rPr lang="en-US" dirty="0">
                <a:sym typeface="Wingdings" pitchFamily="2" charset="2"/>
              </a:rPr>
              <a:t>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contains X and all attributes NOT in {X}</a:t>
            </a:r>
            <a:r>
              <a:rPr lang="en-US" baseline="30000" dirty="0">
                <a:sym typeface="Wingdings" pitchFamily="2" charset="2"/>
              </a:rPr>
              <a:t>+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X is both in R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and R</a:t>
            </a:r>
            <a:r>
              <a:rPr lang="en-US" baseline="-25000" dirty="0">
                <a:sym typeface="Wingdings" pitchFamily="2" charset="2"/>
              </a:rPr>
              <a:t>2</a:t>
            </a:r>
          </a:p>
          <a:p>
            <a:pPr lvl="1"/>
            <a:r>
              <a:rPr lang="en-US" dirty="0">
                <a:sym typeface="Wingdings" pitchFamily="2" charset="2"/>
              </a:rPr>
              <a:t>And X is a </a:t>
            </a:r>
            <a:r>
              <a:rPr lang="en-US" dirty="0" err="1">
                <a:sym typeface="Wingdings" pitchFamily="2" charset="2"/>
              </a:rPr>
              <a:t>superkey</a:t>
            </a:r>
            <a:r>
              <a:rPr lang="en-US" dirty="0">
                <a:sym typeface="Wingdings" pitchFamily="2" charset="2"/>
              </a:rPr>
              <a:t> of R</a:t>
            </a:r>
            <a:r>
              <a:rPr lang="en-US" baseline="-25000" dirty="0">
                <a:sym typeface="Wingdings" pitchFamily="2" charset="2"/>
              </a:rPr>
              <a:t>1</a:t>
            </a:r>
          </a:p>
          <a:p>
            <a:pPr lvl="1"/>
            <a:r>
              <a:rPr lang="en-US" dirty="0">
                <a:sym typeface="Wingdings" pitchFamily="2" charset="2"/>
              </a:rPr>
              <a:t>Therefore, R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and 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is a lossless decomposition of R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971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BCNF Decomposition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properties</a:t>
            </a:r>
          </a:p>
          <a:p>
            <a:pPr lvl="1"/>
            <a:r>
              <a:rPr lang="en-US" dirty="0"/>
              <a:t>No update or deletion anomalies</a:t>
            </a:r>
          </a:p>
          <a:p>
            <a:pPr lvl="1"/>
            <a:r>
              <a:rPr lang="en-US" dirty="0"/>
              <a:t>Very small redundancy</a:t>
            </a:r>
          </a:p>
          <a:p>
            <a:pPr lvl="1"/>
            <a:r>
              <a:rPr lang="en-US" dirty="0"/>
              <a:t>The original table can always be reconstructed from the decomposed tables </a:t>
            </a:r>
            <a:br>
              <a:rPr lang="en-US" dirty="0"/>
            </a:br>
            <a:r>
              <a:rPr lang="en-US" dirty="0"/>
              <a:t>(this is called the </a:t>
            </a:r>
            <a:r>
              <a:rPr lang="en-US" dirty="0">
                <a:solidFill>
                  <a:srgbClr val="A50021"/>
                </a:solidFill>
              </a:rPr>
              <a:t>lossless join</a:t>
            </a:r>
            <a:r>
              <a:rPr lang="en-US" dirty="0"/>
              <a:t> property)</a:t>
            </a:r>
          </a:p>
          <a:p>
            <a:r>
              <a:rPr lang="en-US" dirty="0"/>
              <a:t>Bad property</a:t>
            </a:r>
          </a:p>
          <a:p>
            <a:pPr lvl="1"/>
            <a:r>
              <a:rPr lang="en-US" dirty="0"/>
              <a:t>It may not preserve all functional dependencies (will be discussed in the next lecture)</a:t>
            </a:r>
          </a:p>
        </p:txBody>
      </p:sp>
    </p:spTree>
    <p:extLst>
      <p:ext uri="{BB962C8B-B14F-4D97-AF65-F5344CB8AC3E}">
        <p14:creationId xmlns:p14="http://schemas.microsoft.com/office/powerpoint/2010/main" val="224474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Tricky Case of BCNF Decomposition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R(A, B, C, D, E)</a:t>
            </a:r>
          </a:p>
          <a:p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BCD</a:t>
            </a:r>
          </a:p>
          <a:p>
            <a:r>
              <a:rPr lang="en-US" dirty="0">
                <a:sym typeface="Wingdings" pitchFamily="2" charset="2"/>
              </a:rPr>
              <a:t>Key of R: ACE</a:t>
            </a:r>
            <a:endParaRPr lang="en-SG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AB is a violation.</a:t>
            </a:r>
          </a:p>
          <a:p>
            <a:r>
              <a:rPr lang="en-US" dirty="0">
                <a:sym typeface="Wingdings" pitchFamily="2" charset="2"/>
              </a:rPr>
              <a:t>Decompose R</a:t>
            </a:r>
          </a:p>
          <a:p>
            <a:pPr lvl="1"/>
            <a:r>
              <a:rPr lang="en-US" dirty="0">
                <a:sym typeface="Wingdings" pitchFamily="2" charset="2"/>
              </a:rPr>
              <a:t>{A}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{A, B}</a:t>
            </a:r>
          </a:p>
          <a:p>
            <a:pPr lvl="1"/>
            <a:r>
              <a:rPr lang="en-US" dirty="0">
                <a:sym typeface="Wingdings" pitchFamily="2" charset="2"/>
              </a:rPr>
              <a:t>R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(A, B), 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(A, C, D, E)</a:t>
            </a:r>
          </a:p>
          <a:p>
            <a:pPr lvl="1"/>
            <a:r>
              <a:rPr lang="en-US" dirty="0">
                <a:sym typeface="Wingdings" pitchFamily="2" charset="2"/>
              </a:rPr>
              <a:t>R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is in BCNF</a:t>
            </a:r>
          </a:p>
          <a:p>
            <a:pPr lvl="1"/>
            <a:r>
              <a:rPr lang="en-US" dirty="0">
                <a:sym typeface="Wingdings" pitchFamily="2" charset="2"/>
              </a:rPr>
              <a:t>How about 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r>
              <a:rPr lang="en-US" dirty="0">
                <a:sym typeface="Wingdings" pitchFamily="2" charset="2"/>
              </a:rPr>
              <a:t>Key of 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: ACE</a:t>
            </a:r>
          </a:p>
          <a:p>
            <a:r>
              <a:rPr lang="en-US" dirty="0">
                <a:sym typeface="Wingdings" pitchFamily="2" charset="2"/>
              </a:rPr>
              <a:t>Violations any?</a:t>
            </a:r>
          </a:p>
          <a:p>
            <a:r>
              <a:rPr lang="en-US" dirty="0">
                <a:sym typeface="Wingdings" pitchFamily="2" charset="2"/>
              </a:rPr>
              <a:t>(Will discuss in the next lecture)</a:t>
            </a:r>
          </a:p>
        </p:txBody>
      </p:sp>
    </p:spTree>
    <p:extLst>
      <p:ext uri="{BB962C8B-B14F-4D97-AF65-F5344CB8AC3E}">
        <p14:creationId xmlns:p14="http://schemas.microsoft.com/office/powerpoint/2010/main" val="183793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whether a table is “good”, we need to find the keys of the table</a:t>
            </a:r>
          </a:p>
          <a:p>
            <a:r>
              <a:rPr lang="en-US" dirty="0"/>
              <a:t>How do we do that?</a:t>
            </a:r>
          </a:p>
          <a:p>
            <a:r>
              <a:rPr lang="en-US" dirty="0"/>
              <a:t>Use functional dependencies (FDs) and closures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3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ym typeface="Wingdings" pitchFamily="2" charset="2"/>
              </a:rPr>
              <a:t>Definition of a Key: A minimal set of attributes that decides all other attributes</a:t>
            </a:r>
            <a:endParaRPr lang="en-US" dirty="0"/>
          </a:p>
          <a:p>
            <a:r>
              <a:rPr lang="en-US" dirty="0"/>
              <a:t>A table R(A, B, C)</a:t>
            </a:r>
          </a:p>
          <a:p>
            <a:r>
              <a:rPr lang="en-US" dirty="0"/>
              <a:t>FDs given: A</a:t>
            </a:r>
            <a:r>
              <a:rPr lang="en-US" dirty="0">
                <a:sym typeface="Wingdings" pitchFamily="2" charset="2"/>
              </a:rPr>
              <a:t>B</a:t>
            </a:r>
          </a:p>
          <a:p>
            <a:r>
              <a:rPr lang="en-US" dirty="0">
                <a:sym typeface="Wingdings" pitchFamily="2" charset="2"/>
              </a:rPr>
              <a:t>Is A </a:t>
            </a:r>
            <a:r>
              <a:rPr lang="en-US" dirty="0" err="1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key? </a:t>
            </a:r>
          </a:p>
          <a:p>
            <a:r>
              <a:rPr lang="en-US" dirty="0">
                <a:sym typeface="Wingdings" pitchFamily="2" charset="2"/>
              </a:rPr>
              <a:t>{A}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{A, B}. No.</a:t>
            </a:r>
          </a:p>
          <a:p>
            <a:r>
              <a:rPr lang="en-US" dirty="0">
                <a:sym typeface="Wingdings" pitchFamily="2" charset="2"/>
              </a:rPr>
              <a:t>Is B or C a key?</a:t>
            </a:r>
          </a:p>
          <a:p>
            <a:r>
              <a:rPr lang="en-US" dirty="0">
                <a:sym typeface="Wingdings" pitchFamily="2" charset="2"/>
              </a:rPr>
              <a:t>{B}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{B}. {C}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{C}. No.</a:t>
            </a:r>
          </a:p>
          <a:p>
            <a:r>
              <a:rPr lang="en-US" dirty="0">
                <a:sym typeface="Wingdings" pitchFamily="2" charset="2"/>
              </a:rPr>
              <a:t>Is AB or BC a key?</a:t>
            </a:r>
          </a:p>
          <a:p>
            <a:r>
              <a:rPr lang="en-US" dirty="0">
                <a:sym typeface="Wingdings" pitchFamily="2" charset="2"/>
              </a:rPr>
              <a:t>{AB}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{AB}. {BC}</a:t>
            </a:r>
            <a:r>
              <a:rPr lang="en-US" baseline="30000" dirty="0">
                <a:sym typeface="Wingdings" pitchFamily="2" charset="2"/>
              </a:rPr>
              <a:t> +</a:t>
            </a:r>
            <a:r>
              <a:rPr lang="en-US" dirty="0">
                <a:sym typeface="Wingdings" pitchFamily="2" charset="2"/>
              </a:rPr>
              <a:t> = {BC}. No.</a:t>
            </a:r>
          </a:p>
          <a:p>
            <a:r>
              <a:rPr lang="en-US" dirty="0">
                <a:sym typeface="Wingdings" pitchFamily="2" charset="2"/>
              </a:rPr>
              <a:t>Is AC a key?</a:t>
            </a:r>
          </a:p>
          <a:p>
            <a:r>
              <a:rPr lang="en-US" dirty="0">
                <a:sym typeface="Wingdings" pitchFamily="2" charset="2"/>
              </a:rPr>
              <a:t>{AC}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{ABC}. Yes.</a:t>
            </a:r>
          </a:p>
          <a:p>
            <a:r>
              <a:rPr lang="en-US" dirty="0">
                <a:sym typeface="Wingdings" pitchFamily="2" charset="2"/>
              </a:rPr>
              <a:t>Is ABC a key?</a:t>
            </a:r>
          </a:p>
          <a:p>
            <a:endParaRPr lang="en-US" dirty="0">
              <a:sym typeface="Wingdings" pitchFamily="2" charset="2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62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Keys: Algorithm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Check all possible combinations of attributes in the table</a:t>
            </a:r>
          </a:p>
          <a:p>
            <a:pPr lvl="1"/>
            <a:r>
              <a:rPr lang="en-US" dirty="0"/>
              <a:t>Example: A, B, C, AB, BC, AC, ABC</a:t>
            </a:r>
          </a:p>
          <a:p>
            <a:r>
              <a:rPr lang="en-US" dirty="0"/>
              <a:t>For each combination, compute its closure</a:t>
            </a:r>
          </a:p>
          <a:p>
            <a:pPr lvl="1"/>
            <a:r>
              <a:rPr lang="en-US" dirty="0"/>
              <a:t>Example: {A}</a:t>
            </a:r>
            <a:r>
              <a:rPr lang="en-US" baseline="30000" dirty="0"/>
              <a:t>+</a:t>
            </a:r>
            <a:r>
              <a:rPr lang="en-US" dirty="0"/>
              <a:t> = …, {B}</a:t>
            </a:r>
            <a:r>
              <a:rPr lang="en-US" baseline="30000" dirty="0"/>
              <a:t>+</a:t>
            </a:r>
            <a:r>
              <a:rPr lang="en-US" dirty="0"/>
              <a:t> = …, {C}</a:t>
            </a:r>
            <a:r>
              <a:rPr lang="en-US" baseline="30000" dirty="0"/>
              <a:t>+</a:t>
            </a:r>
            <a:r>
              <a:rPr lang="en-US" dirty="0"/>
              <a:t> = …, …</a:t>
            </a:r>
            <a:endParaRPr lang="en-SG" dirty="0"/>
          </a:p>
          <a:p>
            <a:r>
              <a:rPr lang="en-US" dirty="0"/>
              <a:t>If a closure contains all attributes, then the combination might be a key (or </a:t>
            </a:r>
            <a:r>
              <a:rPr lang="en-US" dirty="0" err="1"/>
              <a:t>superkey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Example: {A}</a:t>
            </a:r>
            <a:r>
              <a:rPr lang="en-US" baseline="30000" dirty="0"/>
              <a:t>+</a:t>
            </a:r>
            <a:r>
              <a:rPr lang="en-US" dirty="0"/>
              <a:t> = {ABC}</a:t>
            </a:r>
          </a:p>
          <a:p>
            <a:r>
              <a:rPr lang="en-US" dirty="0"/>
              <a:t>Make sure that you select only keys</a:t>
            </a:r>
          </a:p>
          <a:p>
            <a:pPr lvl="1"/>
            <a:r>
              <a:rPr lang="en-US" dirty="0"/>
              <a:t>Example: {A}</a:t>
            </a:r>
            <a:r>
              <a:rPr lang="en-US" baseline="30000" dirty="0"/>
              <a:t>+</a:t>
            </a:r>
            <a:r>
              <a:rPr lang="en-US" dirty="0"/>
              <a:t> = {ABC}, {AB}</a:t>
            </a:r>
            <a:r>
              <a:rPr lang="en-US" baseline="30000" dirty="0"/>
              <a:t> +</a:t>
            </a:r>
            <a:r>
              <a:rPr lang="en-US" dirty="0"/>
              <a:t> = {ABC}, don’t select AB</a:t>
            </a:r>
          </a:p>
          <a:p>
            <a:pPr lvl="1"/>
            <a:endParaRPr lang="en-US" dirty="0"/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683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en-US" dirty="0"/>
              <a:t>A table R(A, B, C, D)</a:t>
            </a:r>
          </a:p>
          <a:p>
            <a:r>
              <a:rPr lang="en-US" dirty="0"/>
              <a:t>AB</a:t>
            </a:r>
            <a:r>
              <a:rPr lang="en-US" dirty="0">
                <a:sym typeface="Wingdings" pitchFamily="2" charset="2"/>
              </a:rPr>
              <a:t>C, ADB, BD</a:t>
            </a:r>
            <a:endParaRPr lang="en-US" dirty="0"/>
          </a:p>
          <a:p>
            <a:r>
              <a:rPr lang="en-US" dirty="0"/>
              <a:t>First, enumerate all attribute combinations:</a:t>
            </a:r>
          </a:p>
          <a:p>
            <a:pPr lvl="1"/>
            <a:r>
              <a:rPr lang="en-US" dirty="0"/>
              <a:t>{A}, {B}, {C}, {D}</a:t>
            </a:r>
          </a:p>
          <a:p>
            <a:pPr lvl="1"/>
            <a:r>
              <a:rPr lang="en-US" dirty="0"/>
              <a:t>{AB}, {AC}, {AD}, {BC}, {BD}, {CD}</a:t>
            </a:r>
          </a:p>
          <a:p>
            <a:pPr lvl="1"/>
            <a:r>
              <a:rPr lang="en-US" dirty="0"/>
              <a:t>{ABC}, {ABD}, {ACD}, {BCD}</a:t>
            </a:r>
          </a:p>
          <a:p>
            <a:pPr lvl="1"/>
            <a:r>
              <a:rPr lang="en-US" dirty="0"/>
              <a:t>{ABCD}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333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table R(A, B, C, D)</a:t>
            </a:r>
          </a:p>
          <a:p>
            <a:r>
              <a:rPr lang="en-US" dirty="0"/>
              <a:t>AB</a:t>
            </a:r>
            <a:r>
              <a:rPr lang="en-US" dirty="0">
                <a:sym typeface="Wingdings" pitchFamily="2" charset="2"/>
              </a:rPr>
              <a:t>C, ADB, BD</a:t>
            </a:r>
            <a:endParaRPr lang="en-US" dirty="0"/>
          </a:p>
          <a:p>
            <a:r>
              <a:rPr lang="en-US" dirty="0"/>
              <a:t>Second, compute the closures:</a:t>
            </a:r>
          </a:p>
          <a:p>
            <a:pPr lvl="1"/>
            <a:r>
              <a:rPr lang="en-US" dirty="0"/>
              <a:t>{A}</a:t>
            </a:r>
            <a:r>
              <a:rPr lang="en-US" sz="4000" baseline="30000" dirty="0"/>
              <a:t>+</a:t>
            </a:r>
            <a:r>
              <a:rPr lang="en-US" dirty="0"/>
              <a:t>= {A},  {B}</a:t>
            </a:r>
            <a:r>
              <a:rPr lang="en-US" sz="4000" baseline="30000" dirty="0"/>
              <a:t>+</a:t>
            </a:r>
            <a:r>
              <a:rPr lang="en-US" dirty="0"/>
              <a:t>= {BD},  {C}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/>
              <a:t>= {C},  {D}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/>
              <a:t>= {D}</a:t>
            </a:r>
            <a:endParaRPr lang="en-US" baseline="-25000" dirty="0"/>
          </a:p>
          <a:p>
            <a:pPr lvl="1"/>
            <a:r>
              <a:rPr lang="en-US" dirty="0"/>
              <a:t>{AB}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/>
              <a:t>= {ABCD},  {AC}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/>
              <a:t>= {AC},  {AD}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/>
              <a:t>= {ABCD}</a:t>
            </a:r>
          </a:p>
          <a:p>
            <a:pPr lvl="1"/>
            <a:r>
              <a:rPr lang="en-US" dirty="0"/>
              <a:t>{BC}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/>
              <a:t>= {BCD},  {BD}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/>
              <a:t>= {BD},  {CD}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/>
              <a:t>= {CD}</a:t>
            </a:r>
            <a:endParaRPr lang="en-US" baseline="-25000" dirty="0"/>
          </a:p>
          <a:p>
            <a:pPr lvl="1"/>
            <a:r>
              <a:rPr lang="en-US" dirty="0"/>
              <a:t>{ABC}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>
                <a:cs typeface="+mn-cs"/>
              </a:rPr>
              <a:t>=</a:t>
            </a:r>
            <a:r>
              <a:rPr lang="en-US" dirty="0"/>
              <a:t> {ABD}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>
                <a:cs typeface="+mn-cs"/>
              </a:rPr>
              <a:t>=</a:t>
            </a:r>
            <a:r>
              <a:rPr lang="en-US" dirty="0"/>
              <a:t> {ACD}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dirty="0"/>
              <a:t> = {ABCD} 	</a:t>
            </a:r>
          </a:p>
          <a:p>
            <a:pPr lvl="1"/>
            <a:r>
              <a:rPr lang="en-US" dirty="0"/>
              <a:t>{BCD}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sz="2800" baseline="-25000" dirty="0">
                <a:solidFill>
                  <a:srgbClr val="000000"/>
                </a:solidFill>
              </a:rPr>
              <a:t> </a:t>
            </a:r>
            <a:r>
              <a:rPr lang="en-US" dirty="0"/>
              <a:t>= {BCD}</a:t>
            </a:r>
          </a:p>
          <a:p>
            <a:pPr lvl="1"/>
            <a:r>
              <a:rPr lang="en-US" dirty="0"/>
              <a:t>{ABCD}</a:t>
            </a:r>
            <a:r>
              <a:rPr lang="en-US" sz="4000" baseline="30000" dirty="0">
                <a:solidFill>
                  <a:srgbClr val="000000"/>
                </a:solidFill>
                <a:cs typeface="+mn-cs"/>
              </a:rPr>
              <a:t>+</a:t>
            </a:r>
            <a:r>
              <a:rPr lang="en-US" sz="2800" baseline="-25000" dirty="0">
                <a:solidFill>
                  <a:srgbClr val="000000"/>
                </a:solidFill>
              </a:rPr>
              <a:t> </a:t>
            </a:r>
            <a:r>
              <a:rPr lang="en-US" sz="2800" dirty="0"/>
              <a:t>= {ABCD}	</a:t>
            </a:r>
            <a:endParaRPr lang="en-US" dirty="0"/>
          </a:p>
          <a:p>
            <a:r>
              <a:rPr lang="en-US" dirty="0"/>
              <a:t>Finally, output the keys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12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12">
      <a:dk1>
        <a:srgbClr val="000000"/>
      </a:dk1>
      <a:lt1>
        <a:srgbClr val="FFFFFF"/>
      </a:lt1>
      <a:dk2>
        <a:srgbClr val="000000"/>
      </a:dk2>
      <a:lt2>
        <a:srgbClr val="666699"/>
      </a:lt2>
      <a:accent1>
        <a:srgbClr val="3366FF"/>
      </a:accent1>
      <a:accent2>
        <a:srgbClr val="3366FF"/>
      </a:accent2>
      <a:accent3>
        <a:srgbClr val="FFFFFF"/>
      </a:accent3>
      <a:accent4>
        <a:srgbClr val="000000"/>
      </a:accent4>
      <a:accent5>
        <a:srgbClr val="ADB8FF"/>
      </a:accent5>
      <a:accent6>
        <a:srgbClr val="2D5CE7"/>
      </a:accent6>
      <a:hlink>
        <a:srgbClr val="006666"/>
      </a:hlink>
      <a:folHlink>
        <a:srgbClr val="B2B2B2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1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0099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008A8A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2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19410</TotalTime>
  <Words>3479</Words>
  <Application>Microsoft Macintosh PowerPoint</Application>
  <PresentationFormat>On-screen Show (4:3)</PresentationFormat>
  <Paragraphs>549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Iskoola Pota</vt:lpstr>
      <vt:lpstr>宋体</vt:lpstr>
      <vt:lpstr>Arial</vt:lpstr>
      <vt:lpstr>Calibri</vt:lpstr>
      <vt:lpstr>Garamond</vt:lpstr>
      <vt:lpstr>Wingdings</vt:lpstr>
      <vt:lpstr>Edge</vt:lpstr>
      <vt:lpstr>CZ2007 Introduction to Database Systems</vt:lpstr>
      <vt:lpstr>Last Lecture</vt:lpstr>
      <vt:lpstr>Last Lecture</vt:lpstr>
      <vt:lpstr>This Lecture</vt:lpstr>
      <vt:lpstr>Finding the Keys</vt:lpstr>
      <vt:lpstr>Example</vt:lpstr>
      <vt:lpstr>Finding the Keys: Algorithm</vt:lpstr>
      <vt:lpstr>Example </vt:lpstr>
      <vt:lpstr>Example</vt:lpstr>
      <vt:lpstr>A Small Trick </vt:lpstr>
      <vt:lpstr>Another Small Trick</vt:lpstr>
      <vt:lpstr>Exercise (Find the Keys)</vt:lpstr>
      <vt:lpstr>Exercise (Find the Keys)</vt:lpstr>
      <vt:lpstr>Exercise (Find the Keys)</vt:lpstr>
      <vt:lpstr>Recap</vt:lpstr>
      <vt:lpstr>Recap</vt:lpstr>
      <vt:lpstr>Recap</vt:lpstr>
      <vt:lpstr>Normal Forms</vt:lpstr>
      <vt:lpstr>Normal Forms</vt:lpstr>
      <vt:lpstr>Normal Forms</vt:lpstr>
      <vt:lpstr>Boyce-Codd Normal Form (BCNF)</vt:lpstr>
      <vt:lpstr>Boyce-Codd Normal Form (BCNF)</vt:lpstr>
      <vt:lpstr>Boyce-Codd Normal Form (BCNF)</vt:lpstr>
      <vt:lpstr>BCNF: Example</vt:lpstr>
      <vt:lpstr>BCNF: Straightforward Checking</vt:lpstr>
      <vt:lpstr>BCNF: Straightforward Checking</vt:lpstr>
      <vt:lpstr>BCNF Checking: Example</vt:lpstr>
      <vt:lpstr>BCNF Checking: Example</vt:lpstr>
      <vt:lpstr>BCNF Checking: Rationale</vt:lpstr>
      <vt:lpstr>BCNF Checking: Multiple-Key Cases</vt:lpstr>
      <vt:lpstr>BCNF: Intuition</vt:lpstr>
      <vt:lpstr>BCNF Intuition: Example</vt:lpstr>
      <vt:lpstr>BCNF Decomposition</vt:lpstr>
      <vt:lpstr>Decompose, until all are in BCNF</vt:lpstr>
      <vt:lpstr>BCNF Decomposition: Example</vt:lpstr>
      <vt:lpstr>BCNF Decomposition: Example</vt:lpstr>
      <vt:lpstr>BCNF Decomposition: Example</vt:lpstr>
      <vt:lpstr>BCNF Decomposition Algorithm</vt:lpstr>
      <vt:lpstr>BCNF Decomposition: Example</vt:lpstr>
      <vt:lpstr>BCNF Decomposition: Example</vt:lpstr>
      <vt:lpstr>Decompose, until all are in BCNF</vt:lpstr>
      <vt:lpstr>Notes</vt:lpstr>
      <vt:lpstr>Exercise: BCNF Decomposition</vt:lpstr>
      <vt:lpstr>Properties of BCNF Decomposition</vt:lpstr>
      <vt:lpstr>Lossless Join Property</vt:lpstr>
      <vt:lpstr>Why BCNF guarantees lossless join?</vt:lpstr>
      <vt:lpstr>Why BCNF guarantees lossless join?</vt:lpstr>
      <vt:lpstr>Properties of BCNF Decomposition</vt:lpstr>
      <vt:lpstr>Tricky Case of BCNF Decomposition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Preserving Data Publishing</dc:title>
  <dc:creator>xiaokui</dc:creator>
  <cp:lastModifiedBy>abc</cp:lastModifiedBy>
  <cp:revision>1106</cp:revision>
  <cp:lastPrinted>2017-09-04T02:25:36Z</cp:lastPrinted>
  <dcterms:created xsi:type="dcterms:W3CDTF">2009-03-02T02:47:37Z</dcterms:created>
  <dcterms:modified xsi:type="dcterms:W3CDTF">2019-01-02T12:47:38Z</dcterms:modified>
</cp:coreProperties>
</file>