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54"/>
  </p:notesMasterIdLst>
  <p:handoutMasterIdLst>
    <p:handoutMasterId r:id="rId55"/>
  </p:handoutMasterIdLst>
  <p:sldIdLst>
    <p:sldId id="256" r:id="rId2"/>
    <p:sldId id="619" r:id="rId3"/>
    <p:sldId id="610" r:id="rId4"/>
    <p:sldId id="639" r:id="rId5"/>
    <p:sldId id="683" r:id="rId6"/>
    <p:sldId id="684" r:id="rId7"/>
    <p:sldId id="685" r:id="rId8"/>
    <p:sldId id="686" r:id="rId9"/>
    <p:sldId id="651" r:id="rId10"/>
    <p:sldId id="613" r:id="rId11"/>
    <p:sldId id="614" r:id="rId12"/>
    <p:sldId id="615" r:id="rId13"/>
    <p:sldId id="616" r:id="rId14"/>
    <p:sldId id="648" r:id="rId15"/>
    <p:sldId id="649" r:id="rId16"/>
    <p:sldId id="650" r:id="rId17"/>
    <p:sldId id="617" r:id="rId18"/>
    <p:sldId id="645" r:id="rId19"/>
    <p:sldId id="646" r:id="rId20"/>
    <p:sldId id="647" r:id="rId21"/>
    <p:sldId id="689" r:id="rId22"/>
    <p:sldId id="652" r:id="rId23"/>
    <p:sldId id="690" r:id="rId24"/>
    <p:sldId id="682" r:id="rId25"/>
    <p:sldId id="654" r:id="rId26"/>
    <p:sldId id="655" r:id="rId27"/>
    <p:sldId id="656" r:id="rId28"/>
    <p:sldId id="657" r:id="rId29"/>
    <p:sldId id="658" r:id="rId30"/>
    <p:sldId id="659" r:id="rId31"/>
    <p:sldId id="660" r:id="rId32"/>
    <p:sldId id="661" r:id="rId33"/>
    <p:sldId id="662" r:id="rId34"/>
    <p:sldId id="663" r:id="rId35"/>
    <p:sldId id="664" r:id="rId36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4" r:id="rId46"/>
    <p:sldId id="675" r:id="rId47"/>
    <p:sldId id="676" r:id="rId48"/>
    <p:sldId id="677" r:id="rId49"/>
    <p:sldId id="678" r:id="rId50"/>
    <p:sldId id="679" r:id="rId51"/>
    <p:sldId id="680" r:id="rId52"/>
    <p:sldId id="681" r:id="rId53"/>
  </p:sldIdLst>
  <p:sldSz cx="9144000" cy="6858000" type="screen4x3"/>
  <p:notesSz cx="6669088" cy="9753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CC3300"/>
    <a:srgbClr val="0000FF"/>
    <a:srgbClr val="FFFFCC"/>
    <a:srgbClr val="FF9900"/>
    <a:srgbClr val="33CC33"/>
    <a:srgbClr val="66FF33"/>
    <a:srgbClr val="CC00CC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31"/>
    <p:restoredTop sz="81777" autoAdjust="0"/>
  </p:normalViewPr>
  <p:slideViewPr>
    <p:cSldViewPr>
      <p:cViewPr varScale="1">
        <p:scale>
          <a:sx n="107" d="100"/>
          <a:sy n="107" d="100"/>
        </p:scale>
        <p:origin x="160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993" y="0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A395C66-BAC7-4947-A978-17979EC9EE5D}" type="datetimeFigureOut">
              <a:rPr lang="zh-CN" altLang="en-US"/>
              <a:pPr>
                <a:defRPr/>
              </a:pPr>
              <a:t>2019/2/10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3663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993" y="9263663"/>
            <a:ext cx="2889938" cy="487680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4239E3A9-FBC1-4C90-89C7-C86D175BA3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0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993" y="0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C874FDD-B067-4E5B-9185-454DDEAB3F7B}" type="datetimeFigureOut">
              <a:rPr lang="zh-CN" altLang="en-US"/>
              <a:pPr>
                <a:defRPr/>
              </a:pPr>
              <a:t>2019/2/10</a:t>
            </a:fld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0250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32960"/>
            <a:ext cx="533527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663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993" y="9263663"/>
            <a:ext cx="28899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4026A9-F546-4A60-85FC-C280A3E995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689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35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90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1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Calibri" pitchFamily="34" charset="0"/>
                <a:cs typeface="Iskoola Pota" pitchFamily="34" charset="0"/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FD6CDC6D-4EE0-4163-813D-9CD3796578B8}" type="datetimeFigureOut">
              <a:rPr lang="zh-CN" altLang="en-US" smtClean="0"/>
              <a:pPr>
                <a:defRPr/>
              </a:pPr>
              <a:t>2019/2/10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8FC893D8-0101-4D6A-B8CF-851210C370A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  <a:cs typeface="Iskoola Pot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0466F-4628-4FD0-96E3-BD8917FD5FD0}" type="datetimeFigureOut">
              <a:rPr lang="zh-CN" altLang="en-US" smtClean="0"/>
              <a:pPr>
                <a:defRPr/>
              </a:pPr>
              <a:t>2019/2/10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B01DE-58FC-4595-BD9C-BE624D0330D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8E33-68C8-450A-AAFD-1D2427969E67}" type="datetimeFigureOut">
              <a:rPr lang="zh-CN" altLang="en-US" smtClean="0"/>
              <a:pPr>
                <a:defRPr/>
              </a:pPr>
              <a:t>2019/2/10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BE93-1989-44EE-8354-A9E88BBC465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2019/2/10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2019/2/10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2019/2/10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2019/2/10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D1CC542-DA65-4D97-A79C-E6B794CDE341}" type="datetimeFigureOut">
              <a:rPr lang="zh-CN" altLang="en-US" smtClean="0"/>
              <a:pPr>
                <a:defRPr/>
              </a:pPr>
              <a:t>2019/2/10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42868A76-9B69-47BF-9E4A-96902B10A1E7}" type="datetimeFigureOut">
              <a:rPr lang="zh-CN" altLang="en-US" smtClean="0"/>
              <a:pPr>
                <a:defRPr/>
              </a:pPr>
              <a:t>2019/2/10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E69D6CF1-B5B0-45CC-A494-C560F80EF8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66193BC6-5129-4551-9A0C-D589C1FA99E0}" type="datetimeFigureOut">
              <a:rPr lang="zh-CN" altLang="en-US" smtClean="0"/>
              <a:pPr>
                <a:defRPr/>
              </a:pPr>
              <a:t>2019/2/10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9A794451-DE8C-4F17-A5F8-6E9471C791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1DD4FC51-53E4-4B4A-8408-0D7C776F0E9B}" type="datetimeFigureOut">
              <a:rPr lang="zh-CN" altLang="en-US" smtClean="0"/>
              <a:pPr>
                <a:defRPr/>
              </a:pPr>
              <a:t>2019/2/10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74DCD14B-0E03-45C4-9CB4-EC1BF9DBC28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29D9692D-24FD-4BF2-843F-111947BC32F2}" type="datetimeFigureOut">
              <a:rPr lang="zh-CN" altLang="en-US" smtClean="0"/>
              <a:pPr>
                <a:defRPr/>
              </a:pPr>
              <a:t>2019/2/10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pPr>
              <a:defRPr/>
            </a:pPr>
            <a:fld id="{B41499DB-596E-406E-A850-ADBBE4ACAF6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7657F-E8DF-42F6-A122-EC46F94251E9}" type="datetimeFigureOut">
              <a:rPr lang="zh-CN" altLang="en-US" smtClean="0"/>
              <a:pPr>
                <a:defRPr/>
              </a:pPr>
              <a:t>2019/2/10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21A6B-41C5-43CE-82EC-EE99A774C9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1453A-18CE-4CCF-8E9D-7173DDA93971}" type="datetimeFigureOut">
              <a:rPr lang="zh-CN" altLang="en-US" smtClean="0"/>
              <a:pPr>
                <a:defRPr/>
              </a:pPr>
              <a:t>2019/2/10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B9F9-E069-4585-84F6-CF7DDE5C2DA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6D232-B991-4B2D-9ABC-E8235D4C177C}" type="datetimeFigureOut">
              <a:rPr lang="zh-CN" altLang="en-US" smtClean="0"/>
              <a:pPr>
                <a:defRPr/>
              </a:pPr>
              <a:t>2019/2/10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85E5-D22F-4151-B7A0-3D1C0E84A9F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D92F4355-5CB1-4ACF-BDD9-483BD3E683DD}" type="datetimeFigureOut">
              <a:rPr lang="zh-CN" altLang="en-US" smtClean="0"/>
              <a:pPr>
                <a:defRPr/>
              </a:pPr>
              <a:t>2019/2/10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Calibri" pitchFamily="34" charset="0"/>
              </a:defRPr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Calibri" pitchFamily="34" charset="0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CZ2007 Introduction to Database Systems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2538434"/>
          </a:xfrm>
        </p:spPr>
        <p:txBody>
          <a:bodyPr>
            <a:normAutofit/>
          </a:bodyPr>
          <a:lstStyle/>
          <a:p>
            <a:pPr marL="26988" eaLnBrk="1" hangingPunct="1"/>
            <a:endParaRPr lang="en-US" altLang="zh-CN" sz="2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properties</a:t>
            </a:r>
          </a:p>
          <a:p>
            <a:pPr lvl="1"/>
            <a:r>
              <a:rPr lang="en-US" dirty="0"/>
              <a:t>No update or deletion anomalies</a:t>
            </a:r>
          </a:p>
          <a:p>
            <a:pPr lvl="1"/>
            <a:r>
              <a:rPr lang="en-US" dirty="0"/>
              <a:t>Very small redundancy</a:t>
            </a:r>
          </a:p>
          <a:p>
            <a:pPr lvl="1"/>
            <a:r>
              <a:rPr lang="en-US" dirty="0"/>
              <a:t>The original table can always be reconstructed from the decomposed tables </a:t>
            </a:r>
            <a:br>
              <a:rPr lang="en-US" dirty="0"/>
            </a:br>
            <a:r>
              <a:rPr lang="en-US" dirty="0"/>
              <a:t>(this is called the </a:t>
            </a:r>
            <a:r>
              <a:rPr lang="en-US" dirty="0">
                <a:solidFill>
                  <a:srgbClr val="A50021"/>
                </a:solidFill>
              </a:rPr>
              <a:t>lossless join</a:t>
            </a:r>
            <a:r>
              <a:rPr lang="en-US" dirty="0"/>
              <a:t> property)</a:t>
            </a:r>
          </a:p>
        </p:txBody>
      </p:sp>
    </p:spTree>
    <p:extLst>
      <p:ext uri="{BB962C8B-B14F-4D97-AF65-F5344CB8AC3E}">
        <p14:creationId xmlns:p14="http://schemas.microsoft.com/office/powerpoint/2010/main" val="17105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Lossless</a:t>
            </a:r>
            <a:r>
              <a:rPr lang="en-US" dirty="0"/>
              <a:t> Join Property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5"/>
            <a:ext cx="8229600" cy="1080119"/>
          </a:xfrm>
        </p:spPr>
        <p:txBody>
          <a:bodyPr>
            <a:normAutofit fontScale="92500"/>
          </a:bodyPr>
          <a:lstStyle/>
          <a:p>
            <a:r>
              <a:rPr lang="en-US" dirty="0"/>
              <a:t>The table above can be perfectly reconstructed using the decomposed tables below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57200" y="1052736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467544" y="4221088"/>
          <a:ext cx="45365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Name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Address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Alice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 dirty="0">
                          <a:latin typeface="Calibri" pitchFamily="34" charset="0"/>
                        </a:rPr>
                        <a:t> East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Bob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 dirty="0">
                          <a:latin typeface="Calibri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libri" pitchFamily="34" charset="0"/>
                        </a:rPr>
                        <a:t>Ris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292080" y="4249688"/>
          <a:ext cx="338437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NRIC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>
                          <a:latin typeface="Calibri" pitchFamily="34" charset="0"/>
                        </a:rPr>
                        <a:t>Phone</a:t>
                      </a:r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67899876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1234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83848384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7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5678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98765432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0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Lossless Join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Say we decompose a table R into two tables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</a:p>
          <a:p>
            <a:r>
              <a:rPr lang="en-US" dirty="0"/>
              <a:t>The decomposition guarantees lossless join, whenever the common attributes in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 constitute a </a:t>
            </a:r>
            <a:r>
              <a:rPr lang="en-US" dirty="0" err="1"/>
              <a:t>superkey</a:t>
            </a:r>
            <a:r>
              <a:rPr lang="en-US" dirty="0"/>
              <a:t> of R</a:t>
            </a:r>
            <a:r>
              <a:rPr lang="en-US" baseline="-25000" dirty="0"/>
              <a:t>1</a:t>
            </a:r>
            <a:r>
              <a:rPr lang="en-US" dirty="0"/>
              <a:t> or R</a:t>
            </a:r>
            <a:r>
              <a:rPr lang="en-US" baseline="-25000" dirty="0"/>
              <a:t>2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R(A, B, C) </a:t>
            </a:r>
            <a:r>
              <a:rPr lang="en-US" dirty="0">
                <a:sym typeface="Wingdings" pitchFamily="2" charset="2"/>
              </a:rPr>
              <a:t>decomposed into 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(A, B) and R</a:t>
            </a:r>
            <a:r>
              <a:rPr lang="en-US" baseline="-25000" dirty="0">
                <a:sym typeface="Wingdings" pitchFamily="2" charset="2"/>
              </a:rPr>
              <a:t>2 </a:t>
            </a:r>
            <a:r>
              <a:rPr lang="en-US" dirty="0">
                <a:sym typeface="Wingdings" pitchFamily="2" charset="2"/>
              </a:rPr>
              <a:t>(B, C), with B being the key of R</a:t>
            </a:r>
            <a:r>
              <a:rPr lang="en-US" baseline="-25000" dirty="0">
                <a:sym typeface="Wingdings" pitchFamily="2" charset="2"/>
              </a:rPr>
              <a:t>2</a:t>
            </a:r>
          </a:p>
          <a:p>
            <a:pPr lvl="1"/>
            <a:r>
              <a:rPr lang="en-US" dirty="0"/>
              <a:t>R(A, B, C, D) </a:t>
            </a:r>
            <a:r>
              <a:rPr lang="en-US" dirty="0">
                <a:sym typeface="Wingdings" pitchFamily="2" charset="2"/>
              </a:rPr>
              <a:t>decomposed into 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(A, B, C) and R</a:t>
            </a:r>
            <a:r>
              <a:rPr lang="en-US" baseline="-25000" dirty="0">
                <a:sym typeface="Wingdings" pitchFamily="2" charset="2"/>
              </a:rPr>
              <a:t>2 </a:t>
            </a:r>
            <a:r>
              <a:rPr lang="en-US" dirty="0">
                <a:sym typeface="Wingdings" pitchFamily="2" charset="2"/>
              </a:rPr>
              <a:t>(B, C, D), with BC being the key of R</a:t>
            </a:r>
            <a:r>
              <a:rPr lang="en-US" baseline="-25000" dirty="0">
                <a:sym typeface="Wingdings" pitchFamily="2" charset="2"/>
              </a:rPr>
              <a:t>1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627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BCNF guarantees lossless join?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decomposition of R guarantees lossless join, whenever the common attributes in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 constitute a </a:t>
            </a:r>
            <a:r>
              <a:rPr lang="en-US" dirty="0" err="1"/>
              <a:t>superkey</a:t>
            </a:r>
            <a:r>
              <a:rPr lang="en-US" dirty="0"/>
              <a:t> of R</a:t>
            </a:r>
            <a:r>
              <a:rPr lang="en-US" baseline="-25000" dirty="0"/>
              <a:t>1</a:t>
            </a:r>
            <a:r>
              <a:rPr lang="en-US" dirty="0"/>
              <a:t> or R</a:t>
            </a:r>
            <a:r>
              <a:rPr lang="en-US" baseline="-25000" dirty="0"/>
              <a:t>2</a:t>
            </a:r>
          </a:p>
          <a:p>
            <a:r>
              <a:rPr lang="en-US" dirty="0"/>
              <a:t>BCNF Decomposition of R</a:t>
            </a:r>
          </a:p>
          <a:p>
            <a:pPr lvl="1"/>
            <a:r>
              <a:rPr lang="en-US" dirty="0">
                <a:sym typeface="Wingdings" pitchFamily="2" charset="2"/>
              </a:rPr>
              <a:t>Find a BCNF violation XY</a:t>
            </a:r>
          </a:p>
          <a:p>
            <a:pPr lvl="1"/>
            <a:r>
              <a:rPr lang="en-US" dirty="0">
                <a:sym typeface="Wingdings" pitchFamily="2" charset="2"/>
              </a:rPr>
              <a:t>Compute {X}</a:t>
            </a:r>
            <a:r>
              <a:rPr lang="en-US" baseline="30000" dirty="0">
                <a:sym typeface="Wingdings" pitchFamily="2" charset="2"/>
              </a:rPr>
              <a:t>+</a:t>
            </a:r>
          </a:p>
          <a:p>
            <a:pPr lvl="1"/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contains all attributes in {X}</a:t>
            </a:r>
            <a:r>
              <a:rPr lang="en-US" baseline="30000" dirty="0">
                <a:sym typeface="Wingdings" pitchFamily="2" charset="2"/>
              </a:rPr>
              <a:t>+</a:t>
            </a:r>
          </a:p>
          <a:p>
            <a:pPr lvl="1"/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contains X and all attributes NOT in {X}</a:t>
            </a:r>
            <a:r>
              <a:rPr lang="en-US" baseline="30000" dirty="0">
                <a:sym typeface="Wingdings" pitchFamily="2" charset="2"/>
              </a:rPr>
              <a:t>+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X is both in 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and R</a:t>
            </a:r>
            <a:r>
              <a:rPr lang="en-US" baseline="-25000" dirty="0">
                <a:sym typeface="Wingdings" pitchFamily="2" charset="2"/>
              </a:rPr>
              <a:t>2</a:t>
            </a:r>
          </a:p>
          <a:p>
            <a:pPr lvl="1"/>
            <a:r>
              <a:rPr lang="en-US" dirty="0">
                <a:sym typeface="Wingdings" pitchFamily="2" charset="2"/>
              </a:rPr>
              <a:t>And X is a </a:t>
            </a:r>
            <a:r>
              <a:rPr lang="en-US" dirty="0" err="1">
                <a:sym typeface="Wingdings" pitchFamily="2" charset="2"/>
              </a:rPr>
              <a:t>superkey</a:t>
            </a:r>
            <a:r>
              <a:rPr lang="en-US" dirty="0">
                <a:sym typeface="Wingdings" pitchFamily="2" charset="2"/>
              </a:rPr>
              <a:t> of R</a:t>
            </a:r>
            <a:r>
              <a:rPr lang="en-US" baseline="-25000" dirty="0">
                <a:sym typeface="Wingdings" pitchFamily="2" charset="2"/>
              </a:rPr>
              <a:t>1</a:t>
            </a:r>
          </a:p>
          <a:p>
            <a:pPr lvl="1"/>
            <a:r>
              <a:rPr lang="en-US" dirty="0">
                <a:sym typeface="Wingdings" pitchFamily="2" charset="2"/>
              </a:rPr>
              <a:t>Therefore, 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and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is a lossless decomposition of R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971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properties</a:t>
            </a:r>
          </a:p>
          <a:p>
            <a:pPr lvl="1"/>
            <a:r>
              <a:rPr lang="en-US" dirty="0"/>
              <a:t>No update or deletion anomalies</a:t>
            </a:r>
          </a:p>
          <a:p>
            <a:pPr lvl="1"/>
            <a:r>
              <a:rPr lang="en-US" dirty="0"/>
              <a:t>Very small redundancy</a:t>
            </a:r>
          </a:p>
          <a:p>
            <a:pPr lvl="1"/>
            <a:r>
              <a:rPr lang="en-US" dirty="0"/>
              <a:t>The original table can always be reconstructed from the decomposed tables </a:t>
            </a:r>
            <a:br>
              <a:rPr lang="en-US" dirty="0"/>
            </a:br>
            <a:r>
              <a:rPr lang="en-US" dirty="0"/>
              <a:t>(this is called the </a:t>
            </a:r>
            <a:r>
              <a:rPr lang="en-US" dirty="0">
                <a:solidFill>
                  <a:srgbClr val="A50021"/>
                </a:solidFill>
              </a:rPr>
              <a:t>lossless join</a:t>
            </a:r>
            <a:r>
              <a:rPr lang="en-US" dirty="0"/>
              <a:t> property)</a:t>
            </a:r>
          </a:p>
          <a:p>
            <a:r>
              <a:rPr lang="en-US" dirty="0"/>
              <a:t>Bonus question: Why does the BCNF decomposition algorithm work?</a:t>
            </a:r>
          </a:p>
          <a:p>
            <a:pPr lvl="1"/>
            <a:r>
              <a:rPr lang="en-US" dirty="0"/>
              <a:t>Why does it eliminate BCNF violations?</a:t>
            </a:r>
          </a:p>
        </p:txBody>
      </p:sp>
    </p:spTree>
    <p:extLst>
      <p:ext uri="{BB962C8B-B14F-4D97-AF65-F5344CB8AC3E}">
        <p14:creationId xmlns:p14="http://schemas.microsoft.com/office/powerpoint/2010/main" val="30882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899457" y="1196752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2699792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5771665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1475656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283968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06280" y="980728"/>
            <a:ext cx="2489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X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Y violation</a:t>
            </a:r>
            <a:r>
              <a:rPr lang="en-US" sz="2800" dirty="0">
                <a:latin typeface="Calibri" pitchFamily="34" charset="0"/>
              </a:rPr>
              <a:t>? </a:t>
            </a:r>
            <a:endParaRPr lang="en-SG" sz="2800" dirty="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923928" y="2132856"/>
            <a:ext cx="695610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139952" y="3625860"/>
            <a:ext cx="1296144" cy="6936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2555776" y="3625860"/>
            <a:ext cx="1152128" cy="720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141176" y="2617748"/>
            <a:ext cx="2655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X’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Y’ violation</a:t>
            </a:r>
            <a:r>
              <a:rPr lang="en-US" sz="2800" dirty="0">
                <a:latin typeface="Calibri" pitchFamily="34" charset="0"/>
              </a:rPr>
              <a:t>? </a:t>
            </a:r>
            <a:endParaRPr lang="en-SG" sz="2800" dirty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195601" y="2132856"/>
            <a:ext cx="1595853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1500850" y="1307088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Decompose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504" y="3049796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Decompose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19894" y="5229200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In BCNF then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03648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Stop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81968" y="5229200"/>
            <a:ext cx="2087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In BCNF then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65722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Stop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82104" y="1988840"/>
            <a:ext cx="2745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Attributes in {X}</a:t>
            </a:r>
            <a:r>
              <a:rPr lang="en-US" sz="2800" baseline="30000" dirty="0">
                <a:solidFill>
                  <a:srgbClr val="A50021"/>
                </a:solidFill>
                <a:latin typeface="Calibri" pitchFamily="34" charset="0"/>
              </a:rPr>
              <a:t>+</a:t>
            </a:r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 </a:t>
            </a:r>
            <a:endParaRPr lang="en-SG" sz="2800" dirty="0">
              <a:solidFill>
                <a:srgbClr val="A50021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8184" y="1538789"/>
            <a:ext cx="22505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X + Attributes </a:t>
            </a:r>
            <a:br>
              <a:rPr lang="en-US" sz="2800" dirty="0">
                <a:solidFill>
                  <a:srgbClr val="A50021"/>
                </a:solidFill>
                <a:latin typeface="Calibri" pitchFamily="34" charset="0"/>
              </a:rPr>
            </a:br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NOT in {X}</a:t>
            </a:r>
            <a:r>
              <a:rPr lang="en-US" sz="2800" baseline="30000" dirty="0">
                <a:solidFill>
                  <a:srgbClr val="A50021"/>
                </a:solidFill>
                <a:latin typeface="Calibri" pitchFamily="34" charset="0"/>
              </a:rPr>
              <a:t>+</a:t>
            </a:r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 </a:t>
            </a:r>
            <a:endParaRPr lang="en-SG" sz="2800" dirty="0">
              <a:solidFill>
                <a:srgbClr val="A50021"/>
              </a:solidFill>
              <a:latin typeface="Calibri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7327791" y="3639071"/>
            <a:ext cx="988625" cy="8700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6639705" y="3639071"/>
            <a:ext cx="303497" cy="8700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12343" y="3639071"/>
            <a:ext cx="2763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Attributes in {X’}</a:t>
            </a:r>
            <a:r>
              <a:rPr lang="en-US" sz="2800" baseline="30000" dirty="0">
                <a:solidFill>
                  <a:srgbClr val="A50021"/>
                </a:solidFill>
                <a:latin typeface="Calibri" pitchFamily="34" charset="0"/>
              </a:rPr>
              <a:t>+</a:t>
            </a:r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 </a:t>
            </a:r>
            <a:endParaRPr lang="en-SG" sz="2800" dirty="0">
              <a:solidFill>
                <a:srgbClr val="A5002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7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Algorithm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899457" y="1196752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2699792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5771665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06280" y="980728"/>
            <a:ext cx="2489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X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Y violation</a:t>
            </a:r>
            <a:r>
              <a:rPr lang="en-US" sz="2800" dirty="0">
                <a:latin typeface="Calibri" pitchFamily="34" charset="0"/>
              </a:rPr>
              <a:t>? </a:t>
            </a:r>
            <a:endParaRPr lang="en-SG" sz="2800" dirty="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923928" y="2132856"/>
            <a:ext cx="695610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195601" y="2132856"/>
            <a:ext cx="1595853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1500850" y="1307088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Decompose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82104" y="1988840"/>
            <a:ext cx="2745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Attributes in {X}</a:t>
            </a:r>
            <a:r>
              <a:rPr lang="en-US" sz="2800" baseline="30000" dirty="0">
                <a:solidFill>
                  <a:srgbClr val="A50021"/>
                </a:solidFill>
                <a:latin typeface="Calibri" pitchFamily="34" charset="0"/>
              </a:rPr>
              <a:t>+</a:t>
            </a:r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 </a:t>
            </a:r>
            <a:endParaRPr lang="en-SG" sz="2800" dirty="0">
              <a:solidFill>
                <a:srgbClr val="A50021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8184" y="1538789"/>
            <a:ext cx="22505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X + Attributes </a:t>
            </a:r>
            <a:br>
              <a:rPr lang="en-US" sz="2800" dirty="0">
                <a:solidFill>
                  <a:srgbClr val="A50021"/>
                </a:solidFill>
                <a:latin typeface="Calibri" pitchFamily="34" charset="0"/>
              </a:rPr>
            </a:br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NOT in {X}</a:t>
            </a:r>
            <a:r>
              <a:rPr lang="en-US" sz="2800" baseline="30000" dirty="0">
                <a:solidFill>
                  <a:srgbClr val="A50021"/>
                </a:solidFill>
                <a:latin typeface="Calibri" pitchFamily="34" charset="0"/>
              </a:rPr>
              <a:t>+</a:t>
            </a:r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 </a:t>
            </a:r>
            <a:endParaRPr lang="en-SG" sz="2800" dirty="0">
              <a:solidFill>
                <a:srgbClr val="A5002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6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properties</a:t>
            </a:r>
          </a:p>
          <a:p>
            <a:pPr lvl="1"/>
            <a:r>
              <a:rPr lang="en-US" dirty="0"/>
              <a:t>No update or deletion anomalies</a:t>
            </a:r>
          </a:p>
          <a:p>
            <a:pPr lvl="1"/>
            <a:r>
              <a:rPr lang="en-US" dirty="0"/>
              <a:t>Very small redundancy</a:t>
            </a:r>
          </a:p>
          <a:p>
            <a:pPr lvl="1"/>
            <a:r>
              <a:rPr lang="en-US" dirty="0"/>
              <a:t>The original table can always be reconstructed from the decomposed tables </a:t>
            </a:r>
            <a:br>
              <a:rPr lang="en-US" dirty="0"/>
            </a:br>
            <a:r>
              <a:rPr lang="en-US" dirty="0"/>
              <a:t>(this is called the </a:t>
            </a:r>
            <a:r>
              <a:rPr lang="en-US" dirty="0">
                <a:solidFill>
                  <a:srgbClr val="A50021"/>
                </a:solidFill>
              </a:rPr>
              <a:t>lossless join</a:t>
            </a:r>
            <a:r>
              <a:rPr lang="en-US" dirty="0"/>
              <a:t> property)</a:t>
            </a:r>
          </a:p>
          <a:p>
            <a:r>
              <a:rPr lang="en-US" dirty="0"/>
              <a:t>Bad property</a:t>
            </a:r>
          </a:p>
          <a:p>
            <a:pPr lvl="1"/>
            <a:r>
              <a:rPr lang="en-US" dirty="0"/>
              <a:t>It may not preserve all 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24474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38368" cy="49341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Given: Table R(A, B, C)</a:t>
            </a:r>
          </a:p>
          <a:p>
            <a:pPr lvl="1"/>
            <a:r>
              <a:rPr lang="en-US" dirty="0"/>
              <a:t>with AB</a:t>
            </a:r>
            <a:r>
              <a:rPr lang="en-US" dirty="0">
                <a:sym typeface="Wingdings" pitchFamily="2" charset="2"/>
              </a:rPr>
              <a:t>C, CB</a:t>
            </a:r>
          </a:p>
          <a:p>
            <a:r>
              <a:rPr lang="en-US" dirty="0"/>
              <a:t>Keys: {AB}, {AC}</a:t>
            </a:r>
          </a:p>
          <a:p>
            <a:r>
              <a:rPr lang="en-US" dirty="0"/>
              <a:t>BCNF Decomposition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(B, C)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(A, C)</a:t>
            </a:r>
          </a:p>
          <a:p>
            <a:r>
              <a:rPr lang="en-US" dirty="0"/>
              <a:t>Non-trivial FDs on R</a:t>
            </a:r>
            <a:r>
              <a:rPr lang="en-US" baseline="-25000" dirty="0"/>
              <a:t>1</a:t>
            </a:r>
            <a:r>
              <a:rPr lang="en-US" dirty="0"/>
              <a:t>: C</a:t>
            </a:r>
            <a:r>
              <a:rPr lang="en-US" dirty="0">
                <a:sym typeface="Wingdings" panose="05000000000000000000" pitchFamily="2" charset="2"/>
              </a:rPr>
              <a:t>B</a:t>
            </a:r>
            <a:endParaRPr lang="en-US" dirty="0"/>
          </a:p>
          <a:p>
            <a:r>
              <a:rPr lang="en-US" dirty="0"/>
              <a:t>Non-trivial FDs on R</a:t>
            </a:r>
            <a:r>
              <a:rPr lang="en-US" baseline="-25000" dirty="0"/>
              <a:t>2</a:t>
            </a:r>
            <a:r>
              <a:rPr lang="en-US" dirty="0"/>
              <a:t>: none</a:t>
            </a:r>
          </a:p>
          <a:p>
            <a:r>
              <a:rPr lang="en-US" dirty="0"/>
              <a:t>The other FD, AB</a:t>
            </a:r>
            <a:r>
              <a:rPr lang="en-US" dirty="0">
                <a:sym typeface="Wingdings" pitchFamily="2" charset="2"/>
              </a:rPr>
              <a:t>C, is hold on any individual table, i.e., it is “lost”</a:t>
            </a:r>
          </a:p>
          <a:p>
            <a:r>
              <a:rPr lang="en-US" dirty="0">
                <a:sym typeface="Wingdings" pitchFamily="2" charset="2"/>
              </a:rPr>
              <a:t>This why we say that a BCNF decomposition does not always </a:t>
            </a:r>
            <a:r>
              <a:rPr lang="en-US" dirty="0">
                <a:solidFill>
                  <a:srgbClr val="A50021"/>
                </a:solidFill>
                <a:sym typeface="Wingdings" pitchFamily="2" charset="2"/>
              </a:rPr>
              <a:t>preserve</a:t>
            </a:r>
            <a:r>
              <a:rPr lang="en-US" dirty="0">
                <a:sym typeface="Wingdings" pitchFamily="2" charset="2"/>
              </a:rPr>
              <a:t> all FDs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919460" y="1052736"/>
          <a:ext cx="120973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7725950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6026561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6588224" y="1772816"/>
            <a:ext cx="720080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7740352" y="1772816"/>
            <a:ext cx="360040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6468772" y="1044025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97263" y="216547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8424" y="220486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altLang="zh-CN" sz="3200" baseline="-25000" dirty="0">
                <a:latin typeface="Calibri" pitchFamily="34" charset="0"/>
              </a:rPr>
              <a:t>2</a:t>
            </a:r>
            <a:endParaRPr lang="en-US" sz="3200" baseline="-25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4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38368" cy="49341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Why do we want to preserve FDs?</a:t>
            </a:r>
          </a:p>
          <a:p>
            <a:r>
              <a:rPr lang="en-US" dirty="0"/>
              <a:t>Because we want to make it easier </a:t>
            </a:r>
            <a:br>
              <a:rPr lang="en-US" dirty="0"/>
            </a:br>
            <a:r>
              <a:rPr lang="en-US" dirty="0"/>
              <a:t>to avoid “inappropriate” updates</a:t>
            </a:r>
          </a:p>
          <a:p>
            <a:endParaRPr lang="en-US" dirty="0"/>
          </a:p>
          <a:p>
            <a:r>
              <a:rPr lang="en-US" dirty="0"/>
              <a:t>Previous example</a:t>
            </a:r>
          </a:p>
          <a:p>
            <a:pPr lvl="1"/>
            <a:r>
              <a:rPr lang="en-US" dirty="0">
                <a:sym typeface="Wingdings" pitchFamily="2" charset="2"/>
              </a:rPr>
              <a:t>We have two tables 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(B, C),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(A, C)</a:t>
            </a:r>
          </a:p>
          <a:p>
            <a:pPr lvl="1"/>
            <a:r>
              <a:rPr lang="en-US" dirty="0"/>
              <a:t>We have C</a:t>
            </a:r>
            <a:r>
              <a:rPr lang="en-US" dirty="0">
                <a:sym typeface="Wingdings" pitchFamily="2" charset="2"/>
              </a:rPr>
              <a:t>B and ABC</a:t>
            </a:r>
          </a:p>
          <a:p>
            <a:pPr lvl="1"/>
            <a:r>
              <a:rPr lang="en-US" dirty="0">
                <a:sym typeface="Wingdings" pitchFamily="2" charset="2"/>
              </a:rPr>
              <a:t>Due to ABC, we are not suppose to have two tuples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(a1, b1, c1) and (a1, b1, c2)</a:t>
            </a:r>
          </a:p>
          <a:p>
            <a:pPr lvl="1"/>
            <a:r>
              <a:rPr lang="en-US" dirty="0"/>
              <a:t>But as we store A and C separately in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, it is not easy to check whether such two tuples exist at the same time</a:t>
            </a:r>
          </a:p>
          <a:p>
            <a:pPr lvl="1"/>
            <a:r>
              <a:rPr lang="en-US" dirty="0"/>
              <a:t>That is, if someone wants to insert (a1, b1, c2), it is not easy for us to check whether (a1, b1, c1) already exists</a:t>
            </a:r>
          </a:p>
          <a:p>
            <a:pPr lvl="1"/>
            <a:r>
              <a:rPr lang="en-US" dirty="0"/>
              <a:t>This is less than ideal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919460" y="1052736"/>
          <a:ext cx="120973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7725950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libri" pitchFamily="34" charset="0"/>
                        </a:rPr>
                        <a:t>C</a:t>
                      </a:r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6026561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6588224" y="1772816"/>
            <a:ext cx="720080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7740352" y="1772816"/>
            <a:ext cx="360040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6468772" y="1044025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97263" y="216547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8424" y="220486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altLang="zh-CN" sz="3200" baseline="-25000" dirty="0">
                <a:latin typeface="Calibri" pitchFamily="34" charset="0"/>
              </a:rPr>
              <a:t>2</a:t>
            </a:r>
            <a:endParaRPr lang="en-US" sz="3200" baseline="-25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BCNF Decomposition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How to convert a non-BCNF table into a set of smaller tables that satisfy BCNF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7347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relaxation of BCNF that</a:t>
            </a:r>
          </a:p>
          <a:p>
            <a:pPr lvl="1"/>
            <a:r>
              <a:rPr lang="en-US" dirty="0"/>
              <a:t>Is less strict</a:t>
            </a:r>
          </a:p>
          <a:p>
            <a:pPr lvl="1"/>
            <a:r>
              <a:rPr lang="en-US" dirty="0"/>
              <a:t>Allows decompositions that </a:t>
            </a:r>
            <a:r>
              <a:rPr lang="en-US" dirty="0">
                <a:solidFill>
                  <a:srgbClr val="A50021"/>
                </a:solidFill>
              </a:rPr>
              <a:t>always</a:t>
            </a:r>
            <a:r>
              <a:rPr lang="en-US" dirty="0"/>
              <a:t> preserve functional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3603289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A516-6390-6040-9195-17C35A9F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1NF, 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FD62-8929-804B-B37A-8D2CFD9D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Key-attribute: An attribute in a multi-attribute key</a:t>
            </a:r>
          </a:p>
          <a:p>
            <a:r>
              <a:rPr lang="en-US" dirty="0"/>
              <a:t>Key-attribute(s) = Partial key or part of a key</a:t>
            </a:r>
          </a:p>
          <a:p>
            <a:r>
              <a:rPr lang="en-US" dirty="0"/>
              <a:t>1NF: All attributes have atomic values</a:t>
            </a:r>
          </a:p>
          <a:p>
            <a:r>
              <a:rPr lang="en-US" dirty="0"/>
              <a:t>2NF: Every non-key attribute is dependent on the whole of </a:t>
            </a:r>
            <a:r>
              <a:rPr lang="en-US" b="1" dirty="0">
                <a:solidFill>
                  <a:srgbClr val="FF0000"/>
                </a:solidFill>
              </a:rPr>
              <a:t>EVERY</a:t>
            </a:r>
            <a:r>
              <a:rPr lang="en-US" dirty="0"/>
              <a:t> candidate key </a:t>
            </a:r>
          </a:p>
          <a:p>
            <a:pPr lvl="1"/>
            <a:r>
              <a:rPr lang="en-US" dirty="0"/>
              <a:t>But, may still have (non-key-attribute X)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(non-key-attribute Y) in the relation</a:t>
            </a:r>
          </a:p>
        </p:txBody>
      </p:sp>
    </p:spTree>
    <p:extLst>
      <p:ext uri="{BB962C8B-B14F-4D97-AF65-F5344CB8AC3E}">
        <p14:creationId xmlns:p14="http://schemas.microsoft.com/office/powerpoint/2010/main" val="282259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10000"/>
          </a:bodyPr>
          <a:lstStyle/>
          <a:p>
            <a:endParaRPr lang="en-US" sz="900" dirty="0"/>
          </a:p>
          <a:p>
            <a:r>
              <a:rPr lang="en-US" dirty="0"/>
              <a:t>Definition: A table satisfies 3NF, if and only if for every non-trivial X</a:t>
            </a:r>
            <a:r>
              <a:rPr lang="en-US" dirty="0">
                <a:sym typeface="Wingdings" pitchFamily="2" charset="2"/>
              </a:rPr>
              <a:t>Y</a:t>
            </a:r>
          </a:p>
          <a:p>
            <a:pPr lvl="1"/>
            <a:r>
              <a:rPr lang="en-US" dirty="0"/>
              <a:t>Either X contains a key</a:t>
            </a:r>
          </a:p>
          <a:p>
            <a:pPr lvl="1"/>
            <a:r>
              <a:rPr lang="en-US" dirty="0"/>
              <a:t>Or each attribute in Y is either contained in a key or in X</a:t>
            </a:r>
          </a:p>
          <a:p>
            <a:endParaRPr lang="en-US" sz="900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Given FDs: C</a:t>
            </a:r>
            <a:r>
              <a:rPr lang="en-US" dirty="0">
                <a:sym typeface="Wingdings" pitchFamily="2" charset="2"/>
              </a:rPr>
              <a:t>B, ABC, BCC</a:t>
            </a:r>
          </a:p>
          <a:p>
            <a:pPr lvl="1"/>
            <a:r>
              <a:rPr lang="en-US" dirty="0">
                <a:sym typeface="Wingdings" pitchFamily="2" charset="2"/>
              </a:rPr>
              <a:t>Keys: {AB}, {AC}</a:t>
            </a:r>
          </a:p>
          <a:p>
            <a:pPr lvl="1"/>
            <a:r>
              <a:rPr lang="en-US" dirty="0">
                <a:sym typeface="Wingdings" pitchFamily="2" charset="2"/>
              </a:rPr>
              <a:t>ABC is OK, since AB is a key of R</a:t>
            </a:r>
          </a:p>
          <a:p>
            <a:pPr lvl="1"/>
            <a:r>
              <a:rPr lang="en-US" dirty="0">
                <a:sym typeface="Wingdings" pitchFamily="2" charset="2"/>
              </a:rPr>
              <a:t>CB is OK, since B is in a key of R</a:t>
            </a:r>
          </a:p>
          <a:p>
            <a:pPr lvl="1"/>
            <a:r>
              <a:rPr lang="en-US" dirty="0">
                <a:sym typeface="Wingdings" pitchFamily="2" charset="2"/>
              </a:rPr>
              <a:t>BCC is OK, since C is in BC</a:t>
            </a:r>
          </a:p>
          <a:p>
            <a:pPr lvl="1"/>
            <a:r>
              <a:rPr lang="en-US" dirty="0">
                <a:sym typeface="Wingdings" pitchFamily="2" charset="2"/>
              </a:rPr>
              <a:t>So R is in 3NF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606864" y="4301807"/>
          <a:ext cx="120973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56176" y="4293096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6830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081C-5EAB-8244-84C4-228778E1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3NF, 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B294-D5AE-2A42-A90D-B4EDB8E7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3NF: All attributes (key-attribute or non-key-attribute) are determined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/>
              <a:t> by candidate keys (and nothing else)</a:t>
            </a:r>
          </a:p>
          <a:p>
            <a:pPr lvl="1"/>
            <a:r>
              <a:rPr lang="en-US" dirty="0"/>
              <a:t>But candidate keys may have </a:t>
            </a:r>
            <a:r>
              <a:rPr lang="en-US" b="1" dirty="0">
                <a:solidFill>
                  <a:srgbClr val="FF0000"/>
                </a:solidFill>
              </a:rPr>
              <a:t>overlapping</a:t>
            </a:r>
            <a:r>
              <a:rPr lang="en-US" dirty="0"/>
              <a:t> attributes</a:t>
            </a:r>
          </a:p>
          <a:p>
            <a:pPr lvl="1"/>
            <a:r>
              <a:rPr lang="en-US" dirty="0"/>
              <a:t>May result in key-attribute(s) of one key depends on key-attribute(s) of another key</a:t>
            </a:r>
          </a:p>
          <a:p>
            <a:r>
              <a:rPr lang="en-US" dirty="0"/>
              <a:t>BCNF: In all dependencies (FDs), LHS must contain key (cannot depend on partial key)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31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rmAutofit fontScale="85000" lnSpcReduction="10000"/>
          </a:bodyPr>
          <a:lstStyle/>
          <a:p>
            <a:endParaRPr lang="en-US" sz="900" dirty="0"/>
          </a:p>
          <a:p>
            <a:r>
              <a:rPr lang="en-US" dirty="0"/>
              <a:t>Definition: A table satisfies 3NF, if and only if for every non-trivial X</a:t>
            </a:r>
            <a:r>
              <a:rPr lang="en-US" dirty="0">
                <a:sym typeface="Wingdings" pitchFamily="2" charset="2"/>
              </a:rPr>
              <a:t>Y</a:t>
            </a:r>
          </a:p>
          <a:p>
            <a:pPr lvl="1"/>
            <a:r>
              <a:rPr lang="en-US" dirty="0"/>
              <a:t>Either X contains a key</a:t>
            </a:r>
          </a:p>
          <a:p>
            <a:pPr lvl="1"/>
            <a:r>
              <a:rPr lang="en-US" dirty="0"/>
              <a:t>Or each attribute in Y is either contained in a key or in X</a:t>
            </a:r>
          </a:p>
          <a:p>
            <a:endParaRPr lang="en-US" sz="900" dirty="0"/>
          </a:p>
          <a:p>
            <a:r>
              <a:rPr lang="en-US" dirty="0"/>
              <a:t>Another Example: </a:t>
            </a:r>
          </a:p>
          <a:p>
            <a:pPr lvl="1"/>
            <a:r>
              <a:rPr lang="en-US" dirty="0"/>
              <a:t>Given FDs: A</a:t>
            </a:r>
            <a:r>
              <a:rPr lang="en-US" dirty="0">
                <a:sym typeface="Wingdings" pitchFamily="2" charset="2"/>
              </a:rPr>
              <a:t>B, BC</a:t>
            </a:r>
          </a:p>
          <a:p>
            <a:pPr lvl="1"/>
            <a:r>
              <a:rPr lang="en-US" dirty="0">
                <a:sym typeface="Wingdings" pitchFamily="2" charset="2"/>
              </a:rPr>
              <a:t>Keys: {A}</a:t>
            </a:r>
          </a:p>
          <a:p>
            <a:pPr lvl="1"/>
            <a:r>
              <a:rPr lang="en-US" dirty="0">
                <a:sym typeface="Wingdings" pitchFamily="2" charset="2"/>
              </a:rPr>
              <a:t>AB is OK, since A is a key of R</a:t>
            </a:r>
          </a:p>
          <a:p>
            <a:pPr lvl="1"/>
            <a:r>
              <a:rPr lang="en-US" dirty="0">
                <a:sym typeface="Wingdings" pitchFamily="2" charset="2"/>
              </a:rPr>
              <a:t>BC is not OK, since C is NOT in a key of R, and it is NOT in the left hand side</a:t>
            </a:r>
          </a:p>
          <a:p>
            <a:pPr lvl="1"/>
            <a:r>
              <a:rPr lang="en-US" dirty="0">
                <a:sym typeface="Wingdings" pitchFamily="2" charset="2"/>
              </a:rPr>
              <a:t>So R is NOT in 3NF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136966"/>
              </p:ext>
            </p:extLst>
          </p:nvPr>
        </p:nvGraphicFramePr>
        <p:xfrm>
          <a:off x="6606864" y="3542340"/>
          <a:ext cx="120973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56176" y="3533629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5012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Given: A table NOT in 3NF</a:t>
            </a:r>
          </a:p>
          <a:p>
            <a:r>
              <a:rPr lang="en-US" dirty="0"/>
              <a:t>Objective: Decompose it into smaller tables that are in 3NF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Given: R(A, B, C, D)</a:t>
            </a:r>
          </a:p>
          <a:p>
            <a:pPr lvl="1"/>
            <a:r>
              <a:rPr lang="en-US" dirty="0"/>
              <a:t>FDs: AB</a:t>
            </a:r>
            <a:r>
              <a:rPr lang="en-US" dirty="0">
                <a:sym typeface="Wingdings" pitchFamily="2" charset="2"/>
              </a:rPr>
              <a:t>C, CB, AD</a:t>
            </a:r>
          </a:p>
          <a:p>
            <a:pPr lvl="1"/>
            <a:r>
              <a:rPr lang="en-US" dirty="0">
                <a:sym typeface="Wingdings" pitchFamily="2" charset="2"/>
              </a:rPr>
              <a:t>Keys: {AB}, {AC}</a:t>
            </a:r>
          </a:p>
          <a:p>
            <a:pPr lvl="1"/>
            <a:r>
              <a:rPr lang="en-US" dirty="0">
                <a:sym typeface="Wingdings" pitchFamily="2" charset="2"/>
              </a:rPr>
              <a:t>R is not in 3NF, due to AD</a:t>
            </a:r>
          </a:p>
          <a:p>
            <a:pPr lvl="1"/>
            <a:r>
              <a:rPr lang="en-US" dirty="0">
                <a:sym typeface="Wingdings" pitchFamily="2" charset="2"/>
              </a:rPr>
              <a:t>3NF decomposition of R: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(A, B, C),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(A, D)</a:t>
            </a:r>
            <a:endParaRPr lang="en-US" dirty="0"/>
          </a:p>
          <a:p>
            <a:endParaRPr lang="en-SG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530301" y="2069559"/>
          <a:ext cx="161298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/>
          </p:nvPr>
        </p:nvGraphicFramePr>
        <p:xfrm>
          <a:off x="7336791" y="3767075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/>
          </p:nvPr>
        </p:nvGraphicFramePr>
        <p:xfrm>
          <a:off x="5637402" y="3767075"/>
          <a:ext cx="120973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flipH="1">
            <a:off x="6199065" y="2789639"/>
            <a:ext cx="936104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7567217" y="2789639"/>
            <a:ext cx="144016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079613" y="2060848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08104" y="3182300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56376" y="3212976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09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Decomposition 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5482952" cy="50061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Given: A table R, and a set S of FDs</a:t>
            </a:r>
          </a:p>
          <a:p>
            <a:pPr lvl="1"/>
            <a:r>
              <a:rPr lang="en-US" dirty="0"/>
              <a:t>e.g., R(A, B, C, D)</a:t>
            </a:r>
            <a:br>
              <a:rPr lang="en-US" dirty="0"/>
            </a:br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BD, ABC, CD, BCD}</a:t>
            </a:r>
          </a:p>
          <a:p>
            <a:r>
              <a:rPr lang="en-US" dirty="0"/>
              <a:t>Step 1: Derive a </a:t>
            </a:r>
            <a:r>
              <a:rPr lang="en-US" dirty="0">
                <a:solidFill>
                  <a:srgbClr val="A50021"/>
                </a:solidFill>
              </a:rPr>
              <a:t>minimal basis</a:t>
            </a:r>
            <a:r>
              <a:rPr lang="en-US" dirty="0"/>
              <a:t> of S</a:t>
            </a:r>
          </a:p>
          <a:p>
            <a:pPr lvl="1"/>
            <a:r>
              <a:rPr lang="en-US" dirty="0"/>
              <a:t>e.g., a minimal basis of S is </a:t>
            </a:r>
            <a:br>
              <a:rPr lang="en-US" dirty="0"/>
            </a:br>
            <a:r>
              <a:rPr lang="en-US" dirty="0"/>
              <a:t>{A</a:t>
            </a:r>
            <a:r>
              <a:rPr lang="en-US" dirty="0">
                <a:sym typeface="Wingdings" pitchFamily="2" charset="2"/>
              </a:rPr>
              <a:t>B, AC, CD}</a:t>
            </a:r>
            <a:endParaRPr lang="en-SG" dirty="0"/>
          </a:p>
          <a:p>
            <a:r>
              <a:rPr lang="en-US" dirty="0"/>
              <a:t>Step 2: In the minimal basis, combine the FDs whose left hand sides are the same</a:t>
            </a:r>
          </a:p>
          <a:p>
            <a:pPr lvl="1"/>
            <a:r>
              <a:rPr lang="en-US" dirty="0"/>
              <a:t>e.g., after combining A</a:t>
            </a:r>
            <a:r>
              <a:rPr lang="en-US" dirty="0">
                <a:sym typeface="Wingdings" pitchFamily="2" charset="2"/>
              </a:rPr>
              <a:t>B and AC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we have {A</a:t>
            </a:r>
            <a:r>
              <a:rPr lang="en-US" dirty="0">
                <a:sym typeface="Wingdings" pitchFamily="2" charset="2"/>
              </a:rPr>
              <a:t>BC, CD}</a:t>
            </a:r>
            <a:endParaRPr lang="en-US" dirty="0"/>
          </a:p>
          <a:p>
            <a:r>
              <a:rPr lang="en-US" dirty="0"/>
              <a:t>Step 3: Create a table for each FD remained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(A, B, C), R</a:t>
            </a:r>
            <a:r>
              <a:rPr lang="en-US" baseline="-25000" dirty="0"/>
              <a:t>2</a:t>
            </a:r>
            <a:r>
              <a:rPr lang="en-US" dirty="0"/>
              <a:t>(C, D)</a:t>
            </a:r>
          </a:p>
          <a:p>
            <a:r>
              <a:rPr lang="en-US" dirty="0"/>
              <a:t>Step 4: If none of the tables contain a key of the original table R, create a table that contains a key of R</a:t>
            </a:r>
          </a:p>
          <a:p>
            <a:r>
              <a:rPr lang="en-US" dirty="0"/>
              <a:t>Step 5: Remove redundant tables</a:t>
            </a:r>
          </a:p>
          <a:p>
            <a:pPr lvl="1"/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847452" y="1565503"/>
          <a:ext cx="161298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7653942" y="3263019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5954553" y="3263019"/>
          <a:ext cx="120973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6516216" y="2285583"/>
            <a:ext cx="936104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7884368" y="2285583"/>
            <a:ext cx="144016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6396764" y="1556792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25255" y="267824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3527" y="2708920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01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Basis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a set S of FDs, the </a:t>
            </a:r>
            <a:r>
              <a:rPr lang="en-US" dirty="0">
                <a:solidFill>
                  <a:srgbClr val="A50021"/>
                </a:solidFill>
              </a:rPr>
              <a:t>minimal basis</a:t>
            </a:r>
            <a:r>
              <a:rPr lang="en-US" dirty="0"/>
              <a:t> of S is a </a:t>
            </a:r>
            <a:r>
              <a:rPr lang="en-US" dirty="0">
                <a:solidFill>
                  <a:srgbClr val="A50021"/>
                </a:solidFill>
              </a:rPr>
              <a:t>simplified</a:t>
            </a:r>
            <a:r>
              <a:rPr lang="en-US" dirty="0"/>
              <a:t> version of S</a:t>
            </a:r>
          </a:p>
          <a:p>
            <a:r>
              <a:rPr lang="en-US" dirty="0"/>
              <a:t>Previous example:</a:t>
            </a:r>
          </a:p>
          <a:p>
            <a:pPr lvl="1"/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BD, ABC, CD, BCD}</a:t>
            </a:r>
          </a:p>
          <a:p>
            <a:pPr lvl="1"/>
            <a:r>
              <a:rPr lang="en-US" dirty="0"/>
              <a:t>A minimal basis: {A</a:t>
            </a:r>
            <a:r>
              <a:rPr lang="en-US" dirty="0">
                <a:sym typeface="Wingdings" pitchFamily="2" charset="2"/>
              </a:rPr>
              <a:t>B, AC, CD}</a:t>
            </a:r>
            <a:endParaRPr lang="en-US" dirty="0"/>
          </a:p>
          <a:p>
            <a:r>
              <a:rPr lang="en-US" dirty="0"/>
              <a:t>How simplified?</a:t>
            </a:r>
          </a:p>
          <a:p>
            <a:r>
              <a:rPr lang="en-US" dirty="0"/>
              <a:t>Three conditions.</a:t>
            </a:r>
          </a:p>
          <a:p>
            <a:r>
              <a:rPr lang="en-US" dirty="0"/>
              <a:t>Condition 1: For any FD in the minimal basis, its right hand side has only one attribute.</a:t>
            </a:r>
          </a:p>
          <a:p>
            <a:r>
              <a:rPr lang="en-US" dirty="0"/>
              <a:t>Example in S: A</a:t>
            </a:r>
            <a:r>
              <a:rPr lang="en-US" dirty="0">
                <a:sym typeface="Wingdings" pitchFamily="2" charset="2"/>
              </a:rPr>
              <a:t>BD does not satisfy this condition</a:t>
            </a:r>
          </a:p>
          <a:p>
            <a:r>
              <a:rPr lang="en-US" dirty="0">
                <a:sym typeface="Wingdings" pitchFamily="2" charset="2"/>
              </a:rPr>
              <a:t>That is why ABD is not in the minimal basis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97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Basis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Previous example:</a:t>
            </a:r>
          </a:p>
          <a:p>
            <a:pPr lvl="1"/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BD, ABC, CD, BCD}</a:t>
            </a:r>
          </a:p>
          <a:p>
            <a:pPr lvl="1"/>
            <a:r>
              <a:rPr lang="en-US" dirty="0"/>
              <a:t>A minimal basis: {A</a:t>
            </a:r>
            <a:r>
              <a:rPr lang="en-US" dirty="0">
                <a:sym typeface="Wingdings" pitchFamily="2" charset="2"/>
              </a:rPr>
              <a:t>B, AC, CD}</a:t>
            </a:r>
            <a:endParaRPr lang="en-US" dirty="0"/>
          </a:p>
          <a:p>
            <a:r>
              <a:rPr lang="en-US" dirty="0"/>
              <a:t>Condition 2: No FD in the minimal basis is redundant. </a:t>
            </a:r>
          </a:p>
          <a:p>
            <a:r>
              <a:rPr lang="en-US" dirty="0"/>
              <a:t>That is, no FD in the minimal basis can be derived from the other FDs.</a:t>
            </a:r>
          </a:p>
          <a:p>
            <a:r>
              <a:rPr lang="en-US" dirty="0"/>
              <a:t>Example in S: BC</a:t>
            </a:r>
            <a:r>
              <a:rPr lang="en-US" dirty="0">
                <a:sym typeface="Wingdings" pitchFamily="2" charset="2"/>
              </a:rPr>
              <a:t>D can be derived from CD</a:t>
            </a:r>
          </a:p>
          <a:p>
            <a:r>
              <a:rPr lang="en-US" dirty="0">
                <a:sym typeface="Wingdings" pitchFamily="2" charset="2"/>
              </a:rPr>
              <a:t>That is why </a:t>
            </a:r>
            <a:r>
              <a:rPr lang="en-US" dirty="0"/>
              <a:t>BC</a:t>
            </a:r>
            <a:r>
              <a:rPr lang="en-US" dirty="0">
                <a:sym typeface="Wingdings" pitchFamily="2" charset="2"/>
              </a:rPr>
              <a:t>D is not in the minimal basis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77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Basis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Previous example:</a:t>
            </a:r>
          </a:p>
          <a:p>
            <a:pPr lvl="1"/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BD, ABC, CD, BCD}</a:t>
            </a:r>
          </a:p>
          <a:p>
            <a:pPr lvl="1"/>
            <a:r>
              <a:rPr lang="en-US" dirty="0"/>
              <a:t>A minimal basis: {A</a:t>
            </a:r>
            <a:r>
              <a:rPr lang="en-US" dirty="0">
                <a:sym typeface="Wingdings" pitchFamily="2" charset="2"/>
              </a:rPr>
              <a:t>B, AC, CD}</a:t>
            </a:r>
            <a:endParaRPr lang="en-US" dirty="0"/>
          </a:p>
          <a:p>
            <a:r>
              <a:rPr lang="en-US" dirty="0"/>
              <a:t>Condition 3: For each FD in the minimal basis, none of the attributes on the left hand side is redundant</a:t>
            </a:r>
          </a:p>
          <a:p>
            <a:r>
              <a:rPr lang="en-US" dirty="0"/>
              <a:t>That is, </a:t>
            </a:r>
            <a:r>
              <a:rPr lang="en-SG" dirty="0"/>
              <a:t>for any FD in the minimal basis, if we remove an attribute from the left hand side, then the resulting FD is a new FD that cannot be derived from the original set of FDs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S contains AB</a:t>
            </a:r>
            <a:r>
              <a:rPr lang="en-US" dirty="0">
                <a:sym typeface="Wingdings" pitchFamily="2" charset="2"/>
              </a:rPr>
              <a:t>C</a:t>
            </a:r>
          </a:p>
          <a:p>
            <a:pPr lvl="1"/>
            <a:r>
              <a:rPr lang="en-US" dirty="0">
                <a:sym typeface="Wingdings" pitchFamily="2" charset="2"/>
              </a:rPr>
              <a:t>If we remove B from the left hand side, we have AC</a:t>
            </a:r>
          </a:p>
          <a:p>
            <a:pPr lvl="1"/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C can be derived from S, as 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{ABDC}</a:t>
            </a:r>
          </a:p>
          <a:p>
            <a:pPr lvl="1"/>
            <a:r>
              <a:rPr lang="en-US" dirty="0"/>
              <a:t>This indicates that A</a:t>
            </a:r>
            <a:r>
              <a:rPr lang="en-US" dirty="0">
                <a:sym typeface="Wingdings" pitchFamily="2" charset="2"/>
              </a:rPr>
              <a:t>C is “hidden” in S</a:t>
            </a:r>
          </a:p>
          <a:p>
            <a:pPr lvl="1"/>
            <a:r>
              <a:rPr lang="en-US" dirty="0">
                <a:sym typeface="Wingdings" pitchFamily="2" charset="2"/>
              </a:rPr>
              <a:t>Hence, we can replace ABC with AC, as AC is “simpler”</a:t>
            </a:r>
            <a:endParaRPr lang="en-US" dirty="0"/>
          </a:p>
          <a:p>
            <a:pPr lvl="1"/>
            <a:r>
              <a:rPr lang="en-US" dirty="0"/>
              <a:t>This is why AB</a:t>
            </a:r>
            <a:r>
              <a:rPr lang="en-US" dirty="0">
                <a:sym typeface="Wingdings" pitchFamily="2" charset="2"/>
              </a:rPr>
              <a:t>C is not in the minimal basis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49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Decompose, until all </a:t>
            </a:r>
            <a:r>
              <a:rPr lang="en-US" altLang="zh-CN" dirty="0"/>
              <a:t>are </a:t>
            </a:r>
            <a:r>
              <a:rPr lang="en-US" dirty="0"/>
              <a:t>in BCNF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899457" y="1196752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2699792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5771665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1475656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283968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06280" y="980728"/>
            <a:ext cx="2489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X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Y violation</a:t>
            </a:r>
            <a:r>
              <a:rPr lang="en-US" sz="2800" dirty="0">
                <a:latin typeface="Calibri" pitchFamily="34" charset="0"/>
              </a:rPr>
              <a:t>? </a:t>
            </a:r>
            <a:endParaRPr lang="en-SG" sz="2800" dirty="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923928" y="2132856"/>
            <a:ext cx="695610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139952" y="3625860"/>
            <a:ext cx="1296144" cy="6936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2555776" y="3625860"/>
            <a:ext cx="1152128" cy="720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141176" y="2617748"/>
            <a:ext cx="2655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X’</a:t>
            </a:r>
            <a:r>
              <a:rPr lang="en-US" sz="2800" dirty="0">
                <a:latin typeface="Calibri" pitchFamily="34" charset="0"/>
                <a:sym typeface="Wingdings" pitchFamily="2" charset="2"/>
              </a:rPr>
              <a:t>Y’ violation</a:t>
            </a:r>
            <a:r>
              <a:rPr lang="en-US" sz="2800" dirty="0">
                <a:latin typeface="Calibri" pitchFamily="34" charset="0"/>
              </a:rPr>
              <a:t>? </a:t>
            </a:r>
            <a:endParaRPr lang="en-SG" sz="2800" dirty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195601" y="2132856"/>
            <a:ext cx="1595853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1500850" y="1307088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Decompose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504" y="3049796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Decompose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19894" y="5229200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In BCNF then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03648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Stop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81968" y="5229200"/>
            <a:ext cx="2087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In BCNF then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65722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Stop </a:t>
            </a:r>
            <a:endParaRPr lang="en-SG" sz="2800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82104" y="1988840"/>
            <a:ext cx="2745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Attributes in {X}</a:t>
            </a:r>
            <a:r>
              <a:rPr lang="en-US" sz="2800" baseline="30000" dirty="0">
                <a:solidFill>
                  <a:srgbClr val="A50021"/>
                </a:solidFill>
                <a:latin typeface="Calibri" pitchFamily="34" charset="0"/>
              </a:rPr>
              <a:t>+</a:t>
            </a:r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 </a:t>
            </a:r>
            <a:endParaRPr lang="en-SG" sz="2800" dirty="0">
              <a:solidFill>
                <a:srgbClr val="A50021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8184" y="1538789"/>
            <a:ext cx="22505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X + Attributes </a:t>
            </a:r>
            <a:br>
              <a:rPr lang="en-US" sz="2800" dirty="0">
                <a:solidFill>
                  <a:srgbClr val="A50021"/>
                </a:solidFill>
                <a:latin typeface="Calibri" pitchFamily="34" charset="0"/>
              </a:rPr>
            </a:br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NOT in {X}</a:t>
            </a:r>
            <a:r>
              <a:rPr lang="en-US" sz="2800" baseline="30000" dirty="0">
                <a:solidFill>
                  <a:srgbClr val="A50021"/>
                </a:solidFill>
                <a:latin typeface="Calibri" pitchFamily="34" charset="0"/>
              </a:rPr>
              <a:t>+</a:t>
            </a:r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 </a:t>
            </a:r>
            <a:endParaRPr lang="en-SG" sz="2800" dirty="0">
              <a:solidFill>
                <a:srgbClr val="A50021"/>
              </a:solidFill>
              <a:latin typeface="Calibri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7327791" y="3639071"/>
            <a:ext cx="988625" cy="8700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6639705" y="3639071"/>
            <a:ext cx="303497" cy="8700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12343" y="3639071"/>
            <a:ext cx="2763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Attributes in {X’}</a:t>
            </a:r>
            <a:r>
              <a:rPr lang="en-US" sz="2800" baseline="30000" dirty="0">
                <a:solidFill>
                  <a:srgbClr val="A50021"/>
                </a:solidFill>
                <a:latin typeface="Calibri" pitchFamily="34" charset="0"/>
              </a:rPr>
              <a:t>+</a:t>
            </a:r>
            <a:r>
              <a:rPr lang="en-US" sz="2800" dirty="0">
                <a:solidFill>
                  <a:srgbClr val="A50021"/>
                </a:solidFill>
                <a:latin typeface="Calibri" pitchFamily="34" charset="0"/>
              </a:rPr>
              <a:t> </a:t>
            </a:r>
            <a:endParaRPr lang="en-SG" sz="2800" dirty="0">
              <a:solidFill>
                <a:srgbClr val="A5002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16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Minimal Basis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>
            <a:normAutofit/>
          </a:bodyPr>
          <a:lstStyle/>
          <a:p>
            <a:r>
              <a:rPr lang="en-US" dirty="0"/>
              <a:t>Given: a set S of FDs</a:t>
            </a:r>
          </a:p>
          <a:p>
            <a:r>
              <a:rPr lang="en-US" dirty="0"/>
              <a:t>Example: S = {A</a:t>
            </a:r>
            <a:r>
              <a:rPr lang="en-US" dirty="0">
                <a:sym typeface="Wingdings" pitchFamily="2" charset="2"/>
              </a:rPr>
              <a:t>BD, ABC, CD, BCD}</a:t>
            </a:r>
            <a:endParaRPr lang="en-US" dirty="0"/>
          </a:p>
          <a:p>
            <a:r>
              <a:rPr lang="en-US" dirty="0"/>
              <a:t>Step 1: Transform the FDs, so that each right hand side contains only one attribute</a:t>
            </a:r>
          </a:p>
          <a:p>
            <a:r>
              <a:rPr lang="en-US" dirty="0"/>
              <a:t>Result: S = {A</a:t>
            </a:r>
            <a:r>
              <a:rPr lang="en-US" dirty="0">
                <a:sym typeface="Wingdings" pitchFamily="2" charset="2"/>
              </a:rPr>
              <a:t>B, AD, ABC, CD, BCD}</a:t>
            </a:r>
          </a:p>
          <a:p>
            <a:r>
              <a:rPr lang="en-US" dirty="0">
                <a:sym typeface="Wingdings" pitchFamily="2" charset="2"/>
              </a:rPr>
              <a:t>Reason:</a:t>
            </a:r>
          </a:p>
          <a:p>
            <a:pPr lvl="1"/>
            <a:r>
              <a:rPr lang="en-US" dirty="0">
                <a:sym typeface="Wingdings" pitchFamily="2" charset="2"/>
              </a:rPr>
              <a:t>Condition 1 for minimal basis:</a:t>
            </a:r>
            <a:br>
              <a:rPr lang="en-US" dirty="0">
                <a:sym typeface="Wingdings" pitchFamily="2" charset="2"/>
              </a:rPr>
            </a:br>
            <a:r>
              <a:rPr lang="en-US" dirty="0"/>
              <a:t>The right hand side of each FD contains only one attribute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8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Minimal Basis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Result of Step 1:</a:t>
            </a:r>
          </a:p>
          <a:p>
            <a:pPr lvl="1"/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B, AD, ABC, CD, BCD}</a:t>
            </a:r>
            <a:endParaRPr lang="en-US" dirty="0"/>
          </a:p>
          <a:p>
            <a:r>
              <a:rPr lang="en-US" dirty="0"/>
              <a:t>Step 2: Remove redundant FDs</a:t>
            </a:r>
          </a:p>
          <a:p>
            <a:r>
              <a:rPr lang="en-US" dirty="0"/>
              <a:t>Is A</a:t>
            </a:r>
            <a:r>
              <a:rPr lang="en-US" dirty="0">
                <a:sym typeface="Wingdings" pitchFamily="2" charset="2"/>
              </a:rPr>
              <a:t>B redundant?</a:t>
            </a:r>
          </a:p>
          <a:p>
            <a:r>
              <a:rPr lang="en-US" dirty="0">
                <a:sym typeface="Wingdings" pitchFamily="2" charset="2"/>
              </a:rPr>
              <a:t>i.e., is AB implied by other FDs in S?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Without AB, we have {AD, ABC, CD, BCD}</a:t>
            </a:r>
          </a:p>
          <a:p>
            <a:r>
              <a:rPr lang="en-US" dirty="0">
                <a:sym typeface="Wingdings" pitchFamily="2" charset="2"/>
              </a:rPr>
              <a:t>Given those FDs, we have {A}</a:t>
            </a:r>
            <a:r>
              <a:rPr lang="en-US" baseline="30000" dirty="0">
                <a:sym typeface="Wingdings" pitchFamily="2" charset="2"/>
              </a:rPr>
              <a:t>+ </a:t>
            </a:r>
            <a:r>
              <a:rPr lang="en-US" dirty="0">
                <a:sym typeface="Wingdings" pitchFamily="2" charset="2"/>
              </a:rPr>
              <a:t>= {AD}, which does not contain B</a:t>
            </a:r>
          </a:p>
          <a:p>
            <a:r>
              <a:rPr lang="en-US" dirty="0">
                <a:sym typeface="Wingdings" pitchFamily="2" charset="2"/>
              </a:rPr>
              <a:t>Therefore, AB is not implied by the other FDs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7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Minimal Basis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Result of Step 1:</a:t>
            </a:r>
          </a:p>
          <a:p>
            <a:pPr lvl="1"/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B, AD, ABC, CD, BCD}</a:t>
            </a:r>
            <a:endParaRPr lang="en-US" dirty="0"/>
          </a:p>
          <a:p>
            <a:r>
              <a:rPr lang="en-US" dirty="0"/>
              <a:t>Continue Step 2: Remove redundant FDs</a:t>
            </a:r>
          </a:p>
          <a:p>
            <a:r>
              <a:rPr lang="en-US" dirty="0"/>
              <a:t>Is A</a:t>
            </a:r>
            <a:r>
              <a:rPr lang="en-US" dirty="0">
                <a:sym typeface="Wingdings" pitchFamily="2" charset="2"/>
              </a:rPr>
              <a:t>D redundant?</a:t>
            </a:r>
          </a:p>
          <a:p>
            <a:r>
              <a:rPr lang="en-US" dirty="0">
                <a:sym typeface="Wingdings" pitchFamily="2" charset="2"/>
              </a:rPr>
              <a:t>i.e., is AD implied by other FDs in S?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Without AD, we have {AB, ABC, CD, BCD}</a:t>
            </a:r>
          </a:p>
          <a:p>
            <a:r>
              <a:rPr lang="en-US" dirty="0">
                <a:sym typeface="Wingdings" pitchFamily="2" charset="2"/>
              </a:rPr>
              <a:t>Given those FDs, we have {A}</a:t>
            </a:r>
            <a:r>
              <a:rPr lang="en-US" baseline="30000" dirty="0">
                <a:sym typeface="Wingdings" pitchFamily="2" charset="2"/>
              </a:rPr>
              <a:t>+ </a:t>
            </a:r>
            <a:r>
              <a:rPr lang="en-US" dirty="0">
                <a:sym typeface="Wingdings" pitchFamily="2" charset="2"/>
              </a:rPr>
              <a:t>= {ABCD}, which contains D</a:t>
            </a:r>
          </a:p>
          <a:p>
            <a:r>
              <a:rPr lang="en-US" dirty="0">
                <a:sym typeface="Wingdings" pitchFamily="2" charset="2"/>
              </a:rPr>
              <a:t>Therefore, AD is implied by the other FDs</a:t>
            </a:r>
          </a:p>
          <a:p>
            <a:r>
              <a:rPr lang="en-US" dirty="0">
                <a:sym typeface="Wingdings" pitchFamily="2" charset="2"/>
              </a:rPr>
              <a:t>Hence, AD is redundant and should be removed</a:t>
            </a:r>
          </a:p>
          <a:p>
            <a:r>
              <a:rPr lang="en-US" dirty="0">
                <a:sym typeface="Wingdings" pitchFamily="2" charset="2"/>
              </a:rPr>
              <a:t>Result: S = {AB, ABC, CD, BCD}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4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Minimal Basis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Result of the last step:</a:t>
            </a:r>
          </a:p>
          <a:p>
            <a:pPr lvl="1"/>
            <a:r>
              <a:rPr lang="en-US" dirty="0"/>
              <a:t>S = {</a:t>
            </a:r>
            <a:r>
              <a:rPr lang="en-US" dirty="0">
                <a:sym typeface="Wingdings" pitchFamily="2" charset="2"/>
              </a:rPr>
              <a:t>AB, ABC, CD, BCD}</a:t>
            </a:r>
            <a:endParaRPr lang="en-US" dirty="0"/>
          </a:p>
          <a:p>
            <a:r>
              <a:rPr lang="en-US" dirty="0"/>
              <a:t>Continue Step 2: Remove redundant FDs</a:t>
            </a:r>
          </a:p>
          <a:p>
            <a:r>
              <a:rPr lang="en-US" dirty="0"/>
              <a:t>Is AB</a:t>
            </a:r>
            <a:r>
              <a:rPr lang="en-US" dirty="0">
                <a:sym typeface="Wingdings" pitchFamily="2" charset="2"/>
              </a:rPr>
              <a:t>C redundant?</a:t>
            </a:r>
          </a:p>
          <a:p>
            <a:r>
              <a:rPr lang="en-US" dirty="0">
                <a:sym typeface="Wingdings" pitchFamily="2" charset="2"/>
              </a:rPr>
              <a:t>i.e., is ABC implied by other FDs in S?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Without ABC, we have {AB, CD, BCD}</a:t>
            </a:r>
          </a:p>
          <a:p>
            <a:r>
              <a:rPr lang="en-US" dirty="0">
                <a:sym typeface="Wingdings" pitchFamily="2" charset="2"/>
              </a:rPr>
              <a:t>Given those FDs, we have {AB}</a:t>
            </a:r>
            <a:r>
              <a:rPr lang="en-US" baseline="30000" dirty="0">
                <a:sym typeface="Wingdings" pitchFamily="2" charset="2"/>
              </a:rPr>
              <a:t>+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>
                <a:sym typeface="Wingdings" pitchFamily="2" charset="2"/>
              </a:rPr>
              <a:t>{AB}, </a:t>
            </a:r>
            <a:r>
              <a:rPr lang="en-US" dirty="0">
                <a:sym typeface="Wingdings" pitchFamily="2" charset="2"/>
              </a:rPr>
              <a:t>which does not contain C</a:t>
            </a:r>
          </a:p>
          <a:p>
            <a:r>
              <a:rPr lang="en-US" dirty="0">
                <a:sym typeface="Wingdings" pitchFamily="2" charset="2"/>
              </a:rPr>
              <a:t>Therefore, ABC is NOT implied by the other FDs</a:t>
            </a:r>
          </a:p>
          <a:p>
            <a:r>
              <a:rPr lang="en-US" dirty="0">
                <a:sym typeface="Wingdings" pitchFamily="2" charset="2"/>
              </a:rPr>
              <a:t>Hence, ABC is not redundant and should not be removed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8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Minimal Basis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Result of the last step:</a:t>
            </a:r>
          </a:p>
          <a:p>
            <a:pPr lvl="1"/>
            <a:r>
              <a:rPr lang="en-US" dirty="0">
                <a:sym typeface="Wingdings" pitchFamily="2" charset="2"/>
              </a:rPr>
              <a:t>S = {AB, ABC, CD, BCD}</a:t>
            </a:r>
            <a:endParaRPr lang="en-US" dirty="0"/>
          </a:p>
          <a:p>
            <a:r>
              <a:rPr lang="en-US" dirty="0"/>
              <a:t>Continue Step 2: Remove redundant FDs</a:t>
            </a:r>
          </a:p>
          <a:p>
            <a:r>
              <a:rPr lang="en-US" dirty="0"/>
              <a:t>Is C</a:t>
            </a:r>
            <a:r>
              <a:rPr lang="en-US" dirty="0">
                <a:sym typeface="Wingdings" pitchFamily="2" charset="2"/>
              </a:rPr>
              <a:t>D redundant?</a:t>
            </a:r>
          </a:p>
          <a:p>
            <a:r>
              <a:rPr lang="en-US" dirty="0">
                <a:sym typeface="Wingdings" pitchFamily="2" charset="2"/>
              </a:rPr>
              <a:t>i.e., is CD implied by other FDs in S?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Without CD, we have {AB, ABC, BCD}</a:t>
            </a:r>
          </a:p>
          <a:p>
            <a:r>
              <a:rPr lang="en-US" dirty="0">
                <a:sym typeface="Wingdings" pitchFamily="2" charset="2"/>
              </a:rPr>
              <a:t>Given those FDs, we have {C}</a:t>
            </a:r>
            <a:r>
              <a:rPr lang="en-US" baseline="30000" dirty="0">
                <a:sym typeface="Wingdings" pitchFamily="2" charset="2"/>
              </a:rPr>
              <a:t>+ </a:t>
            </a:r>
            <a:r>
              <a:rPr lang="en-US" dirty="0">
                <a:sym typeface="Wingdings" pitchFamily="2" charset="2"/>
              </a:rPr>
              <a:t>= {C}, which does not contain D</a:t>
            </a:r>
          </a:p>
          <a:p>
            <a:r>
              <a:rPr lang="en-US" dirty="0">
                <a:sym typeface="Wingdings" pitchFamily="2" charset="2"/>
              </a:rPr>
              <a:t>Therefore, CD is NOT implied by the other FDs and should not be removed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Minimal Basis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Result of the last step:</a:t>
            </a:r>
          </a:p>
          <a:p>
            <a:pPr lvl="1"/>
            <a:r>
              <a:rPr lang="en-US" dirty="0">
                <a:sym typeface="Wingdings" pitchFamily="2" charset="2"/>
              </a:rPr>
              <a:t>S = {AB, ABC, CD, BCD}</a:t>
            </a:r>
            <a:endParaRPr lang="en-US" dirty="0"/>
          </a:p>
          <a:p>
            <a:r>
              <a:rPr lang="en-US" dirty="0"/>
              <a:t>Continue Step 2: Remove redundant FDs</a:t>
            </a:r>
          </a:p>
          <a:p>
            <a:r>
              <a:rPr lang="en-US" dirty="0"/>
              <a:t>Is BC</a:t>
            </a:r>
            <a:r>
              <a:rPr lang="en-US" dirty="0">
                <a:sym typeface="Wingdings" pitchFamily="2" charset="2"/>
              </a:rPr>
              <a:t>D redundant?</a:t>
            </a:r>
          </a:p>
          <a:p>
            <a:r>
              <a:rPr lang="en-US" dirty="0">
                <a:sym typeface="Wingdings" pitchFamily="2" charset="2"/>
              </a:rPr>
              <a:t>i.e., is BCD implied by other FDs in S?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Without BCD, we have {AB, ABC, CD}</a:t>
            </a:r>
          </a:p>
          <a:p>
            <a:r>
              <a:rPr lang="en-US" dirty="0">
                <a:sym typeface="Wingdings" pitchFamily="2" charset="2"/>
              </a:rPr>
              <a:t>Given those FDs, we have {BC}</a:t>
            </a:r>
            <a:r>
              <a:rPr lang="en-US" baseline="30000" dirty="0">
                <a:sym typeface="Wingdings" pitchFamily="2" charset="2"/>
              </a:rPr>
              <a:t>+ </a:t>
            </a:r>
            <a:r>
              <a:rPr lang="en-US" dirty="0">
                <a:sym typeface="Wingdings" pitchFamily="2" charset="2"/>
              </a:rPr>
              <a:t>= {BCD}, which contains D</a:t>
            </a:r>
          </a:p>
          <a:p>
            <a:r>
              <a:rPr lang="en-US" dirty="0">
                <a:sym typeface="Wingdings" pitchFamily="2" charset="2"/>
              </a:rPr>
              <a:t>Therefore, BCD is implied by the other FDs</a:t>
            </a:r>
          </a:p>
          <a:p>
            <a:r>
              <a:rPr lang="en-US" dirty="0">
                <a:sym typeface="Wingdings" pitchFamily="2" charset="2"/>
              </a:rPr>
              <a:t>Hence, BCD is redundant and should be removed</a:t>
            </a:r>
          </a:p>
          <a:p>
            <a:r>
              <a:rPr lang="en-US" dirty="0">
                <a:sym typeface="Wingdings" pitchFamily="2" charset="2"/>
              </a:rPr>
              <a:t>Result: S = {AB, ABC, CD}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9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Minimal Basis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61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Result of Step 2:</a:t>
            </a:r>
          </a:p>
          <a:p>
            <a:pPr lvl="1"/>
            <a:r>
              <a:rPr lang="en-US" dirty="0">
                <a:sym typeface="Wingdings" pitchFamily="2" charset="2"/>
              </a:rPr>
              <a:t>S = {AB, ABC, CD}</a:t>
            </a:r>
            <a:endParaRPr lang="en-US" dirty="0"/>
          </a:p>
          <a:p>
            <a:r>
              <a:rPr lang="en-US" dirty="0"/>
              <a:t>Step 3: Remove redundant attributes on the left hand side (lhs) of each FD</a:t>
            </a:r>
          </a:p>
          <a:p>
            <a:r>
              <a:rPr lang="en-US" dirty="0">
                <a:sym typeface="Wingdings" pitchFamily="2" charset="2"/>
              </a:rPr>
              <a:t>Only ABC has more than one attribute on the lhs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Is A redundant?</a:t>
            </a:r>
          </a:p>
          <a:p>
            <a:r>
              <a:rPr lang="en-US" dirty="0">
                <a:sym typeface="Wingdings" pitchFamily="2" charset="2"/>
              </a:rPr>
              <a:t>If we remove A, then ABC becomes BC</a:t>
            </a:r>
          </a:p>
          <a:p>
            <a:r>
              <a:rPr lang="en-US" dirty="0">
                <a:sym typeface="Wingdings" pitchFamily="2" charset="2"/>
              </a:rPr>
              <a:t>Whether this removal is OK depends on whether BC is “hidden” in S already</a:t>
            </a:r>
          </a:p>
          <a:p>
            <a:r>
              <a:rPr lang="en-US" dirty="0">
                <a:sym typeface="Wingdings" pitchFamily="2" charset="2"/>
              </a:rPr>
              <a:t>If BC is “hidden” in S, then the removal of A is OK, (since the removal does not add extraneous information into S)</a:t>
            </a:r>
          </a:p>
          <a:p>
            <a:r>
              <a:rPr lang="en-US" dirty="0">
                <a:sym typeface="Wingdings" pitchFamily="2" charset="2"/>
              </a:rPr>
              <a:t>Is BC “hidden” in S?</a:t>
            </a:r>
          </a:p>
          <a:p>
            <a:r>
              <a:rPr lang="en-US" dirty="0">
                <a:sym typeface="Wingdings" pitchFamily="2" charset="2"/>
              </a:rPr>
              <a:t>Check: Given S, we have {B}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{B}, which does NOT contain C</a:t>
            </a:r>
          </a:p>
          <a:p>
            <a:r>
              <a:rPr lang="en-US" dirty="0">
                <a:sym typeface="Wingdings" pitchFamily="2" charset="2"/>
              </a:rPr>
              <a:t>Therefore, BC is not “hidden” in S, and hence, A is NOT redundant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6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Minimal Basis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Result of Step 2:</a:t>
            </a:r>
          </a:p>
          <a:p>
            <a:pPr lvl="1"/>
            <a:r>
              <a:rPr lang="en-US" dirty="0">
                <a:sym typeface="Wingdings" pitchFamily="2" charset="2"/>
              </a:rPr>
              <a:t>S = {AB, ABC, CD}</a:t>
            </a:r>
            <a:endParaRPr lang="en-US" dirty="0"/>
          </a:p>
          <a:p>
            <a:r>
              <a:rPr lang="en-US" dirty="0"/>
              <a:t>Step 3: Remove redundant attributes on the left hand side (lhs) of each FD</a:t>
            </a:r>
          </a:p>
          <a:p>
            <a:r>
              <a:rPr lang="en-US" dirty="0">
                <a:sym typeface="Wingdings" pitchFamily="2" charset="2"/>
              </a:rPr>
              <a:t>Only ABC has more than one attribute on the lhs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Is B redundant?</a:t>
            </a:r>
          </a:p>
          <a:p>
            <a:r>
              <a:rPr lang="en-US" dirty="0">
                <a:sym typeface="Wingdings" pitchFamily="2" charset="2"/>
              </a:rPr>
              <a:t>If we remove B, then ABC becomes AC</a:t>
            </a:r>
          </a:p>
          <a:p>
            <a:r>
              <a:rPr lang="en-US" dirty="0">
                <a:sym typeface="Wingdings" pitchFamily="2" charset="2"/>
              </a:rPr>
              <a:t>Whether this is OK depends on whether AC is “hidden” in S</a:t>
            </a:r>
          </a:p>
          <a:p>
            <a:r>
              <a:rPr lang="en-US" dirty="0">
                <a:sym typeface="Wingdings" pitchFamily="2" charset="2"/>
              </a:rPr>
              <a:t>Is AC “hidden” in S?</a:t>
            </a:r>
          </a:p>
          <a:p>
            <a:r>
              <a:rPr lang="en-US" dirty="0">
                <a:sym typeface="Wingdings" pitchFamily="2" charset="2"/>
              </a:rPr>
              <a:t>Check: Given S, we have 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{ABCD}, which contains C</a:t>
            </a:r>
          </a:p>
          <a:p>
            <a:r>
              <a:rPr lang="en-US" dirty="0">
                <a:sym typeface="Wingdings" pitchFamily="2" charset="2"/>
              </a:rPr>
              <a:t>Therefore, AC is “hidden” in S</a:t>
            </a:r>
          </a:p>
          <a:p>
            <a:r>
              <a:rPr lang="en-US" dirty="0">
                <a:sym typeface="Wingdings" pitchFamily="2" charset="2"/>
              </a:rPr>
              <a:t>Hence, we can simplify ABC to AC</a:t>
            </a:r>
          </a:p>
          <a:p>
            <a:r>
              <a:rPr lang="en-US" dirty="0">
                <a:sym typeface="Wingdings" pitchFamily="2" charset="2"/>
              </a:rPr>
              <a:t>Final minimal basis: S = {AB, AC, CD}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7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C, ACD, ADB}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Transform the FDs to ensure that the right hand side of each FD has only one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See if any FD can be derived from the other FDs. Remove those FDs one by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Check if we can remove any attribute from the left hand side of any FD</a:t>
            </a:r>
          </a:p>
          <a:p>
            <a:pPr marL="514350" indent="-514350">
              <a:buAutoNum type="arabicPeriod" startAt="2"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474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C, ACD, ADB}</a:t>
            </a:r>
          </a:p>
          <a:p>
            <a:pPr marL="514350" indent="-514350">
              <a:buAutoNum type="arabicPeriod"/>
            </a:pPr>
            <a:r>
              <a:rPr lang="en-US" dirty="0">
                <a:sym typeface="Wingdings" pitchFamily="2" charset="2"/>
              </a:rPr>
              <a:t>Transform the FDs to ensure that the right hand side of each FD has only one attribute</a:t>
            </a:r>
          </a:p>
          <a:p>
            <a:r>
              <a:rPr lang="en-US" dirty="0"/>
              <a:t>Results: M = {A</a:t>
            </a:r>
            <a:r>
              <a:rPr lang="en-US" dirty="0">
                <a:sym typeface="Wingdings" pitchFamily="2" charset="2"/>
              </a:rPr>
              <a:t>C, ACD, ADB}</a:t>
            </a:r>
          </a:p>
          <a:p>
            <a:pPr marL="514350" indent="-514350">
              <a:buAutoNum type="arabicPeriod" startAt="2"/>
            </a:pPr>
            <a:r>
              <a:rPr lang="en-US" dirty="0">
                <a:sym typeface="Wingdings" pitchFamily="2" charset="2"/>
              </a:rPr>
              <a:t>See if any FD can be derived from the other FDs. Remove those FDs one by one</a:t>
            </a:r>
          </a:p>
          <a:p>
            <a:pPr marL="784225" lvl="1" indent="-457200"/>
            <a:endParaRPr lang="en-US" dirty="0">
              <a:sym typeface="Wingdings" pitchFamily="2" charset="2"/>
            </a:endParaRPr>
          </a:p>
          <a:p>
            <a:pPr marL="514350" indent="-514350">
              <a:buAutoNum type="arabicPeriod" startAt="2"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580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Tricky Case of 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9524"/>
            <a:ext cx="8229600" cy="50314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general, we may have a tricky case in BCNF decomposition, if</a:t>
            </a:r>
          </a:p>
          <a:p>
            <a:pPr lvl="1"/>
            <a:r>
              <a:rPr lang="en-US" dirty="0">
                <a:sym typeface="Wingdings" pitchFamily="2" charset="2"/>
              </a:rPr>
              <a:t>We are checking whether a table T satisfies BCNF, and there is an FD XY, such that</a:t>
            </a:r>
          </a:p>
          <a:p>
            <a:pPr lvl="2"/>
            <a:r>
              <a:rPr lang="en-US" dirty="0">
                <a:sym typeface="Wingdings" pitchFamily="2" charset="2"/>
              </a:rPr>
              <a:t>X contains some attribute in T, but</a:t>
            </a:r>
          </a:p>
          <a:p>
            <a:pPr lvl="2"/>
            <a:r>
              <a:rPr lang="en-US" dirty="0">
                <a:sym typeface="Wingdings" pitchFamily="2" charset="2"/>
              </a:rPr>
              <a:t>Y contains some attribute NOT in T</a:t>
            </a:r>
          </a:p>
          <a:p>
            <a:r>
              <a:rPr lang="en-US" dirty="0">
                <a:sym typeface="Wingdings" pitchFamily="2" charset="2"/>
              </a:rPr>
              <a:t>Example in the last lecture:</a:t>
            </a:r>
          </a:p>
          <a:p>
            <a:pPr lvl="1"/>
            <a:r>
              <a:rPr lang="en-US" dirty="0">
                <a:sym typeface="Wingdings" pitchFamily="2" charset="2"/>
              </a:rPr>
              <a:t>We are checking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(A, C, D, E)</a:t>
            </a:r>
          </a:p>
          <a:p>
            <a:pPr lvl="1"/>
            <a:r>
              <a:rPr lang="en-US" dirty="0">
                <a:sym typeface="Wingdings" pitchFamily="2" charset="2"/>
              </a:rPr>
              <a:t>FDs that we have: 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BCD</a:t>
            </a:r>
          </a:p>
          <a:p>
            <a:pPr lvl="1"/>
            <a:r>
              <a:rPr lang="en-US" dirty="0">
                <a:sym typeface="Wingdings" pitchFamily="2" charset="2"/>
              </a:rPr>
              <a:t>A is in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, but B is not</a:t>
            </a:r>
          </a:p>
          <a:p>
            <a:pPr lvl="1"/>
            <a:r>
              <a:rPr lang="en-US" dirty="0">
                <a:sym typeface="Wingdings" pitchFamily="2" charset="2"/>
              </a:rPr>
              <a:t>This leads to a tricky case</a:t>
            </a:r>
          </a:p>
          <a:p>
            <a:pPr lvl="1"/>
            <a:r>
              <a:rPr lang="en-US" dirty="0">
                <a:sym typeface="Wingdings" pitchFamily="2" charset="2"/>
              </a:rPr>
              <a:t>In this case, we have to use closures to check whether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is in BCNF</a:t>
            </a:r>
          </a:p>
        </p:txBody>
      </p:sp>
    </p:spTree>
    <p:extLst>
      <p:ext uri="{BB962C8B-B14F-4D97-AF65-F5344CB8AC3E}">
        <p14:creationId xmlns:p14="http://schemas.microsoft.com/office/powerpoint/2010/main" val="314962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 = {A</a:t>
            </a:r>
            <a:r>
              <a:rPr lang="en-US" dirty="0">
                <a:sym typeface="Wingdings" pitchFamily="2" charset="2"/>
              </a:rPr>
              <a:t>C, ACD, ADB}</a:t>
            </a:r>
          </a:p>
          <a:p>
            <a:pPr marL="514350" indent="-514350">
              <a:buAutoNum type="arabicPeriod" startAt="2"/>
            </a:pPr>
            <a:r>
              <a:rPr lang="en-US" dirty="0">
                <a:sym typeface="Wingdings" pitchFamily="2" charset="2"/>
              </a:rPr>
              <a:t>See if any FD can be derived from the other FDs. Remove those FDs one by one.</a:t>
            </a:r>
          </a:p>
          <a:p>
            <a:r>
              <a:rPr lang="en-US" dirty="0"/>
              <a:t>Try A</a:t>
            </a:r>
            <a:r>
              <a:rPr lang="en-US" dirty="0">
                <a:sym typeface="Wingdings" pitchFamily="2" charset="2"/>
              </a:rPr>
              <a:t>C first</a:t>
            </a:r>
          </a:p>
          <a:p>
            <a:pPr lvl="1"/>
            <a:r>
              <a:rPr lang="en-US" dirty="0"/>
              <a:t>If A</a:t>
            </a:r>
            <a:r>
              <a:rPr lang="en-US" dirty="0">
                <a:sym typeface="Wingdings" pitchFamily="2" charset="2"/>
              </a:rPr>
              <a:t>C is removed, then the ones left would be ACD, ADB</a:t>
            </a:r>
          </a:p>
          <a:p>
            <a:pPr lvl="1"/>
            <a:r>
              <a:rPr lang="en-US" dirty="0">
                <a:sym typeface="Wingdings" pitchFamily="2" charset="2"/>
              </a:rPr>
              <a:t>With the remaining FDs, we have 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{A}</a:t>
            </a:r>
          </a:p>
          <a:p>
            <a:pPr lvl="1"/>
            <a:r>
              <a:rPr lang="en-US" dirty="0">
                <a:sym typeface="Wingdings" pitchFamily="2" charset="2"/>
              </a:rPr>
              <a:t>Since 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does not contain C, we know that AC cannot be derived from the remaining FDs</a:t>
            </a:r>
          </a:p>
          <a:p>
            <a:pPr lvl="1"/>
            <a:r>
              <a:rPr lang="en-US" dirty="0">
                <a:sym typeface="Wingdings" pitchFamily="2" charset="2"/>
              </a:rPr>
              <a:t>Therefore, AC cannot be removed</a:t>
            </a:r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42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 = {A</a:t>
            </a:r>
            <a:r>
              <a:rPr lang="en-US" dirty="0">
                <a:sym typeface="Wingdings" pitchFamily="2" charset="2"/>
              </a:rPr>
              <a:t>C, ACD, ADB}</a:t>
            </a:r>
          </a:p>
          <a:p>
            <a:pPr marL="514350" indent="-514350">
              <a:buAutoNum type="arabicPeriod" startAt="2"/>
            </a:pPr>
            <a:r>
              <a:rPr lang="en-US" dirty="0">
                <a:sym typeface="Wingdings" pitchFamily="2" charset="2"/>
              </a:rPr>
              <a:t>See if any FD can be derived from the other FDs. Remove those FDs one by one.</a:t>
            </a:r>
          </a:p>
          <a:p>
            <a:r>
              <a:rPr lang="en-US" dirty="0"/>
              <a:t>Next, try AC</a:t>
            </a:r>
            <a:r>
              <a:rPr lang="en-US" dirty="0">
                <a:sym typeface="Wingdings" pitchFamily="2" charset="2"/>
              </a:rPr>
              <a:t>D</a:t>
            </a:r>
          </a:p>
          <a:p>
            <a:pPr lvl="1"/>
            <a:r>
              <a:rPr lang="en-US" dirty="0"/>
              <a:t>If AC</a:t>
            </a:r>
            <a:r>
              <a:rPr lang="en-US" dirty="0">
                <a:sym typeface="Wingdings" pitchFamily="2" charset="2"/>
              </a:rPr>
              <a:t>D is removed, then the ones left would be AC, ADB</a:t>
            </a:r>
          </a:p>
          <a:p>
            <a:pPr lvl="1"/>
            <a:r>
              <a:rPr lang="en-US" dirty="0">
                <a:sym typeface="Wingdings" pitchFamily="2" charset="2"/>
              </a:rPr>
              <a:t>With the remaining FDs, we have {AC}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{AC}</a:t>
            </a:r>
          </a:p>
          <a:p>
            <a:pPr lvl="1"/>
            <a:r>
              <a:rPr lang="en-US" dirty="0">
                <a:sym typeface="Wingdings" pitchFamily="2" charset="2"/>
              </a:rPr>
              <a:t>Since {AC}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does not contain D, we know that ACD cannot be derived from the remaining FDs</a:t>
            </a:r>
          </a:p>
          <a:p>
            <a:pPr lvl="1"/>
            <a:r>
              <a:rPr lang="en-US" dirty="0">
                <a:sym typeface="Wingdings" pitchFamily="2" charset="2"/>
              </a:rPr>
              <a:t>Therefore, ACD cannot be removed</a:t>
            </a: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987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 = {A</a:t>
            </a:r>
            <a:r>
              <a:rPr lang="en-US" dirty="0">
                <a:sym typeface="Wingdings" pitchFamily="2" charset="2"/>
              </a:rPr>
              <a:t>C, ACD, ADB}</a:t>
            </a:r>
          </a:p>
          <a:p>
            <a:pPr marL="514350" indent="-514350">
              <a:buAutoNum type="arabicPeriod" startAt="2"/>
            </a:pPr>
            <a:r>
              <a:rPr lang="en-US" dirty="0">
                <a:sym typeface="Wingdings" pitchFamily="2" charset="2"/>
              </a:rPr>
              <a:t>See if any FD can be derived from the other FDs. Remove those FDs one by one.</a:t>
            </a:r>
          </a:p>
          <a:p>
            <a:r>
              <a:rPr lang="en-US" dirty="0"/>
              <a:t>Next, try AD</a:t>
            </a:r>
            <a:r>
              <a:rPr lang="en-US" dirty="0">
                <a:sym typeface="Wingdings" pitchFamily="2" charset="2"/>
              </a:rPr>
              <a:t>B</a:t>
            </a:r>
          </a:p>
          <a:p>
            <a:pPr lvl="1"/>
            <a:r>
              <a:rPr lang="en-US" dirty="0"/>
              <a:t>If AD</a:t>
            </a:r>
            <a:r>
              <a:rPr lang="en-US" dirty="0">
                <a:sym typeface="Wingdings" pitchFamily="2" charset="2"/>
              </a:rPr>
              <a:t>B is removed, then the ones left would be AC, ACD</a:t>
            </a:r>
          </a:p>
          <a:p>
            <a:pPr lvl="1"/>
            <a:r>
              <a:rPr lang="en-US" dirty="0">
                <a:sym typeface="Wingdings" pitchFamily="2" charset="2"/>
              </a:rPr>
              <a:t>With the remaining FDs, we have {AD}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{AD}</a:t>
            </a:r>
          </a:p>
          <a:p>
            <a:pPr lvl="1"/>
            <a:r>
              <a:rPr lang="en-US" dirty="0">
                <a:sym typeface="Wingdings" pitchFamily="2" charset="2"/>
              </a:rPr>
              <a:t>Since {AD}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does not contain B, we know that ADB cannot be derived from the remaining FDs</a:t>
            </a:r>
          </a:p>
          <a:p>
            <a:pPr lvl="1"/>
            <a:r>
              <a:rPr lang="en-US" dirty="0">
                <a:sym typeface="Wingdings" pitchFamily="2" charset="2"/>
              </a:rPr>
              <a:t>Therefore, ADB cannot be removed</a:t>
            </a: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331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 = {A</a:t>
            </a:r>
            <a:r>
              <a:rPr lang="en-US" dirty="0">
                <a:sym typeface="Wingdings" pitchFamily="2" charset="2"/>
              </a:rPr>
              <a:t>C, ACD, ADB}</a:t>
            </a:r>
          </a:p>
          <a:p>
            <a:pPr marL="514350" indent="-514350">
              <a:buAutoNum type="arabicPeriod" startAt="3"/>
            </a:pPr>
            <a:r>
              <a:rPr lang="en-US" dirty="0">
                <a:sym typeface="Wingdings" pitchFamily="2" charset="2"/>
              </a:rPr>
              <a:t>Check if we can remove any attribute from the left hand side of any FD</a:t>
            </a:r>
          </a:p>
          <a:p>
            <a:r>
              <a:rPr lang="en-US" dirty="0">
                <a:sym typeface="Wingdings" pitchFamily="2" charset="2"/>
              </a:rPr>
              <a:t>First, try to remove A from ACD</a:t>
            </a:r>
          </a:p>
          <a:p>
            <a:pPr lvl="1"/>
            <a:r>
              <a:rPr lang="en-US" dirty="0">
                <a:sym typeface="Wingdings" pitchFamily="2" charset="2"/>
              </a:rPr>
              <a:t>It results in CD</a:t>
            </a:r>
          </a:p>
          <a:p>
            <a:pPr lvl="1"/>
            <a:r>
              <a:rPr lang="en-US" dirty="0">
                <a:sym typeface="Wingdings" pitchFamily="2" charset="2"/>
              </a:rPr>
              <a:t>Can CD be derived from M?</a:t>
            </a:r>
          </a:p>
          <a:p>
            <a:pPr lvl="1"/>
            <a:r>
              <a:rPr lang="en-US" dirty="0">
                <a:sym typeface="Wingdings" pitchFamily="2" charset="2"/>
              </a:rPr>
              <a:t>{C}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{C} given M. </a:t>
            </a:r>
          </a:p>
          <a:p>
            <a:pPr lvl="1"/>
            <a:r>
              <a:rPr lang="en-US" dirty="0">
                <a:sym typeface="Wingdings" pitchFamily="2" charset="2"/>
              </a:rPr>
              <a:t>Since {C}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does not contain D, we know that CD cannot be derived from M</a:t>
            </a:r>
          </a:p>
          <a:p>
            <a:pPr lvl="1"/>
            <a:r>
              <a:rPr lang="en-US" dirty="0">
                <a:sym typeface="Wingdings" pitchFamily="2" charset="2"/>
              </a:rPr>
              <a:t>Therefore, A cannot be removed from ACD</a:t>
            </a: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525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 = {A</a:t>
            </a:r>
            <a:r>
              <a:rPr lang="en-US" dirty="0">
                <a:sym typeface="Wingdings" pitchFamily="2" charset="2"/>
              </a:rPr>
              <a:t>C, ACD, ADB}</a:t>
            </a:r>
          </a:p>
          <a:p>
            <a:pPr marL="514350" indent="-514350">
              <a:buAutoNum type="arabicPeriod" startAt="3"/>
            </a:pPr>
            <a:r>
              <a:rPr lang="en-US" dirty="0">
                <a:sym typeface="Wingdings" pitchFamily="2" charset="2"/>
              </a:rPr>
              <a:t>Check if we can remove any attribute from the left hand side of any FD</a:t>
            </a:r>
          </a:p>
          <a:p>
            <a:r>
              <a:rPr lang="en-US" dirty="0">
                <a:sym typeface="Wingdings" pitchFamily="2" charset="2"/>
              </a:rPr>
              <a:t>Next, try to remove C from ACD</a:t>
            </a:r>
          </a:p>
          <a:p>
            <a:pPr lvl="1"/>
            <a:r>
              <a:rPr lang="en-US" dirty="0">
                <a:sym typeface="Wingdings" pitchFamily="2" charset="2"/>
              </a:rPr>
              <a:t>It results in AD</a:t>
            </a:r>
          </a:p>
          <a:p>
            <a:pPr lvl="1"/>
            <a:r>
              <a:rPr lang="en-US" dirty="0">
                <a:sym typeface="Wingdings" pitchFamily="2" charset="2"/>
              </a:rPr>
              <a:t>Can AD be derived from M?</a:t>
            </a:r>
          </a:p>
          <a:p>
            <a:pPr lvl="1"/>
            <a:r>
              <a:rPr lang="en-US" dirty="0">
                <a:sym typeface="Wingdings" pitchFamily="2" charset="2"/>
              </a:rPr>
              <a:t>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{ABCD} given M. </a:t>
            </a:r>
          </a:p>
          <a:p>
            <a:pPr lvl="1"/>
            <a:r>
              <a:rPr lang="en-US" dirty="0">
                <a:sym typeface="Wingdings" pitchFamily="2" charset="2"/>
              </a:rPr>
              <a:t>Since 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contains D, we know that AD can be derived from M</a:t>
            </a:r>
          </a:p>
          <a:p>
            <a:pPr lvl="1"/>
            <a:r>
              <a:rPr lang="en-US" dirty="0">
                <a:sym typeface="Wingdings" pitchFamily="2" charset="2"/>
              </a:rPr>
              <a:t>Therefore, C can be removed from ACD</a:t>
            </a:r>
          </a:p>
          <a:p>
            <a:r>
              <a:rPr lang="en-US" dirty="0">
                <a:solidFill>
                  <a:srgbClr val="C00000"/>
                </a:solidFill>
              </a:rPr>
              <a:t>New M = {A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C, AD, ADB}</a:t>
            </a:r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06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New M = {A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C, AD, ADB}</a:t>
            </a:r>
            <a:endParaRPr lang="en-US" dirty="0">
              <a:sym typeface="Wingdings" pitchFamily="2" charset="2"/>
            </a:endParaRPr>
          </a:p>
          <a:p>
            <a:pPr marL="514350" indent="-514350">
              <a:buAutoNum type="arabicPeriod" startAt="3"/>
            </a:pPr>
            <a:r>
              <a:rPr lang="en-US" dirty="0">
                <a:sym typeface="Wingdings" pitchFamily="2" charset="2"/>
              </a:rPr>
              <a:t>Check if we can remove any attribute from the left hand side of any FD</a:t>
            </a:r>
          </a:p>
          <a:p>
            <a:r>
              <a:rPr lang="en-US" dirty="0">
                <a:sym typeface="Wingdings" pitchFamily="2" charset="2"/>
              </a:rPr>
              <a:t>Next, try to remove A from ADB</a:t>
            </a:r>
          </a:p>
          <a:p>
            <a:pPr lvl="1"/>
            <a:r>
              <a:rPr lang="en-US" dirty="0">
                <a:sym typeface="Wingdings" pitchFamily="2" charset="2"/>
              </a:rPr>
              <a:t>It results in DB</a:t>
            </a:r>
          </a:p>
          <a:p>
            <a:pPr lvl="1"/>
            <a:r>
              <a:rPr lang="en-US" dirty="0">
                <a:sym typeface="Wingdings" pitchFamily="2" charset="2"/>
              </a:rPr>
              <a:t>Can DB be derived from M?</a:t>
            </a:r>
          </a:p>
          <a:p>
            <a:pPr lvl="1"/>
            <a:r>
              <a:rPr lang="en-US" dirty="0">
                <a:sym typeface="Wingdings" pitchFamily="2" charset="2"/>
              </a:rPr>
              <a:t>{D}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{D} given M. </a:t>
            </a:r>
          </a:p>
          <a:p>
            <a:pPr lvl="1"/>
            <a:r>
              <a:rPr lang="en-US" dirty="0">
                <a:sym typeface="Wingdings" pitchFamily="2" charset="2"/>
              </a:rPr>
              <a:t>Since {D}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does not contain B, we know that DB cannot be derived from M</a:t>
            </a:r>
          </a:p>
          <a:p>
            <a:pPr lvl="1"/>
            <a:r>
              <a:rPr lang="en-US" dirty="0">
                <a:sym typeface="Wingdings" pitchFamily="2" charset="2"/>
              </a:rPr>
              <a:t>Therefore, A cannot be removed from ADB</a:t>
            </a: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881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 = {A</a:t>
            </a:r>
            <a:r>
              <a:rPr lang="en-US" dirty="0">
                <a:sym typeface="Wingdings" pitchFamily="2" charset="2"/>
              </a:rPr>
              <a:t>C, AD, ADB}</a:t>
            </a:r>
          </a:p>
          <a:p>
            <a:pPr marL="514350" indent="-514350">
              <a:buAutoNum type="arabicPeriod" startAt="3"/>
            </a:pPr>
            <a:r>
              <a:rPr lang="en-US" dirty="0">
                <a:sym typeface="Wingdings" pitchFamily="2" charset="2"/>
              </a:rPr>
              <a:t>Check if we can remove any attribute from the left hand side of any FD</a:t>
            </a:r>
          </a:p>
          <a:p>
            <a:r>
              <a:rPr lang="en-US" dirty="0">
                <a:sym typeface="Wingdings" pitchFamily="2" charset="2"/>
              </a:rPr>
              <a:t>Next, try to remove D from ADB</a:t>
            </a:r>
          </a:p>
          <a:p>
            <a:pPr lvl="1"/>
            <a:r>
              <a:rPr lang="en-US" dirty="0">
                <a:sym typeface="Wingdings" pitchFamily="2" charset="2"/>
              </a:rPr>
              <a:t>It results in AB</a:t>
            </a:r>
          </a:p>
          <a:p>
            <a:pPr lvl="1"/>
            <a:r>
              <a:rPr lang="en-US" dirty="0">
                <a:sym typeface="Wingdings" pitchFamily="2" charset="2"/>
              </a:rPr>
              <a:t>Can AB be derived from M?</a:t>
            </a:r>
          </a:p>
          <a:p>
            <a:pPr lvl="1"/>
            <a:r>
              <a:rPr lang="en-US" dirty="0">
                <a:sym typeface="Wingdings" pitchFamily="2" charset="2"/>
              </a:rPr>
              <a:t>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{ABCD} given M. </a:t>
            </a:r>
          </a:p>
          <a:p>
            <a:pPr lvl="1"/>
            <a:r>
              <a:rPr lang="en-US" dirty="0">
                <a:sym typeface="Wingdings" pitchFamily="2" charset="2"/>
              </a:rPr>
              <a:t>Since 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contains B, we know that AB can be derived from M</a:t>
            </a:r>
          </a:p>
          <a:p>
            <a:pPr lvl="1"/>
            <a:r>
              <a:rPr lang="en-US" dirty="0">
                <a:sym typeface="Wingdings" pitchFamily="2" charset="2"/>
              </a:rPr>
              <a:t>Therefore, D can be removed from ADB</a:t>
            </a:r>
          </a:p>
          <a:p>
            <a:r>
              <a:rPr lang="en-US" dirty="0">
                <a:solidFill>
                  <a:srgbClr val="C00000"/>
                </a:solidFill>
              </a:rPr>
              <a:t>New M = {A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C, AD, AB}; done</a:t>
            </a:r>
          </a:p>
          <a:p>
            <a:pPr lvl="1"/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117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3NF Decomposition 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Given: </a:t>
            </a:r>
          </a:p>
          <a:p>
            <a:pPr lvl="1"/>
            <a:r>
              <a:rPr lang="en-US" dirty="0"/>
              <a:t>Table R(A, B, C, D)</a:t>
            </a:r>
          </a:p>
          <a:p>
            <a:pPr lvl="1"/>
            <a:r>
              <a:rPr lang="en-US" dirty="0"/>
              <a:t>A minimal basis </a:t>
            </a:r>
            <a:r>
              <a:rPr lang="en-US" dirty="0">
                <a:sym typeface="Wingdings" pitchFamily="2" charset="2"/>
              </a:rPr>
              <a:t>{AB, AC, CD}</a:t>
            </a:r>
          </a:p>
          <a:p>
            <a:r>
              <a:rPr lang="en-US" dirty="0"/>
              <a:t>Step 1: Combine those FDs with the same left hand side</a:t>
            </a:r>
          </a:p>
          <a:p>
            <a:pPr lvl="1"/>
            <a:r>
              <a:rPr lang="en-US" dirty="0"/>
              <a:t>Result: {A</a:t>
            </a:r>
            <a:r>
              <a:rPr lang="en-US" dirty="0">
                <a:sym typeface="Wingdings" pitchFamily="2" charset="2"/>
              </a:rPr>
              <a:t>BC, CD}</a:t>
            </a:r>
            <a:endParaRPr lang="en-US" dirty="0"/>
          </a:p>
          <a:p>
            <a:r>
              <a:rPr lang="en-US" dirty="0"/>
              <a:t>Step 2: For each FD, create a table that contains all attributes in the FD</a:t>
            </a:r>
          </a:p>
          <a:p>
            <a:pPr lvl="1"/>
            <a:r>
              <a:rPr lang="en-US" dirty="0"/>
              <a:t>Result: R</a:t>
            </a:r>
            <a:r>
              <a:rPr lang="en-US" baseline="-25000" dirty="0"/>
              <a:t>1</a:t>
            </a:r>
            <a:r>
              <a:rPr lang="en-US" dirty="0"/>
              <a:t>(A, B, C), R</a:t>
            </a:r>
            <a:r>
              <a:rPr lang="en-US" baseline="-25000" dirty="0"/>
              <a:t>2</a:t>
            </a:r>
            <a:r>
              <a:rPr lang="en-US" dirty="0"/>
              <a:t>(C, D)</a:t>
            </a:r>
          </a:p>
          <a:p>
            <a:r>
              <a:rPr lang="en-US" dirty="0"/>
              <a:t>Step 3: Remove redundant tables (if any)</a:t>
            </a:r>
            <a:endParaRPr lang="en-SG" dirty="0"/>
          </a:p>
          <a:p>
            <a:r>
              <a:rPr lang="en-US" dirty="0"/>
              <a:t>Tricky issue: Sometimes we also need to add an additional table (see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9191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3NF Decomposition 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579296" cy="51501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Given: </a:t>
            </a:r>
          </a:p>
          <a:p>
            <a:pPr lvl="1"/>
            <a:r>
              <a:rPr lang="en-US" dirty="0"/>
              <a:t>Table R(A, B, C, D)</a:t>
            </a:r>
          </a:p>
          <a:p>
            <a:pPr lvl="1"/>
            <a:r>
              <a:rPr lang="en-US" dirty="0"/>
              <a:t>A minimal basis </a:t>
            </a:r>
            <a:r>
              <a:rPr lang="en-US" dirty="0">
                <a:sym typeface="Wingdings" pitchFamily="2" charset="2"/>
              </a:rPr>
              <a:t>{AB, CD}</a:t>
            </a:r>
          </a:p>
          <a:p>
            <a:r>
              <a:rPr lang="en-US" dirty="0"/>
              <a:t>Step 1: Combine those FDs with the same left hand side</a:t>
            </a:r>
          </a:p>
          <a:p>
            <a:pPr lvl="1"/>
            <a:r>
              <a:rPr lang="en-US" dirty="0"/>
              <a:t>Result: {A</a:t>
            </a:r>
            <a:r>
              <a:rPr lang="en-US" dirty="0">
                <a:sym typeface="Wingdings" pitchFamily="2" charset="2"/>
              </a:rPr>
              <a:t>B, CD}</a:t>
            </a:r>
            <a:endParaRPr lang="en-US" dirty="0"/>
          </a:p>
          <a:p>
            <a:r>
              <a:rPr lang="en-US" dirty="0"/>
              <a:t>Step 2: For each FD, create a table that contains all attributes in the FD</a:t>
            </a:r>
          </a:p>
          <a:p>
            <a:pPr lvl="1"/>
            <a:r>
              <a:rPr lang="en-US" dirty="0"/>
              <a:t>Result: R</a:t>
            </a:r>
            <a:r>
              <a:rPr lang="en-US" baseline="-25000" dirty="0"/>
              <a:t>1</a:t>
            </a:r>
            <a:r>
              <a:rPr lang="en-US" dirty="0"/>
              <a:t>(A, B), R</a:t>
            </a:r>
            <a:r>
              <a:rPr lang="en-US" baseline="-25000" dirty="0"/>
              <a:t>2</a:t>
            </a:r>
            <a:r>
              <a:rPr lang="en-US" dirty="0"/>
              <a:t>(C, D)</a:t>
            </a:r>
          </a:p>
          <a:p>
            <a:r>
              <a:rPr lang="en-US" dirty="0"/>
              <a:t>Step 3: Remove redundant tables (if any)</a:t>
            </a:r>
          </a:p>
          <a:p>
            <a:r>
              <a:rPr lang="en-US" dirty="0"/>
              <a:t>Problem: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 do not ensure lossless join</a:t>
            </a:r>
          </a:p>
          <a:p>
            <a:r>
              <a:rPr lang="en-US" dirty="0"/>
              <a:t>Solution: Add a table that contains a key of the original table R</a:t>
            </a:r>
          </a:p>
          <a:p>
            <a:r>
              <a:rPr lang="en-US" dirty="0"/>
              <a:t>Key of R: {A, C}</a:t>
            </a:r>
          </a:p>
          <a:p>
            <a:r>
              <a:rPr lang="en-US" dirty="0"/>
              <a:t>Additional table to add: R</a:t>
            </a:r>
            <a:r>
              <a:rPr lang="en-US" baseline="-25000" dirty="0"/>
              <a:t>3</a:t>
            </a:r>
            <a:r>
              <a:rPr lang="en-US" dirty="0"/>
              <a:t>(A, C)</a:t>
            </a:r>
          </a:p>
          <a:p>
            <a:r>
              <a:rPr lang="en-US" dirty="0"/>
              <a:t>Final result: R</a:t>
            </a:r>
            <a:r>
              <a:rPr lang="en-US" baseline="-25000" dirty="0"/>
              <a:t>1</a:t>
            </a:r>
            <a:r>
              <a:rPr lang="en-US" dirty="0"/>
              <a:t>(A, B), R</a:t>
            </a:r>
            <a:r>
              <a:rPr lang="en-US" baseline="-25000" dirty="0"/>
              <a:t>2</a:t>
            </a:r>
            <a:r>
              <a:rPr lang="en-US" dirty="0"/>
              <a:t>(C, D), R</a:t>
            </a:r>
            <a:r>
              <a:rPr lang="en-US" baseline="-25000" dirty="0"/>
              <a:t>3</a:t>
            </a:r>
            <a:r>
              <a:rPr lang="en-US" dirty="0"/>
              <a:t>(A, C)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160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3NF Decomposition Algorithm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579296" cy="515019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Given: </a:t>
            </a:r>
          </a:p>
          <a:p>
            <a:pPr lvl="1"/>
            <a:r>
              <a:rPr lang="en-US" dirty="0"/>
              <a:t>Table R(A, B, C, D)</a:t>
            </a:r>
          </a:p>
          <a:p>
            <a:pPr lvl="1"/>
            <a:r>
              <a:rPr lang="en-US" dirty="0"/>
              <a:t>A minimal basis </a:t>
            </a:r>
            <a:r>
              <a:rPr lang="en-US" dirty="0">
                <a:sym typeface="Wingdings" pitchFamily="2" charset="2"/>
              </a:rPr>
              <a:t>{AB, CD}</a:t>
            </a:r>
          </a:p>
          <a:p>
            <a:r>
              <a:rPr lang="en-US" dirty="0"/>
              <a:t>Step 1: Combine those FDs with the same left hand side</a:t>
            </a:r>
          </a:p>
          <a:p>
            <a:pPr lvl="1"/>
            <a:r>
              <a:rPr lang="en-US" dirty="0"/>
              <a:t>Result: {A</a:t>
            </a:r>
            <a:r>
              <a:rPr lang="en-US" dirty="0">
                <a:sym typeface="Wingdings" pitchFamily="2" charset="2"/>
              </a:rPr>
              <a:t>B, CD}</a:t>
            </a:r>
            <a:endParaRPr lang="en-US" dirty="0"/>
          </a:p>
          <a:p>
            <a:r>
              <a:rPr lang="en-US" dirty="0"/>
              <a:t>Step 2: For each FD, create a table that contains all attributes in the FD</a:t>
            </a:r>
          </a:p>
          <a:p>
            <a:pPr lvl="1"/>
            <a:r>
              <a:rPr lang="en-US" dirty="0"/>
              <a:t>Result: R</a:t>
            </a:r>
            <a:r>
              <a:rPr lang="en-US" baseline="-25000" dirty="0"/>
              <a:t>1</a:t>
            </a:r>
            <a:r>
              <a:rPr lang="en-US" dirty="0"/>
              <a:t>(A, B), R</a:t>
            </a:r>
            <a:r>
              <a:rPr lang="en-US" baseline="-25000" dirty="0"/>
              <a:t>2</a:t>
            </a:r>
            <a:r>
              <a:rPr lang="en-US" dirty="0"/>
              <a:t>(C, D)</a:t>
            </a:r>
          </a:p>
          <a:p>
            <a:r>
              <a:rPr lang="en-US" dirty="0">
                <a:solidFill>
                  <a:srgbClr val="A50021"/>
                </a:solidFill>
              </a:rPr>
              <a:t>Step 3: If no table contain a key of the original table, add a table that contains a key of the original table</a:t>
            </a:r>
          </a:p>
          <a:p>
            <a:pPr lvl="1"/>
            <a:r>
              <a:rPr lang="en-US" dirty="0"/>
              <a:t>Result: R</a:t>
            </a:r>
            <a:r>
              <a:rPr lang="en-US" baseline="-25000" dirty="0"/>
              <a:t>1</a:t>
            </a:r>
            <a:r>
              <a:rPr lang="en-US" dirty="0"/>
              <a:t>(A, B), R</a:t>
            </a:r>
            <a:r>
              <a:rPr lang="en-US" altLang="zh-CN" baseline="-25000" dirty="0"/>
              <a:t>2</a:t>
            </a:r>
            <a:r>
              <a:rPr lang="en-US" altLang="zh-CN" dirty="0"/>
              <a:t>(C, D), R</a:t>
            </a:r>
            <a:r>
              <a:rPr lang="en-US" altLang="zh-CN" baseline="-25000" dirty="0"/>
              <a:t>3</a:t>
            </a:r>
            <a:r>
              <a:rPr lang="en-US" altLang="zh-CN" dirty="0"/>
              <a:t>(A, C)</a:t>
            </a:r>
            <a:endParaRPr lang="en-US" dirty="0"/>
          </a:p>
          <a:p>
            <a:r>
              <a:rPr lang="en-US" dirty="0"/>
              <a:t>Step 4: Remove redundant tables (if any)</a:t>
            </a:r>
          </a:p>
        </p:txBody>
      </p:sp>
    </p:spTree>
    <p:extLst>
      <p:ext uri="{BB962C8B-B14F-4D97-AF65-F5344CB8AC3E}">
        <p14:creationId xmlns:p14="http://schemas.microsoft.com/office/powerpoint/2010/main" val="165782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Tricky Cases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9341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Whenever we have a tricky case in checking BCNF, we need to resort to closures</a:t>
            </a:r>
          </a:p>
          <a:p>
            <a:r>
              <a:rPr lang="en-US" dirty="0"/>
              <a:t>Using closures to check whether a table T is in BCNF:</a:t>
            </a:r>
          </a:p>
          <a:p>
            <a:pPr lvl="1"/>
            <a:r>
              <a:rPr lang="en-US" dirty="0"/>
              <a:t>Check whether there is a closure {X}</a:t>
            </a:r>
            <a:r>
              <a:rPr lang="en-US" baseline="30000" dirty="0"/>
              <a:t>+</a:t>
            </a:r>
            <a:r>
              <a:rPr lang="en-US" dirty="0"/>
              <a:t> = {Y}, such that</a:t>
            </a:r>
          </a:p>
          <a:p>
            <a:pPr lvl="2"/>
            <a:r>
              <a:rPr lang="en-US" dirty="0"/>
              <a:t>Y does not contain all attributes in T, and</a:t>
            </a:r>
          </a:p>
          <a:p>
            <a:pPr lvl="2"/>
            <a:r>
              <a:rPr lang="en-US" dirty="0"/>
              <a:t>Y contains more attributes than X</a:t>
            </a:r>
          </a:p>
          <a:p>
            <a:r>
              <a:rPr lang="en-US" dirty="0"/>
              <a:t>Previous example: </a:t>
            </a:r>
          </a:p>
          <a:p>
            <a:pPr lvl="1"/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(A, C, D, E), with 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BCD</a:t>
            </a:r>
          </a:p>
          <a:p>
            <a:pPr lvl="1"/>
            <a:r>
              <a:rPr lang="en-US" dirty="0">
                <a:sym typeface="Wingdings" pitchFamily="2" charset="2"/>
              </a:rPr>
              <a:t>{AC}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{A, C, D}</a:t>
            </a:r>
          </a:p>
          <a:p>
            <a:pPr lvl="1"/>
            <a:r>
              <a:rPr lang="en-US" dirty="0">
                <a:sym typeface="Wingdings" pitchFamily="2" charset="2"/>
              </a:rPr>
              <a:t>{A, C, D} does not contain all attributes in T, and</a:t>
            </a:r>
          </a:p>
          <a:p>
            <a:pPr lvl="1"/>
            <a:r>
              <a:rPr lang="en-US" dirty="0">
                <a:sym typeface="Wingdings" pitchFamily="2" charset="2"/>
              </a:rPr>
              <a:t>{A, C, D} contains more attributes than {AC}</a:t>
            </a:r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698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Minimal Basis is not always unique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>
            <a:normAutofit/>
          </a:bodyPr>
          <a:lstStyle/>
          <a:p>
            <a:r>
              <a:rPr lang="en-US" dirty="0"/>
              <a:t>For given set of FDs, its minimal basis may not be unique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Given R(A, B, C) and </a:t>
            </a:r>
            <a:br>
              <a:rPr lang="en-US" dirty="0"/>
            </a:br>
            <a:r>
              <a:rPr lang="en-US" dirty="0"/>
              <a:t>{A</a:t>
            </a:r>
            <a:r>
              <a:rPr lang="en-US" dirty="0">
                <a:sym typeface="Wingdings" pitchFamily="2" charset="2"/>
              </a:rPr>
              <a:t>B, AC, BC, BA, CA, CB}</a:t>
            </a:r>
          </a:p>
          <a:p>
            <a:pPr lvl="1"/>
            <a:r>
              <a:rPr lang="en-US" dirty="0">
                <a:sym typeface="Wingdings" pitchFamily="2" charset="2"/>
              </a:rPr>
              <a:t>Minimal basis 1: {AB, BC, CA}</a:t>
            </a:r>
          </a:p>
          <a:p>
            <a:pPr lvl="1"/>
            <a:r>
              <a:rPr lang="en-US" dirty="0">
                <a:sym typeface="Wingdings" pitchFamily="2" charset="2"/>
              </a:rPr>
              <a:t>Minimal basis 2: {AC, BC, CA, CB}</a:t>
            </a:r>
            <a:endParaRPr lang="en-US" dirty="0"/>
          </a:p>
          <a:p>
            <a:r>
              <a:rPr lang="en-US" dirty="0"/>
              <a:t>Different minimal basis may lead to different 3NF decompositions</a:t>
            </a:r>
          </a:p>
        </p:txBody>
      </p:sp>
    </p:spTree>
    <p:extLst>
      <p:ext uri="{BB962C8B-B14F-4D97-AF65-F5344CB8AC3E}">
        <p14:creationId xmlns:p14="http://schemas.microsoft.com/office/powerpoint/2010/main" val="31653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vs. 3NF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BCNF: For any non-trivial FD</a:t>
            </a:r>
          </a:p>
          <a:p>
            <a:pPr lvl="1"/>
            <a:r>
              <a:rPr lang="en-US" dirty="0"/>
              <a:t>its left hand side (lhs) is a </a:t>
            </a:r>
            <a:r>
              <a:rPr lang="en-US" dirty="0" err="1"/>
              <a:t>superkey</a:t>
            </a:r>
            <a:r>
              <a:rPr lang="en-US" dirty="0"/>
              <a:t> </a:t>
            </a:r>
          </a:p>
          <a:p>
            <a:pPr lvl="1"/>
            <a:endParaRPr lang="en-US" sz="1500" dirty="0"/>
          </a:p>
          <a:p>
            <a:r>
              <a:rPr lang="en-US" dirty="0"/>
              <a:t>3NF: For any non-trivial FD</a:t>
            </a:r>
          </a:p>
          <a:p>
            <a:pPr lvl="1"/>
            <a:r>
              <a:rPr lang="en-US" dirty="0"/>
              <a:t>Either its lhs is a </a:t>
            </a:r>
            <a:r>
              <a:rPr lang="en-US" dirty="0" err="1"/>
              <a:t>superkey</a:t>
            </a:r>
            <a:endParaRPr lang="en-US" dirty="0"/>
          </a:p>
          <a:p>
            <a:pPr lvl="1"/>
            <a:r>
              <a:rPr lang="en-US" dirty="0"/>
              <a:t>Or each attribute on its right hand side either appear in the lhs or in a key</a:t>
            </a:r>
          </a:p>
          <a:p>
            <a:pPr lvl="1"/>
            <a:endParaRPr lang="en-US" sz="1500" dirty="0"/>
          </a:p>
          <a:p>
            <a:r>
              <a:rPr lang="en-US" dirty="0"/>
              <a:t>Observation: BCNF is stricter than 3NF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A table that satisfies BCNF must satisfy 3NF, but not vice versa</a:t>
            </a:r>
          </a:p>
          <a:p>
            <a:pPr lvl="1"/>
            <a:r>
              <a:rPr lang="en-US" dirty="0"/>
              <a:t>A table that violates 3NF must violate BCNF, but not vice versa</a:t>
            </a:r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775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vs. 3NF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BCNF Decomposition:</a:t>
            </a:r>
          </a:p>
          <a:p>
            <a:pPr lvl="1"/>
            <a:r>
              <a:rPr lang="en-US" dirty="0"/>
              <a:t>Avoids insertion, deletion, and update anomalies</a:t>
            </a:r>
          </a:p>
          <a:p>
            <a:pPr lvl="1"/>
            <a:r>
              <a:rPr lang="en-US" dirty="0"/>
              <a:t>Eliminates most redundancies</a:t>
            </a:r>
          </a:p>
          <a:p>
            <a:pPr lvl="1"/>
            <a:r>
              <a:rPr lang="en-US" dirty="0"/>
              <a:t>But does not always preserve all FDs</a:t>
            </a:r>
          </a:p>
          <a:p>
            <a:pPr lvl="1"/>
            <a:endParaRPr lang="en-US" sz="1500" dirty="0"/>
          </a:p>
          <a:p>
            <a:r>
              <a:rPr lang="en-US" dirty="0"/>
              <a:t>3NF Decomposition:</a:t>
            </a:r>
          </a:p>
          <a:p>
            <a:pPr lvl="1"/>
            <a:r>
              <a:rPr lang="en-US" dirty="0"/>
              <a:t>Avoids insertion, deletion, and update anomalies</a:t>
            </a:r>
          </a:p>
          <a:p>
            <a:pPr lvl="1"/>
            <a:r>
              <a:rPr lang="en-US" dirty="0"/>
              <a:t>May lead to a bit more redundancy than BCNF</a:t>
            </a:r>
          </a:p>
          <a:p>
            <a:pPr lvl="1"/>
            <a:r>
              <a:rPr lang="en-US" dirty="0"/>
              <a:t>Always preserve all FDs</a:t>
            </a:r>
          </a:p>
          <a:p>
            <a:pPr lvl="1"/>
            <a:endParaRPr lang="en-US" sz="1500" dirty="0"/>
          </a:p>
          <a:p>
            <a:r>
              <a:rPr lang="en-US" dirty="0"/>
              <a:t>So which one to use?</a:t>
            </a:r>
          </a:p>
          <a:p>
            <a:r>
              <a:rPr lang="en-US" dirty="0"/>
              <a:t>A logical approach</a:t>
            </a:r>
          </a:p>
          <a:p>
            <a:pPr lvl="1"/>
            <a:r>
              <a:rPr lang="en-US" dirty="0"/>
              <a:t>Go for a BCNF decomposition first</a:t>
            </a:r>
          </a:p>
          <a:p>
            <a:pPr lvl="1"/>
            <a:r>
              <a:rPr lang="en-US" dirty="0"/>
              <a:t>If it preserves all FDs, then we are done</a:t>
            </a:r>
          </a:p>
          <a:p>
            <a:pPr lvl="1"/>
            <a:r>
              <a:rPr lang="en-US" dirty="0"/>
              <a:t>If not, then go for a 3NF decomposition instead</a:t>
            </a:r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210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654"/>
            <a:ext cx="8229600" cy="45692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R( A, B, C, D, E, F )</a:t>
            </a:r>
          </a:p>
          <a:p>
            <a:r>
              <a:rPr lang="en-US" dirty="0"/>
              <a:t>Given FDs: B</a:t>
            </a:r>
            <a:r>
              <a:rPr lang="en-US" dirty="0">
                <a:sym typeface="Wingdings" panose="05000000000000000000" pitchFamily="2" charset="2"/>
              </a:rPr>
              <a:t>D, CE, DEA</a:t>
            </a:r>
          </a:p>
          <a:p>
            <a:r>
              <a:rPr lang="en-SG" dirty="0"/>
              <a:t>Keys: BCF</a:t>
            </a:r>
          </a:p>
          <a:p>
            <a:r>
              <a:rPr lang="en-SG" dirty="0"/>
              <a:t>B</a:t>
            </a:r>
            <a:r>
              <a:rPr lang="en-SG" dirty="0">
                <a:sym typeface="Wingdings" panose="05000000000000000000" pitchFamily="2" charset="2"/>
              </a:rPr>
              <a:t>D violates BCNF</a:t>
            </a:r>
          </a:p>
          <a:p>
            <a:r>
              <a:rPr lang="en-SG" dirty="0">
                <a:sym typeface="Wingdings" panose="05000000000000000000" pitchFamily="2" charset="2"/>
              </a:rPr>
              <a:t>Decompose R: 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R1( B, D ), R2( A, B, C, E, F )</a:t>
            </a:r>
          </a:p>
          <a:p>
            <a:r>
              <a:rPr lang="en-SG" dirty="0">
                <a:sym typeface="Wingdings" panose="05000000000000000000" pitchFamily="2" charset="2"/>
              </a:rPr>
              <a:t>R1 is in BCNF</a:t>
            </a:r>
          </a:p>
          <a:p>
            <a:r>
              <a:rPr lang="en-SG" dirty="0">
                <a:sym typeface="Wingdings" panose="05000000000000000000" pitchFamily="2" charset="2"/>
              </a:rPr>
              <a:t>What about R2? Tricky case</a:t>
            </a:r>
          </a:p>
          <a:p>
            <a:r>
              <a:rPr lang="en-SG" dirty="0">
                <a:sym typeface="Wingdings" panose="05000000000000000000" pitchFamily="2" charset="2"/>
              </a:rPr>
              <a:t>{C}+ = {C, E}</a:t>
            </a:r>
          </a:p>
          <a:p>
            <a:r>
              <a:rPr lang="en-SG" dirty="0">
                <a:sym typeface="Wingdings" panose="05000000000000000000" pitchFamily="2" charset="2"/>
              </a:rPr>
              <a:t>CE violates BCNF</a:t>
            </a:r>
          </a:p>
          <a:p>
            <a:r>
              <a:rPr lang="en-SG" dirty="0">
                <a:sym typeface="Wingdings" panose="05000000000000000000" pitchFamily="2" charset="2"/>
              </a:rPr>
              <a:t>Decompose R2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R3( C, E ), R4( A, B, C, F )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919460" y="485383"/>
          <a:ext cx="1879764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F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68772" y="476672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</a:p>
        </p:txBody>
      </p:sp>
      <p:cxnSp>
        <p:nvCxnSpPr>
          <p:cNvPr id="7" name="Straight Arrow Connector 6"/>
          <p:cNvCxnSpPr>
            <a:stCxn id="4" idx="2"/>
            <a:endCxn id="12" idx="0"/>
          </p:cNvCxnSpPr>
          <p:nvPr/>
        </p:nvCxnSpPr>
        <p:spPr bwMode="auto">
          <a:xfrm flipH="1">
            <a:off x="6562962" y="1164131"/>
            <a:ext cx="1296380" cy="6876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8" name="Straight Arrow Connector 7"/>
          <p:cNvCxnSpPr>
            <a:stCxn id="4" idx="2"/>
            <a:endCxn id="13" idx="0"/>
          </p:cNvCxnSpPr>
          <p:nvPr/>
        </p:nvCxnSpPr>
        <p:spPr bwMode="auto">
          <a:xfrm>
            <a:off x="7859342" y="1164131"/>
            <a:ext cx="160189" cy="6876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5897263" y="1268760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1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249668" y="1851816"/>
          <a:ext cx="626588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/>
          </p:nvPr>
        </p:nvGraphicFramePr>
        <p:xfrm>
          <a:off x="7236296" y="1851816"/>
          <a:ext cx="156647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F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868144" y="259924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3</a:t>
            </a: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/>
          </p:nvPr>
        </p:nvGraphicFramePr>
        <p:xfrm>
          <a:off x="6220549" y="3182300"/>
          <a:ext cx="626588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/>
          </p:nvPr>
        </p:nvGraphicFramePr>
        <p:xfrm>
          <a:off x="7495288" y="3182300"/>
          <a:ext cx="1253176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F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3" idx="2"/>
            <a:endCxn id="16" idx="0"/>
          </p:cNvCxnSpPr>
          <p:nvPr/>
        </p:nvCxnSpPr>
        <p:spPr bwMode="auto">
          <a:xfrm flipH="1">
            <a:off x="6533843" y="2530564"/>
            <a:ext cx="1485688" cy="6517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Straight Arrow Connector 18"/>
          <p:cNvCxnSpPr>
            <a:stCxn id="13" idx="2"/>
            <a:endCxn id="17" idx="0"/>
          </p:cNvCxnSpPr>
          <p:nvPr/>
        </p:nvCxnSpPr>
        <p:spPr bwMode="auto">
          <a:xfrm>
            <a:off x="8019531" y="2530564"/>
            <a:ext cx="102345" cy="6517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2" name="Rectangle 21"/>
          <p:cNvSpPr/>
          <p:nvPr/>
        </p:nvSpPr>
        <p:spPr>
          <a:xfrm>
            <a:off x="8372778" y="1268760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59305" y="2605026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3933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654"/>
            <a:ext cx="8229600" cy="45692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R( A, B, C, D, E, F )</a:t>
            </a:r>
          </a:p>
          <a:p>
            <a:r>
              <a:rPr lang="en-US" dirty="0"/>
              <a:t>Given FDs: B</a:t>
            </a:r>
            <a:r>
              <a:rPr lang="en-US" dirty="0">
                <a:sym typeface="Wingdings" panose="05000000000000000000" pitchFamily="2" charset="2"/>
              </a:rPr>
              <a:t>D, CE, DEA</a:t>
            </a:r>
          </a:p>
          <a:p>
            <a:r>
              <a:rPr lang="en-SG" dirty="0">
                <a:sym typeface="Wingdings" panose="05000000000000000000" pitchFamily="2" charset="2"/>
              </a:rPr>
              <a:t>R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en-SG" dirty="0">
                <a:sym typeface="Wingdings" panose="05000000000000000000" pitchFamily="2" charset="2"/>
              </a:rPr>
              <a:t> is in BCNF</a:t>
            </a:r>
          </a:p>
          <a:p>
            <a:r>
              <a:rPr lang="en-SG" dirty="0">
                <a:sym typeface="Wingdings" panose="05000000000000000000" pitchFamily="2" charset="2"/>
              </a:rPr>
              <a:t>What about R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en-SG" dirty="0">
                <a:sym typeface="Wingdings" panose="05000000000000000000" pitchFamily="2" charset="2"/>
              </a:rPr>
              <a:t>? Tricky case</a:t>
            </a:r>
          </a:p>
          <a:p>
            <a:r>
              <a:rPr lang="en-SG" dirty="0">
                <a:sym typeface="Wingdings" panose="05000000000000000000" pitchFamily="2" charset="2"/>
              </a:rPr>
              <a:t>Check closures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{A}+ = {A}, {B}+ = {B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en-SG" dirty="0">
                <a:sym typeface="Wingdings" panose="05000000000000000000" pitchFamily="2" charset="2"/>
              </a:rPr>
              <a:t>}, {C}+ = {C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E</a:t>
            </a:r>
            <a:r>
              <a:rPr lang="en-SG" dirty="0">
                <a:sym typeface="Wingdings" panose="05000000000000000000" pitchFamily="2" charset="2"/>
              </a:rPr>
              <a:t>}, {F}+ = {F}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{AB}+ = {AB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en-SG" dirty="0">
                <a:sym typeface="Wingdings" panose="05000000000000000000" pitchFamily="2" charset="2"/>
              </a:rPr>
              <a:t>}, {AC}+ = {AC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E</a:t>
            </a:r>
            <a:r>
              <a:rPr lang="en-SG" dirty="0">
                <a:sym typeface="Wingdings" panose="05000000000000000000" pitchFamily="2" charset="2"/>
              </a:rPr>
              <a:t>}, {AF}+ = {AF}, {BC}+ = {BC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DE</a:t>
            </a:r>
            <a:r>
              <a:rPr lang="en-SG" dirty="0">
                <a:sym typeface="Wingdings" panose="05000000000000000000" pitchFamily="2" charset="2"/>
              </a:rPr>
              <a:t>A}</a:t>
            </a:r>
          </a:p>
          <a:p>
            <a:r>
              <a:rPr lang="en-SG" dirty="0">
                <a:sym typeface="Wingdings" panose="05000000000000000000" pitchFamily="2" charset="2"/>
              </a:rPr>
              <a:t>So there is a non-trivial FD: BCA</a:t>
            </a:r>
          </a:p>
          <a:p>
            <a:endParaRPr lang="en-SG" dirty="0">
              <a:sym typeface="Wingdings" panose="05000000000000000000" pitchFamily="2" charset="2"/>
            </a:endParaRPr>
          </a:p>
          <a:p>
            <a:pPr lvl="1"/>
            <a:endParaRPr lang="en-SG" dirty="0"/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/>
          </p:nvPr>
        </p:nvGraphicFramePr>
        <p:xfrm>
          <a:off x="6919460" y="485383"/>
          <a:ext cx="1879764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F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468772" y="476672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</a:p>
        </p:txBody>
      </p:sp>
      <p:cxnSp>
        <p:nvCxnSpPr>
          <p:cNvPr id="22" name="Straight Arrow Connector 21"/>
          <p:cNvCxnSpPr>
            <a:stCxn id="20" idx="2"/>
            <a:endCxn id="26" idx="0"/>
          </p:cNvCxnSpPr>
          <p:nvPr/>
        </p:nvCxnSpPr>
        <p:spPr bwMode="auto">
          <a:xfrm flipH="1">
            <a:off x="6562962" y="1164131"/>
            <a:ext cx="1296380" cy="6908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3" name="Straight Arrow Connector 22"/>
          <p:cNvCxnSpPr>
            <a:stCxn id="20" idx="2"/>
            <a:endCxn id="27" idx="0"/>
          </p:cNvCxnSpPr>
          <p:nvPr/>
        </p:nvCxnSpPr>
        <p:spPr bwMode="auto">
          <a:xfrm>
            <a:off x="7859342" y="1164131"/>
            <a:ext cx="160189" cy="6908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5897263" y="1271906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72778" y="1268760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2</a:t>
            </a:r>
          </a:p>
        </p:txBody>
      </p:sp>
      <p:graphicFrame>
        <p:nvGraphicFramePr>
          <p:cNvPr id="26" name="Content Placeholder 3"/>
          <p:cNvGraphicFramePr>
            <a:graphicFrameLocks/>
          </p:cNvGraphicFramePr>
          <p:nvPr>
            <p:extLst/>
          </p:nvPr>
        </p:nvGraphicFramePr>
        <p:xfrm>
          <a:off x="6249668" y="1854962"/>
          <a:ext cx="626588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3"/>
          <p:cNvGraphicFramePr>
            <a:graphicFrameLocks/>
          </p:cNvGraphicFramePr>
          <p:nvPr>
            <p:extLst/>
          </p:nvPr>
        </p:nvGraphicFramePr>
        <p:xfrm>
          <a:off x="7236296" y="1854962"/>
          <a:ext cx="156647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F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5868144" y="259924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59305" y="2605026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4</a:t>
            </a:r>
          </a:p>
        </p:txBody>
      </p:sp>
      <p:graphicFrame>
        <p:nvGraphicFramePr>
          <p:cNvPr id="30" name="Content Placeholder 3"/>
          <p:cNvGraphicFramePr>
            <a:graphicFrameLocks/>
          </p:cNvGraphicFramePr>
          <p:nvPr>
            <p:extLst/>
          </p:nvPr>
        </p:nvGraphicFramePr>
        <p:xfrm>
          <a:off x="6220549" y="3182300"/>
          <a:ext cx="626588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/>
          </p:nvPr>
        </p:nvGraphicFramePr>
        <p:xfrm>
          <a:off x="7495288" y="3182300"/>
          <a:ext cx="1253176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F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7" idx="2"/>
            <a:endCxn id="30" idx="0"/>
          </p:cNvCxnSpPr>
          <p:nvPr/>
        </p:nvCxnSpPr>
        <p:spPr bwMode="auto">
          <a:xfrm flipH="1">
            <a:off x="6533843" y="2533710"/>
            <a:ext cx="1485688" cy="6485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3" name="Straight Arrow Connector 32"/>
          <p:cNvCxnSpPr>
            <a:stCxn id="27" idx="2"/>
            <a:endCxn id="31" idx="0"/>
          </p:cNvCxnSpPr>
          <p:nvPr/>
        </p:nvCxnSpPr>
        <p:spPr bwMode="auto">
          <a:xfrm>
            <a:off x="8019531" y="2533710"/>
            <a:ext cx="102345" cy="6485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6978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654"/>
            <a:ext cx="8229600" cy="45692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R( A, B, C, D, E, F )</a:t>
            </a:r>
          </a:p>
          <a:p>
            <a:r>
              <a:rPr lang="en-US" dirty="0"/>
              <a:t>Given FDs: B</a:t>
            </a:r>
            <a:r>
              <a:rPr lang="en-US" dirty="0">
                <a:sym typeface="Wingdings" panose="05000000000000000000" pitchFamily="2" charset="2"/>
              </a:rPr>
              <a:t>D, CE, DEA</a:t>
            </a:r>
          </a:p>
          <a:p>
            <a:r>
              <a:rPr lang="en-SG" dirty="0">
                <a:sym typeface="Wingdings" panose="05000000000000000000" pitchFamily="2" charset="2"/>
              </a:rPr>
              <a:t>R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en-SG" dirty="0">
                <a:sym typeface="Wingdings" panose="05000000000000000000" pitchFamily="2" charset="2"/>
              </a:rPr>
              <a:t> is in BCNF</a:t>
            </a:r>
          </a:p>
          <a:p>
            <a:r>
              <a:rPr lang="en-SG" dirty="0">
                <a:sym typeface="Wingdings" panose="05000000000000000000" pitchFamily="2" charset="2"/>
              </a:rPr>
              <a:t>What about R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en-SG" dirty="0">
                <a:sym typeface="Wingdings" panose="05000000000000000000" pitchFamily="2" charset="2"/>
              </a:rPr>
              <a:t>?</a:t>
            </a:r>
          </a:p>
          <a:p>
            <a:r>
              <a:rPr lang="en-SG" dirty="0">
                <a:sym typeface="Wingdings" panose="05000000000000000000" pitchFamily="2" charset="2"/>
              </a:rPr>
              <a:t>Keys of R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en-SG" dirty="0">
                <a:sym typeface="Wingdings" panose="05000000000000000000" pitchFamily="2" charset="2"/>
              </a:rPr>
              <a:t>: BCF</a:t>
            </a:r>
          </a:p>
          <a:p>
            <a:r>
              <a:rPr lang="en-SG" dirty="0">
                <a:sym typeface="Wingdings" panose="05000000000000000000" pitchFamily="2" charset="2"/>
              </a:rPr>
              <a:t>There is a non-trivial FD: BCA</a:t>
            </a:r>
          </a:p>
          <a:p>
            <a:r>
              <a:rPr lang="en-SG" dirty="0">
                <a:sym typeface="Wingdings" panose="05000000000000000000" pitchFamily="2" charset="2"/>
              </a:rPr>
              <a:t>It violates BCNF</a:t>
            </a:r>
          </a:p>
          <a:p>
            <a:r>
              <a:rPr lang="en-SG" dirty="0">
                <a:sym typeface="Wingdings" panose="05000000000000000000" pitchFamily="2" charset="2"/>
              </a:rPr>
              <a:t>Decompose R4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R5( B, C, </a:t>
            </a:r>
            <a:r>
              <a:rPr lang="en-US" dirty="0">
                <a:sym typeface="Wingdings" panose="05000000000000000000" pitchFamily="2" charset="2"/>
              </a:rPr>
              <a:t>A ), R6( B, C, F 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Final decomposition: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R1( B, D ), R3( C, E ), R5( B, C, A ), R6( B, C, F )</a:t>
            </a:r>
            <a:endParaRPr lang="en-SG" dirty="0">
              <a:sym typeface="Wingdings" panose="05000000000000000000" pitchFamily="2" charset="2"/>
            </a:endParaRPr>
          </a:p>
          <a:p>
            <a:pPr lvl="1"/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6919460" y="485383"/>
          <a:ext cx="1879764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F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68772" y="476672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</a:p>
        </p:txBody>
      </p:sp>
      <p:cxnSp>
        <p:nvCxnSpPr>
          <p:cNvPr id="7" name="Straight Arrow Connector 6"/>
          <p:cNvCxnSpPr>
            <a:stCxn id="4" idx="2"/>
            <a:endCxn id="12" idx="0"/>
          </p:cNvCxnSpPr>
          <p:nvPr/>
        </p:nvCxnSpPr>
        <p:spPr bwMode="auto">
          <a:xfrm flipH="1">
            <a:off x="6562962" y="1164131"/>
            <a:ext cx="1296380" cy="6908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8" name="Straight Arrow Connector 7"/>
          <p:cNvCxnSpPr>
            <a:stCxn id="4" idx="2"/>
            <a:endCxn id="13" idx="0"/>
          </p:cNvCxnSpPr>
          <p:nvPr/>
        </p:nvCxnSpPr>
        <p:spPr bwMode="auto">
          <a:xfrm>
            <a:off x="7859342" y="1164131"/>
            <a:ext cx="160189" cy="6908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5897263" y="1271906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72778" y="1268760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2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249668" y="1854962"/>
          <a:ext cx="626588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/>
          </p:nvPr>
        </p:nvGraphicFramePr>
        <p:xfrm>
          <a:off x="7236296" y="1854962"/>
          <a:ext cx="156647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F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868144" y="259924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59305" y="2605026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4</a:t>
            </a: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/>
          </p:nvPr>
        </p:nvGraphicFramePr>
        <p:xfrm>
          <a:off x="6220549" y="3182300"/>
          <a:ext cx="626588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/>
          </p:nvPr>
        </p:nvGraphicFramePr>
        <p:xfrm>
          <a:off x="7495288" y="3182300"/>
          <a:ext cx="1253176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F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3" idx="2"/>
            <a:endCxn id="16" idx="0"/>
          </p:cNvCxnSpPr>
          <p:nvPr/>
        </p:nvCxnSpPr>
        <p:spPr bwMode="auto">
          <a:xfrm flipH="1">
            <a:off x="6533843" y="2533710"/>
            <a:ext cx="1485688" cy="6485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Straight Arrow Connector 18"/>
          <p:cNvCxnSpPr>
            <a:stCxn id="13" idx="2"/>
            <a:endCxn id="17" idx="0"/>
          </p:cNvCxnSpPr>
          <p:nvPr/>
        </p:nvCxnSpPr>
        <p:spPr bwMode="auto">
          <a:xfrm>
            <a:off x="8019531" y="2533710"/>
            <a:ext cx="102345" cy="6485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5897263" y="400506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59305" y="400506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6</a:t>
            </a:r>
          </a:p>
        </p:txBody>
      </p:sp>
      <p:graphicFrame>
        <p:nvGraphicFramePr>
          <p:cNvPr id="23" name="Content Placeholder 3"/>
          <p:cNvGraphicFramePr>
            <a:graphicFrameLocks/>
          </p:cNvGraphicFramePr>
          <p:nvPr>
            <p:extLst/>
          </p:nvPr>
        </p:nvGraphicFramePr>
        <p:xfrm>
          <a:off x="7808582" y="4625334"/>
          <a:ext cx="939882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F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>
            <a:stCxn id="17" idx="2"/>
            <a:endCxn id="26" idx="0"/>
          </p:cNvCxnSpPr>
          <p:nvPr/>
        </p:nvCxnSpPr>
        <p:spPr bwMode="auto">
          <a:xfrm flipH="1">
            <a:off x="6622339" y="3861048"/>
            <a:ext cx="1499537" cy="7642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5" name="Straight Arrow Connector 24"/>
          <p:cNvCxnSpPr>
            <a:stCxn id="17" idx="2"/>
            <a:endCxn id="23" idx="0"/>
          </p:cNvCxnSpPr>
          <p:nvPr/>
        </p:nvCxnSpPr>
        <p:spPr bwMode="auto">
          <a:xfrm>
            <a:off x="8121876" y="3861048"/>
            <a:ext cx="156647" cy="7642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6" name="Content Placeholder 3"/>
          <p:cNvGraphicFramePr>
            <a:graphicFrameLocks/>
          </p:cNvGraphicFramePr>
          <p:nvPr>
            <p:extLst/>
          </p:nvPr>
        </p:nvGraphicFramePr>
        <p:xfrm>
          <a:off x="6152398" y="4625334"/>
          <a:ext cx="939882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294">
                  <a:extLst>
                    <a:ext uri="{9D8B030D-6E8A-4147-A177-3AD203B41FA5}">
                      <a16:colId xmlns:a16="http://schemas.microsoft.com/office/drawing/2014/main" val="87802762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 dirty="0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7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BCNF Decomposition</a:t>
            </a:r>
          </a:p>
          <a:p>
            <a:r>
              <a:rPr lang="en-US" dirty="0"/>
              <a:t>3NF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473329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12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3366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2D5CE7"/>
      </a:accent6>
      <a:hlink>
        <a:srgbClr val="006666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1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0099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008A8A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2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19561</TotalTime>
  <Words>4612</Words>
  <Application>Microsoft Macintosh PowerPoint</Application>
  <PresentationFormat>On-screen Show (4:3)</PresentationFormat>
  <Paragraphs>647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Iskoola Pota</vt:lpstr>
      <vt:lpstr>宋体</vt:lpstr>
      <vt:lpstr>Arial</vt:lpstr>
      <vt:lpstr>Calibri</vt:lpstr>
      <vt:lpstr>Garamond</vt:lpstr>
      <vt:lpstr>Wingdings</vt:lpstr>
      <vt:lpstr>Edge</vt:lpstr>
      <vt:lpstr>CZ2007 Introduction to Database Systems</vt:lpstr>
      <vt:lpstr>Last Lecture</vt:lpstr>
      <vt:lpstr>Decompose, until all are in BCNF</vt:lpstr>
      <vt:lpstr>Tricky Case of BCNF Decomposition</vt:lpstr>
      <vt:lpstr>Handling Tricky Cases</vt:lpstr>
      <vt:lpstr>Exercise</vt:lpstr>
      <vt:lpstr>Exercise</vt:lpstr>
      <vt:lpstr>Exercise</vt:lpstr>
      <vt:lpstr>This Lecture</vt:lpstr>
      <vt:lpstr>Properties of BCNF Decomposition</vt:lpstr>
      <vt:lpstr>Lossless Join Property</vt:lpstr>
      <vt:lpstr>Lossless Join</vt:lpstr>
      <vt:lpstr>Why BCNF guarantees lossless join?</vt:lpstr>
      <vt:lpstr>Properties of BCNF Decomposition</vt:lpstr>
      <vt:lpstr>BCNF Decomposition Algorithm</vt:lpstr>
      <vt:lpstr>BCNF Decomposition Algorithm</vt:lpstr>
      <vt:lpstr>Properties of BCNF Decomposition</vt:lpstr>
      <vt:lpstr>Dependency Preservation</vt:lpstr>
      <vt:lpstr>Dependency Preservation</vt:lpstr>
      <vt:lpstr>Third Normal Form (3NF)</vt:lpstr>
      <vt:lpstr>1NF, 2NF</vt:lpstr>
      <vt:lpstr>Third Normal Form (3NF)</vt:lpstr>
      <vt:lpstr>3NF, BCNF</vt:lpstr>
      <vt:lpstr>Third Normal Form (3NF)</vt:lpstr>
      <vt:lpstr>3NF Decomposition</vt:lpstr>
      <vt:lpstr>3NF Decomposition Algorithm</vt:lpstr>
      <vt:lpstr>Minimal Basis</vt:lpstr>
      <vt:lpstr>Minimal Basis</vt:lpstr>
      <vt:lpstr>Minimal Basis</vt:lpstr>
      <vt:lpstr>Algorithm for Minimal Basis</vt:lpstr>
      <vt:lpstr>Algorithm for Minimal Basis</vt:lpstr>
      <vt:lpstr>Algorithm for Minimal Basis</vt:lpstr>
      <vt:lpstr>Algorithm for Minimal Basis</vt:lpstr>
      <vt:lpstr>Algorithm for Minimal Basis</vt:lpstr>
      <vt:lpstr>Algorithm for Minimal Basis</vt:lpstr>
      <vt:lpstr>Algorithm for Minimal Basis</vt:lpstr>
      <vt:lpstr>Algorithm for Minimal Basis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3NF Decomposition Algorithm</vt:lpstr>
      <vt:lpstr>3NF Decomposition Algorithm</vt:lpstr>
      <vt:lpstr>3NF Decomposition Algorithm</vt:lpstr>
      <vt:lpstr>Minimal Basis is not always unique</vt:lpstr>
      <vt:lpstr>BCNF vs. 3NF</vt:lpstr>
      <vt:lpstr>BCNF vs. 3NF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Preserving Data Publishing</dc:title>
  <dc:creator>xiaokui</dc:creator>
  <cp:lastModifiedBy>grand.master.coder@gmail.com</cp:lastModifiedBy>
  <cp:revision>1123</cp:revision>
  <cp:lastPrinted>2018-01-14T06:44:18Z</cp:lastPrinted>
  <dcterms:created xsi:type="dcterms:W3CDTF">2009-03-02T02:47:37Z</dcterms:created>
  <dcterms:modified xsi:type="dcterms:W3CDTF">2019-02-10T15:54:23Z</dcterms:modified>
</cp:coreProperties>
</file>