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6"/>
  </p:notesMasterIdLst>
  <p:handoutMasterIdLst>
    <p:handoutMasterId r:id="rId37"/>
  </p:handoutMasterIdLst>
  <p:sldIdLst>
    <p:sldId id="256" r:id="rId2"/>
    <p:sldId id="747" r:id="rId3"/>
    <p:sldId id="772" r:id="rId4"/>
    <p:sldId id="778" r:id="rId5"/>
    <p:sldId id="779" r:id="rId6"/>
    <p:sldId id="780" r:id="rId7"/>
    <p:sldId id="720" r:id="rId8"/>
    <p:sldId id="722" r:id="rId9"/>
    <p:sldId id="731" r:id="rId10"/>
    <p:sldId id="777" r:id="rId11"/>
    <p:sldId id="726" r:id="rId12"/>
    <p:sldId id="729" r:id="rId13"/>
    <p:sldId id="728" r:id="rId14"/>
    <p:sldId id="768" r:id="rId15"/>
    <p:sldId id="769" r:id="rId16"/>
    <p:sldId id="770" r:id="rId17"/>
    <p:sldId id="771" r:id="rId18"/>
    <p:sldId id="732" r:id="rId19"/>
    <p:sldId id="733" r:id="rId20"/>
    <p:sldId id="736" r:id="rId21"/>
    <p:sldId id="734" r:id="rId22"/>
    <p:sldId id="737" r:id="rId23"/>
    <p:sldId id="774" r:id="rId24"/>
    <p:sldId id="773" r:id="rId25"/>
    <p:sldId id="739" r:id="rId26"/>
    <p:sldId id="741" r:id="rId27"/>
    <p:sldId id="742" r:id="rId28"/>
    <p:sldId id="743" r:id="rId29"/>
    <p:sldId id="745" r:id="rId30"/>
    <p:sldId id="746" r:id="rId31"/>
    <p:sldId id="776" r:id="rId32"/>
    <p:sldId id="781" r:id="rId33"/>
    <p:sldId id="782" r:id="rId34"/>
    <p:sldId id="783" r:id="rId3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CC3300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6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9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60938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843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2019/9/17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2019/9/17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2019/9/17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2019/9/17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2019/9/17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2019/9/17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73630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Query: “Find the student that scores the highest in Quiz1”</a:t>
            </a:r>
          </a:p>
          <a:p>
            <a:r>
              <a:rPr lang="en-US" b="1" dirty="0">
                <a:sym typeface="Symbol"/>
              </a:rPr>
              <a:t></a:t>
            </a:r>
            <a:r>
              <a:rPr lang="en-US" sz="4100" baseline="-25000" dirty="0">
                <a:sym typeface="Symbol"/>
              </a:rPr>
              <a:t>Score = MAX(Score)</a:t>
            </a:r>
            <a:r>
              <a:rPr lang="en-US" sz="4100" dirty="0">
                <a:sym typeface="Symbol"/>
              </a:rPr>
              <a:t> </a:t>
            </a:r>
            <a:r>
              <a:rPr lang="en-US" dirty="0">
                <a:sym typeface="Symbol"/>
              </a:rPr>
              <a:t>Quiz1 ?</a:t>
            </a:r>
          </a:p>
          <a:p>
            <a:r>
              <a:rPr lang="en-US" dirty="0"/>
              <a:t>Wrong: Aggregate functions can only be used with the aggregation operation </a:t>
            </a:r>
            <a:r>
              <a:rPr lang="en-US" b="1" dirty="0">
                <a:sym typeface="Symbol"/>
              </a:rPr>
              <a:t></a:t>
            </a:r>
            <a:endParaRPr lang="en-US" b="1" dirty="0"/>
          </a:p>
          <a:p>
            <a:r>
              <a:rPr lang="en-US" dirty="0"/>
              <a:t>R1 := </a:t>
            </a:r>
            <a:r>
              <a:rPr lang="en-US" b="1" dirty="0">
                <a:sym typeface="Symbol"/>
              </a:rPr>
              <a:t></a:t>
            </a:r>
            <a:r>
              <a:rPr lang="en-US" sz="4100" baseline="-25000" dirty="0">
                <a:sym typeface="Symbol"/>
              </a:rPr>
              <a:t>MAX(Score)</a:t>
            </a:r>
            <a:r>
              <a:rPr lang="en-US" sz="4100" baseline="-25000" dirty="0">
                <a:sym typeface="Wingdings" pitchFamily="2" charset="2"/>
              </a:rPr>
              <a:t></a:t>
            </a:r>
            <a:r>
              <a:rPr lang="en-US" sz="4100" baseline="-25000" dirty="0" err="1">
                <a:sym typeface="Wingdings" pitchFamily="2" charset="2"/>
              </a:rPr>
              <a:t>MaxScore</a:t>
            </a:r>
            <a:r>
              <a:rPr lang="en-US" dirty="0">
                <a:sym typeface="Symbol"/>
              </a:rPr>
              <a:t>(Quiz1)</a:t>
            </a:r>
          </a:p>
          <a:p>
            <a:r>
              <a:rPr lang="en-US" dirty="0">
                <a:sym typeface="Symbol"/>
              </a:rPr>
              <a:t>R2 := Quiz</a:t>
            </a:r>
            <a:r>
              <a:rPr lang="en-US" dirty="0"/>
              <a:t>1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Score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MaxScore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R1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R3 := </a:t>
            </a:r>
            <a:r>
              <a:rPr lang="en-US" b="1" dirty="0">
                <a:sym typeface="Symbol"/>
              </a:rPr>
              <a:t></a:t>
            </a:r>
            <a:r>
              <a:rPr lang="en-US" baseline="-25000" dirty="0">
                <a:sym typeface="Symbol"/>
              </a:rPr>
              <a:t>Name</a:t>
            </a:r>
            <a:r>
              <a:rPr lang="en-US" dirty="0">
                <a:sym typeface="Symbol"/>
              </a:rPr>
              <a:t>(R2)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20395"/>
              </p:ext>
            </p:extLst>
          </p:nvPr>
        </p:nvGraphicFramePr>
        <p:xfrm>
          <a:off x="467545" y="1666220"/>
          <a:ext cx="16561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786920"/>
              </p:ext>
            </p:extLst>
          </p:nvPr>
        </p:nvGraphicFramePr>
        <p:xfrm>
          <a:off x="2771801" y="1666220"/>
          <a:ext cx="1368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1800" y="1052736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405272"/>
              </p:ext>
            </p:extLst>
          </p:nvPr>
        </p:nvGraphicFramePr>
        <p:xfrm>
          <a:off x="5220072" y="1020336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406852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R2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248709"/>
              </p:ext>
            </p:extLst>
          </p:nvPr>
        </p:nvGraphicFramePr>
        <p:xfrm>
          <a:off x="5220072" y="2831336"/>
          <a:ext cx="864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20072" y="2215664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R3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 </a:t>
            </a:r>
            <a:r>
              <a:rPr lang="en-US" dirty="0">
                <a:sym typeface="Symbol"/>
              </a:rPr>
              <a:t>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Query: “Find the average GPA in each school”</a:t>
            </a:r>
          </a:p>
          <a:p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School, AVG(GPA) </a:t>
            </a:r>
            <a:r>
              <a:rPr lang="en-US" baseline="-25000" dirty="0">
                <a:sym typeface="Wingdings" pitchFamily="2" charset="2"/>
              </a:rPr>
              <a:t> </a:t>
            </a:r>
            <a:r>
              <a:rPr lang="en-US" baseline="-25000" dirty="0" err="1">
                <a:sym typeface="Wingdings" pitchFamily="2" charset="2"/>
              </a:rPr>
              <a:t>AvgGPA</a:t>
            </a:r>
            <a:r>
              <a:rPr lang="en-US" dirty="0">
                <a:sym typeface="Wingdings" pitchFamily="2" charset="2"/>
              </a:rPr>
              <a:t> Quiz1</a:t>
            </a:r>
          </a:p>
          <a:p>
            <a:r>
              <a:rPr lang="en-US" dirty="0">
                <a:sym typeface="Wingdings" pitchFamily="2" charset="2"/>
              </a:rPr>
              <a:t>Effect: Divide tuples into separate groups based on their “School” value, and then compute the average GPA in each group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0640"/>
              </p:ext>
            </p:extLst>
          </p:nvPr>
        </p:nvGraphicFramePr>
        <p:xfrm>
          <a:off x="467545" y="1594212"/>
          <a:ext cx="2736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6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660247"/>
              </p:ext>
            </p:extLst>
          </p:nvPr>
        </p:nvGraphicFramePr>
        <p:xfrm>
          <a:off x="4283969" y="1574800"/>
          <a:ext cx="2088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AvgGPA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itchFamily="34" charset="0"/>
                        </a:rPr>
                        <a:t>3.8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.2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 </a:t>
            </a:r>
            <a:r>
              <a:rPr lang="en-US" dirty="0">
                <a:sym typeface="Symbol"/>
              </a:rPr>
              <a:t>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Query: </a:t>
            </a:r>
            <a:r>
              <a:rPr lang="en-US" dirty="0"/>
              <a:t>“Find the average GPA and highest GPA in each school”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School, AVG(GPA) </a:t>
            </a:r>
            <a:r>
              <a:rPr lang="en-US" baseline="-25000" dirty="0">
                <a:sym typeface="Wingdings" pitchFamily="2" charset="2"/>
              </a:rPr>
              <a:t> </a:t>
            </a:r>
            <a:r>
              <a:rPr lang="en-US" baseline="-25000" dirty="0" err="1">
                <a:sym typeface="Wingdings" pitchFamily="2" charset="2"/>
              </a:rPr>
              <a:t>AvgGPA</a:t>
            </a:r>
            <a:r>
              <a:rPr lang="en-US" baseline="-25000" dirty="0">
                <a:sym typeface="Wingdings" pitchFamily="2" charset="2"/>
              </a:rPr>
              <a:t>, MAX(GPA)  </a:t>
            </a:r>
            <a:r>
              <a:rPr lang="en-US" baseline="-25000" dirty="0" err="1">
                <a:sym typeface="Wingdings" pitchFamily="2" charset="2"/>
              </a:rPr>
              <a:t>MaxGPA</a:t>
            </a:r>
            <a:r>
              <a:rPr lang="en-US" dirty="0">
                <a:sym typeface="Wingdings" pitchFamily="2" charset="2"/>
              </a:rPr>
              <a:t>  Quiz1</a:t>
            </a:r>
          </a:p>
          <a:p>
            <a:endParaRPr lang="en-US" dirty="0">
              <a:sym typeface="Wingdings" pitchFamily="2" charset="2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297611"/>
              </p:ext>
            </p:extLst>
          </p:nvPr>
        </p:nvGraphicFramePr>
        <p:xfrm>
          <a:off x="467545" y="1594212"/>
          <a:ext cx="2736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6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387029"/>
              </p:ext>
            </p:extLst>
          </p:nvPr>
        </p:nvGraphicFramePr>
        <p:xfrm>
          <a:off x="4283969" y="1574800"/>
          <a:ext cx="33123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AvgGPA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itchFamily="34" charset="0"/>
                        </a:rPr>
                        <a:t>3.8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.2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 </a:t>
            </a:r>
            <a:r>
              <a:rPr lang="en-US" dirty="0">
                <a:sym typeface="Symbol"/>
              </a:rPr>
              <a:t>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School, Year, AVG(GPA) </a:t>
            </a:r>
            <a:r>
              <a:rPr lang="en-US" baseline="-25000" dirty="0">
                <a:sym typeface="Wingdings" pitchFamily="2" charset="2"/>
              </a:rPr>
              <a:t> </a:t>
            </a:r>
            <a:r>
              <a:rPr lang="en-US" baseline="-25000" dirty="0" err="1">
                <a:sym typeface="Wingdings" pitchFamily="2" charset="2"/>
              </a:rPr>
              <a:t>AvgGPA</a:t>
            </a:r>
            <a:r>
              <a:rPr lang="en-US" dirty="0">
                <a:sym typeface="Wingdings" pitchFamily="2" charset="2"/>
              </a:rPr>
              <a:t> Quiz1</a:t>
            </a:r>
          </a:p>
          <a:p>
            <a:r>
              <a:rPr lang="en-US" dirty="0">
                <a:sym typeface="Wingdings" pitchFamily="2" charset="2"/>
              </a:rPr>
              <a:t>Effect: Divide tuples into separate groups based on their “School, year” value combination, and then compute the average GPA in each group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785011"/>
              </p:ext>
            </p:extLst>
          </p:nvPr>
        </p:nvGraphicFramePr>
        <p:xfrm>
          <a:off x="467545" y="1594212"/>
          <a:ext cx="33123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Year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6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35430"/>
              </p:ext>
            </p:extLst>
          </p:nvPr>
        </p:nvGraphicFramePr>
        <p:xfrm>
          <a:off x="5220073" y="1574800"/>
          <a:ext cx="2376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Year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GPA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3.8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3.</a:t>
                      </a:r>
                      <a:r>
                        <a:rPr lang="en-US" altLang="zh-CN" sz="2400" dirty="0">
                          <a:latin typeface="Calibri" pitchFamily="34" charset="0"/>
                        </a:rPr>
                        <a:t>4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73630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Query: “Find the student that scores the second highest in Quiz1”</a:t>
            </a:r>
          </a:p>
          <a:p>
            <a:r>
              <a:rPr lang="en-US" dirty="0"/>
              <a:t>R1 := </a:t>
            </a:r>
            <a:r>
              <a:rPr lang="en-US" b="1" dirty="0">
                <a:sym typeface="Symbol"/>
              </a:rPr>
              <a:t></a:t>
            </a:r>
            <a:r>
              <a:rPr lang="en-US" sz="4100" baseline="-25000" dirty="0">
                <a:sym typeface="Symbol"/>
              </a:rPr>
              <a:t>MAX(Score)</a:t>
            </a:r>
            <a:r>
              <a:rPr lang="en-US" sz="4100" baseline="-25000" dirty="0">
                <a:sym typeface="Wingdings" pitchFamily="2" charset="2"/>
              </a:rPr>
              <a:t></a:t>
            </a:r>
            <a:r>
              <a:rPr lang="en-US" sz="4100" baseline="-25000" dirty="0" err="1">
                <a:sym typeface="Wingdings" pitchFamily="2" charset="2"/>
              </a:rPr>
              <a:t>MaxScore</a:t>
            </a:r>
            <a:r>
              <a:rPr lang="en-US" dirty="0">
                <a:sym typeface="Symbol"/>
              </a:rPr>
              <a:t>(Quiz1)</a:t>
            </a:r>
          </a:p>
          <a:p>
            <a:r>
              <a:rPr lang="en-US" dirty="0">
                <a:sym typeface="Symbol"/>
              </a:rPr>
              <a:t>R2 := Quiz</a:t>
            </a:r>
            <a:r>
              <a:rPr lang="en-US" dirty="0"/>
              <a:t>1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Score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MaxScore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R1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R3 := </a:t>
            </a:r>
            <a:r>
              <a:rPr lang="en-US" b="1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Name, Score</a:t>
            </a:r>
            <a:r>
              <a:rPr lang="en-US" dirty="0">
                <a:sym typeface="Symbol"/>
              </a:rPr>
              <a:t>(R2)</a:t>
            </a:r>
          </a:p>
          <a:p>
            <a:r>
              <a:rPr lang="en-US" dirty="0">
                <a:sym typeface="Symbol"/>
              </a:rPr>
              <a:t>R4 := Quiz1 – R3</a:t>
            </a:r>
          </a:p>
          <a:p>
            <a:r>
              <a:rPr lang="en-US" dirty="0">
                <a:sym typeface="Symbol"/>
              </a:rPr>
              <a:t>R5 := </a:t>
            </a:r>
            <a:r>
              <a:rPr lang="en-US" b="1" dirty="0">
                <a:sym typeface="Symbol"/>
              </a:rPr>
              <a:t></a:t>
            </a:r>
            <a:r>
              <a:rPr lang="en-US" sz="4100" baseline="-25000" dirty="0">
                <a:sym typeface="Symbol"/>
              </a:rPr>
              <a:t>MAX(Score)</a:t>
            </a:r>
            <a:r>
              <a:rPr lang="en-US" sz="4100" baseline="-25000" dirty="0">
                <a:sym typeface="Wingdings" pitchFamily="2" charset="2"/>
              </a:rPr>
              <a:t>2ndMaxScore</a:t>
            </a:r>
            <a:r>
              <a:rPr lang="en-US" dirty="0">
                <a:sym typeface="Symbol"/>
              </a:rPr>
              <a:t>(R4)</a:t>
            </a:r>
          </a:p>
          <a:p>
            <a:r>
              <a:rPr lang="en-US" dirty="0">
                <a:sym typeface="Symbol"/>
              </a:rPr>
              <a:t>R6 := R4</a:t>
            </a:r>
            <a:r>
              <a:rPr lang="en-US" dirty="0"/>
              <a:t>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0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Score = 2ndMaxScore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R5</a:t>
            </a:r>
          </a:p>
          <a:p>
            <a:endParaRPr lang="en-US" dirty="0">
              <a:sym typeface="Symbol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67545" y="1666220"/>
          <a:ext cx="16561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771801" y="1666220"/>
          <a:ext cx="1368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1800" y="1052736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220072" y="1020336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406852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R2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2215664"/>
            <a:ext cx="64807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R3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89159"/>
              </p:ext>
            </p:extLst>
          </p:nvPr>
        </p:nvGraphicFramePr>
        <p:xfrm>
          <a:off x="5220072" y="2865168"/>
          <a:ext cx="16561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363272" cy="3312368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Query: “For each school, find the student that scores the highest in Quiz1”</a:t>
            </a:r>
          </a:p>
          <a:p>
            <a:r>
              <a:rPr lang="en-US" dirty="0"/>
              <a:t>R1 := Quiz1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Student</a:t>
            </a:r>
            <a:endParaRPr lang="en-US" dirty="0"/>
          </a:p>
          <a:p>
            <a:r>
              <a:rPr lang="en-US" dirty="0"/>
              <a:t>R2 := </a:t>
            </a:r>
            <a:r>
              <a:rPr lang="en-US" b="1" dirty="0">
                <a:sym typeface="Symbol"/>
              </a:rPr>
              <a:t></a:t>
            </a:r>
            <a:r>
              <a:rPr lang="en-US" sz="4100" baseline="-25000" dirty="0">
                <a:sym typeface="Symbol"/>
              </a:rPr>
              <a:t>School, MAX(Score)</a:t>
            </a:r>
            <a:r>
              <a:rPr lang="en-US" sz="4100" baseline="-25000" dirty="0">
                <a:sym typeface="Wingdings" pitchFamily="2" charset="2"/>
              </a:rPr>
              <a:t></a:t>
            </a:r>
            <a:r>
              <a:rPr lang="en-US" sz="4100" baseline="-25000" dirty="0" err="1">
                <a:sym typeface="Wingdings" pitchFamily="2" charset="2"/>
              </a:rPr>
              <a:t>MaxScore</a:t>
            </a:r>
            <a:r>
              <a:rPr lang="en-US" dirty="0">
                <a:sym typeface="Symbol"/>
              </a:rPr>
              <a:t>(R1)</a:t>
            </a:r>
          </a:p>
          <a:p>
            <a:r>
              <a:rPr lang="en-US" dirty="0">
                <a:sym typeface="Symbol"/>
              </a:rPr>
              <a:t>R3 := R</a:t>
            </a:r>
            <a:r>
              <a:rPr lang="en-US" dirty="0"/>
              <a:t>1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R1.School = R2.School AND Score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MaxScore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R2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R3 := </a:t>
            </a:r>
            <a:r>
              <a:rPr lang="en-US" b="1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Name, Score</a:t>
            </a:r>
            <a:r>
              <a:rPr lang="en-US" dirty="0">
                <a:sym typeface="Symbol"/>
              </a:rPr>
              <a:t>(R3)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123782"/>
              </p:ext>
            </p:extLst>
          </p:nvPr>
        </p:nvGraphicFramePr>
        <p:xfrm>
          <a:off x="3131841" y="937699"/>
          <a:ext cx="16561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324215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264378"/>
              </p:ext>
            </p:extLst>
          </p:nvPr>
        </p:nvGraphicFramePr>
        <p:xfrm>
          <a:off x="6372200" y="950192"/>
          <a:ext cx="18157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87737" y="33670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2856"/>
            <a:ext cx="8363272" cy="2858472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Query: “Find the students who have taken all courses from SCSE”</a:t>
            </a:r>
          </a:p>
          <a:p>
            <a:r>
              <a:rPr lang="en-US" dirty="0"/>
              <a:t>R1 := </a:t>
            </a:r>
            <a:r>
              <a:rPr lang="en-US" b="1" dirty="0">
                <a:sym typeface="Symbol"/>
              </a:rPr>
              <a:t></a:t>
            </a:r>
            <a:r>
              <a:rPr lang="en-US" sz="4000" baseline="-25000" dirty="0">
                <a:sym typeface="Symbol"/>
              </a:rPr>
              <a:t>School = ‘SCSE’</a:t>
            </a:r>
            <a:r>
              <a:rPr lang="en-US" sz="4000" dirty="0">
                <a:sym typeface="Symbol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CrsSch</a:t>
            </a:r>
            <a:endParaRPr lang="en-US" dirty="0"/>
          </a:p>
          <a:p>
            <a:r>
              <a:rPr lang="en-US" dirty="0"/>
              <a:t>R2 := </a:t>
            </a:r>
            <a:r>
              <a:rPr lang="en-US" dirty="0">
                <a:sym typeface="Symbol"/>
              </a:rPr>
              <a:t>Grades</a:t>
            </a:r>
            <a:r>
              <a:rPr lang="en-US" dirty="0"/>
              <a:t>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R1</a:t>
            </a:r>
            <a:endParaRPr lang="en-US" dirty="0"/>
          </a:p>
          <a:p>
            <a:r>
              <a:rPr lang="en-US" dirty="0"/>
              <a:t>R3 := </a:t>
            </a:r>
            <a:r>
              <a:rPr lang="en-US" b="1" dirty="0">
                <a:sym typeface="Symbol"/>
              </a:rPr>
              <a:t></a:t>
            </a:r>
            <a:r>
              <a:rPr lang="en-US" sz="4000" baseline="-25000" dirty="0">
                <a:sym typeface="Symbol"/>
              </a:rPr>
              <a:t>Name, COUNT(Course)</a:t>
            </a:r>
            <a:r>
              <a:rPr lang="en-US" sz="4000" baseline="-25000" dirty="0">
                <a:sym typeface="Wingdings" pitchFamily="2" charset="2"/>
              </a:rPr>
              <a:t></a:t>
            </a:r>
            <a:r>
              <a:rPr lang="en-US" sz="4000" baseline="-25000" dirty="0" err="1">
                <a:sym typeface="Wingdings" pitchFamily="2" charset="2"/>
              </a:rPr>
              <a:t>CrsCNT</a:t>
            </a:r>
            <a:r>
              <a:rPr lang="en-US" sz="4000" baseline="-25000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(R2)</a:t>
            </a:r>
          </a:p>
          <a:p>
            <a:r>
              <a:rPr lang="en-US" dirty="0">
                <a:sym typeface="Symbol"/>
              </a:rPr>
              <a:t>R4 := </a:t>
            </a:r>
            <a:r>
              <a:rPr lang="en-US" b="1" dirty="0">
                <a:sym typeface="Symbol"/>
              </a:rPr>
              <a:t></a:t>
            </a:r>
            <a:r>
              <a:rPr lang="en-US" sz="4000" baseline="-25000" dirty="0">
                <a:sym typeface="Symbol"/>
              </a:rPr>
              <a:t>COUNT(Course)</a:t>
            </a:r>
            <a:r>
              <a:rPr lang="en-US" sz="4000" baseline="-25000" dirty="0">
                <a:sym typeface="Wingdings" pitchFamily="2" charset="2"/>
              </a:rPr>
              <a:t>SCSECNT </a:t>
            </a:r>
            <a:r>
              <a:rPr lang="en-US" dirty="0">
                <a:sym typeface="Symbol"/>
              </a:rPr>
              <a:t>(R1)</a:t>
            </a:r>
            <a:endParaRPr lang="en-US" dirty="0"/>
          </a:p>
          <a:p>
            <a:r>
              <a:rPr lang="en-US" dirty="0">
                <a:sym typeface="Symbol"/>
              </a:rPr>
              <a:t>R5 := R</a:t>
            </a:r>
            <a:r>
              <a:rPr lang="en-US" dirty="0"/>
              <a:t>3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CrsCNT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= SCSECNT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4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R6 := </a:t>
            </a:r>
            <a:r>
              <a:rPr lang="en-US" b="1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 </a:t>
            </a:r>
            <a:r>
              <a:rPr lang="en-US" dirty="0">
                <a:sym typeface="Symbol"/>
              </a:rPr>
              <a:t>(R5)</a:t>
            </a:r>
          </a:p>
          <a:p>
            <a:endParaRPr lang="en-SG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43562"/>
              </p:ext>
            </p:extLst>
          </p:nvPr>
        </p:nvGraphicFramePr>
        <p:xfrm>
          <a:off x="2699792" y="836712"/>
          <a:ext cx="30243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Grade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9792" y="241484"/>
            <a:ext cx="122413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Grades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225819"/>
              </p:ext>
            </p:extLst>
          </p:nvPr>
        </p:nvGraphicFramePr>
        <p:xfrm>
          <a:off x="6516216" y="854720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EEE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1753" y="241236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CrsSch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2856"/>
            <a:ext cx="8363272" cy="285847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Query: “For each school, find the students who have taken all courses in the school”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Grades</a:t>
            </a:r>
            <a:r>
              <a:rPr lang="en-US" dirty="0"/>
              <a:t>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CrsSch</a:t>
            </a:r>
            <a:endParaRPr lang="en-US" dirty="0"/>
          </a:p>
          <a:p>
            <a:r>
              <a:rPr lang="en-US" dirty="0"/>
              <a:t>R2 := </a:t>
            </a:r>
            <a:r>
              <a:rPr lang="en-US" b="1" dirty="0">
                <a:sym typeface="Symbol"/>
              </a:rPr>
              <a:t></a:t>
            </a:r>
            <a:r>
              <a:rPr lang="en-US" sz="4000" baseline="-25000" dirty="0">
                <a:sym typeface="Symbol"/>
              </a:rPr>
              <a:t>Name, School, COUNT(Course)</a:t>
            </a:r>
            <a:r>
              <a:rPr lang="en-US" sz="4000" baseline="-25000" dirty="0">
                <a:sym typeface="Wingdings" pitchFamily="2" charset="2"/>
              </a:rPr>
              <a:t></a:t>
            </a:r>
            <a:r>
              <a:rPr lang="en-US" sz="4000" baseline="-25000" dirty="0" err="1">
                <a:sym typeface="Wingdings" pitchFamily="2" charset="2"/>
              </a:rPr>
              <a:t>CrsCNT</a:t>
            </a:r>
            <a:r>
              <a:rPr lang="en-US" sz="4000" baseline="-25000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(R1)</a:t>
            </a:r>
          </a:p>
          <a:p>
            <a:r>
              <a:rPr lang="en-US" dirty="0">
                <a:sym typeface="Symbol"/>
              </a:rPr>
              <a:t>R3 := </a:t>
            </a:r>
            <a:r>
              <a:rPr lang="en-US" b="1" dirty="0">
                <a:sym typeface="Symbol"/>
              </a:rPr>
              <a:t></a:t>
            </a:r>
            <a:r>
              <a:rPr lang="en-US" sz="4000" baseline="-25000" dirty="0">
                <a:sym typeface="Symbol"/>
              </a:rPr>
              <a:t>School, COUNT(Course)</a:t>
            </a:r>
            <a:r>
              <a:rPr lang="en-US" sz="4000" baseline="-25000" dirty="0">
                <a:sym typeface="Wingdings" pitchFamily="2" charset="2"/>
              </a:rPr>
              <a:t></a:t>
            </a:r>
            <a:r>
              <a:rPr lang="en-US" sz="4000" baseline="-25000" dirty="0" err="1">
                <a:sym typeface="Wingdings" pitchFamily="2" charset="2"/>
              </a:rPr>
              <a:t>CrsCNT</a:t>
            </a:r>
            <a:r>
              <a:rPr lang="en-US" sz="4000" baseline="-25000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CrsSch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r>
              <a:rPr lang="en-US" dirty="0">
                <a:sym typeface="Symbol"/>
              </a:rPr>
              <a:t>R4 := R</a:t>
            </a:r>
            <a:r>
              <a:rPr lang="en-US" dirty="0"/>
              <a:t>2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R2.School = R3.School AND R2.CrsCNT = R3.CrsCNT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R3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2699792" y="836712"/>
          <a:ext cx="30243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Grade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9792" y="241484"/>
            <a:ext cx="122413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Grades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516216" y="854720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EEE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1753" y="241236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CrsSch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>
                <a:sym typeface="Symbol"/>
              </a:rPr>
              <a:t>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686800" cy="2629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Query: “Find each person that owns all Apple products”</a:t>
            </a:r>
          </a:p>
          <a:p>
            <a:r>
              <a:rPr lang="en-US" dirty="0"/>
              <a:t>Owns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</a:t>
            </a:r>
            <a:r>
              <a:rPr lang="en-US" dirty="0" err="1"/>
              <a:t>AppleP</a:t>
            </a:r>
            <a:endParaRPr lang="en-US" dirty="0"/>
          </a:p>
          <a:p>
            <a:r>
              <a:rPr lang="en-US" dirty="0"/>
              <a:t>In general, R</a:t>
            </a:r>
            <a:r>
              <a:rPr lang="en-US" baseline="-25000" dirty="0"/>
              <a:t>1</a:t>
            </a:r>
            <a:r>
              <a:rPr lang="en-US" dirty="0"/>
              <a:t>(A, B)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R</a:t>
            </a:r>
            <a:r>
              <a:rPr lang="en-US" baseline="-25000" dirty="0"/>
              <a:t>2</a:t>
            </a:r>
            <a:r>
              <a:rPr lang="en-US" dirty="0"/>
              <a:t>(B) returns a table that contains only A</a:t>
            </a:r>
          </a:p>
          <a:p>
            <a:r>
              <a:rPr lang="en-US" dirty="0"/>
              <a:t>The table contains each A value in R</a:t>
            </a:r>
            <a:r>
              <a:rPr lang="en-US" baseline="-25000" dirty="0"/>
              <a:t>1</a:t>
            </a:r>
            <a:r>
              <a:rPr lang="en-US" dirty="0"/>
              <a:t> that is associated with every B value in R</a:t>
            </a:r>
            <a:r>
              <a:rPr lang="en-US" baseline="-25000" dirty="0"/>
              <a:t>2</a:t>
            </a:r>
          </a:p>
          <a:p>
            <a:r>
              <a:rPr lang="en-US" dirty="0"/>
              <a:t>Intuitive interpretation: “Find the A that R</a:t>
            </a:r>
            <a:r>
              <a:rPr lang="en-US" baseline="-25000" dirty="0"/>
              <a:t>1</a:t>
            </a:r>
            <a:r>
              <a:rPr lang="en-US" dirty="0"/>
              <a:t> all the B in R</a:t>
            </a:r>
            <a:r>
              <a:rPr lang="en-US" baseline="-25000" dirty="0"/>
              <a:t>2</a:t>
            </a:r>
            <a:r>
              <a:rPr lang="en-US" dirty="0"/>
              <a:t>”</a:t>
            </a:r>
          </a:p>
          <a:p>
            <a:r>
              <a:rPr lang="en-US" dirty="0"/>
              <a:t>Example: “Find the Name that Owns all the Product in </a:t>
            </a:r>
            <a:r>
              <a:rPr lang="en-US" dirty="0" err="1"/>
              <a:t>AppleP</a:t>
            </a:r>
            <a:r>
              <a:rPr lang="en-US" dirty="0"/>
              <a:t>”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110615"/>
              </p:ext>
            </p:extLst>
          </p:nvPr>
        </p:nvGraphicFramePr>
        <p:xfrm>
          <a:off x="467545" y="1594212"/>
          <a:ext cx="20162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Owns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5463"/>
              </p:ext>
            </p:extLst>
          </p:nvPr>
        </p:nvGraphicFramePr>
        <p:xfrm>
          <a:off x="3275857" y="1594212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5856" y="980728"/>
            <a:ext cx="129614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AppleP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19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758268"/>
              </p:ext>
            </p:extLst>
          </p:nvPr>
        </p:nvGraphicFramePr>
        <p:xfrm>
          <a:off x="5652120" y="1574800"/>
          <a:ext cx="9361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Name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7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>
                <a:sym typeface="Symbol"/>
              </a:rPr>
              <a:t>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686800" cy="2629917"/>
          </a:xfrm>
        </p:spPr>
        <p:txBody>
          <a:bodyPr>
            <a:normAutofit/>
          </a:bodyPr>
          <a:lstStyle/>
          <a:p>
            <a:r>
              <a:rPr lang="en-US" dirty="0"/>
              <a:t>Query: “Find each person that has joined all clubs”</a:t>
            </a:r>
          </a:p>
          <a:p>
            <a:r>
              <a:rPr lang="en-US" dirty="0"/>
              <a:t>Joins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Clubs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61625"/>
              </p:ext>
            </p:extLst>
          </p:nvPr>
        </p:nvGraphicFramePr>
        <p:xfrm>
          <a:off x="467545" y="1594212"/>
          <a:ext cx="16561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Club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93610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Joins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015830"/>
              </p:ext>
            </p:extLst>
          </p:nvPr>
        </p:nvGraphicFramePr>
        <p:xfrm>
          <a:off x="3275857" y="1594212"/>
          <a:ext cx="7920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Club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5856" y="980728"/>
            <a:ext cx="129614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Clubs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19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267614"/>
              </p:ext>
            </p:extLst>
          </p:nvPr>
        </p:nvGraphicFramePr>
        <p:xfrm>
          <a:off x="5652120" y="1574800"/>
          <a:ext cx="9361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Name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Union: 		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dirty="0"/>
              <a:t> R</a:t>
            </a:r>
            <a:r>
              <a:rPr lang="en-US" baseline="-25000" dirty="0"/>
              <a:t>2</a:t>
            </a:r>
          </a:p>
          <a:p>
            <a:r>
              <a:rPr lang="en-US" dirty="0"/>
              <a:t>Intersection: 	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dirty="0"/>
              <a:t> R</a:t>
            </a:r>
            <a:r>
              <a:rPr lang="en-US" baseline="-25000" dirty="0"/>
              <a:t>2</a:t>
            </a:r>
          </a:p>
          <a:p>
            <a:r>
              <a:rPr lang="en-US" dirty="0"/>
              <a:t>Difference:	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  <a:sym typeface="Symbol"/>
              </a:rPr>
              <a:t>–</a:t>
            </a:r>
            <a:r>
              <a:rPr lang="en-US" dirty="0"/>
              <a:t> R</a:t>
            </a:r>
            <a:r>
              <a:rPr lang="en-US" baseline="-25000" dirty="0"/>
              <a:t>2</a:t>
            </a:r>
          </a:p>
          <a:p>
            <a:r>
              <a:rPr lang="en-US" dirty="0"/>
              <a:t>Natural Join:	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GB" dirty="0">
                <a:solidFill>
                  <a:srgbClr val="0000FF"/>
                </a:solidFill>
                <a:sym typeface="MT Extra" pitchFamily="18" charset="2"/>
              </a:rPr>
              <a:t>⋈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US" dirty="0"/>
              <a:t>R</a:t>
            </a:r>
            <a:r>
              <a:rPr lang="en-US" baseline="-25000" dirty="0"/>
              <a:t>2</a:t>
            </a:r>
          </a:p>
          <a:p>
            <a:r>
              <a:rPr lang="en-US" dirty="0"/>
              <a:t>Theta Join:	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GB" dirty="0">
                <a:solidFill>
                  <a:srgbClr val="0000FF"/>
                </a:solidFill>
                <a:sym typeface="MT Extra" pitchFamily="18" charset="2"/>
              </a:rPr>
              <a:t>⋈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R1.A=R2.A AND R1.B&lt;R2.B </a:t>
            </a:r>
            <a:r>
              <a:rPr lang="en-US" dirty="0"/>
              <a:t>R</a:t>
            </a:r>
            <a:r>
              <a:rPr lang="en-US" baseline="-25000" dirty="0"/>
              <a:t>2</a:t>
            </a:r>
          </a:p>
          <a:p>
            <a:r>
              <a:rPr lang="en-US" dirty="0">
                <a:sym typeface="Symbol"/>
              </a:rPr>
              <a:t>Assignment:	T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:=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A &gt; 100</a:t>
            </a:r>
            <a:r>
              <a:rPr lang="en-US" dirty="0">
                <a:sym typeface="Symbol"/>
              </a:rPr>
              <a:t> R</a:t>
            </a:r>
            <a:r>
              <a:rPr lang="en-US" baseline="-25000" dirty="0">
                <a:sym typeface="Symbol"/>
              </a:rPr>
              <a:t>1</a:t>
            </a:r>
            <a:endParaRPr lang="en-US" dirty="0"/>
          </a:p>
          <a:p>
            <a:r>
              <a:rPr lang="en-US" dirty="0"/>
              <a:t>Rename:		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</a:t>
            </a:r>
            <a:r>
              <a:rPr lang="en-US" baseline="-25000" dirty="0">
                <a:sym typeface="Symbol"/>
              </a:rPr>
              <a:t>test(A’, B’, C’)</a:t>
            </a:r>
            <a:r>
              <a:rPr lang="en-US" dirty="0">
                <a:sym typeface="Symbol"/>
              </a:rPr>
              <a:t> R</a:t>
            </a:r>
            <a:r>
              <a:rPr lang="en-US" baseline="-25000" dirty="0">
                <a:sym typeface="Symbol"/>
              </a:rPr>
              <a:t>1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08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>
                <a:sym typeface="Symbol"/>
              </a:rPr>
              <a:t>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686800" cy="2629917"/>
          </a:xfrm>
        </p:spPr>
        <p:txBody>
          <a:bodyPr>
            <a:normAutofit/>
          </a:bodyPr>
          <a:lstStyle/>
          <a:p>
            <a:r>
              <a:rPr lang="en-US" dirty="0"/>
              <a:t>Joins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Clubs ?</a:t>
            </a:r>
          </a:p>
          <a:p>
            <a:r>
              <a:rPr lang="en-US" dirty="0"/>
              <a:t>No result.</a:t>
            </a:r>
          </a:p>
          <a:p>
            <a:r>
              <a:rPr lang="en-US" dirty="0"/>
              <a:t>In general, R</a:t>
            </a:r>
            <a:r>
              <a:rPr lang="en-US" baseline="-25000" dirty="0"/>
              <a:t>1</a:t>
            </a:r>
            <a:r>
              <a:rPr lang="en-US" dirty="0"/>
              <a:t>(A, B)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R</a:t>
            </a:r>
            <a:r>
              <a:rPr lang="en-US" baseline="-25000" dirty="0"/>
              <a:t>2</a:t>
            </a:r>
            <a:r>
              <a:rPr lang="en-US" dirty="0"/>
              <a:t>(B) returns a table that contains only A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352617"/>
              </p:ext>
            </p:extLst>
          </p:nvPr>
        </p:nvGraphicFramePr>
        <p:xfrm>
          <a:off x="467545" y="1594212"/>
          <a:ext cx="16561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Club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93610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Joins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223030"/>
              </p:ext>
            </p:extLst>
          </p:nvPr>
        </p:nvGraphicFramePr>
        <p:xfrm>
          <a:off x="3275857" y="1594212"/>
          <a:ext cx="9361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Name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ABC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DEF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5856" y="980728"/>
            <a:ext cx="129614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Clubs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19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642524"/>
              </p:ext>
            </p:extLst>
          </p:nvPr>
        </p:nvGraphicFramePr>
        <p:xfrm>
          <a:off x="5652120" y="1574800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Club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2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>
                <a:sym typeface="Symbol"/>
              </a:rPr>
              <a:t>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686800" cy="26299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Query: “Find each person that owns all Apple products”</a:t>
            </a:r>
          </a:p>
          <a:p>
            <a:r>
              <a:rPr lang="en-US" dirty="0"/>
              <a:t>Owns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</a:t>
            </a:r>
            <a:r>
              <a:rPr lang="en-US" dirty="0" err="1"/>
              <a:t>AppleP</a:t>
            </a:r>
            <a:r>
              <a:rPr lang="en-US" dirty="0"/>
              <a:t> ?</a:t>
            </a:r>
          </a:p>
          <a:p>
            <a:r>
              <a:rPr lang="en-US" dirty="0"/>
              <a:t>Wrong, since “Price” does not appear in “Owns”</a:t>
            </a:r>
          </a:p>
          <a:p>
            <a:r>
              <a:rPr lang="en-US" dirty="0"/>
              <a:t>In general, R</a:t>
            </a:r>
            <a:r>
              <a:rPr lang="en-US" baseline="-25000" dirty="0"/>
              <a:t>1</a:t>
            </a:r>
            <a:r>
              <a:rPr lang="en-US" dirty="0"/>
              <a:t>(A, B)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R</a:t>
            </a:r>
            <a:r>
              <a:rPr lang="en-US" baseline="-25000" dirty="0"/>
              <a:t>2</a:t>
            </a:r>
            <a:r>
              <a:rPr lang="en-US" dirty="0"/>
              <a:t>(B) returns a table that contains only A</a:t>
            </a:r>
          </a:p>
          <a:p>
            <a:r>
              <a:rPr lang="en-US" dirty="0"/>
              <a:t>Correct answer: Owns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(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 err="1">
                <a:sym typeface="Symbol"/>
              </a:rPr>
              <a:t>Product</a:t>
            </a:r>
            <a:r>
              <a:rPr lang="en-US" dirty="0" err="1"/>
              <a:t>AppleP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322318"/>
              </p:ext>
            </p:extLst>
          </p:nvPr>
        </p:nvGraphicFramePr>
        <p:xfrm>
          <a:off x="467545" y="1594212"/>
          <a:ext cx="20162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Owns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929493"/>
              </p:ext>
            </p:extLst>
          </p:nvPr>
        </p:nvGraphicFramePr>
        <p:xfrm>
          <a:off x="3275857" y="1594212"/>
          <a:ext cx="2016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999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699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5856" y="980728"/>
            <a:ext cx="129614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AppleP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408529"/>
              </p:ext>
            </p:extLst>
          </p:nvPr>
        </p:nvGraphicFramePr>
        <p:xfrm>
          <a:off x="7164289" y="1574800"/>
          <a:ext cx="9361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Name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7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>
                <a:sym typeface="Symbol"/>
              </a:rPr>
              <a:t>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19256" cy="2629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Owns </a:t>
            </a:r>
            <a:r>
              <a:rPr lang="en-US" b="1" dirty="0">
                <a:sym typeface="Symbol"/>
              </a:rPr>
              <a:t></a:t>
            </a:r>
            <a:r>
              <a:rPr lang="en-US" dirty="0"/>
              <a:t> </a:t>
            </a:r>
            <a:r>
              <a:rPr lang="en-US" dirty="0" err="1"/>
              <a:t>AppleP</a:t>
            </a:r>
            <a:endParaRPr lang="en-US" dirty="0"/>
          </a:p>
          <a:p>
            <a:r>
              <a:rPr lang="en-US" dirty="0"/>
              <a:t>The result is a table with attributes in Owns but not in </a:t>
            </a:r>
            <a:r>
              <a:rPr lang="en-US" dirty="0" err="1"/>
              <a:t>AppleP</a:t>
            </a:r>
            <a:r>
              <a:rPr lang="en-US" dirty="0"/>
              <a:t>, i.e., Name and Since</a:t>
            </a:r>
          </a:p>
          <a:p>
            <a:r>
              <a:rPr lang="en-US" dirty="0"/>
              <a:t>The table contains every {Name, Since} combination that is associated with all Product in </a:t>
            </a:r>
            <a:r>
              <a:rPr lang="en-US" dirty="0" err="1"/>
              <a:t>AppleP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29107"/>
              </p:ext>
            </p:extLst>
          </p:nvPr>
        </p:nvGraphicFramePr>
        <p:xfrm>
          <a:off x="467545" y="1594212"/>
          <a:ext cx="2808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Since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2013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2010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Owns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994829"/>
              </p:ext>
            </p:extLst>
          </p:nvPr>
        </p:nvGraphicFramePr>
        <p:xfrm>
          <a:off x="3851921" y="1594212"/>
          <a:ext cx="1152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iPad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1920" y="980728"/>
            <a:ext cx="129614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AppleP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42670"/>
              </p:ext>
            </p:extLst>
          </p:nvPr>
        </p:nvGraphicFramePr>
        <p:xfrm>
          <a:off x="5868145" y="1583346"/>
          <a:ext cx="16561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Since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2013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2856"/>
            <a:ext cx="8363272" cy="285847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Query: “Find the students who have taken all courses from SCSE”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</a:t>
            </a:r>
            <a:r>
              <a:rPr lang="en-US" sz="4000" baseline="-25000" dirty="0">
                <a:sym typeface="Symbol"/>
              </a:rPr>
              <a:t>School = ‘SCSE’</a:t>
            </a:r>
            <a:r>
              <a:rPr lang="en-US" sz="4000" dirty="0">
                <a:sym typeface="Symbol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CrsSch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R2 := 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>
                <a:sym typeface="Symbol"/>
              </a:rPr>
              <a:t>Course </a:t>
            </a:r>
            <a:r>
              <a:rPr lang="en-US" dirty="0">
                <a:sym typeface="Symbol"/>
              </a:rPr>
              <a:t>R1</a:t>
            </a:r>
            <a:endParaRPr lang="en-US" dirty="0"/>
          </a:p>
          <a:p>
            <a:r>
              <a:rPr lang="en-US" dirty="0"/>
              <a:t>R3 := </a:t>
            </a:r>
            <a:r>
              <a:rPr lang="en-US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Name, Course </a:t>
            </a:r>
            <a:r>
              <a:rPr lang="en-US" dirty="0">
                <a:sym typeface="Symbol"/>
              </a:rPr>
              <a:t>(Grades)</a:t>
            </a:r>
            <a:endParaRPr lang="en-US" dirty="0"/>
          </a:p>
          <a:p>
            <a:r>
              <a:rPr lang="en-US" dirty="0"/>
              <a:t>R4 := R3 </a:t>
            </a:r>
            <a:r>
              <a:rPr lang="en-US" dirty="0">
                <a:sym typeface="Symbol"/>
              </a:rPr>
              <a:t> R2</a:t>
            </a:r>
          </a:p>
          <a:p>
            <a:endParaRPr lang="en-SG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29479"/>
              </p:ext>
            </p:extLst>
          </p:nvPr>
        </p:nvGraphicFramePr>
        <p:xfrm>
          <a:off x="2699792" y="836712"/>
          <a:ext cx="30243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Grade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9792" y="241484"/>
            <a:ext cx="122413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Grades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479961"/>
              </p:ext>
            </p:extLst>
          </p:nvPr>
        </p:nvGraphicFramePr>
        <p:xfrm>
          <a:off x="6516216" y="854720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EEE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1753" y="241236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CrsSch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2856"/>
            <a:ext cx="8363272" cy="2858472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Query: “Find the students who have taken all courses from SCSE but not all courses from EEE”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>
                <a:sym typeface="Symbol"/>
              </a:rPr>
              <a:t>Course </a:t>
            </a:r>
            <a:r>
              <a:rPr lang="en-US" dirty="0">
                <a:sym typeface="Symbol"/>
              </a:rPr>
              <a:t>(</a:t>
            </a:r>
            <a:r>
              <a:rPr lang="en-US" sz="4000" baseline="-25000" dirty="0">
                <a:sym typeface="Symbol"/>
              </a:rPr>
              <a:t>School = ‘SCSE’</a:t>
            </a:r>
            <a:r>
              <a:rPr lang="en-US" sz="4000" dirty="0">
                <a:sym typeface="Symbol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CrsSch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)</a:t>
            </a:r>
          </a:p>
          <a:p>
            <a:r>
              <a:rPr lang="en-US" dirty="0"/>
              <a:t>R2 := </a:t>
            </a:r>
            <a:r>
              <a:rPr lang="en-US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Name, Course </a:t>
            </a:r>
            <a:r>
              <a:rPr lang="en-US" dirty="0">
                <a:sym typeface="Symbol"/>
              </a:rPr>
              <a:t>(Grades)</a:t>
            </a:r>
            <a:endParaRPr lang="en-US" dirty="0"/>
          </a:p>
          <a:p>
            <a:r>
              <a:rPr lang="en-US" dirty="0"/>
              <a:t>R3 := R2 </a:t>
            </a:r>
            <a:r>
              <a:rPr lang="en-US" dirty="0">
                <a:sym typeface="Symbol"/>
              </a:rPr>
              <a:t> R1</a:t>
            </a:r>
          </a:p>
          <a:p>
            <a:r>
              <a:rPr lang="en-US" dirty="0"/>
              <a:t>R4 := 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>
                <a:sym typeface="Symbol"/>
              </a:rPr>
              <a:t>Course </a:t>
            </a:r>
            <a:r>
              <a:rPr lang="en-US" dirty="0">
                <a:sym typeface="Symbol"/>
              </a:rPr>
              <a:t>(</a:t>
            </a:r>
            <a:r>
              <a:rPr lang="en-US" sz="4000" baseline="-25000" dirty="0">
                <a:sym typeface="Symbol"/>
              </a:rPr>
              <a:t>School = ‘EEE’</a:t>
            </a:r>
            <a:r>
              <a:rPr lang="en-US" sz="4000" dirty="0">
                <a:sym typeface="Symbol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CrsSch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)</a:t>
            </a:r>
          </a:p>
          <a:p>
            <a:r>
              <a:rPr lang="en-US" dirty="0"/>
              <a:t>R5 := </a:t>
            </a:r>
            <a:r>
              <a:rPr lang="en-US" dirty="0">
                <a:sym typeface="Symbol"/>
              </a:rPr>
              <a:t></a:t>
            </a:r>
            <a:r>
              <a:rPr lang="en-US" sz="4000" baseline="-25000" dirty="0">
                <a:sym typeface="Symbol"/>
              </a:rPr>
              <a:t>Name, Course </a:t>
            </a:r>
            <a:r>
              <a:rPr lang="en-US" dirty="0">
                <a:sym typeface="Symbol"/>
              </a:rPr>
              <a:t>(Grades)</a:t>
            </a:r>
            <a:endParaRPr lang="en-US" dirty="0"/>
          </a:p>
          <a:p>
            <a:r>
              <a:rPr lang="en-US" dirty="0"/>
              <a:t>R6 := R3 – (R5 </a:t>
            </a:r>
            <a:r>
              <a:rPr lang="en-US" dirty="0">
                <a:sym typeface="Symbol"/>
              </a:rPr>
              <a:t> R4)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2699792" y="836712"/>
          <a:ext cx="30243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Grade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Cathy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NN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9792" y="241484"/>
            <a:ext cx="122413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Grades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516216" y="854720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Course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DM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NN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SP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alibri" pitchFamily="34" charset="0"/>
                        </a:rPr>
                        <a:t>EEE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1753" y="241236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CrsSch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Left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Query: “For each student, find the amount of his/her donation”</a:t>
            </a:r>
          </a:p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All tuples in Students are retained in the results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For each student who has not made a donation, a “NULL” value is given as his/her Amount 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84582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019374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947974"/>
              </p:ext>
            </p:extLst>
          </p:nvPr>
        </p:nvGraphicFramePr>
        <p:xfrm>
          <a:off x="5220073" y="1637620"/>
          <a:ext cx="2880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6964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4191471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Left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Query: “For each student, find the amount of his/her donation”</a:t>
            </a:r>
          </a:p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Sname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Name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Similar to theta joins in that all attributes are retained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50682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SName</a:t>
                      </a:r>
                      <a:endParaRPr lang="en-SG" sz="2400" u="sng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464088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085070"/>
              </p:ext>
            </p:extLst>
          </p:nvPr>
        </p:nvGraphicFramePr>
        <p:xfrm>
          <a:off x="5148065" y="1637620"/>
          <a:ext cx="3816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err="1">
                          <a:latin typeface="Calibri" pitchFamily="34" charset="0"/>
                        </a:rPr>
                        <a:t>SName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6964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702" y="4479503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Right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Query: “For each donator, find the school he/she is in”</a:t>
            </a:r>
          </a:p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All tuples in Donations are retained in the results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For each donator who is not students, a “NULL” value is given as his/her School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826784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01042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703255"/>
              </p:ext>
            </p:extLst>
          </p:nvPr>
        </p:nvGraphicFramePr>
        <p:xfrm>
          <a:off x="5220073" y="1637620"/>
          <a:ext cx="2880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3968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3933056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Right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Query: “For each donator, find the school he/she is in”</a:t>
            </a:r>
          </a:p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Sname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Name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Similar to theta joins in that all attributes are retained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283973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SName</a:t>
                      </a:r>
                      <a:endParaRPr lang="en-SG" sz="2400" u="sng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74502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435632"/>
              </p:ext>
            </p:extLst>
          </p:nvPr>
        </p:nvGraphicFramePr>
        <p:xfrm>
          <a:off x="5148065" y="1637620"/>
          <a:ext cx="3816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err="1">
                          <a:latin typeface="Calibri" pitchFamily="34" charset="0"/>
                        </a:rPr>
                        <a:t>SName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4996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702" y="4479503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78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The combination of left and right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outerjoins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763241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589045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033289"/>
              </p:ext>
            </p:extLst>
          </p:nvPr>
        </p:nvGraphicFramePr>
        <p:xfrm>
          <a:off x="5220073" y="1637620"/>
          <a:ext cx="28803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702" y="4839543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 Elimination: 	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</a:t>
            </a:r>
          </a:p>
          <a:p>
            <a:r>
              <a:rPr lang="en-US" dirty="0"/>
              <a:t>Extended Projection: 	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</a:t>
            </a:r>
            <a:r>
              <a:rPr lang="en-US" baseline="-25000" dirty="0">
                <a:sym typeface="Symbol"/>
              </a:rPr>
              <a:t>A, B+C</a:t>
            </a:r>
            <a:r>
              <a:rPr lang="en-US" baseline="-25000" dirty="0">
                <a:sym typeface="Wingdings" panose="05000000000000000000" pitchFamily="2" charset="2"/>
              </a:rPr>
              <a:t>D</a:t>
            </a:r>
            <a:r>
              <a:rPr lang="en-US" dirty="0">
                <a:sym typeface="Wingdings" panose="05000000000000000000" pitchFamily="2" charset="2"/>
              </a:rPr>
              <a:t> R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endParaRPr lang="en-US" dirty="0"/>
          </a:p>
          <a:p>
            <a:r>
              <a:rPr lang="en-US" dirty="0"/>
              <a:t>Grouping and Aggregation: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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Division: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</a:t>
            </a:r>
          </a:p>
          <a:p>
            <a:r>
              <a:rPr lang="en-US" dirty="0" err="1">
                <a:sym typeface="Symbol"/>
              </a:rPr>
              <a:t>Outerjoin</a:t>
            </a:r>
            <a:r>
              <a:rPr lang="en-US" dirty="0">
                <a:sym typeface="Symbol"/>
              </a:rPr>
              <a:t>: </a:t>
            </a:r>
            <a:r>
              <a:rPr lang="en-GB" dirty="0">
                <a:solidFill>
                  <a:srgbClr val="0000FF"/>
                </a:solidFill>
                <a:sym typeface="MT Extra" pitchFamily="18" charset="2"/>
              </a:rPr>
              <a:t>⋈</a:t>
            </a:r>
            <a:endParaRPr lang="en-US" dirty="0">
              <a:solidFill>
                <a:srgbClr val="0000FF"/>
              </a:solidFill>
              <a:sym typeface="Symbol"/>
            </a:endParaRPr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656065" y="3861048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FF"/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3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Outerjoin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condition</a:t>
            </a:r>
            <a:endParaRPr lang="en-SG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7"/>
            <a:ext cx="8229600" cy="1549797"/>
          </a:xfrm>
        </p:spPr>
        <p:txBody>
          <a:bodyPr>
            <a:normAutofit/>
          </a:bodyPr>
          <a:lstStyle/>
          <a:p>
            <a:r>
              <a:rPr lang="en-US" dirty="0"/>
              <a:t>Students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Sname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= </a:t>
            </a:r>
            <a:r>
              <a:rPr lang="en-GB" sz="4100" baseline="-25000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Name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Donations</a:t>
            </a:r>
            <a:endParaRPr lang="en-GB" dirty="0">
              <a:solidFill>
                <a:schemeClr val="accent4">
                  <a:lumMod val="50000"/>
                </a:schemeClr>
              </a:solidFill>
              <a:sym typeface="MT Extra" pitchFamily="18" charset="2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369544"/>
              </p:ext>
            </p:extLst>
          </p:nvPr>
        </p:nvGraphicFramePr>
        <p:xfrm>
          <a:off x="467545" y="1594212"/>
          <a:ext cx="1944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SName</a:t>
                      </a:r>
                      <a:endParaRPr lang="en-SG" sz="2400" u="sng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Students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451227"/>
              </p:ext>
            </p:extLst>
          </p:nvPr>
        </p:nvGraphicFramePr>
        <p:xfrm>
          <a:off x="2771800" y="1612468"/>
          <a:ext cx="20162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337" y="998984"/>
            <a:ext cx="171265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Donations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118373"/>
            <a:ext cx="36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36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3702" y="4551511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472831"/>
              </p:ext>
            </p:extLst>
          </p:nvPr>
        </p:nvGraphicFramePr>
        <p:xfrm>
          <a:off x="5148065" y="1637620"/>
          <a:ext cx="3816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err="1">
                          <a:latin typeface="Calibri" pitchFamily="34" charset="0"/>
                        </a:rPr>
                        <a:t>SName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Amount</a:t>
                      </a:r>
                      <a:endParaRPr lang="en-SG" sz="2400" u="none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Eddie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300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Fred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NULL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400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3848"/>
            <a:ext cx="8229600" cy="29670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movie, count the number of male movie stars that were cast in the movie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Gender = ‘Male’</a:t>
            </a:r>
            <a:r>
              <a:rPr lang="en-US" dirty="0">
                <a:sym typeface="Symbol"/>
              </a:rPr>
              <a:t> Stars</a:t>
            </a:r>
            <a:endParaRPr lang="en-US" dirty="0"/>
          </a:p>
          <a:p>
            <a:r>
              <a:rPr lang="en-US" dirty="0"/>
              <a:t>R2 := </a:t>
            </a:r>
            <a:r>
              <a:rPr lang="en-US" dirty="0" err="1"/>
              <a:t>CastIn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R1</a:t>
            </a:r>
          </a:p>
          <a:p>
            <a:r>
              <a:rPr lang="en-US" dirty="0">
                <a:sym typeface="Symbol"/>
              </a:rPr>
              <a:t>Incomplete!</a:t>
            </a:r>
          </a:p>
          <a:p>
            <a:r>
              <a:rPr lang="en-US" dirty="0"/>
              <a:t>“All female cast” movies not included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1656184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</a:rPr>
              <a:t>CastIn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052736"/>
            <a:ext cx="1152128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Stars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A0BDE5E-DE55-4041-8A38-AA482A68DFD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95536" y="1700808"/>
          <a:ext cx="40324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6889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022771A-F597-9349-A85F-E67B91D130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76056" y="1700808"/>
          <a:ext cx="3312368" cy="14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Gender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Birth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1917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4535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5547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407060F-895C-D743-88C8-444877B9E5C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16016" y="4362378"/>
          <a:ext cx="41764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477">
                  <a:extLst>
                    <a:ext uri="{9D8B030D-6E8A-4147-A177-3AD203B41FA5}">
                      <a16:colId xmlns:a16="http://schemas.microsoft.com/office/drawing/2014/main" val="126142213"/>
                    </a:ext>
                  </a:extLst>
                </a:gridCol>
                <a:gridCol w="745796">
                  <a:extLst>
                    <a:ext uri="{9D8B030D-6E8A-4147-A177-3AD203B41FA5}">
                      <a16:colId xmlns:a16="http://schemas.microsoft.com/office/drawing/2014/main" val="249607013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3848"/>
            <a:ext cx="8229600" cy="2967077"/>
          </a:xfrm>
        </p:spPr>
        <p:txBody>
          <a:bodyPr>
            <a:normAutofit/>
          </a:bodyPr>
          <a:lstStyle/>
          <a:p>
            <a:r>
              <a:rPr lang="en-US" dirty="0"/>
              <a:t>For each movie, count the number of male movie stars that were cast in the movie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Gender = ‘Male’</a:t>
            </a:r>
            <a:r>
              <a:rPr lang="en-US" dirty="0">
                <a:sym typeface="Symbol"/>
              </a:rPr>
              <a:t> Stars</a:t>
            </a:r>
            <a:endParaRPr lang="en-US" dirty="0"/>
          </a:p>
          <a:p>
            <a:r>
              <a:rPr lang="en-US" dirty="0"/>
              <a:t>R2 := </a:t>
            </a:r>
            <a:r>
              <a:rPr lang="en-US" dirty="0" err="1"/>
              <a:t>CastIn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R1</a:t>
            </a:r>
          </a:p>
          <a:p>
            <a:r>
              <a:rPr lang="en-US" dirty="0"/>
              <a:t>R3 := </a:t>
            </a:r>
            <a:r>
              <a:rPr lang="en-US" b="1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Movie, COUNT(Gender)</a:t>
            </a:r>
            <a:r>
              <a:rPr lang="en-US" baseline="-25000" dirty="0">
                <a:sym typeface="Wingdings" pitchFamily="2" charset="2"/>
              </a:rPr>
              <a:t> </a:t>
            </a:r>
            <a:r>
              <a:rPr lang="en-US" baseline="-25000" dirty="0" err="1">
                <a:sym typeface="Symbol"/>
              </a:rPr>
              <a:t>MaleStars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(R2)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1656184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</a:rPr>
              <a:t>CastIn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95536" y="1700808"/>
          <a:ext cx="40324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6889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6056" y="1052736"/>
            <a:ext cx="1152128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Stars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076056" y="1700808"/>
          <a:ext cx="3312368" cy="14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Gender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Birth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1917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4535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554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9D21009-76E5-2D4E-99C5-77BEE654D310}"/>
              </a:ext>
            </a:extLst>
          </p:cNvPr>
          <p:cNvSpPr/>
          <p:nvPr/>
        </p:nvSpPr>
        <p:spPr>
          <a:xfrm>
            <a:off x="2948904" y="4816459"/>
            <a:ext cx="308098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0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1656184" cy="52322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</a:rPr>
              <a:t>CastIn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95536" y="1532952"/>
          <a:ext cx="40324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68894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6056" y="1052736"/>
            <a:ext cx="1152128" cy="52322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Stars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076056" y="1532952"/>
          <a:ext cx="3312368" cy="14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latin typeface="Calibri" panose="020F0502020204030204" pitchFamily="34" charset="0"/>
                        </a:rPr>
                        <a:t>Gender</a:t>
                      </a:r>
                      <a:endParaRPr lang="en-SG" sz="18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Birth</a:t>
                      </a:r>
                      <a:endParaRPr lang="en-SG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1917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Meg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4535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800" u="sng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5547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48904" y="4438781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9CAFA88-8638-0546-BEEA-269B1115422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95537" y="3428216"/>
          <a:ext cx="403244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461">
                  <a:extLst>
                    <a:ext uri="{9D8B030D-6E8A-4147-A177-3AD203B41FA5}">
                      <a16:colId xmlns:a16="http://schemas.microsoft.com/office/drawing/2014/main" val="12614221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49607013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6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839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C3300"/>
                          </a:solidFill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C3300"/>
                          </a:solidFill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88C72E5-B206-0F42-9F96-8C343B8953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77479" y="3432941"/>
          <a:ext cx="302291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20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MaleStars</a:t>
                      </a:r>
                      <a:endParaRPr lang="en-SG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20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20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AD056B-894F-4942-B0DA-0C634592B52A}"/>
              </a:ext>
            </a:extLst>
          </p:cNvPr>
          <p:cNvSpPr txBox="1"/>
          <p:nvPr/>
        </p:nvSpPr>
        <p:spPr>
          <a:xfrm>
            <a:off x="395536" y="2924944"/>
            <a:ext cx="165618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R2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C6AC8-6A8D-B44F-B699-411077EA7A2A}"/>
              </a:ext>
            </a:extLst>
          </p:cNvPr>
          <p:cNvSpPr txBox="1"/>
          <p:nvPr/>
        </p:nvSpPr>
        <p:spPr>
          <a:xfrm>
            <a:off x="5076056" y="2924944"/>
            <a:ext cx="1152128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R3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60E887-714A-4043-8A18-3A91EC10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8032" y="4197758"/>
            <a:ext cx="471855" cy="47185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03F51CA-9A8F-B34B-B17B-18DF006DEB07}"/>
              </a:ext>
            </a:extLst>
          </p:cNvPr>
          <p:cNvSpPr/>
          <p:nvPr/>
        </p:nvSpPr>
        <p:spPr bwMode="auto">
          <a:xfrm>
            <a:off x="7203209" y="4220696"/>
            <a:ext cx="465135" cy="41862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3FE44E-E120-3E47-9757-2D68CCAF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1" y="5085184"/>
            <a:ext cx="8229600" cy="1154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R2 := </a:t>
            </a:r>
            <a:r>
              <a:rPr lang="en-US" dirty="0" err="1"/>
              <a:t>CastIn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R1</a:t>
            </a:r>
          </a:p>
          <a:p>
            <a:r>
              <a:rPr lang="en-US" dirty="0"/>
              <a:t>R3 := </a:t>
            </a:r>
            <a:r>
              <a:rPr lang="en-US" b="1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Movie, COUNT(Gender)</a:t>
            </a:r>
            <a:r>
              <a:rPr lang="en-US" baseline="-25000" dirty="0">
                <a:sym typeface="Wingdings" pitchFamily="2" charset="2"/>
              </a:rPr>
              <a:t> </a:t>
            </a:r>
            <a:r>
              <a:rPr lang="en-US" baseline="-25000" dirty="0" err="1">
                <a:sym typeface="Symbol"/>
              </a:rPr>
              <a:t>MaleStars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(R2)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105D3-DC47-F646-8D89-713E94B07C49}"/>
              </a:ext>
            </a:extLst>
          </p:cNvPr>
          <p:cNvSpPr/>
          <p:nvPr/>
        </p:nvSpPr>
        <p:spPr>
          <a:xfrm>
            <a:off x="2915816" y="5013176"/>
            <a:ext cx="308098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02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movie, count the number of male movie stars that were cast in the movie</a:t>
            </a:r>
          </a:p>
          <a:p>
            <a:r>
              <a:rPr lang="en-US" dirty="0"/>
              <a:t>R1 := </a:t>
            </a:r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Gender = ‘Male’</a:t>
            </a:r>
            <a:r>
              <a:rPr lang="en-US" dirty="0">
                <a:sym typeface="Symbol"/>
              </a:rPr>
              <a:t> Stars</a:t>
            </a:r>
          </a:p>
          <a:p>
            <a:r>
              <a:rPr lang="en-US" dirty="0">
                <a:sym typeface="Symbol"/>
              </a:rPr>
              <a:t>R2 := </a:t>
            </a:r>
            <a:r>
              <a:rPr lang="en-US" b="1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Name, COUNT(Gender) </a:t>
            </a:r>
            <a:r>
              <a:rPr lang="en-US" baseline="-25000" dirty="0">
                <a:sym typeface="Wingdings" pitchFamily="2" charset="2"/>
              </a:rPr>
              <a:t></a:t>
            </a:r>
            <a:r>
              <a:rPr lang="en-US" baseline="-25000" dirty="0">
                <a:sym typeface="Symbol"/>
              </a:rPr>
              <a:t>Male </a:t>
            </a:r>
            <a:r>
              <a:rPr lang="en-US" dirty="0">
                <a:sym typeface="Symbol"/>
              </a:rPr>
              <a:t>(R1)</a:t>
            </a:r>
            <a:endParaRPr lang="en-US" dirty="0"/>
          </a:p>
          <a:p>
            <a:r>
              <a:rPr lang="en-US" dirty="0"/>
              <a:t>R3 := </a:t>
            </a:r>
            <a:r>
              <a:rPr lang="en-US" dirty="0" err="1"/>
              <a:t>CastIn</a:t>
            </a:r>
            <a:r>
              <a:rPr lang="en-US" dirty="0"/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⋈</a:t>
            </a:r>
            <a:r>
              <a:rPr lang="en-GB" sz="4100" i="1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L</a:t>
            </a:r>
            <a:r>
              <a:rPr lang="en-GB" sz="4100" baseline="-25000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sym typeface="MT Extra" pitchFamily="18" charset="2"/>
              </a:rPr>
              <a:t>R2</a:t>
            </a:r>
          </a:p>
          <a:p>
            <a:r>
              <a:rPr lang="en-US" dirty="0"/>
              <a:t>R4 := </a:t>
            </a:r>
            <a:r>
              <a:rPr lang="en-US" b="1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Movie, SUM(Male)</a:t>
            </a:r>
            <a:r>
              <a:rPr lang="en-US" baseline="-25000" dirty="0">
                <a:sym typeface="Wingdings" pitchFamily="2" charset="2"/>
              </a:rPr>
              <a:t> </a:t>
            </a:r>
            <a:r>
              <a:rPr lang="en-US" baseline="-25000" dirty="0" err="1">
                <a:sym typeface="Symbol"/>
              </a:rPr>
              <a:t>MaleStars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(R3)</a:t>
            </a:r>
          </a:p>
          <a:p>
            <a:endParaRPr lang="en-US" dirty="0"/>
          </a:p>
          <a:p>
            <a:endParaRPr lang="en-SG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417E357-8EFD-8446-9814-21EA947730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95537" y="4549551"/>
          <a:ext cx="158854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461">
                  <a:extLst>
                    <a:ext uri="{9D8B030D-6E8A-4147-A177-3AD203B41FA5}">
                      <a16:colId xmlns:a16="http://schemas.microsoft.com/office/drawing/2014/main" val="12614221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83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B8E1DF-B26D-CA49-9A18-9AF75FE41ACA}"/>
              </a:ext>
            </a:extLst>
          </p:cNvPr>
          <p:cNvSpPr txBox="1"/>
          <p:nvPr/>
        </p:nvSpPr>
        <p:spPr>
          <a:xfrm>
            <a:off x="395537" y="4026331"/>
            <a:ext cx="165618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R2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3EADD-0D78-AE49-893B-7EE0EC490AC7}"/>
              </a:ext>
            </a:extLst>
          </p:cNvPr>
          <p:cNvSpPr/>
          <p:nvPr/>
        </p:nvSpPr>
        <p:spPr>
          <a:xfrm>
            <a:off x="4893119" y="5540661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2A735BB-5784-4C45-8F5E-7FD07CEAF1B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39752" y="4530096"/>
          <a:ext cx="33123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461">
                  <a:extLst>
                    <a:ext uri="{9D8B030D-6E8A-4147-A177-3AD203B41FA5}">
                      <a16:colId xmlns:a16="http://schemas.microsoft.com/office/drawing/2014/main" val="12614221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16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Year</a:t>
                      </a:r>
                      <a:endParaRPr lang="en-SG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John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Steve</a:t>
                      </a:r>
                      <a:endParaRPr lang="en-SG" sz="1600" u="none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839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C3300"/>
                          </a:solidFill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D6FF76-2E52-0145-BEE1-7212D0C735D5}"/>
              </a:ext>
            </a:extLst>
          </p:cNvPr>
          <p:cNvSpPr txBox="1"/>
          <p:nvPr/>
        </p:nvSpPr>
        <p:spPr>
          <a:xfrm>
            <a:off x="2339752" y="4026331"/>
            <a:ext cx="165618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R3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6F2AE-AF76-E744-8034-43B533359CFC}"/>
              </a:ext>
            </a:extLst>
          </p:cNvPr>
          <p:cNvSpPr/>
          <p:nvPr/>
        </p:nvSpPr>
        <p:spPr>
          <a:xfrm>
            <a:off x="2800984" y="2708920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sym typeface="Symbol"/>
              </a:rPr>
              <a:t></a:t>
            </a:r>
            <a:endParaRPr lang="en-SG" sz="2400" dirty="0">
              <a:latin typeface="Calibri" pitchFamily="34" charset="0"/>
            </a:endParaRP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A795D727-6DDF-4947-80B6-A384B9174B6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8627" y="4530096"/>
          <a:ext cx="302291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Calibri" panose="020F0502020204030204" pitchFamily="34" charset="0"/>
                        </a:rPr>
                        <a:t>Movie</a:t>
                      </a:r>
                      <a:endParaRPr lang="en-SG" sz="2000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MaleStars</a:t>
                      </a:r>
                      <a:endParaRPr lang="en-SG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2000" u="none" dirty="0">
                          <a:latin typeface="Calibri" panose="020F0502020204030204" pitchFamily="34" charset="0"/>
                        </a:rPr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82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SG" sz="2000" u="none" dirty="0">
                          <a:latin typeface="Calibri" panose="020F0502020204030204" pitchFamily="34" charset="0"/>
                        </a:rPr>
                        <a:t>The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35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F2F940-9D3C-F545-8D28-87C982A5222B}"/>
              </a:ext>
            </a:extLst>
          </p:cNvPr>
          <p:cNvSpPr txBox="1"/>
          <p:nvPr/>
        </p:nvSpPr>
        <p:spPr>
          <a:xfrm>
            <a:off x="5888627" y="4025499"/>
            <a:ext cx="1152128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R4</a:t>
            </a:r>
            <a:endParaRPr lang="en-SG" sz="2800" b="1" dirty="0">
              <a:latin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0567B2-D784-6B44-9AA1-109F7676A33A}"/>
              </a:ext>
            </a:extLst>
          </p:cNvPr>
          <p:cNvSpPr/>
          <p:nvPr/>
        </p:nvSpPr>
        <p:spPr bwMode="auto">
          <a:xfrm>
            <a:off x="8014357" y="5317851"/>
            <a:ext cx="465135" cy="41862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F1B065-6B94-894B-A8AE-BCD0AD09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127" y="5074402"/>
            <a:ext cx="696826" cy="9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Elimination </a:t>
            </a:r>
            <a:r>
              <a:rPr lang="en-US" dirty="0">
                <a:sym typeface="Symbol"/>
              </a:rPr>
              <a:t>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Effect: Eliminate duplicate tuples</a:t>
            </a:r>
          </a:p>
          <a:p>
            <a:r>
              <a:rPr lang="en-US" dirty="0"/>
              <a:t>Query: Find the list of products sold on 2017.01.01</a:t>
            </a:r>
          </a:p>
          <a:p>
            <a:r>
              <a:rPr lang="en-US" dirty="0">
                <a:sym typeface="Symbol"/>
              </a:rPr>
              <a:t>R1 :=</a:t>
            </a:r>
            <a:r>
              <a:rPr lang="en-US" b="1" dirty="0">
                <a:sym typeface="Symbol"/>
              </a:rPr>
              <a:t> </a:t>
            </a:r>
            <a:r>
              <a:rPr lang="en-US" baseline="-25000" dirty="0">
                <a:sym typeface="Symbol"/>
              </a:rPr>
              <a:t>Product </a:t>
            </a:r>
            <a:r>
              <a:rPr lang="en-US" dirty="0">
                <a:sym typeface="Symbol"/>
              </a:rPr>
              <a:t>(</a:t>
            </a:r>
            <a:r>
              <a:rPr lang="en-US" baseline="-25000" dirty="0">
                <a:sym typeface="Symbol"/>
              </a:rPr>
              <a:t>Date=‘2017.01.01’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Purchase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R2 :=</a:t>
            </a:r>
            <a:r>
              <a:rPr lang="en-US" b="1" dirty="0">
                <a:sym typeface="Symbol"/>
              </a:rPr>
              <a:t> </a:t>
            </a:r>
            <a:r>
              <a:rPr lang="en-US" dirty="0">
                <a:sym typeface="Symbol"/>
              </a:rPr>
              <a:t>(R1)</a:t>
            </a:r>
          </a:p>
          <a:p>
            <a:endParaRPr lang="en-US" dirty="0">
              <a:sym typeface="Symbol"/>
            </a:endParaRP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67545" y="1594212"/>
          <a:ext cx="3600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Date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2017.01.01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Xbox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2017.01.01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2017.01.01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Xbox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2017.02.17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841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Purchase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076057" y="1594212"/>
          <a:ext cx="115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Xbox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6056" y="980728"/>
            <a:ext cx="57606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7236297" y="1594212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Product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iPhone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Xbox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6296" y="980728"/>
            <a:ext cx="576064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R2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Projection </a:t>
            </a:r>
            <a:r>
              <a:rPr lang="en-US" dirty="0">
                <a:sym typeface="Symbol"/>
              </a:rPr>
              <a:t>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579296" cy="2629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ordinary projection, but allows the creation of new attributes via arithmetic</a:t>
            </a:r>
          </a:p>
          <a:p>
            <a:r>
              <a:rPr lang="en-US" dirty="0"/>
              <a:t>Query: “For each student, find his/her total score in Quiz 1 and 2”</a:t>
            </a:r>
          </a:p>
          <a:p>
            <a:r>
              <a:rPr lang="en-US" dirty="0">
                <a:sym typeface="Symbol"/>
              </a:rPr>
              <a:t></a:t>
            </a:r>
            <a:r>
              <a:rPr lang="en-US" sz="3600" baseline="-25000" dirty="0">
                <a:sym typeface="Symbol"/>
              </a:rPr>
              <a:t>Name, </a:t>
            </a:r>
            <a:r>
              <a:rPr lang="en-US" sz="3600" baseline="-25000" dirty="0">
                <a:solidFill>
                  <a:srgbClr val="0000FF"/>
                </a:solidFill>
                <a:sym typeface="Symbol"/>
              </a:rPr>
              <a:t>Quiz1 + Quiz2 </a:t>
            </a:r>
            <a:r>
              <a:rPr lang="en-US" sz="3600" baseline="-25000" dirty="0">
                <a:solidFill>
                  <a:srgbClr val="0000FF"/>
                </a:solidFill>
                <a:sym typeface="Wingdings" pitchFamily="2" charset="2"/>
              </a:rPr>
              <a:t> Total</a:t>
            </a:r>
            <a:r>
              <a:rPr lang="en-US" dirty="0">
                <a:sym typeface="Wingdings" pitchFamily="2" charset="2"/>
              </a:rPr>
              <a:t> Scores</a:t>
            </a:r>
          </a:p>
          <a:p>
            <a:r>
              <a:rPr lang="en-US" dirty="0">
                <a:sym typeface="Wingdings" pitchFamily="2" charset="2"/>
              </a:rPr>
              <a:t>The left hand side of “” gives the arithmetic performed</a:t>
            </a:r>
          </a:p>
          <a:p>
            <a:r>
              <a:rPr lang="en-US" dirty="0">
                <a:sym typeface="Wingdings" pitchFamily="2" charset="2"/>
              </a:rPr>
              <a:t>The right hand side gives an attribute name to the result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67545" y="1594212"/>
          <a:ext cx="2664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Quiz1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Quiz2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Scores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283969" y="1594212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Total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160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Projection </a:t>
            </a:r>
            <a:r>
              <a:rPr lang="en-US" dirty="0">
                <a:sym typeface="Symbol"/>
              </a:rPr>
              <a:t>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579296" cy="2629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ordinary projection, but allows the creation of new attributes via arithmetic</a:t>
            </a:r>
          </a:p>
          <a:p>
            <a:r>
              <a:rPr lang="en-US" dirty="0"/>
              <a:t>Query: “For each student, find his/her average score in Quiz 1 and 2”</a:t>
            </a:r>
          </a:p>
          <a:p>
            <a:r>
              <a:rPr lang="en-US" dirty="0">
                <a:sym typeface="Symbol"/>
              </a:rPr>
              <a:t></a:t>
            </a:r>
            <a:r>
              <a:rPr lang="en-US" sz="3600" baseline="-25000" dirty="0">
                <a:sym typeface="Symbol"/>
              </a:rPr>
              <a:t>Name, </a:t>
            </a:r>
            <a:r>
              <a:rPr lang="en-US" sz="3600" baseline="-25000" dirty="0">
                <a:solidFill>
                  <a:srgbClr val="0000FF"/>
                </a:solidFill>
                <a:sym typeface="Symbol"/>
              </a:rPr>
              <a:t>(Quiz1 + Quiz2)/2 </a:t>
            </a:r>
            <a:r>
              <a:rPr lang="en-US" sz="3600" baseline="-25000" dirty="0">
                <a:solidFill>
                  <a:srgbClr val="0000FF"/>
                </a:solidFill>
                <a:sym typeface="Wingdings" pitchFamily="2" charset="2"/>
              </a:rPr>
              <a:t> Average</a:t>
            </a:r>
            <a:r>
              <a:rPr lang="en-US" dirty="0">
                <a:sym typeface="Wingdings" pitchFamily="2" charset="2"/>
              </a:rPr>
              <a:t> Scores</a:t>
            </a:r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67545" y="1594212"/>
          <a:ext cx="2664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Quiz1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Quiz2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70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Scores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283969" y="1594212"/>
          <a:ext cx="21602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Average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85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95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 </a:t>
            </a:r>
            <a:r>
              <a:rPr lang="en-US" dirty="0">
                <a:sym typeface="Symbol"/>
              </a:rPr>
              <a:t>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/>
          <a:lstStyle/>
          <a:p>
            <a:r>
              <a:rPr lang="en-US" dirty="0"/>
              <a:t>Query: “Find the highest score in Quiz1”</a:t>
            </a:r>
          </a:p>
          <a:p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olidFill>
                  <a:srgbClr val="0000FF"/>
                </a:solidFill>
                <a:sym typeface="Symbol"/>
              </a:rPr>
              <a:t>MAX(Score)</a:t>
            </a:r>
            <a:r>
              <a:rPr lang="en-US" baseline="-25000" dirty="0">
                <a:sym typeface="Symbol"/>
              </a:rPr>
              <a:t> </a:t>
            </a:r>
            <a:r>
              <a:rPr lang="en-US" baseline="-25000" dirty="0">
                <a:sym typeface="Wingdings" pitchFamily="2" charset="2"/>
              </a:rPr>
              <a:t> </a:t>
            </a:r>
            <a:r>
              <a:rPr lang="en-US" baseline="-25000" dirty="0" err="1">
                <a:sym typeface="Wingdings" pitchFamily="2" charset="2"/>
              </a:rPr>
              <a:t>MaxScore</a:t>
            </a:r>
            <a:r>
              <a:rPr lang="en-US" dirty="0">
                <a:sym typeface="Wingdings" pitchFamily="2" charset="2"/>
              </a:rPr>
              <a:t> Quiz1</a:t>
            </a:r>
          </a:p>
          <a:p>
            <a:r>
              <a:rPr lang="en-US" dirty="0">
                <a:sym typeface="Wingdings" pitchFamily="2" charset="2"/>
              </a:rPr>
              <a:t>The attribute name on right hand side of “” can be arbitrary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7644"/>
              </p:ext>
            </p:extLst>
          </p:nvPr>
        </p:nvGraphicFramePr>
        <p:xfrm>
          <a:off x="467545" y="1594212"/>
          <a:ext cx="2736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063073"/>
              </p:ext>
            </p:extLst>
          </p:nvPr>
        </p:nvGraphicFramePr>
        <p:xfrm>
          <a:off x="4283969" y="1594212"/>
          <a:ext cx="1368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MaxScore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7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 </a:t>
            </a:r>
            <a:r>
              <a:rPr lang="en-US" dirty="0">
                <a:sym typeface="Symbol"/>
              </a:rPr>
              <a:t>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>
            <a:normAutofit/>
          </a:bodyPr>
          <a:lstStyle/>
          <a:p>
            <a:r>
              <a:rPr lang="en-US" dirty="0"/>
              <a:t>Query: “Find the average score in Quiz1”</a:t>
            </a:r>
          </a:p>
          <a:p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olidFill>
                  <a:srgbClr val="0000FF"/>
                </a:solidFill>
                <a:sym typeface="Symbol"/>
              </a:rPr>
              <a:t>AVG(Score)</a:t>
            </a:r>
            <a:r>
              <a:rPr lang="en-US" baseline="-25000" dirty="0">
                <a:sym typeface="Symbol"/>
              </a:rPr>
              <a:t> </a:t>
            </a:r>
            <a:r>
              <a:rPr lang="en-US" baseline="-25000" dirty="0">
                <a:sym typeface="Wingdings" pitchFamily="2" charset="2"/>
              </a:rPr>
              <a:t> </a:t>
            </a:r>
            <a:r>
              <a:rPr lang="en-US" baseline="-25000" dirty="0" err="1">
                <a:sym typeface="Wingdings" pitchFamily="2" charset="2"/>
              </a:rPr>
              <a:t>AvgScore</a:t>
            </a:r>
            <a:r>
              <a:rPr lang="en-US" dirty="0">
                <a:sym typeface="Wingdings" pitchFamily="2" charset="2"/>
              </a:rPr>
              <a:t> Quiz1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541703"/>
              </p:ext>
            </p:extLst>
          </p:nvPr>
        </p:nvGraphicFramePr>
        <p:xfrm>
          <a:off x="467545" y="1594212"/>
          <a:ext cx="2736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School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Alice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Bob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80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Cathy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EEE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100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David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SCSE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80728"/>
            <a:ext cx="108012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Quiz1</a:t>
            </a:r>
            <a:endParaRPr lang="en-SG" sz="2800" b="1" dirty="0">
              <a:latin typeface="Calibri" pitchFamily="34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723113"/>
              </p:ext>
            </p:extLst>
          </p:nvPr>
        </p:nvGraphicFramePr>
        <p:xfrm>
          <a:off x="4283969" y="1594212"/>
          <a:ext cx="1368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AvgScore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90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3968" y="1018148"/>
            <a:ext cx="1368152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Results</a:t>
            </a:r>
            <a:endParaRPr lang="en-SG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MAX( … )</a:t>
            </a:r>
            <a:endParaRPr lang="en-SG" dirty="0"/>
          </a:p>
          <a:p>
            <a:r>
              <a:rPr lang="en-US" dirty="0"/>
              <a:t>MIN( … )</a:t>
            </a:r>
          </a:p>
          <a:p>
            <a:r>
              <a:rPr lang="en-US" dirty="0"/>
              <a:t>AVG( … )</a:t>
            </a:r>
          </a:p>
          <a:p>
            <a:r>
              <a:rPr lang="en-US" dirty="0"/>
              <a:t>SUM( … )</a:t>
            </a:r>
          </a:p>
          <a:p>
            <a:r>
              <a:rPr lang="en-US" dirty="0"/>
              <a:t>COUNT( …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18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24647</TotalTime>
  <Words>2388</Words>
  <Application>Microsoft Macintosh PowerPoint</Application>
  <PresentationFormat>On-screen Show (4:3)</PresentationFormat>
  <Paragraphs>1101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Iskoola Pota</vt:lpstr>
      <vt:lpstr>宋体</vt:lpstr>
      <vt:lpstr>Arial</vt:lpstr>
      <vt:lpstr>Calibri</vt:lpstr>
      <vt:lpstr>Garamond</vt:lpstr>
      <vt:lpstr>MT Extra</vt:lpstr>
      <vt:lpstr>Symbol</vt:lpstr>
      <vt:lpstr>Times New Roman</vt:lpstr>
      <vt:lpstr>Wingdings</vt:lpstr>
      <vt:lpstr>Edge</vt:lpstr>
      <vt:lpstr>CZ2007 Introduction to Database Systems</vt:lpstr>
      <vt:lpstr>Last Lecture</vt:lpstr>
      <vt:lpstr>This Lecture</vt:lpstr>
      <vt:lpstr>Duplicate Elimination </vt:lpstr>
      <vt:lpstr>Extended Projection </vt:lpstr>
      <vt:lpstr>Extended Projection </vt:lpstr>
      <vt:lpstr>Grouping and Aggregation </vt:lpstr>
      <vt:lpstr>Grouping and Aggregation </vt:lpstr>
      <vt:lpstr>Aggregate Functions</vt:lpstr>
      <vt:lpstr>Example</vt:lpstr>
      <vt:lpstr>Grouping and Aggregation </vt:lpstr>
      <vt:lpstr>Grouping and Aggregation </vt:lpstr>
      <vt:lpstr>Grouping and Aggregation </vt:lpstr>
      <vt:lpstr>Exercise</vt:lpstr>
      <vt:lpstr>Exercise</vt:lpstr>
      <vt:lpstr>Exercise</vt:lpstr>
      <vt:lpstr>Exercise</vt:lpstr>
      <vt:lpstr>Division </vt:lpstr>
      <vt:lpstr>Division </vt:lpstr>
      <vt:lpstr>Division </vt:lpstr>
      <vt:lpstr>Division </vt:lpstr>
      <vt:lpstr>Division </vt:lpstr>
      <vt:lpstr>Exercise</vt:lpstr>
      <vt:lpstr>Exercise</vt:lpstr>
      <vt:lpstr>Left Outerjoin ⋈L condition</vt:lpstr>
      <vt:lpstr>Left Outerjoin ⋈L condition</vt:lpstr>
      <vt:lpstr>Right Outerjoin ⋈R condition</vt:lpstr>
      <vt:lpstr>Right Outerjoin ⋈R condition</vt:lpstr>
      <vt:lpstr>Full Outerjoin ⋈condition</vt:lpstr>
      <vt:lpstr>Full Outerjoin ⋈condition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William Kingston</cp:lastModifiedBy>
  <cp:revision>1304</cp:revision>
  <cp:lastPrinted>2017-02-16T02:23:29Z</cp:lastPrinted>
  <dcterms:created xsi:type="dcterms:W3CDTF">2009-03-02T02:47:37Z</dcterms:created>
  <dcterms:modified xsi:type="dcterms:W3CDTF">2019-09-17T07:52:19Z</dcterms:modified>
</cp:coreProperties>
</file>