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1" r:id="rId4"/>
    <p:sldId id="282" r:id="rId5"/>
    <p:sldId id="283" r:id="rId6"/>
    <p:sldId id="284" r:id="rId7"/>
    <p:sldId id="268" r:id="rId8"/>
    <p:sldId id="286" r:id="rId9"/>
    <p:sldId id="285" r:id="rId10"/>
    <p:sldId id="287" r:id="rId11"/>
    <p:sldId id="289" r:id="rId12"/>
    <p:sldId id="290" r:id="rId13"/>
    <p:sldId id="288" r:id="rId14"/>
    <p:sldId id="291" r:id="rId15"/>
    <p:sldId id="292" r:id="rId16"/>
    <p:sldId id="293" r:id="rId17"/>
    <p:sldId id="270" r:id="rId18"/>
    <p:sldId id="294" r:id="rId19"/>
    <p:sldId id="295" r:id="rId20"/>
    <p:sldId id="296" r:id="rId21"/>
    <p:sldId id="297" r:id="rId22"/>
    <p:sldId id="28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CB53-52B3-4D69-B1DA-BC4D3A94508E}" v="1502" dt="2021-12-06T10:04:52.734"/>
    <p1510:client id="{B86F8DE4-25C9-2B0B-470D-DA800F10928D}" v="479" dt="2021-12-08T14:10:06.797"/>
    <p1510:client id="{E63AD6B4-38E3-6598-E977-3AF5ADE371F4}" v="941" dt="2021-12-08T09:49:01.93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111" d="100"/>
          <a:sy n="111" d="100"/>
        </p:scale>
        <p:origin x="480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12/8/2021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81" y="2559089"/>
            <a:ext cx="10753844" cy="1631831"/>
          </a:xfrm>
        </p:spPr>
        <p:txBody>
          <a:bodyPr/>
          <a:lstStyle/>
          <a:p>
            <a:pPr algn="ctr"/>
            <a:r>
              <a:rPr lang="en-US" dirty="0"/>
              <a:t>COVID </a:t>
            </a:r>
            <a:br>
              <a:rPr lang="en-US" dirty="0"/>
            </a:br>
            <a:r>
              <a:rPr lang="en-US" dirty="0"/>
              <a:t>State-Wise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105" y="5168565"/>
            <a:ext cx="3965240" cy="1291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Kirat Saran   - 550246249 </a:t>
            </a:r>
            <a:endParaRPr lang="en-US" sz="1400" dirty="0">
              <a:latin typeface="Arial"/>
              <a:cs typeface="Arial"/>
            </a:endParaRPr>
          </a:p>
          <a:p>
            <a:pPr algn="r"/>
            <a:endParaRPr lang="en-US" sz="1400" dirty="0">
              <a:latin typeface="Arial"/>
              <a:cs typeface="Arial"/>
            </a:endParaRPr>
          </a:p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Pranav Addipalli  -  482561915 </a:t>
            </a:r>
            <a:endParaRPr lang="en-US" sz="1400" dirty="0">
              <a:latin typeface="Arial"/>
              <a:cs typeface="Arial"/>
            </a:endParaRPr>
          </a:p>
          <a:p>
            <a:pPr algn="r"/>
            <a:endParaRPr lang="en-US" sz="1400" dirty="0">
              <a:latin typeface="Arial"/>
              <a:cs typeface="Arial"/>
            </a:endParaRPr>
          </a:p>
          <a:p>
            <a:pPr algn="r"/>
            <a:r>
              <a:rPr lang="en-US" sz="1400" dirty="0">
                <a:latin typeface="Arial"/>
                <a:ea typeface="+mn-lt"/>
                <a:cs typeface="Arial"/>
              </a:rPr>
              <a:t>Vinit Horakeri - 537701299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9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8C4311F-DC23-4AF0-9726-A2DD344C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10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E7F5DB-0C1F-49AB-90FA-DB924B94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85A7F7B-CA1C-46DD-9564-806809DB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Derived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326B671-05CC-48E7-B705-ACE3D8F78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35" y="2192573"/>
            <a:ext cx="7376496" cy="38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Derived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6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E1302A0-062B-49A8-A64E-97513F3F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820" y="2103857"/>
            <a:ext cx="7370789" cy="35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3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Derived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4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99E43C0-E622-488F-B23F-C6A4FB56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045" y="2052238"/>
            <a:ext cx="7891135" cy="42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Derived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82898BC7-47EA-4179-BBD4-0E99D8D54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27" y="1917165"/>
            <a:ext cx="4649811" cy="45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Exploratory Analysis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6403" y="1873986"/>
            <a:ext cx="2826054" cy="274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ZA" sz="1400" dirty="0">
                <a:ea typeface="+mn-lt"/>
                <a:cs typeface="+mn-lt"/>
              </a:rPr>
              <a:t>Growth Rate </a:t>
            </a:r>
            <a:r>
              <a:rPr lang="en-ZA" sz="1400" dirty="0"/>
              <a:t> is the factor by which a quantity multiplies itself over time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ZA" sz="1400" dirty="0"/>
              <a:t>Growth factor above 1 indicates an increase corresponding cases.</a:t>
            </a:r>
            <a:endParaRPr lang="en-ZA" sz="1400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ZA" sz="1400" dirty="0"/>
              <a:t>Growth factor above 1 but trending downward is a positive sign, whereas a growth factor constantly above 1 is the sign of exponential growth.</a:t>
            </a:r>
            <a:endParaRPr lang="en-ZA" sz="1400" dirty="0">
              <a:ea typeface="+mn-lt"/>
              <a:cs typeface="+mn-lt"/>
            </a:endParaRPr>
          </a:p>
          <a:p>
            <a:pPr marL="285750" indent="-285750">
              <a:spcBef>
                <a:spcPts val="1800"/>
              </a:spcBef>
              <a:buFont typeface="Arial"/>
              <a:buChar char="•"/>
            </a:pPr>
            <a:r>
              <a:rPr lang="en-ZA" sz="1400" dirty="0"/>
              <a:t>Growth factor constant at 1 indicates there is no change in any kind of cases.</a:t>
            </a:r>
            <a:endParaRPr lang="en-ZA" sz="1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ZA" sz="1400" dirty="0">
              <a:ea typeface="+mn-lt"/>
              <a:cs typeface="+mn-lt"/>
            </a:endParaRPr>
          </a:p>
          <a:p>
            <a:endParaRPr lang="en-US" sz="1400" dirty="0"/>
          </a:p>
        </p:txBody>
      </p:sp>
      <p:pic>
        <p:nvPicPr>
          <p:cNvPr id="7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78A879B-5316-4A07-8CA6-592FF8BF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83A2A8-A50A-4FC5-8A2E-524FA470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3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3FEEBD-7165-4F57-8CEC-24E7D1A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F9B04265-3973-4853-8BF1-E8BDC6C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380" y="1872089"/>
            <a:ext cx="4954197" cy="38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Exploratory Analysis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0D6D29-C0FC-487E-ACC1-2FEE5EF65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5605" y="1873986"/>
            <a:ext cx="2826054" cy="274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ZA" sz="1400" dirty="0">
                <a:ea typeface="+mn-lt"/>
                <a:cs typeface="+mn-lt"/>
              </a:rPr>
              <a:t>The doubling rate represents the number of days it takes for the number </a:t>
            </a:r>
            <a:r>
              <a:rPr lang="en-ZA" sz="1400">
                <a:ea typeface="+mn-lt"/>
                <a:cs typeface="+mn-lt"/>
              </a:rPr>
              <a:t>of  </a:t>
            </a:r>
            <a:r>
              <a:rPr lang="en-ZA" sz="1400" dirty="0">
                <a:ea typeface="+mn-lt"/>
                <a:cs typeface="+mn-lt"/>
              </a:rPr>
              <a:t>cases to double, an indicator of how quickly cases are increasing.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ZA" sz="1400" dirty="0">
                <a:ea typeface="+mn-lt"/>
                <a:cs typeface="+mn-lt"/>
              </a:rPr>
              <a:t>The doubling rate can also be applied to assess the trajectory of hospitalizations and deaths, providing key information on whether a region is slowing the spread of the disease. 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ZA" sz="1400" dirty="0">
                <a:ea typeface="+mn-lt"/>
                <a:cs typeface="+mn-lt"/>
              </a:rPr>
              <a:t>The longer the doubling rate, the slower the disease spread and the flatter the curve becomes. 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ZA" sz="1400" dirty="0">
                <a:ea typeface="+mn-lt"/>
                <a:cs typeface="+mn-lt"/>
              </a:rPr>
              <a:t>Conversely, a shorter doubling rate indicates the disease is spreading more quickly.</a:t>
            </a:r>
            <a:endParaRPr lang="en-US" sz="1400" dirty="0">
              <a:ea typeface="+mn-lt"/>
              <a:cs typeface="+mn-lt"/>
            </a:endParaRPr>
          </a:p>
        </p:txBody>
      </p:sp>
      <p:pic>
        <p:nvPicPr>
          <p:cNvPr id="7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78A879B-5316-4A07-8CA6-592FF8BF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183A2A8-A50A-4FC5-8A2E-524FA470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3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A3FEEBD-7165-4F57-8CEC-24E7D1A7E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C42CD-7FC7-4EC0-ABF0-411CD793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012" y="2018525"/>
            <a:ext cx="388663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/>
              <a:t>Prediction Models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2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ZA" dirty="0">
                <a:ea typeface="+mn-lt"/>
                <a:cs typeface="+mn-lt"/>
              </a:rPr>
              <a:t>▪Prediction is done using Linear Regression and Support-Vector Machine model</a:t>
            </a:r>
            <a:endParaRPr lang="en-ZA" dirty="0"/>
          </a:p>
          <a:p>
            <a:pPr marL="0" indent="0">
              <a:buNone/>
            </a:pPr>
            <a:r>
              <a:rPr lang="en-ZA" dirty="0">
                <a:ea typeface="+mn-lt"/>
                <a:cs typeface="+mn-lt"/>
              </a:rPr>
              <a:t>▪Model Evaluation Metrics is Mean Absolute Error(MAE).</a:t>
            </a:r>
            <a:endParaRPr lang="en-ZA" dirty="0"/>
          </a:p>
          <a:p>
            <a:pPr marL="0" indent="0">
              <a:buNone/>
            </a:pPr>
            <a:r>
              <a:rPr lang="en-ZA" dirty="0">
                <a:ea typeface="+mn-lt"/>
                <a:cs typeface="+mn-lt"/>
              </a:rPr>
              <a:t>▪For positive cases prediction MAE for the Linear Regression model is 2843 and for SVM it is 3593.</a:t>
            </a:r>
            <a:endParaRPr lang="en-ZA" dirty="0"/>
          </a:p>
          <a:p>
            <a:pPr marL="0" indent="0">
              <a:buNone/>
            </a:pPr>
            <a:r>
              <a:rPr lang="en-ZA" dirty="0">
                <a:ea typeface="+mn-lt"/>
                <a:cs typeface="+mn-lt"/>
              </a:rPr>
              <a:t>▪For Deaths prediction the MAE for the linear Regression model is 334 and for the SVM it is 372</a:t>
            </a:r>
            <a:endParaRPr lang="en-ZA" dirty="0"/>
          </a:p>
          <a:p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Prediction Models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1620A1-73C4-4D7E-834F-7B3FB01D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C11300-55FD-4360-A59D-6709A142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8D444B-93C3-486D-8FD4-F1418954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5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B059484-72DE-49F5-8970-F380F5470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536" y="1762364"/>
            <a:ext cx="8887031" cy="44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Prediction Models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1620A1-73C4-4D7E-834F-7B3FB01D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C11300-55FD-4360-A59D-6709A142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8D444B-93C3-486D-8FD4-F1418954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8" name="Picture 9" descr="Chart&#10;&#10;Description automatically generated">
            <a:extLst>
              <a:ext uri="{FF2B5EF4-FFF2-40B4-BE49-F238E27FC236}">
                <a16:creationId xmlns:a16="http://schemas.microsoft.com/office/drawing/2014/main" id="{A7A2AB2E-A23B-48EA-BE90-0FCBF0290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088" y="1713560"/>
            <a:ext cx="9150944" cy="46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Prediction Models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1620A1-73C4-4D7E-834F-7B3FB01D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C11300-55FD-4360-A59D-6709A142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8D444B-93C3-486D-8FD4-F1418954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8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D219415-4669-4F59-B64E-FCEC834D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651" y="1713495"/>
            <a:ext cx="9379584" cy="47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2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ZA" dirty="0">
                <a:ea typeface="+mn-lt"/>
                <a:cs typeface="+mn-lt"/>
              </a:rPr>
              <a:t>COVID originated in China around December 2019 when fifty people developed pneumonia-like symptoms.</a:t>
            </a:r>
          </a:p>
          <a:p>
            <a:pPr marL="342900" indent="-342900"/>
            <a:r>
              <a:rPr lang="en-ZA" dirty="0">
                <a:ea typeface="+mn-lt"/>
                <a:cs typeface="+mn-lt"/>
              </a:rPr>
              <a:t>Several new cases of COVID infections were reported daily after that, resulting in the World Health Organization declaring COVID 19 an epidemic</a:t>
            </a:r>
            <a:endParaRPr lang="en-ZA" dirty="0"/>
          </a:p>
          <a:p>
            <a:r>
              <a:rPr lang="en-ZA" dirty="0">
                <a:ea typeface="+mn-lt"/>
                <a:cs typeface="+mn-lt"/>
              </a:rPr>
              <a:t>We track and </a:t>
            </a:r>
            <a:r>
              <a:rPr lang="en-ZA" dirty="0" err="1">
                <a:ea typeface="+mn-lt"/>
                <a:cs typeface="+mn-lt"/>
              </a:rPr>
              <a:t>analyze</a:t>
            </a:r>
            <a:r>
              <a:rPr lang="en-ZA" dirty="0">
                <a:ea typeface="+mn-lt"/>
                <a:cs typeface="+mn-lt"/>
              </a:rPr>
              <a:t> variables that can help us understand the US outbreak: testing, hospitalization, recovery, and mortality rate, etc.  </a:t>
            </a:r>
            <a:endParaRPr lang="en-ZA" dirty="0"/>
          </a:p>
          <a:p>
            <a:r>
              <a:rPr lang="en-ZA" dirty="0"/>
              <a:t>Our </a:t>
            </a:r>
            <a:r>
              <a:rPr lang="en-ZA" dirty="0" err="1"/>
              <a:t>dataframe</a:t>
            </a:r>
            <a:r>
              <a:rPr lang="en-ZA" dirty="0"/>
              <a:t> spans from 13th Jan 2020-7th March 2021.</a:t>
            </a:r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Prediction Models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D1620A1-73C4-4D7E-834F-7B3FB01D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C11300-55FD-4360-A59D-6709A142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A8D444B-93C3-486D-8FD4-F1418954C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A008AD82-6661-466C-9A2E-34DB010E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36" y="1872396"/>
            <a:ext cx="9541030" cy="46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/>
              <a:t>Insights and Conclusion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95207" y="1905000"/>
            <a:ext cx="11251363" cy="4218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ZA" dirty="0">
                <a:ea typeface="+mn-lt"/>
                <a:cs typeface="+mn-lt"/>
              </a:rPr>
              <a:t>The Healthy Recovery Rate implies the disease is curable. </a:t>
            </a:r>
            <a:endParaRPr lang="en-US" dirty="0"/>
          </a:p>
          <a:p>
            <a:pPr marL="342900" indent="-342900"/>
            <a:r>
              <a:rPr lang="en-ZA" dirty="0">
                <a:ea typeface="+mn-lt"/>
                <a:cs typeface="+mn-lt"/>
              </a:rPr>
              <a:t>The only matter of concern is the exponential growth rate and spread of infection.</a:t>
            </a:r>
            <a:endParaRPr lang="en-ZA"/>
          </a:p>
          <a:p>
            <a:pPr marL="342900" indent="-342900"/>
            <a:r>
              <a:rPr lang="en-ZA" dirty="0">
                <a:ea typeface="+mn-lt"/>
                <a:cs typeface="+mn-lt"/>
              </a:rPr>
              <a:t>The growth of Confirmed and Death Cases seems to have slowed down since the past few days. Which is a good sign.</a:t>
            </a:r>
            <a:endParaRPr lang="en-ZA" dirty="0"/>
          </a:p>
          <a:p>
            <a:pPr marL="342900" indent="-342900"/>
            <a:r>
              <a:rPr lang="en-ZA" dirty="0"/>
              <a:t>Rolling mean of confirmed cases is decreasing after a peak in Jan 2021.</a:t>
            </a:r>
          </a:p>
          <a:p>
            <a:pPr marL="342900" indent="-342900"/>
            <a:r>
              <a:rPr lang="en-ZA" dirty="0"/>
              <a:t>Doubling rate of positive cases is increasing which also a good sign.</a:t>
            </a:r>
          </a:p>
          <a:p>
            <a:pPr marL="342900" indent="-342900"/>
            <a:r>
              <a:rPr lang="en-ZA" dirty="0"/>
              <a:t>New York state was the most affected as it had the highest number of positive cases and deaths.</a:t>
            </a:r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D6B3BE-9A4A-4A1D-B495-B84B06F50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Questions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CFD5B90-4F38-4D02-B430-F0D398014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Thank You!</a:t>
            </a:r>
          </a:p>
        </p:txBody>
      </p:sp>
      <p:pic>
        <p:nvPicPr>
          <p:cNvPr id="4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8ABBC77-E20B-4C84-8CE1-BC4A46DB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E10CB9-8697-4AD6-B819-8346817E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11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BD6D939-67A6-4591-9073-B7FD1260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6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/>
              <a:t>Data Pre-Processing </a:t>
            </a:r>
            <a:br>
              <a:rPr lang="en-US" dirty="0"/>
            </a:br>
            <a:r>
              <a:rPr lang="en-US" dirty="0"/>
              <a:t>&amp; Preparation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2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ZA" dirty="0">
                <a:ea typeface="+mn-lt"/>
                <a:cs typeface="+mn-lt"/>
              </a:rPr>
              <a:t>We have used data cleaning techniques to process data</a:t>
            </a:r>
          </a:p>
          <a:p>
            <a:pPr marL="342900" indent="-342900"/>
            <a:r>
              <a:rPr lang="en-ZA" dirty="0">
                <a:ea typeface="+mn-lt"/>
                <a:cs typeface="+mn-lt"/>
              </a:rPr>
              <a:t>We have done the following: </a:t>
            </a:r>
          </a:p>
          <a:p>
            <a:pPr lvl="1"/>
            <a:r>
              <a:rPr lang="en-ZA" dirty="0">
                <a:ea typeface="+mn-lt"/>
                <a:cs typeface="+mn-lt"/>
              </a:rPr>
              <a:t>Checking null values and removing them</a:t>
            </a:r>
          </a:p>
          <a:p>
            <a:pPr lvl="1"/>
            <a:r>
              <a:rPr lang="en-ZA" dirty="0">
                <a:ea typeface="+mn-lt"/>
                <a:cs typeface="+mn-lt"/>
              </a:rPr>
              <a:t>Checking for duplicate values</a:t>
            </a:r>
          </a:p>
          <a:p>
            <a:pPr lvl="1"/>
            <a:r>
              <a:rPr lang="en-ZA" dirty="0">
                <a:ea typeface="+mn-lt"/>
                <a:cs typeface="+mn-lt"/>
              </a:rPr>
              <a:t>Checking for outliers. </a:t>
            </a:r>
          </a:p>
          <a:p>
            <a:pPr lvl="1"/>
            <a:r>
              <a:rPr lang="en-ZA" dirty="0">
                <a:ea typeface="+mn-lt"/>
                <a:cs typeface="+mn-lt"/>
              </a:rPr>
              <a:t>Checking the data type and converting to others where required</a:t>
            </a:r>
          </a:p>
          <a:p>
            <a:pPr lvl="1"/>
            <a:r>
              <a:rPr lang="en-ZA" dirty="0">
                <a:ea typeface="+mn-lt"/>
                <a:cs typeface="+mn-lt"/>
              </a:rPr>
              <a:t>Set index as date</a:t>
            </a:r>
          </a:p>
          <a:p>
            <a:pPr lvl="1"/>
            <a:r>
              <a:rPr lang="en-ZA" dirty="0">
                <a:ea typeface="+mn-lt"/>
                <a:cs typeface="+mn-lt"/>
              </a:rPr>
              <a:t>Group the data by date for time-series analysis</a:t>
            </a:r>
          </a:p>
          <a:p>
            <a:pPr lvl="1"/>
            <a:r>
              <a:rPr lang="en-ZA" dirty="0">
                <a:ea typeface="+mn-lt"/>
                <a:cs typeface="+mn-lt"/>
              </a:rPr>
              <a:t>Slice data into new data-frame for easy application  </a:t>
            </a:r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/>
              <a:t>Data Pre-Processing </a:t>
            </a:r>
            <a:br>
              <a:rPr lang="en-US" dirty="0"/>
            </a:br>
            <a:r>
              <a:rPr lang="en-US" dirty="0"/>
              <a:t>&amp; Preparation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C9885F4-0705-48B7-A061-33AB3D673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715" y="1716142"/>
            <a:ext cx="4333805" cy="3326454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8CA4417-03F6-4F7F-8F7D-05FF0E24F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073" y="3176741"/>
            <a:ext cx="4992903" cy="33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Visualization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&amp; Exploratory Analysis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3922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ZA" dirty="0">
                <a:ea typeface="+mn-lt"/>
                <a:cs typeface="+mn-lt"/>
              </a:rPr>
              <a:t>To understand the data and establish a relationship between the attributes and the dataset we must visualize it.</a:t>
            </a:r>
            <a:r>
              <a:rPr lang="en-ZA" dirty="0"/>
              <a:t> </a:t>
            </a:r>
          </a:p>
          <a:p>
            <a:pPr marL="342900" indent="-342900"/>
            <a:r>
              <a:rPr lang="en-ZA" dirty="0"/>
              <a:t>These attributes help us understand and explore the depth of data through visualization. </a:t>
            </a:r>
            <a:endParaRPr lang="en-ZA" dirty="0">
              <a:ea typeface="+mn-lt"/>
              <a:cs typeface="+mn-lt"/>
            </a:endParaRPr>
          </a:p>
          <a:p>
            <a:r>
              <a:rPr lang="en-ZA" dirty="0">
                <a:ea typeface="+mn-lt"/>
                <a:cs typeface="+mn-lt"/>
              </a:rPr>
              <a:t>Exploratory data analysis helps us understand the statistical aspect of the data. </a:t>
            </a:r>
          </a:p>
          <a:p>
            <a:r>
              <a:rPr lang="en-ZA" dirty="0">
                <a:ea typeface="+mn-lt"/>
                <a:cs typeface="+mn-lt"/>
              </a:rPr>
              <a:t>It also helps elucidate the descriptive statistics of the dataset. </a:t>
            </a:r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342900" indent="-342900"/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7189187" cy="1020762"/>
          </a:xfrm>
        </p:spPr>
        <p:txBody>
          <a:bodyPr/>
          <a:lstStyle/>
          <a:p>
            <a:r>
              <a:rPr lang="en-US" dirty="0"/>
              <a:t>Basic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2628DA57-54F5-4013-8BDD-FBDB4626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4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E3EAB1-E4A4-45D6-8AF9-119F817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6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D00CEDA-F4D6-46AE-9169-4EE4A233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8EFE9A-7D5C-4259-8A0E-81E293E35A15}"/>
              </a:ext>
            </a:extLst>
          </p:cNvPr>
          <p:cNvSpPr/>
          <p:nvPr/>
        </p:nvSpPr>
        <p:spPr>
          <a:xfrm>
            <a:off x="3551569" y="1771650"/>
            <a:ext cx="6439998" cy="4731417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54DBD25-66F4-4994-9618-C3B02FA2B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553" y="1828006"/>
            <a:ext cx="6446533" cy="46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Basic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6" name="Picture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5187F609-8FD3-4566-9144-530474223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885" y="1667221"/>
            <a:ext cx="6338189" cy="49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 Basic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DCE14F10-E500-49DB-89A5-8F213D521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235" y="2186725"/>
            <a:ext cx="8588038" cy="27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Derived Data Visualization </a:t>
            </a:r>
          </a:p>
        </p:txBody>
      </p:sp>
      <p:pic>
        <p:nvPicPr>
          <p:cNvPr id="3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575D4E-52F6-4E23-944A-1DEC89B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964" y="-471491"/>
            <a:ext cx="2353107" cy="986764"/>
          </a:xfrm>
          <a:prstGeom prst="rect">
            <a:avLst/>
          </a:prstGeom>
        </p:spPr>
      </p:pic>
      <p:pic>
        <p:nvPicPr>
          <p:cNvPr id="5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E1B910-505F-4438-BE13-2B14F73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474" y="510131"/>
            <a:ext cx="2743406" cy="219635"/>
          </a:xfrm>
          <a:prstGeom prst="rect">
            <a:avLst/>
          </a:prstGeom>
        </p:spPr>
      </p:pic>
      <p:pic>
        <p:nvPicPr>
          <p:cNvPr id="7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A19293-EB31-41FA-8844-9B3BC66D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39" y="176928"/>
            <a:ext cx="591690" cy="671000"/>
          </a:xfrm>
          <a:prstGeom prst="rect">
            <a:avLst/>
          </a:prstGeom>
        </p:spPr>
      </p:pic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39A886A-2487-48CE-9F71-25C03F038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425" y="1931807"/>
            <a:ext cx="6482649" cy="418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580</Words>
  <Application>Microsoft Office PowerPoint</Application>
  <PresentationFormat>Custom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Consolas</vt:lpstr>
      <vt:lpstr>Corbel</vt:lpstr>
      <vt:lpstr>Chalkboard 16x9</vt:lpstr>
      <vt:lpstr>COVID  State-Wise Analysis</vt:lpstr>
      <vt:lpstr>Introduction</vt:lpstr>
      <vt:lpstr>Data Pre-Processing  &amp; Preparation</vt:lpstr>
      <vt:lpstr>Data Pre-Processing  &amp; Preparation</vt:lpstr>
      <vt:lpstr>Data Visualization  &amp; Exploratory Analysis</vt:lpstr>
      <vt:lpstr>Basic Data Visualization </vt:lpstr>
      <vt:lpstr>Basic Data Visualization </vt:lpstr>
      <vt:lpstr> Basic Data Visualization </vt:lpstr>
      <vt:lpstr>Derived Data Visualization </vt:lpstr>
      <vt:lpstr>Derived Data Visualization </vt:lpstr>
      <vt:lpstr>Derived Data Visualization </vt:lpstr>
      <vt:lpstr>Derived Data Visualization </vt:lpstr>
      <vt:lpstr>Derived Data Visualization </vt:lpstr>
      <vt:lpstr>Exploratory Analysis</vt:lpstr>
      <vt:lpstr>Exploratory Analysis</vt:lpstr>
      <vt:lpstr>Prediction Models </vt:lpstr>
      <vt:lpstr>Prediction Models </vt:lpstr>
      <vt:lpstr>Prediction Models </vt:lpstr>
      <vt:lpstr>Prediction Models </vt:lpstr>
      <vt:lpstr>Prediction Models </vt:lpstr>
      <vt:lpstr>Insights and 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Pranav Raju Addipalli</cp:lastModifiedBy>
  <cp:revision>722</cp:revision>
  <dcterms:created xsi:type="dcterms:W3CDTF">2021-12-06T07:54:46Z</dcterms:created>
  <dcterms:modified xsi:type="dcterms:W3CDTF">2021-12-08T14:31:14Z</dcterms:modified>
</cp:coreProperties>
</file>