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7" r:id="rId5"/>
    <p:sldId id="265" r:id="rId6"/>
    <p:sldId id="270" r:id="rId7"/>
    <p:sldId id="269" r:id="rId8"/>
    <p:sldId id="272" r:id="rId9"/>
    <p:sldId id="273" r:id="rId10"/>
    <p:sldId id="277" r:id="rId11"/>
    <p:sldId id="271" r:id="rId12"/>
    <p:sldId id="283" r:id="rId13"/>
    <p:sldId id="275" r:id="rId14"/>
    <p:sldId id="281" r:id="rId15"/>
    <p:sldId id="280" r:id="rId16"/>
    <p:sldId id="282" r:id="rId17"/>
    <p:sldId id="2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E66C6A-8198-4463-9A4B-72B6CB5CC636}" v="23" dt="2022-12-06T20:27:45.613"/>
    <p1510:client id="{289E9B6D-8B4C-6A3A-2643-4F0F2415BBE0}" v="67" dt="2022-12-06T18:14:25.577"/>
    <p1510:client id="{45CC4593-42EF-28A5-673C-E2C9405CBD3F}" v="420" dt="2022-12-06T21:09:20.984"/>
    <p1510:client id="{581F00EE-27BB-B2F0-55D5-F9CCADBB2672}" v="44" dt="2022-12-06T17:19:07.141"/>
    <p1510:client id="{7BA8158F-BCE8-4F80-C23B-99E403950B12}" v="19" dt="2022-12-06T21:01:46.589"/>
    <p1510:client id="{89CD0CDA-D2B7-BE1D-9A95-DC98B6357886}" v="241" dt="2022-12-06T06:07:35.415"/>
    <p1510:client id="{8ED13B55-2F2C-4FB2-A569-32D2BF161DB0}" v="971" dt="2022-12-06T23:02:35.382"/>
    <p1510:client id="{9E971DC9-58CE-3863-CDB6-6507CCD670D8}" v="788" dt="2022-12-06T22:46:27.458"/>
    <p1510:client id="{C70CE2E8-201E-44BD-BF4C-2AF1392B0294}" v="16" dt="2022-12-06T23:30:20.636"/>
    <p1510:client id="{CF2437D9-90AF-42EB-83A4-9E2616DC20E7}" v="1803" dt="2022-12-06T15:05:39.673"/>
  </p1510:revLst>
</p1510:revInfo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E8356-FFDA-4E74-B804-79023C7DD259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B32D8-F2D2-4D01-80A9-88F3B128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47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DDCE7-616C-4285-A468-7301F171BC93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1D8F7-2BDD-4C56-98AF-2E212EF34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1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replace this picture, just select and delete it. Then use the Insert Picture icon to replace it with one of your own!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1D8F7-2BDD-4C56-98AF-2E212EF349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02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8800" y="304801"/>
            <a:ext cx="5486400" cy="251459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2895600"/>
            <a:ext cx="5486400" cy="9144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2053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1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6400" y="365125"/>
            <a:ext cx="1828800" cy="5654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65125"/>
            <a:ext cx="8001000" cy="5654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7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0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450" y="1676401"/>
            <a:ext cx="10058400" cy="175260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450" y="3581400"/>
            <a:ext cx="10058400" cy="1143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2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3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0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7467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6172200" cy="51816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2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959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39000" y="0"/>
            <a:ext cx="228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1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7239000" cy="6858000"/>
          </a:xfrm>
          <a:solidFill>
            <a:schemeClr val="bg1"/>
          </a:solidFill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1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76400"/>
            <a:ext cx="10058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2EC29-B8C5-4C7A-B6DA-418494D5CB21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43838-BFF5-400C-B067-3DF4A5F395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09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1892" y="293256"/>
            <a:ext cx="5959763" cy="2514599"/>
          </a:xfrm>
        </p:spPr>
        <p:txBody>
          <a:bodyPr>
            <a:normAutofit/>
          </a:bodyPr>
          <a:lstStyle/>
          <a:p>
            <a:r>
              <a:rPr lang="en-US">
                <a:latin typeface="Franklin Gothic Medium"/>
              </a:rPr>
              <a:t>NBA Players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299" y="4181474"/>
            <a:ext cx="4569619" cy="24503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Group 9 members :</a:t>
            </a:r>
          </a:p>
          <a:p>
            <a:pPr marL="342900" indent="-342900">
              <a:buChar char="•"/>
            </a:pPr>
            <a:r>
              <a:rPr lang="en-US">
                <a:solidFill>
                  <a:schemeClr val="tx1"/>
                </a:solidFill>
              </a:rPr>
              <a:t>Ayyappa Sumanth Bhuma</a:t>
            </a:r>
          </a:p>
          <a:p>
            <a:pPr marL="342900" indent="-342900">
              <a:buChar char="•"/>
            </a:pPr>
            <a:r>
              <a:rPr lang="en-US">
                <a:solidFill>
                  <a:schemeClr val="tx1"/>
                </a:solidFill>
              </a:rPr>
              <a:t>Khushboo Saxena</a:t>
            </a:r>
          </a:p>
          <a:p>
            <a:pPr marL="342900" indent="-342900">
              <a:buChar char="•"/>
            </a:pPr>
            <a:r>
              <a:rPr lang="en-US">
                <a:solidFill>
                  <a:schemeClr val="tx1"/>
                </a:solidFill>
              </a:rPr>
              <a:t>Kirat Saran</a:t>
            </a:r>
          </a:p>
          <a:p>
            <a:pPr marL="342900" indent="-342900">
              <a:buChar char="•"/>
            </a:pPr>
            <a:r>
              <a:rPr lang="en-US">
                <a:solidFill>
                  <a:schemeClr val="tx1"/>
                </a:solidFill>
              </a:rPr>
              <a:t>Shreya Balan Nambiar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9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Down 7">
            <a:extLst>
              <a:ext uri="{FF2B5EF4-FFF2-40B4-BE49-F238E27FC236}">
                <a16:creationId xmlns:a16="http://schemas.microsoft.com/office/drawing/2014/main" id="{607D825B-786B-9E40-0B51-FE8F2B663F3D}"/>
              </a:ext>
            </a:extLst>
          </p:cNvPr>
          <p:cNvSpPr/>
          <p:nvPr/>
        </p:nvSpPr>
        <p:spPr>
          <a:xfrm>
            <a:off x="3844635" y="2831523"/>
            <a:ext cx="565727" cy="669636"/>
          </a:xfrm>
          <a:prstGeom prst="down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B29D689E-DA1F-BE06-E972-6DD593DBC22A}"/>
              </a:ext>
            </a:extLst>
          </p:cNvPr>
          <p:cNvSpPr/>
          <p:nvPr/>
        </p:nvSpPr>
        <p:spPr>
          <a:xfrm>
            <a:off x="7666180" y="2831523"/>
            <a:ext cx="565727" cy="669636"/>
          </a:xfrm>
          <a:prstGeom prst="down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671ED15-236B-C184-AF61-0AF39800D74B}"/>
              </a:ext>
            </a:extLst>
          </p:cNvPr>
          <p:cNvSpPr/>
          <p:nvPr/>
        </p:nvSpPr>
        <p:spPr>
          <a:xfrm>
            <a:off x="2563090" y="1278658"/>
            <a:ext cx="7331363" cy="1558636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b="1"/>
              <a:t>Interpreting Net rating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CA2C20-B597-047E-E938-5B7CD09708AA}"/>
              </a:ext>
            </a:extLst>
          </p:cNvPr>
          <p:cNvSpPr/>
          <p:nvPr/>
        </p:nvSpPr>
        <p:spPr>
          <a:xfrm>
            <a:off x="2436091" y="3506929"/>
            <a:ext cx="3659909" cy="1558636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b="1"/>
              <a:t>Random Forest Regression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B613358-679F-84BE-1A02-D8E9B126A5E4}"/>
              </a:ext>
            </a:extLst>
          </p:cNvPr>
          <p:cNvSpPr/>
          <p:nvPr/>
        </p:nvSpPr>
        <p:spPr>
          <a:xfrm>
            <a:off x="6234545" y="3506929"/>
            <a:ext cx="3659909" cy="1558636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b="1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61565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D3BA7-8A45-C642-83AD-40C72160C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Franklin Gothic Medium"/>
              </a:rPr>
              <a:t>Net Rating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77A30-D0AE-1C7E-46F6-2EF29E6D4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Team's point differential per 100 possessions while the player is on the court</a:t>
            </a:r>
          </a:p>
          <a:p>
            <a:r>
              <a:rPr lang="en-US">
                <a:ea typeface="+mn-lt"/>
                <a:cs typeface="+mn-lt"/>
              </a:rPr>
              <a:t>Features like physical stats, team, points scored, assists, and rebounds are considered for modeling</a:t>
            </a:r>
          </a:p>
          <a:p>
            <a:r>
              <a:rPr lang="en-US">
                <a:ea typeface="+mn-lt"/>
                <a:cs typeface="+mn-lt"/>
              </a:rPr>
              <a:t>Calculated feature importance of  the variables using random forest regressor for each season to observe the trend in importance given to each variable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1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C63A-B70E-B5D5-4FD8-F875A63EE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</p:spPr>
        <p:txBody>
          <a:bodyPr anchor="b">
            <a:normAutofit/>
          </a:bodyPr>
          <a:lstStyle/>
          <a:p>
            <a:r>
              <a:rPr lang="en-US">
                <a:latin typeface="Franklin Gothic Medium"/>
              </a:rPr>
              <a:t>Feature Importance</a:t>
            </a: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5C54C69E-C32F-63D1-34D1-8A359A3C5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691" y="1676400"/>
            <a:ext cx="8156618" cy="4343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5212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59368-35BE-5CD7-A6C9-F71938D89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Franklin Gothic Medium"/>
              </a:rPr>
              <a:t>Limitations and 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96077-6D7F-4968-427B-C48009F66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>
              <a:spcBef>
                <a:spcPts val="0"/>
              </a:spcBef>
              <a:spcAft>
                <a:spcPts val="600"/>
              </a:spcAft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Accuracy</a:t>
            </a:r>
          </a:p>
          <a:p>
            <a:pPr marL="285750">
              <a:spcBef>
                <a:spcPts val="0"/>
              </a:spcBef>
              <a:spcAft>
                <a:spcPts val="600"/>
              </a:spcAft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Does not take into consideration other factors that contribute to the success of the player.</a:t>
            </a:r>
          </a:p>
          <a:p>
            <a:r>
              <a:rPr lang="en-US">
                <a:ea typeface="+mn-lt"/>
                <a:cs typeface="+mn-lt"/>
              </a:rPr>
              <a:t>Basketball is a team sport, and the data we have is of individual players, not the performance of the team.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The way a player performs doesn't always indicate how skilled they are. </a:t>
            </a:r>
          </a:p>
          <a:p>
            <a:r>
              <a:rPr lang="en-US">
                <a:ea typeface="+mn-lt"/>
                <a:cs typeface="+mn-lt"/>
              </a:rPr>
              <a:t>Data that takes skills into consideration can be used to understand combinations that would improve overall results.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B5779-9042-72A8-8DEB-91D9BB3FD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891" y="432761"/>
            <a:ext cx="10058400" cy="963084"/>
          </a:xfrm>
        </p:spPr>
        <p:txBody>
          <a:bodyPr/>
          <a:lstStyle/>
          <a:p>
            <a:r>
              <a:rPr lang="en-US">
                <a:latin typeface="Franklin Gothic Medium"/>
              </a:rPr>
              <a:t>Conclusion and Interesting finds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1B226-4C62-7BA1-9FF4-DB87CE820F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12758" y="1498553"/>
            <a:ext cx="10707725" cy="45212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>
                <a:latin typeface="Franklin Gothic Medium"/>
                <a:ea typeface="+mn-lt"/>
                <a:cs typeface="+mn-lt"/>
              </a:rPr>
              <a:t>Overall, this was a very fun dataset to work with, and we are pleasantly surprised with the results.</a:t>
            </a:r>
            <a:endParaRPr lang="en-US">
              <a:ea typeface="+mn-lt"/>
              <a:cs typeface="+mn-lt"/>
            </a:endParaRPr>
          </a:p>
          <a:p>
            <a:pPr marL="342900" indent="-342900"/>
            <a:r>
              <a:rPr lang="en-US">
                <a:ea typeface="+mn-lt"/>
                <a:cs typeface="+mn-lt"/>
              </a:rPr>
              <a:t>It is quite difficult to determine if a players will be drafted or not, and there appear to be other factors at play that are not necessarily included in this dataset.</a:t>
            </a:r>
            <a:endParaRPr lang="en-US"/>
          </a:p>
          <a:p>
            <a:pPr marL="342900" indent="-342900"/>
            <a:r>
              <a:rPr lang="en-US"/>
              <a:t>Other factors which may influence could potentially be – body fat percentage, hand width, standing reach, lane agility, shuttle run etc.</a:t>
            </a:r>
          </a:p>
          <a:p>
            <a:pPr marL="457200" indent="-457200">
              <a:buAutoNum type="arabicPeriod"/>
            </a:pP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0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</p:spPr>
        <p:txBody>
          <a:bodyPr anchor="b">
            <a:normAutofit/>
          </a:bodyPr>
          <a:lstStyle/>
          <a:p>
            <a:r>
              <a:rPr lang="en-US">
                <a:latin typeface="Franklin Gothic Medium"/>
              </a:rPr>
              <a:t>Dataset Insights -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EC4F23C-5465-1677-B3C3-12E4B0B161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0783" y="1658041"/>
            <a:ext cx="5786912" cy="433149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/>
              <a:t>Dataset was taken from Kaggle</a:t>
            </a:r>
          </a:p>
          <a:p>
            <a:r>
              <a:rPr lang="en-US"/>
              <a:t>Link to the dataset: </a:t>
            </a:r>
            <a:r>
              <a:rPr lang="en-US" sz="1400">
                <a:ea typeface="+mn-lt"/>
                <a:cs typeface="+mn-lt"/>
              </a:rPr>
              <a:t>https://www.kaggle.com/datasets/justinas/nba-players-data?select=all_seasons.csv </a:t>
            </a:r>
          </a:p>
          <a:p>
            <a:r>
              <a:rPr lang="en-US" sz="2200"/>
              <a:t>Data ranging from 1996 - 2021</a:t>
            </a:r>
            <a:endParaRPr lang="en-US" sz="1400"/>
          </a:p>
          <a:p>
            <a:r>
              <a:rPr lang="en-US"/>
              <a:t>No of rows  : 12305</a:t>
            </a:r>
          </a:p>
          <a:p>
            <a:r>
              <a:rPr lang="en-US"/>
              <a:t>No of columns : 22</a:t>
            </a:r>
          </a:p>
          <a:p>
            <a:r>
              <a:rPr lang="en-US"/>
              <a:t>Some important features include player's physical characteristics, percentage of shooting efficiency, average points scored, net rating, assists, rebounds, etc.</a:t>
            </a:r>
          </a:p>
        </p:txBody>
      </p:sp>
      <p:pic>
        <p:nvPicPr>
          <p:cNvPr id="5" name="Picture Placeholder 4" descr="Basketball players raising hands together" title="Sample picture"/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5413"/>
          <a:stretch/>
        </p:blipFill>
        <p:spPr>
          <a:xfrm>
            <a:off x="6921817" y="1712120"/>
            <a:ext cx="4846320" cy="4343400"/>
          </a:xfrm>
          <a:noFill/>
        </p:spPr>
      </p:pic>
    </p:spTree>
    <p:extLst>
      <p:ext uri="{BB962C8B-B14F-4D97-AF65-F5344CB8AC3E}">
        <p14:creationId xmlns:p14="http://schemas.microsoft.com/office/powerpoint/2010/main" val="305338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1112" y="292894"/>
            <a:ext cx="10058400" cy="678657"/>
          </a:xfrm>
        </p:spPr>
        <p:txBody>
          <a:bodyPr/>
          <a:lstStyle/>
          <a:p>
            <a:pPr algn="ctr"/>
            <a:r>
              <a:rPr lang="en-US">
                <a:latin typeface="Franklin Gothic Medium"/>
                <a:ea typeface="+mj-lt"/>
                <a:cs typeface="+mj-lt"/>
              </a:rPr>
              <a:t>Objectives</a:t>
            </a:r>
            <a:endParaRPr lang="en-US">
              <a:latin typeface="Franklin Gothic Mediu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8165CC-D86F-CD08-BBD5-FF4484100CA8}"/>
              </a:ext>
            </a:extLst>
          </p:cNvPr>
          <p:cNvSpPr txBox="1"/>
          <p:nvPr/>
        </p:nvSpPr>
        <p:spPr>
          <a:xfrm>
            <a:off x="668195" y="1217584"/>
            <a:ext cx="10956215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endParaRPr lang="en-US" sz="2400"/>
          </a:p>
          <a:p>
            <a:pPr marL="285750" indent="-285750">
              <a:lnSpc>
                <a:spcPct val="90000"/>
              </a:lnSpc>
              <a:spcBef>
                <a:spcPts val="1800"/>
              </a:spcBef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See impact of height and weight of a player when it comes to their performance.</a:t>
            </a:r>
            <a:endParaRPr lang="en-US" sz="2400"/>
          </a:p>
          <a:p>
            <a:pPr marL="285750" indent="-285750">
              <a:lnSpc>
                <a:spcPct val="90000"/>
              </a:lnSpc>
              <a:spcBef>
                <a:spcPts val="1800"/>
              </a:spcBef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Predict if the player will get drafted in the upcoming round.</a:t>
            </a:r>
          </a:p>
          <a:p>
            <a:pPr marL="285750" indent="-285750">
              <a:lnSpc>
                <a:spcPct val="90000"/>
              </a:lnSpc>
              <a:spcBef>
                <a:spcPts val="1800"/>
              </a:spcBef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Determine if a player is offensive.</a:t>
            </a:r>
          </a:p>
          <a:p>
            <a:pPr marL="342900" indent="-342900">
              <a:lnSpc>
                <a:spcPct val="90000"/>
              </a:lnSpc>
              <a:spcBef>
                <a:spcPts val="1800"/>
              </a:spcBef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Understand specific performance characteristics of a player that helped their gameplay in a particular season.</a:t>
            </a:r>
            <a:endParaRPr lang="en-US" sz="2400"/>
          </a:p>
          <a:p>
            <a:pPr marL="285750" indent="-285750">
              <a:lnSpc>
                <a:spcPct val="90000"/>
              </a:lnSpc>
              <a:spcBef>
                <a:spcPts val="1800"/>
              </a:spcBef>
              <a:buFont typeface="Arial"/>
              <a:buChar char="•"/>
            </a:pPr>
            <a:endParaRPr lang="en-US"/>
          </a:p>
          <a:p>
            <a:br>
              <a:rPr lang="en-US"/>
            </a:br>
            <a:endParaRPr lang="en-US"/>
          </a:p>
          <a:p>
            <a:br>
              <a:rPr lang="en-US"/>
            </a:br>
            <a:endParaRPr lang="en-US"/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5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8AB400E-FB23-F3DD-841E-90074F497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</p:spPr>
        <p:txBody>
          <a:bodyPr/>
          <a:lstStyle/>
          <a:p>
            <a:r>
              <a:rPr lang="en-US">
                <a:latin typeface="Franklin Gothic Medium"/>
              </a:rPr>
              <a:t>Feature Engineering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E685B67-CC90-EA86-9FE5-1F0F0F0F7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28" y="1711036"/>
            <a:ext cx="6164059" cy="43087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Replaced Undrafted with 0 for </a:t>
            </a:r>
            <a:r>
              <a:rPr lang="en-US" err="1"/>
              <a:t>draft_year</a:t>
            </a:r>
            <a:r>
              <a:rPr lang="en-US"/>
              <a:t>, </a:t>
            </a:r>
            <a:r>
              <a:rPr lang="en-US" err="1"/>
              <a:t>draft_round</a:t>
            </a:r>
            <a:r>
              <a:rPr lang="en-US"/>
              <a:t> and </a:t>
            </a:r>
            <a:r>
              <a:rPr lang="en-US" err="1"/>
              <a:t>draft_number</a:t>
            </a:r>
            <a:r>
              <a:rPr lang="en-US"/>
              <a:t> columns</a:t>
            </a:r>
          </a:p>
          <a:p>
            <a:r>
              <a:rPr lang="en-US"/>
              <a:t>Converted </a:t>
            </a:r>
            <a:r>
              <a:rPr lang="en-US" err="1"/>
              <a:t>draft_round</a:t>
            </a:r>
            <a:r>
              <a:rPr lang="en-US"/>
              <a:t> and </a:t>
            </a:r>
            <a:r>
              <a:rPr lang="en-US" err="1"/>
              <a:t>draft_number</a:t>
            </a:r>
            <a:r>
              <a:rPr lang="en-US"/>
              <a:t> to integer type and </a:t>
            </a:r>
            <a:r>
              <a:rPr lang="en-US" err="1"/>
              <a:t>draft_year</a:t>
            </a:r>
            <a:r>
              <a:rPr lang="en-US"/>
              <a:t> to datetime</a:t>
            </a:r>
            <a:r>
              <a:rPr lang="en-US">
                <a:ea typeface="+mn-lt"/>
                <a:cs typeface="+mn-lt"/>
              </a:rPr>
              <a:t> type</a:t>
            </a:r>
          </a:p>
          <a:p>
            <a:r>
              <a:rPr lang="en-US"/>
              <a:t>Standardized the numerical columns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7" name="Picture 7" descr="A picture containing text, plaque&#10;&#10;Description automatically generated">
            <a:extLst>
              <a:ext uri="{FF2B5EF4-FFF2-40B4-BE49-F238E27FC236}">
                <a16:creationId xmlns:a16="http://schemas.microsoft.com/office/drawing/2014/main" id="{B4479E93-F116-F3C8-38FF-87969DE24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218" y="920680"/>
            <a:ext cx="4463472" cy="525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79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3458CBE1-E3E3-BD12-3B76-B40B6A5F5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857251"/>
          </a:xfrm>
        </p:spPr>
        <p:txBody>
          <a:bodyPr/>
          <a:lstStyle/>
          <a:p>
            <a:r>
              <a:rPr lang="en-US">
                <a:latin typeface="Franklin Gothic Medium"/>
              </a:rPr>
              <a:t>Physical</a:t>
            </a:r>
            <a:r>
              <a:rPr lang="en-US"/>
              <a:t> </a:t>
            </a:r>
            <a:r>
              <a:rPr lang="en-US">
                <a:latin typeface="Franklin Gothic Medium"/>
              </a:rPr>
              <a:t>Characteristics</a:t>
            </a:r>
          </a:p>
        </p:txBody>
      </p:sp>
      <p:pic>
        <p:nvPicPr>
          <p:cNvPr id="6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F89E0AEE-DD75-F86D-B919-EAEC13A0E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626" y="1530679"/>
            <a:ext cx="3535427" cy="2463371"/>
          </a:xfrm>
          <a:prstGeom prst="rect">
            <a:avLst/>
          </a:prstGeom>
          <a:noFill/>
        </p:spPr>
      </p:pic>
      <p:pic>
        <p:nvPicPr>
          <p:cNvPr id="3" name="Picture 3" descr="Chart, treemap chart&#10;&#10;Description automatically generated">
            <a:extLst>
              <a:ext uri="{FF2B5EF4-FFF2-40B4-BE49-F238E27FC236}">
                <a16:creationId xmlns:a16="http://schemas.microsoft.com/office/drawing/2014/main" id="{851F5454-BA70-7CC9-D988-6F716094B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719" y="1533086"/>
            <a:ext cx="2743200" cy="24566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D7E6F4-68A7-B2E8-0955-AA282237FEBA}"/>
              </a:ext>
            </a:extLst>
          </p:cNvPr>
          <p:cNvSpPr txBox="1"/>
          <p:nvPr/>
        </p:nvSpPr>
        <p:spPr>
          <a:xfrm>
            <a:off x="1065450" y="4460733"/>
            <a:ext cx="853709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Decreasing trend in average height and weight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Taller</a:t>
            </a:r>
            <a:r>
              <a:rPr lang="en-US">
                <a:ea typeface="+mn-lt"/>
                <a:cs typeface="+mn-lt"/>
              </a:rPr>
              <a:t> and heftier players get more rebounds and less assists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Physical characteristics have little impact on points scored or net rating of a player</a:t>
            </a:r>
          </a:p>
        </p:txBody>
      </p:sp>
    </p:spTree>
    <p:extLst>
      <p:ext uri="{BB962C8B-B14F-4D97-AF65-F5344CB8AC3E}">
        <p14:creationId xmlns:p14="http://schemas.microsoft.com/office/powerpoint/2010/main" val="257011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28DBE-1276-FFB1-90BA-7600E0860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                                       </a:t>
            </a:r>
            <a:r>
              <a:rPr lang="en-US">
                <a:latin typeface="Franklin Gothic Medium"/>
              </a:rPr>
              <a:t>   Season v/s Age</a:t>
            </a: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7DBF54AC-C3BC-1B50-D75B-EA9FD7BDD3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3162" y="1728787"/>
            <a:ext cx="7305675" cy="4238625"/>
          </a:xfrm>
        </p:spPr>
      </p:pic>
    </p:spTree>
    <p:extLst>
      <p:ext uri="{BB962C8B-B14F-4D97-AF65-F5344CB8AC3E}">
        <p14:creationId xmlns:p14="http://schemas.microsoft.com/office/powerpoint/2010/main" val="196059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14237-6012-E187-A2DB-7705033FD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Franklin Gothic Medium"/>
              </a:rPr>
              <a:t>Top 10 players </a:t>
            </a: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6BDAA9D3-E6FB-80C5-DC65-4DE1CCD869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6612" y="1858990"/>
            <a:ext cx="8575082" cy="4242983"/>
          </a:xfrm>
        </p:spPr>
      </p:pic>
    </p:spTree>
    <p:extLst>
      <p:ext uri="{BB962C8B-B14F-4D97-AF65-F5344CB8AC3E}">
        <p14:creationId xmlns:p14="http://schemas.microsoft.com/office/powerpoint/2010/main" val="419001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FA03481-3E42-B9B5-DE79-4D39C7DAF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842819"/>
          </a:xfrm>
        </p:spPr>
        <p:txBody>
          <a:bodyPr/>
          <a:lstStyle/>
          <a:p>
            <a:r>
              <a:rPr lang="en-US"/>
              <a:t>                            </a:t>
            </a:r>
            <a:r>
              <a:rPr lang="en-US">
                <a:latin typeface="Franklin Gothic Medium"/>
              </a:rPr>
              <a:t>    Processing and Modelling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6BF4C39-2464-2910-6567-02B800BB691B}"/>
              </a:ext>
            </a:extLst>
          </p:cNvPr>
          <p:cNvSpPr/>
          <p:nvPr/>
        </p:nvSpPr>
        <p:spPr>
          <a:xfrm>
            <a:off x="2545870" y="1739302"/>
            <a:ext cx="7331363" cy="1558636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Determining if player is offensive</a:t>
            </a:r>
            <a:endParaRPr lang="en-US" sz="240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297BB3B-9F9C-4905-3DB7-DB47B951AB9E}"/>
              </a:ext>
            </a:extLst>
          </p:cNvPr>
          <p:cNvSpPr/>
          <p:nvPr/>
        </p:nvSpPr>
        <p:spPr>
          <a:xfrm>
            <a:off x="4440891" y="3974031"/>
            <a:ext cx="3659909" cy="1558636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b="1"/>
              <a:t>Logistic regression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D145001A-DE62-36C3-6A94-019524253F60}"/>
              </a:ext>
            </a:extLst>
          </p:cNvPr>
          <p:cNvSpPr/>
          <p:nvPr/>
        </p:nvSpPr>
        <p:spPr>
          <a:xfrm>
            <a:off x="5929862" y="3305082"/>
            <a:ext cx="565727" cy="669636"/>
          </a:xfrm>
          <a:prstGeom prst="down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D9881-A41B-AA2F-4033-180BD630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Franklin Gothic Medium"/>
              </a:rPr>
              <a:t>Shooting Efficiency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E2289-1A82-9898-4ECE-0B3B74509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6222" y="1676401"/>
            <a:ext cx="10258978" cy="43434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Measure of shooting efficiency that takes into account free throws, 2 and 3 points.</a:t>
            </a:r>
          </a:p>
          <a:p>
            <a:r>
              <a:rPr lang="en-US"/>
              <a:t>Features like percentage of available offensive rebounds, average assists, average points and percentage of assists. </a:t>
            </a:r>
          </a:p>
          <a:p>
            <a:r>
              <a:rPr lang="en-US">
                <a:ea typeface="+mn-lt"/>
                <a:cs typeface="+mn-lt"/>
              </a:rPr>
              <a:t>Threshold value is set to the mean value of the players shooting efficiency.</a:t>
            </a:r>
          </a:p>
          <a:p>
            <a:r>
              <a:rPr lang="en-US"/>
              <a:t>Used logistic regression to determine if the player is offensive.</a:t>
            </a:r>
          </a:p>
        </p:txBody>
      </p:sp>
    </p:spTree>
    <p:extLst>
      <p:ext uri="{BB962C8B-B14F-4D97-AF65-F5344CB8AC3E}">
        <p14:creationId xmlns:p14="http://schemas.microsoft.com/office/powerpoint/2010/main" val="38210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sketball 16x9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ketball_16x9.potx" id="{DCF2C791-EE76-41C3-9BB0-21CE31E0B312}" vid="{AA4094CD-6F6C-4074-B677-74FA5D2823E5}"/>
    </a:ext>
  </a:extLst>
</a:theme>
</file>

<file path=ppt/theme/theme2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8D310D-4A5D-4E4B-9AC7-1412ED7A301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490F993-4A60-4320-8214-6C61F2B2D8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394A7E-DAA4-49A6-A2E1-C4E8E87306CD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14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Basketball 16x9</vt:lpstr>
      <vt:lpstr>NBA Players Analysis</vt:lpstr>
      <vt:lpstr>Dataset Insights -</vt:lpstr>
      <vt:lpstr>Objectives</vt:lpstr>
      <vt:lpstr>Feature Engineering</vt:lpstr>
      <vt:lpstr>Physical Characteristics</vt:lpstr>
      <vt:lpstr>                                          Season v/s Age</vt:lpstr>
      <vt:lpstr>Top 10 players </vt:lpstr>
      <vt:lpstr>                                Processing and Modelling</vt:lpstr>
      <vt:lpstr>Shooting Efficiency</vt:lpstr>
      <vt:lpstr>PowerPoint Presentation</vt:lpstr>
      <vt:lpstr>Net Rating</vt:lpstr>
      <vt:lpstr>Feature Importance</vt:lpstr>
      <vt:lpstr>Limitations and Future Scope</vt:lpstr>
      <vt:lpstr>Conclusion and Interesting finds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revision>2</cp:revision>
  <dcterms:created xsi:type="dcterms:W3CDTF">2022-12-06T01:40:25Z</dcterms:created>
  <dcterms:modified xsi:type="dcterms:W3CDTF">2022-12-08T21:35:59Z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