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7"/>
  </p:notesMasterIdLst>
  <p:sldIdLst>
    <p:sldId id="256" r:id="rId3"/>
    <p:sldId id="261" r:id="rId4"/>
    <p:sldId id="1214" r:id="rId5"/>
    <p:sldId id="1213" r:id="rId6"/>
    <p:sldId id="291" r:id="rId7"/>
    <p:sldId id="1208" r:id="rId8"/>
    <p:sldId id="1209" r:id="rId9"/>
    <p:sldId id="263" r:id="rId10"/>
    <p:sldId id="292" r:id="rId11"/>
    <p:sldId id="268" r:id="rId12"/>
    <p:sldId id="294" r:id="rId13"/>
    <p:sldId id="270" r:id="rId14"/>
    <p:sldId id="1206" r:id="rId15"/>
    <p:sldId id="279" r:id="rId16"/>
    <p:sldId id="281" r:id="rId17"/>
    <p:sldId id="282" r:id="rId18"/>
    <p:sldId id="283" r:id="rId19"/>
    <p:sldId id="284" r:id="rId20"/>
    <p:sldId id="1207" r:id="rId21"/>
    <p:sldId id="1215" r:id="rId22"/>
    <p:sldId id="1216" r:id="rId23"/>
    <p:sldId id="289" r:id="rId24"/>
    <p:sldId id="1211" r:id="rId25"/>
    <p:sldId id="1210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28CEB5A-010B-8B41-AA15-8BCE5C75A35B}">
          <p14:sldIdLst>
            <p14:sldId id="256"/>
            <p14:sldId id="261"/>
            <p14:sldId id="1214"/>
            <p14:sldId id="1213"/>
          </p14:sldIdLst>
        </p14:section>
        <p14:section name="Pair Trading Application" id="{E7B5F463-AE2D-A647-8D41-0848D6FC6CCF}">
          <p14:sldIdLst>
            <p14:sldId id="291"/>
            <p14:sldId id="1208"/>
            <p14:sldId id="1209"/>
            <p14:sldId id="263"/>
            <p14:sldId id="292"/>
            <p14:sldId id="268"/>
            <p14:sldId id="294"/>
            <p14:sldId id="270"/>
          </p14:sldIdLst>
        </p14:section>
        <p14:section name="Model" id="{8C894773-F296-8D46-A149-4C02CDA7C7E7}">
          <p14:sldIdLst>
            <p14:sldId id="1206"/>
            <p14:sldId id="279"/>
            <p14:sldId id="281"/>
          </p14:sldIdLst>
        </p14:section>
        <p14:section name="Model Optimization" id="{996CE8DC-F545-5442-A97C-B58DBE0E3998}">
          <p14:sldIdLst>
            <p14:sldId id="282"/>
            <p14:sldId id="283"/>
          </p14:sldIdLst>
        </p14:section>
        <p14:section name="Backtest of Model" id="{ABB8440C-CFA0-8C4C-9F6E-8AD448B44AC5}">
          <p14:sldIdLst>
            <p14:sldId id="284"/>
            <p14:sldId id="1207"/>
            <p14:sldId id="1215"/>
            <p14:sldId id="1216"/>
          </p14:sldIdLst>
        </p14:section>
        <p14:section name="Summary" id="{EC6986B9-C040-854F-851D-F4EB8255ABC8}">
          <p14:sldIdLst>
            <p14:sldId id="289"/>
          </p14:sldIdLst>
        </p14:section>
        <p14:section name="Appendix" id="{BCFAB3CF-C2F8-324F-904F-3024067F725F}">
          <p14:sldIdLst>
            <p14:sldId id="1211"/>
            <p14:sldId id="12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2" roundtripDataSignature="AMtx7mhbu0o7qmPD3nXCIxGfPAR05n8v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6"/>
    <p:restoredTop sz="82099"/>
  </p:normalViewPr>
  <p:slideViewPr>
    <p:cSldViewPr snapToGrid="0">
      <p:cViewPr varScale="1">
        <p:scale>
          <a:sx n="115" d="100"/>
          <a:sy n="115" d="100"/>
        </p:scale>
        <p:origin x="1032" y="19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15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5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52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15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6.xml"/><Relationship Id="rId15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VID-19_pandemi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61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31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1870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Problem:</a:t>
            </a:r>
            <a:endParaRPr lang="en-CA" altLang="zh-CN" sz="1200" b="1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Spilt</a:t>
            </a:r>
            <a:r>
              <a:rPr lang="zh-CN" altLang="en-US" sz="1200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sz="1200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data:</a:t>
            </a:r>
            <a:r>
              <a:rPr lang="zh-CN" altLang="en-US" sz="1200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endParaRPr lang="en-CA" altLang="zh-CN" sz="1200" b="1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 validate the model,  We choose to split the dataset, that is, the 70% of the dataset will be used to train our model, and the rest 30% dataset will be used to test the performance of the optimized model.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072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altLang="zh-CN" sz="12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normalize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price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ratio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by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using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Z-score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order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better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observing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degree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that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price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ratio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moving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around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mean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z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defined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as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CA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10days Moving avg, 2 </a:t>
            </a:r>
            <a:r>
              <a:rPr lang="en-CA" altLang="zh-CN" sz="1200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dat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e</a:t>
            </a:r>
            <a:r>
              <a:rPr lang="en-CA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moving avg, 10days SD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,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call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moving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average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as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window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length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。</a:t>
            </a:r>
            <a:endParaRPr lang="en-CA" altLang="zh-CN" sz="12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CA" altLang="zh-CN" sz="12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Take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look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for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rolling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mean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z-score,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z-score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=1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and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-1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are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good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trading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threshold,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therefore,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we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select,</a:t>
            </a:r>
            <a:r>
              <a:rPr lang="zh-CN" altLang="en-US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when..</a:t>
            </a:r>
            <a:endParaRPr lang="en-US" sz="12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503" name="Google Shape;50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See the pic, green </a:t>
            </a:r>
            <a:r>
              <a:rPr lang="en-US" dirty="0" err="1"/>
              <a:t>measn</a:t>
            </a:r>
            <a:r>
              <a:rPr lang="en-US" dirty="0"/>
              <a:t> buy signal, read means sell signal. in the second pic, that is, buy S1, Sell S2.</a:t>
            </a:r>
            <a:endParaRPr dirty="0"/>
          </a:p>
        </p:txBody>
      </p:sp>
      <p:sp>
        <p:nvSpPr>
          <p:cNvPr id="521" name="Google Shape;521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18b18ff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g918b18ff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b="1" dirty="0">
                <a:sym typeface="Open Sans"/>
              </a:rPr>
              <a:t>Goal:</a:t>
            </a:r>
            <a:r>
              <a:rPr lang="zh-CN" altLang="en-US" b="1" dirty="0">
                <a:sym typeface="Open Sans"/>
              </a:rPr>
              <a:t> </a:t>
            </a:r>
            <a:endParaRPr lang="en-CA" altLang="zh-CN" b="1" dirty="0">
              <a:sym typeface="Open Sans"/>
            </a:endParaRPr>
          </a:p>
          <a:p>
            <a:r>
              <a:rPr lang="en-US" altLang="zh-CN" b="1" dirty="0">
                <a:sym typeface="Open Sans"/>
              </a:rPr>
              <a:t>…</a:t>
            </a:r>
            <a:endParaRPr lang="en-CA" altLang="zh-CN" b="1" dirty="0">
              <a:sym typeface="Open Sans"/>
            </a:endParaRPr>
          </a:p>
          <a:p>
            <a:endParaRPr lang="en-US" altLang="zh-CN" dirty="0">
              <a:sym typeface="Open Sans"/>
            </a:endParaRPr>
          </a:p>
          <a:p>
            <a:r>
              <a:rPr lang="en-US" altLang="zh-CN" b="1" dirty="0">
                <a:sym typeface="Open Sans"/>
              </a:rPr>
              <a:t>How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we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calculate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profits:</a:t>
            </a:r>
          </a:p>
          <a:p>
            <a:r>
              <a:rPr lang="en-US" altLang="zh-CN" b="0" dirty="0">
                <a:sym typeface="Open Sans"/>
              </a:rPr>
              <a:t>Formula:..</a:t>
            </a:r>
            <a:endParaRPr lang="en-US" b="0" dirty="0">
              <a:sym typeface="Open Sans"/>
            </a:endParaRPr>
          </a:p>
          <a:p>
            <a:r>
              <a:rPr lang="en-US" dirty="0">
                <a:sym typeface="Open Sans"/>
              </a:rPr>
              <a:t>Start with no money and no position.</a:t>
            </a:r>
          </a:p>
          <a:p>
            <a:r>
              <a:rPr lang="en-US" dirty="0">
                <a:sym typeface="Open Sans"/>
              </a:rPr>
              <a:t>Clear all the positions at the final price when we exit.</a:t>
            </a:r>
          </a:p>
          <a:p>
            <a:r>
              <a:rPr lang="en-US" dirty="0">
                <a:sym typeface="Open Sans"/>
              </a:rPr>
              <a:t>* profit does not consider commission fee.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532" name="Google Shape;532;g918b18ffb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opotmize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optimze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endParaRPr lang="en-CA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CN" b="1" dirty="0"/>
              <a:t>Optimize</a:t>
            </a:r>
            <a:r>
              <a:rPr lang="zh-CN" altLang="en-US" b="1" dirty="0"/>
              <a:t> </a:t>
            </a:r>
            <a:r>
              <a:rPr lang="en-US" altLang="zh-CN" b="1" dirty="0" err="1"/>
              <a:t>feasure</a:t>
            </a:r>
            <a:r>
              <a:rPr lang="zh-CN" altLang="en-US" b="1" dirty="0"/>
              <a:t> </a:t>
            </a:r>
            <a:endParaRPr lang="en-CA" altLang="zh-C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CA" altLang="zh-C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CN" b="1" dirty="0"/>
              <a:t>Best</a:t>
            </a:r>
            <a:r>
              <a:rPr lang="zh-CN" altLang="en-US" b="1" dirty="0"/>
              <a:t> </a:t>
            </a:r>
            <a:r>
              <a:rPr lang="en-US" altLang="zh-CN" b="1" dirty="0"/>
              <a:t>combination</a:t>
            </a:r>
            <a:endParaRPr lang="en-CA" altLang="zh-C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CN" b="1" dirty="0"/>
              <a:t>..</a:t>
            </a:r>
            <a:r>
              <a:rPr lang="zh-CN" altLang="en-US" b="1" dirty="0"/>
              <a:t> </a:t>
            </a:r>
            <a:endParaRPr b="1" dirty="0"/>
          </a:p>
        </p:txBody>
      </p:sp>
      <p:sp>
        <p:nvSpPr>
          <p:cNvPr id="540" name="Google Shape;54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b="1" dirty="0">
                <a:sym typeface="Open Sans"/>
              </a:rPr>
              <a:t>Model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Performance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on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test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data:</a:t>
            </a:r>
            <a:r>
              <a:rPr lang="zh-CN" altLang="en-US" b="1" dirty="0">
                <a:sym typeface="Open Sans"/>
              </a:rPr>
              <a:t> </a:t>
            </a:r>
            <a:endParaRPr lang="en-US" b="1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>
                <a:sym typeface="Open Sans"/>
              </a:rPr>
              <a:t>When apply </a:t>
            </a:r>
            <a:r>
              <a:rPr lang="en-US" altLang="zh-CN" dirty="0">
                <a:sym typeface="Open Sans"/>
              </a:rPr>
              <a:t>optimized</a:t>
            </a:r>
            <a:r>
              <a:rPr lang="en-US" dirty="0">
                <a:sym typeface="Open Sans"/>
              </a:rPr>
              <a:t> model to test dataset, we have </a:t>
            </a:r>
            <a:r>
              <a:rPr lang="en-US" altLang="zh-CN" dirty="0">
                <a:sym typeface="Open Sans"/>
              </a:rPr>
              <a:t>5.19</a:t>
            </a:r>
            <a:r>
              <a:rPr lang="en-US" dirty="0">
                <a:sym typeface="Open Sans"/>
              </a:rPr>
              <a:t> profits</a:t>
            </a:r>
            <a:r>
              <a:rPr lang="en-US" altLang="zh-CN" dirty="0">
                <a:sym typeface="Open Sa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sz="1200" b="1" dirty="0" err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Checj</a:t>
            </a:r>
            <a:r>
              <a:rPr lang="zh-CN" altLang="en-US" sz="12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out</a:t>
            </a:r>
            <a:r>
              <a:rPr lang="zh-CN" altLang="en-US" sz="12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b="1" dirty="0" err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overfiiting</a:t>
            </a:r>
            <a:r>
              <a:rPr lang="en-US" altLang="zh-CN" sz="12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-US" sz="1200" b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By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oberseving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grapgh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above,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we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found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some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above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5.19.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so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our chosen model on test data is far from optimal. It is because our model is overfitted to the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train </a:t>
            </a:r>
            <a:r>
              <a:rPr 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sz="1200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sz="12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Final</a:t>
            </a:r>
            <a:r>
              <a:rPr lang="zh-CN" altLang="en-US" sz="12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Optimal</a:t>
            </a:r>
            <a:r>
              <a:rPr lang="zh-CN" altLang="en-US" sz="12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Model:</a:t>
            </a:r>
            <a:r>
              <a:rPr lang="zh-CN" altLang="en-US" sz="12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1200" b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By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 err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oberving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above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plot,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we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see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when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window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length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between 1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to 2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2,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we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make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profit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around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more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than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5.19,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so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window length that is between 1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to 2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our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options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apply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real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life.</a:t>
            </a:r>
            <a:r>
              <a:rPr lang="zh-CN" altLang="en-US" sz="1200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1200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dirty="0">
              <a:sym typeface="Open Sans"/>
            </a:endParaRPr>
          </a:p>
        </p:txBody>
      </p:sp>
      <p:sp>
        <p:nvSpPr>
          <p:cNvPr id="551" name="Google Shape;551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dirty="0">
                <a:sym typeface="Open Sans"/>
              </a:rPr>
              <a:t>From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April,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stock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market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entering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bull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market,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whih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means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overall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stock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prices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rsifing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up.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Same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and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now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tesing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our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model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can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actually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make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more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profit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comparied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other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strategies.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date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range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our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test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data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belsongs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perido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bull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market,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which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stock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prices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remainsing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stable.</a:t>
            </a:r>
            <a:r>
              <a:rPr lang="zh-CN" altLang="en-US" dirty="0">
                <a:sym typeface="Open Sans"/>
              </a:rPr>
              <a:t> </a:t>
            </a:r>
            <a:endParaRPr lang="en-US" dirty="0">
              <a:sym typeface="Open Sans"/>
            </a:endParaRPr>
          </a:p>
        </p:txBody>
      </p:sp>
      <p:sp>
        <p:nvSpPr>
          <p:cNvPr id="551" name="Google Shape;551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907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problem,</a:t>
            </a:r>
            <a:r>
              <a:rPr lang="zh-CN" altLang="en-US" dirty="0"/>
              <a:t> 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coming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  <a:r>
              <a:rPr lang="zh-CN" altLang="en-US" dirty="0"/>
              <a:t>  </a:t>
            </a:r>
            <a:r>
              <a:rPr lang="en-US" altLang="zh-CN" dirty="0"/>
              <a:t>Finally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strategy.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2608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dirty="0">
                <a:sym typeface="Open Sans"/>
              </a:rPr>
              <a:t>there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acouple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strategies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for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trading.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Here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comparison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net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eargings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three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simple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startegyies</a:t>
            </a:r>
            <a:r>
              <a:rPr lang="en-US" altLang="zh-CN" dirty="0">
                <a:sym typeface="Open Sans"/>
              </a:rPr>
              <a:t>: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long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positon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,short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positon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and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pair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trading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startegy</a:t>
            </a:r>
            <a:r>
              <a:rPr lang="en-US" altLang="zh-CN" dirty="0">
                <a:sym typeface="Open Sans"/>
              </a:rPr>
              <a:t>.</a:t>
            </a:r>
            <a:r>
              <a:rPr lang="zh-CN" altLang="en-US" dirty="0">
                <a:sym typeface="Open Sans"/>
              </a:rPr>
              <a:t> </a:t>
            </a:r>
            <a:endParaRPr lang="en-CA" altLang="zh-CN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CA" altLang="zh-CN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dirty="0" err="1">
                <a:sym typeface="Open Sans"/>
              </a:rPr>
              <a:t>Theretically</a:t>
            </a:r>
            <a:r>
              <a:rPr lang="en-US" altLang="zh-CN" dirty="0">
                <a:sym typeface="Open Sans"/>
              </a:rPr>
              <a:t>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Our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model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can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make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more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profit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not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taking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account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commition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fee,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taxes.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can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gain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10.26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maxim</a:t>
            </a:r>
            <a:r>
              <a:rPr lang="zh-CN" altLang="en-US" dirty="0">
                <a:sym typeface="Open Sans"/>
              </a:rPr>
              <a:t>  </a:t>
            </a:r>
            <a:r>
              <a:rPr lang="en-US" altLang="zh-CN" dirty="0">
                <a:sym typeface="Open Sans"/>
              </a:rPr>
              <a:t>profit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total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earnings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from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th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etable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shown.</a:t>
            </a:r>
            <a:r>
              <a:rPr lang="zh-CN" altLang="en-US" dirty="0">
                <a:sym typeface="Open Sans"/>
              </a:rPr>
              <a:t> </a:t>
            </a:r>
            <a:endParaRPr lang="en-CA" altLang="zh-CN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dirty="0">
                <a:sym typeface="Open Sans"/>
              </a:rPr>
              <a:t>But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reality.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some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costs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reading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trading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stocks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that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have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consider: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commission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fee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and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taxes.</a:t>
            </a:r>
            <a:r>
              <a:rPr lang="zh-CN" altLang="en-US" dirty="0">
                <a:sym typeface="Open Sans"/>
              </a:rPr>
              <a:t> </a:t>
            </a:r>
            <a:endParaRPr lang="en-CA" altLang="zh-CN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dirty="0">
                <a:sym typeface="Open Sans"/>
              </a:rPr>
              <a:t>In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case.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Our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net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earing=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total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earing-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total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commision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fee-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taxes</a:t>
            </a:r>
            <a:r>
              <a:rPr lang="zh-CN" altLang="en-US" dirty="0">
                <a:sym typeface="Open Sans"/>
              </a:rPr>
              <a:t> </a:t>
            </a:r>
            <a:endParaRPr lang="en-CA" altLang="zh-CN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dirty="0">
                <a:sym typeface="Open Sans"/>
              </a:rPr>
              <a:t>Here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choose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discount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vraokeage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fee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3.13/trade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that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avg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common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discount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braokerage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fee.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Also,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assume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our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income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below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48k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year,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gives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us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tax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rate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income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15%.</a:t>
            </a:r>
            <a:r>
              <a:rPr lang="zh-CN" altLang="en-US" dirty="0">
                <a:sym typeface="Open Sans"/>
              </a:rPr>
              <a:t> </a:t>
            </a:r>
            <a:endParaRPr lang="en-CA" altLang="zh-CN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CA" altLang="zh-CN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dirty="0">
                <a:sym typeface="Open Sans"/>
              </a:rPr>
              <a:t>After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taking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all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cost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into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our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account.</a:t>
            </a:r>
            <a:r>
              <a:rPr lang="zh-CN" altLang="en-US" dirty="0">
                <a:sym typeface="Open Sans"/>
              </a:rPr>
              <a:t> 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surprising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found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have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hugest</a:t>
            </a:r>
            <a:r>
              <a:rPr lang="zh-CN" altLang="en-US" dirty="0">
                <a:sym typeface="Open Sans"/>
              </a:rPr>
              <a:t>  </a:t>
            </a:r>
            <a:r>
              <a:rPr lang="en-US" altLang="zh-CN" dirty="0">
                <a:sym typeface="Open Sans"/>
              </a:rPr>
              <a:t>loss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from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paur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trading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that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160.03.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that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rest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two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-12.65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and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-12.37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respectively.</a:t>
            </a:r>
            <a:r>
              <a:rPr lang="zh-CN" altLang="en-US" dirty="0">
                <a:sym typeface="Open Sans"/>
              </a:rPr>
              <a:t> </a:t>
            </a:r>
            <a:endParaRPr lang="en-CA" altLang="zh-CN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reason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that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have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such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loss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pay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much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commision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fee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that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168.75,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which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16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times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our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profit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from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pair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trading.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Commision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fee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other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two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strategy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only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3.13.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have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consider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commisionision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fee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toacount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when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comes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pair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trading.</a:t>
            </a:r>
            <a:r>
              <a:rPr lang="zh-CN" altLang="en-US" dirty="0">
                <a:sym typeface="Open Sans"/>
              </a:rPr>
              <a:t> </a:t>
            </a:r>
            <a:endParaRPr lang="en-CA" altLang="zh-CN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CA" altLang="zh-CN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dirty="0">
                <a:sym typeface="Open Sans"/>
              </a:rPr>
              <a:t>This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result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based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case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that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stock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prices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stable.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can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expecct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that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future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stocks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price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still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maintain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stable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rise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no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more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huge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event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happens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for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covid-19.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reagrding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three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strategy.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more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unlikely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use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pair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trading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startegy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since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can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expect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can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make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more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peits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suning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long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strategy.</a:t>
            </a:r>
            <a:r>
              <a:rPr lang="zh-CN" altLang="en-US" dirty="0">
                <a:sym typeface="Open Sans"/>
              </a:rPr>
              <a:t> </a:t>
            </a:r>
            <a:endParaRPr lang="en-CA" altLang="zh-CN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CA" altLang="zh-CN" dirty="0"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dirty="0">
                <a:sym typeface="Open Sans"/>
              </a:rPr>
              <a:t>Therefore.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want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select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trading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strategy</a:t>
            </a:r>
            <a:r>
              <a:rPr lang="zh-CN" altLang="en-US" dirty="0">
                <a:sym typeface="Open Sans"/>
              </a:rPr>
              <a:t>  </a:t>
            </a:r>
            <a:r>
              <a:rPr lang="en-US" altLang="zh-CN" dirty="0">
                <a:sym typeface="Open Sans"/>
              </a:rPr>
              <a:t>from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now,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pair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trading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startegy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not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good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strategy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you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can</a:t>
            </a:r>
            <a:r>
              <a:rPr lang="zh-CN" altLang="en-US" dirty="0">
                <a:sym typeface="Open Sans"/>
              </a:rPr>
              <a:t>  </a:t>
            </a:r>
            <a:r>
              <a:rPr lang="en-US" altLang="zh-CN" dirty="0">
                <a:sym typeface="Open Sans"/>
              </a:rPr>
              <a:t>choose.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sleect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startegies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amogst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these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three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strategy.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Long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postion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strategy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can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be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choice.</a:t>
            </a:r>
            <a:r>
              <a:rPr lang="zh-CN" altLang="en-US" dirty="0">
                <a:sym typeface="Open Sans"/>
              </a:rPr>
              <a:t> </a:t>
            </a:r>
            <a:endParaRPr lang="en-US" altLang="zh-CN" dirty="0">
              <a:sym typeface="Open Sans"/>
            </a:endParaRPr>
          </a:p>
        </p:txBody>
      </p:sp>
      <p:sp>
        <p:nvSpPr>
          <p:cNvPr id="551" name="Google Shape;551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14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CN" dirty="0" err="1">
                <a:sym typeface="Open Sans"/>
              </a:rPr>
              <a:t>afte</a:t>
            </a:r>
            <a:endParaRPr lang="en-US" dirty="0">
              <a:sym typeface="Open Sans"/>
            </a:endParaRPr>
          </a:p>
        </p:txBody>
      </p:sp>
      <p:sp>
        <p:nvSpPr>
          <p:cNvPr id="551" name="Google Shape;551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505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Summa</a:t>
            </a:r>
            <a:r>
              <a:rPr lang="en-US" altLang="zh-CN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ry:</a:t>
            </a:r>
            <a:r>
              <a:rPr lang="zh-CN" alt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endParaRPr lang="en-CA" altLang="zh-CN" sz="1200" b="1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Here, for building an optimal pair trad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ing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model, we narrow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ed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down </a:t>
            </a:r>
            <a:r>
              <a:rPr 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pair candidates 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by fundamental factors. </a:t>
            </a:r>
            <a:endParaRPr lang="en-US" sz="12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</a:t>
            </a:r>
            <a:endParaRPr lang="en-US" sz="12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Then by using the cointegration test, we identified </a:t>
            </a:r>
            <a:r>
              <a:rPr 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cointegrated pair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which is </a:t>
            </a:r>
            <a:r>
              <a:rPr lang="en-US" sz="1200" dirty="0" err="1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Taitron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and Wayside.</a:t>
            </a:r>
            <a:endParaRPr lang="en-US" sz="12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endParaRPr lang="en-US" sz="12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Based on this pair, we selected</a:t>
            </a:r>
            <a:r>
              <a:rPr 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an optimal model 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that can bring us the most profit in the future. In order to improve the accuracy of the model, we need a large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size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of data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set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to build a more accurate model.</a:t>
            </a:r>
            <a:endParaRPr lang="en-US" sz="12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Challenges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:</a:t>
            </a:r>
            <a:endParaRPr lang="en-US" altLang="zh-CN" sz="1200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1.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Accuracy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of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model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need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to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improved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endParaRPr lang="en-CA" altLang="zh-CN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2.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ven 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we can 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buil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a 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more 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accurate model, since the correlation and cointegration of two stock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 we selected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may decrease caused by company structure, the profitability of company and etc. we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still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need to keep our eyes closed on </a:t>
            </a:r>
            <a:r>
              <a:rPr 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factors affecting correlation and cointegration score of this pair,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if scores are getting lower, we may need to take a look for other competitive pairs in order to make a profit by 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applying 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pair trad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ing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strategy.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1" name="Google Shape;60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1" name="Google Shape;60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2683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Summa</a:t>
            </a:r>
            <a:r>
              <a:rPr lang="en-US" altLang="zh-CN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ry:</a:t>
            </a:r>
            <a:r>
              <a:rPr lang="zh-CN" alt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endParaRPr lang="en-CA" altLang="zh-CN" sz="1200" b="1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Here, for building an optimal pair trad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ing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model, we narrow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ed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down </a:t>
            </a:r>
            <a:r>
              <a:rPr 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pair candidates 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by fundamental factors. </a:t>
            </a:r>
            <a:endParaRPr lang="en-US" sz="12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</a:t>
            </a:r>
            <a:endParaRPr lang="en-US" sz="12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Then by using the cointegration test, we identified </a:t>
            </a:r>
            <a:r>
              <a:rPr 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cointegrated pair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which is </a:t>
            </a:r>
            <a:r>
              <a:rPr lang="en-US" sz="1200" dirty="0" err="1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Taitron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and Wayside.</a:t>
            </a:r>
            <a:endParaRPr lang="en-US" sz="12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endParaRPr lang="en-US" sz="12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Based on this pair, we selected</a:t>
            </a:r>
            <a:r>
              <a:rPr 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an optimal model 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that can bring us the most profit in the future. In order to improve the accuracy of the model, we need a large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size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of data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set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to build a more accurate model.</a:t>
            </a:r>
            <a:endParaRPr lang="en-US" sz="12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Challenges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:</a:t>
            </a:r>
            <a:endParaRPr lang="en-US" altLang="zh-CN" sz="1200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1.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Accuracy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of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model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need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to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improved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endParaRPr lang="en-CA" altLang="zh-CN" dirty="0">
              <a:solidFill>
                <a:srgbClr val="595959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2.</a:t>
            </a:r>
            <a:r>
              <a:rPr lang="zh-CN" altLang="en-US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ven 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we can 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buil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a 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more 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accurate model, since the correlation and cointegration of two stock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 we selected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may decrease caused by company structure, the profitability of company and etc. we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still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need to keep our eyes closed on </a:t>
            </a:r>
            <a:r>
              <a:rPr lang="en-US" sz="1200" b="1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factors affecting correlation and cointegration score of this pair,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if scores are getting lower, we may need to take a look for other competitive pairs in order to make a profit by 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applying 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pair trad</a:t>
            </a:r>
            <a:r>
              <a:rPr lang="en-US" altLang="zh-CN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ing</a:t>
            </a:r>
            <a:r>
              <a:rPr lang="en-US" sz="1200" dirty="0">
                <a:solidFill>
                  <a:srgbClr val="595959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strategy.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1" name="Google Shape;60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832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Background: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CA" altLang="zh-CN" sz="1200" b="1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world of stocks and securities is filled with uncertainties and risks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expeccilly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2020,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2020 stock market crash occurred as a result of the </a:t>
            </a: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 tooltip="COVID-19 pandemic"/>
              </a:rPr>
              <a:t>COVID-19 pandemic</a:t>
            </a: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became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nighmare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traders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who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zh-CN" altLang="en-US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focus</a:t>
            </a:r>
            <a:r>
              <a:rPr lang="zh-CN" altLang="en-US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zh-CN" altLang="en-US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stock</a:t>
            </a:r>
            <a:r>
              <a:rPr lang="zh-CN" altLang="en-US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prices</a:t>
            </a:r>
            <a:r>
              <a:rPr lang="zh-CN" altLang="en-US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about buying and selling stocks for </a:t>
            </a:r>
            <a:r>
              <a:rPr lang="en-CA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short-term profit</a:t>
            </a:r>
            <a:r>
              <a:rPr lang="en-US" altLang="zh-CN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CN" altLang="en-US" sz="1200" b="0" i="0" u="sng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en-CA" altLang="zh-CN" sz="1200" b="0" i="0" u="sng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gragh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above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there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Significant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drops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stock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prices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happned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globally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due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covid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19.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caused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huge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loss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for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traders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who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did not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make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any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actions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for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getting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over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this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situation.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endParaRPr lang="en-CA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CN" b="1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Problems: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…</a:t>
            </a:r>
            <a:endParaRPr lang="en-CA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There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popular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trading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strategy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that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can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help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us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overcome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this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problem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and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even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make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profits,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called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pair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trading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strategy.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CA" sz="1200" b="0" i="0" u="sng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CA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CA" sz="1200" b="0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373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Startegy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overcome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problem-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pair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trading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strategy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CA" altLang="zh-CN" sz="1200" b="1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Pairs trading one of the most popular types of trading strategy. In this strategy, usually a pair of stocks are traded in a market-neutral strategy,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word,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it doesn’t matter whether the market is trending upwards or downwards,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our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case,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market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trednding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downwards.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CA" altLang="zh-CN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200" b="0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How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</a:t>
            </a:r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it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</a:t>
            </a:r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work?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</a:t>
            </a:r>
            <a:endParaRPr lang="en-US" altLang="zh-CN" sz="1200" b="1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trader</a:t>
            </a: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would find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pair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ratio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moving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around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mean.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example,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found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GM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Ford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stock,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ratio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moving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around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take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graph,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ratio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above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mean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too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much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sell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GM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since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expect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stock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decrease.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buy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Ford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since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expect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stock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increase.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ratio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go</a:t>
            </a:r>
            <a:r>
              <a:rPr lang="en-US" altLang="zh-CN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back to the mean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position,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buy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back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GM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sell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Ford</a:t>
            </a:r>
            <a:r>
              <a:rPr lang="en-CA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make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profit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diffrence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Same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princple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apply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situition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ratio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mean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too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much.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CA" altLang="zh-CN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Purpose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project:</a:t>
            </a:r>
            <a:endParaRPr lang="en-CA" altLang="zh-CN" sz="1200" b="1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C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CA" sz="1200" b="1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CA" b="1" dirty="0"/>
          </a:p>
        </p:txBody>
      </p:sp>
      <p:sp>
        <p:nvSpPr>
          <p:cNvPr id="238" name="Google Shape;23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18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亮亮图文旗舰店https://liangliangtuwen.tmall.com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46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7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316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identified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r>
              <a:rPr lang="zh-CN" altLang="en-US" dirty="0"/>
              <a:t> </a:t>
            </a:r>
            <a:r>
              <a:rPr lang="en-US" altLang="zh-CN" dirty="0"/>
              <a:t>moving</a:t>
            </a:r>
            <a:r>
              <a:rPr lang="zh-CN" altLang="en-US" dirty="0"/>
              <a:t> </a:t>
            </a: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meansurement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 err="1"/>
              <a:t>meansure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prices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 err="1"/>
              <a:t>conple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meansurest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 err="1"/>
              <a:t>meansure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realtionships</a:t>
            </a:r>
            <a:r>
              <a:rPr lang="zh-CN" altLang="en-US" dirty="0"/>
              <a:t> </a:t>
            </a:r>
            <a:r>
              <a:rPr lang="en-US" altLang="zh-CN" dirty="0" err="1"/>
              <a:t>bwtween</a:t>
            </a:r>
            <a:r>
              <a:rPr lang="zh-CN" altLang="en-US" dirty="0"/>
              <a:t> </a:t>
            </a:r>
            <a:r>
              <a:rPr lang="en-US" altLang="zh-CN" dirty="0" err="1"/>
              <a:t>varables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 err="1"/>
              <a:t>correltaion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cointegration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 err="1"/>
              <a:t>measnurement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obersving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realshipns</a:t>
            </a:r>
            <a:r>
              <a:rPr lang="zh-CN" altLang="en-US" dirty="0"/>
              <a:t> </a:t>
            </a:r>
            <a:endParaRPr lang="en-CA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Corelation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degree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correlation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relationship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between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two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variables.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assume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that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higher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correlation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results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hign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degreee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stability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price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ratio.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Here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plot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that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shows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two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stock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prices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with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almost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perfect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postitive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correlation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relationship.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one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stock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prices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goes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up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,the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another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stock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price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goes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up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well.but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clealy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that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price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ratio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between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this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two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stocks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not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moving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around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constant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stable.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correlation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not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good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measures.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Cointgration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meansthe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stability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linear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combinition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two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varables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our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case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two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stock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prices.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other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ward,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measure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stability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linear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combition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stock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prices.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means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meansure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stability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price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ratio.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conintegration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good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measurement.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For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more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details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about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why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select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conintegration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but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not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others,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put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appendix.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far,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have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identified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that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are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going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find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pair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which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coinitegred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,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our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next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goal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select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best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cointegration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test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terms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CA" altLang="zh-CN" dirty="0"/>
            </a:br>
            <a:endParaRPr lang="en-CA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cointegration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 err="1"/>
              <a:t>Interms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resriction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tests.</a:t>
            </a:r>
            <a:r>
              <a:rPr lang="zh-CN" altLang="en-US" dirty="0"/>
              <a:t> </a:t>
            </a:r>
            <a:endParaRPr lang="en-CA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altLang="zh-CN" dirty="0"/>
          </a:p>
        </p:txBody>
      </p:sp>
      <p:sp>
        <p:nvSpPr>
          <p:cNvPr id="238" name="Google Shape;23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CN" dirty="0"/>
              <a:t>Before we conduct the </a:t>
            </a:r>
            <a:r>
              <a:rPr lang="en-US" altLang="zh-CN" dirty="0" err="1"/>
              <a:t>adf</a:t>
            </a:r>
            <a:r>
              <a:rPr lang="en-US" altLang="zh-CN" dirty="0"/>
              <a:t> test. In this group, we can </a:t>
            </a:r>
            <a:r>
              <a:rPr lang="en-US" altLang="zh-CN" dirty="0" err="1"/>
              <a:t>delecte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the pair </a:t>
            </a:r>
            <a:r>
              <a:rPr lang="en-US" altLang="zh-CN" dirty="0" err="1"/>
              <a:t>candistaes</a:t>
            </a:r>
            <a:r>
              <a:rPr lang="en-US" altLang="zh-CN" dirty="0"/>
              <a:t> that 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not clearly </a:t>
            </a:r>
            <a:r>
              <a:rPr lang="en-US" altLang="zh-CN" dirty="0" err="1"/>
              <a:t>conintegrated</a:t>
            </a:r>
            <a:r>
              <a:rPr lang="en-US" altLang="zh-CN" dirty="0"/>
              <a:t> with others in the group to double </a:t>
            </a:r>
            <a:r>
              <a:rPr lang="en-US" altLang="zh-CN" dirty="0" err="1"/>
              <a:t>mininizingthe</a:t>
            </a:r>
            <a:r>
              <a:rPr lang="en-US" altLang="zh-CN" dirty="0"/>
              <a:t> comparison  bias.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26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13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1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0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0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3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143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4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144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4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5" name="Google Shape;65;p1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0" name="Google Shape;80;p14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1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4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1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Google Shape;12;p137"/>
          <p:cNvGrpSpPr/>
          <p:nvPr/>
        </p:nvGrpSpPr>
        <p:grpSpPr>
          <a:xfrm>
            <a:off x="0" y="5010150"/>
            <a:ext cx="9175101" cy="152400"/>
            <a:chOff x="1088065" y="5048250"/>
            <a:chExt cx="7120270" cy="114300"/>
          </a:xfrm>
        </p:grpSpPr>
        <p:sp>
          <p:nvSpPr>
            <p:cNvPr id="13" name="Google Shape;13;p137"/>
            <p:cNvSpPr/>
            <p:nvPr/>
          </p:nvSpPr>
          <p:spPr>
            <a:xfrm>
              <a:off x="1088065" y="5048250"/>
              <a:ext cx="1807535" cy="114300"/>
            </a:xfrm>
            <a:prstGeom prst="rect">
              <a:avLst/>
            </a:prstGeom>
            <a:solidFill>
              <a:srgbClr val="F268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37"/>
            <p:cNvSpPr/>
            <p:nvPr/>
          </p:nvSpPr>
          <p:spPr>
            <a:xfrm>
              <a:off x="2840665" y="5048250"/>
              <a:ext cx="1807535" cy="114300"/>
            </a:xfrm>
            <a:prstGeom prst="rect">
              <a:avLst/>
            </a:prstGeom>
            <a:solidFill>
              <a:srgbClr val="B9D5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37"/>
            <p:cNvSpPr/>
            <p:nvPr/>
          </p:nvSpPr>
          <p:spPr>
            <a:xfrm>
              <a:off x="4648200" y="5048250"/>
              <a:ext cx="1807535" cy="114300"/>
            </a:xfrm>
            <a:prstGeom prst="rect">
              <a:avLst/>
            </a:prstGeom>
            <a:solidFill>
              <a:srgbClr val="45C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7"/>
            <p:cNvSpPr/>
            <p:nvPr/>
          </p:nvSpPr>
          <p:spPr>
            <a:xfrm>
              <a:off x="6400800" y="5048250"/>
              <a:ext cx="1807535" cy="114300"/>
            </a:xfrm>
            <a:prstGeom prst="rect">
              <a:avLst/>
            </a:prstGeom>
            <a:solidFill>
              <a:srgbClr val="0E7F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137"/>
          <p:cNvSpPr/>
          <p:nvPr/>
        </p:nvSpPr>
        <p:spPr>
          <a:xfrm>
            <a:off x="8915400" y="-19050"/>
            <a:ext cx="259702" cy="1066800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3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7" name="Google Shape;27;p136"/>
          <p:cNvGrpSpPr/>
          <p:nvPr/>
        </p:nvGrpSpPr>
        <p:grpSpPr>
          <a:xfrm>
            <a:off x="0" y="5010150"/>
            <a:ext cx="9175101" cy="152400"/>
            <a:chOff x="1088065" y="5048250"/>
            <a:chExt cx="7120270" cy="114300"/>
          </a:xfrm>
        </p:grpSpPr>
        <p:sp>
          <p:nvSpPr>
            <p:cNvPr id="28" name="Google Shape;28;p136"/>
            <p:cNvSpPr/>
            <p:nvPr/>
          </p:nvSpPr>
          <p:spPr>
            <a:xfrm>
              <a:off x="1088065" y="5048250"/>
              <a:ext cx="1807535" cy="114300"/>
            </a:xfrm>
            <a:prstGeom prst="rect">
              <a:avLst/>
            </a:prstGeom>
            <a:solidFill>
              <a:srgbClr val="F268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36"/>
            <p:cNvSpPr/>
            <p:nvPr/>
          </p:nvSpPr>
          <p:spPr>
            <a:xfrm>
              <a:off x="2840665" y="5048250"/>
              <a:ext cx="1807535" cy="114300"/>
            </a:xfrm>
            <a:prstGeom prst="rect">
              <a:avLst/>
            </a:prstGeom>
            <a:solidFill>
              <a:srgbClr val="B9D5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36"/>
            <p:cNvSpPr/>
            <p:nvPr/>
          </p:nvSpPr>
          <p:spPr>
            <a:xfrm>
              <a:off x="4648200" y="5048250"/>
              <a:ext cx="1807535" cy="114300"/>
            </a:xfrm>
            <a:prstGeom prst="rect">
              <a:avLst/>
            </a:prstGeom>
            <a:solidFill>
              <a:srgbClr val="45C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36"/>
            <p:cNvSpPr/>
            <p:nvPr/>
          </p:nvSpPr>
          <p:spPr>
            <a:xfrm>
              <a:off x="6400800" y="5048250"/>
              <a:ext cx="1807535" cy="114300"/>
            </a:xfrm>
            <a:prstGeom prst="rect">
              <a:avLst/>
            </a:prstGeom>
            <a:solidFill>
              <a:srgbClr val="0E7F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36"/>
          <p:cNvSpPr/>
          <p:nvPr/>
        </p:nvSpPr>
        <p:spPr>
          <a:xfrm>
            <a:off x="8915400" y="-19050"/>
            <a:ext cx="259702" cy="1066800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VID-19_pandem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tech.com/blog/a-guide-to-conducting-cointegration-test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hyperlink" Target="file:///Users/mac/Downloads/Model_final_code%20(1).html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" descr="A close up of a cag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3103" r="9091"/>
          <a:stretch/>
        </p:blipFill>
        <p:spPr>
          <a:xfrm>
            <a:off x="20" y="10"/>
            <a:ext cx="9151998" cy="5148000"/>
          </a:xfrm>
          <a:prstGeom prst="rect">
            <a:avLst/>
          </a:prstGeom>
          <a:solidFill>
            <a:schemeClr val="dk1">
              <a:alpha val="66666"/>
            </a:schemeClr>
          </a:solidFill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 rot="-5400000">
            <a:off x="2742846" y="-1043548"/>
            <a:ext cx="3658314" cy="9144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803"/>
                </a:srgbClr>
              </a:gs>
              <a:gs pos="35000">
                <a:srgbClr val="000000">
                  <a:alpha val="45882"/>
                </a:srgbClr>
              </a:gs>
              <a:gs pos="100000">
                <a:srgbClr val="000000">
                  <a:alpha val="8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03414" y="2318946"/>
            <a:ext cx="6808922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 Trad</a:t>
            </a:r>
            <a:r>
              <a:rPr lang="en-US" altLang="zh-CN" sz="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Strategy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Technology Section</a:t>
            </a:r>
            <a:endParaRPr sz="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0" y="4181275"/>
            <a:ext cx="8154300" cy="5142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4120555" y="3767031"/>
            <a:ext cx="5049577" cy="82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Menglu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Hou / Olivia</a:t>
            </a:r>
            <a:r>
              <a:rPr lang="zh-CN" alt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Wang</a:t>
            </a:r>
            <a:r>
              <a:rPr lang="zh-CN" alt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 Kira Yan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398" y="1123950"/>
            <a:ext cx="3960087" cy="343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3" descr="A close up of a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1660" y="1123950"/>
            <a:ext cx="3772828" cy="343389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3"/>
          <p:cNvSpPr/>
          <p:nvPr/>
        </p:nvSpPr>
        <p:spPr>
          <a:xfrm>
            <a:off x="2615051" y="1136730"/>
            <a:ext cx="8903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 Group</a:t>
            </a:r>
            <a:endParaRPr dirty="0"/>
          </a:p>
        </p:txBody>
      </p:sp>
      <p:sp>
        <p:nvSpPr>
          <p:cNvPr id="312" name="Google Shape;312;p13"/>
          <p:cNvSpPr/>
          <p:nvPr/>
        </p:nvSpPr>
        <p:spPr>
          <a:xfrm>
            <a:off x="2639096" y="2299903"/>
            <a:ext cx="8662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CE Group</a:t>
            </a: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2641212" y="3545105"/>
            <a:ext cx="8641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EC Group</a:t>
            </a:r>
            <a:endParaRPr/>
          </a:p>
        </p:txBody>
      </p:sp>
      <p:sp>
        <p:nvSpPr>
          <p:cNvPr id="314" name="Google Shape;314;p13"/>
          <p:cNvSpPr/>
          <p:nvPr/>
        </p:nvSpPr>
        <p:spPr>
          <a:xfrm>
            <a:off x="6787895" y="1360393"/>
            <a:ext cx="8149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Group</a:t>
            </a:r>
            <a:endParaRPr/>
          </a:p>
        </p:txBody>
      </p:sp>
      <p:sp>
        <p:nvSpPr>
          <p:cNvPr id="315" name="Google Shape;315;p13"/>
          <p:cNvSpPr/>
          <p:nvPr/>
        </p:nvSpPr>
        <p:spPr>
          <a:xfrm>
            <a:off x="6861587" y="2909875"/>
            <a:ext cx="8454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SS Group</a:t>
            </a:r>
            <a:endParaRPr/>
          </a:p>
        </p:txBody>
      </p:sp>
      <p:sp>
        <p:nvSpPr>
          <p:cNvPr id="14" name="Google Shape;567;p29">
            <a:extLst>
              <a:ext uri="{FF2B5EF4-FFF2-40B4-BE49-F238E27FC236}">
                <a16:creationId xmlns:a16="http://schemas.microsoft.com/office/drawing/2014/main" id="{26A59D3F-910F-0942-B7C6-0B4285EF6DBA}"/>
              </a:ext>
            </a:extLst>
          </p:cNvPr>
          <p:cNvSpPr txBox="1"/>
          <p:nvPr/>
        </p:nvSpPr>
        <p:spPr>
          <a:xfrm>
            <a:off x="2717121" y="4493842"/>
            <a:ext cx="4389077" cy="15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 sz="1000" i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 sz="1000" i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Stock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Prices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Each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Group</a:t>
            </a:r>
            <a:endParaRPr sz="1000" i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289;p11">
            <a:extLst>
              <a:ext uri="{FF2B5EF4-FFF2-40B4-BE49-F238E27FC236}">
                <a16:creationId xmlns:a16="http://schemas.microsoft.com/office/drawing/2014/main" id="{4A366E46-541E-5247-ACB8-9AF08227A087}"/>
              </a:ext>
            </a:extLst>
          </p:cNvPr>
          <p:cNvSpPr txBox="1"/>
          <p:nvPr/>
        </p:nvSpPr>
        <p:spPr>
          <a:xfrm>
            <a:off x="470398" y="704762"/>
            <a:ext cx="5147177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Observing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Cointegrated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Pair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Candidates</a:t>
            </a:r>
          </a:p>
        </p:txBody>
      </p:sp>
      <p:sp>
        <p:nvSpPr>
          <p:cNvPr id="17" name="Google Shape;249;p8">
            <a:extLst>
              <a:ext uri="{FF2B5EF4-FFF2-40B4-BE49-F238E27FC236}">
                <a16:creationId xmlns:a16="http://schemas.microsoft.com/office/drawing/2014/main" id="{192465E0-1EDF-DA40-82BF-9A75A836FFAE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Pair</a:t>
            </a:r>
            <a:endParaRPr sz="2800" dirty="0"/>
          </a:p>
        </p:txBody>
      </p:sp>
      <p:sp>
        <p:nvSpPr>
          <p:cNvPr id="12" name="Google Shape;309;p13">
            <a:extLst>
              <a:ext uri="{FF2B5EF4-FFF2-40B4-BE49-F238E27FC236}">
                <a16:creationId xmlns:a16="http://schemas.microsoft.com/office/drawing/2014/main" id="{F623C16E-FF2D-8A44-89BA-DE66F5FA1FBD}"/>
              </a:ext>
            </a:extLst>
          </p:cNvPr>
          <p:cNvSpPr/>
          <p:nvPr/>
        </p:nvSpPr>
        <p:spPr>
          <a:xfrm>
            <a:off x="4806748" y="2834698"/>
            <a:ext cx="3389398" cy="1659144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1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/>
      <p:bldP spid="312" grpId="0"/>
      <p:bldP spid="313" grpId="0"/>
      <p:bldP spid="314" grpId="0"/>
      <p:bldP spid="315" grpId="0"/>
      <p:bldP spid="14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/>
          <p:nvPr/>
        </p:nvSpPr>
        <p:spPr>
          <a:xfrm>
            <a:off x="2588276" y="3669453"/>
            <a:ext cx="1600200" cy="369333"/>
          </a:xfrm>
          <a:prstGeom prst="roundRect">
            <a:avLst>
              <a:gd name="adj" fmla="val 9769"/>
            </a:avLst>
          </a:prstGeom>
          <a:solidFill>
            <a:srgbClr val="B9D5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391662" y="3669453"/>
            <a:ext cx="1600200" cy="369333"/>
          </a:xfrm>
          <a:prstGeom prst="roundRect">
            <a:avLst>
              <a:gd name="adj" fmla="val 9769"/>
            </a:avLst>
          </a:prstGeom>
          <a:solidFill>
            <a:srgbClr val="B9D5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7082197" y="3669454"/>
            <a:ext cx="1600200" cy="369333"/>
          </a:xfrm>
          <a:prstGeom prst="roundRect">
            <a:avLst>
              <a:gd name="adj" fmla="val 9769"/>
            </a:avLst>
          </a:prstGeom>
          <a:solidFill>
            <a:srgbClr val="B9D5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4"/>
          <p:cNvSpPr txBox="1"/>
          <p:nvPr/>
        </p:nvSpPr>
        <p:spPr>
          <a:xfrm>
            <a:off x="1267102" y="4507518"/>
            <a:ext cx="6786101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candidates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conducted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ADF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5" name="Google Shape;325;p14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47" y="1196145"/>
            <a:ext cx="1801213" cy="166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 descr="A close up of a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9874" y="1196145"/>
            <a:ext cx="1783706" cy="166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4" descr="A close up of a map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0444" y="1196145"/>
            <a:ext cx="1783706" cy="166202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4"/>
          <p:cNvSpPr/>
          <p:nvPr/>
        </p:nvSpPr>
        <p:spPr>
          <a:xfrm>
            <a:off x="483841" y="3669456"/>
            <a:ext cx="1553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Candidates 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4"/>
          <p:cNvSpPr/>
          <p:nvPr/>
        </p:nvSpPr>
        <p:spPr>
          <a:xfrm>
            <a:off x="793640" y="2858172"/>
            <a:ext cx="8903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 Group</a:t>
            </a:r>
            <a:endParaRPr/>
          </a:p>
        </p:txBody>
      </p:sp>
      <p:sp>
        <p:nvSpPr>
          <p:cNvPr id="331" name="Google Shape;331;p14"/>
          <p:cNvSpPr/>
          <p:nvPr/>
        </p:nvSpPr>
        <p:spPr>
          <a:xfrm>
            <a:off x="3066976" y="2858173"/>
            <a:ext cx="8662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CE Group</a:t>
            </a:r>
            <a:endParaRPr dirty="0"/>
          </a:p>
        </p:txBody>
      </p:sp>
      <p:sp>
        <p:nvSpPr>
          <p:cNvPr id="332" name="Google Shape;332;p14"/>
          <p:cNvSpPr/>
          <p:nvPr/>
        </p:nvSpPr>
        <p:spPr>
          <a:xfrm>
            <a:off x="5157645" y="2858172"/>
            <a:ext cx="8641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EC Group</a:t>
            </a:r>
            <a:endParaRPr dirty="0"/>
          </a:p>
        </p:txBody>
      </p:sp>
      <p:sp>
        <p:nvSpPr>
          <p:cNvPr id="333" name="Google Shape;333;p14"/>
          <p:cNvSpPr/>
          <p:nvPr/>
        </p:nvSpPr>
        <p:spPr>
          <a:xfrm>
            <a:off x="7392755" y="2858172"/>
            <a:ext cx="8149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Group</a:t>
            </a:r>
            <a:endParaRPr/>
          </a:p>
        </p:txBody>
      </p:sp>
      <p:sp>
        <p:nvSpPr>
          <p:cNvPr id="334" name="Google Shape;334;p14"/>
          <p:cNvSpPr/>
          <p:nvPr/>
        </p:nvSpPr>
        <p:spPr>
          <a:xfrm>
            <a:off x="2685685" y="3669457"/>
            <a:ext cx="1553823" cy="369332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Candidates 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4"/>
          <p:cNvSpPr/>
          <p:nvPr/>
        </p:nvSpPr>
        <p:spPr>
          <a:xfrm>
            <a:off x="7193854" y="3669456"/>
            <a:ext cx="1553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Candidates 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4835922" y="3669455"/>
            <a:ext cx="1600200" cy="369333"/>
          </a:xfrm>
          <a:prstGeom prst="roundRect">
            <a:avLst>
              <a:gd name="adj" fmla="val 9769"/>
            </a:avLst>
          </a:prstGeom>
          <a:solidFill>
            <a:srgbClr val="B9D5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4"/>
          <p:cNvSpPr/>
          <p:nvPr/>
        </p:nvSpPr>
        <p:spPr>
          <a:xfrm>
            <a:off x="4943160" y="3669456"/>
            <a:ext cx="15009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Candidates  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14"/>
          <p:cNvCxnSpPr/>
          <p:nvPr/>
        </p:nvCxnSpPr>
        <p:spPr>
          <a:xfrm>
            <a:off x="1129129" y="3165949"/>
            <a:ext cx="0" cy="459572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9" name="Google Shape;339;p14"/>
          <p:cNvCxnSpPr/>
          <p:nvPr/>
        </p:nvCxnSpPr>
        <p:spPr>
          <a:xfrm>
            <a:off x="3415129" y="3165949"/>
            <a:ext cx="0" cy="459572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0" name="Google Shape;340;p14"/>
          <p:cNvCxnSpPr/>
          <p:nvPr/>
        </p:nvCxnSpPr>
        <p:spPr>
          <a:xfrm>
            <a:off x="5548729" y="3165949"/>
            <a:ext cx="0" cy="459572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1" name="Google Shape;341;p14"/>
          <p:cNvCxnSpPr/>
          <p:nvPr/>
        </p:nvCxnSpPr>
        <p:spPr>
          <a:xfrm>
            <a:off x="7758529" y="3165949"/>
            <a:ext cx="0" cy="459572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CE8EE0-4224-EA42-8C1C-DE1C0B521407}"/>
              </a:ext>
            </a:extLst>
          </p:cNvPr>
          <p:cNvCxnSpPr>
            <a:cxnSpLocks/>
          </p:cNvCxnSpPr>
          <p:nvPr/>
        </p:nvCxnSpPr>
        <p:spPr>
          <a:xfrm>
            <a:off x="4617065" y="4263195"/>
            <a:ext cx="0" cy="246112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EB3D670-3516-AB43-8B17-68AFBA72FB68}"/>
              </a:ext>
            </a:extLst>
          </p:cNvPr>
          <p:cNvCxnSpPr>
            <a:cxnSpLocks/>
            <a:stCxn id="329" idx="2"/>
            <a:endCxn id="335" idx="2"/>
          </p:cNvCxnSpPr>
          <p:nvPr/>
        </p:nvCxnSpPr>
        <p:spPr>
          <a:xfrm rot="16200000" flipH="1">
            <a:off x="4615759" y="683781"/>
            <a:ext cx="12700" cy="6710013"/>
          </a:xfrm>
          <a:prstGeom prst="bentConnector3">
            <a:avLst>
              <a:gd name="adj1" fmla="val 180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DEF7DC3-197C-2D49-A630-698DE4A8A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721" y="1183463"/>
            <a:ext cx="1801212" cy="1662028"/>
          </a:xfrm>
          <a:prstGeom prst="rect">
            <a:avLst/>
          </a:prstGeom>
        </p:spPr>
      </p:pic>
      <p:sp>
        <p:nvSpPr>
          <p:cNvPr id="25" name="Google Shape;249;p8">
            <a:extLst>
              <a:ext uri="{FF2B5EF4-FFF2-40B4-BE49-F238E27FC236}">
                <a16:creationId xmlns:a16="http://schemas.microsoft.com/office/drawing/2014/main" id="{9FE16195-F9FD-F94E-8744-1F0346F7DC7A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Pair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60306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40900D-50E2-934A-B543-F06A6990B54B}"/>
              </a:ext>
            </a:extLst>
          </p:cNvPr>
          <p:cNvSpPr/>
          <p:nvPr/>
        </p:nvSpPr>
        <p:spPr>
          <a:xfrm>
            <a:off x="343791" y="1922302"/>
            <a:ext cx="8456417" cy="25169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sz="525" dirty="0">
              <a:latin typeface="Calibri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B945F-2A8F-2F4B-BAC5-34515A44CF47}"/>
              </a:ext>
            </a:extLst>
          </p:cNvPr>
          <p:cNvSpPr/>
          <p:nvPr/>
        </p:nvSpPr>
        <p:spPr>
          <a:xfrm>
            <a:off x="1987723" y="1888883"/>
            <a:ext cx="640660" cy="2677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P-value</a:t>
            </a:r>
            <a:endParaRPr lang="en-US" sz="1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21008-206D-C540-A6A0-FFD93B37B55B}"/>
              </a:ext>
            </a:extLst>
          </p:cNvPr>
          <p:cNvSpPr/>
          <p:nvPr/>
        </p:nvSpPr>
        <p:spPr>
          <a:xfrm>
            <a:off x="3315713" y="1888883"/>
            <a:ext cx="640661" cy="452417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P-value</a:t>
            </a:r>
            <a:endParaRPr lang="en-US" sz="1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4C72C-E325-5B45-9CE7-5070A79CEB10}"/>
              </a:ext>
            </a:extLst>
          </p:cNvPr>
          <p:cNvSpPr/>
          <p:nvPr/>
        </p:nvSpPr>
        <p:spPr>
          <a:xfrm>
            <a:off x="4482093" y="1893213"/>
            <a:ext cx="640661" cy="452417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P-value</a:t>
            </a:r>
            <a:endParaRPr lang="en-US" sz="1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FD3C34-D8C1-704B-97BD-1569F406568D}"/>
              </a:ext>
            </a:extLst>
          </p:cNvPr>
          <p:cNvSpPr/>
          <p:nvPr/>
        </p:nvSpPr>
        <p:spPr>
          <a:xfrm>
            <a:off x="5700254" y="1885861"/>
            <a:ext cx="640661" cy="452417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P-value</a:t>
            </a:r>
            <a:endParaRPr lang="en-US" sz="1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252D22-8C1E-014A-8587-DA713A5794AA}"/>
              </a:ext>
            </a:extLst>
          </p:cNvPr>
          <p:cNvSpPr/>
          <p:nvPr/>
        </p:nvSpPr>
        <p:spPr>
          <a:xfrm>
            <a:off x="6789600" y="1898050"/>
            <a:ext cx="640661" cy="452417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P-value</a:t>
            </a:r>
            <a:endParaRPr lang="en-US" sz="1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19A77-0F50-FB4C-8916-2800CC34DAE4}"/>
              </a:ext>
            </a:extLst>
          </p:cNvPr>
          <p:cNvSpPr/>
          <p:nvPr/>
        </p:nvSpPr>
        <p:spPr>
          <a:xfrm>
            <a:off x="371941" y="2252374"/>
            <a:ext cx="703178" cy="244668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CH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Group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3596FC-55A4-774C-81DD-0518D83BBE21}"/>
              </a:ext>
            </a:extLst>
          </p:cNvPr>
          <p:cNvSpPr/>
          <p:nvPr/>
        </p:nvSpPr>
        <p:spPr>
          <a:xfrm>
            <a:off x="371941" y="2722150"/>
            <a:ext cx="677530" cy="244668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CE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Group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3170D-8E7D-5648-89C4-58FF705BD58D}"/>
              </a:ext>
            </a:extLst>
          </p:cNvPr>
          <p:cNvSpPr/>
          <p:nvPr/>
        </p:nvSpPr>
        <p:spPr>
          <a:xfrm>
            <a:off x="371941" y="3153367"/>
            <a:ext cx="677530" cy="244668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EC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Group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06FAAE-B1C1-F54F-B900-BDBCDE74A623}"/>
              </a:ext>
            </a:extLst>
          </p:cNvPr>
          <p:cNvSpPr/>
          <p:nvPr/>
        </p:nvSpPr>
        <p:spPr>
          <a:xfrm>
            <a:off x="371941" y="3628791"/>
            <a:ext cx="650278" cy="244668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IT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Group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8" name="Google Shape;249;p8">
            <a:extLst>
              <a:ext uri="{FF2B5EF4-FFF2-40B4-BE49-F238E27FC236}">
                <a16:creationId xmlns:a16="http://schemas.microsoft.com/office/drawing/2014/main" id="{0119F76D-0E0B-7646-B869-ACF8908FBD85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Pair</a:t>
            </a:r>
            <a:endParaRPr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F6CF99-BAFC-9741-A723-5AB7397DB069}"/>
              </a:ext>
            </a:extLst>
          </p:cNvPr>
          <p:cNvSpPr/>
          <p:nvPr/>
        </p:nvSpPr>
        <p:spPr>
          <a:xfrm>
            <a:off x="7764464" y="1895800"/>
            <a:ext cx="640661" cy="452417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P-value</a:t>
            </a:r>
            <a:endParaRPr lang="en-US" sz="1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  <a:p>
            <a:pPr algn="ctr"/>
            <a:endParaRPr lang="en-US" sz="1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A7DEA7-F211-5640-911A-110F5A1190A3}"/>
              </a:ext>
            </a:extLst>
          </p:cNvPr>
          <p:cNvCxnSpPr/>
          <p:nvPr/>
        </p:nvCxnSpPr>
        <p:spPr>
          <a:xfrm flipV="1">
            <a:off x="397007" y="2574867"/>
            <a:ext cx="8428267" cy="19903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B8D8C0-C23A-A04C-8A51-F4DEEA42C124}"/>
              </a:ext>
            </a:extLst>
          </p:cNvPr>
          <p:cNvCxnSpPr>
            <a:cxnSpLocks/>
          </p:cNvCxnSpPr>
          <p:nvPr/>
        </p:nvCxnSpPr>
        <p:spPr>
          <a:xfrm flipV="1">
            <a:off x="397007" y="3500487"/>
            <a:ext cx="8428267" cy="19903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641ED2-BFB9-8449-BFC0-1356481E46B0}"/>
              </a:ext>
            </a:extLst>
          </p:cNvPr>
          <p:cNvCxnSpPr/>
          <p:nvPr/>
        </p:nvCxnSpPr>
        <p:spPr>
          <a:xfrm flipV="1">
            <a:off x="371941" y="3024161"/>
            <a:ext cx="8428267" cy="19903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AC98D6-7D5A-B440-9DC8-941D8E0ADEB8}"/>
              </a:ext>
            </a:extLst>
          </p:cNvPr>
          <p:cNvCxnSpPr/>
          <p:nvPr/>
        </p:nvCxnSpPr>
        <p:spPr>
          <a:xfrm flipV="1">
            <a:off x="397007" y="3949781"/>
            <a:ext cx="8428267" cy="19903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289;p11">
            <a:extLst>
              <a:ext uri="{FF2B5EF4-FFF2-40B4-BE49-F238E27FC236}">
                <a16:creationId xmlns:a16="http://schemas.microsoft.com/office/drawing/2014/main" id="{C2F74F5A-7CCB-814C-8C44-3D49BFA42291}"/>
              </a:ext>
            </a:extLst>
          </p:cNvPr>
          <p:cNvSpPr txBox="1"/>
          <p:nvPr/>
        </p:nvSpPr>
        <p:spPr>
          <a:xfrm>
            <a:off x="343791" y="819003"/>
            <a:ext cx="5147177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Conduct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ADF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AE69C9-D10C-114E-BE40-643A3BB68FF4}"/>
              </a:ext>
            </a:extLst>
          </p:cNvPr>
          <p:cNvSpPr/>
          <p:nvPr/>
        </p:nvSpPr>
        <p:spPr>
          <a:xfrm>
            <a:off x="2005203" y="2200825"/>
            <a:ext cx="558907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HP-Net</a:t>
            </a:r>
          </a:p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 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0.62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6101A2-FE5C-E944-B389-D0745A8B5C77}"/>
              </a:ext>
            </a:extLst>
          </p:cNvPr>
          <p:cNvSpPr/>
          <p:nvPr/>
        </p:nvSpPr>
        <p:spPr>
          <a:xfrm>
            <a:off x="2005203" y="2670601"/>
            <a:ext cx="618218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Go-Ham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0.60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3F19B4-2D63-5749-8149-6A06DA1F8A48}"/>
              </a:ext>
            </a:extLst>
          </p:cNvPr>
          <p:cNvSpPr/>
          <p:nvPr/>
        </p:nvSpPr>
        <p:spPr>
          <a:xfrm>
            <a:off x="2005203" y="3101818"/>
            <a:ext cx="517229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Ad-Tai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0.30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C4EDB0-7F47-F64F-B07C-4C1354F24385}"/>
              </a:ext>
            </a:extLst>
          </p:cNvPr>
          <p:cNvSpPr/>
          <p:nvPr/>
        </p:nvSpPr>
        <p:spPr>
          <a:xfrm>
            <a:off x="2005203" y="3577242"/>
            <a:ext cx="597379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Ex-Hack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0.18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643BF6-A8A5-8340-A0F0-76BB153B873E}"/>
              </a:ext>
            </a:extLst>
          </p:cNvPr>
          <p:cNvSpPr/>
          <p:nvPr/>
        </p:nvSpPr>
        <p:spPr>
          <a:xfrm>
            <a:off x="3338195" y="2177564"/>
            <a:ext cx="554098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HP-Seg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0.76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D4208E-7CA9-F545-8C9D-75A786935384}"/>
              </a:ext>
            </a:extLst>
          </p:cNvPr>
          <p:cNvSpPr/>
          <p:nvPr/>
        </p:nvSpPr>
        <p:spPr>
          <a:xfrm>
            <a:off x="3338195" y="2647340"/>
            <a:ext cx="550892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Go-Uni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0.02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BE9FCD-EDEA-2E41-8905-0464BD6EFF15}"/>
              </a:ext>
            </a:extLst>
          </p:cNvPr>
          <p:cNvSpPr/>
          <p:nvPr/>
        </p:nvSpPr>
        <p:spPr>
          <a:xfrm>
            <a:off x="3338195" y="3078557"/>
            <a:ext cx="578143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Ad-way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0.20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6D9657-48C3-C448-8810-6947603751BC}"/>
              </a:ext>
            </a:extLst>
          </p:cNvPr>
          <p:cNvSpPr/>
          <p:nvPr/>
        </p:nvSpPr>
        <p:spPr>
          <a:xfrm>
            <a:off x="3338195" y="3553981"/>
            <a:ext cx="435476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Ex-In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0.45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3162AA-FF28-4145-88D4-43E9141D8CB2}"/>
              </a:ext>
            </a:extLst>
          </p:cNvPr>
          <p:cNvSpPr/>
          <p:nvPr/>
        </p:nvSpPr>
        <p:spPr>
          <a:xfrm>
            <a:off x="4530465" y="2177564"/>
            <a:ext cx="600585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HP-Wes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0.48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2E0F1A-02C6-7E47-9A4C-DA6BC8E5DB38}"/>
              </a:ext>
            </a:extLst>
          </p:cNvPr>
          <p:cNvSpPr/>
          <p:nvPr/>
        </p:nvSpPr>
        <p:spPr>
          <a:xfrm>
            <a:off x="4530465" y="2647340"/>
            <a:ext cx="650278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Ham-Uni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0.33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6AE6E6-70B1-674D-B3C3-B2E250821098}"/>
              </a:ext>
            </a:extLst>
          </p:cNvPr>
          <p:cNvSpPr/>
          <p:nvPr/>
        </p:nvSpPr>
        <p:spPr>
          <a:xfrm>
            <a:off x="4491993" y="3078557"/>
            <a:ext cx="690354" cy="452417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Tai-Way</a:t>
            </a:r>
          </a:p>
          <a:p>
            <a:pPr algn="ctr"/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0.01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2D3A9B-2C9D-6B42-B39A-C78C5F271136}"/>
              </a:ext>
            </a:extLst>
          </p:cNvPr>
          <p:cNvSpPr/>
          <p:nvPr/>
        </p:nvSpPr>
        <p:spPr>
          <a:xfrm>
            <a:off x="4584029" y="3561035"/>
            <a:ext cx="485169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Ex-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Vir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0.07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886D5C-AFAA-8C4E-BEEB-080B30BD7C7F}"/>
              </a:ext>
            </a:extLst>
          </p:cNvPr>
          <p:cNvSpPr/>
          <p:nvPr/>
        </p:nvSpPr>
        <p:spPr>
          <a:xfrm>
            <a:off x="5755118" y="2208313"/>
            <a:ext cx="600585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Net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-Seg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0.04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3E22F8-423A-B543-9046-607F8363A7FC}"/>
              </a:ext>
            </a:extLst>
          </p:cNvPr>
          <p:cNvSpPr/>
          <p:nvPr/>
        </p:nvSpPr>
        <p:spPr>
          <a:xfrm>
            <a:off x="5755118" y="2678089"/>
            <a:ext cx="528450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So-Uni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0.19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2EFC37-69DE-924A-A82D-8B419DCAEE7E}"/>
              </a:ext>
            </a:extLst>
          </p:cNvPr>
          <p:cNvSpPr/>
          <p:nvPr/>
        </p:nvSpPr>
        <p:spPr>
          <a:xfrm>
            <a:off x="5785833" y="3562912"/>
            <a:ext cx="509214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Ha-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Vir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0.12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D42A52-CCDB-2640-B944-536FDEB86E9F}"/>
              </a:ext>
            </a:extLst>
          </p:cNvPr>
          <p:cNvSpPr/>
          <p:nvPr/>
        </p:nvSpPr>
        <p:spPr>
          <a:xfrm>
            <a:off x="6804388" y="2208313"/>
            <a:ext cx="647072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Net-Wes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0.44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3C2495-2BFF-2347-891E-C5592BA472B1}"/>
              </a:ext>
            </a:extLst>
          </p:cNvPr>
          <p:cNvSpPr/>
          <p:nvPr/>
        </p:nvSpPr>
        <p:spPr>
          <a:xfrm>
            <a:off x="6804388" y="2678089"/>
            <a:ext cx="496390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So-Go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0.61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D4C864-6994-244A-8E9C-9DD286533B95}"/>
              </a:ext>
            </a:extLst>
          </p:cNvPr>
          <p:cNvSpPr/>
          <p:nvPr/>
        </p:nvSpPr>
        <p:spPr>
          <a:xfrm>
            <a:off x="6804388" y="3584730"/>
            <a:ext cx="578143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Hack-In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0.42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5D0B87-142C-0840-90AA-2168279E424D}"/>
              </a:ext>
            </a:extLst>
          </p:cNvPr>
          <p:cNvSpPr/>
          <p:nvPr/>
        </p:nvSpPr>
        <p:spPr>
          <a:xfrm>
            <a:off x="7821023" y="2208313"/>
            <a:ext cx="642263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Seg-Wes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0.49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EAB0C9-EF54-7447-A2F6-DDE87E7B6772}"/>
              </a:ext>
            </a:extLst>
          </p:cNvPr>
          <p:cNvSpPr/>
          <p:nvPr/>
        </p:nvSpPr>
        <p:spPr>
          <a:xfrm>
            <a:off x="7821023" y="2678089"/>
            <a:ext cx="595776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So-Ham</a:t>
            </a: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0.41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42019A-0B38-AE4C-B3BB-5672925E7316}"/>
              </a:ext>
            </a:extLst>
          </p:cNvPr>
          <p:cNvSpPr/>
          <p:nvPr/>
        </p:nvSpPr>
        <p:spPr>
          <a:xfrm>
            <a:off x="7909187" y="3563699"/>
            <a:ext cx="465933" cy="406251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In-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Vir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0.03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7751D2-2250-1F4A-998A-C82088D3EE2E}"/>
              </a:ext>
            </a:extLst>
          </p:cNvPr>
          <p:cNvSpPr/>
          <p:nvPr/>
        </p:nvSpPr>
        <p:spPr>
          <a:xfrm>
            <a:off x="5931707" y="3148831"/>
            <a:ext cx="217467" cy="244668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/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A677D-5FB2-AD45-B0F0-C050BE267BB1}"/>
              </a:ext>
            </a:extLst>
          </p:cNvPr>
          <p:cNvSpPr/>
          <p:nvPr/>
        </p:nvSpPr>
        <p:spPr>
          <a:xfrm>
            <a:off x="7065098" y="3158582"/>
            <a:ext cx="217467" cy="244668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/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2EF927-C1D8-AC4E-B2DD-035E93780883}"/>
              </a:ext>
            </a:extLst>
          </p:cNvPr>
          <p:cNvSpPr/>
          <p:nvPr/>
        </p:nvSpPr>
        <p:spPr>
          <a:xfrm>
            <a:off x="8086126" y="3148831"/>
            <a:ext cx="217467" cy="244668"/>
          </a:xfrm>
          <a:prstGeom prst="rect">
            <a:avLst/>
          </a:prstGeom>
        </p:spPr>
        <p:txBody>
          <a:bodyPr wrap="none" lIns="82282" tIns="41141" rIns="82282" bIns="41141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/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83E939-95BB-AE44-BC4F-A2B0C4DE6E25}"/>
              </a:ext>
            </a:extLst>
          </p:cNvPr>
          <p:cNvSpPr/>
          <p:nvPr/>
        </p:nvSpPr>
        <p:spPr>
          <a:xfrm>
            <a:off x="7335356" y="4679261"/>
            <a:ext cx="1689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(code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output: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see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Appendix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endParaRPr lang="en-US" sz="10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9DCD56-D3F5-BF49-8049-66821C1A092F}"/>
              </a:ext>
            </a:extLst>
          </p:cNvPr>
          <p:cNvSpPr/>
          <p:nvPr/>
        </p:nvSpPr>
        <p:spPr>
          <a:xfrm>
            <a:off x="5700254" y="2203240"/>
            <a:ext cx="731026" cy="353560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716E16A-558E-7148-9B9C-5592D1354B4F}"/>
              </a:ext>
            </a:extLst>
          </p:cNvPr>
          <p:cNvSpPr/>
          <p:nvPr/>
        </p:nvSpPr>
        <p:spPr>
          <a:xfrm>
            <a:off x="3211430" y="2650770"/>
            <a:ext cx="731026" cy="353560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C0B5350-B517-814C-B91E-C562093C4E94}"/>
              </a:ext>
            </a:extLst>
          </p:cNvPr>
          <p:cNvSpPr/>
          <p:nvPr/>
        </p:nvSpPr>
        <p:spPr>
          <a:xfrm>
            <a:off x="4461100" y="3107258"/>
            <a:ext cx="731026" cy="379420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058CA3B-BEC5-A447-B714-707B9C8F703E}"/>
              </a:ext>
            </a:extLst>
          </p:cNvPr>
          <p:cNvSpPr/>
          <p:nvPr/>
        </p:nvSpPr>
        <p:spPr>
          <a:xfrm>
            <a:off x="7814786" y="3566044"/>
            <a:ext cx="731026" cy="353560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C1778-CE8E-7D43-AEA9-F7470146842B}"/>
              </a:ext>
            </a:extLst>
          </p:cNvPr>
          <p:cNvSpPr/>
          <p:nvPr/>
        </p:nvSpPr>
        <p:spPr>
          <a:xfrm>
            <a:off x="371940" y="1082112"/>
            <a:ext cx="620113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Threshold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P-value: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5%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lower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P-value(&lt;=5%),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better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(more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confidence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believe)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57" name="Google Shape;324;p14">
            <a:extLst>
              <a:ext uri="{FF2B5EF4-FFF2-40B4-BE49-F238E27FC236}">
                <a16:creationId xmlns:a16="http://schemas.microsoft.com/office/drawing/2014/main" id="{4D7EA3C5-7F82-624F-B8F7-AE9A935AACA3}"/>
              </a:ext>
            </a:extLst>
          </p:cNvPr>
          <p:cNvSpPr txBox="1"/>
          <p:nvPr/>
        </p:nvSpPr>
        <p:spPr>
          <a:xfrm>
            <a:off x="1399134" y="4235104"/>
            <a:ext cx="6786101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9D5D0B-279D-E34B-B3B6-07EF9AF2E03F}"/>
              </a:ext>
            </a:extLst>
          </p:cNvPr>
          <p:cNvCxnSpPr>
            <a:cxnSpLocks/>
          </p:cNvCxnSpPr>
          <p:nvPr/>
        </p:nvCxnSpPr>
        <p:spPr>
          <a:xfrm>
            <a:off x="4826614" y="3536248"/>
            <a:ext cx="10556" cy="724568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5" grpId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3" grpId="0" animBg="1"/>
      <p:bldP spid="51" grpId="0" animBg="1"/>
      <p:bldP spid="52" grpId="0" animBg="1"/>
      <p:bldP spid="53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49;p8">
            <a:extLst>
              <a:ext uri="{FF2B5EF4-FFF2-40B4-BE49-F238E27FC236}">
                <a16:creationId xmlns:a16="http://schemas.microsoft.com/office/drawing/2014/main" id="{0119F76D-0E0B-7646-B869-ACF8908FBD85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/>
          </a:p>
        </p:txBody>
      </p:sp>
      <p:sp>
        <p:nvSpPr>
          <p:cNvPr id="24" name="Google Shape;289;p11">
            <a:extLst>
              <a:ext uri="{FF2B5EF4-FFF2-40B4-BE49-F238E27FC236}">
                <a16:creationId xmlns:a16="http://schemas.microsoft.com/office/drawing/2014/main" id="{C2F74F5A-7CCB-814C-8C44-3D49BFA42291}"/>
              </a:ext>
            </a:extLst>
          </p:cNvPr>
          <p:cNvSpPr txBox="1"/>
          <p:nvPr/>
        </p:nvSpPr>
        <p:spPr>
          <a:xfrm>
            <a:off x="270637" y="2760937"/>
            <a:ext cx="5147177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 i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altLang="zh-CN" dirty="0">
                <a:sym typeface="Calibri"/>
              </a:rPr>
              <a:t>Data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Preparation</a:t>
            </a:r>
          </a:p>
        </p:txBody>
      </p:sp>
      <p:sp>
        <p:nvSpPr>
          <p:cNvPr id="54" name="Google Shape;491;p22">
            <a:extLst>
              <a:ext uri="{FF2B5EF4-FFF2-40B4-BE49-F238E27FC236}">
                <a16:creationId xmlns:a16="http://schemas.microsoft.com/office/drawing/2014/main" id="{C8ECFFCF-CE04-3E40-9EE0-6C2D2737EA1B}"/>
              </a:ext>
            </a:extLst>
          </p:cNvPr>
          <p:cNvSpPr txBox="1"/>
          <p:nvPr/>
        </p:nvSpPr>
        <p:spPr>
          <a:xfrm>
            <a:off x="270637" y="1099872"/>
            <a:ext cx="5877278" cy="341632"/>
          </a:xfrm>
          <a:prstGeom prst="rect">
            <a:avLst/>
          </a:prstGeom>
        </p:spPr>
        <p:txBody>
          <a:bodyPr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lnSpc>
                <a:spcPct val="125000"/>
              </a:lnSpc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zh-CN" altLang="en-US" b="1" dirty="0">
                <a:sym typeface="Open Sans"/>
              </a:rPr>
              <a:t> </a:t>
            </a:r>
            <a:r>
              <a:rPr lang="en-US" b="1" dirty="0">
                <a:sym typeface="Open Sans"/>
              </a:rPr>
              <a:t>To generate the signal that tells us to buy or sell at the next instant time.</a:t>
            </a:r>
            <a:endParaRPr b="1" dirty="0">
              <a:sym typeface="Calibri"/>
            </a:endParaRPr>
          </a:p>
        </p:txBody>
      </p:sp>
      <p:pic>
        <p:nvPicPr>
          <p:cNvPr id="55" name="Google Shape;492;p22">
            <a:extLst>
              <a:ext uri="{FF2B5EF4-FFF2-40B4-BE49-F238E27FC236}">
                <a16:creationId xmlns:a16="http://schemas.microsoft.com/office/drawing/2014/main" id="{0BD2FE8F-44CC-0345-A0C7-C8D73556C9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0995" y="1524928"/>
            <a:ext cx="2666692" cy="857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76A240-A139-614D-B9D7-7E368CD2F000}"/>
              </a:ext>
            </a:extLst>
          </p:cNvPr>
          <p:cNvSpPr/>
          <p:nvPr/>
        </p:nvSpPr>
        <p:spPr>
          <a:xfrm>
            <a:off x="270637" y="805609"/>
            <a:ext cx="2047355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Problem Statement</a:t>
            </a:r>
          </a:p>
        </p:txBody>
      </p:sp>
      <p:sp>
        <p:nvSpPr>
          <p:cNvPr id="56" name="Google Shape;499;p23">
            <a:extLst>
              <a:ext uri="{FF2B5EF4-FFF2-40B4-BE49-F238E27FC236}">
                <a16:creationId xmlns:a16="http://schemas.microsoft.com/office/drawing/2014/main" id="{DBB8AC5A-71F7-AA47-8C6B-3CED1FC36881}"/>
              </a:ext>
            </a:extLst>
          </p:cNvPr>
          <p:cNvSpPr txBox="1"/>
          <p:nvPr/>
        </p:nvSpPr>
        <p:spPr>
          <a:xfrm>
            <a:off x="270637" y="3084082"/>
            <a:ext cx="7848600" cy="1149545"/>
          </a:xfrm>
          <a:prstGeom prst="rect">
            <a:avLst/>
          </a:prstGeom>
        </p:spPr>
        <p:txBody>
          <a:bodyPr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25000"/>
              </a:lnSpc>
              <a:buFontTx/>
              <a:buNone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r>
              <a:rPr lang="en-US" altLang="zh-CN" b="1" dirty="0">
                <a:sym typeface="Open Sans"/>
              </a:rPr>
              <a:t>Cleaned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d</a:t>
            </a:r>
            <a:r>
              <a:rPr lang="en-US" b="1" dirty="0">
                <a:sym typeface="Open Sans"/>
              </a:rPr>
              <a:t>ataset</a:t>
            </a:r>
            <a:r>
              <a:rPr lang="en-US" altLang="zh-CN" b="1" dirty="0">
                <a:sym typeface="Open Sans"/>
              </a:rPr>
              <a:t>:</a:t>
            </a:r>
            <a:r>
              <a:rPr lang="zh-CN" altLang="en-US" b="1" dirty="0">
                <a:sym typeface="Open Sans"/>
              </a:rPr>
              <a:t> </a:t>
            </a:r>
            <a:r>
              <a:rPr lang="en-US" dirty="0">
                <a:sym typeface="Open Sans"/>
              </a:rPr>
              <a:t>stock prices of W and T from 2020/02/19-2020/07/29 from </a:t>
            </a:r>
            <a:r>
              <a:rPr lang="en-US" dirty="0" err="1">
                <a:sym typeface="Open Sans"/>
              </a:rPr>
              <a:t>Vhinny</a:t>
            </a:r>
            <a:r>
              <a:rPr lang="en-US" dirty="0">
                <a:sym typeface="Open Sans"/>
              </a:rPr>
              <a:t> datase</a:t>
            </a:r>
            <a:r>
              <a:rPr lang="en-US" altLang="zh-CN" dirty="0">
                <a:sym typeface="Open Sans"/>
              </a:rPr>
              <a:t>t</a:t>
            </a:r>
            <a:endParaRPr dirty="0">
              <a:sym typeface="Open Sans"/>
            </a:endParaRPr>
          </a:p>
          <a:p>
            <a:r>
              <a:rPr lang="en-US" b="1" dirty="0">
                <a:sym typeface="Open Sans"/>
              </a:rPr>
              <a:t>Split data:</a:t>
            </a:r>
            <a:r>
              <a:rPr lang="zh-CN" altLang="en-US" dirty="0">
                <a:sym typeface="Open Sans"/>
              </a:rPr>
              <a:t> </a:t>
            </a:r>
            <a:r>
              <a:rPr lang="en-US" dirty="0">
                <a:sym typeface="Open Sans"/>
              </a:rPr>
              <a:t>70% of the dataset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train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and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optimize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model</a:t>
            </a:r>
            <a:r>
              <a:rPr lang="zh-CN" altLang="en-US" dirty="0">
                <a:sym typeface="Wingdings" pitchFamily="2" charset="2"/>
              </a:rPr>
              <a:t> 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                    </a:t>
            </a:r>
            <a:r>
              <a:rPr lang="en-US" dirty="0">
                <a:sym typeface="Open Sans"/>
              </a:rPr>
              <a:t>30%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dirty="0">
                <a:sym typeface="Open Sans"/>
              </a:rPr>
              <a:t>dataset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 err="1">
                <a:sym typeface="Wingdings" pitchFamily="2" charset="2"/>
              </a:rPr>
              <a:t>Backtest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optimized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model</a:t>
            </a:r>
            <a:r>
              <a:rPr lang="zh-CN" altLang="en-US" dirty="0">
                <a:sym typeface="Wingdings" pitchFamily="2" charset="2"/>
              </a:rPr>
              <a:t> </a:t>
            </a:r>
            <a:endParaRPr dirty="0">
              <a:sym typeface="Open Sans"/>
            </a:endParaRPr>
          </a:p>
          <a:p>
            <a:endParaRPr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9196732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4"/>
          <p:cNvSpPr txBox="1"/>
          <p:nvPr/>
        </p:nvSpPr>
        <p:spPr>
          <a:xfrm>
            <a:off x="384971" y="1118613"/>
            <a:ext cx="5103394" cy="195745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25000"/>
              </a:lnSpc>
              <a:buFontTx/>
              <a:buNone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dirty="0">
                <a:sym typeface="Open Sans"/>
              </a:rPr>
              <a:t>10 days Moving Average of Ratio: Measure of rolling mean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Open Sans"/>
              </a:rPr>
              <a:t>2 days Moving Average of Ratio: Measure of current value of mean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Open Sans"/>
              </a:rPr>
              <a:t>10 days Standard Deviation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ym typeface="Open Sans"/>
              </a:rPr>
              <a:t>Z - score: (2 MA — 10 MA) /10d SD</a:t>
            </a:r>
            <a:endParaRPr b="1" dirty="0">
              <a:sym typeface="Open Sans"/>
            </a:endParaRPr>
          </a:p>
          <a:p>
            <a:endParaRPr dirty="0">
              <a:sym typeface="Open Sans"/>
            </a:endParaRPr>
          </a:p>
          <a:p>
            <a:endParaRPr dirty="0">
              <a:sym typeface="Open Sans"/>
            </a:endParaRPr>
          </a:p>
        </p:txBody>
      </p:sp>
      <p:sp>
        <p:nvSpPr>
          <p:cNvPr id="508" name="Google Shape;508;p24"/>
          <p:cNvSpPr txBox="1"/>
          <p:nvPr/>
        </p:nvSpPr>
        <p:spPr>
          <a:xfrm>
            <a:off x="6376648" y="2437813"/>
            <a:ext cx="1610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pen Sans"/>
              <a:buNone/>
            </a:pPr>
            <a:r>
              <a:rPr 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2d and 10d ratio MA</a:t>
            </a:r>
            <a:endParaRPr sz="1000" i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FE5D702-4864-7346-8616-B05CC545B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7" r="2109"/>
          <a:stretch/>
        </p:blipFill>
        <p:spPr>
          <a:xfrm>
            <a:off x="5488365" y="782412"/>
            <a:ext cx="3386666" cy="1614415"/>
          </a:xfrm>
          <a:prstGeom prst="rect">
            <a:avLst/>
          </a:prstGeom>
        </p:spPr>
      </p:pic>
      <p:sp>
        <p:nvSpPr>
          <p:cNvPr id="6" name="Google Shape;249;p8">
            <a:extLst>
              <a:ext uri="{FF2B5EF4-FFF2-40B4-BE49-F238E27FC236}">
                <a16:creationId xmlns:a16="http://schemas.microsoft.com/office/drawing/2014/main" id="{E47D6263-CDFB-5F4B-9B60-CAF387B9E42E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AB4E4-B14E-294C-A604-DAE5260B8226}"/>
              </a:ext>
            </a:extLst>
          </p:cNvPr>
          <p:cNvSpPr/>
          <p:nvPr/>
        </p:nvSpPr>
        <p:spPr>
          <a:xfrm>
            <a:off x="235991" y="782412"/>
            <a:ext cx="2047355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Features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Open Sans"/>
            </a:endParaRPr>
          </a:p>
        </p:txBody>
      </p:sp>
      <p:sp>
        <p:nvSpPr>
          <p:cNvPr id="8" name="Google Shape;515;p25">
            <a:extLst>
              <a:ext uri="{FF2B5EF4-FFF2-40B4-BE49-F238E27FC236}">
                <a16:creationId xmlns:a16="http://schemas.microsoft.com/office/drawing/2014/main" id="{A57B2FAA-1A91-1246-B03E-A9F88289A2A1}"/>
              </a:ext>
            </a:extLst>
          </p:cNvPr>
          <p:cNvSpPr txBox="1"/>
          <p:nvPr/>
        </p:nvSpPr>
        <p:spPr>
          <a:xfrm>
            <a:off x="300401" y="3350501"/>
            <a:ext cx="7536740" cy="141885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25000"/>
              </a:lnSpc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>
                <a:sym typeface="Open Sans"/>
              </a:rPr>
              <a:t>Buy Low Sell High</a:t>
            </a:r>
            <a:endParaRPr dirty="0">
              <a:sym typeface="Open Sans"/>
            </a:endParaRPr>
          </a:p>
          <a:p>
            <a:r>
              <a:rPr lang="en-US" dirty="0">
                <a:sym typeface="Open Sans"/>
              </a:rPr>
              <a:t>When </a:t>
            </a:r>
            <a:r>
              <a:rPr lang="en-US" b="1" dirty="0">
                <a:sym typeface="Open Sans"/>
              </a:rPr>
              <a:t>Z-score &lt; -1, </a:t>
            </a:r>
            <a:r>
              <a:rPr lang="en-US" altLang="zh-CN" b="1" dirty="0">
                <a:sym typeface="Open Sans"/>
              </a:rPr>
              <a:t>Set</a:t>
            </a:r>
            <a:r>
              <a:rPr lang="zh-CN" altLang="en-US" b="1" dirty="0">
                <a:sym typeface="Open Sans"/>
              </a:rPr>
              <a:t> </a:t>
            </a:r>
            <a:r>
              <a:rPr lang="en-US" b="1" dirty="0">
                <a:sym typeface="Open Sans"/>
              </a:rPr>
              <a:t>buy signal - Buy(-1).</a:t>
            </a:r>
            <a:endParaRPr b="1" dirty="0">
              <a:sym typeface="Open Sans"/>
            </a:endParaRPr>
          </a:p>
          <a:p>
            <a:r>
              <a:rPr lang="en-US" dirty="0">
                <a:sym typeface="Open Sans"/>
              </a:rPr>
              <a:t>When </a:t>
            </a:r>
            <a:r>
              <a:rPr lang="en-US" b="1" dirty="0">
                <a:sym typeface="Open Sans"/>
              </a:rPr>
              <a:t>Z-score &gt;1, </a:t>
            </a:r>
            <a:r>
              <a:rPr lang="en-US" altLang="zh-CN" b="1" dirty="0">
                <a:sym typeface="Open Sans"/>
              </a:rPr>
              <a:t>Set</a:t>
            </a:r>
            <a:r>
              <a:rPr lang="zh-CN" altLang="en-US" b="1" dirty="0">
                <a:sym typeface="Open Sans"/>
              </a:rPr>
              <a:t> </a:t>
            </a:r>
            <a:r>
              <a:rPr lang="en-US" b="1" dirty="0">
                <a:sym typeface="Open Sans"/>
              </a:rPr>
              <a:t>sell signal - Sell(1).</a:t>
            </a:r>
            <a:endParaRPr b="1" dirty="0">
              <a:sym typeface="Open Sans"/>
            </a:endParaRPr>
          </a:p>
          <a:p>
            <a:endParaRPr dirty="0">
              <a:sym typeface="Open Sans"/>
            </a:endParaRPr>
          </a:p>
          <a:p>
            <a:endParaRPr dirty="0">
              <a:sym typeface="Open Sans"/>
            </a:endParaRPr>
          </a:p>
        </p:txBody>
      </p:sp>
      <p:sp>
        <p:nvSpPr>
          <p:cNvPr id="9" name="Google Shape;516;p25">
            <a:extLst>
              <a:ext uri="{FF2B5EF4-FFF2-40B4-BE49-F238E27FC236}">
                <a16:creationId xmlns:a16="http://schemas.microsoft.com/office/drawing/2014/main" id="{47588210-A1E2-E04A-A7EB-D1AAFE13C085}"/>
              </a:ext>
            </a:extLst>
          </p:cNvPr>
          <p:cNvSpPr txBox="1"/>
          <p:nvPr/>
        </p:nvSpPr>
        <p:spPr>
          <a:xfrm>
            <a:off x="5526017" y="4610745"/>
            <a:ext cx="36903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pen Sans"/>
              <a:buNone/>
            </a:pPr>
            <a:r>
              <a:rPr lang="en-US" sz="1000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Rolling Mean of Z-Score</a:t>
            </a:r>
            <a:endParaRPr sz="1000" i="1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1000" i="1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pic>
        <p:nvPicPr>
          <p:cNvPr id="10" name="Google Shape;517;p25">
            <a:extLst>
              <a:ext uri="{FF2B5EF4-FFF2-40B4-BE49-F238E27FC236}">
                <a16:creationId xmlns:a16="http://schemas.microsoft.com/office/drawing/2014/main" id="{363B2A3A-5C6D-6443-A795-11E57C48AFB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890" y="2849460"/>
            <a:ext cx="3573875" cy="16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78D145-542F-8642-9695-575E4C4D4131}"/>
              </a:ext>
            </a:extLst>
          </p:cNvPr>
          <p:cNvSpPr/>
          <p:nvPr/>
        </p:nvSpPr>
        <p:spPr>
          <a:xfrm>
            <a:off x="235990" y="3001254"/>
            <a:ext cx="2047355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Feature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Selection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Open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2D76AD-1276-5D40-BCF1-0BB0A2B63F9F}"/>
              </a:ext>
            </a:extLst>
          </p:cNvPr>
          <p:cNvSpPr/>
          <p:nvPr/>
        </p:nvSpPr>
        <p:spPr>
          <a:xfrm>
            <a:off x="7882297" y="4769351"/>
            <a:ext cx="1334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(code: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see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Appendix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endParaRPr lang="en-US" sz="10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" grpId="0"/>
      <p:bldP spid="508" grpId="0"/>
      <p:bldP spid="7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6"/>
          <p:cNvSpPr txBox="1"/>
          <p:nvPr/>
        </p:nvSpPr>
        <p:spPr>
          <a:xfrm>
            <a:off x="270250" y="766207"/>
            <a:ext cx="7657200" cy="8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 i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>
                <a:sym typeface="Open Sans"/>
              </a:rPr>
              <a:t>Training model to show signal</a:t>
            </a:r>
            <a:r>
              <a:rPr lang="en-US" altLang="zh-CN" dirty="0">
                <a:sym typeface="Open Sans"/>
              </a:rPr>
              <a:t>s</a:t>
            </a:r>
            <a:endParaRPr dirty="0">
              <a:sym typeface="Open Sans"/>
            </a:endParaRPr>
          </a:p>
          <a:p>
            <a:endParaRPr dirty="0">
              <a:sym typeface="Open Sans"/>
            </a:endParaRPr>
          </a:p>
          <a:p>
            <a:endParaRPr dirty="0">
              <a:sym typeface="Open Sans"/>
            </a:endParaRPr>
          </a:p>
        </p:txBody>
      </p:sp>
      <p:pic>
        <p:nvPicPr>
          <p:cNvPr id="525" name="Google Shape;5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50" y="1191305"/>
            <a:ext cx="4072050" cy="2574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91305"/>
            <a:ext cx="4161678" cy="257442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6"/>
          <p:cNvSpPr txBox="1"/>
          <p:nvPr/>
        </p:nvSpPr>
        <p:spPr>
          <a:xfrm>
            <a:off x="1226564" y="3834051"/>
            <a:ext cx="2788078" cy="35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7F7F7F"/>
              </a:buClr>
              <a:buSzPts val="1600"/>
              <a:buFont typeface="Open Sans"/>
              <a:buNone/>
              <a:defRPr sz="1600" b="1" i="1">
                <a:solidFill>
                  <a:srgbClr val="7F7F7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US" sz="1000" b="0" dirty="0">
                <a:sym typeface="Calibri"/>
              </a:rPr>
              <a:t>Trading Signals on price ratio</a:t>
            </a:r>
            <a:endParaRPr sz="1000" b="0" dirty="0">
              <a:sym typeface="Calibri"/>
            </a:endParaRPr>
          </a:p>
        </p:txBody>
      </p:sp>
      <p:sp>
        <p:nvSpPr>
          <p:cNvPr id="528" name="Google Shape;528;p26"/>
          <p:cNvSpPr txBox="1"/>
          <p:nvPr/>
        </p:nvSpPr>
        <p:spPr>
          <a:xfrm>
            <a:off x="5517275" y="3866037"/>
            <a:ext cx="29943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rgbClr val="7F7F7F"/>
              </a:buClr>
              <a:buSzPts val="1600"/>
              <a:buFont typeface="Open Sans"/>
              <a:buNone/>
              <a:defRPr sz="1000" i="1">
                <a:solidFill>
                  <a:srgbClr val="7F7F7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US" dirty="0">
                <a:sym typeface="Calibri"/>
              </a:rPr>
              <a:t>Trading Signals on two stocks, S1, S2</a:t>
            </a:r>
            <a:endParaRPr dirty="0">
              <a:sym typeface="Calibri"/>
            </a:endParaRPr>
          </a:p>
        </p:txBody>
      </p:sp>
      <p:sp>
        <p:nvSpPr>
          <p:cNvPr id="8" name="Google Shape;249;p8">
            <a:extLst>
              <a:ext uri="{FF2B5EF4-FFF2-40B4-BE49-F238E27FC236}">
                <a16:creationId xmlns:a16="http://schemas.microsoft.com/office/drawing/2014/main" id="{5B66FDE7-C234-6E41-9E07-BE51F7C93CFA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F1D1A4-FC6B-0A41-AEA2-B4A1BAFABE1B}"/>
              </a:ext>
            </a:extLst>
          </p:cNvPr>
          <p:cNvSpPr/>
          <p:nvPr/>
        </p:nvSpPr>
        <p:spPr>
          <a:xfrm>
            <a:off x="7618996" y="4672331"/>
            <a:ext cx="1334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(code: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see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Appendix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endParaRPr lang="en-US" sz="10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" grpId="0"/>
      <p:bldP spid="5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918b18ffb1_0_1"/>
          <p:cNvSpPr txBox="1"/>
          <p:nvPr/>
        </p:nvSpPr>
        <p:spPr>
          <a:xfrm>
            <a:off x="190984" y="897597"/>
            <a:ext cx="2805289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 b="1" i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>
                <a:sym typeface="Open Sans"/>
              </a:rPr>
              <a:t>Goal - Maximum Profits</a:t>
            </a:r>
            <a:endParaRPr dirty="0">
              <a:sym typeface="Open Sans"/>
            </a:endParaRPr>
          </a:p>
        </p:txBody>
      </p:sp>
      <p:pic>
        <p:nvPicPr>
          <p:cNvPr id="536" name="Google Shape;536;g918b18ffb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7404" y="2707863"/>
            <a:ext cx="2078513" cy="22106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49;p8">
            <a:extLst>
              <a:ext uri="{FF2B5EF4-FFF2-40B4-BE49-F238E27FC236}">
                <a16:creationId xmlns:a16="http://schemas.microsoft.com/office/drawing/2014/main" id="{9EBCAAAE-46E7-CD4D-981D-48C3B5E22FAA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Optimization</a:t>
            </a:r>
            <a:endParaRPr lang="en-US" sz="2800" dirty="0"/>
          </a:p>
        </p:txBody>
      </p:sp>
      <p:sp>
        <p:nvSpPr>
          <p:cNvPr id="7" name="Google Shape;524;p26">
            <a:extLst>
              <a:ext uri="{FF2B5EF4-FFF2-40B4-BE49-F238E27FC236}">
                <a16:creationId xmlns:a16="http://schemas.microsoft.com/office/drawing/2014/main" id="{95DB9DF6-E786-0543-B5DB-6E13B4FF1C00}"/>
              </a:ext>
            </a:extLst>
          </p:cNvPr>
          <p:cNvSpPr txBox="1"/>
          <p:nvPr/>
        </p:nvSpPr>
        <p:spPr>
          <a:xfrm>
            <a:off x="190984" y="1299436"/>
            <a:ext cx="7657200" cy="877143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25000"/>
              </a:lnSpc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altLang="zh-CN" b="1" dirty="0">
                <a:sym typeface="Open Sans"/>
              </a:rPr>
              <a:t>-</a:t>
            </a:r>
            <a:r>
              <a:rPr lang="zh-CN" altLang="en-US" b="1" dirty="0">
                <a:sym typeface="Open Sans"/>
              </a:rPr>
              <a:t>      </a:t>
            </a:r>
            <a:r>
              <a:rPr lang="en-US" b="1" dirty="0">
                <a:sym typeface="Open Sans"/>
              </a:rPr>
              <a:t>Optimization to ensure the maximum profit on the train data</a:t>
            </a:r>
          </a:p>
          <a:p>
            <a:endParaRPr dirty="0">
              <a:sym typeface="Open Sans"/>
            </a:endParaRPr>
          </a:p>
          <a:p>
            <a:endParaRPr dirty="0">
              <a:sym typeface="Open Sans"/>
            </a:endParaRPr>
          </a:p>
        </p:txBody>
      </p:sp>
      <p:sp>
        <p:nvSpPr>
          <p:cNvPr id="9" name="Google Shape;524;p26">
            <a:extLst>
              <a:ext uri="{FF2B5EF4-FFF2-40B4-BE49-F238E27FC236}">
                <a16:creationId xmlns:a16="http://schemas.microsoft.com/office/drawing/2014/main" id="{0A554A91-05AA-9E4C-B03A-EFAA7DEC572A}"/>
              </a:ext>
            </a:extLst>
          </p:cNvPr>
          <p:cNvSpPr txBox="1"/>
          <p:nvPr/>
        </p:nvSpPr>
        <p:spPr>
          <a:xfrm>
            <a:off x="190984" y="1998662"/>
            <a:ext cx="7657200" cy="60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 i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>
                <a:sym typeface="Open Sans"/>
              </a:rPr>
              <a:t>How we calculate profits</a:t>
            </a:r>
            <a:endParaRPr dirty="0">
              <a:sym typeface="Open Sans"/>
            </a:endParaRPr>
          </a:p>
          <a:p>
            <a:endParaRPr dirty="0">
              <a:sym typeface="Open Sans"/>
            </a:endParaRPr>
          </a:p>
        </p:txBody>
      </p:sp>
      <p:sp>
        <p:nvSpPr>
          <p:cNvPr id="10" name="Google Shape;524;p26">
            <a:extLst>
              <a:ext uri="{FF2B5EF4-FFF2-40B4-BE49-F238E27FC236}">
                <a16:creationId xmlns:a16="http://schemas.microsoft.com/office/drawing/2014/main" id="{E5BBB8A1-785B-EF47-AA60-BFBAA9962C0A}"/>
              </a:ext>
            </a:extLst>
          </p:cNvPr>
          <p:cNvSpPr txBox="1"/>
          <p:nvPr/>
        </p:nvSpPr>
        <p:spPr>
          <a:xfrm>
            <a:off x="190984" y="2311035"/>
            <a:ext cx="7657200" cy="195745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25000"/>
              </a:lnSpc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b="1" dirty="0">
                <a:sym typeface="Open Sans"/>
              </a:rPr>
              <a:t>Profits += Sell (+) /Buy (-) Price of S1 * Positions of S1  + Sell (+) /Buy (-1) Price of S2 * Positions of S2 </a:t>
            </a:r>
          </a:p>
          <a:p>
            <a:pPr marL="0" indent="0">
              <a:buNone/>
            </a:pPr>
            <a:endParaRPr lang="en-US" dirty="0">
              <a:sym typeface="Open Sans"/>
            </a:endParaRPr>
          </a:p>
          <a:p>
            <a:r>
              <a:rPr lang="en-US" dirty="0">
                <a:sym typeface="Open Sans"/>
              </a:rPr>
              <a:t>Start with no money and no position.</a:t>
            </a:r>
          </a:p>
          <a:p>
            <a:r>
              <a:rPr lang="en-US" dirty="0">
                <a:sym typeface="Open Sans"/>
              </a:rPr>
              <a:t>Clear all the positions at the final price when we exit.</a:t>
            </a:r>
          </a:p>
          <a:p>
            <a:r>
              <a:rPr lang="en-US" dirty="0">
                <a:sym typeface="Open Sans"/>
              </a:rPr>
              <a:t>Profit does not consider commission fee.</a:t>
            </a:r>
          </a:p>
          <a:p>
            <a:endParaRPr dirty="0">
              <a:sym typeface="Open Sans"/>
            </a:endParaRPr>
          </a:p>
          <a:p>
            <a:endParaRPr dirty="0">
              <a:sym typeface="Open San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2C0D4-F351-5443-8251-9894EB4F0CF8}"/>
              </a:ext>
            </a:extLst>
          </p:cNvPr>
          <p:cNvSpPr/>
          <p:nvPr/>
        </p:nvSpPr>
        <p:spPr>
          <a:xfrm>
            <a:off x="7618996" y="4672331"/>
            <a:ext cx="1334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(code: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see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Appendix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endParaRPr lang="en-US" sz="10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7"/>
          <p:cNvSpPr txBox="1"/>
          <p:nvPr/>
        </p:nvSpPr>
        <p:spPr>
          <a:xfrm>
            <a:off x="225097" y="987816"/>
            <a:ext cx="7657200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 b="1" i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altLang="zh-CN" dirty="0">
                <a:sym typeface="Open Sans"/>
              </a:rPr>
              <a:t>Optimized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Features</a:t>
            </a:r>
            <a:endParaRPr lang="en-US" dirty="0">
              <a:sym typeface="Open Sans"/>
            </a:endParaRPr>
          </a:p>
        </p:txBody>
      </p:sp>
      <p:pic>
        <p:nvPicPr>
          <p:cNvPr id="544" name="Google Shape;544;p27"/>
          <p:cNvPicPr preferRelativeResize="0"/>
          <p:nvPr/>
        </p:nvPicPr>
        <p:blipFill rotWithShape="1">
          <a:blip r:embed="rId3">
            <a:alphaModFix/>
          </a:blip>
          <a:srcRect b="47387"/>
          <a:stretch/>
        </p:blipFill>
        <p:spPr>
          <a:xfrm>
            <a:off x="4189343" y="2281768"/>
            <a:ext cx="2900025" cy="1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7"/>
          <p:cNvPicPr preferRelativeResize="0"/>
          <p:nvPr/>
        </p:nvPicPr>
        <p:blipFill rotWithShape="1">
          <a:blip r:embed="rId4">
            <a:alphaModFix/>
          </a:blip>
          <a:srcRect b="47440"/>
          <a:stretch/>
        </p:blipFill>
        <p:spPr>
          <a:xfrm>
            <a:off x="4189344" y="2848129"/>
            <a:ext cx="2900025" cy="1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7"/>
          <p:cNvPicPr preferRelativeResize="0"/>
          <p:nvPr/>
        </p:nvPicPr>
        <p:blipFill rotWithShape="1">
          <a:blip r:embed="rId5">
            <a:alphaModFix/>
          </a:blip>
          <a:srcRect b="47440"/>
          <a:stretch/>
        </p:blipFill>
        <p:spPr>
          <a:xfrm>
            <a:off x="4189344" y="3340966"/>
            <a:ext cx="2900025" cy="1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7"/>
          <p:cNvPicPr preferRelativeResize="0"/>
          <p:nvPr/>
        </p:nvPicPr>
        <p:blipFill rotWithShape="1">
          <a:blip r:embed="rId6">
            <a:alphaModFix/>
          </a:blip>
          <a:srcRect b="49096"/>
          <a:stretch/>
        </p:blipFill>
        <p:spPr>
          <a:xfrm>
            <a:off x="4189344" y="3904102"/>
            <a:ext cx="2900025" cy="1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9;p8">
            <a:extLst>
              <a:ext uri="{FF2B5EF4-FFF2-40B4-BE49-F238E27FC236}">
                <a16:creationId xmlns:a16="http://schemas.microsoft.com/office/drawing/2014/main" id="{9381AA7B-C86F-A746-B183-9D65B8F6222F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Optimization</a:t>
            </a:r>
            <a:endParaRPr lang="en-US" sz="2800" dirty="0"/>
          </a:p>
        </p:txBody>
      </p:sp>
      <p:sp>
        <p:nvSpPr>
          <p:cNvPr id="9" name="Google Shape;543;p27">
            <a:extLst>
              <a:ext uri="{FF2B5EF4-FFF2-40B4-BE49-F238E27FC236}">
                <a16:creationId xmlns:a16="http://schemas.microsoft.com/office/drawing/2014/main" id="{2C455B86-C7A6-AC41-A2EC-1154C623B3CA}"/>
              </a:ext>
            </a:extLst>
          </p:cNvPr>
          <p:cNvSpPr txBox="1"/>
          <p:nvPr/>
        </p:nvSpPr>
        <p:spPr>
          <a:xfrm>
            <a:off x="225097" y="1387905"/>
            <a:ext cx="4911107" cy="3303981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25000"/>
              </a:lnSpc>
              <a:buFontTx/>
              <a:buNone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r>
              <a:rPr lang="en-US" altLang="zh-CN" b="1" dirty="0">
                <a:sym typeface="Open Sans"/>
              </a:rPr>
              <a:t>-</a:t>
            </a:r>
            <a:r>
              <a:rPr lang="zh-CN" altLang="en-US" b="1" dirty="0">
                <a:sym typeface="Open Sans"/>
              </a:rPr>
              <a:t>     </a:t>
            </a:r>
            <a:r>
              <a:rPr 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</a:t>
            </a:r>
            <a:r>
              <a:rPr lang="en-US" dirty="0">
                <a:sym typeface="Open Sans"/>
              </a:rPr>
              <a:t>ind the </a:t>
            </a:r>
            <a:r>
              <a:rPr lang="en-US" b="1" dirty="0">
                <a:sym typeface="Open Sans"/>
              </a:rPr>
              <a:t>best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combination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of</a:t>
            </a:r>
            <a:r>
              <a:rPr lang="zh-CN" altLang="en-US" b="1" dirty="0">
                <a:sym typeface="Open Sans"/>
              </a:rPr>
              <a:t> </a:t>
            </a:r>
            <a:r>
              <a:rPr lang="en-US" b="1" dirty="0">
                <a:sym typeface="Open Sans"/>
              </a:rPr>
              <a:t>window length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calculated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in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the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Z-Score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and</a:t>
            </a:r>
            <a:r>
              <a:rPr lang="zh-CN" altLang="en-US" dirty="0">
                <a:sym typeface="Open Sans"/>
              </a:rPr>
              <a:t> </a:t>
            </a:r>
            <a:r>
              <a:rPr 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and</a:t>
            </a:r>
            <a:r>
              <a:rPr lang="zh-CN" altLang="en-US" dirty="0">
                <a:sym typeface="Open Sans"/>
              </a:rPr>
              <a:t> </a:t>
            </a:r>
            <a:r>
              <a:rPr lang="en-US" b="1" dirty="0">
                <a:sym typeface="Open Sans"/>
              </a:rPr>
              <a:t>exist threshold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of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Z-Score.</a:t>
            </a:r>
            <a:r>
              <a:rPr lang="en-US" b="1" dirty="0">
                <a:sym typeface="Open Sans"/>
              </a:rPr>
              <a:t> </a:t>
            </a:r>
            <a:endParaRPr b="1" dirty="0">
              <a:sym typeface="Open Sans"/>
            </a:endParaRPr>
          </a:p>
          <a:p>
            <a:endParaRPr dirty="0">
              <a:sym typeface="Open Sans"/>
            </a:endParaRPr>
          </a:p>
          <a:p>
            <a:r>
              <a:rPr lang="en-US" dirty="0">
                <a:solidFill>
                  <a:srgbClr val="C00000"/>
                </a:solidFill>
                <a:sym typeface="Open Sans"/>
              </a:rPr>
              <a:t>Threshold: trade:&gt;1 or &lt;-1 ;exist: [-0.3,03])    </a:t>
            </a:r>
            <a:endParaRPr dirty="0">
              <a:solidFill>
                <a:srgbClr val="C00000"/>
              </a:solidFill>
              <a:sym typeface="Open Sans"/>
            </a:endParaRPr>
          </a:p>
          <a:p>
            <a:endParaRPr dirty="0">
              <a:sym typeface="Open Sans"/>
            </a:endParaRPr>
          </a:p>
          <a:p>
            <a:r>
              <a:rPr lang="en-US" dirty="0">
                <a:sym typeface="Open Sans"/>
              </a:rPr>
              <a:t>Threshold: trade:&gt;1 or &lt;-1 ;exist: [-0.4,04])</a:t>
            </a:r>
            <a:endParaRPr dirty="0">
              <a:sym typeface="Open Sans"/>
            </a:endParaRPr>
          </a:p>
          <a:p>
            <a:endParaRPr dirty="0">
              <a:sym typeface="Open Sans"/>
            </a:endParaRPr>
          </a:p>
          <a:p>
            <a:r>
              <a:rPr lang="en-US" dirty="0">
                <a:sym typeface="Open Sans"/>
              </a:rPr>
              <a:t>Threshold: trade:&gt;1 or &lt;-1 ;exist: [-0.5,05])</a:t>
            </a:r>
            <a:endParaRPr dirty="0">
              <a:sym typeface="Open Sans"/>
            </a:endParaRPr>
          </a:p>
          <a:p>
            <a:endParaRPr dirty="0">
              <a:sym typeface="Open Sans"/>
            </a:endParaRPr>
          </a:p>
          <a:p>
            <a:r>
              <a:rPr lang="en-US" dirty="0">
                <a:sym typeface="Open Sans"/>
              </a:rPr>
              <a:t>Threshold: trade:&gt;1 or &lt;-1 ;exist: [-0.6,06])	</a:t>
            </a:r>
            <a:endParaRPr dirty="0">
              <a:sym typeface="Open Sans"/>
            </a:endParaRPr>
          </a:p>
          <a:p>
            <a:endParaRPr dirty="0">
              <a:sym typeface="Open Sans"/>
            </a:endParaRPr>
          </a:p>
          <a:p>
            <a:endParaRPr dirty="0"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3234D-9FBA-494F-8877-E90ABFF335D3}"/>
              </a:ext>
            </a:extLst>
          </p:cNvPr>
          <p:cNvSpPr txBox="1"/>
          <p:nvPr/>
        </p:nvSpPr>
        <p:spPr>
          <a:xfrm>
            <a:off x="8183301" y="38196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861FDF-5F25-F844-A903-813BB1D0823A}"/>
              </a:ext>
            </a:extLst>
          </p:cNvPr>
          <p:cNvSpPr/>
          <p:nvPr/>
        </p:nvSpPr>
        <p:spPr>
          <a:xfrm>
            <a:off x="7618996" y="4672331"/>
            <a:ext cx="1334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(code: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see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Appendix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endParaRPr lang="en-US" sz="10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8"/>
          <p:cNvSpPr txBox="1"/>
          <p:nvPr/>
        </p:nvSpPr>
        <p:spPr>
          <a:xfrm>
            <a:off x="182348" y="751028"/>
            <a:ext cx="7657200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 b="1" i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>
                <a:sym typeface="Open Sans"/>
              </a:rPr>
              <a:t> Model </a:t>
            </a:r>
            <a:r>
              <a:rPr lang="en-US" altLang="zh-CN" dirty="0">
                <a:sym typeface="Open Sans"/>
              </a:rPr>
              <a:t>P</a:t>
            </a:r>
            <a:r>
              <a:rPr lang="en-US" dirty="0">
                <a:sym typeface="Open Sans"/>
              </a:rPr>
              <a:t>erformance on </a:t>
            </a:r>
            <a:r>
              <a:rPr lang="en-US" altLang="zh-CN" dirty="0">
                <a:sym typeface="Open Sans"/>
              </a:rPr>
              <a:t>T</a:t>
            </a:r>
            <a:r>
              <a:rPr lang="en-US" dirty="0">
                <a:sym typeface="Open Sans"/>
              </a:rPr>
              <a:t>est </a:t>
            </a:r>
            <a:r>
              <a:rPr lang="en-US" altLang="zh-CN" dirty="0">
                <a:sym typeface="Open Sans"/>
              </a:rPr>
              <a:t>D</a:t>
            </a:r>
            <a:r>
              <a:rPr lang="en-US" dirty="0">
                <a:sym typeface="Open Sans"/>
              </a:rPr>
              <a:t>ata</a:t>
            </a:r>
            <a:endParaRPr dirty="0"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725EC-0ADD-7F49-883C-A8678DFF5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558"/>
          <a:stretch/>
        </p:blipFill>
        <p:spPr>
          <a:xfrm>
            <a:off x="2261084" y="1156000"/>
            <a:ext cx="4391025" cy="229715"/>
          </a:xfrm>
          <a:prstGeom prst="rect">
            <a:avLst/>
          </a:prstGeom>
        </p:spPr>
      </p:pic>
      <p:sp>
        <p:nvSpPr>
          <p:cNvPr id="5" name="Google Shape;249;p8">
            <a:extLst>
              <a:ext uri="{FF2B5EF4-FFF2-40B4-BE49-F238E27FC236}">
                <a16:creationId xmlns:a16="http://schemas.microsoft.com/office/drawing/2014/main" id="{6246A6E2-8D27-514D-AE93-A1F1379D2C81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Backtest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Optimized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lang="en-US" sz="2800" dirty="0"/>
          </a:p>
        </p:txBody>
      </p:sp>
      <p:pic>
        <p:nvPicPr>
          <p:cNvPr id="7" name="Google Shape;566;p29">
            <a:extLst>
              <a:ext uri="{FF2B5EF4-FFF2-40B4-BE49-F238E27FC236}">
                <a16:creationId xmlns:a16="http://schemas.microsoft.com/office/drawing/2014/main" id="{9AD4B24D-BFD3-CB4D-83C2-594C8BD1EF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7184" y="1939203"/>
            <a:ext cx="4972580" cy="18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7;p29">
            <a:extLst>
              <a:ext uri="{FF2B5EF4-FFF2-40B4-BE49-F238E27FC236}">
                <a16:creationId xmlns:a16="http://schemas.microsoft.com/office/drawing/2014/main" id="{B69CD169-854D-1546-8548-96DA46E93941}"/>
              </a:ext>
            </a:extLst>
          </p:cNvPr>
          <p:cNvSpPr txBox="1"/>
          <p:nvPr/>
        </p:nvSpPr>
        <p:spPr>
          <a:xfrm>
            <a:off x="2646179" y="3816834"/>
            <a:ext cx="4334234" cy="15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 sz="1000" i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 sz="1000" i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Open Sans"/>
              <a:buNone/>
            </a:pPr>
            <a:r>
              <a:rPr 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Plot of profit on train and test data with models with different window length</a:t>
            </a:r>
            <a:endParaRPr sz="1000" i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000" i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EB4BB-4D95-DD44-AFF0-3151288FB8BC}"/>
              </a:ext>
            </a:extLst>
          </p:cNvPr>
          <p:cNvSpPr/>
          <p:nvPr/>
        </p:nvSpPr>
        <p:spPr>
          <a:xfrm>
            <a:off x="7592162" y="4748922"/>
            <a:ext cx="1334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(code: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see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Appendix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endParaRPr lang="en-US" sz="10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  <p:sp>
        <p:nvSpPr>
          <p:cNvPr id="10" name="Google Shape;564;p29">
            <a:extLst>
              <a:ext uri="{FF2B5EF4-FFF2-40B4-BE49-F238E27FC236}">
                <a16:creationId xmlns:a16="http://schemas.microsoft.com/office/drawing/2014/main" id="{FF194F73-A749-8346-A439-6F286EAAF4FC}"/>
              </a:ext>
            </a:extLst>
          </p:cNvPr>
          <p:cNvSpPr txBox="1"/>
          <p:nvPr/>
        </p:nvSpPr>
        <p:spPr>
          <a:xfrm>
            <a:off x="193822" y="4065751"/>
            <a:ext cx="2234475" cy="60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 b="1" i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Final Optim</a:t>
            </a:r>
            <a:r>
              <a:rPr lang="en-US" altLang="zh-CN" dirty="0">
                <a:sym typeface="Calibri"/>
              </a:rPr>
              <a:t>al</a:t>
            </a:r>
            <a:r>
              <a:rPr lang="en-US" dirty="0">
                <a:sym typeface="Calibri"/>
              </a:rPr>
              <a:t> Model</a:t>
            </a:r>
            <a:endParaRPr dirty="0">
              <a:sym typeface="Calibri"/>
            </a:endParaRPr>
          </a:p>
          <a:p>
            <a:endParaRPr dirty="0">
              <a:sym typeface="Calibri"/>
            </a:endParaRPr>
          </a:p>
        </p:txBody>
      </p:sp>
      <p:sp>
        <p:nvSpPr>
          <p:cNvPr id="11" name="Google Shape;524;p26">
            <a:extLst>
              <a:ext uri="{FF2B5EF4-FFF2-40B4-BE49-F238E27FC236}">
                <a16:creationId xmlns:a16="http://schemas.microsoft.com/office/drawing/2014/main" id="{778B45D3-5E6B-1347-8D91-7F77A510BFA6}"/>
              </a:ext>
            </a:extLst>
          </p:cNvPr>
          <p:cNvSpPr txBox="1"/>
          <p:nvPr/>
        </p:nvSpPr>
        <p:spPr>
          <a:xfrm>
            <a:off x="507179" y="4365823"/>
            <a:ext cx="7657200" cy="61093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25000"/>
              </a:lnSpc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endParaRPr dirty="0">
              <a:sym typeface="Open Sans"/>
            </a:endParaRPr>
          </a:p>
          <a:p>
            <a:endParaRPr dirty="0">
              <a:sym typeface="Open Sans"/>
            </a:endParaRPr>
          </a:p>
        </p:txBody>
      </p:sp>
      <p:sp>
        <p:nvSpPr>
          <p:cNvPr id="12" name="Google Shape;524;p26">
            <a:extLst>
              <a:ext uri="{FF2B5EF4-FFF2-40B4-BE49-F238E27FC236}">
                <a16:creationId xmlns:a16="http://schemas.microsoft.com/office/drawing/2014/main" id="{D2757182-5116-1F4B-B04F-3E511B69BA05}"/>
              </a:ext>
            </a:extLst>
          </p:cNvPr>
          <p:cNvSpPr txBox="1"/>
          <p:nvPr/>
        </p:nvSpPr>
        <p:spPr>
          <a:xfrm>
            <a:off x="240726" y="4347439"/>
            <a:ext cx="7657200" cy="61093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25000"/>
              </a:lnSpc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sym typeface="Open Sans"/>
              </a:rPr>
              <a:t>Exit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threshold: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[-0.3,03]</a:t>
            </a:r>
            <a:endParaRPr lang="en-CA" altLang="zh-CN" dirty="0">
              <a:sym typeface="Open Sans"/>
            </a:endParaRPr>
          </a:p>
          <a:p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Window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length: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16-22</a:t>
            </a:r>
            <a:endParaRPr dirty="0">
              <a:sym typeface="Open Sans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674E9E7-33C8-FA46-841D-E858A1D50524}"/>
              </a:ext>
            </a:extLst>
          </p:cNvPr>
          <p:cNvSpPr/>
          <p:nvPr/>
        </p:nvSpPr>
        <p:spPr>
          <a:xfrm>
            <a:off x="4896045" y="2451158"/>
            <a:ext cx="893377" cy="367445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0BA7C0-1143-E544-8294-561A27707E7D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4896045" y="2634881"/>
            <a:ext cx="0" cy="9679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506A7C-457A-7548-9E6C-2A4C4F5DFC88}"/>
              </a:ext>
            </a:extLst>
          </p:cNvPr>
          <p:cNvCxnSpPr>
            <a:cxnSpLocks/>
          </p:cNvCxnSpPr>
          <p:nvPr/>
        </p:nvCxnSpPr>
        <p:spPr>
          <a:xfrm>
            <a:off x="5789422" y="2634881"/>
            <a:ext cx="0" cy="9679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DCEC8-26B7-FE43-99B0-129DA9AB2882}"/>
              </a:ext>
            </a:extLst>
          </p:cNvPr>
          <p:cNvSpPr/>
          <p:nvPr/>
        </p:nvSpPr>
        <p:spPr>
          <a:xfrm>
            <a:off x="5237093" y="2518137"/>
            <a:ext cx="9429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</a:rPr>
              <a:t>5.19</a:t>
            </a:r>
            <a:endParaRPr lang="en-US" sz="800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B90838-DAB3-0141-9ADA-B208220A5507}"/>
              </a:ext>
            </a:extLst>
          </p:cNvPr>
          <p:cNvCxnSpPr>
            <a:cxnSpLocks/>
          </p:cNvCxnSpPr>
          <p:nvPr/>
        </p:nvCxnSpPr>
        <p:spPr>
          <a:xfrm>
            <a:off x="5470470" y="2692306"/>
            <a:ext cx="0" cy="9104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B34110-2F2D-1A44-A808-BA6D4FB21ED1}"/>
              </a:ext>
            </a:extLst>
          </p:cNvPr>
          <p:cNvCxnSpPr>
            <a:cxnSpLocks/>
          </p:cNvCxnSpPr>
          <p:nvPr/>
        </p:nvCxnSpPr>
        <p:spPr>
          <a:xfrm>
            <a:off x="5237093" y="2699500"/>
            <a:ext cx="4286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B97ADA-DDA2-3A44-841F-7CD59021CAF5}"/>
              </a:ext>
            </a:extLst>
          </p:cNvPr>
          <p:cNvSpPr/>
          <p:nvPr/>
        </p:nvSpPr>
        <p:spPr>
          <a:xfrm>
            <a:off x="240726" y="1581802"/>
            <a:ext cx="2252540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Check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out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overfitting: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 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Open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122D10-9C98-104D-A10F-AAE59AF23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084" y="1369483"/>
            <a:ext cx="4389652" cy="2736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0"/>
      <p:bldP spid="8" grpId="0"/>
      <p:bldP spid="10" grpId="0"/>
      <p:bldP spid="10" grpId="1"/>
      <p:bldP spid="12" grpId="0"/>
      <p:bldP spid="12" grpId="1"/>
      <p:bldP spid="4" grpId="0" animBg="1"/>
      <p:bldP spid="29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DEB4BB-4D95-DD44-AFF0-3151288FB8BC}"/>
              </a:ext>
            </a:extLst>
          </p:cNvPr>
          <p:cNvSpPr/>
          <p:nvPr/>
        </p:nvSpPr>
        <p:spPr>
          <a:xfrm>
            <a:off x="7619999" y="4654807"/>
            <a:ext cx="1340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(Sheet: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see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Appendix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endParaRPr lang="en-US" sz="10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  <p:sp>
        <p:nvSpPr>
          <p:cNvPr id="11" name="Google Shape;524;p26">
            <a:extLst>
              <a:ext uri="{FF2B5EF4-FFF2-40B4-BE49-F238E27FC236}">
                <a16:creationId xmlns:a16="http://schemas.microsoft.com/office/drawing/2014/main" id="{778B45D3-5E6B-1347-8D91-7F77A510BFA6}"/>
              </a:ext>
            </a:extLst>
          </p:cNvPr>
          <p:cNvSpPr txBox="1"/>
          <p:nvPr/>
        </p:nvSpPr>
        <p:spPr>
          <a:xfrm>
            <a:off x="495705" y="4203992"/>
            <a:ext cx="7657200" cy="61093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25000"/>
              </a:lnSpc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endParaRPr dirty="0">
              <a:sym typeface="Open Sans"/>
            </a:endParaRPr>
          </a:p>
          <a:p>
            <a:endParaRPr dirty="0">
              <a:sym typeface="Open Sans"/>
            </a:endParaRPr>
          </a:p>
        </p:txBody>
      </p:sp>
      <p:sp>
        <p:nvSpPr>
          <p:cNvPr id="18" name="Google Shape;249;p8">
            <a:extLst>
              <a:ext uri="{FF2B5EF4-FFF2-40B4-BE49-F238E27FC236}">
                <a16:creationId xmlns:a16="http://schemas.microsoft.com/office/drawing/2014/main" id="{F633AD96-4406-514A-9FC4-AFBE574FCB1D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Backtest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Optimized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289278-747D-904C-A827-E79E56390FD7}"/>
              </a:ext>
            </a:extLst>
          </p:cNvPr>
          <p:cNvSpPr/>
          <p:nvPr/>
        </p:nvSpPr>
        <p:spPr>
          <a:xfrm>
            <a:off x="291547" y="701574"/>
            <a:ext cx="3909392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Comparison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of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Different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Strategies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Open San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66530E-E094-B340-BEEF-6C580BD40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7" y="1215636"/>
            <a:ext cx="8312126" cy="290225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B1312B3-73F0-BD47-B916-A3BF33685AE5}"/>
              </a:ext>
            </a:extLst>
          </p:cNvPr>
          <p:cNvSpPr/>
          <p:nvPr/>
        </p:nvSpPr>
        <p:spPr>
          <a:xfrm>
            <a:off x="5001491" y="1215636"/>
            <a:ext cx="2161298" cy="2705200"/>
          </a:xfrm>
          <a:prstGeom prst="roundRect">
            <a:avLst/>
          </a:prstGeom>
          <a:noFill/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0E58B7-D5B7-8E4D-B3EF-012498020DE5}"/>
              </a:ext>
            </a:extLst>
          </p:cNvPr>
          <p:cNvCxnSpPr/>
          <p:nvPr/>
        </p:nvCxnSpPr>
        <p:spPr>
          <a:xfrm>
            <a:off x="5001491" y="3440871"/>
            <a:ext cx="0" cy="6770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858C29-A6F9-A74D-8929-53EC8365E1F8}"/>
              </a:ext>
            </a:extLst>
          </p:cNvPr>
          <p:cNvCxnSpPr/>
          <p:nvPr/>
        </p:nvCxnSpPr>
        <p:spPr>
          <a:xfrm>
            <a:off x="7162789" y="3440871"/>
            <a:ext cx="0" cy="6770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FF35558-A7F5-0C47-BDD8-60DA1A67A683}"/>
              </a:ext>
            </a:extLst>
          </p:cNvPr>
          <p:cNvSpPr/>
          <p:nvPr/>
        </p:nvSpPr>
        <p:spPr>
          <a:xfrm>
            <a:off x="5001491" y="3920836"/>
            <a:ext cx="2161298" cy="197056"/>
          </a:xfrm>
          <a:prstGeom prst="roundRect">
            <a:avLst/>
          </a:prstGeom>
          <a:noFill/>
          <a:ln w="254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971632" y="1373342"/>
            <a:ext cx="1248983" cy="1207082"/>
          </a:xfrm>
          <a:prstGeom prst="roundRect">
            <a:avLst>
              <a:gd name="adj" fmla="val 7442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86145" y="2671657"/>
            <a:ext cx="1248983" cy="1207082"/>
          </a:xfrm>
          <a:prstGeom prst="roundRect">
            <a:avLst>
              <a:gd name="adj" fmla="val 7442"/>
            </a:avLst>
          </a:prstGeom>
          <a:solidFill>
            <a:srgbClr val="B9D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337914" y="1976883"/>
            <a:ext cx="1248983" cy="1207082"/>
          </a:xfrm>
          <a:prstGeom prst="roundRect">
            <a:avLst>
              <a:gd name="adj" fmla="val 7442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07794" y="1995085"/>
            <a:ext cx="1248983" cy="1207082"/>
          </a:xfrm>
          <a:prstGeom prst="roundRect">
            <a:avLst>
              <a:gd name="adj" fmla="val 7442"/>
            </a:avLst>
          </a:prstGeom>
          <a:solidFill>
            <a:srgbClr val="0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89683" y="2999408"/>
            <a:ext cx="2373380" cy="1673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CA" b="1" dirty="0">
                <a:solidFill>
                  <a:schemeClr val="accent6">
                    <a:lumMod val="75000"/>
                  </a:schemeClr>
                </a:solidFill>
                <a:ea typeface="Open Sans" pitchFamily="34" charset="0"/>
                <a:cs typeface="Open Sans" pitchFamily="34" charset="0"/>
              </a:rPr>
              <a:t>Keys to Success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CA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Selection of a valid pair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CA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 optimization and </a:t>
            </a:r>
            <a:r>
              <a:rPr lang="en-CA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backtesting</a:t>
            </a:r>
            <a:r>
              <a:rPr lang="en-CA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CA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Resources: Database; Programing tools (R); Data Visualization tools (Tableau)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377" y="3013800"/>
            <a:ext cx="1828800" cy="704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B9D51F"/>
                </a:solidFill>
                <a:ea typeface="Open Sans" pitchFamily="34" charset="0"/>
                <a:cs typeface="Open Sans" pitchFamily="34" charset="0"/>
              </a:rPr>
              <a:t>Strategy</a:t>
            </a:r>
            <a:r>
              <a:rPr lang="zh-CN" altLang="en-US" b="1" dirty="0">
                <a:solidFill>
                  <a:srgbClr val="B9D51F"/>
                </a:solidFill>
                <a:ea typeface="Open Sans" pitchFamily="34" charset="0"/>
                <a:cs typeface="Open Sans" pitchFamily="34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Pair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Trading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Strategy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87143" y="889118"/>
            <a:ext cx="2373380" cy="1782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b="1" dirty="0">
                <a:solidFill>
                  <a:srgbClr val="45C1A4"/>
                </a:solidFill>
                <a:ea typeface="Open Sans" pitchFamily="34" charset="0"/>
                <a:cs typeface="Open Sans" pitchFamily="34" charset="0"/>
              </a:rPr>
              <a:t>Strategy</a:t>
            </a:r>
            <a:r>
              <a:rPr lang="zh-CN" altLang="en-US" b="1" dirty="0">
                <a:solidFill>
                  <a:srgbClr val="45C1A4"/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altLang="zh-CN" b="1" dirty="0">
                <a:solidFill>
                  <a:srgbClr val="45C1A4"/>
                </a:solidFill>
                <a:ea typeface="Open Sans" pitchFamily="34" charset="0"/>
                <a:cs typeface="Open Sans" pitchFamily="34" charset="0"/>
              </a:rPr>
              <a:t>Implementation</a:t>
            </a:r>
          </a:p>
          <a:p>
            <a:pPr marL="285750" indent="-285750">
              <a:lnSpc>
                <a:spcPct val="120000"/>
              </a:lnSpc>
              <a:spcBef>
                <a:spcPts val="200"/>
              </a:spcBef>
              <a:buFontTx/>
              <a:buChar char="-"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Data</a:t>
            </a:r>
          </a:p>
          <a:p>
            <a:pPr marL="285750" indent="-285750">
              <a:lnSpc>
                <a:spcPct val="120000"/>
              </a:lnSpc>
              <a:spcBef>
                <a:spcPts val="200"/>
              </a:spcBef>
              <a:buFontTx/>
              <a:buChar char="-"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Selection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pair</a:t>
            </a:r>
          </a:p>
          <a:p>
            <a:pPr marL="285750" indent="-285750">
              <a:lnSpc>
                <a:spcPct val="120000"/>
              </a:lnSpc>
              <a:spcBef>
                <a:spcPts val="200"/>
              </a:spcBef>
              <a:buFontTx/>
              <a:buChar char="-"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Bef>
                <a:spcPts val="200"/>
              </a:spcBef>
              <a:buFontTx/>
              <a:buChar char="-"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Optimization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Bef>
                <a:spcPts val="200"/>
              </a:spcBef>
              <a:buFontTx/>
              <a:buChar char="-"/>
            </a:pP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Backtest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model</a:t>
            </a:r>
          </a:p>
          <a:p>
            <a:pPr algn="r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9431" y="889118"/>
            <a:ext cx="2373381" cy="206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 err="1">
                <a:solidFill>
                  <a:srgbClr val="0E7FB7"/>
                </a:solidFill>
                <a:ea typeface="Open Sans" pitchFamily="34" charset="0"/>
                <a:cs typeface="Open Sans" pitchFamily="34" charset="0"/>
              </a:rPr>
              <a:t>Backgound</a:t>
            </a:r>
            <a:r>
              <a:rPr lang="zh-CN" altLang="en-US" sz="1400" b="1" dirty="0">
                <a:solidFill>
                  <a:srgbClr val="0E7FB7"/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altLang="zh-CN" sz="1400" b="1" dirty="0">
                <a:solidFill>
                  <a:srgbClr val="0E7FB7"/>
                </a:solidFill>
                <a:ea typeface="Open Sans" pitchFamily="34" charset="0"/>
                <a:cs typeface="Open Sans" pitchFamily="34" charset="0"/>
              </a:rPr>
              <a:t>and</a:t>
            </a:r>
            <a:r>
              <a:rPr lang="zh-CN" altLang="en-US" sz="1400" b="1" dirty="0">
                <a:solidFill>
                  <a:srgbClr val="0E7FB7"/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altLang="zh-CN" sz="1400" b="1" dirty="0">
                <a:solidFill>
                  <a:srgbClr val="0E7FB7"/>
                </a:solidFill>
                <a:ea typeface="Open Sans" pitchFamily="34" charset="0"/>
                <a:cs typeface="Open Sans" pitchFamily="34" charset="0"/>
              </a:rPr>
              <a:t>Problem</a:t>
            </a:r>
            <a:endParaRPr lang="en-US" sz="1050" dirty="0">
              <a:solidFill>
                <a:srgbClr val="0E7FB7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CA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2020 stock market crash occurred as a result of the </a:t>
            </a:r>
            <a:r>
              <a:rPr lang="en-CA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COVID-19 pandemic</a:t>
            </a:r>
            <a:r>
              <a:rPr lang="en-CA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ow to trade stocks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order to hedge the risk of loss and make profits under the 2020 stock market crash caused by Covid-19 pandemic?</a:t>
            </a:r>
            <a:endParaRPr lang="en-CA" sz="105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243939" y="1668649"/>
            <a:ext cx="718942" cy="581440"/>
            <a:chOff x="312738" y="3205163"/>
            <a:chExt cx="290513" cy="234950"/>
          </a:xfrm>
          <a:solidFill>
            <a:schemeClr val="bg1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312738" y="3205163"/>
              <a:ext cx="290513" cy="234950"/>
            </a:xfrm>
            <a:custGeom>
              <a:avLst/>
              <a:gdLst>
                <a:gd name="T0" fmla="*/ 78 w 153"/>
                <a:gd name="T1" fmla="*/ 0 h 124"/>
                <a:gd name="T2" fmla="*/ 0 w 153"/>
                <a:gd name="T3" fmla="*/ 68 h 124"/>
                <a:gd name="T4" fmla="*/ 15 w 153"/>
                <a:gd name="T5" fmla="*/ 68 h 124"/>
                <a:gd name="T6" fmla="*/ 21 w 153"/>
                <a:gd name="T7" fmla="*/ 63 h 124"/>
                <a:gd name="T8" fmla="*/ 21 w 153"/>
                <a:gd name="T9" fmla="*/ 120 h 124"/>
                <a:gd name="T10" fmla="*/ 24 w 153"/>
                <a:gd name="T11" fmla="*/ 124 h 124"/>
                <a:gd name="T12" fmla="*/ 62 w 153"/>
                <a:gd name="T13" fmla="*/ 124 h 124"/>
                <a:gd name="T14" fmla="*/ 62 w 153"/>
                <a:gd name="T15" fmla="*/ 92 h 124"/>
                <a:gd name="T16" fmla="*/ 67 w 153"/>
                <a:gd name="T17" fmla="*/ 87 h 124"/>
                <a:gd name="T18" fmla="*/ 83 w 153"/>
                <a:gd name="T19" fmla="*/ 87 h 124"/>
                <a:gd name="T20" fmla="*/ 89 w 153"/>
                <a:gd name="T21" fmla="*/ 92 h 124"/>
                <a:gd name="T22" fmla="*/ 88 w 153"/>
                <a:gd name="T23" fmla="*/ 124 h 124"/>
                <a:gd name="T24" fmla="*/ 126 w 153"/>
                <a:gd name="T25" fmla="*/ 124 h 124"/>
                <a:gd name="T26" fmla="*/ 130 w 153"/>
                <a:gd name="T27" fmla="*/ 119 h 124"/>
                <a:gd name="T28" fmla="*/ 130 w 153"/>
                <a:gd name="T29" fmla="*/ 62 h 124"/>
                <a:gd name="T30" fmla="*/ 136 w 153"/>
                <a:gd name="T31" fmla="*/ 68 h 124"/>
                <a:gd name="T32" fmla="*/ 153 w 153"/>
                <a:gd name="T33" fmla="*/ 68 h 124"/>
                <a:gd name="T34" fmla="*/ 78 w 153"/>
                <a:gd name="T35" fmla="*/ 0 h 124"/>
                <a:gd name="T36" fmla="*/ 76 w 153"/>
                <a:gd name="T37" fmla="*/ 75 h 124"/>
                <a:gd name="T38" fmla="*/ 59 w 153"/>
                <a:gd name="T39" fmla="*/ 59 h 124"/>
                <a:gd name="T40" fmla="*/ 76 w 153"/>
                <a:gd name="T41" fmla="*/ 42 h 124"/>
                <a:gd name="T42" fmla="*/ 92 w 153"/>
                <a:gd name="T43" fmla="*/ 59 h 124"/>
                <a:gd name="T44" fmla="*/ 76 w 153"/>
                <a:gd name="T45" fmla="*/ 7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4">
                  <a:moveTo>
                    <a:pt x="78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5" y="77"/>
                    <a:pt x="15" y="6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1" y="120"/>
                    <a:pt x="20" y="124"/>
                    <a:pt x="24" y="124"/>
                  </a:cubicBezTo>
                  <a:cubicBezTo>
                    <a:pt x="28" y="124"/>
                    <a:pt x="62" y="124"/>
                    <a:pt x="62" y="124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87"/>
                    <a:pt x="67" y="8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9" y="87"/>
                    <a:pt x="89" y="92"/>
                    <a:pt x="89" y="92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121" y="124"/>
                    <a:pt x="126" y="124"/>
                  </a:cubicBezTo>
                  <a:cubicBezTo>
                    <a:pt x="130" y="124"/>
                    <a:pt x="130" y="119"/>
                    <a:pt x="130" y="119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48" y="76"/>
                    <a:pt x="153" y="68"/>
                    <a:pt x="153" y="68"/>
                  </a:cubicBezTo>
                  <a:lnTo>
                    <a:pt x="78" y="0"/>
                  </a:lnTo>
                  <a:close/>
                  <a:moveTo>
                    <a:pt x="76" y="75"/>
                  </a:moveTo>
                  <a:cubicBezTo>
                    <a:pt x="67" y="75"/>
                    <a:pt x="59" y="68"/>
                    <a:pt x="59" y="59"/>
                  </a:cubicBezTo>
                  <a:cubicBezTo>
                    <a:pt x="59" y="50"/>
                    <a:pt x="67" y="42"/>
                    <a:pt x="76" y="42"/>
                  </a:cubicBezTo>
                  <a:cubicBezTo>
                    <a:pt x="85" y="42"/>
                    <a:pt x="92" y="50"/>
                    <a:pt x="92" y="59"/>
                  </a:cubicBezTo>
                  <a:cubicBezTo>
                    <a:pt x="92" y="68"/>
                    <a:pt x="85" y="75"/>
                    <a:pt x="7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541338" y="3233738"/>
              <a:ext cx="28575" cy="58738"/>
            </a:xfrm>
            <a:custGeom>
              <a:avLst/>
              <a:gdLst>
                <a:gd name="T0" fmla="*/ 18 w 18"/>
                <a:gd name="T1" fmla="*/ 37 h 37"/>
                <a:gd name="T2" fmla="*/ 18 w 18"/>
                <a:gd name="T3" fmla="*/ 0 h 37"/>
                <a:gd name="T4" fmla="*/ 0 w 18"/>
                <a:gd name="T5" fmla="*/ 0 h 37"/>
                <a:gd name="T6" fmla="*/ 0 w 18"/>
                <a:gd name="T7" fmla="*/ 21 h 37"/>
                <a:gd name="T8" fmla="*/ 18 w 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7">
                  <a:moveTo>
                    <a:pt x="18" y="37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439738" y="3300413"/>
              <a:ext cx="33338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34026" y="2348370"/>
            <a:ext cx="396518" cy="518527"/>
            <a:chOff x="812800" y="2401888"/>
            <a:chExt cx="206375" cy="269875"/>
          </a:xfrm>
          <a:solidFill>
            <a:schemeClr val="bg1"/>
          </a:solidFill>
        </p:grpSpPr>
        <p:sp>
          <p:nvSpPr>
            <p:cNvPr id="24" name="Freeform 47"/>
            <p:cNvSpPr>
              <a:spLocks noEditPoints="1"/>
            </p:cNvSpPr>
            <p:nvPr/>
          </p:nvSpPr>
          <p:spPr bwMode="auto">
            <a:xfrm>
              <a:off x="812800" y="2401888"/>
              <a:ext cx="206375" cy="269875"/>
            </a:xfrm>
            <a:custGeom>
              <a:avLst/>
              <a:gdLst>
                <a:gd name="T0" fmla="*/ 104 w 109"/>
                <a:gd name="T1" fmla="*/ 68 h 142"/>
                <a:gd name="T2" fmla="*/ 96 w 109"/>
                <a:gd name="T3" fmla="*/ 68 h 142"/>
                <a:gd name="T4" fmla="*/ 96 w 109"/>
                <a:gd name="T5" fmla="*/ 44 h 142"/>
                <a:gd name="T6" fmla="*/ 84 w 109"/>
                <a:gd name="T7" fmla="*/ 13 h 142"/>
                <a:gd name="T8" fmla="*/ 55 w 109"/>
                <a:gd name="T9" fmla="*/ 0 h 142"/>
                <a:gd name="T10" fmla="*/ 25 w 109"/>
                <a:gd name="T11" fmla="*/ 13 h 142"/>
                <a:gd name="T12" fmla="*/ 13 w 109"/>
                <a:gd name="T13" fmla="*/ 44 h 142"/>
                <a:gd name="T14" fmla="*/ 13 w 109"/>
                <a:gd name="T15" fmla="*/ 68 h 142"/>
                <a:gd name="T16" fmla="*/ 6 w 109"/>
                <a:gd name="T17" fmla="*/ 68 h 142"/>
                <a:gd name="T18" fmla="*/ 0 w 109"/>
                <a:gd name="T19" fmla="*/ 73 h 142"/>
                <a:gd name="T20" fmla="*/ 0 w 109"/>
                <a:gd name="T21" fmla="*/ 137 h 142"/>
                <a:gd name="T22" fmla="*/ 6 w 109"/>
                <a:gd name="T23" fmla="*/ 142 h 142"/>
                <a:gd name="T24" fmla="*/ 104 w 109"/>
                <a:gd name="T25" fmla="*/ 142 h 142"/>
                <a:gd name="T26" fmla="*/ 109 w 109"/>
                <a:gd name="T27" fmla="*/ 137 h 142"/>
                <a:gd name="T28" fmla="*/ 109 w 109"/>
                <a:gd name="T29" fmla="*/ 73 h 142"/>
                <a:gd name="T30" fmla="*/ 104 w 109"/>
                <a:gd name="T31" fmla="*/ 68 h 142"/>
                <a:gd name="T32" fmla="*/ 66 w 109"/>
                <a:gd name="T33" fmla="*/ 124 h 142"/>
                <a:gd name="T34" fmla="*/ 55 w 109"/>
                <a:gd name="T35" fmla="*/ 136 h 142"/>
                <a:gd name="T36" fmla="*/ 43 w 109"/>
                <a:gd name="T37" fmla="*/ 124 h 142"/>
                <a:gd name="T38" fmla="*/ 43 w 109"/>
                <a:gd name="T39" fmla="*/ 103 h 142"/>
                <a:gd name="T40" fmla="*/ 55 w 109"/>
                <a:gd name="T41" fmla="*/ 91 h 142"/>
                <a:gd name="T42" fmla="*/ 66 w 109"/>
                <a:gd name="T43" fmla="*/ 103 h 142"/>
                <a:gd name="T44" fmla="*/ 66 w 109"/>
                <a:gd name="T45" fmla="*/ 124 h 142"/>
                <a:gd name="T46" fmla="*/ 77 w 109"/>
                <a:gd name="T47" fmla="*/ 68 h 142"/>
                <a:gd name="T48" fmla="*/ 33 w 109"/>
                <a:gd name="T49" fmla="*/ 68 h 142"/>
                <a:gd name="T50" fmla="*/ 33 w 109"/>
                <a:gd name="T51" fmla="*/ 44 h 142"/>
                <a:gd name="T52" fmla="*/ 39 w 109"/>
                <a:gd name="T53" fmla="*/ 27 h 142"/>
                <a:gd name="T54" fmla="*/ 55 w 109"/>
                <a:gd name="T55" fmla="*/ 20 h 142"/>
                <a:gd name="T56" fmla="*/ 70 w 109"/>
                <a:gd name="T57" fmla="*/ 27 h 142"/>
                <a:gd name="T58" fmla="*/ 77 w 109"/>
                <a:gd name="T59" fmla="*/ 44 h 142"/>
                <a:gd name="T60" fmla="*/ 77 w 109"/>
                <a:gd name="T61" fmla="*/ 6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42">
                  <a:moveTo>
                    <a:pt x="104" y="68"/>
                  </a:moveTo>
                  <a:cubicBezTo>
                    <a:pt x="96" y="68"/>
                    <a:pt x="96" y="68"/>
                    <a:pt x="96" y="68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32"/>
                    <a:pt x="92" y="21"/>
                    <a:pt x="84" y="13"/>
                  </a:cubicBezTo>
                  <a:cubicBezTo>
                    <a:pt x="77" y="5"/>
                    <a:pt x="66" y="0"/>
                    <a:pt x="55" y="0"/>
                  </a:cubicBezTo>
                  <a:cubicBezTo>
                    <a:pt x="43" y="0"/>
                    <a:pt x="32" y="5"/>
                    <a:pt x="25" y="13"/>
                  </a:cubicBezTo>
                  <a:cubicBezTo>
                    <a:pt x="17" y="21"/>
                    <a:pt x="13" y="32"/>
                    <a:pt x="13" y="44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3" y="68"/>
                    <a:pt x="0" y="71"/>
                    <a:pt x="0" y="73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0"/>
                    <a:pt x="3" y="142"/>
                    <a:pt x="6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7" y="142"/>
                    <a:pt x="109" y="140"/>
                    <a:pt x="109" y="137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09" y="71"/>
                    <a:pt x="107" y="68"/>
                    <a:pt x="104" y="68"/>
                  </a:cubicBezTo>
                  <a:close/>
                  <a:moveTo>
                    <a:pt x="66" y="124"/>
                  </a:moveTo>
                  <a:cubicBezTo>
                    <a:pt x="66" y="131"/>
                    <a:pt x="61" y="136"/>
                    <a:pt x="55" y="136"/>
                  </a:cubicBezTo>
                  <a:cubicBezTo>
                    <a:pt x="48" y="136"/>
                    <a:pt x="43" y="131"/>
                    <a:pt x="43" y="124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96"/>
                    <a:pt x="48" y="91"/>
                    <a:pt x="55" y="91"/>
                  </a:cubicBezTo>
                  <a:cubicBezTo>
                    <a:pt x="61" y="91"/>
                    <a:pt x="66" y="96"/>
                    <a:pt x="66" y="103"/>
                  </a:cubicBezTo>
                  <a:lnTo>
                    <a:pt x="66" y="124"/>
                  </a:lnTo>
                  <a:close/>
                  <a:moveTo>
                    <a:pt x="77" y="68"/>
                  </a:moveTo>
                  <a:cubicBezTo>
                    <a:pt x="33" y="68"/>
                    <a:pt x="33" y="68"/>
                    <a:pt x="33" y="68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37"/>
                    <a:pt x="35" y="31"/>
                    <a:pt x="39" y="27"/>
                  </a:cubicBezTo>
                  <a:cubicBezTo>
                    <a:pt x="43" y="23"/>
                    <a:pt x="49" y="20"/>
                    <a:pt x="55" y="20"/>
                  </a:cubicBezTo>
                  <a:cubicBezTo>
                    <a:pt x="60" y="20"/>
                    <a:pt x="66" y="23"/>
                    <a:pt x="70" y="27"/>
                  </a:cubicBezTo>
                  <a:cubicBezTo>
                    <a:pt x="74" y="31"/>
                    <a:pt x="77" y="37"/>
                    <a:pt x="77" y="44"/>
                  </a:cubicBezTo>
                  <a:lnTo>
                    <a:pt x="7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48"/>
            <p:cNvSpPr/>
            <p:nvPr/>
          </p:nvSpPr>
          <p:spPr bwMode="auto">
            <a:xfrm>
              <a:off x="903288" y="2586038"/>
              <a:ext cx="25400" cy="60325"/>
            </a:xfrm>
            <a:custGeom>
              <a:avLst/>
              <a:gdLst>
                <a:gd name="T0" fmla="*/ 7 w 13"/>
                <a:gd name="T1" fmla="*/ 0 h 32"/>
                <a:gd name="T2" fmla="*/ 0 w 13"/>
                <a:gd name="T3" fmla="*/ 7 h 32"/>
                <a:gd name="T4" fmla="*/ 0 w 13"/>
                <a:gd name="T5" fmla="*/ 25 h 32"/>
                <a:gd name="T6" fmla="*/ 7 w 13"/>
                <a:gd name="T7" fmla="*/ 32 h 32"/>
                <a:gd name="T8" fmla="*/ 13 w 13"/>
                <a:gd name="T9" fmla="*/ 25 h 32"/>
                <a:gd name="T10" fmla="*/ 13 w 13"/>
                <a:gd name="T11" fmla="*/ 7 h 32"/>
                <a:gd name="T12" fmla="*/ 7 w 13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2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10" y="32"/>
                    <a:pt x="13" y="29"/>
                    <a:pt x="13" y="2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Freeform 32"/>
          <p:cNvSpPr/>
          <p:nvPr/>
        </p:nvSpPr>
        <p:spPr bwMode="auto">
          <a:xfrm>
            <a:off x="5679126" y="2348370"/>
            <a:ext cx="566557" cy="500512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52910" y="3013800"/>
            <a:ext cx="354535" cy="535271"/>
            <a:chOff x="549275" y="4406901"/>
            <a:chExt cx="161926" cy="244475"/>
          </a:xfrm>
          <a:solidFill>
            <a:schemeClr val="bg1"/>
          </a:solidFill>
        </p:grpSpPr>
        <p:sp>
          <p:nvSpPr>
            <p:cNvPr id="28" name="Freeform 62"/>
            <p:cNvSpPr>
              <a:spLocks noEditPoints="1"/>
            </p:cNvSpPr>
            <p:nvPr/>
          </p:nvSpPr>
          <p:spPr bwMode="auto">
            <a:xfrm>
              <a:off x="549275" y="4406901"/>
              <a:ext cx="138113" cy="244475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63"/>
            <p:cNvSpPr/>
            <p:nvPr/>
          </p:nvSpPr>
          <p:spPr bwMode="auto">
            <a:xfrm>
              <a:off x="608013" y="4478338"/>
              <a:ext cx="103188" cy="9842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Google Shape;249;p8">
            <a:extLst>
              <a:ext uri="{FF2B5EF4-FFF2-40B4-BE49-F238E27FC236}">
                <a16:creationId xmlns:a16="http://schemas.microsoft.com/office/drawing/2014/main" id="{AFA92058-F223-B446-92D3-AEC8D907096E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Executive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858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DEB4BB-4D95-DD44-AFF0-3151288FB8BC}"/>
              </a:ext>
            </a:extLst>
          </p:cNvPr>
          <p:cNvSpPr/>
          <p:nvPr/>
        </p:nvSpPr>
        <p:spPr>
          <a:xfrm>
            <a:off x="7619999" y="4654807"/>
            <a:ext cx="1340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(Sheet: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see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Appendix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endParaRPr lang="en-US" sz="10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  <p:sp>
        <p:nvSpPr>
          <p:cNvPr id="11" name="Google Shape;524;p26">
            <a:extLst>
              <a:ext uri="{FF2B5EF4-FFF2-40B4-BE49-F238E27FC236}">
                <a16:creationId xmlns:a16="http://schemas.microsoft.com/office/drawing/2014/main" id="{778B45D3-5E6B-1347-8D91-7F77A510BFA6}"/>
              </a:ext>
            </a:extLst>
          </p:cNvPr>
          <p:cNvSpPr txBox="1"/>
          <p:nvPr/>
        </p:nvSpPr>
        <p:spPr>
          <a:xfrm>
            <a:off x="495705" y="4203992"/>
            <a:ext cx="7657200" cy="61093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25000"/>
              </a:lnSpc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endParaRPr dirty="0">
              <a:sym typeface="Open Sans"/>
            </a:endParaRPr>
          </a:p>
          <a:p>
            <a:endParaRPr dirty="0">
              <a:sym typeface="Open Sans"/>
            </a:endParaRPr>
          </a:p>
        </p:txBody>
      </p:sp>
      <p:sp>
        <p:nvSpPr>
          <p:cNvPr id="29" name="Google Shape;249;p8">
            <a:extLst>
              <a:ext uri="{FF2B5EF4-FFF2-40B4-BE49-F238E27FC236}">
                <a16:creationId xmlns:a16="http://schemas.microsoft.com/office/drawing/2014/main" id="{2E8F4BB2-A9F2-4C4D-BA5C-78236E5713BF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Backtest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Optimized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2EA33D-838E-DF45-8DB1-3DF2139C49FA}"/>
              </a:ext>
            </a:extLst>
          </p:cNvPr>
          <p:cNvSpPr/>
          <p:nvPr/>
        </p:nvSpPr>
        <p:spPr>
          <a:xfrm>
            <a:off x="291547" y="701574"/>
            <a:ext cx="3909392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Comparison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of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Different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Strategies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Open Sans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B9BEF6-42DC-9947-915E-FDE11641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7" y="1252033"/>
            <a:ext cx="7126843" cy="28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DEB4BB-4D95-DD44-AFF0-3151288FB8BC}"/>
              </a:ext>
            </a:extLst>
          </p:cNvPr>
          <p:cNvSpPr/>
          <p:nvPr/>
        </p:nvSpPr>
        <p:spPr>
          <a:xfrm>
            <a:off x="7619999" y="4654807"/>
            <a:ext cx="1340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(Sheet: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see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Appendix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endParaRPr lang="en-US" sz="10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  <p:sp>
        <p:nvSpPr>
          <p:cNvPr id="11" name="Google Shape;524;p26">
            <a:extLst>
              <a:ext uri="{FF2B5EF4-FFF2-40B4-BE49-F238E27FC236}">
                <a16:creationId xmlns:a16="http://schemas.microsoft.com/office/drawing/2014/main" id="{778B45D3-5E6B-1347-8D91-7F77A510BFA6}"/>
              </a:ext>
            </a:extLst>
          </p:cNvPr>
          <p:cNvSpPr txBox="1"/>
          <p:nvPr/>
        </p:nvSpPr>
        <p:spPr>
          <a:xfrm>
            <a:off x="495705" y="4203992"/>
            <a:ext cx="7657200" cy="61093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25000"/>
              </a:lnSpc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endParaRPr dirty="0">
              <a:sym typeface="Open Sans"/>
            </a:endParaRPr>
          </a:p>
          <a:p>
            <a:endParaRPr dirty="0">
              <a:sym typeface="Open Sans"/>
            </a:endParaRPr>
          </a:p>
        </p:txBody>
      </p:sp>
      <p:sp>
        <p:nvSpPr>
          <p:cNvPr id="29" name="Google Shape;249;p8">
            <a:extLst>
              <a:ext uri="{FF2B5EF4-FFF2-40B4-BE49-F238E27FC236}">
                <a16:creationId xmlns:a16="http://schemas.microsoft.com/office/drawing/2014/main" id="{2E8F4BB2-A9F2-4C4D-BA5C-78236E5713BF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Backtest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Optimized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2EA33D-838E-DF45-8DB1-3DF2139C49FA}"/>
              </a:ext>
            </a:extLst>
          </p:cNvPr>
          <p:cNvSpPr/>
          <p:nvPr/>
        </p:nvSpPr>
        <p:spPr>
          <a:xfrm>
            <a:off x="225097" y="1965876"/>
            <a:ext cx="3909392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  <a:sym typeface="Open Sans"/>
              </a:rPr>
              <a:t>Decision-Making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  <a:sym typeface="Open Sans"/>
            </a:endParaRPr>
          </a:p>
        </p:txBody>
      </p:sp>
      <p:sp>
        <p:nvSpPr>
          <p:cNvPr id="7" name="Google Shape;524;p26">
            <a:extLst>
              <a:ext uri="{FF2B5EF4-FFF2-40B4-BE49-F238E27FC236}">
                <a16:creationId xmlns:a16="http://schemas.microsoft.com/office/drawing/2014/main" id="{C9D8DF85-3152-034A-8799-5987763180ED}"/>
              </a:ext>
            </a:extLst>
          </p:cNvPr>
          <p:cNvSpPr txBox="1"/>
          <p:nvPr/>
        </p:nvSpPr>
        <p:spPr>
          <a:xfrm>
            <a:off x="225097" y="2501580"/>
            <a:ext cx="7657200" cy="880241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25000"/>
              </a:lnSpc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altLang="zh-CN" dirty="0">
                <a:sym typeface="Open Sans"/>
              </a:rPr>
              <a:t>For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traders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who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want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trade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stocks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from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now,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pair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trading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strategy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NOT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good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strategy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to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choose.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selecting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strategies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amongst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these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three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strategy,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long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position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strategy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can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be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better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choice.</a:t>
            </a:r>
            <a:r>
              <a:rPr lang="zh-CN" altLang="en-US" dirty="0">
                <a:sym typeface="Open Sans"/>
              </a:rPr>
              <a:t> </a:t>
            </a:r>
            <a:endParaRPr lang="en-US" altLang="zh-CN" dirty="0">
              <a:sym typeface="Open Sans"/>
            </a:endParaRPr>
          </a:p>
          <a:p>
            <a:pPr marL="0" indent="0">
              <a:buNone/>
            </a:pPr>
            <a:endParaRPr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1976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54;p28">
            <a:extLst>
              <a:ext uri="{FF2B5EF4-FFF2-40B4-BE49-F238E27FC236}">
                <a16:creationId xmlns:a16="http://schemas.microsoft.com/office/drawing/2014/main" id="{36EF86A3-5543-4541-9FEE-01FBB657097B}"/>
              </a:ext>
            </a:extLst>
          </p:cNvPr>
          <p:cNvSpPr txBox="1"/>
          <p:nvPr/>
        </p:nvSpPr>
        <p:spPr>
          <a:xfrm>
            <a:off x="335754" y="459200"/>
            <a:ext cx="7657200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 b="1" i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altLang="zh-CN" dirty="0">
                <a:sym typeface="Open Sans"/>
              </a:rPr>
              <a:t>Summary</a:t>
            </a:r>
            <a:endParaRPr lang="en-US" dirty="0">
              <a:sym typeface="Open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47BCD-58DD-764E-A9BB-2AA227D03F6C}"/>
              </a:ext>
            </a:extLst>
          </p:cNvPr>
          <p:cNvSpPr/>
          <p:nvPr/>
        </p:nvSpPr>
        <p:spPr>
          <a:xfrm>
            <a:off x="252764" y="2602852"/>
            <a:ext cx="1536832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Challenges</a:t>
            </a:r>
            <a:endParaRPr lang="en-US" sz="18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Google Shape;249;p8">
            <a:extLst>
              <a:ext uri="{FF2B5EF4-FFF2-40B4-BE49-F238E27FC236}">
                <a16:creationId xmlns:a16="http://schemas.microsoft.com/office/drawing/2014/main" id="{A486AB80-FD7A-D344-AF04-4D026500E759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800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14" name="Google Shape;524;p26">
            <a:extLst>
              <a:ext uri="{FF2B5EF4-FFF2-40B4-BE49-F238E27FC236}">
                <a16:creationId xmlns:a16="http://schemas.microsoft.com/office/drawing/2014/main" id="{C6CCBBD9-D450-5E44-AD5C-390A70DC5170}"/>
              </a:ext>
            </a:extLst>
          </p:cNvPr>
          <p:cNvSpPr txBox="1"/>
          <p:nvPr/>
        </p:nvSpPr>
        <p:spPr>
          <a:xfrm>
            <a:off x="192052" y="2800371"/>
            <a:ext cx="8951948" cy="2225417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25000"/>
              </a:lnSpc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r>
              <a:rPr lang="en-US" altLang="zh-CN" b="1" dirty="0">
                <a:sym typeface="Open Sans"/>
              </a:rPr>
              <a:t>Database</a:t>
            </a:r>
            <a:r>
              <a:rPr lang="en-US" altLang="zh-CN" dirty="0">
                <a:sym typeface="Open Sans"/>
              </a:rPr>
              <a:t>: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fundamental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grouping(or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analysis)-</a:t>
            </a:r>
            <a:r>
              <a:rPr lang="en-US" altLang="zh-CN" i="1" dirty="0">
                <a:sym typeface="Open Sans"/>
              </a:rPr>
              <a:t>Y</a:t>
            </a:r>
            <a:r>
              <a:rPr lang="zh-CN" altLang="en-US" i="1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;</a:t>
            </a:r>
            <a:r>
              <a:rPr lang="zh-CN" altLang="en-US" dirty="0">
                <a:sym typeface="Open Sans"/>
              </a:rPr>
              <a:t>  </a:t>
            </a:r>
            <a:r>
              <a:rPr lang="en-US" altLang="zh-CN" dirty="0">
                <a:sym typeface="Open Sans"/>
              </a:rPr>
              <a:t>selecting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cointegrated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pair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and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building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model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i="1" dirty="0">
                <a:sym typeface="Open Sans"/>
              </a:rPr>
              <a:t>–N</a:t>
            </a:r>
          </a:p>
          <a:p>
            <a:pPr marL="0" indent="0">
              <a:buNone/>
            </a:pPr>
            <a:r>
              <a:rPr lang="zh-CN" altLang="en-US" dirty="0">
                <a:sym typeface="Wingdings" pitchFamily="2" charset="2"/>
              </a:rPr>
              <a:t>     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after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grouping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companies,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use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yahoo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finance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(time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length: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10-year)</a:t>
            </a:r>
            <a:endParaRPr lang="en-US" altLang="zh-CN" i="1" dirty="0">
              <a:sym typeface="Open Sans"/>
            </a:endParaRPr>
          </a:p>
          <a:p>
            <a:pPr marL="0" indent="0">
              <a:buNone/>
            </a:pPr>
            <a:r>
              <a:rPr lang="en-US" altLang="zh-CN" b="1" dirty="0">
                <a:sym typeface="Open Sans"/>
              </a:rPr>
              <a:t>-</a:t>
            </a:r>
            <a:r>
              <a:rPr lang="zh-CN" altLang="en-US" b="1" dirty="0">
                <a:sym typeface="Open Sans"/>
              </a:rPr>
              <a:t>      </a:t>
            </a:r>
            <a:r>
              <a:rPr lang="en-US" altLang="zh-CN" b="1" dirty="0">
                <a:sym typeface="Open Sans"/>
              </a:rPr>
              <a:t>Calculation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of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Profit</a:t>
            </a:r>
            <a:r>
              <a:rPr lang="en-US" altLang="zh-CN" dirty="0">
                <a:sym typeface="Open Sans"/>
              </a:rPr>
              <a:t>: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commission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fee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cost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is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huge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factor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affect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profit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calculation,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therefore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affecting</a:t>
            </a:r>
            <a:r>
              <a:rPr lang="zh-CN" altLang="en-US" dirty="0">
                <a:sym typeface="Open Sans"/>
              </a:rPr>
              <a:t>  </a:t>
            </a:r>
            <a:r>
              <a:rPr lang="en-US" altLang="zh-CN" dirty="0">
                <a:sym typeface="Open Sans"/>
              </a:rPr>
              <a:t>the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optimization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window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length</a:t>
            </a:r>
          </a:p>
          <a:p>
            <a:pPr marL="0" indent="0">
              <a:buNone/>
            </a:pPr>
            <a:r>
              <a:rPr lang="zh-CN" altLang="en-US" dirty="0">
                <a:sym typeface="Wingdings" pitchFamily="2" charset="2"/>
              </a:rPr>
              <a:t>     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  </a:t>
            </a:r>
            <a:r>
              <a:rPr lang="en-US" altLang="zh-CN" u="sng" dirty="0">
                <a:sym typeface="Open Sans"/>
              </a:rPr>
              <a:t>Include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the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commission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fee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cost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for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calculating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profit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and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selecting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the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optimal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model,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then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comparing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performance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of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three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strategy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to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make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trading</a:t>
            </a:r>
            <a:r>
              <a:rPr lang="zh-CN" altLang="en-US" u="sng" dirty="0">
                <a:sym typeface="Open Sans"/>
              </a:rPr>
              <a:t> </a:t>
            </a:r>
            <a:r>
              <a:rPr lang="en-US" altLang="zh-CN" u="sng" dirty="0">
                <a:sym typeface="Open Sans"/>
              </a:rPr>
              <a:t>decision.</a:t>
            </a:r>
            <a:r>
              <a:rPr lang="zh-CN" altLang="en-US" u="sng" dirty="0">
                <a:sym typeface="Open Sans"/>
              </a:rPr>
              <a:t> </a:t>
            </a:r>
            <a:endParaRPr lang="en-CA" altLang="zh-CN" u="sng" dirty="0">
              <a:sym typeface="Open Sans"/>
            </a:endParaRPr>
          </a:p>
          <a:p>
            <a:pPr marL="0" indent="0">
              <a:buNone/>
            </a:pPr>
            <a:r>
              <a:rPr lang="en-US" altLang="zh-CN" b="1" dirty="0">
                <a:sym typeface="Open Sans"/>
              </a:rPr>
              <a:t>-</a:t>
            </a:r>
            <a:r>
              <a:rPr lang="zh-CN" altLang="en-US" b="1" dirty="0">
                <a:sym typeface="Open Sans"/>
              </a:rPr>
              <a:t>      </a:t>
            </a:r>
            <a:r>
              <a:rPr lang="en-US" altLang="zh-CN" b="1" dirty="0">
                <a:sym typeface="Open Sans"/>
              </a:rPr>
              <a:t>A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change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in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future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cointegration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relationship</a:t>
            </a:r>
            <a:r>
              <a:rPr lang="en-US" altLang="zh-CN" dirty="0">
                <a:sym typeface="Open Sans"/>
              </a:rPr>
              <a:t>: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change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of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company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structure;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mergers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and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acquisitions,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etc.</a:t>
            </a:r>
          </a:p>
          <a:p>
            <a:pPr marL="0" indent="0">
              <a:buNone/>
            </a:pPr>
            <a:r>
              <a:rPr lang="zh-CN" altLang="en-US" dirty="0">
                <a:sym typeface="Wingdings" pitchFamily="2" charset="2"/>
              </a:rPr>
              <a:t>     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 </a:t>
            </a:r>
            <a:r>
              <a:rPr lang="en-US" altLang="zh-CN" u="sng" dirty="0">
                <a:sym typeface="Wingdings" pitchFamily="2" charset="2"/>
              </a:rPr>
              <a:t>keep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eyes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closed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on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news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and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factors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that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may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affect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fundamental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correlation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and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cointegration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of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the</a:t>
            </a:r>
            <a:r>
              <a:rPr lang="zh-CN" altLang="en-US" u="sng" dirty="0">
                <a:sym typeface="Wingdings" pitchFamily="2" charset="2"/>
              </a:rPr>
              <a:t> </a:t>
            </a:r>
            <a:r>
              <a:rPr lang="en-US" altLang="zh-CN" u="sng" dirty="0">
                <a:sym typeface="Wingdings" pitchFamily="2" charset="2"/>
              </a:rPr>
              <a:t>pair.</a:t>
            </a:r>
            <a:endParaRPr u="sng" dirty="0">
              <a:sym typeface="Open Sans"/>
            </a:endParaRPr>
          </a:p>
        </p:txBody>
      </p:sp>
      <p:sp>
        <p:nvSpPr>
          <p:cNvPr id="16" name="Google Shape;524;p26">
            <a:extLst>
              <a:ext uri="{FF2B5EF4-FFF2-40B4-BE49-F238E27FC236}">
                <a16:creationId xmlns:a16="http://schemas.microsoft.com/office/drawing/2014/main" id="{7F56A1D1-3C70-6043-87A6-3449BA58F5AC}"/>
              </a:ext>
            </a:extLst>
          </p:cNvPr>
          <p:cNvSpPr txBox="1"/>
          <p:nvPr/>
        </p:nvSpPr>
        <p:spPr>
          <a:xfrm>
            <a:off x="335754" y="688125"/>
            <a:ext cx="7777349" cy="1957524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lnSpc>
                <a:spcPct val="125000"/>
              </a:lnSpc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r>
              <a:rPr lang="en-US" altLang="zh-CN" dirty="0">
                <a:sym typeface="Open Sans"/>
              </a:rPr>
              <a:t>Statistical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measurement</a:t>
            </a:r>
            <a:r>
              <a:rPr lang="en-US" altLang="zh-CN" b="1" dirty="0">
                <a:sym typeface="Open Sans"/>
              </a:rPr>
              <a:t>: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Cointegration</a:t>
            </a:r>
            <a:endParaRPr lang="en-CA" altLang="zh-CN" b="1" dirty="0">
              <a:sym typeface="Open Sans"/>
            </a:endParaRPr>
          </a:p>
          <a:p>
            <a:r>
              <a:rPr lang="en-US" altLang="zh-CN" dirty="0">
                <a:sym typeface="Open Sans"/>
              </a:rPr>
              <a:t>Statistical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test: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ADF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test</a:t>
            </a:r>
            <a:r>
              <a:rPr lang="zh-CN" altLang="en-US" b="1" dirty="0">
                <a:sym typeface="Open Sans"/>
              </a:rPr>
              <a:t> </a:t>
            </a:r>
            <a:endParaRPr lang="en-CA" altLang="zh-CN" b="1" dirty="0">
              <a:sym typeface="Open Sans"/>
            </a:endParaRPr>
          </a:p>
          <a:p>
            <a:r>
              <a:rPr lang="en-US" altLang="zh-CN" dirty="0">
                <a:sym typeface="Open Sans"/>
              </a:rPr>
              <a:t>Grouping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companies: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 err="1">
                <a:sym typeface="Open Sans"/>
              </a:rPr>
              <a:t>Industry;Assest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scales;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(</a:t>
            </a:r>
            <a:r>
              <a:rPr lang="en-US" altLang="zh-CN" dirty="0" err="1">
                <a:sym typeface="Open Sans"/>
              </a:rPr>
              <a:t>Goup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size)</a:t>
            </a:r>
          </a:p>
          <a:p>
            <a:r>
              <a:rPr lang="en-US" altLang="zh-CN" dirty="0">
                <a:sym typeface="Open Sans"/>
              </a:rPr>
              <a:t>Pair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candidates: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Four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groups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(IT,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CH,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EC,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CE)</a:t>
            </a:r>
          </a:p>
          <a:p>
            <a:r>
              <a:rPr lang="en-US" altLang="zh-CN" dirty="0">
                <a:sym typeface="Open Sans"/>
              </a:rPr>
              <a:t>Pair: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b="1" dirty="0" err="1">
                <a:sym typeface="Open Sans"/>
              </a:rPr>
              <a:t>Taitron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and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Wayside</a:t>
            </a:r>
            <a:r>
              <a:rPr lang="zh-CN" altLang="en-US" b="1" dirty="0">
                <a:sym typeface="Open Sans"/>
              </a:rPr>
              <a:t>  </a:t>
            </a:r>
            <a:endParaRPr lang="en-CA" altLang="zh-CN" b="1" dirty="0">
              <a:sym typeface="Open Sans"/>
            </a:endParaRPr>
          </a:p>
          <a:p>
            <a:r>
              <a:rPr lang="en-US" altLang="zh-CN" dirty="0">
                <a:sym typeface="Open Sans"/>
              </a:rPr>
              <a:t>Optimal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model: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models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with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window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length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between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16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to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22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and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exit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threshold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is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abs(0.3)</a:t>
            </a:r>
          </a:p>
          <a:p>
            <a:r>
              <a:rPr lang="en-US" altLang="zh-CN" dirty="0">
                <a:sym typeface="Open Sans"/>
              </a:rPr>
              <a:t>Decision-Making</a:t>
            </a:r>
            <a:r>
              <a:rPr lang="en-US" altLang="zh-CN" b="1" dirty="0">
                <a:sym typeface="Open Sans"/>
              </a:rPr>
              <a:t>:</a:t>
            </a:r>
            <a:r>
              <a:rPr lang="zh-CN" altLang="en-US" b="1" dirty="0">
                <a:sym typeface="Open Sans"/>
              </a:rPr>
              <a:t> </a:t>
            </a:r>
            <a:r>
              <a:rPr lang="en-US" altLang="zh-CN" b="1" dirty="0">
                <a:sym typeface="Open Sans"/>
              </a:rPr>
              <a:t>NOT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use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our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pair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trading</a:t>
            </a:r>
            <a:r>
              <a:rPr lang="zh-CN" altLang="en-US" dirty="0">
                <a:sym typeface="Open Sans"/>
              </a:rPr>
              <a:t> </a:t>
            </a:r>
            <a:r>
              <a:rPr lang="en-US" altLang="zh-CN" dirty="0">
                <a:sym typeface="Open Sans"/>
              </a:rPr>
              <a:t>model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/>
          <p:nvPr/>
        </p:nvSpPr>
        <p:spPr>
          <a:xfrm>
            <a:off x="0" y="5772150"/>
            <a:ext cx="3221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which price ratio is stable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3"/>
          <p:cNvSpPr txBox="1"/>
          <p:nvPr/>
        </p:nvSpPr>
        <p:spPr>
          <a:xfrm>
            <a:off x="-2059" y="6320926"/>
            <a:ext cx="33782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Cointegration-&gt;  stable price ratio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150341" y="6797584"/>
            <a:ext cx="2762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which co-integrated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-14416" y="7332070"/>
            <a:ext cx="6367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is co-integrated now != A pair is cointegrated in the future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3"/>
          <p:cNvSpPr txBox="1"/>
          <p:nvPr/>
        </p:nvSpPr>
        <p:spPr>
          <a:xfrm>
            <a:off x="-2059" y="7866556"/>
            <a:ext cx="4458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tends to have a similar business model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49;p8">
            <a:extLst>
              <a:ext uri="{FF2B5EF4-FFF2-40B4-BE49-F238E27FC236}">
                <a16:creationId xmlns:a16="http://schemas.microsoft.com/office/drawing/2014/main" id="{A486AB80-FD7A-D344-AF04-4D026500E759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800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altLang="zh-CN" dirty="0"/>
              <a:t>Appendix</a:t>
            </a:r>
            <a:endParaRPr lang="en-US" dirty="0"/>
          </a:p>
        </p:txBody>
      </p:sp>
      <p:sp>
        <p:nvSpPr>
          <p:cNvPr id="15" name="Google Shape;554;p28">
            <a:extLst>
              <a:ext uri="{FF2B5EF4-FFF2-40B4-BE49-F238E27FC236}">
                <a16:creationId xmlns:a16="http://schemas.microsoft.com/office/drawing/2014/main" id="{28A79DD6-52F6-9447-AB33-F8BEF6C3FF9E}"/>
              </a:ext>
            </a:extLst>
          </p:cNvPr>
          <p:cNvSpPr txBox="1"/>
          <p:nvPr/>
        </p:nvSpPr>
        <p:spPr>
          <a:xfrm>
            <a:off x="225097" y="858392"/>
            <a:ext cx="76572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 b="1" i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altLang="zh-CN" sz="1400" b="0" dirty="0">
                <a:sym typeface="Open Sans"/>
              </a:rPr>
              <a:t>Measuring</a:t>
            </a:r>
            <a:r>
              <a:rPr lang="zh-CN" altLang="en-US" sz="1400" b="0" dirty="0">
                <a:sym typeface="Open Sans"/>
              </a:rPr>
              <a:t> </a:t>
            </a:r>
            <a:r>
              <a:rPr lang="en-US" altLang="zh-CN" sz="1400" b="0" dirty="0">
                <a:sym typeface="Open Sans"/>
              </a:rPr>
              <a:t>relationships</a:t>
            </a:r>
            <a:r>
              <a:rPr lang="zh-CN" altLang="en-US" sz="1400" b="0" dirty="0">
                <a:sym typeface="Open Sans"/>
              </a:rPr>
              <a:t> </a:t>
            </a:r>
            <a:r>
              <a:rPr lang="en-US" altLang="zh-CN" sz="1400" b="0" dirty="0">
                <a:sym typeface="Open Sans"/>
              </a:rPr>
              <a:t>btw</a:t>
            </a:r>
            <a:r>
              <a:rPr lang="zh-CN" altLang="en-US" sz="1400" b="0" dirty="0">
                <a:sym typeface="Open Sans"/>
              </a:rPr>
              <a:t> </a:t>
            </a:r>
            <a:r>
              <a:rPr lang="en-US" altLang="zh-CN" sz="1400" b="0" dirty="0">
                <a:sym typeface="Open Sans"/>
              </a:rPr>
              <a:t>variables:</a:t>
            </a:r>
            <a:r>
              <a:rPr lang="zh-CN" altLang="en-US" sz="1400" b="0" dirty="0">
                <a:sym typeface="Open Sans"/>
              </a:rPr>
              <a:t> </a:t>
            </a:r>
            <a:endParaRPr lang="en-CA" altLang="zh-CN" sz="1400" b="0" dirty="0">
              <a:sym typeface="Open Sans"/>
            </a:endParaRPr>
          </a:p>
          <a:p>
            <a:r>
              <a:rPr lang="en-CA" sz="1400" b="0" u="sng" dirty="0">
                <a:hlinkClick r:id="rId3"/>
              </a:rPr>
              <a:t>https://www.aptech.com/blog/a-guide-to-conducting-cointegration-tests/</a:t>
            </a:r>
            <a:r>
              <a:rPr lang="en-US" altLang="zh-CN" sz="1400" b="0" u="sng" dirty="0"/>
              <a:t>v</a:t>
            </a:r>
            <a:endParaRPr lang="en-CA" sz="1400" b="0" dirty="0"/>
          </a:p>
        </p:txBody>
      </p:sp>
      <p:sp>
        <p:nvSpPr>
          <p:cNvPr id="17" name="Google Shape;554;p28">
            <a:extLst>
              <a:ext uri="{FF2B5EF4-FFF2-40B4-BE49-F238E27FC236}">
                <a16:creationId xmlns:a16="http://schemas.microsoft.com/office/drawing/2014/main" id="{A5B987B8-B80A-AF45-A1B1-E9A046D5C677}"/>
              </a:ext>
            </a:extLst>
          </p:cNvPr>
          <p:cNvSpPr txBox="1"/>
          <p:nvPr/>
        </p:nvSpPr>
        <p:spPr>
          <a:xfrm>
            <a:off x="225097" y="1514869"/>
            <a:ext cx="76572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 b="1" i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altLang="zh-CN" sz="1400" b="0" dirty="0">
                <a:sym typeface="Open Sans"/>
              </a:rPr>
              <a:t>A</a:t>
            </a:r>
            <a:r>
              <a:rPr lang="zh-CN" altLang="en-US" sz="1400" b="0" dirty="0">
                <a:sym typeface="Open Sans"/>
              </a:rPr>
              <a:t> </a:t>
            </a:r>
            <a:r>
              <a:rPr lang="en-US" altLang="zh-CN" sz="1400" b="0" dirty="0">
                <a:sym typeface="Open Sans"/>
              </a:rPr>
              <a:t>guide</a:t>
            </a:r>
            <a:r>
              <a:rPr lang="zh-CN" altLang="en-US" sz="1400" b="0" dirty="0">
                <a:sym typeface="Open Sans"/>
              </a:rPr>
              <a:t> </a:t>
            </a:r>
            <a:r>
              <a:rPr lang="en-US" altLang="zh-CN" sz="1400" b="0" dirty="0">
                <a:sym typeface="Open Sans"/>
              </a:rPr>
              <a:t>to</a:t>
            </a:r>
            <a:r>
              <a:rPr lang="zh-CN" altLang="en-US" sz="1400" b="0" dirty="0">
                <a:sym typeface="Open Sans"/>
              </a:rPr>
              <a:t> </a:t>
            </a:r>
            <a:r>
              <a:rPr lang="en-US" altLang="zh-CN" sz="1400" b="0" dirty="0">
                <a:sym typeface="Open Sans"/>
              </a:rPr>
              <a:t>conduct</a:t>
            </a:r>
            <a:r>
              <a:rPr lang="zh-CN" altLang="en-US" sz="1400" b="0" dirty="0">
                <a:sym typeface="Open Sans"/>
              </a:rPr>
              <a:t> </a:t>
            </a:r>
            <a:r>
              <a:rPr lang="en-US" altLang="zh-CN" sz="1400" b="0" dirty="0">
                <a:sym typeface="Open Sans"/>
              </a:rPr>
              <a:t>cointegration</a:t>
            </a:r>
            <a:r>
              <a:rPr lang="zh-CN" altLang="en-US" sz="1400" b="0" dirty="0">
                <a:sym typeface="Open Sans"/>
              </a:rPr>
              <a:t> </a:t>
            </a:r>
            <a:r>
              <a:rPr lang="en-US" altLang="zh-CN" sz="1400" b="0" dirty="0">
                <a:sym typeface="Open Sans"/>
              </a:rPr>
              <a:t>test</a:t>
            </a:r>
            <a:r>
              <a:rPr lang="zh-CN" altLang="en-US" sz="1400" b="0" dirty="0">
                <a:sym typeface="Open Sans"/>
              </a:rPr>
              <a:t> </a:t>
            </a:r>
            <a:r>
              <a:rPr lang="en-US" altLang="zh-CN" sz="1400" b="0" dirty="0">
                <a:sym typeface="Open Sans"/>
              </a:rPr>
              <a:t>:</a:t>
            </a:r>
            <a:r>
              <a:rPr lang="zh-CN" altLang="en-US" sz="1400" b="0" dirty="0">
                <a:sym typeface="Open Sans"/>
              </a:rPr>
              <a:t> </a:t>
            </a:r>
            <a:endParaRPr lang="en-CA" sz="1400" b="0" u="sng" dirty="0">
              <a:hlinkClick r:id="rId3"/>
            </a:endParaRPr>
          </a:p>
          <a:p>
            <a:r>
              <a:rPr lang="en-CA" sz="1400" b="0" u="sng" dirty="0">
                <a:hlinkClick r:id="rId3"/>
              </a:rPr>
              <a:t>https://www.aptech.com/blog/a-guide-to-conducting-cointegration-tests/</a:t>
            </a:r>
            <a:endParaRPr lang="en-CA" sz="1400" b="0" dirty="0"/>
          </a:p>
        </p:txBody>
      </p:sp>
      <p:sp>
        <p:nvSpPr>
          <p:cNvPr id="62" name="Google Shape;554;p28">
            <a:extLst>
              <a:ext uri="{FF2B5EF4-FFF2-40B4-BE49-F238E27FC236}">
                <a16:creationId xmlns:a16="http://schemas.microsoft.com/office/drawing/2014/main" id="{78A714AC-09F2-1E4B-A795-7D5535A7D08A}"/>
              </a:ext>
            </a:extLst>
          </p:cNvPr>
          <p:cNvSpPr txBox="1"/>
          <p:nvPr/>
        </p:nvSpPr>
        <p:spPr>
          <a:xfrm>
            <a:off x="225097" y="2188230"/>
            <a:ext cx="7657200" cy="26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 b="1" i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altLang="zh-CN" sz="1400" b="0" dirty="0"/>
              <a:t>A</a:t>
            </a:r>
            <a:r>
              <a:rPr lang="zh-CN" altLang="en-US" sz="1400" b="0" dirty="0"/>
              <a:t> </a:t>
            </a:r>
            <a:r>
              <a:rPr lang="en-US" altLang="zh-CN" sz="1400" b="0" dirty="0"/>
              <a:t>Code</a:t>
            </a:r>
            <a:r>
              <a:rPr lang="zh-CN" altLang="en-US" sz="1400" b="0" dirty="0"/>
              <a:t> </a:t>
            </a:r>
            <a:r>
              <a:rPr lang="en-US" altLang="zh-CN" sz="1400" b="0" dirty="0"/>
              <a:t>Sample</a:t>
            </a:r>
            <a:r>
              <a:rPr lang="zh-CN" altLang="en-US" sz="1400" b="0" dirty="0"/>
              <a:t> </a:t>
            </a:r>
            <a:r>
              <a:rPr lang="en-US" altLang="zh-CN" sz="1400" b="0" dirty="0"/>
              <a:t>of</a:t>
            </a:r>
            <a:r>
              <a:rPr lang="zh-CN" altLang="en-US" sz="1400" b="0" dirty="0"/>
              <a:t> </a:t>
            </a:r>
            <a:r>
              <a:rPr lang="en-US" altLang="zh-CN" sz="1400" b="0" dirty="0"/>
              <a:t>ADF</a:t>
            </a:r>
            <a:r>
              <a:rPr lang="zh-CN" altLang="en-US" sz="1400" b="0" dirty="0"/>
              <a:t> </a:t>
            </a:r>
            <a:r>
              <a:rPr lang="en-US" altLang="zh-CN" sz="1400" b="0" dirty="0"/>
              <a:t>test</a:t>
            </a:r>
            <a:r>
              <a:rPr lang="zh-CN" altLang="en-US" sz="1400" b="0" dirty="0"/>
              <a:t> </a:t>
            </a:r>
            <a:r>
              <a:rPr lang="en-US" altLang="zh-CN" sz="1400" b="0" dirty="0"/>
              <a:t>(CH</a:t>
            </a:r>
            <a:r>
              <a:rPr lang="zh-CN" altLang="en-US" sz="1400" b="0" dirty="0"/>
              <a:t> </a:t>
            </a:r>
            <a:r>
              <a:rPr lang="en-US" altLang="zh-CN" sz="1400" b="0" dirty="0"/>
              <a:t>Group)</a:t>
            </a:r>
            <a:endParaRPr lang="en-CA" sz="1400" b="0" dirty="0"/>
          </a:p>
        </p:txBody>
      </p:sp>
      <p:pic>
        <p:nvPicPr>
          <p:cNvPr id="57" name="Picture 5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8BB3AE-C1C0-D14D-9DD9-36CCF62BB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40" y="2598824"/>
            <a:ext cx="5363512" cy="196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4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/>
          <p:nvPr/>
        </p:nvSpPr>
        <p:spPr>
          <a:xfrm>
            <a:off x="0" y="5772150"/>
            <a:ext cx="3221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which price ratio is stable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3"/>
          <p:cNvSpPr txBox="1"/>
          <p:nvPr/>
        </p:nvSpPr>
        <p:spPr>
          <a:xfrm>
            <a:off x="-2059" y="6320926"/>
            <a:ext cx="33782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Cointegration-&gt;  stable price ratio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150341" y="6797584"/>
            <a:ext cx="2762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which co-integrated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-14416" y="7332070"/>
            <a:ext cx="6367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is co-integrated now != A pair is cointegrated in the future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3"/>
          <p:cNvSpPr txBox="1"/>
          <p:nvPr/>
        </p:nvSpPr>
        <p:spPr>
          <a:xfrm>
            <a:off x="-2059" y="7866556"/>
            <a:ext cx="4458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tends to have a similar business model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49;p8">
            <a:extLst>
              <a:ext uri="{FF2B5EF4-FFF2-40B4-BE49-F238E27FC236}">
                <a16:creationId xmlns:a16="http://schemas.microsoft.com/office/drawing/2014/main" id="{A486AB80-FD7A-D344-AF04-4D026500E759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800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altLang="zh-CN" dirty="0"/>
              <a:t>Appendix</a:t>
            </a:r>
            <a:endParaRPr lang="en-US" dirty="0"/>
          </a:p>
        </p:txBody>
      </p:sp>
      <p:sp>
        <p:nvSpPr>
          <p:cNvPr id="18" name="Google Shape;554;p28">
            <a:extLst>
              <a:ext uri="{FF2B5EF4-FFF2-40B4-BE49-F238E27FC236}">
                <a16:creationId xmlns:a16="http://schemas.microsoft.com/office/drawing/2014/main" id="{58AE51EA-A5CB-D74B-8A33-2D21D00B6EAD}"/>
              </a:ext>
            </a:extLst>
          </p:cNvPr>
          <p:cNvSpPr txBox="1"/>
          <p:nvPr/>
        </p:nvSpPr>
        <p:spPr>
          <a:xfrm>
            <a:off x="150341" y="1128544"/>
            <a:ext cx="7657200" cy="26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 b="1" i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altLang="zh-CN" sz="1400" b="0" dirty="0"/>
              <a:t>Code</a:t>
            </a:r>
            <a:r>
              <a:rPr lang="zh-CN" altLang="en-US" sz="1400" b="0" dirty="0"/>
              <a:t> </a:t>
            </a:r>
            <a:r>
              <a:rPr lang="en-US" altLang="zh-CN" sz="1400" b="0" dirty="0"/>
              <a:t>output</a:t>
            </a:r>
            <a:r>
              <a:rPr lang="zh-CN" altLang="en-US" sz="1400" b="0" dirty="0"/>
              <a:t> </a:t>
            </a:r>
            <a:r>
              <a:rPr lang="en-US" altLang="zh-CN" sz="1400" b="0" dirty="0"/>
              <a:t>of</a:t>
            </a:r>
            <a:r>
              <a:rPr lang="zh-CN" altLang="en-US" sz="1400" b="0" dirty="0"/>
              <a:t> </a:t>
            </a:r>
            <a:r>
              <a:rPr lang="en-US" altLang="zh-CN" sz="1400" b="0" dirty="0"/>
              <a:t>ADF</a:t>
            </a:r>
            <a:r>
              <a:rPr lang="zh-CN" altLang="en-US" sz="1400" b="0" dirty="0"/>
              <a:t> </a:t>
            </a:r>
            <a:r>
              <a:rPr lang="en-US" altLang="zh-CN" sz="1400" b="0" dirty="0"/>
              <a:t>test</a:t>
            </a:r>
            <a:endParaRPr lang="en-CA" sz="1400" b="0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1BC5B8B-8EB7-FD40-A462-50189296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56" y="1444267"/>
            <a:ext cx="1147591" cy="507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5E27CF-CBFA-544F-9CC5-8BA9092DE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547" y="1437293"/>
            <a:ext cx="1147591" cy="50778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42B52-2168-B74D-8087-2F0DA560C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138" y="1436626"/>
            <a:ext cx="1359647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16D83-715A-2D4D-AC7F-3141B6843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882" y="1445773"/>
            <a:ext cx="1700333" cy="4993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A5DF54-6D9A-E64F-AA15-B4EAAC4FC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2757" y="1446000"/>
            <a:ext cx="1473201" cy="5231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CB31DB-A024-694D-AFE8-053834C72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3682" y="1444267"/>
            <a:ext cx="1473200" cy="533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6F6AB3-2F30-894F-BF33-48DA6A7FF0C1}"/>
              </a:ext>
            </a:extLst>
          </p:cNvPr>
          <p:cNvSpPr txBox="1"/>
          <p:nvPr/>
        </p:nvSpPr>
        <p:spPr>
          <a:xfrm>
            <a:off x="192811" y="1567081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CE: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D95BCD7-FFE0-2B40-ABD0-FF5069B110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688" y="2080883"/>
            <a:ext cx="1147591" cy="3952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10F071-D717-2548-9F1D-927D65BD90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4279" y="2084088"/>
            <a:ext cx="1054812" cy="391008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5A2EB-C756-FE4C-BD0E-7C1A7831E8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9091" y="2084088"/>
            <a:ext cx="1147591" cy="43558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1F445E-2158-CA44-8527-5AAFE9595D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6682" y="2080883"/>
            <a:ext cx="1359647" cy="4924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CE0F72-41CD-3744-9900-C57F112509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6329" y="2088200"/>
            <a:ext cx="1359647" cy="434173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DCD45339-0CC3-E740-97A0-8DB9B4A00F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65976" y="2085789"/>
            <a:ext cx="1009915" cy="45748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E7FBE75-DB7B-E241-9A21-6579FEDFB4EA}"/>
              </a:ext>
            </a:extLst>
          </p:cNvPr>
          <p:cNvSpPr txBox="1"/>
          <p:nvPr/>
        </p:nvSpPr>
        <p:spPr>
          <a:xfrm>
            <a:off x="177601" y="2139636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CH: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F3D1901-3A35-D44D-827A-961E3BFB59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6688" y="2644582"/>
            <a:ext cx="1136367" cy="39525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E2699F-B301-1D4F-A13C-CF6F34513E7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3055" y="2640250"/>
            <a:ext cx="1151200" cy="3995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F980297-1441-794D-B485-82BE9865F3C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69422" y="2632218"/>
            <a:ext cx="970194" cy="37786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3451E0D-E520-D84E-AE58-234D80AE3801}"/>
              </a:ext>
            </a:extLst>
          </p:cNvPr>
          <p:cNvSpPr txBox="1"/>
          <p:nvPr/>
        </p:nvSpPr>
        <p:spPr>
          <a:xfrm>
            <a:off x="203321" y="2689122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EC: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0D3BA23-F70A-DF45-855C-E622960D71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6688" y="3155698"/>
            <a:ext cx="1137942" cy="3693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3BA36AC-F883-6647-896F-86D34322120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33055" y="3138983"/>
            <a:ext cx="1196746" cy="3860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8C23600-EDA6-2747-90C1-1C0F70A0D1E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72811" y="3130949"/>
            <a:ext cx="1101406" cy="39408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232E60C-5066-1E49-B7BA-60142B01A53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40214" y="3126745"/>
            <a:ext cx="1137943" cy="42786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74A2456-993B-3248-AA50-FFF105EAC4E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89588" y="3126370"/>
            <a:ext cx="1359647" cy="44659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CC3D129-5E63-5247-81D4-6E54B8EC81B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35594" y="3129127"/>
            <a:ext cx="1229012" cy="42247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288470A-A0AE-EE41-A76B-E0F10E1EC976}"/>
              </a:ext>
            </a:extLst>
          </p:cNvPr>
          <p:cNvSpPr txBox="1"/>
          <p:nvPr/>
        </p:nvSpPr>
        <p:spPr>
          <a:xfrm>
            <a:off x="150341" y="320936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IT: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EFAD1D-352B-C346-8DEE-402EE2A31E5C}"/>
              </a:ext>
            </a:extLst>
          </p:cNvPr>
          <p:cNvSpPr txBox="1"/>
          <p:nvPr/>
        </p:nvSpPr>
        <p:spPr>
          <a:xfrm>
            <a:off x="274320" y="3827381"/>
            <a:ext cx="4602542" cy="6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i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Notebook:</a:t>
            </a:r>
          </a:p>
          <a:p>
            <a:r>
              <a:rPr lang="en-CA" dirty="0">
                <a:hlinkClick r:id="rId24"/>
              </a:rPr>
              <a:t>file:///Users/mac/Downloads/Model_final_code%20(1).html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9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015BECC-F956-DB4D-A26B-A7EC94439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27" y="873915"/>
            <a:ext cx="4828928" cy="2935749"/>
          </a:xfrm>
          <a:prstGeom prst="rect">
            <a:avLst/>
          </a:prstGeom>
        </p:spPr>
      </p:pic>
      <p:sp>
        <p:nvSpPr>
          <p:cNvPr id="10" name="Google Shape;289;p11">
            <a:extLst>
              <a:ext uri="{FF2B5EF4-FFF2-40B4-BE49-F238E27FC236}">
                <a16:creationId xmlns:a16="http://schemas.microsoft.com/office/drawing/2014/main" id="{495E540B-BE00-6042-A9E0-B35E9AC0EB92}"/>
              </a:ext>
            </a:extLst>
          </p:cNvPr>
          <p:cNvSpPr txBox="1"/>
          <p:nvPr/>
        </p:nvSpPr>
        <p:spPr>
          <a:xfrm>
            <a:off x="329226" y="421467"/>
            <a:ext cx="3635415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B48914-8B9A-8643-8C35-E22D0197E620}"/>
              </a:ext>
            </a:extLst>
          </p:cNvPr>
          <p:cNvSpPr/>
          <p:nvPr/>
        </p:nvSpPr>
        <p:spPr>
          <a:xfrm>
            <a:off x="3653446" y="2736826"/>
            <a:ext cx="1504709" cy="867600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596484-A3D6-F145-A164-E96E9442407E}"/>
              </a:ext>
            </a:extLst>
          </p:cNvPr>
          <p:cNvSpPr txBox="1"/>
          <p:nvPr/>
        </p:nvSpPr>
        <p:spPr>
          <a:xfrm>
            <a:off x="5291939" y="2736826"/>
            <a:ext cx="2465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2020</a:t>
            </a:r>
            <a:r>
              <a:rPr lang="zh-CN" altLang="en-US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Stock</a:t>
            </a:r>
            <a:r>
              <a:rPr lang="zh-CN" altLang="en-US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Market</a:t>
            </a:r>
            <a:r>
              <a:rPr lang="zh-CN" altLang="en-US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Crash</a:t>
            </a:r>
            <a:r>
              <a:rPr lang="zh-CN" altLang="en-US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endParaRPr lang="en-CA" altLang="zh-CN" b="1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Significant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drop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stock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prices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globally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 </a:t>
            </a:r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Huge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loss</a:t>
            </a:r>
          </a:p>
          <a:p>
            <a:pPr marL="285750" indent="-285750">
              <a:buFontTx/>
              <a:buChar char="-"/>
            </a:pPr>
            <a:endParaRPr lang="en-CA" altLang="zh-CN" b="1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endParaRPr lang="en-CA" altLang="zh-CN" b="1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7" name="Google Shape;289;p11">
            <a:extLst>
              <a:ext uri="{FF2B5EF4-FFF2-40B4-BE49-F238E27FC236}">
                <a16:creationId xmlns:a16="http://schemas.microsoft.com/office/drawing/2014/main" id="{3F092C4B-BAEE-3942-8137-DDE86F1A2EB7}"/>
              </a:ext>
            </a:extLst>
          </p:cNvPr>
          <p:cNvSpPr txBox="1"/>
          <p:nvPr/>
        </p:nvSpPr>
        <p:spPr>
          <a:xfrm>
            <a:off x="275612" y="4315015"/>
            <a:ext cx="8868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r>
              <a:rPr lang="en-US" altLang="zh-CN" b="1" dirty="0">
                <a:sym typeface="Calibri"/>
              </a:rPr>
              <a:t>For</a:t>
            </a:r>
            <a:r>
              <a:rPr lang="zh-CN" altLang="en-US" b="1" dirty="0">
                <a:sym typeface="Calibri"/>
              </a:rPr>
              <a:t> </a:t>
            </a:r>
            <a:r>
              <a:rPr lang="en-US" altLang="zh-CN" b="1" dirty="0">
                <a:sym typeface="Calibri"/>
              </a:rPr>
              <a:t>traders,</a:t>
            </a:r>
            <a:r>
              <a:rPr lang="zh-CN" altLang="en-US" b="1" dirty="0">
                <a:sym typeface="Calibri"/>
              </a:rPr>
              <a:t> </a:t>
            </a:r>
            <a:r>
              <a:rPr lang="en-US" altLang="zh-CN" b="1" dirty="0">
                <a:sym typeface="Calibri"/>
              </a:rPr>
              <a:t>how</a:t>
            </a:r>
            <a:r>
              <a:rPr lang="zh-CN" altLang="en-US" b="1" dirty="0">
                <a:sym typeface="Calibri"/>
              </a:rPr>
              <a:t> </a:t>
            </a:r>
            <a:r>
              <a:rPr lang="en-US" altLang="zh-CN" b="1" dirty="0">
                <a:sym typeface="Calibri"/>
              </a:rPr>
              <a:t>to</a:t>
            </a:r>
            <a:r>
              <a:rPr lang="zh-CN" altLang="en-US" b="1" dirty="0">
                <a:sym typeface="Calibri"/>
              </a:rPr>
              <a:t> </a:t>
            </a:r>
            <a:r>
              <a:rPr lang="en-US" altLang="zh-CN" b="1" dirty="0">
                <a:sym typeface="Calibri"/>
              </a:rPr>
              <a:t>trade</a:t>
            </a:r>
            <a:r>
              <a:rPr lang="zh-CN" altLang="en-US" b="1" dirty="0">
                <a:sym typeface="Calibri"/>
              </a:rPr>
              <a:t> </a:t>
            </a:r>
            <a:r>
              <a:rPr lang="en-US" altLang="zh-CN" b="1" dirty="0">
                <a:sym typeface="Calibri"/>
              </a:rPr>
              <a:t>stocks</a:t>
            </a:r>
            <a:r>
              <a:rPr lang="zh-CN" altLang="en-US" b="1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in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order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to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hedge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the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risk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of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loss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and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make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profits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under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the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2020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stock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market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crash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caused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by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Covid-19</a:t>
            </a:r>
            <a:r>
              <a:rPr lang="zh-CN" altLang="en-US" dirty="0">
                <a:sym typeface="Calibri"/>
              </a:rPr>
              <a:t> </a:t>
            </a:r>
            <a:r>
              <a:rPr lang="en-US" altLang="zh-CN" dirty="0">
                <a:sym typeface="Calibri"/>
              </a:rPr>
              <a:t>pandemic?</a:t>
            </a:r>
          </a:p>
        </p:txBody>
      </p:sp>
      <p:sp>
        <p:nvSpPr>
          <p:cNvPr id="9" name="Google Shape;289;p11">
            <a:extLst>
              <a:ext uri="{FF2B5EF4-FFF2-40B4-BE49-F238E27FC236}">
                <a16:creationId xmlns:a16="http://schemas.microsoft.com/office/drawing/2014/main" id="{3AC96610-8A9B-F441-A9F3-DE09BA7285F6}"/>
              </a:ext>
            </a:extLst>
          </p:cNvPr>
          <p:cNvSpPr txBox="1"/>
          <p:nvPr/>
        </p:nvSpPr>
        <p:spPr>
          <a:xfrm>
            <a:off x="329226" y="4002858"/>
            <a:ext cx="3635415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517446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8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/>
        </p:nvSpPr>
        <p:spPr>
          <a:xfrm>
            <a:off x="0" y="5772150"/>
            <a:ext cx="3221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which price ratio is stable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-2059" y="6320926"/>
            <a:ext cx="33782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Cointegration-&gt;  stable price ratio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150341" y="6797584"/>
            <a:ext cx="2762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which co-integrated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 txBox="1"/>
          <p:nvPr/>
        </p:nvSpPr>
        <p:spPr>
          <a:xfrm>
            <a:off x="-14416" y="7332070"/>
            <a:ext cx="6367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is co-integrated now != A pair is cointegrated in the future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-2059" y="7866556"/>
            <a:ext cx="4458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tends to have a similar business model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42340E1C-7F92-584C-B5AE-FF516C56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652" y="3020848"/>
            <a:ext cx="4279803" cy="275130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765E0-666F-2149-A2C3-C96A6CB41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8" b="1855"/>
          <a:stretch/>
        </p:blipFill>
        <p:spPr>
          <a:xfrm>
            <a:off x="259091" y="1106783"/>
            <a:ext cx="4312910" cy="2161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11FE6C-57E8-9645-BE3C-819F1F07B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511" y="1509031"/>
            <a:ext cx="4312911" cy="1241935"/>
          </a:xfrm>
          <a:prstGeom prst="rect">
            <a:avLst/>
          </a:prstGeom>
        </p:spPr>
      </p:pic>
      <p:sp>
        <p:nvSpPr>
          <p:cNvPr id="12" name="Google Shape;289;p11">
            <a:extLst>
              <a:ext uri="{FF2B5EF4-FFF2-40B4-BE49-F238E27FC236}">
                <a16:creationId xmlns:a16="http://schemas.microsoft.com/office/drawing/2014/main" id="{C080A4FD-B46E-E244-8DC2-2526670533F9}"/>
              </a:ext>
            </a:extLst>
          </p:cNvPr>
          <p:cNvSpPr txBox="1"/>
          <p:nvPr/>
        </p:nvSpPr>
        <p:spPr>
          <a:xfrm>
            <a:off x="259090" y="3825887"/>
            <a:ext cx="3635415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Our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zh-CN" sz="18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89;p11">
            <a:extLst>
              <a:ext uri="{FF2B5EF4-FFF2-40B4-BE49-F238E27FC236}">
                <a16:creationId xmlns:a16="http://schemas.microsoft.com/office/drawing/2014/main" id="{70FBBD8B-56BA-D940-BC35-6AF0732B83EC}"/>
              </a:ext>
            </a:extLst>
          </p:cNvPr>
          <p:cNvSpPr txBox="1"/>
          <p:nvPr/>
        </p:nvSpPr>
        <p:spPr>
          <a:xfrm>
            <a:off x="259090" y="620918"/>
            <a:ext cx="3635415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Strategy-Pair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Trading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6B384-E2FF-9844-ACBD-36A839248A64}"/>
              </a:ext>
            </a:extLst>
          </p:cNvPr>
          <p:cNvSpPr txBox="1"/>
          <p:nvPr/>
        </p:nvSpPr>
        <p:spPr>
          <a:xfrm>
            <a:off x="209372" y="4146404"/>
            <a:ext cx="854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We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are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about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</a:t>
            </a:r>
            <a:r>
              <a:rPr lang="zh-CN" altLang="en-US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build</a:t>
            </a:r>
            <a:r>
              <a:rPr lang="zh-CN" altLang="en-US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</a:t>
            </a:r>
            <a:r>
              <a:rPr lang="zh-CN" altLang="en-US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pair</a:t>
            </a:r>
            <a:r>
              <a:rPr lang="zh-CN" altLang="en-US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trading</a:t>
            </a:r>
            <a:r>
              <a:rPr lang="zh-CN" altLang="en-US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model</a:t>
            </a:r>
            <a:r>
              <a:rPr lang="zh-CN" altLang="en-US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for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traders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based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Vhinny’s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database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hedge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risk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loss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and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make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profits</a:t>
            </a:r>
            <a:r>
              <a:rPr lang="zh-CN" altLang="en-US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during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period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Covid-19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pandemic.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endParaRPr lang="en-US" altLang="zh-CN" b="1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5" name="Google Shape;508;p24">
            <a:extLst>
              <a:ext uri="{FF2B5EF4-FFF2-40B4-BE49-F238E27FC236}">
                <a16:creationId xmlns:a16="http://schemas.microsoft.com/office/drawing/2014/main" id="{FEEE0619-E0CC-2A4F-BFD3-A7B895A0221A}"/>
              </a:ext>
            </a:extLst>
          </p:cNvPr>
          <p:cNvSpPr txBox="1"/>
          <p:nvPr/>
        </p:nvSpPr>
        <p:spPr>
          <a:xfrm>
            <a:off x="675999" y="3375665"/>
            <a:ext cx="3571082" cy="15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pen Sans"/>
              <a:buNone/>
            </a:pP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stock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prices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ratio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=2</a:t>
            </a:r>
            <a:endParaRPr sz="1000" i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508;p24">
            <a:extLst>
              <a:ext uri="{FF2B5EF4-FFF2-40B4-BE49-F238E27FC236}">
                <a16:creationId xmlns:a16="http://schemas.microsoft.com/office/drawing/2014/main" id="{FD885CE4-17E7-1D4C-84A1-31EDFAFD724D}"/>
              </a:ext>
            </a:extLst>
          </p:cNvPr>
          <p:cNvSpPr txBox="1"/>
          <p:nvPr/>
        </p:nvSpPr>
        <p:spPr>
          <a:xfrm>
            <a:off x="5114420" y="3354876"/>
            <a:ext cx="3571082" cy="15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pen Sans"/>
              <a:buNone/>
            </a:pP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stock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prices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ratio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moving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around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mean,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eventually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going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91785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9" descr="A picture containing indoor, plastic, display, blu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2034" y="-171450"/>
            <a:ext cx="9646668" cy="602916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9"/>
          <p:cNvSpPr/>
          <p:nvPr/>
        </p:nvSpPr>
        <p:spPr>
          <a:xfrm>
            <a:off x="-153966" y="-171450"/>
            <a:ext cx="9770532" cy="5943600"/>
          </a:xfrm>
          <a:prstGeom prst="rect">
            <a:avLst/>
          </a:prstGeom>
          <a:solidFill>
            <a:schemeClr val="dk1">
              <a:alpha val="53725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-153966" y="3181350"/>
            <a:ext cx="9770532" cy="1371600"/>
          </a:xfrm>
          <a:prstGeom prst="rect">
            <a:avLst/>
          </a:prstGeom>
          <a:solidFill>
            <a:schemeClr val="accent2">
              <a:alpha val="8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9"/>
          <p:cNvSpPr txBox="1"/>
          <p:nvPr/>
        </p:nvSpPr>
        <p:spPr>
          <a:xfrm>
            <a:off x="-632276" y="3420874"/>
            <a:ext cx="85344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  <a:r>
              <a:rPr lang="zh-CN" altLang="en-US" sz="5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5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5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1869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83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3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83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4CB4F1D-144F-3847-9E7B-A60C20A5E6C3}"/>
              </a:ext>
            </a:extLst>
          </p:cNvPr>
          <p:cNvSpPr/>
          <p:nvPr/>
        </p:nvSpPr>
        <p:spPr>
          <a:xfrm>
            <a:off x="-1" y="1245689"/>
            <a:ext cx="9144001" cy="3016127"/>
          </a:xfrm>
          <a:prstGeom prst="rect">
            <a:avLst/>
          </a:prstGeom>
          <a:solidFill>
            <a:schemeClr val="tx1">
              <a:lumMod val="65000"/>
              <a:lumOff val="3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id-ID" sz="525" dirty="0">
              <a:latin typeface="Calibri Light"/>
            </a:endParaRP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677C7145-E624-B74D-A0D8-50E98B3E65ED}"/>
              </a:ext>
            </a:extLst>
          </p:cNvPr>
          <p:cNvSpPr/>
          <p:nvPr/>
        </p:nvSpPr>
        <p:spPr bwMode="auto">
          <a:xfrm>
            <a:off x="5191612" y="2754750"/>
            <a:ext cx="1761313" cy="15889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0E41A55B-1D20-5A46-ADB2-A47F7E8B37EA}"/>
              </a:ext>
            </a:extLst>
          </p:cNvPr>
          <p:cNvSpPr/>
          <p:nvPr/>
        </p:nvSpPr>
        <p:spPr bwMode="auto">
          <a:xfrm>
            <a:off x="3525072" y="2755201"/>
            <a:ext cx="1683109" cy="1585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44F984D7-D736-034F-90FC-56D824DAC3A4}"/>
              </a:ext>
            </a:extLst>
          </p:cNvPr>
          <p:cNvSpPr/>
          <p:nvPr/>
        </p:nvSpPr>
        <p:spPr bwMode="auto">
          <a:xfrm>
            <a:off x="1661713" y="2761275"/>
            <a:ext cx="1872764" cy="14644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44CA8DEF-7846-8E4B-8C88-2395C847B380}"/>
              </a:ext>
            </a:extLst>
          </p:cNvPr>
          <p:cNvSpPr/>
          <p:nvPr/>
        </p:nvSpPr>
        <p:spPr bwMode="auto">
          <a:xfrm>
            <a:off x="166041" y="2753128"/>
            <a:ext cx="1510953" cy="1684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376F87-16F3-C349-9DEE-5896C0D1749B}"/>
              </a:ext>
            </a:extLst>
          </p:cNvPr>
          <p:cNvGrpSpPr/>
          <p:nvPr/>
        </p:nvGrpSpPr>
        <p:grpSpPr>
          <a:xfrm>
            <a:off x="139075" y="2642040"/>
            <a:ext cx="273726" cy="360742"/>
            <a:chOff x="2255370" y="6982392"/>
            <a:chExt cx="960187" cy="960436"/>
          </a:xfrm>
        </p:grpSpPr>
        <p:sp>
          <p:nvSpPr>
            <p:cNvPr id="28" name="AutoShape 13">
              <a:extLst>
                <a:ext uri="{FF2B5EF4-FFF2-40B4-BE49-F238E27FC236}">
                  <a16:creationId xmlns:a16="http://schemas.microsoft.com/office/drawing/2014/main" id="{0F3D1C08-67E0-B342-A18F-981B499F39BD}"/>
                </a:ext>
              </a:extLst>
            </p:cNvPr>
            <p:cNvSpPr/>
            <p:nvPr/>
          </p:nvSpPr>
          <p:spPr bwMode="auto">
            <a:xfrm>
              <a:off x="2255370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1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9" name="AutoShape 14">
              <a:extLst>
                <a:ext uri="{FF2B5EF4-FFF2-40B4-BE49-F238E27FC236}">
                  <a16:creationId xmlns:a16="http://schemas.microsoft.com/office/drawing/2014/main" id="{F745EBE0-292D-7449-8955-82E75F3942C0}"/>
                </a:ext>
              </a:extLst>
            </p:cNvPr>
            <p:cNvSpPr/>
            <p:nvPr/>
          </p:nvSpPr>
          <p:spPr bwMode="auto">
            <a:xfrm>
              <a:off x="2550688" y="7255500"/>
              <a:ext cx="414109" cy="41421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1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72BBD2-39FC-684A-B59C-F118949F09B7}"/>
              </a:ext>
            </a:extLst>
          </p:cNvPr>
          <p:cNvGrpSpPr/>
          <p:nvPr/>
        </p:nvGrpSpPr>
        <p:grpSpPr>
          <a:xfrm>
            <a:off x="5582490" y="2654040"/>
            <a:ext cx="273726" cy="360742"/>
            <a:chOff x="17184419" y="6982392"/>
            <a:chExt cx="960187" cy="960436"/>
          </a:xfrm>
        </p:grpSpPr>
        <p:sp>
          <p:nvSpPr>
            <p:cNvPr id="31" name="AutoShape 16">
              <a:extLst>
                <a:ext uri="{FF2B5EF4-FFF2-40B4-BE49-F238E27FC236}">
                  <a16:creationId xmlns:a16="http://schemas.microsoft.com/office/drawing/2014/main" id="{5F801CF2-0E85-AC4E-AC15-6689B2623859}"/>
                </a:ext>
              </a:extLst>
            </p:cNvPr>
            <p:cNvSpPr/>
            <p:nvPr/>
          </p:nvSpPr>
          <p:spPr bwMode="auto">
            <a:xfrm>
              <a:off x="17184419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4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1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2" name="AutoShape 17">
              <a:extLst>
                <a:ext uri="{FF2B5EF4-FFF2-40B4-BE49-F238E27FC236}">
                  <a16:creationId xmlns:a16="http://schemas.microsoft.com/office/drawing/2014/main" id="{655ABC60-A8B9-224E-A9C5-651D0A5A7B39}"/>
                </a:ext>
              </a:extLst>
            </p:cNvPr>
            <p:cNvSpPr/>
            <p:nvPr/>
          </p:nvSpPr>
          <p:spPr bwMode="auto">
            <a:xfrm>
              <a:off x="17457458" y="7255500"/>
              <a:ext cx="414109" cy="41421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1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38F28E-2E0E-284C-8F60-FAB8BA2FB0C1}"/>
              </a:ext>
            </a:extLst>
          </p:cNvPr>
          <p:cNvGrpSpPr/>
          <p:nvPr/>
        </p:nvGrpSpPr>
        <p:grpSpPr>
          <a:xfrm>
            <a:off x="1968959" y="2642041"/>
            <a:ext cx="273726" cy="360742"/>
            <a:chOff x="7222994" y="6982392"/>
            <a:chExt cx="960187" cy="960436"/>
          </a:xfrm>
        </p:grpSpPr>
        <p:sp>
          <p:nvSpPr>
            <p:cNvPr id="36" name="AutoShape 19">
              <a:extLst>
                <a:ext uri="{FF2B5EF4-FFF2-40B4-BE49-F238E27FC236}">
                  <a16:creationId xmlns:a16="http://schemas.microsoft.com/office/drawing/2014/main" id="{E6CE19D7-A196-F546-98C8-78B6C78D855E}"/>
                </a:ext>
              </a:extLst>
            </p:cNvPr>
            <p:cNvSpPr/>
            <p:nvPr/>
          </p:nvSpPr>
          <p:spPr bwMode="auto">
            <a:xfrm>
              <a:off x="7222994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1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7" name="AutoShape 20">
              <a:extLst>
                <a:ext uri="{FF2B5EF4-FFF2-40B4-BE49-F238E27FC236}">
                  <a16:creationId xmlns:a16="http://schemas.microsoft.com/office/drawing/2014/main" id="{B4D52DFF-2B2F-2748-83D6-5AC597955206}"/>
                </a:ext>
              </a:extLst>
            </p:cNvPr>
            <p:cNvSpPr/>
            <p:nvPr/>
          </p:nvSpPr>
          <p:spPr bwMode="auto">
            <a:xfrm>
              <a:off x="7496033" y="7255500"/>
              <a:ext cx="414109" cy="41421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1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FF80F5-6D1F-BD48-A3C1-819B252D907F}"/>
              </a:ext>
            </a:extLst>
          </p:cNvPr>
          <p:cNvGrpSpPr/>
          <p:nvPr/>
        </p:nvGrpSpPr>
        <p:grpSpPr>
          <a:xfrm>
            <a:off x="3890603" y="2653043"/>
            <a:ext cx="273077" cy="360742"/>
            <a:chOff x="12255091" y="6982392"/>
            <a:chExt cx="957910" cy="960436"/>
          </a:xfrm>
        </p:grpSpPr>
        <p:sp>
          <p:nvSpPr>
            <p:cNvPr id="41" name="AutoShape 28">
              <a:extLst>
                <a:ext uri="{FF2B5EF4-FFF2-40B4-BE49-F238E27FC236}">
                  <a16:creationId xmlns:a16="http://schemas.microsoft.com/office/drawing/2014/main" id="{3A43C458-6038-1B40-99A8-75A41BFFF23F}"/>
                </a:ext>
              </a:extLst>
            </p:cNvPr>
            <p:cNvSpPr/>
            <p:nvPr/>
          </p:nvSpPr>
          <p:spPr bwMode="auto">
            <a:xfrm>
              <a:off x="12255091" y="6982392"/>
              <a:ext cx="957910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3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1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A0645502-CC18-CF48-9C84-FA80FDEC7ABF}"/>
                </a:ext>
              </a:extLst>
            </p:cNvPr>
            <p:cNvSpPr/>
            <p:nvPr/>
          </p:nvSpPr>
          <p:spPr bwMode="auto">
            <a:xfrm>
              <a:off x="12525854" y="7255500"/>
              <a:ext cx="416385" cy="41421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1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sp>
        <p:nvSpPr>
          <p:cNvPr id="43" name="AutoShape 54">
            <a:extLst>
              <a:ext uri="{FF2B5EF4-FFF2-40B4-BE49-F238E27FC236}">
                <a16:creationId xmlns:a16="http://schemas.microsoft.com/office/drawing/2014/main" id="{00257892-72C2-3540-AAA8-27E7AFF3708A}"/>
              </a:ext>
            </a:extLst>
          </p:cNvPr>
          <p:cNvSpPr/>
          <p:nvPr/>
        </p:nvSpPr>
        <p:spPr bwMode="auto">
          <a:xfrm rot="21599989">
            <a:off x="223263" y="2496138"/>
            <a:ext cx="142067" cy="125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4285" tIns="14285" rIns="14285" bIns="14285" anchor="ctr"/>
          <a:lstStyle/>
          <a:p>
            <a:pPr defTabSz="171212">
              <a:defRPr/>
            </a:pPr>
            <a:endParaRPr lang="es-ES" sz="1125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4" name="AutoShape 55">
            <a:extLst>
              <a:ext uri="{FF2B5EF4-FFF2-40B4-BE49-F238E27FC236}">
                <a16:creationId xmlns:a16="http://schemas.microsoft.com/office/drawing/2014/main" id="{0CDCF566-2485-3046-AC3F-CC248F65B9B5}"/>
              </a:ext>
            </a:extLst>
          </p:cNvPr>
          <p:cNvSpPr/>
          <p:nvPr/>
        </p:nvSpPr>
        <p:spPr bwMode="auto">
          <a:xfrm rot="21599989">
            <a:off x="3972616" y="2496385"/>
            <a:ext cx="142519" cy="125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14285" tIns="14285" rIns="14285" bIns="14285" anchor="ctr"/>
          <a:lstStyle/>
          <a:p>
            <a:pPr defTabSz="171212">
              <a:defRPr/>
            </a:pPr>
            <a:endParaRPr lang="es-ES" sz="1125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5" name="AutoShape 59">
            <a:extLst>
              <a:ext uri="{FF2B5EF4-FFF2-40B4-BE49-F238E27FC236}">
                <a16:creationId xmlns:a16="http://schemas.microsoft.com/office/drawing/2014/main" id="{4C58AD69-F1EB-114F-A78E-7F632DD35CFF}"/>
              </a:ext>
            </a:extLst>
          </p:cNvPr>
          <p:cNvSpPr/>
          <p:nvPr/>
        </p:nvSpPr>
        <p:spPr bwMode="auto">
          <a:xfrm rot="10799989">
            <a:off x="5656162" y="3038710"/>
            <a:ext cx="142519" cy="125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14285" tIns="14285" rIns="14285" bIns="14285" anchor="ctr"/>
          <a:lstStyle/>
          <a:p>
            <a:pPr defTabSz="171212">
              <a:defRPr/>
            </a:pPr>
            <a:endParaRPr lang="es-ES" sz="1125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6" name="AutoShape 60">
            <a:extLst>
              <a:ext uri="{FF2B5EF4-FFF2-40B4-BE49-F238E27FC236}">
                <a16:creationId xmlns:a16="http://schemas.microsoft.com/office/drawing/2014/main" id="{DB0103B3-845E-3644-A715-B4B1CB6F4D4A}"/>
              </a:ext>
            </a:extLst>
          </p:cNvPr>
          <p:cNvSpPr/>
          <p:nvPr/>
        </p:nvSpPr>
        <p:spPr bwMode="auto">
          <a:xfrm rot="10799989">
            <a:off x="2056152" y="3040153"/>
            <a:ext cx="142519" cy="125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14285" tIns="14285" rIns="14285" bIns="14285" anchor="ctr"/>
          <a:lstStyle/>
          <a:p>
            <a:pPr defTabSz="171212">
              <a:defRPr/>
            </a:pPr>
            <a:endParaRPr lang="es-ES" sz="1125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39E41C-AFA4-7048-8067-0AFEE46D11E3}"/>
              </a:ext>
            </a:extLst>
          </p:cNvPr>
          <p:cNvGrpSpPr/>
          <p:nvPr/>
        </p:nvGrpSpPr>
        <p:grpSpPr>
          <a:xfrm rot="5400000">
            <a:off x="-140011" y="1999805"/>
            <a:ext cx="824280" cy="69495"/>
            <a:chOff x="2057400" y="2800350"/>
            <a:chExt cx="822960" cy="9144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30841D7-F8FC-964E-935D-99D4FFD1F516}"/>
                </a:ext>
              </a:extLst>
            </p:cNvPr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525" dirty="0">
                <a:latin typeface="Calibri Light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2A08F1-3A74-4440-84D8-65F50ED5E2C8}"/>
                </a:ext>
              </a:extLst>
            </p:cNvPr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63DD4B8-574C-1341-8657-03B48BEEB11C}"/>
              </a:ext>
            </a:extLst>
          </p:cNvPr>
          <p:cNvSpPr/>
          <p:nvPr/>
        </p:nvSpPr>
        <p:spPr>
          <a:xfrm>
            <a:off x="333716" y="1529282"/>
            <a:ext cx="538601" cy="279293"/>
          </a:xfrm>
          <a:prstGeom prst="rect">
            <a:avLst/>
          </a:prstGeom>
        </p:spPr>
        <p:txBody>
          <a:bodyPr wrap="square" lIns="82282" tIns="41141" rIns="82282" bIns="41141">
            <a:spAutoFit/>
          </a:bodyPr>
          <a:lstStyle/>
          <a:p>
            <a:r>
              <a:rPr lang="en-US" altLang="zh-CN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Data</a:t>
            </a:r>
            <a:endParaRPr lang="en-US" sz="1275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202B2D1-E0B2-1643-8A6C-88011E934EDF}"/>
              </a:ext>
            </a:extLst>
          </p:cNvPr>
          <p:cNvGrpSpPr/>
          <p:nvPr/>
        </p:nvGrpSpPr>
        <p:grpSpPr>
          <a:xfrm rot="5400000">
            <a:off x="3636711" y="1990483"/>
            <a:ext cx="824280" cy="69495"/>
            <a:chOff x="2057400" y="2800350"/>
            <a:chExt cx="822960" cy="914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7B1F5D0-A42F-974E-9411-478A9FC9F6DA}"/>
                </a:ext>
              </a:extLst>
            </p:cNvPr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525" dirty="0">
                <a:latin typeface="Calibri Light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9AA6EF-B21E-9D4D-A618-400FA6D6F21B}"/>
                </a:ext>
              </a:extLst>
            </p:cNvPr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D869271-0060-534F-AB99-805B1D27448D}"/>
              </a:ext>
            </a:extLst>
          </p:cNvPr>
          <p:cNvSpPr/>
          <p:nvPr/>
        </p:nvSpPr>
        <p:spPr>
          <a:xfrm>
            <a:off x="4110438" y="1519960"/>
            <a:ext cx="857101" cy="279293"/>
          </a:xfrm>
          <a:prstGeom prst="rect">
            <a:avLst/>
          </a:prstGeom>
        </p:spPr>
        <p:txBody>
          <a:bodyPr wrap="square" lIns="82282" tIns="41141" rIns="82282" bIns="41141">
            <a:spAutoFit/>
          </a:bodyPr>
          <a:lstStyle/>
          <a:p>
            <a:r>
              <a:rPr lang="en-US" altLang="zh-CN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Model</a:t>
            </a:r>
            <a:endParaRPr lang="en-US" sz="1275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BFC99B-F999-D74B-AF50-6E5E410C09A2}"/>
              </a:ext>
            </a:extLst>
          </p:cNvPr>
          <p:cNvSpPr txBox="1"/>
          <p:nvPr/>
        </p:nvSpPr>
        <p:spPr>
          <a:xfrm>
            <a:off x="4112791" y="1722256"/>
            <a:ext cx="1591479" cy="774429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lnSpc>
                <a:spcPct val="110000"/>
              </a:lnSpc>
              <a:buClr>
                <a:schemeClr val="bg1"/>
              </a:buClr>
              <a:buFontTx/>
              <a:buChar char="-"/>
              <a:defRPr sz="825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altLang="zh-CN" dirty="0"/>
              <a:t>Features: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Lengths;</a:t>
            </a:r>
            <a:r>
              <a:rPr lang="zh-CN" altLang="en-US" dirty="0"/>
              <a:t> </a:t>
            </a:r>
            <a:r>
              <a:rPr lang="en-US" altLang="zh-CN" dirty="0"/>
              <a:t>Z-</a:t>
            </a:r>
            <a:r>
              <a:rPr lang="en-US" altLang="zh-CN" dirty="0" err="1"/>
              <a:t>Socre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endParaRPr lang="en-CA" altLang="zh-CN" dirty="0"/>
          </a:p>
          <a:p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trading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D1FDDF-D069-3146-A53A-90B30838452E}"/>
              </a:ext>
            </a:extLst>
          </p:cNvPr>
          <p:cNvGrpSpPr/>
          <p:nvPr/>
        </p:nvGrpSpPr>
        <p:grpSpPr>
          <a:xfrm rot="16200000">
            <a:off x="5326878" y="3575737"/>
            <a:ext cx="824280" cy="69495"/>
            <a:chOff x="2057400" y="2800350"/>
            <a:chExt cx="822960" cy="9144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B34EB19-78BC-6F43-94AB-661CBBB66D39}"/>
                </a:ext>
              </a:extLst>
            </p:cNvPr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525" dirty="0">
                <a:latin typeface="Calibri Light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4EE42E-AC21-3641-AE92-8029FDBF2FCB}"/>
                </a:ext>
              </a:extLst>
            </p:cNvPr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A4D8FD-3294-4B47-97BC-06925365DCF2}"/>
              </a:ext>
            </a:extLst>
          </p:cNvPr>
          <p:cNvGrpSpPr/>
          <p:nvPr/>
        </p:nvGrpSpPr>
        <p:grpSpPr>
          <a:xfrm rot="16200000">
            <a:off x="1732766" y="3576381"/>
            <a:ext cx="824280" cy="69495"/>
            <a:chOff x="2057400" y="2800350"/>
            <a:chExt cx="822960" cy="9144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E752ECC-DD0F-9344-936A-12DB3D6B99C0}"/>
                </a:ext>
              </a:extLst>
            </p:cNvPr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525" dirty="0">
                <a:latin typeface="Calibri Ligh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A5EFEC-82DF-1F49-A385-007724D889CF}"/>
                </a:ext>
              </a:extLst>
            </p:cNvPr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47D0816-7C04-C045-85F7-655D1EA97AEB}"/>
              </a:ext>
            </a:extLst>
          </p:cNvPr>
          <p:cNvSpPr/>
          <p:nvPr/>
        </p:nvSpPr>
        <p:spPr>
          <a:xfrm>
            <a:off x="2190960" y="2919540"/>
            <a:ext cx="1449379" cy="279293"/>
          </a:xfrm>
          <a:prstGeom prst="rect">
            <a:avLst/>
          </a:prstGeom>
        </p:spPr>
        <p:txBody>
          <a:bodyPr wrap="square" lIns="82282" tIns="41141" rIns="82282" bIns="41141">
            <a:spAutoFit/>
          </a:bodyPr>
          <a:lstStyle/>
          <a:p>
            <a:r>
              <a:rPr lang="en-US" altLang="zh-CN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Selection</a:t>
            </a:r>
            <a:r>
              <a:rPr lang="zh-CN" altLang="en-US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altLang="zh-CN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of</a:t>
            </a:r>
            <a:r>
              <a:rPr lang="zh-CN" altLang="en-US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altLang="zh-CN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a</a:t>
            </a:r>
            <a:r>
              <a:rPr lang="zh-CN" altLang="en-US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altLang="zh-CN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Pair</a:t>
            </a:r>
            <a:endParaRPr lang="en-US" sz="1275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B8E44E-786D-E941-9B32-58A1D3D57DCC}"/>
              </a:ext>
            </a:extLst>
          </p:cNvPr>
          <p:cNvSpPr txBox="1"/>
          <p:nvPr/>
        </p:nvSpPr>
        <p:spPr>
          <a:xfrm>
            <a:off x="2234629" y="3173432"/>
            <a:ext cx="1848967" cy="1193389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/>
          <a:p>
            <a:pPr marL="171450" indent="-171450">
              <a:lnSpc>
                <a:spcPct val="110000"/>
              </a:lnSpc>
              <a:buClr>
                <a:schemeClr val="bg1"/>
              </a:buClr>
              <a:buFontTx/>
              <a:buChar char="-"/>
            </a:pP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Measurements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of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relationship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btw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variables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: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Cointegration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endParaRPr lang="en-US" altLang="zh-CN" sz="825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171450" indent="-171450">
              <a:lnSpc>
                <a:spcPct val="110000"/>
              </a:lnSpc>
              <a:buClr>
                <a:schemeClr val="bg1"/>
              </a:buClr>
              <a:buFontTx/>
              <a:buChar char="-"/>
            </a:pP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Cointegration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Test: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ADF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test</a:t>
            </a:r>
          </a:p>
          <a:p>
            <a:pPr marL="171450" indent="-171450">
              <a:lnSpc>
                <a:spcPct val="110000"/>
              </a:lnSpc>
              <a:buClr>
                <a:schemeClr val="bg1"/>
              </a:buClr>
              <a:buFontTx/>
              <a:buChar char="-"/>
            </a:pP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Group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Visualization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before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Conducting: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industry;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asset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scales</a:t>
            </a:r>
            <a:endParaRPr lang="en-CA" altLang="zh-CN" sz="825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171450" indent="-171450">
              <a:lnSpc>
                <a:spcPct val="110000"/>
              </a:lnSpc>
              <a:buClr>
                <a:schemeClr val="bg1"/>
              </a:buClr>
              <a:buFontTx/>
              <a:buChar char="-"/>
            </a:pP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Observing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Pair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candidates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endParaRPr lang="en-CA" altLang="zh-CN" sz="825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171450" indent="-171450">
              <a:lnSpc>
                <a:spcPct val="110000"/>
              </a:lnSpc>
              <a:buClr>
                <a:schemeClr val="bg1"/>
              </a:buClr>
              <a:buFontTx/>
              <a:buChar char="-"/>
            </a:pP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Conduct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of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ADF</a:t>
            </a:r>
            <a:r>
              <a:rPr lang="zh-CN" altLang="en-US" sz="825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en-US" altLang="zh-CN" sz="825" dirty="0">
                <a:solidFill>
                  <a:schemeClr val="bg1"/>
                </a:solidFill>
                <a:latin typeface="Calibri Light"/>
                <a:cs typeface="Calibri Light"/>
              </a:rPr>
              <a:t>test</a:t>
            </a:r>
          </a:p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sz="825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4A1FAC-F49C-364C-9BEF-10A5D723B32E}"/>
              </a:ext>
            </a:extLst>
          </p:cNvPr>
          <p:cNvSpPr/>
          <p:nvPr/>
        </p:nvSpPr>
        <p:spPr>
          <a:xfrm>
            <a:off x="5818874" y="2915034"/>
            <a:ext cx="1602766" cy="279293"/>
          </a:xfrm>
          <a:prstGeom prst="rect">
            <a:avLst/>
          </a:prstGeom>
        </p:spPr>
        <p:txBody>
          <a:bodyPr wrap="square" lIns="82282" tIns="41141" rIns="82282" bIns="41141">
            <a:spAutoFit/>
          </a:bodyPr>
          <a:lstStyle/>
          <a:p>
            <a:r>
              <a:rPr lang="en-US" altLang="zh-CN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Model</a:t>
            </a:r>
            <a:r>
              <a:rPr lang="zh-CN" altLang="en-US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altLang="zh-CN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Optimization</a:t>
            </a:r>
            <a:endParaRPr lang="en-US" sz="1275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65" name="Google Shape;289;p11">
            <a:extLst>
              <a:ext uri="{FF2B5EF4-FFF2-40B4-BE49-F238E27FC236}">
                <a16:creationId xmlns:a16="http://schemas.microsoft.com/office/drawing/2014/main" id="{6FF174E2-AC63-634B-BCB4-44E1EA359F96}"/>
              </a:ext>
            </a:extLst>
          </p:cNvPr>
          <p:cNvSpPr txBox="1"/>
          <p:nvPr/>
        </p:nvSpPr>
        <p:spPr>
          <a:xfrm>
            <a:off x="199954" y="776679"/>
            <a:ext cx="3635415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7451C-7DEB-1E40-A2AF-171ADD16630C}"/>
              </a:ext>
            </a:extLst>
          </p:cNvPr>
          <p:cNvSpPr/>
          <p:nvPr/>
        </p:nvSpPr>
        <p:spPr>
          <a:xfrm>
            <a:off x="7581097" y="1484824"/>
            <a:ext cx="1899454" cy="279293"/>
          </a:xfrm>
          <a:prstGeom prst="rect">
            <a:avLst/>
          </a:prstGeom>
        </p:spPr>
        <p:txBody>
          <a:bodyPr wrap="square" lIns="82282" tIns="41141" rIns="82282" bIns="41141">
            <a:spAutoFit/>
          </a:bodyPr>
          <a:lstStyle/>
          <a:p>
            <a:r>
              <a:rPr lang="en-US" altLang="zh-CN" sz="1275" b="1" dirty="0" err="1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Backtest</a:t>
            </a:r>
            <a:r>
              <a:rPr lang="zh-CN" altLang="en-US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altLang="zh-CN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of</a:t>
            </a:r>
            <a:r>
              <a:rPr lang="zh-CN" altLang="en-US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 </a:t>
            </a:r>
            <a:r>
              <a:rPr lang="en-US" altLang="zh-CN" sz="1275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Model</a:t>
            </a:r>
            <a:endParaRPr lang="en-US" sz="1275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67" name="AutoShape 8">
            <a:extLst>
              <a:ext uri="{FF2B5EF4-FFF2-40B4-BE49-F238E27FC236}">
                <a16:creationId xmlns:a16="http://schemas.microsoft.com/office/drawing/2014/main" id="{A26D40A4-25B2-864C-A10B-06FB16C63BEB}"/>
              </a:ext>
            </a:extLst>
          </p:cNvPr>
          <p:cNvSpPr/>
          <p:nvPr/>
        </p:nvSpPr>
        <p:spPr bwMode="auto">
          <a:xfrm>
            <a:off x="6952925" y="2765472"/>
            <a:ext cx="1761313" cy="15889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21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5FA5FA-B0EB-DF48-B818-FDC3D39CAF11}"/>
              </a:ext>
            </a:extLst>
          </p:cNvPr>
          <p:cNvGrpSpPr/>
          <p:nvPr/>
        </p:nvGrpSpPr>
        <p:grpSpPr>
          <a:xfrm>
            <a:off x="7343803" y="2664762"/>
            <a:ext cx="273726" cy="360742"/>
            <a:chOff x="17184419" y="6982392"/>
            <a:chExt cx="960187" cy="960436"/>
          </a:xfrm>
        </p:grpSpPr>
        <p:sp>
          <p:nvSpPr>
            <p:cNvPr id="69" name="AutoShape 16">
              <a:extLst>
                <a:ext uri="{FF2B5EF4-FFF2-40B4-BE49-F238E27FC236}">
                  <a16:creationId xmlns:a16="http://schemas.microsoft.com/office/drawing/2014/main" id="{F531E499-114B-C049-AAA4-B211475FA076}"/>
                </a:ext>
              </a:extLst>
            </p:cNvPr>
            <p:cNvSpPr/>
            <p:nvPr/>
          </p:nvSpPr>
          <p:spPr bwMode="auto">
            <a:xfrm>
              <a:off x="17184419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6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1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70" name="AutoShape 17">
              <a:extLst>
                <a:ext uri="{FF2B5EF4-FFF2-40B4-BE49-F238E27FC236}">
                  <a16:creationId xmlns:a16="http://schemas.microsoft.com/office/drawing/2014/main" id="{CC30EF21-9BB3-CA47-A31A-D63DB6206823}"/>
                </a:ext>
              </a:extLst>
            </p:cNvPr>
            <p:cNvSpPr/>
            <p:nvPr/>
          </p:nvSpPr>
          <p:spPr bwMode="auto">
            <a:xfrm>
              <a:off x="17457458" y="7255500"/>
              <a:ext cx="414109" cy="41421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1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sp>
        <p:nvSpPr>
          <p:cNvPr id="71" name="AutoShape 55">
            <a:extLst>
              <a:ext uri="{FF2B5EF4-FFF2-40B4-BE49-F238E27FC236}">
                <a16:creationId xmlns:a16="http://schemas.microsoft.com/office/drawing/2014/main" id="{D355EDCF-5A00-0E4F-8EA1-80310E7A246A}"/>
              </a:ext>
            </a:extLst>
          </p:cNvPr>
          <p:cNvSpPr/>
          <p:nvPr/>
        </p:nvSpPr>
        <p:spPr bwMode="auto">
          <a:xfrm rot="21599989">
            <a:off x="7396081" y="2495587"/>
            <a:ext cx="142519" cy="1252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lIns="14285" tIns="14285" rIns="14285" bIns="14285" anchor="ctr"/>
          <a:lstStyle/>
          <a:p>
            <a:pPr defTabSz="171212">
              <a:defRPr/>
            </a:pPr>
            <a:endParaRPr lang="es-ES" sz="1125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303B71A-AF7A-EC4C-8459-21F55E12A250}"/>
              </a:ext>
            </a:extLst>
          </p:cNvPr>
          <p:cNvGrpSpPr/>
          <p:nvPr/>
        </p:nvGrpSpPr>
        <p:grpSpPr>
          <a:xfrm rot="5400000">
            <a:off x="7060176" y="1989685"/>
            <a:ext cx="824280" cy="69495"/>
            <a:chOff x="2057400" y="2800350"/>
            <a:chExt cx="822960" cy="914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A254027-91B7-F64B-85AC-82B0AAA8BAE1}"/>
                </a:ext>
              </a:extLst>
            </p:cNvPr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525" dirty="0">
                <a:latin typeface="Calibri Light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BF86CF-C182-C04A-951C-B6D703B0785B}"/>
                </a:ext>
              </a:extLst>
            </p:cNvPr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F633F34-5F8D-2D45-9B00-4F83F30D3010}"/>
              </a:ext>
            </a:extLst>
          </p:cNvPr>
          <p:cNvSpPr txBox="1"/>
          <p:nvPr/>
        </p:nvSpPr>
        <p:spPr>
          <a:xfrm>
            <a:off x="391778" y="1726065"/>
            <a:ext cx="1558194" cy="355468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lnSpc>
                <a:spcPct val="110000"/>
              </a:lnSpc>
              <a:buClr>
                <a:schemeClr val="bg1"/>
              </a:buClr>
              <a:buFontTx/>
              <a:buChar char="-"/>
              <a:defRPr sz="825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altLang="zh-CN" dirty="0"/>
              <a:t>Database:</a:t>
            </a:r>
            <a:r>
              <a:rPr lang="zh-CN" altLang="en-US" dirty="0"/>
              <a:t> </a:t>
            </a:r>
            <a:r>
              <a:rPr lang="en-US" altLang="zh-CN" dirty="0" err="1"/>
              <a:t>Vhinny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Exploration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A077D4-5C50-E04C-9104-F3E87B374EE7}"/>
              </a:ext>
            </a:extLst>
          </p:cNvPr>
          <p:cNvSpPr txBox="1"/>
          <p:nvPr/>
        </p:nvSpPr>
        <p:spPr>
          <a:xfrm>
            <a:off x="5868019" y="3202402"/>
            <a:ext cx="1273842" cy="774429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71450" indent="-171450">
              <a:lnSpc>
                <a:spcPct val="110000"/>
              </a:lnSpc>
              <a:buClr>
                <a:schemeClr val="bg1"/>
              </a:buClr>
              <a:buFontTx/>
              <a:buChar char="-"/>
              <a:defRPr sz="825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altLang="zh-CN" dirty="0"/>
              <a:t>Optimized</a:t>
            </a:r>
            <a:r>
              <a:rPr lang="zh-CN" altLang="en-US" dirty="0"/>
              <a:t> </a:t>
            </a:r>
            <a:r>
              <a:rPr lang="en-US" altLang="zh-CN" dirty="0"/>
              <a:t>Features: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US" altLang="zh-CN" dirty="0"/>
              <a:t>exit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endParaRPr lang="en-CA" altLang="zh-CN" dirty="0"/>
          </a:p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9B768E-9662-3642-8364-C4BFED37D0E5}"/>
              </a:ext>
            </a:extLst>
          </p:cNvPr>
          <p:cNvSpPr txBox="1"/>
          <p:nvPr/>
        </p:nvSpPr>
        <p:spPr>
          <a:xfrm>
            <a:off x="7647922" y="1710952"/>
            <a:ext cx="1273842" cy="215814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/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sz="825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B573B8-DCDC-064E-BA18-F3AEA4ADED9B}"/>
              </a:ext>
            </a:extLst>
          </p:cNvPr>
          <p:cNvSpPr txBox="1"/>
          <p:nvPr/>
        </p:nvSpPr>
        <p:spPr>
          <a:xfrm>
            <a:off x="7589838" y="1700016"/>
            <a:ext cx="1455206" cy="914082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71450" indent="-171450">
              <a:lnSpc>
                <a:spcPct val="110000"/>
              </a:lnSpc>
              <a:buClr>
                <a:schemeClr val="bg1"/>
              </a:buClr>
              <a:buFontTx/>
              <a:buChar char="-"/>
              <a:defRPr sz="825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altLang="zh-CN" dirty="0"/>
              <a:t>Optimized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CA" altLang="zh-CN" dirty="0"/>
          </a:p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profitable!</a:t>
            </a:r>
          </a:p>
          <a:p>
            <a:r>
              <a:rPr lang="en-US" altLang="zh-CN" dirty="0"/>
              <a:t>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11200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/>
        </p:nvSpPr>
        <p:spPr>
          <a:xfrm>
            <a:off x="0" y="5772150"/>
            <a:ext cx="3221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which price ratio is stable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-2059" y="6320926"/>
            <a:ext cx="33782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Cointegration-&gt;  stable price ratio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150341" y="6797584"/>
            <a:ext cx="2762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which co-integrated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 txBox="1"/>
          <p:nvPr/>
        </p:nvSpPr>
        <p:spPr>
          <a:xfrm>
            <a:off x="-14416" y="7332070"/>
            <a:ext cx="6367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is co-integrated now != A pair is cointegrated in the future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-2059" y="7866556"/>
            <a:ext cx="4458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tends to have a similar business model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Basic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 lang="en-US" sz="2800" dirty="0"/>
          </a:p>
        </p:txBody>
      </p:sp>
      <p:sp>
        <p:nvSpPr>
          <p:cNvPr id="10" name="Google Shape;289;p11">
            <a:extLst>
              <a:ext uri="{FF2B5EF4-FFF2-40B4-BE49-F238E27FC236}">
                <a16:creationId xmlns:a16="http://schemas.microsoft.com/office/drawing/2014/main" id="{37356E1B-8B33-434B-AE44-15EBB5F4CD75}"/>
              </a:ext>
            </a:extLst>
          </p:cNvPr>
          <p:cNvSpPr txBox="1"/>
          <p:nvPr/>
        </p:nvSpPr>
        <p:spPr>
          <a:xfrm>
            <a:off x="439056" y="786925"/>
            <a:ext cx="4465451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</a:p>
        </p:txBody>
      </p:sp>
      <p:sp>
        <p:nvSpPr>
          <p:cNvPr id="11" name="Google Shape;289;p11">
            <a:extLst>
              <a:ext uri="{FF2B5EF4-FFF2-40B4-BE49-F238E27FC236}">
                <a16:creationId xmlns:a16="http://schemas.microsoft.com/office/drawing/2014/main" id="{3304852F-B82A-7E45-AAC9-8A9A753F6D0E}"/>
              </a:ext>
            </a:extLst>
          </p:cNvPr>
          <p:cNvSpPr txBox="1"/>
          <p:nvPr/>
        </p:nvSpPr>
        <p:spPr>
          <a:xfrm>
            <a:off x="439056" y="1593671"/>
            <a:ext cx="4465451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12" name="Google Shape;289;p11">
            <a:extLst>
              <a:ext uri="{FF2B5EF4-FFF2-40B4-BE49-F238E27FC236}">
                <a16:creationId xmlns:a16="http://schemas.microsoft.com/office/drawing/2014/main" id="{E02C14B7-E53B-134C-84E3-D2171D31E0FA}"/>
              </a:ext>
            </a:extLst>
          </p:cNvPr>
          <p:cNvSpPr txBox="1"/>
          <p:nvPr/>
        </p:nvSpPr>
        <p:spPr>
          <a:xfrm>
            <a:off x="439056" y="2353502"/>
            <a:ext cx="6150267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</a:p>
        </p:txBody>
      </p:sp>
      <p:sp>
        <p:nvSpPr>
          <p:cNvPr id="13" name="Google Shape;289;p11">
            <a:extLst>
              <a:ext uri="{FF2B5EF4-FFF2-40B4-BE49-F238E27FC236}">
                <a16:creationId xmlns:a16="http://schemas.microsoft.com/office/drawing/2014/main" id="{BA30423A-02AA-A34B-975D-C68213A378FB}"/>
              </a:ext>
            </a:extLst>
          </p:cNvPr>
          <p:cNvSpPr txBox="1"/>
          <p:nvPr/>
        </p:nvSpPr>
        <p:spPr>
          <a:xfrm>
            <a:off x="439056" y="3341756"/>
            <a:ext cx="4465451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companies: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7A190-21A2-CD42-A585-4E4723F981E7}"/>
              </a:ext>
            </a:extLst>
          </p:cNvPr>
          <p:cNvSpPr txBox="1"/>
          <p:nvPr/>
        </p:nvSpPr>
        <p:spPr>
          <a:xfrm>
            <a:off x="439056" y="1082692"/>
            <a:ext cx="446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r>
              <a:rPr lang="en-US" altLang="zh-CN" dirty="0" err="1"/>
              <a:t>Vhinny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AE5FD-8641-5645-9BC6-F16D43E66693}"/>
              </a:ext>
            </a:extLst>
          </p:cNvPr>
          <p:cNvSpPr txBox="1"/>
          <p:nvPr/>
        </p:nvSpPr>
        <p:spPr>
          <a:xfrm>
            <a:off x="551697" y="1883678"/>
            <a:ext cx="446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418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5A115-B0E8-7248-AE17-C40D9CAFF335}"/>
              </a:ext>
            </a:extLst>
          </p:cNvPr>
          <p:cNvSpPr txBox="1"/>
          <p:nvPr/>
        </p:nvSpPr>
        <p:spPr>
          <a:xfrm>
            <a:off x="551699" y="3701820"/>
            <a:ext cx="6952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Sheet: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Assets;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Assets;</a:t>
            </a:r>
            <a:r>
              <a:rPr lang="zh-CN" altLang="en-US" dirty="0"/>
              <a:t> </a:t>
            </a:r>
            <a:r>
              <a:rPr lang="en-US" altLang="zh-CN" dirty="0"/>
              <a:t>Shareholder’s</a:t>
            </a:r>
            <a:r>
              <a:rPr lang="zh-CN" altLang="en-US" dirty="0"/>
              <a:t> </a:t>
            </a:r>
            <a:r>
              <a:rPr lang="en-US" altLang="zh-CN" dirty="0"/>
              <a:t>equity,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endParaRPr lang="en-CA" altLang="zh-CN" dirty="0"/>
          </a:p>
          <a:p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Statement:</a:t>
            </a:r>
            <a:r>
              <a:rPr lang="zh-CN" altLang="en-US" dirty="0"/>
              <a:t> </a:t>
            </a:r>
            <a:r>
              <a:rPr lang="en-US" altLang="zh-CN" dirty="0"/>
              <a:t>Revenue;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r>
              <a:rPr lang="zh-CN" altLang="en-US" dirty="0"/>
              <a:t> </a:t>
            </a:r>
            <a:r>
              <a:rPr lang="en-US" altLang="zh-CN" dirty="0"/>
              <a:t>Expense,</a:t>
            </a:r>
            <a:r>
              <a:rPr lang="zh-CN" altLang="en-US" dirty="0"/>
              <a:t> </a:t>
            </a:r>
            <a:r>
              <a:rPr lang="en-US" altLang="zh-CN" dirty="0"/>
              <a:t>Gross</a:t>
            </a:r>
            <a:r>
              <a:rPr lang="zh-CN" altLang="en-US" dirty="0"/>
              <a:t> </a:t>
            </a:r>
            <a:r>
              <a:rPr lang="en-US" altLang="zh-CN" dirty="0"/>
              <a:t>Profit,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endParaRPr lang="en-CA" altLang="zh-CN" dirty="0"/>
          </a:p>
          <a:p>
            <a:r>
              <a:rPr lang="en-US" altLang="zh-CN" dirty="0"/>
              <a:t>Company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Information:</a:t>
            </a:r>
            <a:r>
              <a:rPr lang="zh-CN" altLang="en-US" dirty="0"/>
              <a:t> </a:t>
            </a:r>
            <a:r>
              <a:rPr lang="en-US" altLang="zh-CN" dirty="0"/>
              <a:t>Section;</a:t>
            </a:r>
            <a:r>
              <a:rPr lang="zh-CN" altLang="en-US" dirty="0"/>
              <a:t> </a:t>
            </a:r>
            <a:r>
              <a:rPr lang="en-US" altLang="zh-CN" dirty="0"/>
              <a:t>Industry;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r>
              <a:rPr lang="zh-CN" altLang="en-US" dirty="0"/>
              <a:t> </a:t>
            </a:r>
            <a:r>
              <a:rPr lang="en-US" altLang="zh-CN" dirty="0"/>
              <a:t>description,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endParaRPr lang="en-CA" altLang="zh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4CCF9-E587-2A4D-B6BC-012E74C3017F}"/>
              </a:ext>
            </a:extLst>
          </p:cNvPr>
          <p:cNvSpPr txBox="1"/>
          <p:nvPr/>
        </p:nvSpPr>
        <p:spPr>
          <a:xfrm>
            <a:off x="439056" y="2687248"/>
            <a:ext cx="695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FontTx/>
              <a:buChar char="-"/>
              <a:defRPr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2019/09/20-2020/07/29</a:t>
            </a:r>
            <a:r>
              <a:rPr lang="zh-CN" altLang="en-US" dirty="0"/>
              <a:t> </a:t>
            </a:r>
            <a:endParaRPr lang="en-CA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sz="1000" dirty="0"/>
              <a:t>         </a:t>
            </a:r>
            <a:r>
              <a:rPr lang="en-US" altLang="zh-CN" sz="1000" dirty="0"/>
              <a:t>(Notes:</a:t>
            </a:r>
            <a:r>
              <a:rPr lang="zh-CN" altLang="en-US" sz="1000" dirty="0"/>
              <a:t>  </a:t>
            </a:r>
            <a:r>
              <a:rPr lang="en-US" altLang="zh-CN" sz="1000" dirty="0"/>
              <a:t>new</a:t>
            </a:r>
            <a:r>
              <a:rPr lang="zh-CN" altLang="en-US" sz="1000" dirty="0"/>
              <a:t> </a:t>
            </a:r>
            <a:r>
              <a:rPr lang="en-US" altLang="zh-CN" sz="1000" dirty="0"/>
              <a:t>stock</a:t>
            </a:r>
            <a:r>
              <a:rPr lang="zh-CN" altLang="en-US" sz="1000" dirty="0"/>
              <a:t> </a:t>
            </a:r>
            <a:r>
              <a:rPr lang="en-US" altLang="zh-CN" sz="1000" dirty="0"/>
              <a:t>prices</a:t>
            </a:r>
            <a:r>
              <a:rPr lang="zh-CN" altLang="en-US" sz="1000" dirty="0"/>
              <a:t> </a:t>
            </a:r>
            <a:r>
              <a:rPr lang="en-US" altLang="zh-CN" sz="1000" dirty="0"/>
              <a:t>have</a:t>
            </a:r>
            <a:r>
              <a:rPr lang="zh-CN" altLang="en-US" sz="1000" dirty="0"/>
              <a:t> </a:t>
            </a:r>
            <a:r>
              <a:rPr lang="en-US" altLang="zh-CN" sz="1000" dirty="0"/>
              <a:t>updated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database)</a:t>
            </a:r>
            <a:endParaRPr lang="en-CA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2572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/>
        </p:nvSpPr>
        <p:spPr>
          <a:xfrm>
            <a:off x="0" y="5772150"/>
            <a:ext cx="3221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which price ratio is stable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-2059" y="6320926"/>
            <a:ext cx="33782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Cointegration-&gt;  stable price ratio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150341" y="6797584"/>
            <a:ext cx="2762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which co-integrated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 txBox="1"/>
          <p:nvPr/>
        </p:nvSpPr>
        <p:spPr>
          <a:xfrm>
            <a:off x="-14416" y="7332070"/>
            <a:ext cx="6367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is co-integrated now != A pair is cointegrated in the future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-2059" y="7866556"/>
            <a:ext cx="4458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pair tends to have a similar business model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Pair</a:t>
            </a:r>
            <a:endParaRPr sz="2800" dirty="0"/>
          </a:p>
        </p:txBody>
      </p:sp>
      <p:sp>
        <p:nvSpPr>
          <p:cNvPr id="21" name="Google Shape;289;p11">
            <a:extLst>
              <a:ext uri="{FF2B5EF4-FFF2-40B4-BE49-F238E27FC236}">
                <a16:creationId xmlns:a16="http://schemas.microsoft.com/office/drawing/2014/main" id="{BCC614B7-DAB0-FA44-AC5C-02274174801F}"/>
              </a:ext>
            </a:extLst>
          </p:cNvPr>
          <p:cNvSpPr txBox="1"/>
          <p:nvPr/>
        </p:nvSpPr>
        <p:spPr>
          <a:xfrm>
            <a:off x="409561" y="810432"/>
            <a:ext cx="4465451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Measuring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Stability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Ratio</a:t>
            </a:r>
          </a:p>
        </p:txBody>
      </p:sp>
      <p:sp>
        <p:nvSpPr>
          <p:cNvPr id="24" name="Google Shape;289;p11">
            <a:extLst>
              <a:ext uri="{FF2B5EF4-FFF2-40B4-BE49-F238E27FC236}">
                <a16:creationId xmlns:a16="http://schemas.microsoft.com/office/drawing/2014/main" id="{BA309F28-BFE2-BA45-9386-64D59074B3D1}"/>
              </a:ext>
            </a:extLst>
          </p:cNvPr>
          <p:cNvSpPr txBox="1"/>
          <p:nvPr/>
        </p:nvSpPr>
        <p:spPr>
          <a:xfrm>
            <a:off x="422918" y="3319514"/>
            <a:ext cx="3635415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Cointegration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zh-CN" sz="18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6E04A45-84D1-C74E-B0C1-C43AC9792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22" y="825637"/>
            <a:ext cx="3748128" cy="1658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253AB9-001D-E24A-8610-62BC64FC90F6}"/>
              </a:ext>
            </a:extLst>
          </p:cNvPr>
          <p:cNvSpPr txBox="1"/>
          <p:nvPr/>
        </p:nvSpPr>
        <p:spPr>
          <a:xfrm>
            <a:off x="409559" y="1369015"/>
            <a:ext cx="4465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Correlation: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degree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of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correlation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relationship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between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two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variables[-1,1]</a:t>
            </a:r>
          </a:p>
          <a:p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285750" indent="-285750">
              <a:buFontTx/>
              <a:buChar char="-"/>
            </a:pP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Cointegration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: the stability of the linear combination of two variables.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 </a:t>
            </a:r>
            <a:r>
              <a:rPr lang="en-CA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Y</a:t>
            </a:r>
            <a:r>
              <a:rPr lang="en-US" altLang="zh-CN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</a:t>
            </a:r>
            <a:r>
              <a:rPr lang="en-CA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t</a:t>
            </a:r>
            <a:r>
              <a:rPr lang="en-US" altLang="zh-CN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r>
              <a:rPr lang="en-CA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=</a:t>
            </a:r>
            <a:r>
              <a:rPr lang="el-GR" i="1" dirty="0" err="1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α+θ</a:t>
            </a:r>
            <a:r>
              <a:rPr lang="en-CA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X</a:t>
            </a:r>
            <a:r>
              <a:rPr lang="en-US" altLang="zh-CN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</a:t>
            </a:r>
            <a:r>
              <a:rPr lang="en-CA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t</a:t>
            </a:r>
            <a:r>
              <a:rPr lang="en-US" altLang="zh-CN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r>
              <a:rPr lang="en-CA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+z</a:t>
            </a:r>
            <a:r>
              <a:rPr lang="en-US" altLang="zh-CN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</a:t>
            </a:r>
            <a:r>
              <a:rPr lang="en-CA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t</a:t>
            </a:r>
            <a:r>
              <a:rPr lang="en-US" altLang="zh-CN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r>
              <a:rPr lang="zh-CN" altLang="en-US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Other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statistical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measurements: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Stochastic;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Stochastic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differential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residual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B449BB-FFAE-394D-B63A-8AEB5D3630E3}"/>
              </a:ext>
            </a:extLst>
          </p:cNvPr>
          <p:cNvSpPr txBox="1"/>
          <p:nvPr/>
        </p:nvSpPr>
        <p:spPr>
          <a:xfrm>
            <a:off x="409559" y="3856659"/>
            <a:ext cx="4465453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ADF</a:t>
            </a:r>
            <a:r>
              <a:rPr lang="zh-CN" altLang="en-US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Test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endParaRPr lang="en-US" altLang="zh-CN" i="1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CA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Johansen Test</a:t>
            </a:r>
            <a:endParaRPr lang="en-US" altLang="zh-CN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CA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The Engle-Granger</a:t>
            </a:r>
            <a:r>
              <a:rPr lang="zh-CN" altLang="en-US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E028D-F1BC-F341-AF36-D518EF5F733A}"/>
              </a:ext>
            </a:extLst>
          </p:cNvPr>
          <p:cNvSpPr txBox="1"/>
          <p:nvPr/>
        </p:nvSpPr>
        <p:spPr>
          <a:xfrm>
            <a:off x="409560" y="3631265"/>
            <a:ext cx="1625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(more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details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on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Appendix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endParaRPr lang="en-US" sz="10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B832B-17F3-4C44-A232-9CD810B8FFDF}"/>
              </a:ext>
            </a:extLst>
          </p:cNvPr>
          <p:cNvSpPr txBox="1"/>
          <p:nvPr/>
        </p:nvSpPr>
        <p:spPr>
          <a:xfrm>
            <a:off x="409559" y="1085151"/>
            <a:ext cx="1625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(more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details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on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Appendix</a:t>
            </a:r>
            <a:r>
              <a:rPr lang="zh-CN" altLang="en-US" sz="1000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)</a:t>
            </a:r>
            <a:endParaRPr lang="en-US" sz="1000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  <p:pic>
        <p:nvPicPr>
          <p:cNvPr id="9" name="Picture 8" descr="A picture containing nature&#10;&#10;Description automatically generated">
            <a:extLst>
              <a:ext uri="{FF2B5EF4-FFF2-40B4-BE49-F238E27FC236}">
                <a16:creationId xmlns:a16="http://schemas.microsoft.com/office/drawing/2014/main" id="{C87C49E6-DA67-A14C-8F7D-EB111F92717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0000178" y="2447899"/>
            <a:ext cx="3836651" cy="1408760"/>
          </a:xfrm>
          <a:prstGeom prst="rect">
            <a:avLst/>
          </a:prstGeom>
        </p:spPr>
      </p:pic>
      <p:sp>
        <p:nvSpPr>
          <p:cNvPr id="38" name="Google Shape;508;p24">
            <a:extLst>
              <a:ext uri="{FF2B5EF4-FFF2-40B4-BE49-F238E27FC236}">
                <a16:creationId xmlns:a16="http://schemas.microsoft.com/office/drawing/2014/main" id="{45FDE3CA-B37D-CB45-A33F-98D76E441DD7}"/>
              </a:ext>
            </a:extLst>
          </p:cNvPr>
          <p:cNvSpPr txBox="1"/>
          <p:nvPr/>
        </p:nvSpPr>
        <p:spPr>
          <a:xfrm>
            <a:off x="5019744" y="2600509"/>
            <a:ext cx="3836650" cy="13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pen Sans"/>
              <a:buNone/>
            </a:pP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Plot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stock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prices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almost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perfect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positive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correlation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relationship</a:t>
            </a:r>
            <a:endParaRPr sz="1000" i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508;p24">
            <a:extLst>
              <a:ext uri="{FF2B5EF4-FFF2-40B4-BE49-F238E27FC236}">
                <a16:creationId xmlns:a16="http://schemas.microsoft.com/office/drawing/2014/main" id="{7B6B85B3-50A2-DA4A-BA0D-45CEC9C19798}"/>
              </a:ext>
            </a:extLst>
          </p:cNvPr>
          <p:cNvSpPr txBox="1"/>
          <p:nvPr/>
        </p:nvSpPr>
        <p:spPr>
          <a:xfrm>
            <a:off x="10088702" y="3882354"/>
            <a:ext cx="3571082" cy="15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pen Sans"/>
              <a:buNone/>
            </a:pP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Plot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stock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prices</a:t>
            </a:r>
            <a:r>
              <a:rPr lang="zh-CN" altLang="en-US" sz="100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i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91AB11-BA49-7345-9DDC-4D3D615A6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7293" y="2969524"/>
            <a:ext cx="575727" cy="1324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062B0D-72D1-3343-8322-63619DDAE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7293" y="3287478"/>
            <a:ext cx="611069" cy="1918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49CEF8-0C23-F542-8180-FA5455A8EED2}"/>
              </a:ext>
            </a:extLst>
          </p:cNvPr>
          <p:cNvSpPr txBox="1"/>
          <p:nvPr/>
        </p:nvSpPr>
        <p:spPr>
          <a:xfrm>
            <a:off x="5272888" y="4164846"/>
            <a:ext cx="4465453" cy="34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Cointegrated</a:t>
            </a:r>
            <a:r>
              <a:rPr lang="zh-CN" altLang="en-US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</a:t>
            </a:r>
            <a:r>
              <a:rPr lang="en-US" altLang="zh-CN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now</a:t>
            </a:r>
            <a:r>
              <a:rPr lang="en-CA" b="1" dirty="0"/>
              <a:t> </a:t>
            </a:r>
            <a:r>
              <a:rPr lang="en-CA" i="1" dirty="0">
                <a:solidFill>
                  <a:srgbClr val="C0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≠</a:t>
            </a:r>
            <a:r>
              <a:rPr lang="zh-CN" altLang="en-US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Cointegrated</a:t>
            </a:r>
            <a:r>
              <a:rPr lang="zh-CN" altLang="en-US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 </a:t>
            </a:r>
            <a:r>
              <a:rPr lang="en-US" altLang="zh-CN" i="1" dirty="0">
                <a:solidFill>
                  <a:srgbClr val="7F7F7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future</a:t>
            </a:r>
            <a:endParaRPr lang="en-US" altLang="zh-CN" i="1" dirty="0">
              <a:solidFill>
                <a:srgbClr val="7F7F7F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4" grpId="0"/>
      <p:bldP spid="33" grpId="0"/>
      <p:bldP spid="7" grpId="0"/>
      <p:bldP spid="35" grpId="0"/>
      <p:bldP spid="38" grpId="0"/>
      <p:bldP spid="39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1" descr="A screenshot of a social media po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946" y="997973"/>
            <a:ext cx="5547134" cy="39061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9;p11">
            <a:extLst>
              <a:ext uri="{FF2B5EF4-FFF2-40B4-BE49-F238E27FC236}">
                <a16:creationId xmlns:a16="http://schemas.microsoft.com/office/drawing/2014/main" id="{77AF1583-738C-EB46-A742-57EAA44FC0E1}"/>
              </a:ext>
            </a:extLst>
          </p:cNvPr>
          <p:cNvSpPr txBox="1"/>
          <p:nvPr/>
        </p:nvSpPr>
        <p:spPr>
          <a:xfrm>
            <a:off x="426946" y="637519"/>
            <a:ext cx="5147177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Conducting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zh-CN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zh-CN" sz="18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49;p8">
            <a:extLst>
              <a:ext uri="{FF2B5EF4-FFF2-40B4-BE49-F238E27FC236}">
                <a16:creationId xmlns:a16="http://schemas.microsoft.com/office/drawing/2014/main" id="{9B963DC4-BC15-8642-A9F0-FD3ECBEB84DB}"/>
              </a:ext>
            </a:extLst>
          </p:cNvPr>
          <p:cNvSpPr txBox="1"/>
          <p:nvPr/>
        </p:nvSpPr>
        <p:spPr>
          <a:xfrm>
            <a:off x="1030897" y="123177"/>
            <a:ext cx="6851400" cy="47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altLang="en-US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Pair</a:t>
            </a:r>
            <a:endParaRPr sz="2800" dirty="0"/>
          </a:p>
        </p:txBody>
      </p:sp>
      <p:sp>
        <p:nvSpPr>
          <p:cNvPr id="10" name="Google Shape;309;p13">
            <a:extLst>
              <a:ext uri="{FF2B5EF4-FFF2-40B4-BE49-F238E27FC236}">
                <a16:creationId xmlns:a16="http://schemas.microsoft.com/office/drawing/2014/main" id="{C7268B00-CD3C-944C-86B9-36B020BF3E64}"/>
              </a:ext>
            </a:extLst>
          </p:cNvPr>
          <p:cNvSpPr/>
          <p:nvPr/>
        </p:nvSpPr>
        <p:spPr>
          <a:xfrm>
            <a:off x="5006399" y="973456"/>
            <a:ext cx="1079876" cy="591184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296;p12" descr="A close up of a logo&#10;&#10;Description automatically generated">
            <a:extLst>
              <a:ext uri="{FF2B5EF4-FFF2-40B4-BE49-F238E27FC236}">
                <a16:creationId xmlns:a16="http://schemas.microsoft.com/office/drawing/2014/main" id="{CAE86D22-F200-B84C-8290-0B9A608D164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1" r="27725"/>
          <a:stretch/>
        </p:blipFill>
        <p:spPr>
          <a:xfrm>
            <a:off x="5707439" y="2571749"/>
            <a:ext cx="3108315" cy="233240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sp>
        <p:nvSpPr>
          <p:cNvPr id="12" name="Google Shape;298;p12">
            <a:extLst>
              <a:ext uri="{FF2B5EF4-FFF2-40B4-BE49-F238E27FC236}">
                <a16:creationId xmlns:a16="http://schemas.microsoft.com/office/drawing/2014/main" id="{AA245D3A-4B74-D747-B10A-52D3B37BDAF6}"/>
              </a:ext>
            </a:extLst>
          </p:cNvPr>
          <p:cNvSpPr txBox="1"/>
          <p:nvPr/>
        </p:nvSpPr>
        <p:spPr>
          <a:xfrm>
            <a:off x="7261596" y="2040437"/>
            <a:ext cx="1589314" cy="323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altLang="zh-CN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zh-CN" altLang="en-US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5FD9508-88E1-2A47-B07B-91DD5FB6368A}"/>
              </a:ext>
            </a:extLst>
          </p:cNvPr>
          <p:cNvCxnSpPr>
            <a:cxnSpLocks/>
            <a:stCxn id="10" idx="6"/>
            <a:endCxn id="11" idx="0"/>
          </p:cNvCxnSpPr>
          <p:nvPr/>
        </p:nvCxnSpPr>
        <p:spPr>
          <a:xfrm>
            <a:off x="6086275" y="1269048"/>
            <a:ext cx="1175322" cy="130270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98;p12">
            <a:extLst>
              <a:ext uri="{FF2B5EF4-FFF2-40B4-BE49-F238E27FC236}">
                <a16:creationId xmlns:a16="http://schemas.microsoft.com/office/drawing/2014/main" id="{78856433-1F9E-7C48-91D7-6E9B75EEBC6D}"/>
              </a:ext>
            </a:extLst>
          </p:cNvPr>
          <p:cNvSpPr txBox="1"/>
          <p:nvPr/>
        </p:nvSpPr>
        <p:spPr>
          <a:xfrm>
            <a:off x="5648211" y="1451407"/>
            <a:ext cx="2051450" cy="41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Avoid</a:t>
            </a:r>
            <a:r>
              <a:rPr lang="zh-CN" altLang="en-US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CA" altLang="zh-CN"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r>
              <a:rPr lang="zh-CN" altLang="en-US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lang="zh-CN" altLang="en-US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A62B052-D083-8E4D-A08D-25EAF4B50A87}"/>
              </a:ext>
            </a:extLst>
          </p:cNvPr>
          <p:cNvSpPr/>
          <p:nvPr/>
        </p:nvSpPr>
        <p:spPr>
          <a:xfrm>
            <a:off x="2558288" y="1084729"/>
            <a:ext cx="518741" cy="184319"/>
          </a:xfrm>
          <a:prstGeom prst="roundRect">
            <a:avLst/>
          </a:prstGeom>
          <a:noFill/>
          <a:ln w="1270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F0FE435-827E-2946-9614-CB4393119FD8}"/>
              </a:ext>
            </a:extLst>
          </p:cNvPr>
          <p:cNvSpPr/>
          <p:nvPr/>
        </p:nvSpPr>
        <p:spPr>
          <a:xfrm>
            <a:off x="3240137" y="1084729"/>
            <a:ext cx="444357" cy="184319"/>
          </a:xfrm>
          <a:prstGeom prst="roundRect">
            <a:avLst/>
          </a:prstGeom>
          <a:noFill/>
          <a:ln w="1270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5" grpId="0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version1" id="{239F7409-074D-B74C-86B2-02062D41DFD9}" vid="{328113A3-4F31-DA48-9AB9-15A2B9FAA5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version1" id="{239F7409-074D-B74C-86B2-02062D41DFD9}" vid="{35771A1B-3657-9E48-9941-8DF4AE01887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2201</TotalTime>
  <Words>3393</Words>
  <Application>Microsoft Macintosh PowerPoint</Application>
  <PresentationFormat>On-screen Show (16:9)</PresentationFormat>
  <Paragraphs>410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 Light</vt:lpstr>
      <vt:lpstr>Gill Sans</vt:lpstr>
      <vt:lpstr>Open Sans</vt:lpstr>
      <vt:lpstr>Calibri</vt:lpstr>
      <vt:lpstr>Arial</vt:lpstr>
      <vt:lpstr>Lato Regular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mhou2@ualberta.ca</dc:creator>
  <cp:lastModifiedBy>Zexu Yan</cp:lastModifiedBy>
  <cp:revision>148</cp:revision>
  <dcterms:created xsi:type="dcterms:W3CDTF">2020-08-20T18:08:21Z</dcterms:created>
  <dcterms:modified xsi:type="dcterms:W3CDTF">2020-09-07T06:44:38Z</dcterms:modified>
</cp:coreProperties>
</file>