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0" r:id="rId1"/>
  </p:sldMasterIdLst>
  <p:notesMasterIdLst>
    <p:notesMasterId r:id="rId19"/>
  </p:notesMasterIdLst>
  <p:sldIdLst>
    <p:sldId id="256" r:id="rId2"/>
    <p:sldId id="259" r:id="rId3"/>
    <p:sldId id="260" r:id="rId4"/>
    <p:sldId id="261" r:id="rId5"/>
    <p:sldId id="265" r:id="rId6"/>
    <p:sldId id="277" r:id="rId7"/>
    <p:sldId id="269" r:id="rId8"/>
    <p:sldId id="279" r:id="rId9"/>
    <p:sldId id="257" r:id="rId10"/>
    <p:sldId id="274" r:id="rId11"/>
    <p:sldId id="2442" r:id="rId12"/>
    <p:sldId id="2446" r:id="rId13"/>
    <p:sldId id="2445" r:id="rId14"/>
    <p:sldId id="2448" r:id="rId15"/>
    <p:sldId id="2450" r:id="rId16"/>
    <p:sldId id="2451" r:id="rId17"/>
    <p:sldId id="244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y Patrick" initials="CP" lastIdx="5" clrIdx="0">
    <p:extLst>
      <p:ext uri="{19B8F6BF-5375-455C-9EA6-DF929625EA0E}">
        <p15:presenceInfo xmlns:p15="http://schemas.microsoft.com/office/powerpoint/2012/main" userId="8bf7bc2628aba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1F4"/>
    <a:srgbClr val="35E1F0"/>
    <a:srgbClr val="99F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9208"/>
  </p:normalViewPr>
  <p:slideViewPr>
    <p:cSldViewPr snapToGrid="0" snapToObjects="1">
      <p:cViewPr varScale="1">
        <p:scale>
          <a:sx n="90" d="100"/>
          <a:sy n="90" d="100"/>
        </p:scale>
        <p:origin x="1218"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census.gov/data/developers/data-sets.html" TargetMode="External"/><Relationship Id="rId7" Type="http://schemas.openxmlformats.org/officeDocument/2006/relationships/image" Target="../media/image5.svg"/><Relationship Id="rId2" Type="http://schemas.openxmlformats.org/officeDocument/2006/relationships/hyperlink" Target="https://www.fbi.gov/services/cjis/ucr/publications" TargetMode="External"/><Relationship Id="rId1" Type="http://schemas.openxmlformats.org/officeDocument/2006/relationships/hyperlink" Target="https://www.redfin.com/blog/data-center/" TargetMode="Externa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www.redfin.com/blog/data-center/" TargetMode="External"/><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s://www.fbi.gov/services/cjis/ucr/publications" TargetMode="External"/><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hyperlink" Target="https://www.census.gov/data/developers/data-sets.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736282-1FF8-442E-8954-CE6FA3535B8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2DC443B-C0E5-4B94-9A89-A3B6C7AE4601}">
      <dgm:prSet custT="1"/>
      <dgm:spPr/>
      <dgm:t>
        <a:bodyPr/>
        <a:lstStyle/>
        <a:p>
          <a:pPr>
            <a:lnSpc>
              <a:spcPct val="100000"/>
            </a:lnSpc>
          </a:pPr>
          <a:r>
            <a:rPr lang="en-US" sz="2400" kern="1200" dirty="0">
              <a:latin typeface="Arial" panose="020B0604020202020204" pitchFamily="34" charset="0"/>
              <a:cs typeface="Arial" panose="020B0604020202020204" pitchFamily="34" charset="0"/>
            </a:rPr>
            <a:t>Housing data </a:t>
          </a:r>
        </a:p>
        <a:p>
          <a:pPr>
            <a:lnSpc>
              <a:spcPct val="100000"/>
            </a:lnSpc>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gm:t>
    </dgm:pt>
    <dgm:pt modelId="{D66DDCD2-24D8-4BF9-AEE9-388828958627}" type="parTrans" cxnId="{EE6F9353-9921-4DAB-A2C5-FFB08FB73B21}">
      <dgm:prSet/>
      <dgm:spPr/>
      <dgm:t>
        <a:bodyPr/>
        <a:lstStyle/>
        <a:p>
          <a:endParaRPr lang="en-US"/>
        </a:p>
      </dgm:t>
    </dgm:pt>
    <dgm:pt modelId="{DB60C3A8-B474-404C-8E3B-EC522633BCAB}" type="sibTrans" cxnId="{EE6F9353-9921-4DAB-A2C5-FFB08FB73B21}">
      <dgm:prSet/>
      <dgm:spPr/>
      <dgm:t>
        <a:bodyPr/>
        <a:lstStyle/>
        <a:p>
          <a:endParaRPr lang="en-US"/>
        </a:p>
      </dgm:t>
    </dgm:pt>
    <dgm:pt modelId="{410C4F80-3800-4FA1-9131-12C5F993F8BE}">
      <dgm:prSet/>
      <dgm:spPr/>
      <dgm:t>
        <a:bodyPr/>
        <a:lstStyle/>
        <a:p>
          <a:pPr>
            <a:lnSpc>
              <a:spcPct val="100000"/>
            </a:lnSpc>
          </a:pPr>
          <a:r>
            <a:rPr lang="en-US" dirty="0">
              <a:latin typeface="Arial" panose="020B0604020202020204" pitchFamily="34" charset="0"/>
              <a:cs typeface="Arial" panose="020B0604020202020204" pitchFamily="34" charset="0"/>
            </a:rPr>
            <a:t>Crime Data</a:t>
          </a:r>
        </a:p>
        <a:p>
          <a:pPr>
            <a:lnSpc>
              <a:spcPct val="100000"/>
            </a:lnSpc>
          </a:pPr>
          <a:r>
            <a:rPr lang="en-US" b="1" i="0" u="none" dirty="0">
              <a:hlinkClick xmlns:r="http://schemas.openxmlformats.org/officeDocument/2006/relationships" r:id="rId2">
                <a:extLst>
                  <a:ext uri="{A12FA001-AC4F-418D-AE19-62706E023703}">
                    <ahyp:hlinkClr xmlns:ahyp="http://schemas.microsoft.com/office/drawing/2018/hyperlinkcolor" val="tx"/>
                  </a:ext>
                </a:extLst>
              </a:hlinkClick>
            </a:rPr>
            <a:t>UCR Publications | Federal Bureau of Investigation</a:t>
          </a:r>
          <a:endParaRPr lang="en-US" dirty="0">
            <a:latin typeface="Arial" panose="020B0604020202020204" pitchFamily="34" charset="0"/>
            <a:cs typeface="Arial" panose="020B0604020202020204" pitchFamily="34" charset="0"/>
          </a:endParaRPr>
        </a:p>
      </dgm:t>
    </dgm:pt>
    <dgm:pt modelId="{D512A4DB-E5DF-4D7D-BAEB-144DC133E3DC}" type="parTrans" cxnId="{9473BC54-BB9B-4ACD-B6ED-E4F5CDF650F3}">
      <dgm:prSet/>
      <dgm:spPr/>
      <dgm:t>
        <a:bodyPr/>
        <a:lstStyle/>
        <a:p>
          <a:endParaRPr lang="en-US"/>
        </a:p>
      </dgm:t>
    </dgm:pt>
    <dgm:pt modelId="{8720E948-0D0B-491B-B011-82701F9C7E63}" type="sibTrans" cxnId="{9473BC54-BB9B-4ACD-B6ED-E4F5CDF650F3}">
      <dgm:prSet/>
      <dgm:spPr/>
      <dgm:t>
        <a:bodyPr/>
        <a:lstStyle/>
        <a:p>
          <a:endParaRPr lang="en-US"/>
        </a:p>
      </dgm:t>
    </dgm:pt>
    <dgm:pt modelId="{DB67DDCB-5C84-4402-BDE0-5FA80D897240}">
      <dgm:prSet/>
      <dgm:spPr/>
      <dgm:t>
        <a:bodyPr/>
        <a:lstStyle/>
        <a:p>
          <a:pPr>
            <a:lnSpc>
              <a:spcPct val="100000"/>
            </a:lnSpc>
          </a:pPr>
          <a:r>
            <a:rPr lang="en-US" dirty="0"/>
            <a:t>Census Housing Data</a:t>
          </a:r>
          <a:br>
            <a:rPr lang="en-US" dirty="0"/>
          </a:br>
          <a:r>
            <a:rPr lang="en-US"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United States Census</a:t>
          </a:r>
          <a:endParaRPr lang="en-US" dirty="0">
            <a:solidFill>
              <a:schemeClr val="bg1"/>
            </a:solidFill>
            <a:latin typeface="Arial" panose="020B0604020202020204" pitchFamily="34" charset="0"/>
            <a:cs typeface="Arial" panose="020B0604020202020204" pitchFamily="34" charset="0"/>
          </a:endParaRPr>
        </a:p>
      </dgm:t>
    </dgm:pt>
    <dgm:pt modelId="{8E1B7B43-8CB3-4AB8-96A5-FBA6E8B9FA19}" type="parTrans" cxnId="{F555C18F-19EC-4A87-B2D7-814800361B31}">
      <dgm:prSet/>
      <dgm:spPr/>
      <dgm:t>
        <a:bodyPr/>
        <a:lstStyle/>
        <a:p>
          <a:endParaRPr lang="en-US"/>
        </a:p>
      </dgm:t>
    </dgm:pt>
    <dgm:pt modelId="{11404008-99F1-414E-B5DF-3541C07762FF}" type="sibTrans" cxnId="{F555C18F-19EC-4A87-B2D7-814800361B31}">
      <dgm:prSet/>
      <dgm:spPr/>
      <dgm:t>
        <a:bodyPr/>
        <a:lstStyle/>
        <a:p>
          <a:endParaRPr lang="en-US"/>
        </a:p>
      </dgm:t>
    </dgm:pt>
    <dgm:pt modelId="{E41E5C61-0C28-488F-B8D1-417ABD633D8E}" type="pres">
      <dgm:prSet presAssocID="{B5736282-1FF8-442E-8954-CE6FA3535B8A}" presName="root" presStyleCnt="0">
        <dgm:presLayoutVars>
          <dgm:dir/>
          <dgm:resizeHandles val="exact"/>
        </dgm:presLayoutVars>
      </dgm:prSet>
      <dgm:spPr/>
    </dgm:pt>
    <dgm:pt modelId="{4E62FAAA-0378-4221-9AAB-B2A48832696E}" type="pres">
      <dgm:prSet presAssocID="{62DC443B-C0E5-4B94-9A89-A3B6C7AE4601}" presName="compNode" presStyleCnt="0"/>
      <dgm:spPr/>
    </dgm:pt>
    <dgm:pt modelId="{5768A1F8-B04A-441A-8FDC-4961F4E6D9CC}" type="pres">
      <dgm:prSet presAssocID="{62DC443B-C0E5-4B94-9A89-A3B6C7AE4601}" presName="bgRect" presStyleLbl="bgShp" presStyleIdx="0" presStyleCnt="3"/>
      <dgm:spPr/>
    </dgm:pt>
    <dgm:pt modelId="{304663ED-48FC-4E96-876F-C5939B269141}" type="pres">
      <dgm:prSet presAssocID="{62DC443B-C0E5-4B94-9A89-A3B6C7AE4601}"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ouse"/>
        </a:ext>
      </dgm:extLst>
    </dgm:pt>
    <dgm:pt modelId="{0F18C8B5-991D-4F62-ABE6-401393D64F42}" type="pres">
      <dgm:prSet presAssocID="{62DC443B-C0E5-4B94-9A89-A3B6C7AE4601}" presName="spaceRect" presStyleCnt="0"/>
      <dgm:spPr/>
    </dgm:pt>
    <dgm:pt modelId="{A93975DC-5C82-40BC-8D98-4276F0A9FFCA}" type="pres">
      <dgm:prSet presAssocID="{62DC443B-C0E5-4B94-9A89-A3B6C7AE4601}" presName="parTx" presStyleLbl="revTx" presStyleIdx="0" presStyleCnt="3">
        <dgm:presLayoutVars>
          <dgm:chMax val="0"/>
          <dgm:chPref val="0"/>
        </dgm:presLayoutVars>
      </dgm:prSet>
      <dgm:spPr/>
    </dgm:pt>
    <dgm:pt modelId="{39DE9453-7A0F-4107-9419-F07F1DF837F0}" type="pres">
      <dgm:prSet presAssocID="{DB60C3A8-B474-404C-8E3B-EC522633BCAB}" presName="sibTrans" presStyleCnt="0"/>
      <dgm:spPr/>
    </dgm:pt>
    <dgm:pt modelId="{90202B81-C1D0-4F36-9F77-ED6429B8EFD9}" type="pres">
      <dgm:prSet presAssocID="{410C4F80-3800-4FA1-9131-12C5F993F8BE}" presName="compNode" presStyleCnt="0"/>
      <dgm:spPr/>
    </dgm:pt>
    <dgm:pt modelId="{BF6D0CE0-8AD9-4DF5-878D-897D668CA5CC}" type="pres">
      <dgm:prSet presAssocID="{410C4F80-3800-4FA1-9131-12C5F993F8BE}" presName="bgRect" presStyleLbl="bgShp" presStyleIdx="1" presStyleCnt="3"/>
      <dgm:spPr/>
    </dgm:pt>
    <dgm:pt modelId="{238FA91F-385B-43B1-A282-7662BFBA811D}" type="pres">
      <dgm:prSet presAssocID="{410C4F80-3800-4FA1-9131-12C5F993F8BE}"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ink"/>
        </a:ext>
      </dgm:extLst>
    </dgm:pt>
    <dgm:pt modelId="{98427877-E99A-4D07-8134-52DCE2E1DACC}" type="pres">
      <dgm:prSet presAssocID="{410C4F80-3800-4FA1-9131-12C5F993F8BE}" presName="spaceRect" presStyleCnt="0"/>
      <dgm:spPr/>
    </dgm:pt>
    <dgm:pt modelId="{A6400FA0-CB38-4903-81AE-FA10885CBAF0}" type="pres">
      <dgm:prSet presAssocID="{410C4F80-3800-4FA1-9131-12C5F993F8BE}" presName="parTx" presStyleLbl="revTx" presStyleIdx="1" presStyleCnt="3" custScaleX="100000">
        <dgm:presLayoutVars>
          <dgm:chMax val="0"/>
          <dgm:chPref val="0"/>
        </dgm:presLayoutVars>
      </dgm:prSet>
      <dgm:spPr/>
    </dgm:pt>
    <dgm:pt modelId="{1DA24CEB-920E-4650-A0C1-8F15A26BB85B}" type="pres">
      <dgm:prSet presAssocID="{8720E948-0D0B-491B-B011-82701F9C7E63}" presName="sibTrans" presStyleCnt="0"/>
      <dgm:spPr/>
    </dgm:pt>
    <dgm:pt modelId="{A75A297B-E2DF-4FF4-952C-5AF4383B2393}" type="pres">
      <dgm:prSet presAssocID="{DB67DDCB-5C84-4402-BDE0-5FA80D897240}" presName="compNode" presStyleCnt="0"/>
      <dgm:spPr/>
    </dgm:pt>
    <dgm:pt modelId="{37247E7D-4C44-442A-8165-88516CDBC0D8}" type="pres">
      <dgm:prSet presAssocID="{DB67DDCB-5C84-4402-BDE0-5FA80D897240}" presName="bgRect" presStyleLbl="bgShp" presStyleIdx="2" presStyleCnt="3"/>
      <dgm:spPr/>
    </dgm:pt>
    <dgm:pt modelId="{84D35344-591D-4CE3-9211-76F8D925E0F8}" type="pres">
      <dgm:prSet presAssocID="{DB67DDCB-5C84-4402-BDE0-5FA80D897240}" presName="iconRect" presStyleLbl="node1" presStyleIdx="2" presStyleCnt="3"/>
      <dgm:spPr>
        <a:blipFill rotWithShape="1">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pt>
    <dgm:pt modelId="{54364279-CDFE-441E-848A-39FB0651C254}" type="pres">
      <dgm:prSet presAssocID="{DB67DDCB-5C84-4402-BDE0-5FA80D897240}" presName="spaceRect" presStyleCnt="0"/>
      <dgm:spPr/>
    </dgm:pt>
    <dgm:pt modelId="{40C56A86-7FF0-4CE6-810F-EE8A46545A1A}" type="pres">
      <dgm:prSet presAssocID="{DB67DDCB-5C84-4402-BDE0-5FA80D897240}" presName="parTx" presStyleLbl="revTx" presStyleIdx="2" presStyleCnt="3">
        <dgm:presLayoutVars>
          <dgm:chMax val="0"/>
          <dgm:chPref val="0"/>
        </dgm:presLayoutVars>
      </dgm:prSet>
      <dgm:spPr/>
    </dgm:pt>
  </dgm:ptLst>
  <dgm:cxnLst>
    <dgm:cxn modelId="{E0F63438-CD17-A942-BE3E-C45295D3E574}" type="presOf" srcId="{410C4F80-3800-4FA1-9131-12C5F993F8BE}" destId="{A6400FA0-CB38-4903-81AE-FA10885CBAF0}" srcOrd="0" destOrd="0" presId="urn:microsoft.com/office/officeart/2018/2/layout/IconVerticalSolidList"/>
    <dgm:cxn modelId="{0042E95E-0285-8B44-850A-EA781E4C94EC}" type="presOf" srcId="{B5736282-1FF8-442E-8954-CE6FA3535B8A}" destId="{E41E5C61-0C28-488F-B8D1-417ABD633D8E}" srcOrd="0" destOrd="0" presId="urn:microsoft.com/office/officeart/2018/2/layout/IconVerticalSolidList"/>
    <dgm:cxn modelId="{EE6F9353-9921-4DAB-A2C5-FFB08FB73B21}" srcId="{B5736282-1FF8-442E-8954-CE6FA3535B8A}" destId="{62DC443B-C0E5-4B94-9A89-A3B6C7AE4601}" srcOrd="0" destOrd="0" parTransId="{D66DDCD2-24D8-4BF9-AEE9-388828958627}" sibTransId="{DB60C3A8-B474-404C-8E3B-EC522633BCAB}"/>
    <dgm:cxn modelId="{9473BC54-BB9B-4ACD-B6ED-E4F5CDF650F3}" srcId="{B5736282-1FF8-442E-8954-CE6FA3535B8A}" destId="{410C4F80-3800-4FA1-9131-12C5F993F8BE}" srcOrd="1" destOrd="0" parTransId="{D512A4DB-E5DF-4D7D-BAEB-144DC133E3DC}" sibTransId="{8720E948-0D0B-491B-B011-82701F9C7E63}"/>
    <dgm:cxn modelId="{B9E6AA7A-BC40-4A29-9BB0-DF59E220CECD}" type="presOf" srcId="{DB67DDCB-5C84-4402-BDE0-5FA80D897240}" destId="{40C56A86-7FF0-4CE6-810F-EE8A46545A1A}" srcOrd="0" destOrd="0" presId="urn:microsoft.com/office/officeart/2018/2/layout/IconVerticalSolidList"/>
    <dgm:cxn modelId="{F555C18F-19EC-4A87-B2D7-814800361B31}" srcId="{B5736282-1FF8-442E-8954-CE6FA3535B8A}" destId="{DB67DDCB-5C84-4402-BDE0-5FA80D897240}" srcOrd="2" destOrd="0" parTransId="{8E1B7B43-8CB3-4AB8-96A5-FBA6E8B9FA19}" sibTransId="{11404008-99F1-414E-B5DF-3541C07762FF}"/>
    <dgm:cxn modelId="{1821499F-BB0B-6C44-98AC-E7085567E46D}" type="presOf" srcId="{62DC443B-C0E5-4B94-9A89-A3B6C7AE4601}" destId="{A93975DC-5C82-40BC-8D98-4276F0A9FFCA}" srcOrd="0" destOrd="0" presId="urn:microsoft.com/office/officeart/2018/2/layout/IconVerticalSolidList"/>
    <dgm:cxn modelId="{9077782F-C73F-E540-8187-F2D6F342D57B}" type="presParOf" srcId="{E41E5C61-0C28-488F-B8D1-417ABD633D8E}" destId="{4E62FAAA-0378-4221-9AAB-B2A48832696E}" srcOrd="0" destOrd="0" presId="urn:microsoft.com/office/officeart/2018/2/layout/IconVerticalSolidList"/>
    <dgm:cxn modelId="{29E04E4E-CC7B-F046-93DF-DA93A6D1BE28}" type="presParOf" srcId="{4E62FAAA-0378-4221-9AAB-B2A48832696E}" destId="{5768A1F8-B04A-441A-8FDC-4961F4E6D9CC}" srcOrd="0" destOrd="0" presId="urn:microsoft.com/office/officeart/2018/2/layout/IconVerticalSolidList"/>
    <dgm:cxn modelId="{82D6F3E7-C76B-E34C-8646-E4ECBB9E96A3}" type="presParOf" srcId="{4E62FAAA-0378-4221-9AAB-B2A48832696E}" destId="{304663ED-48FC-4E96-876F-C5939B269141}" srcOrd="1" destOrd="0" presId="urn:microsoft.com/office/officeart/2018/2/layout/IconVerticalSolidList"/>
    <dgm:cxn modelId="{37AB6ABA-8E45-BF4C-9D0A-425EE56B2D00}" type="presParOf" srcId="{4E62FAAA-0378-4221-9AAB-B2A48832696E}" destId="{0F18C8B5-991D-4F62-ABE6-401393D64F42}" srcOrd="2" destOrd="0" presId="urn:microsoft.com/office/officeart/2018/2/layout/IconVerticalSolidList"/>
    <dgm:cxn modelId="{B4AEAF9B-305D-B544-8BB6-D36D7143E613}" type="presParOf" srcId="{4E62FAAA-0378-4221-9AAB-B2A48832696E}" destId="{A93975DC-5C82-40BC-8D98-4276F0A9FFCA}" srcOrd="3" destOrd="0" presId="urn:microsoft.com/office/officeart/2018/2/layout/IconVerticalSolidList"/>
    <dgm:cxn modelId="{6FB53A89-33D1-3E40-8BDE-557DABCBC8D2}" type="presParOf" srcId="{E41E5C61-0C28-488F-B8D1-417ABD633D8E}" destId="{39DE9453-7A0F-4107-9419-F07F1DF837F0}" srcOrd="1" destOrd="0" presId="urn:microsoft.com/office/officeart/2018/2/layout/IconVerticalSolidList"/>
    <dgm:cxn modelId="{64F9D22F-39DB-BC47-B8D6-3717613823A2}" type="presParOf" srcId="{E41E5C61-0C28-488F-B8D1-417ABD633D8E}" destId="{90202B81-C1D0-4F36-9F77-ED6429B8EFD9}" srcOrd="2" destOrd="0" presId="urn:microsoft.com/office/officeart/2018/2/layout/IconVerticalSolidList"/>
    <dgm:cxn modelId="{C147E62B-4E69-F34B-B5B8-5BD3A3091ED3}" type="presParOf" srcId="{90202B81-C1D0-4F36-9F77-ED6429B8EFD9}" destId="{BF6D0CE0-8AD9-4DF5-878D-897D668CA5CC}" srcOrd="0" destOrd="0" presId="urn:microsoft.com/office/officeart/2018/2/layout/IconVerticalSolidList"/>
    <dgm:cxn modelId="{1673E1A1-2778-B04B-9829-9D7F80F2E818}" type="presParOf" srcId="{90202B81-C1D0-4F36-9F77-ED6429B8EFD9}" destId="{238FA91F-385B-43B1-A282-7662BFBA811D}" srcOrd="1" destOrd="0" presId="urn:microsoft.com/office/officeart/2018/2/layout/IconVerticalSolidList"/>
    <dgm:cxn modelId="{BD7E6877-FC73-554A-AA25-56B9249AEF19}" type="presParOf" srcId="{90202B81-C1D0-4F36-9F77-ED6429B8EFD9}" destId="{98427877-E99A-4D07-8134-52DCE2E1DACC}" srcOrd="2" destOrd="0" presId="urn:microsoft.com/office/officeart/2018/2/layout/IconVerticalSolidList"/>
    <dgm:cxn modelId="{57049A9D-9AB8-2247-82DF-7FCBAAFAE0D6}" type="presParOf" srcId="{90202B81-C1D0-4F36-9F77-ED6429B8EFD9}" destId="{A6400FA0-CB38-4903-81AE-FA10885CBAF0}" srcOrd="3" destOrd="0" presId="urn:microsoft.com/office/officeart/2018/2/layout/IconVerticalSolidList"/>
    <dgm:cxn modelId="{5707243D-6E1C-478C-810B-6401D49A2598}" type="presParOf" srcId="{E41E5C61-0C28-488F-B8D1-417ABD633D8E}" destId="{1DA24CEB-920E-4650-A0C1-8F15A26BB85B}" srcOrd="3" destOrd="0" presId="urn:microsoft.com/office/officeart/2018/2/layout/IconVerticalSolidList"/>
    <dgm:cxn modelId="{9FC89D96-8E7D-4FDE-9E03-6560F035AE8A}" type="presParOf" srcId="{E41E5C61-0C28-488F-B8D1-417ABD633D8E}" destId="{A75A297B-E2DF-4FF4-952C-5AF4383B2393}" srcOrd="4" destOrd="0" presId="urn:microsoft.com/office/officeart/2018/2/layout/IconVerticalSolidList"/>
    <dgm:cxn modelId="{58982E2D-D986-44FA-BB12-7DC49E521CC6}" type="presParOf" srcId="{A75A297B-E2DF-4FF4-952C-5AF4383B2393}" destId="{37247E7D-4C44-442A-8165-88516CDBC0D8}" srcOrd="0" destOrd="0" presId="urn:microsoft.com/office/officeart/2018/2/layout/IconVerticalSolidList"/>
    <dgm:cxn modelId="{F5377A4C-571C-467B-A85A-056D22907E72}" type="presParOf" srcId="{A75A297B-E2DF-4FF4-952C-5AF4383B2393}" destId="{84D35344-591D-4CE3-9211-76F8D925E0F8}" srcOrd="1" destOrd="0" presId="urn:microsoft.com/office/officeart/2018/2/layout/IconVerticalSolidList"/>
    <dgm:cxn modelId="{B56609EC-A0D5-4F42-A502-47DA9B8292F7}" type="presParOf" srcId="{A75A297B-E2DF-4FF4-952C-5AF4383B2393}" destId="{54364279-CDFE-441E-848A-39FB0651C254}" srcOrd="2" destOrd="0" presId="urn:microsoft.com/office/officeart/2018/2/layout/IconVerticalSolidList"/>
    <dgm:cxn modelId="{9A116874-09F8-4574-989A-778610DB0337}" type="presParOf" srcId="{A75A297B-E2DF-4FF4-952C-5AF4383B2393}" destId="{40C56A86-7FF0-4CE6-810F-EE8A46545A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8A1F8-B04A-441A-8FDC-4961F4E6D9CC}">
      <dsp:nvSpPr>
        <dsp:cNvPr id="0" name=""/>
        <dsp:cNvSpPr/>
      </dsp:nvSpPr>
      <dsp:spPr>
        <a:xfrm>
          <a:off x="0" y="4646"/>
          <a:ext cx="7315200" cy="14653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663ED-48FC-4E96-876F-C5939B269141}">
      <dsp:nvSpPr>
        <dsp:cNvPr id="0" name=""/>
        <dsp:cNvSpPr/>
      </dsp:nvSpPr>
      <dsp:spPr>
        <a:xfrm>
          <a:off x="443253" y="334339"/>
          <a:ext cx="806703" cy="805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75DC-5C82-40BC-8D98-4276F0A9FFCA}">
      <dsp:nvSpPr>
        <dsp:cNvPr id="0" name=""/>
        <dsp:cNvSpPr/>
      </dsp:nvSpPr>
      <dsp:spPr>
        <a:xfrm>
          <a:off x="1693211" y="4646"/>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indent="0" algn="l" defTabSz="1066800">
            <a:lnSpc>
              <a:spcPct val="10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sp:txBody>
      <dsp:txXfrm>
        <a:off x="1693211" y="4646"/>
        <a:ext cx="5555649" cy="1466734"/>
      </dsp:txXfrm>
    </dsp:sp>
    <dsp:sp modelId="{BF6D0CE0-8AD9-4DF5-878D-897D668CA5CC}">
      <dsp:nvSpPr>
        <dsp:cNvPr id="0" name=""/>
        <dsp:cNvSpPr/>
      </dsp:nvSpPr>
      <dsp:spPr>
        <a:xfrm>
          <a:off x="0" y="1826952"/>
          <a:ext cx="7315200" cy="1465301"/>
        </a:xfrm>
        <a:prstGeom prst="roundRect">
          <a:avLst>
            <a:gd name="adj" fmla="val 10000"/>
          </a:avLst>
        </a:prstGeom>
        <a:solidFill>
          <a:schemeClr val="accent2">
            <a:hueOff val="977227"/>
            <a:satOff val="-15767"/>
            <a:lumOff val="-2745"/>
            <a:alphaOff val="0"/>
          </a:schemeClr>
        </a:solidFill>
        <a:ln>
          <a:noFill/>
        </a:ln>
        <a:effectLst/>
      </dsp:spPr>
      <dsp:style>
        <a:lnRef idx="0">
          <a:scrgbClr r="0" g="0" b="0"/>
        </a:lnRef>
        <a:fillRef idx="1">
          <a:scrgbClr r="0" g="0" b="0"/>
        </a:fillRef>
        <a:effectRef idx="0">
          <a:scrgbClr r="0" g="0" b="0"/>
        </a:effectRef>
        <a:fontRef idx="minor"/>
      </dsp:style>
    </dsp:sp>
    <dsp:sp modelId="{238FA91F-385B-43B1-A282-7662BFBA811D}">
      <dsp:nvSpPr>
        <dsp:cNvPr id="0" name=""/>
        <dsp:cNvSpPr/>
      </dsp:nvSpPr>
      <dsp:spPr>
        <a:xfrm>
          <a:off x="443253" y="2156645"/>
          <a:ext cx="806703" cy="80591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00FA0-CB38-4903-81AE-FA10885CBAF0}">
      <dsp:nvSpPr>
        <dsp:cNvPr id="0" name=""/>
        <dsp:cNvSpPr/>
      </dsp:nvSpPr>
      <dsp:spPr>
        <a:xfrm>
          <a:off x="1693211" y="1826952"/>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Arial" panose="020B0604020202020204" pitchFamily="34" charset="0"/>
              <a:cs typeface="Arial" panose="020B0604020202020204" pitchFamily="34" charset="0"/>
            </a:rPr>
            <a:t>Crime Data</a:t>
          </a:r>
        </a:p>
        <a:p>
          <a:pPr marL="0" lvl="0" indent="0" algn="l" defTabSz="977900">
            <a:lnSpc>
              <a:spcPct val="100000"/>
            </a:lnSpc>
            <a:spcBef>
              <a:spcPct val="0"/>
            </a:spcBef>
            <a:spcAft>
              <a:spcPct val="35000"/>
            </a:spcAft>
            <a:buNone/>
          </a:pPr>
          <a:r>
            <a:rPr lang="en-US" sz="2200" b="1" i="0" u="none" kern="1200" dirty="0">
              <a:hlinkClick xmlns:r="http://schemas.openxmlformats.org/officeDocument/2006/relationships" r:id="rId6">
                <a:extLst>
                  <a:ext uri="{A12FA001-AC4F-418D-AE19-62706E023703}">
                    <ahyp:hlinkClr xmlns:ahyp="http://schemas.microsoft.com/office/drawing/2018/hyperlinkcolor" val="tx"/>
                  </a:ext>
                </a:extLst>
              </a:hlinkClick>
            </a:rPr>
            <a:t>UCR Publications | Federal Bureau of Investigation</a:t>
          </a:r>
          <a:endParaRPr lang="en-US" sz="2200" kern="1200" dirty="0">
            <a:latin typeface="Arial" panose="020B0604020202020204" pitchFamily="34" charset="0"/>
            <a:cs typeface="Arial" panose="020B0604020202020204" pitchFamily="34" charset="0"/>
          </a:endParaRPr>
        </a:p>
      </dsp:txBody>
      <dsp:txXfrm>
        <a:off x="1693211" y="1826952"/>
        <a:ext cx="5555649" cy="1466734"/>
      </dsp:txXfrm>
    </dsp:sp>
    <dsp:sp modelId="{37247E7D-4C44-442A-8165-88516CDBC0D8}">
      <dsp:nvSpPr>
        <dsp:cNvPr id="0" name=""/>
        <dsp:cNvSpPr/>
      </dsp:nvSpPr>
      <dsp:spPr>
        <a:xfrm>
          <a:off x="0" y="3649258"/>
          <a:ext cx="7315200" cy="1465301"/>
        </a:xfrm>
        <a:prstGeom prst="roundRect">
          <a:avLst>
            <a:gd name="adj" fmla="val 1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dsp:style>
    </dsp:sp>
    <dsp:sp modelId="{84D35344-591D-4CE3-9211-76F8D925E0F8}">
      <dsp:nvSpPr>
        <dsp:cNvPr id="0" name=""/>
        <dsp:cNvSpPr/>
      </dsp:nvSpPr>
      <dsp:spPr>
        <a:xfrm>
          <a:off x="443253" y="3978951"/>
          <a:ext cx="806703" cy="805915"/>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56A86-7FF0-4CE6-810F-EE8A46545A1A}">
      <dsp:nvSpPr>
        <dsp:cNvPr id="0" name=""/>
        <dsp:cNvSpPr/>
      </dsp:nvSpPr>
      <dsp:spPr>
        <a:xfrm>
          <a:off x="1693211" y="3649258"/>
          <a:ext cx="5555649"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229" tIns="155229" rIns="155229" bIns="155229" numCol="1" spcCol="1270" anchor="ctr" anchorCtr="0">
          <a:noAutofit/>
        </a:bodyPr>
        <a:lstStyle/>
        <a:p>
          <a:pPr marL="0" lvl="0" indent="0" algn="l" defTabSz="977900">
            <a:lnSpc>
              <a:spcPct val="100000"/>
            </a:lnSpc>
            <a:spcBef>
              <a:spcPct val="0"/>
            </a:spcBef>
            <a:spcAft>
              <a:spcPct val="35000"/>
            </a:spcAft>
            <a:buNone/>
          </a:pPr>
          <a:r>
            <a:rPr lang="en-US" sz="2200" kern="1200" dirty="0"/>
            <a:t>Census Housing Data</a:t>
          </a:r>
          <a:br>
            <a:rPr lang="en-US" sz="2200" kern="1200" dirty="0"/>
          </a:br>
          <a:r>
            <a:rPr lang="en-US" sz="2200" kern="1200" dirty="0">
              <a:solidFill>
                <a:schemeClr val="bg1"/>
              </a:solidFill>
              <a:hlinkClick xmlns:r="http://schemas.openxmlformats.org/officeDocument/2006/relationships" r:id="rId9">
                <a:extLst>
                  <a:ext uri="{A12FA001-AC4F-418D-AE19-62706E023703}">
                    <ahyp:hlinkClr xmlns:ahyp="http://schemas.microsoft.com/office/drawing/2018/hyperlinkcolor" val="tx"/>
                  </a:ext>
                </a:extLst>
              </a:hlinkClick>
            </a:rPr>
            <a:t>United States Census</a:t>
          </a:r>
          <a:endParaRPr lang="en-US" sz="2200" kern="1200" dirty="0">
            <a:solidFill>
              <a:schemeClr val="bg1"/>
            </a:solidFill>
            <a:latin typeface="Arial" panose="020B0604020202020204" pitchFamily="34" charset="0"/>
            <a:cs typeface="Arial" panose="020B0604020202020204" pitchFamily="34" charset="0"/>
          </a:endParaRPr>
        </a:p>
      </dsp:txBody>
      <dsp:txXfrm>
        <a:off x="1693211" y="3649258"/>
        <a:ext cx="5555649" cy="14667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6BCD5-E3BE-874C-A866-DD86D183A826}"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D09C-8CDE-EC44-8006-13D124DBA38F}" type="slidenum">
              <a:rPr lang="en-US" smtClean="0"/>
              <a:t>‹#›</a:t>
            </a:fld>
            <a:endParaRPr lang="en-US"/>
          </a:p>
        </p:txBody>
      </p:sp>
    </p:spTree>
    <p:extLst>
      <p:ext uri="{BB962C8B-B14F-4D97-AF65-F5344CB8AC3E}">
        <p14:creationId xmlns:p14="http://schemas.microsoft.com/office/powerpoint/2010/main" val="60229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largest and most important purchase that a consumer will make in his lifetime is a house. A lot of time and energy goes into determining exactly what one wants in a new home. The buyer must figure out their preferences regarding the location of the house, including the city, neighborhood, and proximity to certain amenities and general aesthetic style. Significant amount of attention is drawn into crime, school and life quality. Theoretically, homebuyers would pay a premium in order to live in a physically safe environment to avoid crime, as well as the mental security of knowing that they are safe.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a:t>
            </a:fld>
            <a:endParaRPr lang="en-US"/>
          </a:p>
        </p:txBody>
      </p:sp>
    </p:spTree>
    <p:extLst>
      <p:ext uri="{BB962C8B-B14F-4D97-AF65-F5344CB8AC3E}">
        <p14:creationId xmlns:p14="http://schemas.microsoft.com/office/powerpoint/2010/main" val="10696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10</a:t>
            </a:fld>
            <a:endParaRPr lang="en-US"/>
          </a:p>
        </p:txBody>
      </p:sp>
    </p:spTree>
    <p:extLst>
      <p:ext uri="{BB962C8B-B14F-4D97-AF65-F5344CB8AC3E}">
        <p14:creationId xmlns:p14="http://schemas.microsoft.com/office/powerpoint/2010/main" val="392454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are houses staying on the market longer?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11</a:t>
            </a:fld>
            <a:endParaRPr lang="en-US"/>
          </a:p>
        </p:txBody>
      </p:sp>
    </p:spTree>
    <p:extLst>
      <p:ext uri="{BB962C8B-B14F-4D97-AF65-F5344CB8AC3E}">
        <p14:creationId xmlns:p14="http://schemas.microsoft.com/office/powerpoint/2010/main" val="424487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12</a:t>
            </a:fld>
            <a:endParaRPr lang="en-US"/>
          </a:p>
        </p:txBody>
      </p:sp>
    </p:spTree>
    <p:extLst>
      <p:ext uri="{BB962C8B-B14F-4D97-AF65-F5344CB8AC3E}">
        <p14:creationId xmlns:p14="http://schemas.microsoft.com/office/powerpoint/2010/main" val="3909984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13</a:t>
            </a:fld>
            <a:endParaRPr lang="en-US"/>
          </a:p>
        </p:txBody>
      </p:sp>
    </p:spTree>
    <p:extLst>
      <p:ext uri="{BB962C8B-B14F-4D97-AF65-F5344CB8AC3E}">
        <p14:creationId xmlns:p14="http://schemas.microsoft.com/office/powerpoint/2010/main" val="373410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15</a:t>
            </a:fld>
            <a:endParaRPr lang="en-US"/>
          </a:p>
        </p:txBody>
      </p:sp>
    </p:spTree>
    <p:extLst>
      <p:ext uri="{BB962C8B-B14F-4D97-AF65-F5344CB8AC3E}">
        <p14:creationId xmlns:p14="http://schemas.microsoft.com/office/powerpoint/2010/main" val="828759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21A3126-AF4E-48AA-846A-83A54500801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study is limited to 10 cities in the Houston metropolitan area and results may differ from the national crime rate and housing market</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17</a:t>
            </a:fld>
            <a:endParaRPr lang="en-US"/>
          </a:p>
        </p:txBody>
      </p:sp>
    </p:spTree>
    <p:extLst>
      <p:ext uri="{BB962C8B-B14F-4D97-AF65-F5344CB8AC3E}">
        <p14:creationId xmlns:p14="http://schemas.microsoft.com/office/powerpoint/2010/main" val="1613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Largest cities in the Houston metropolitan area within a 50-mile radius</a:t>
            </a:r>
          </a:p>
          <a:p>
            <a:r>
              <a:rPr lang="en-US" dirty="0"/>
              <a:t>All cities have a population greater than 30,000 people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a:t>
            </a:fld>
            <a:endParaRPr lang="en-US"/>
          </a:p>
        </p:txBody>
      </p:sp>
    </p:spTree>
    <p:extLst>
      <p:ext uri="{BB962C8B-B14F-4D97-AF65-F5344CB8AC3E}">
        <p14:creationId xmlns:p14="http://schemas.microsoft.com/office/powerpoint/2010/main" val="15324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3</a:t>
            </a:fld>
            <a:endParaRPr lang="en-US"/>
          </a:p>
        </p:txBody>
      </p:sp>
    </p:spTree>
    <p:extLst>
      <p:ext uri="{BB962C8B-B14F-4D97-AF65-F5344CB8AC3E}">
        <p14:creationId xmlns:p14="http://schemas.microsoft.com/office/powerpoint/2010/main" val="14344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latin typeface="Arial" panose="020B0604020202020204" pitchFamily="34" charset="0"/>
                <a:cs typeface="Arial" panose="020B0604020202020204" pitchFamily="34" charset="0"/>
              </a:rPr>
              <a:t>What is the average crime rate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What is the average and median sales price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Do houses stay on the market longer in higher crime areas?</a:t>
            </a:r>
          </a:p>
          <a:p>
            <a:r>
              <a:rPr lang="en-US" dirty="0">
                <a:solidFill>
                  <a:schemeClr val="tx1"/>
                </a:solidFill>
                <a:latin typeface="Arial" panose="020B0604020202020204" pitchFamily="34" charset="0"/>
                <a:cs typeface="Arial" panose="020B0604020202020204" pitchFamily="34" charset="0"/>
              </a:rPr>
              <a:t>Is there a correlation between average or median sales price and the average crime rate crime?</a:t>
            </a:r>
          </a:p>
          <a:p>
            <a:r>
              <a:rPr lang="en-US" dirty="0">
                <a:solidFill>
                  <a:schemeClr val="tx1"/>
                </a:solidFill>
                <a:latin typeface="Arial" panose="020B0604020202020204" pitchFamily="34" charset="0"/>
                <a:cs typeface="Arial" panose="020B0604020202020204" pitchFamily="34" charset="0"/>
              </a:rPr>
              <a:t>Does crime have a bigger impact on home sales?</a:t>
            </a:r>
          </a:p>
          <a:p>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9FD09C-8CDE-EC44-8006-13D124DBA38F}" type="slidenum">
              <a:rPr lang="en-US" smtClean="0"/>
              <a:t>4</a:t>
            </a:fld>
            <a:endParaRPr lang="en-US"/>
          </a:p>
        </p:txBody>
      </p:sp>
    </p:spTree>
    <p:extLst>
      <p:ext uri="{BB962C8B-B14F-4D97-AF65-F5344CB8AC3E}">
        <p14:creationId xmlns:p14="http://schemas.microsoft.com/office/powerpoint/2010/main" val="65484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•Top cities: Houston, Galveston, Baytown, Texas City, and Pasadena</a:t>
            </a:r>
            <a:br>
              <a:rPr lang="en-US" dirty="0"/>
            </a:br>
            <a:r>
              <a:rPr lang="en-US" b="0" i="0" dirty="0">
                <a:solidFill>
                  <a:srgbClr val="1D1C1D"/>
                </a:solidFill>
                <a:effectLst/>
                <a:latin typeface="Slack-Lato"/>
              </a:rPr>
              <a:t>•Bottom cities: League city, Sugar Land, La Porte, Missouri City, Friendswood</a:t>
            </a:r>
            <a:br>
              <a:rPr lang="en-US" dirty="0"/>
            </a:br>
            <a:r>
              <a:rPr lang="en-US" b="0" i="0" dirty="0">
                <a:solidFill>
                  <a:srgbClr val="1D1C1D"/>
                </a:solidFill>
                <a:effectLst/>
                <a:latin typeface="Slack-Lato"/>
              </a:rPr>
              <a:t>•For the top cities with the exception for Pasadena, the crime has decreased by 35-100 crimes per capita.</a:t>
            </a:r>
            <a:br>
              <a:rPr lang="en-US" dirty="0"/>
            </a:br>
            <a:r>
              <a:rPr lang="en-US" b="0" i="0" dirty="0">
                <a:solidFill>
                  <a:srgbClr val="1D1C1D"/>
                </a:solidFill>
                <a:effectLst/>
                <a:latin typeface="Slack-Lato"/>
              </a:rPr>
              <a:t>•Our bottom cities saw little change over the last 7 years.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5</a:t>
            </a:fld>
            <a:endParaRPr lang="en-US"/>
          </a:p>
        </p:txBody>
      </p:sp>
    </p:spTree>
    <p:extLst>
      <p:ext uri="{BB962C8B-B14F-4D97-AF65-F5344CB8AC3E}">
        <p14:creationId xmlns:p14="http://schemas.microsoft.com/office/powerpoint/2010/main" val="295397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•It’s no surprise that Houston as a large metropolitan city leads in crime rate by roughly 100 crimes more than the runner up Galveston.</a:t>
            </a:r>
            <a:br>
              <a:rPr lang="en-US" dirty="0"/>
            </a:br>
            <a:r>
              <a:rPr lang="en-US" b="0" i="0" dirty="0">
                <a:solidFill>
                  <a:srgbClr val="1D1C1D"/>
                </a:solidFill>
                <a:effectLst/>
                <a:latin typeface="Slack-Lato"/>
              </a:rPr>
              <a:t>•Friendswood is our least dangerous city, more residential/suburbs which will provide a good comparison against our other cities</a:t>
            </a:r>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6</a:t>
            </a:fld>
            <a:endParaRPr lang="en-US"/>
          </a:p>
        </p:txBody>
      </p:sp>
    </p:spTree>
    <p:extLst>
      <p:ext uri="{BB962C8B-B14F-4D97-AF65-F5344CB8AC3E}">
        <p14:creationId xmlns:p14="http://schemas.microsoft.com/office/powerpoint/2010/main" val="238175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Residential burglaries and crime hot spots are illustrated in this map. Crime is not spread evenly, as it clumps in some areas and is absent in others.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7</a:t>
            </a:fld>
            <a:endParaRPr lang="en-US"/>
          </a:p>
        </p:txBody>
      </p:sp>
    </p:spTree>
    <p:extLst>
      <p:ext uri="{BB962C8B-B14F-4D97-AF65-F5344CB8AC3E}">
        <p14:creationId xmlns:p14="http://schemas.microsoft.com/office/powerpoint/2010/main" val="425631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breakdown shows that violent crime accounts for roughly 5-20% of the total crime therefore most of our total crime comes from property crime</a:t>
            </a:r>
            <a:br>
              <a:rPr lang="en-US" dirty="0"/>
            </a:br>
            <a:r>
              <a:rPr lang="en-US" b="0" i="0" dirty="0">
                <a:solidFill>
                  <a:srgbClr val="1D1C1D"/>
                </a:solidFill>
                <a:effectLst/>
                <a:latin typeface="Slack-Lato"/>
              </a:rPr>
              <a:t>•Here is a breakdown by type of crime.</a:t>
            </a:r>
            <a:br>
              <a:rPr lang="en-US" dirty="0"/>
            </a:br>
            <a:r>
              <a:rPr lang="en-US" b="0" i="0" dirty="0">
                <a:solidFill>
                  <a:srgbClr val="1D1C1D"/>
                </a:solidFill>
                <a:effectLst/>
                <a:latin typeface="Slack-Lato"/>
              </a:rPr>
              <a:t>•Violent Crime: Murder, Rape, Robbery, Aggravated Assault.</a:t>
            </a:r>
            <a:br>
              <a:rPr lang="en-US" dirty="0"/>
            </a:br>
            <a:r>
              <a:rPr lang="en-US" b="0" i="0" dirty="0">
                <a:solidFill>
                  <a:srgbClr val="1D1C1D"/>
                </a:solidFill>
                <a:effectLst/>
                <a:latin typeface="Slack-Lato"/>
              </a:rPr>
              <a:t>•Property Crim: Property Crime Burglary Larceny Theft, </a:t>
            </a:r>
            <a:r>
              <a:rPr lang="en-US" b="0" i="0" dirty="0" err="1">
                <a:solidFill>
                  <a:srgbClr val="1D1C1D"/>
                </a:solidFill>
                <a:effectLst/>
                <a:latin typeface="Slack-Lato"/>
              </a:rPr>
              <a:t>Morto</a:t>
            </a:r>
            <a:r>
              <a:rPr lang="en-US" b="0" i="0" dirty="0">
                <a:solidFill>
                  <a:srgbClr val="1D1C1D"/>
                </a:solidFill>
                <a:effectLst/>
                <a:latin typeface="Slack-Lato"/>
              </a:rPr>
              <a:t> Vehicle, Arson</a:t>
            </a:r>
            <a:br>
              <a:rPr lang="en-US" dirty="0"/>
            </a:br>
            <a:r>
              <a:rPr lang="en-US" b="0" i="0" dirty="0">
                <a:solidFill>
                  <a:srgbClr val="1D1C1D"/>
                </a:solidFill>
                <a:effectLst/>
                <a:latin typeface="Slack-Lato"/>
              </a:rPr>
              <a:t>•Now Andres will walk us through how the housing prices for the housing market looked like for these cities.</a:t>
            </a:r>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8</a:t>
            </a:fld>
            <a:endParaRPr lang="en-US"/>
          </a:p>
        </p:txBody>
      </p:sp>
    </p:spTree>
    <p:extLst>
      <p:ext uri="{BB962C8B-B14F-4D97-AF65-F5344CB8AC3E}">
        <p14:creationId xmlns:p14="http://schemas.microsoft.com/office/powerpoint/2010/main" val="3548334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This graph shows a steady increase of house values from 2012 through 2018, can see sugar land up top …_ cities in the middle …__cities at the bottom</a:t>
            </a:r>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9</a:t>
            </a:fld>
            <a:endParaRPr lang="en-US"/>
          </a:p>
        </p:txBody>
      </p:sp>
    </p:spTree>
    <p:extLst>
      <p:ext uri="{BB962C8B-B14F-4D97-AF65-F5344CB8AC3E}">
        <p14:creationId xmlns:p14="http://schemas.microsoft.com/office/powerpoint/2010/main" val="56539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90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2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57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146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5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066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300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46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2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9/22/2020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399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9/22/2020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02706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leitalk.com/316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propublica.org/article/whats-going-on-daddy-a-reporter-on-the-hate-beat-finds-2-very-local-stori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s://en.wikipedia.org/wiki/Jeju_C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29A13D-6F11-7648-8AC8-9854C8F35163}"/>
              </a:ext>
            </a:extLst>
          </p:cNvPr>
          <p:cNvSpPr>
            <a:spLocks noGrp="1"/>
          </p:cNvSpPr>
          <p:nvPr>
            <p:ph type="title"/>
          </p:nvPr>
        </p:nvSpPr>
        <p:spPr>
          <a:xfrm>
            <a:off x="126460" y="299664"/>
            <a:ext cx="3190671" cy="1283461"/>
          </a:xfrm>
        </p:spPr>
        <p:txBody>
          <a:bodyPr vert="horz" lIns="91440" tIns="45720" rIns="91440" bIns="45720" rtlCol="0" anchor="b">
            <a:normAutofit/>
          </a:bodyPr>
          <a:lstStyle/>
          <a:p>
            <a:pPr algn="ctr"/>
            <a:r>
              <a:rPr lang="en-US" sz="2800" b="1" dirty="0">
                <a:latin typeface="Arial" panose="020B0604020202020204" pitchFamily="34" charset="0"/>
                <a:cs typeface="Arial" panose="020B0604020202020204" pitchFamily="34" charset="0"/>
              </a:rPr>
              <a:t>GROUP 8</a:t>
            </a:r>
          </a:p>
        </p:txBody>
      </p:sp>
      <p:sp>
        <p:nvSpPr>
          <p:cNvPr id="3" name="Subtitle 2">
            <a:extLst>
              <a:ext uri="{FF2B5EF4-FFF2-40B4-BE49-F238E27FC236}">
                <a16:creationId xmlns:a16="http://schemas.microsoft.com/office/drawing/2014/main" id="{5ED86FC4-37B8-F944-B438-F958268DC787}"/>
              </a:ext>
            </a:extLst>
          </p:cNvPr>
          <p:cNvSpPr>
            <a:spLocks noGrp="1"/>
          </p:cNvSpPr>
          <p:nvPr>
            <p:ph type="body" sz="half" idx="2"/>
          </p:nvPr>
        </p:nvSpPr>
        <p:spPr>
          <a:xfrm>
            <a:off x="252920" y="2407298"/>
            <a:ext cx="2947482" cy="2705878"/>
          </a:xfrm>
        </p:spPr>
        <p:txBody>
          <a:bodyPr vert="horz" lIns="91440" tIns="45720" rIns="91440" bIns="45720" rtlCol="0" anchor="t">
            <a:normAutofit/>
          </a:bodyPr>
          <a:lstStyle/>
          <a:p>
            <a:pPr indent="-182880" algn="ctr">
              <a:lnSpc>
                <a:spcPct val="90000"/>
              </a:lnSpc>
              <a:buFont typeface="Wingdings 2" pitchFamily="18" charset="2"/>
              <a:buChar char=""/>
            </a:pPr>
            <a:r>
              <a:rPr lang="en-US" sz="2000" dirty="0">
                <a:solidFill>
                  <a:schemeClr val="tx1"/>
                </a:solidFill>
                <a:latin typeface="Arial" panose="020B0604020202020204" pitchFamily="34" charset="0"/>
                <a:cs typeface="Arial" panose="020B0604020202020204" pitchFamily="34" charset="0"/>
              </a:rPr>
              <a:t>Effect of Crime on the Housing Market in the  Houston Metro-Area</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algn="ctr">
              <a:lnSpc>
                <a:spcPct val="90000"/>
              </a:lnSpc>
            </a:pPr>
            <a:r>
              <a:rPr lang="en-US" sz="1600" dirty="0"/>
              <a:t>Prepared by Andres, Christy, Radhika, Samuel, </a:t>
            </a:r>
            <a:r>
              <a:rPr lang="en-US" sz="1600" dirty="0" err="1"/>
              <a:t>Zhanna</a:t>
            </a: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p:txBody>
      </p:sp>
      <p:pic>
        <p:nvPicPr>
          <p:cNvPr id="31" name="Content Placeholder 30" descr="A sign on a pole in front of a tree&#10;&#10;Description automatically generated">
            <a:extLst>
              <a:ext uri="{FF2B5EF4-FFF2-40B4-BE49-F238E27FC236}">
                <a16:creationId xmlns:a16="http://schemas.microsoft.com/office/drawing/2014/main" id="{8AA30979-3804-1444-BBDD-1CDA3C5D3808}"/>
              </a:ext>
            </a:extLst>
          </p:cNvPr>
          <p:cNvPicPr>
            <a:picLocks noGrp="1" noChangeAspect="1"/>
          </p:cNvPicPr>
          <p:nvPr>
            <p:ph idx="1"/>
          </p:nvPr>
        </p:nvPicPr>
        <p:blipFill rotWithShape="1">
          <a:blip r:embed="rId3"/>
          <a:srcRect t="1297" b="19180"/>
          <a:stretch/>
        </p:blipFill>
        <p:spPr>
          <a:xfrm>
            <a:off x="3778897" y="758952"/>
            <a:ext cx="7772401" cy="5330952"/>
          </a:xfrm>
          <a:prstGeom prst="rect">
            <a:avLst/>
          </a:prstGeom>
        </p:spPr>
      </p:pic>
    </p:spTree>
    <p:extLst>
      <p:ext uri="{BB962C8B-B14F-4D97-AF65-F5344CB8AC3E}">
        <p14:creationId xmlns:p14="http://schemas.microsoft.com/office/powerpoint/2010/main" val="36709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HOUSING PRICES</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654F7FB8-C185-48B7-A78D-63184F049AF7}"/>
              </a:ext>
            </a:extLst>
          </p:cNvPr>
          <p:cNvPicPr>
            <a:picLocks noChangeAspect="1"/>
          </p:cNvPicPr>
          <p:nvPr/>
        </p:nvPicPr>
        <p:blipFill>
          <a:blip r:embed="rId5"/>
          <a:stretch>
            <a:fillRect/>
          </a:stretch>
        </p:blipFill>
        <p:spPr>
          <a:xfrm>
            <a:off x="3588220" y="1100319"/>
            <a:ext cx="8227644" cy="4936586"/>
          </a:xfrm>
          <a:prstGeom prst="rect">
            <a:avLst/>
          </a:prstGeom>
        </p:spPr>
      </p:pic>
      <p:cxnSp>
        <p:nvCxnSpPr>
          <p:cNvPr id="8" name="Straight Connector 7">
            <a:extLst>
              <a:ext uri="{FF2B5EF4-FFF2-40B4-BE49-F238E27FC236}">
                <a16:creationId xmlns:a16="http://schemas.microsoft.com/office/drawing/2014/main" id="{D14128A8-56E5-4979-9614-385570129F1C}"/>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6DEA0F-B317-4F01-B9C7-6115065D46B0}"/>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34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a:t>
            </a:r>
            <a:r>
              <a:rPr lang="en-US" sz="2800" b="1" cap="all" spc="-60" dirty="0">
                <a:solidFill>
                  <a:srgbClr val="FFFFFF"/>
                </a:solidFill>
                <a:latin typeface="Arial" panose="020B0604020202020204" pitchFamily="34" charset="0"/>
                <a:cs typeface="Arial" panose="020B0604020202020204" pitchFamily="34" charset="0"/>
              </a:rPr>
              <a:t>Days on Market</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screenshot&#10;&#10;Description automatically generated">
            <a:extLst>
              <a:ext uri="{FF2B5EF4-FFF2-40B4-BE49-F238E27FC236}">
                <a16:creationId xmlns:a16="http://schemas.microsoft.com/office/drawing/2014/main" id="{79A431D6-5833-4F24-9DC5-39DBE41398E8}"/>
              </a:ext>
            </a:extLst>
          </p:cNvPr>
          <p:cNvPicPr>
            <a:picLocks noChangeAspect="1"/>
          </p:cNvPicPr>
          <p:nvPr/>
        </p:nvPicPr>
        <p:blipFill>
          <a:blip r:embed="rId3"/>
          <a:stretch>
            <a:fillRect/>
          </a:stretch>
        </p:blipFill>
        <p:spPr>
          <a:xfrm>
            <a:off x="3630723" y="956135"/>
            <a:ext cx="8174508" cy="4936586"/>
          </a:xfrm>
          <a:prstGeom prst="rect">
            <a:avLst/>
          </a:prstGeom>
        </p:spPr>
      </p:pic>
      <p:pic>
        <p:nvPicPr>
          <p:cNvPr id="3" name="Picture 2" descr="Calendar dates">
            <a:extLst>
              <a:ext uri="{FF2B5EF4-FFF2-40B4-BE49-F238E27FC236}">
                <a16:creationId xmlns:a16="http://schemas.microsoft.com/office/drawing/2014/main" id="{80844067-5DC9-4F17-8539-B13B0042B230}"/>
              </a:ext>
            </a:extLst>
          </p:cNvPr>
          <p:cNvPicPr>
            <a:picLocks noChangeAspect="1"/>
          </p:cNvPicPr>
          <p:nvPr/>
        </p:nvPicPr>
        <p:blipFill>
          <a:blip r:embed="rId4"/>
          <a:stretch>
            <a:fillRect/>
          </a:stretch>
        </p:blipFill>
        <p:spPr>
          <a:xfrm>
            <a:off x="0" y="2226580"/>
            <a:ext cx="3572539" cy="2381111"/>
          </a:xfrm>
          <a:prstGeom prst="rect">
            <a:avLst/>
          </a:prstGeom>
        </p:spPr>
      </p:pic>
      <p:cxnSp>
        <p:nvCxnSpPr>
          <p:cNvPr id="10" name="Straight Connector 9">
            <a:extLst>
              <a:ext uri="{FF2B5EF4-FFF2-40B4-BE49-F238E27FC236}">
                <a16:creationId xmlns:a16="http://schemas.microsoft.com/office/drawing/2014/main" id="{43C1FE72-B673-44F7-A611-6C75E0A24B22}"/>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4A3218-3F2C-494B-9C84-C771652E488D}"/>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68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Sales Price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sp>
        <p:nvSpPr>
          <p:cNvPr id="6" name="AutoShape 2">
            <a:extLst>
              <a:ext uri="{FF2B5EF4-FFF2-40B4-BE49-F238E27FC236}">
                <a16:creationId xmlns:a16="http://schemas.microsoft.com/office/drawing/2014/main" id="{3D805F74-D447-4089-BC03-E18CEB0F63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a:extLst>
              <a:ext uri="{FF2B5EF4-FFF2-40B4-BE49-F238E27FC236}">
                <a16:creationId xmlns:a16="http://schemas.microsoft.com/office/drawing/2014/main" id="{691D9F37-4F8C-4F3C-BF47-D86BE03825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70DC8C-12CC-452B-8F34-734FBC31D363}"/>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ell phone&#10;&#10;Description automatically generated">
            <a:extLst>
              <a:ext uri="{FF2B5EF4-FFF2-40B4-BE49-F238E27FC236}">
                <a16:creationId xmlns:a16="http://schemas.microsoft.com/office/drawing/2014/main" id="{75427E5A-02B7-46DF-A7D2-E9DC6528BCC0}"/>
              </a:ext>
            </a:extLst>
          </p:cNvPr>
          <p:cNvPicPr>
            <a:picLocks noChangeAspect="1"/>
          </p:cNvPicPr>
          <p:nvPr/>
        </p:nvPicPr>
        <p:blipFill>
          <a:blip r:embed="rId3"/>
          <a:stretch>
            <a:fillRect/>
          </a:stretch>
        </p:blipFill>
        <p:spPr>
          <a:xfrm>
            <a:off x="3454584" y="1239251"/>
            <a:ext cx="8326291" cy="4379498"/>
          </a:xfrm>
          <a:prstGeom prst="rect">
            <a:avLst/>
          </a:prstGeom>
        </p:spPr>
      </p:pic>
    </p:spTree>
    <p:extLst>
      <p:ext uri="{BB962C8B-B14F-4D97-AF65-F5344CB8AC3E}">
        <p14:creationId xmlns:p14="http://schemas.microsoft.com/office/powerpoint/2010/main" val="79585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Days on Market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cxnSp>
        <p:nvCxnSpPr>
          <p:cNvPr id="11" name="Straight Connector 10">
            <a:extLst>
              <a:ext uri="{FF2B5EF4-FFF2-40B4-BE49-F238E27FC236}">
                <a16:creationId xmlns:a16="http://schemas.microsoft.com/office/drawing/2014/main" id="{F1A40BF3-DB7B-4829-BFB7-691CC8FCFF8A}"/>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C5E0B-2A18-4EE4-95CA-6EAFE062C4D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C5E2EDE-BA25-4789-8238-5FB74BB0BA1C}"/>
              </a:ext>
            </a:extLst>
          </p:cNvPr>
          <p:cNvPicPr>
            <a:picLocks noChangeAspect="1"/>
          </p:cNvPicPr>
          <p:nvPr/>
        </p:nvPicPr>
        <p:blipFill>
          <a:blip r:embed="rId3"/>
          <a:stretch>
            <a:fillRect/>
          </a:stretch>
        </p:blipFill>
        <p:spPr>
          <a:xfrm>
            <a:off x="3487480" y="1143298"/>
            <a:ext cx="8294224" cy="4571404"/>
          </a:xfrm>
          <a:prstGeom prst="rect">
            <a:avLst/>
          </a:prstGeom>
        </p:spPr>
      </p:pic>
    </p:spTree>
    <p:extLst>
      <p:ext uri="{BB962C8B-B14F-4D97-AF65-F5344CB8AC3E}">
        <p14:creationId xmlns:p14="http://schemas.microsoft.com/office/powerpoint/2010/main" val="145321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8" name="Rectangle 57">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AD695B-C110-4403-BC2E-272D1A1B8DF6}"/>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700" b="1" cap="all" spc="-100" dirty="0"/>
              <a:t>HOME SALES by Price </a:t>
            </a:r>
            <a:r>
              <a:rPr lang="en-US" sz="3700" b="1" cap="small" spc="-100" dirty="0"/>
              <a:t>vs</a:t>
            </a:r>
            <a:r>
              <a:rPr lang="en-US" sz="3700" b="1" cap="all" spc="-100" dirty="0"/>
              <a:t> Crime Rate</a:t>
            </a:r>
          </a:p>
        </p:txBody>
      </p:sp>
      <p:pic>
        <p:nvPicPr>
          <p:cNvPr id="5" name="Picture 4" descr="A picture containing computer&#10;&#10;Description automatically generated">
            <a:extLst>
              <a:ext uri="{FF2B5EF4-FFF2-40B4-BE49-F238E27FC236}">
                <a16:creationId xmlns:a16="http://schemas.microsoft.com/office/drawing/2014/main" id="{3EC66BEF-65D4-4454-BAE5-ACA45D0BDBC6}"/>
              </a:ext>
            </a:extLst>
          </p:cNvPr>
          <p:cNvPicPr>
            <a:picLocks noChangeAspect="1"/>
          </p:cNvPicPr>
          <p:nvPr/>
        </p:nvPicPr>
        <p:blipFill>
          <a:blip r:embed="rId2"/>
          <a:stretch>
            <a:fillRect/>
          </a:stretch>
        </p:blipFill>
        <p:spPr>
          <a:xfrm>
            <a:off x="218831" y="301717"/>
            <a:ext cx="5629613" cy="3892078"/>
          </a:xfrm>
          <a:prstGeom prst="rect">
            <a:avLst/>
          </a:prstGeom>
          <a:ln>
            <a:noFill/>
          </a:ln>
        </p:spPr>
      </p:pic>
      <p:pic>
        <p:nvPicPr>
          <p:cNvPr id="8" name="Picture 7" descr="A screenshot of a cell phone&#10;&#10;Description automatically generated">
            <a:extLst>
              <a:ext uri="{FF2B5EF4-FFF2-40B4-BE49-F238E27FC236}">
                <a16:creationId xmlns:a16="http://schemas.microsoft.com/office/drawing/2014/main" id="{D1224116-4424-4152-A466-AC372CE03C94}"/>
              </a:ext>
            </a:extLst>
          </p:cNvPr>
          <p:cNvPicPr>
            <a:picLocks noChangeAspect="1"/>
          </p:cNvPicPr>
          <p:nvPr/>
        </p:nvPicPr>
        <p:blipFill rotWithShape="1">
          <a:blip r:embed="rId3"/>
          <a:srcRect t="2346" r="6627"/>
          <a:stretch/>
        </p:blipFill>
        <p:spPr>
          <a:xfrm>
            <a:off x="6280943" y="301717"/>
            <a:ext cx="5629613" cy="3925164"/>
          </a:xfrm>
          <a:prstGeom prst="rect">
            <a:avLst/>
          </a:prstGeom>
          <a:ln>
            <a:noFill/>
          </a:ln>
        </p:spPr>
      </p:pic>
    </p:spTree>
    <p:extLst>
      <p:ext uri="{BB962C8B-B14F-4D97-AF65-F5344CB8AC3E}">
        <p14:creationId xmlns:p14="http://schemas.microsoft.com/office/powerpoint/2010/main" val="297259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1C62C6-1501-4C1D-8475-37DDFD235BEC}"/>
              </a:ext>
            </a:extLst>
          </p:cNvPr>
          <p:cNvSpPr>
            <a:spLocks noGrp="1"/>
          </p:cNvSpPr>
          <p:nvPr>
            <p:ph type="title"/>
          </p:nvPr>
        </p:nvSpPr>
        <p:spPr/>
        <p:txBody>
          <a:bodyPr vert="horz" lIns="91440" tIns="45720" rIns="91440" bIns="45720" rtlCol="0" anchor="ctr">
            <a:normAutofit/>
          </a:bodyPr>
          <a:lstStyle/>
          <a:p>
            <a:r>
              <a:rPr lang="en-US" b="1" dirty="0"/>
              <a:t>HOME SALES vs CRIME RATE IN FRIENDSWOOD, LEAGUE CITY AND HOUSTON</a:t>
            </a:r>
          </a:p>
        </p:txBody>
      </p:sp>
      <p:cxnSp>
        <p:nvCxnSpPr>
          <p:cNvPr id="19" name="Straight Connector 18">
            <a:extLst>
              <a:ext uri="{FF2B5EF4-FFF2-40B4-BE49-F238E27FC236}">
                <a16:creationId xmlns:a16="http://schemas.microsoft.com/office/drawing/2014/main" id="{6D25B33E-3330-4C6B-B59C-196B19C65F4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69679A14-799C-40E1-9997-11E5AEFEDB83}"/>
              </a:ext>
            </a:extLst>
          </p:cNvPr>
          <p:cNvPicPr>
            <a:picLocks noChangeAspect="1"/>
          </p:cNvPicPr>
          <p:nvPr/>
        </p:nvPicPr>
        <p:blipFill>
          <a:blip r:embed="rId3"/>
          <a:stretch>
            <a:fillRect/>
          </a:stretch>
        </p:blipFill>
        <p:spPr>
          <a:xfrm>
            <a:off x="3607286" y="678669"/>
            <a:ext cx="8584711" cy="5411235"/>
          </a:xfrm>
          <a:prstGeom prst="rect">
            <a:avLst/>
          </a:prstGeom>
        </p:spPr>
      </p:pic>
    </p:spTree>
    <p:extLst>
      <p:ext uri="{BB962C8B-B14F-4D97-AF65-F5344CB8AC3E}">
        <p14:creationId xmlns:p14="http://schemas.microsoft.com/office/powerpoint/2010/main" val="364227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5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0A9B33EA-D52A-C94C-BC59-AB6DEC69B6B8}"/>
              </a:ext>
            </a:extLst>
          </p:cNvPr>
          <p:cNvSpPr>
            <a:spLocks noGrp="1"/>
          </p:cNvSpPr>
          <p:nvPr>
            <p:ph type="title"/>
          </p:nvPr>
        </p:nvSpPr>
        <p:spPr>
          <a:xfrm>
            <a:off x="0" y="978134"/>
            <a:ext cx="8983489" cy="1000978"/>
          </a:xfrm>
        </p:spPr>
        <p:txBody>
          <a:bodyPr vert="horz" lIns="91440" tIns="45720" rIns="91440" bIns="45720" rtlCol="0" anchor="ctr">
            <a:normAutofit/>
          </a:bodyPr>
          <a:lstStyle/>
          <a:p>
            <a:r>
              <a:rPr lang="en-US" b="1" cap="all" dirty="0"/>
              <a:t>observations</a:t>
            </a:r>
            <a:endParaRPr lang="en-US" cap="all" dirty="0"/>
          </a:p>
        </p:txBody>
      </p:sp>
      <p:sp>
        <p:nvSpPr>
          <p:cNvPr id="71" name="Rectangle 5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5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TextBox 21">
            <a:extLst>
              <a:ext uri="{FF2B5EF4-FFF2-40B4-BE49-F238E27FC236}">
                <a16:creationId xmlns:a16="http://schemas.microsoft.com/office/drawing/2014/main" id="{69DC94A5-1CBB-9B49-8144-E34A06838F46}"/>
              </a:ext>
            </a:extLst>
          </p:cNvPr>
          <p:cNvSpPr txBox="1"/>
          <p:nvPr/>
        </p:nvSpPr>
        <p:spPr>
          <a:xfrm>
            <a:off x="1600753" y="2606818"/>
            <a:ext cx="9312228" cy="3554457"/>
          </a:xfrm>
          <a:prstGeom prst="rect">
            <a:avLst/>
          </a:prstGeom>
        </p:spPr>
        <p:txBody>
          <a:bodyPr vert="horz" lIns="91440" tIns="45720" rIns="91440" bIns="45720" rtlCol="0" anchor="t">
            <a:normAutofit lnSpcReduction="10000"/>
          </a:bodyPr>
          <a:lstStyle/>
          <a:p>
            <a:pPr marL="102870" defTabSz="914400">
              <a:lnSpc>
                <a:spcPct val="90000"/>
              </a:lnSpc>
              <a:spcAft>
                <a:spcPts val="600"/>
              </a:spcAft>
              <a:buClr>
                <a:schemeClr val="accent1"/>
              </a:buClr>
            </a:pPr>
            <a:r>
              <a:rPr lang="en-US" sz="1700" dirty="0"/>
              <a:t>When looking at crime rate and the housing market in the Houston metropolitan area we observed:</a:t>
            </a:r>
          </a:p>
          <a:p>
            <a:pPr marL="742950" lvl="1" indent="-182880" defTabSz="914400">
              <a:lnSpc>
                <a:spcPct val="90000"/>
              </a:lnSpc>
              <a:spcAft>
                <a:spcPts val="600"/>
              </a:spcAft>
              <a:buClr>
                <a:schemeClr val="accent1"/>
              </a:buClr>
              <a:buFont typeface="Wingdings 2" pitchFamily="18" charset="2"/>
              <a:buChar char=""/>
            </a:pPr>
            <a:r>
              <a:rPr lang="en-US" sz="1700" dirty="0"/>
              <a:t>No significant change in crime rate has occurred since 2012, while home prices have gone up overall</a:t>
            </a:r>
          </a:p>
          <a:p>
            <a:pPr marL="742950" lvl="1" indent="-182880" defTabSz="914400">
              <a:lnSpc>
                <a:spcPct val="90000"/>
              </a:lnSpc>
              <a:spcAft>
                <a:spcPts val="600"/>
              </a:spcAft>
              <a:buClr>
                <a:schemeClr val="accent1"/>
              </a:buClr>
              <a:buFont typeface="Wingdings 2" pitchFamily="18" charset="2"/>
              <a:buChar char=""/>
            </a:pPr>
            <a:r>
              <a:rPr lang="en-US" sz="1700" dirty="0"/>
              <a:t>There are more homes sold in safer neighborhoods while home sales decrease as crime rate increases</a:t>
            </a:r>
          </a:p>
          <a:p>
            <a:pPr marL="742950" lvl="1" indent="-182880" defTabSz="914400">
              <a:lnSpc>
                <a:spcPct val="90000"/>
              </a:lnSpc>
              <a:spcAft>
                <a:spcPts val="600"/>
              </a:spcAft>
              <a:buClr>
                <a:schemeClr val="accent1"/>
              </a:buClr>
              <a:buFont typeface="Wingdings 2" pitchFamily="18" charset="2"/>
              <a:buChar char=""/>
            </a:pPr>
            <a:r>
              <a:rPr lang="en-US" sz="1700" dirty="0"/>
              <a:t>There is not a difference in the relationship between home sales and crime rate when analyzing home values</a:t>
            </a:r>
          </a:p>
          <a:p>
            <a:pPr marL="102870" defTabSz="914400">
              <a:lnSpc>
                <a:spcPct val="90000"/>
              </a:lnSpc>
              <a:spcAft>
                <a:spcPts val="600"/>
              </a:spcAft>
              <a:buClr>
                <a:schemeClr val="accent1"/>
              </a:buClr>
            </a:pPr>
            <a:endParaRPr lang="en-US" sz="1700" dirty="0"/>
          </a:p>
          <a:p>
            <a:pPr marL="102870" defTabSz="914400">
              <a:lnSpc>
                <a:spcPct val="90000"/>
              </a:lnSpc>
              <a:spcAft>
                <a:spcPts val="600"/>
              </a:spcAft>
              <a:buClr>
                <a:schemeClr val="accent1"/>
              </a:buClr>
            </a:pPr>
            <a:r>
              <a:rPr lang="en-US" sz="1700" dirty="0"/>
              <a:t>While we see there is a relationship between the crime rate and the housing market, we acknowledge there are other factors affecting the housing market such as school districts, amenities, commute times,  demographics, etc.</a:t>
            </a:r>
          </a:p>
          <a:p>
            <a:pPr marL="742950" lvl="1" indent="-182880" defTabSz="914400">
              <a:lnSpc>
                <a:spcPct val="90000"/>
              </a:lnSpc>
              <a:spcAft>
                <a:spcPts val="600"/>
              </a:spcAft>
              <a:buClr>
                <a:schemeClr val="accent1"/>
              </a:buClr>
              <a:buFont typeface="Wingdings 2" pitchFamily="18" charset="2"/>
              <a:buChar char=""/>
            </a:pPr>
            <a:r>
              <a:rPr lang="en-US" sz="1700" dirty="0"/>
              <a:t>There is a moderate inverse correlation (-0.5) between crime and the housing prices	</a:t>
            </a:r>
          </a:p>
          <a:p>
            <a:pPr marL="742950" lvl="1" indent="-182880" defTabSz="914400">
              <a:lnSpc>
                <a:spcPct val="90000"/>
              </a:lnSpc>
              <a:spcAft>
                <a:spcPts val="600"/>
              </a:spcAft>
              <a:buClr>
                <a:schemeClr val="accent1"/>
              </a:buClr>
              <a:buFont typeface="Wingdings 2" pitchFamily="18" charset="2"/>
              <a:buChar char=""/>
            </a:pPr>
            <a:r>
              <a:rPr lang="en-US" sz="1700" dirty="0"/>
              <a:t>There is a low correlation (0.33) between crime and the days on market</a:t>
            </a:r>
          </a:p>
          <a:p>
            <a:pPr marL="102870" defTabSz="914400">
              <a:lnSpc>
                <a:spcPct val="90000"/>
              </a:lnSpc>
              <a:spcAft>
                <a:spcPts val="600"/>
              </a:spcAft>
              <a:buClr>
                <a:schemeClr val="accent1"/>
              </a:buClr>
            </a:pPr>
            <a:endParaRPr lang="en-US" sz="1700" dirty="0"/>
          </a:p>
          <a:p>
            <a:pPr marL="102870" defTabSz="914400">
              <a:lnSpc>
                <a:spcPct val="90000"/>
              </a:lnSpc>
              <a:spcAft>
                <a:spcPts val="600"/>
              </a:spcAft>
              <a:buClr>
                <a:schemeClr val="accent1"/>
              </a:buCl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marL="285750" indent="-182880" defTabSz="914400">
              <a:lnSpc>
                <a:spcPct val="90000"/>
              </a:lnSpc>
              <a:spcAft>
                <a:spcPts val="600"/>
              </a:spcAft>
              <a:buClr>
                <a:schemeClr val="accent1"/>
              </a:buClr>
              <a:buFont typeface="Wingdings 2" pitchFamily="18" charset="2"/>
              <a:buChar char=""/>
            </a:pPr>
            <a:endParaRPr lang="en-US" sz="1700" dirty="0"/>
          </a:p>
          <a:p>
            <a:pPr indent="-182880" defTabSz="914400">
              <a:lnSpc>
                <a:spcPct val="90000"/>
              </a:lnSpc>
              <a:buClr>
                <a:schemeClr val="accent1"/>
              </a:buClr>
              <a:buFont typeface="Wingdings 2" pitchFamily="18" charset="2"/>
              <a:buChar char=""/>
            </a:pPr>
            <a:endParaRPr lang="en-US" sz="1700" dirty="0"/>
          </a:p>
        </p:txBody>
      </p:sp>
      <p:sp>
        <p:nvSpPr>
          <p:cNvPr id="4" name="TextBox 3">
            <a:extLst>
              <a:ext uri="{FF2B5EF4-FFF2-40B4-BE49-F238E27FC236}">
                <a16:creationId xmlns:a16="http://schemas.microsoft.com/office/drawing/2014/main" id="{07440802-5B33-AC4D-8941-FD8D49C56AC8}"/>
              </a:ext>
            </a:extLst>
          </p:cNvPr>
          <p:cNvSpPr txBox="1"/>
          <p:nvPr/>
        </p:nvSpPr>
        <p:spPr>
          <a:xfrm>
            <a:off x="5241322" y="1605840"/>
            <a:ext cx="5777652" cy="4285293"/>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br>
              <a:rPr lang="en-US" sz="900" dirty="0">
                <a:solidFill>
                  <a:srgbClr val="FFFFFF"/>
                </a:solidFill>
              </a:rPr>
            </a:br>
            <a:endParaRPr lang="en-US" sz="900" dirty="0">
              <a:solidFill>
                <a:srgbClr val="FFFFFF"/>
              </a:solidFill>
            </a:endParaRPr>
          </a:p>
        </p:txBody>
      </p:sp>
      <p:sp>
        <p:nvSpPr>
          <p:cNvPr id="2" name="Rectangle 1">
            <a:extLst>
              <a:ext uri="{FF2B5EF4-FFF2-40B4-BE49-F238E27FC236}">
                <a16:creationId xmlns:a16="http://schemas.microsoft.com/office/drawing/2014/main" id="{47E0525F-DF99-8348-BA04-B58B441CC89C}"/>
              </a:ext>
            </a:extLst>
          </p:cNvPr>
          <p:cNvSpPr/>
          <p:nvPr/>
        </p:nvSpPr>
        <p:spPr>
          <a:xfrm>
            <a:off x="6689995" y="731839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WHY DID WE PICK THESE CITIES.  (POPULATION)</a:t>
            </a:r>
          </a:p>
          <a:p>
            <a:pPr indent="-182880" defTabSz="914400">
              <a:lnSpc>
                <a:spcPct val="90000"/>
              </a:lnSpc>
              <a:spcAft>
                <a:spcPts val="600"/>
              </a:spcAft>
              <a:buClr>
                <a:schemeClr val="accent1"/>
              </a:buClr>
              <a:buFont typeface="Wingdings 2" pitchFamily="18" charset="2"/>
              <a:buChar char=""/>
            </a:pPr>
            <a:endParaRPr lang="en-US" dirty="0"/>
          </a:p>
        </p:txBody>
      </p:sp>
    </p:spTree>
    <p:extLst>
      <p:ext uri="{BB962C8B-B14F-4D97-AF65-F5344CB8AC3E}">
        <p14:creationId xmlns:p14="http://schemas.microsoft.com/office/powerpoint/2010/main" val="183889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1544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A47A67-771B-EB45-97C7-BE4E5566B108}"/>
              </a:ext>
            </a:extLst>
          </p:cNvPr>
          <p:cNvSpPr>
            <a:spLocks noGrp="1"/>
          </p:cNvSpPr>
          <p:nvPr>
            <p:ph type="title"/>
          </p:nvPr>
        </p:nvSpPr>
        <p:spPr>
          <a:xfrm>
            <a:off x="350452" y="1084029"/>
            <a:ext cx="8983489" cy="1000978"/>
          </a:xfrm>
        </p:spPr>
        <p:txBody>
          <a:bodyPr>
            <a:normAutofit/>
          </a:bodyPr>
          <a:lstStyle/>
          <a:p>
            <a:r>
              <a:rPr lang="en-US" sz="2800" b="1" dirty="0">
                <a:latin typeface="Arial" panose="020B0604020202020204" pitchFamily="34" charset="0"/>
                <a:cs typeface="Arial" panose="020B0604020202020204" pitchFamily="34" charset="0"/>
              </a:rPr>
              <a:t>PROJECT DESCRIPTION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B7AD43-713E-E345-A98B-A0A80BF876CD}"/>
              </a:ext>
            </a:extLst>
          </p:cNvPr>
          <p:cNvSpPr>
            <a:spLocks noGrp="1"/>
          </p:cNvSpPr>
          <p:nvPr>
            <p:ph idx="1"/>
          </p:nvPr>
        </p:nvSpPr>
        <p:spPr>
          <a:xfrm>
            <a:off x="1512266" y="2126925"/>
            <a:ext cx="10454398" cy="1992688"/>
          </a:xfrm>
        </p:spPr>
        <p:txBody>
          <a:bodyPr>
            <a:normAutofit/>
          </a:bodyPr>
          <a:lstStyle/>
          <a:p>
            <a:pPr marL="0" indent="0">
              <a:buNone/>
            </a:pPr>
            <a:r>
              <a:rPr lang="en-US" dirty="0">
                <a:solidFill>
                  <a:schemeClr val="tx1"/>
                </a:solidFill>
              </a:rPr>
              <a:t>This project is intended to be used as baseline for understanding the housing market economy and the impact of crime on property values across the Houston metropolitan area by population.</a:t>
            </a:r>
          </a:p>
          <a:p>
            <a:pPr marL="0" indent="0">
              <a:buNone/>
            </a:pPr>
            <a:r>
              <a:rPr lang="en-US" dirty="0">
                <a:solidFill>
                  <a:schemeClr val="tx1"/>
                </a:solidFill>
              </a:rPr>
              <a:t>We have therefore chosen these major cities for our analysis:</a:t>
            </a:r>
          </a:p>
        </p:txBody>
      </p:sp>
      <p:sp>
        <p:nvSpPr>
          <p:cNvPr id="4" name="TextBox 3">
            <a:extLst>
              <a:ext uri="{FF2B5EF4-FFF2-40B4-BE49-F238E27FC236}">
                <a16:creationId xmlns:a16="http://schemas.microsoft.com/office/drawing/2014/main" id="{CD1AD3E8-E988-784B-9A93-0969FDA4BD8D}"/>
              </a:ext>
            </a:extLst>
          </p:cNvPr>
          <p:cNvSpPr txBox="1"/>
          <p:nvPr/>
        </p:nvSpPr>
        <p:spPr>
          <a:xfrm>
            <a:off x="1653211" y="3608754"/>
            <a:ext cx="1470274"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a:t>Baytown </a:t>
            </a:r>
          </a:p>
          <a:p>
            <a:pPr marL="285750" indent="-285750">
              <a:buFont typeface="Arial" panose="020B0604020202020204" pitchFamily="34" charset="0"/>
              <a:buChar char="•"/>
            </a:pPr>
            <a:r>
              <a:rPr lang="en-US" sz="1400" dirty="0"/>
              <a:t>Friendswood </a:t>
            </a:r>
          </a:p>
          <a:p>
            <a:pPr marL="285750" indent="-285750">
              <a:buFont typeface="Arial" panose="020B0604020202020204" pitchFamily="34" charset="0"/>
              <a:buChar char="•"/>
            </a:pPr>
            <a:r>
              <a:rPr lang="en-US" sz="1400" dirty="0"/>
              <a:t>Galveston </a:t>
            </a:r>
          </a:p>
          <a:p>
            <a:pPr marL="285750" indent="-285750">
              <a:buFont typeface="Arial" panose="020B0604020202020204" pitchFamily="34" charset="0"/>
              <a:buChar char="•"/>
            </a:pPr>
            <a:r>
              <a:rPr lang="en-US" sz="1400" dirty="0"/>
              <a:t>Houston </a:t>
            </a:r>
          </a:p>
          <a:p>
            <a:pPr marL="285750" indent="-285750">
              <a:buFont typeface="Arial" panose="020B0604020202020204" pitchFamily="34" charset="0"/>
              <a:buChar char="•"/>
            </a:pPr>
            <a:r>
              <a:rPr lang="en-US" sz="1400" dirty="0"/>
              <a:t>La Porte </a:t>
            </a:r>
          </a:p>
          <a:p>
            <a:pPr marL="285750" indent="-285750">
              <a:buFont typeface="Arial" panose="020B0604020202020204" pitchFamily="34" charset="0"/>
              <a:buChar char="•"/>
            </a:pPr>
            <a:r>
              <a:rPr lang="en-US" sz="1400" dirty="0"/>
              <a:t>League City </a:t>
            </a:r>
          </a:p>
          <a:p>
            <a:pPr marL="285750" indent="-285750">
              <a:buFont typeface="Arial" panose="020B0604020202020204" pitchFamily="34" charset="0"/>
              <a:buChar char="•"/>
            </a:pPr>
            <a:r>
              <a:rPr lang="en-US" sz="1400" dirty="0"/>
              <a:t>Missouri City </a:t>
            </a:r>
          </a:p>
          <a:p>
            <a:pPr marL="285750" indent="-285750">
              <a:buFont typeface="Arial" panose="020B0604020202020204" pitchFamily="34" charset="0"/>
              <a:buChar char="•"/>
            </a:pPr>
            <a:r>
              <a:rPr lang="en-US" sz="1400" dirty="0"/>
              <a:t>Pasadena </a:t>
            </a:r>
          </a:p>
          <a:p>
            <a:pPr marL="285750" indent="-285750">
              <a:buFont typeface="Arial" panose="020B0604020202020204" pitchFamily="34" charset="0"/>
              <a:buChar char="•"/>
            </a:pPr>
            <a:r>
              <a:rPr lang="en-US" sz="1400" dirty="0"/>
              <a:t>Sugar Land </a:t>
            </a:r>
          </a:p>
          <a:p>
            <a:pPr marL="285750" indent="-285750">
              <a:buFont typeface="Arial" panose="020B0604020202020204" pitchFamily="34" charset="0"/>
              <a:buChar char="•"/>
            </a:pPr>
            <a:r>
              <a:rPr lang="en-US" sz="1400" dirty="0"/>
              <a:t>Texas City</a:t>
            </a:r>
          </a:p>
        </p:txBody>
      </p:sp>
    </p:spTree>
    <p:extLst>
      <p:ext uri="{BB962C8B-B14F-4D97-AF65-F5344CB8AC3E}">
        <p14:creationId xmlns:p14="http://schemas.microsoft.com/office/powerpoint/2010/main" val="16526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4C99C9-C17D-2543-9307-6543C06C157D}"/>
              </a:ext>
            </a:extLst>
          </p:cNvPr>
          <p:cNvSpPr>
            <a:spLocks noGrp="1"/>
          </p:cNvSpPr>
          <p:nvPr>
            <p:ph type="title"/>
          </p:nvPr>
        </p:nvSpPr>
        <p:spPr>
          <a:xfrm>
            <a:off x="252919" y="1123837"/>
            <a:ext cx="2947482" cy="4601183"/>
          </a:xfrm>
        </p:spPr>
        <p:txBody>
          <a:bodyPr>
            <a:normAutofit/>
          </a:bodyPr>
          <a:lstStyle/>
          <a:p>
            <a:r>
              <a:rPr lang="en-US" sz="2800" dirty="0">
                <a:latin typeface="Arial" panose="020B0604020202020204" pitchFamily="34" charset="0"/>
                <a:cs typeface="Arial" panose="020B0604020202020204" pitchFamily="34" charset="0"/>
              </a:rPr>
              <a:t>RESOURCES</a:t>
            </a:r>
            <a:br>
              <a:rPr lang="en-US" sz="2800" dirty="0">
                <a:latin typeface="Arial" panose="020B0604020202020204" pitchFamily="34" charset="0"/>
                <a:cs typeface="Arial" panose="020B0604020202020204" pitchFamily="34" charset="0"/>
              </a:rPr>
            </a:br>
            <a:br>
              <a:rPr lang="en-US" sz="1600" dirty="0"/>
            </a:br>
            <a:br>
              <a:rPr lang="en-US" sz="3300" dirty="0"/>
            </a:br>
            <a:endParaRPr lang="en-US" sz="3300" dirty="0"/>
          </a:p>
        </p:txBody>
      </p:sp>
      <p:sp>
        <p:nvSpPr>
          <p:cNvPr id="14" name="Rectangle 1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A960D-D773-4ED5-9E7D-5807D43D6AC7}"/>
              </a:ext>
            </a:extLst>
          </p:cNvPr>
          <p:cNvGraphicFramePr>
            <a:graphicFrameLocks noGrp="1"/>
          </p:cNvGraphicFramePr>
          <p:nvPr>
            <p:ph idx="1"/>
            <p:extLst>
              <p:ext uri="{D42A27DB-BD31-4B8C-83A1-F6EECF244321}">
                <p14:modId xmlns:p14="http://schemas.microsoft.com/office/powerpoint/2010/main" val="1499831612"/>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RESEARCH OBJECTIVES</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2526525"/>
            <a:ext cx="10209291" cy="3563379"/>
          </a:xfrm>
        </p:spPr>
        <p:txBody>
          <a:bodyPr anchor="t"/>
          <a:lstStyle/>
          <a:p>
            <a:endParaRPr lang="en-US" dirty="0"/>
          </a:p>
          <a:p>
            <a:r>
              <a:rPr lang="en-US" dirty="0">
                <a:solidFill>
                  <a:schemeClr val="tx1"/>
                </a:solidFill>
              </a:rPr>
              <a:t>Trends in the Houston metropolitan area:</a:t>
            </a:r>
          </a:p>
          <a:p>
            <a:pPr lvl="1"/>
            <a:r>
              <a:rPr lang="en-US" dirty="0">
                <a:solidFill>
                  <a:schemeClr val="tx1"/>
                </a:solidFill>
              </a:rPr>
              <a:t>Average crime rate</a:t>
            </a:r>
          </a:p>
          <a:p>
            <a:pPr lvl="1"/>
            <a:r>
              <a:rPr lang="en-US" dirty="0">
                <a:solidFill>
                  <a:schemeClr val="tx1"/>
                </a:solidFill>
              </a:rPr>
              <a:t>Median sales price of homes</a:t>
            </a:r>
          </a:p>
          <a:p>
            <a:pPr lvl="1"/>
            <a:r>
              <a:rPr lang="en-US" dirty="0">
                <a:solidFill>
                  <a:schemeClr val="tx1"/>
                </a:solidFill>
              </a:rPr>
              <a:t>Days on market</a:t>
            </a:r>
          </a:p>
          <a:p>
            <a:pPr lvl="1"/>
            <a:endParaRPr lang="en-US" dirty="0">
              <a:solidFill>
                <a:schemeClr val="tx1"/>
              </a:solidFill>
            </a:endParaRPr>
          </a:p>
          <a:p>
            <a:r>
              <a:rPr lang="en-US" dirty="0">
                <a:solidFill>
                  <a:schemeClr val="tx1"/>
                </a:solidFill>
              </a:rPr>
              <a:t>Relationship between housing trends and crime rate:</a:t>
            </a:r>
          </a:p>
          <a:p>
            <a:pPr lvl="1"/>
            <a:r>
              <a:rPr lang="en-US" dirty="0">
                <a:solidFill>
                  <a:schemeClr val="tx1"/>
                </a:solidFill>
              </a:rPr>
              <a:t>Impact of crime rate on home sales</a:t>
            </a:r>
          </a:p>
          <a:p>
            <a:pPr lvl="1"/>
            <a:r>
              <a:rPr lang="en-US" dirty="0">
                <a:solidFill>
                  <a:schemeClr val="tx1"/>
                </a:solidFill>
              </a:rPr>
              <a:t>Impact of crime rate on home prices</a:t>
            </a:r>
          </a:p>
          <a:p>
            <a:pPr marL="0" indent="0">
              <a:buNone/>
            </a:pPr>
            <a:endParaRPr lang="en-US" dirty="0"/>
          </a:p>
        </p:txBody>
      </p:sp>
    </p:spTree>
    <p:extLst>
      <p:ext uri="{BB962C8B-B14F-4D97-AF65-F5344CB8AC3E}">
        <p14:creationId xmlns:p14="http://schemas.microsoft.com/office/powerpoint/2010/main" val="6222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696F-4662-9B45-B3C7-B0949B5FF234}"/>
              </a:ext>
            </a:extLst>
          </p:cNvPr>
          <p:cNvSpPr txBox="1"/>
          <p:nvPr/>
        </p:nvSpPr>
        <p:spPr>
          <a:xfrm>
            <a:off x="105199" y="758952"/>
            <a:ext cx="3236729" cy="12834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60" dirty="0">
                <a:solidFill>
                  <a:srgbClr val="FFFFFF"/>
                </a:solidFill>
                <a:latin typeface="Arial" panose="020B0604020202020204" pitchFamily="34" charset="0"/>
                <a:ea typeface="+mj-ea"/>
                <a:cs typeface="Arial" panose="020B0604020202020204" pitchFamily="34" charset="0"/>
              </a:rPr>
              <a:t>TOTAL CRIME PER CAPITA FOR EACH CITY</a:t>
            </a:r>
          </a:p>
        </p:txBody>
      </p:sp>
      <p:pic>
        <p:nvPicPr>
          <p:cNvPr id="26" name="Picture 25" descr="A car parked in a parking lot&#10;&#10;Description automatically generated">
            <a:extLst>
              <a:ext uri="{FF2B5EF4-FFF2-40B4-BE49-F238E27FC236}">
                <a16:creationId xmlns:a16="http://schemas.microsoft.com/office/drawing/2014/main" id="{4FA2FE21-4396-EF4A-9BF3-AF54E77685F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2248509"/>
            <a:ext cx="3447127" cy="2567079"/>
          </a:xfrm>
          <a:prstGeom prst="rect">
            <a:avLst/>
          </a:prstGeom>
        </p:spPr>
      </p:pic>
      <p:cxnSp>
        <p:nvCxnSpPr>
          <p:cNvPr id="5" name="Straight Connector 4">
            <a:extLst>
              <a:ext uri="{FF2B5EF4-FFF2-40B4-BE49-F238E27FC236}">
                <a16:creationId xmlns:a16="http://schemas.microsoft.com/office/drawing/2014/main" id="{EA47B1A6-A82B-401B-9825-0B3E33BB54C7}"/>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6F9E88F-A262-48B9-9FCC-D23B4C8A21BE}"/>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933A5783-D4D3-4920-9194-8607563A18AC}"/>
              </a:ext>
            </a:extLst>
          </p:cNvPr>
          <p:cNvPicPr>
            <a:picLocks noChangeAspect="1"/>
          </p:cNvPicPr>
          <p:nvPr/>
        </p:nvPicPr>
        <p:blipFill rotWithShape="1">
          <a:blip r:embed="rId5"/>
          <a:srcRect l="6244" t="6248" r="8872" b="5961"/>
          <a:stretch/>
        </p:blipFill>
        <p:spPr>
          <a:xfrm>
            <a:off x="3552326" y="887549"/>
            <a:ext cx="8186018" cy="5079809"/>
          </a:xfrm>
          <a:prstGeom prst="rect">
            <a:avLst/>
          </a:prstGeom>
        </p:spPr>
      </p:pic>
    </p:spTree>
    <p:extLst>
      <p:ext uri="{BB962C8B-B14F-4D97-AF65-F5344CB8AC3E}">
        <p14:creationId xmlns:p14="http://schemas.microsoft.com/office/powerpoint/2010/main" val="205989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2696F-4662-9B45-B3C7-B0949B5FF234}"/>
              </a:ext>
            </a:extLst>
          </p:cNvPr>
          <p:cNvSpPr txBox="1"/>
          <p:nvPr/>
        </p:nvSpPr>
        <p:spPr>
          <a:xfrm>
            <a:off x="86137" y="311082"/>
            <a:ext cx="4970181" cy="14746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100" dirty="0">
                <a:solidFill>
                  <a:srgbClr val="FFFFFF"/>
                </a:solidFill>
                <a:latin typeface="Arial" panose="020B0604020202020204" pitchFamily="34" charset="0"/>
                <a:ea typeface="+mj-ea"/>
                <a:cs typeface="Arial" panose="020B0604020202020204" pitchFamily="34" charset="0"/>
              </a:rPr>
              <a:t>AVERAGE CRIME </a:t>
            </a:r>
          </a:p>
          <a:p>
            <a:pPr defTabSz="914400">
              <a:lnSpc>
                <a:spcPct val="90000"/>
              </a:lnSpc>
              <a:spcBef>
                <a:spcPct val="0"/>
              </a:spcBef>
              <a:spcAft>
                <a:spcPts val="600"/>
              </a:spcAft>
            </a:pPr>
            <a:r>
              <a:rPr lang="en-US" sz="2400" b="1" spc="-100" dirty="0">
                <a:solidFill>
                  <a:srgbClr val="FFFFFF"/>
                </a:solidFill>
                <a:latin typeface="Arial" panose="020B0604020202020204" pitchFamily="34" charset="0"/>
                <a:ea typeface="+mj-ea"/>
                <a:cs typeface="Arial" panose="020B0604020202020204" pitchFamily="34" charset="0"/>
              </a:rPr>
              <a:t>PER CAPITA VS CITY</a:t>
            </a:r>
          </a:p>
        </p:txBody>
      </p:sp>
      <p:pic>
        <p:nvPicPr>
          <p:cNvPr id="18" name="Picture 17" descr="A picture containing indoor, sitting, table, front&#10;&#10;Description automatically generated">
            <a:extLst>
              <a:ext uri="{FF2B5EF4-FFF2-40B4-BE49-F238E27FC236}">
                <a16:creationId xmlns:a16="http://schemas.microsoft.com/office/drawing/2014/main" id="{26D81044-0E53-F447-B9BD-CFF27B394350}"/>
              </a:ext>
            </a:extLst>
          </p:cNvPr>
          <p:cNvPicPr>
            <a:picLocks noChangeAspect="1"/>
          </p:cNvPicPr>
          <p:nvPr/>
        </p:nvPicPr>
        <p:blipFill>
          <a:blip r:embed="rId3"/>
          <a:stretch>
            <a:fillRect/>
          </a:stretch>
        </p:blipFill>
        <p:spPr>
          <a:xfrm>
            <a:off x="-7914" y="2208092"/>
            <a:ext cx="3451587" cy="2151257"/>
          </a:xfrm>
          <a:prstGeom prst="rect">
            <a:avLst/>
          </a:prstGeom>
        </p:spPr>
      </p:pic>
      <p:cxnSp>
        <p:nvCxnSpPr>
          <p:cNvPr id="5" name="Straight Connector 4">
            <a:extLst>
              <a:ext uri="{FF2B5EF4-FFF2-40B4-BE49-F238E27FC236}">
                <a16:creationId xmlns:a16="http://schemas.microsoft.com/office/drawing/2014/main" id="{F70DBCF0-7B75-4DC8-B995-79C3AC73C6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7E0C3E-57E8-4E1C-9295-D6D7909211B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screenshot&#10;&#10;Description automatically generated">
            <a:extLst>
              <a:ext uri="{FF2B5EF4-FFF2-40B4-BE49-F238E27FC236}">
                <a16:creationId xmlns:a16="http://schemas.microsoft.com/office/drawing/2014/main" id="{B0152C40-B079-457F-BFB3-B56F210BFC2A}"/>
              </a:ext>
            </a:extLst>
          </p:cNvPr>
          <p:cNvPicPr>
            <a:picLocks noChangeAspect="1"/>
          </p:cNvPicPr>
          <p:nvPr/>
        </p:nvPicPr>
        <p:blipFill>
          <a:blip r:embed="rId4"/>
          <a:stretch>
            <a:fillRect/>
          </a:stretch>
        </p:blipFill>
        <p:spPr>
          <a:xfrm>
            <a:off x="3529810" y="874802"/>
            <a:ext cx="8164448" cy="4898669"/>
          </a:xfrm>
          <a:prstGeom prst="rect">
            <a:avLst/>
          </a:prstGeom>
        </p:spPr>
      </p:pic>
    </p:spTree>
    <p:extLst>
      <p:ext uri="{BB962C8B-B14F-4D97-AF65-F5344CB8AC3E}">
        <p14:creationId xmlns:p14="http://schemas.microsoft.com/office/powerpoint/2010/main" val="203534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540-87B1-9A4B-9B36-FA23C40022E5}"/>
              </a:ext>
            </a:extLst>
          </p:cNvPr>
          <p:cNvSpPr>
            <a:spLocks noGrp="1"/>
          </p:cNvSpPr>
          <p:nvPr>
            <p:ph type="title"/>
          </p:nvPr>
        </p:nvSpPr>
        <p:spPr>
          <a:xfrm>
            <a:off x="0" y="485329"/>
            <a:ext cx="3502596" cy="1325563"/>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CRIME HEAT MAP</a:t>
            </a:r>
          </a:p>
        </p:txBody>
      </p:sp>
      <p:pic>
        <p:nvPicPr>
          <p:cNvPr id="6" name="Content Placeholder 5" descr="A close up of a map&#10;&#10;Description automatically generated">
            <a:extLst>
              <a:ext uri="{FF2B5EF4-FFF2-40B4-BE49-F238E27FC236}">
                <a16:creationId xmlns:a16="http://schemas.microsoft.com/office/drawing/2014/main" id="{DB710546-48CE-3349-AB84-E4F89FA115AD}"/>
              </a:ext>
            </a:extLst>
          </p:cNvPr>
          <p:cNvPicPr>
            <a:picLocks noGrp="1" noChangeAspect="1"/>
          </p:cNvPicPr>
          <p:nvPr>
            <p:ph sz="half" idx="1"/>
          </p:nvPr>
        </p:nvPicPr>
        <p:blipFill>
          <a:blip r:embed="rId3"/>
          <a:stretch>
            <a:fillRect/>
          </a:stretch>
        </p:blipFill>
        <p:spPr>
          <a:xfrm>
            <a:off x="3843551" y="837335"/>
            <a:ext cx="7581465" cy="5183329"/>
          </a:xfrm>
        </p:spPr>
      </p:pic>
      <p:cxnSp>
        <p:nvCxnSpPr>
          <p:cNvPr id="12" name="Straight Connector 11">
            <a:extLst>
              <a:ext uri="{FF2B5EF4-FFF2-40B4-BE49-F238E27FC236}">
                <a16:creationId xmlns:a16="http://schemas.microsoft.com/office/drawing/2014/main" id="{22B88E29-8F44-43C1-903B-B9241240D49F}"/>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584971-F89A-45B6-9169-F67E256CB902}"/>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8">
            <a:extLst>
              <a:ext uri="{FF2B5EF4-FFF2-40B4-BE49-F238E27FC236}">
                <a16:creationId xmlns:a16="http://schemas.microsoft.com/office/drawing/2014/main" id="{A87A9BDB-B495-4061-B4CC-186DFE66F860}"/>
              </a:ext>
            </a:extLst>
          </p:cNvPr>
          <p:cNvGraphicFramePr>
            <a:graphicFrameLocks noGrp="1"/>
          </p:cNvGraphicFramePr>
          <p:nvPr>
            <p:extLst>
              <p:ext uri="{D42A27DB-BD31-4B8C-83A1-F6EECF244321}">
                <p14:modId xmlns:p14="http://schemas.microsoft.com/office/powerpoint/2010/main" val="413236725"/>
              </p:ext>
            </p:extLst>
          </p:nvPr>
        </p:nvGraphicFramePr>
        <p:xfrm>
          <a:off x="46484" y="2667862"/>
          <a:ext cx="3345301" cy="3352800"/>
        </p:xfrm>
        <a:graphic>
          <a:graphicData uri="http://schemas.openxmlformats.org/drawingml/2006/table">
            <a:tbl>
              <a:tblPr firstRow="1" bandRow="1">
                <a:tableStyleId>{2D5ABB26-0587-4C30-8999-92F81FD0307C}</a:tableStyleId>
              </a:tblPr>
              <a:tblGrid>
                <a:gridCol w="1297587">
                  <a:extLst>
                    <a:ext uri="{9D8B030D-6E8A-4147-A177-3AD203B41FA5}">
                      <a16:colId xmlns:a16="http://schemas.microsoft.com/office/drawing/2014/main" val="3258530852"/>
                    </a:ext>
                  </a:extLst>
                </a:gridCol>
                <a:gridCol w="2047714">
                  <a:extLst>
                    <a:ext uri="{9D8B030D-6E8A-4147-A177-3AD203B41FA5}">
                      <a16:colId xmlns:a16="http://schemas.microsoft.com/office/drawing/2014/main" val="4038620241"/>
                    </a:ext>
                  </a:extLst>
                </a:gridCol>
              </a:tblGrid>
              <a:tr h="285023">
                <a:tc>
                  <a:txBody>
                    <a:bodyPr/>
                    <a:lstStyle/>
                    <a:p>
                      <a:r>
                        <a:rPr lang="en-US" sz="1400" b="1" dirty="0">
                          <a:solidFill>
                            <a:schemeClr val="bg1"/>
                          </a:solidFill>
                        </a:rPr>
                        <a:t>City</a:t>
                      </a:r>
                    </a:p>
                  </a:txBody>
                  <a:tcPr>
                    <a:lnB w="12700" cap="flat" cmpd="sng" algn="ctr">
                      <a:solidFill>
                        <a:schemeClr val="bg1"/>
                      </a:solidFill>
                      <a:prstDash val="solid"/>
                      <a:round/>
                      <a:headEnd type="none" w="med" len="med"/>
                      <a:tailEnd type="none" w="med" len="med"/>
                    </a:lnB>
                  </a:tcPr>
                </a:tc>
                <a:tc>
                  <a:txBody>
                    <a:bodyPr/>
                    <a:lstStyle/>
                    <a:p>
                      <a:r>
                        <a:rPr lang="en-US" sz="1400" b="1" dirty="0">
                          <a:solidFill>
                            <a:schemeClr val="bg1"/>
                          </a:solidFill>
                        </a:rPr>
                        <a:t>Total Crime (Per Capita)</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4428190"/>
                  </a:ext>
                </a:extLst>
              </a:tr>
              <a:tr h="285023">
                <a:tc>
                  <a:txBody>
                    <a:bodyPr/>
                    <a:lstStyle/>
                    <a:p>
                      <a:r>
                        <a:rPr lang="en-US" sz="1400" dirty="0">
                          <a:solidFill>
                            <a:schemeClr val="bg1"/>
                          </a:solidFill>
                        </a:rPr>
                        <a:t>Houston</a:t>
                      </a:r>
                    </a:p>
                  </a:txBody>
                  <a:tcP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554.7</a:t>
                      </a: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624086485"/>
                  </a:ext>
                </a:extLst>
              </a:tr>
              <a:tr h="285023">
                <a:tc>
                  <a:txBody>
                    <a:bodyPr/>
                    <a:lstStyle/>
                    <a:p>
                      <a:r>
                        <a:rPr lang="en-US" sz="1400" dirty="0">
                          <a:solidFill>
                            <a:schemeClr val="bg1"/>
                          </a:solidFill>
                        </a:rPr>
                        <a:t>Galveston</a:t>
                      </a:r>
                    </a:p>
                  </a:txBody>
                  <a:tcPr/>
                </a:tc>
                <a:tc>
                  <a:txBody>
                    <a:bodyPr/>
                    <a:lstStyle/>
                    <a:p>
                      <a:pPr algn="ctr"/>
                      <a:r>
                        <a:rPr lang="en-US" sz="1400" dirty="0">
                          <a:solidFill>
                            <a:schemeClr val="bg1"/>
                          </a:solidFill>
                        </a:rPr>
                        <a:t>453.9</a:t>
                      </a:r>
                    </a:p>
                  </a:txBody>
                  <a:tcPr/>
                </a:tc>
                <a:extLst>
                  <a:ext uri="{0D108BD9-81ED-4DB2-BD59-A6C34878D82A}">
                    <a16:rowId xmlns:a16="http://schemas.microsoft.com/office/drawing/2014/main" val="3038918975"/>
                  </a:ext>
                </a:extLst>
              </a:tr>
              <a:tr h="285023">
                <a:tc>
                  <a:txBody>
                    <a:bodyPr/>
                    <a:lstStyle/>
                    <a:p>
                      <a:r>
                        <a:rPr lang="en-US" sz="1400" dirty="0">
                          <a:solidFill>
                            <a:schemeClr val="bg1"/>
                          </a:solidFill>
                        </a:rPr>
                        <a:t>Baytown</a:t>
                      </a:r>
                    </a:p>
                  </a:txBody>
                  <a:tcPr/>
                </a:tc>
                <a:tc>
                  <a:txBody>
                    <a:bodyPr/>
                    <a:lstStyle/>
                    <a:p>
                      <a:pPr algn="ctr"/>
                      <a:r>
                        <a:rPr lang="en-US" sz="1400" dirty="0">
                          <a:solidFill>
                            <a:schemeClr val="bg1"/>
                          </a:solidFill>
                        </a:rPr>
                        <a:t>442.0</a:t>
                      </a:r>
                    </a:p>
                  </a:txBody>
                  <a:tcPr/>
                </a:tc>
                <a:extLst>
                  <a:ext uri="{0D108BD9-81ED-4DB2-BD59-A6C34878D82A}">
                    <a16:rowId xmlns:a16="http://schemas.microsoft.com/office/drawing/2014/main" val="2064764574"/>
                  </a:ext>
                </a:extLst>
              </a:tr>
              <a:tr h="285023">
                <a:tc>
                  <a:txBody>
                    <a:bodyPr/>
                    <a:lstStyle/>
                    <a:p>
                      <a:r>
                        <a:rPr lang="en-US" sz="1400" dirty="0">
                          <a:solidFill>
                            <a:schemeClr val="bg1"/>
                          </a:solidFill>
                        </a:rPr>
                        <a:t>Texas City</a:t>
                      </a:r>
                    </a:p>
                  </a:txBody>
                  <a:tcPr/>
                </a:tc>
                <a:tc>
                  <a:txBody>
                    <a:bodyPr/>
                    <a:lstStyle/>
                    <a:p>
                      <a:pPr algn="ctr"/>
                      <a:r>
                        <a:rPr lang="en-US" sz="1400" dirty="0">
                          <a:solidFill>
                            <a:schemeClr val="bg1"/>
                          </a:solidFill>
                        </a:rPr>
                        <a:t>394.2</a:t>
                      </a:r>
                    </a:p>
                  </a:txBody>
                  <a:tcPr/>
                </a:tc>
                <a:extLst>
                  <a:ext uri="{0D108BD9-81ED-4DB2-BD59-A6C34878D82A}">
                    <a16:rowId xmlns:a16="http://schemas.microsoft.com/office/drawing/2014/main" val="729541078"/>
                  </a:ext>
                </a:extLst>
              </a:tr>
              <a:tr h="285023">
                <a:tc>
                  <a:txBody>
                    <a:bodyPr/>
                    <a:lstStyle/>
                    <a:p>
                      <a:r>
                        <a:rPr lang="en-US" sz="1400" dirty="0">
                          <a:solidFill>
                            <a:schemeClr val="bg1"/>
                          </a:solidFill>
                        </a:rPr>
                        <a:t>Pasadena</a:t>
                      </a:r>
                    </a:p>
                  </a:txBody>
                  <a:tcPr/>
                </a:tc>
                <a:tc>
                  <a:txBody>
                    <a:bodyPr/>
                    <a:lstStyle/>
                    <a:p>
                      <a:pPr algn="ctr"/>
                      <a:r>
                        <a:rPr lang="en-US" sz="1400" dirty="0">
                          <a:solidFill>
                            <a:schemeClr val="bg1"/>
                          </a:solidFill>
                        </a:rPr>
                        <a:t>334.8</a:t>
                      </a:r>
                    </a:p>
                  </a:txBody>
                  <a:tcPr/>
                </a:tc>
                <a:extLst>
                  <a:ext uri="{0D108BD9-81ED-4DB2-BD59-A6C34878D82A}">
                    <a16:rowId xmlns:a16="http://schemas.microsoft.com/office/drawing/2014/main" val="2629875540"/>
                  </a:ext>
                </a:extLst>
              </a:tr>
              <a:tr h="285023">
                <a:tc>
                  <a:txBody>
                    <a:bodyPr/>
                    <a:lstStyle/>
                    <a:p>
                      <a:r>
                        <a:rPr lang="en-US" sz="1400" dirty="0">
                          <a:solidFill>
                            <a:schemeClr val="bg1"/>
                          </a:solidFill>
                        </a:rPr>
                        <a:t>League City</a:t>
                      </a:r>
                    </a:p>
                  </a:txBody>
                  <a:tcPr/>
                </a:tc>
                <a:tc>
                  <a:txBody>
                    <a:bodyPr/>
                    <a:lstStyle/>
                    <a:p>
                      <a:pPr algn="ctr"/>
                      <a:r>
                        <a:rPr lang="en-US" sz="1400" dirty="0">
                          <a:solidFill>
                            <a:schemeClr val="bg1"/>
                          </a:solidFill>
                        </a:rPr>
                        <a:t>196.4</a:t>
                      </a:r>
                    </a:p>
                  </a:txBody>
                  <a:tcPr/>
                </a:tc>
                <a:extLst>
                  <a:ext uri="{0D108BD9-81ED-4DB2-BD59-A6C34878D82A}">
                    <a16:rowId xmlns:a16="http://schemas.microsoft.com/office/drawing/2014/main" val="3583082144"/>
                  </a:ext>
                </a:extLst>
              </a:tr>
              <a:tr h="285023">
                <a:tc>
                  <a:txBody>
                    <a:bodyPr/>
                    <a:lstStyle/>
                    <a:p>
                      <a:r>
                        <a:rPr lang="en-US" sz="1400" dirty="0">
                          <a:solidFill>
                            <a:schemeClr val="bg1"/>
                          </a:solidFill>
                        </a:rPr>
                        <a:t>La Porte</a:t>
                      </a:r>
                    </a:p>
                  </a:txBody>
                  <a:tcPr/>
                </a:tc>
                <a:tc>
                  <a:txBody>
                    <a:bodyPr/>
                    <a:lstStyle/>
                    <a:p>
                      <a:pPr algn="ctr"/>
                      <a:r>
                        <a:rPr lang="en-US" sz="1400" dirty="0">
                          <a:solidFill>
                            <a:schemeClr val="bg1"/>
                          </a:solidFill>
                        </a:rPr>
                        <a:t>184.1</a:t>
                      </a:r>
                    </a:p>
                  </a:txBody>
                  <a:tcPr/>
                </a:tc>
                <a:extLst>
                  <a:ext uri="{0D108BD9-81ED-4DB2-BD59-A6C34878D82A}">
                    <a16:rowId xmlns:a16="http://schemas.microsoft.com/office/drawing/2014/main" val="1353221981"/>
                  </a:ext>
                </a:extLst>
              </a:tr>
              <a:tr h="285023">
                <a:tc>
                  <a:txBody>
                    <a:bodyPr/>
                    <a:lstStyle/>
                    <a:p>
                      <a:r>
                        <a:rPr lang="en-US" sz="1400" dirty="0">
                          <a:solidFill>
                            <a:schemeClr val="bg1"/>
                          </a:solidFill>
                        </a:rPr>
                        <a:t>Sugar Land</a:t>
                      </a:r>
                    </a:p>
                  </a:txBody>
                  <a:tcPr/>
                </a:tc>
                <a:tc>
                  <a:txBody>
                    <a:bodyPr/>
                    <a:lstStyle/>
                    <a:p>
                      <a:pPr algn="ctr"/>
                      <a:r>
                        <a:rPr lang="en-US" sz="1400" dirty="0">
                          <a:solidFill>
                            <a:schemeClr val="bg1"/>
                          </a:solidFill>
                        </a:rPr>
                        <a:t>175.7</a:t>
                      </a:r>
                    </a:p>
                  </a:txBody>
                  <a:tcPr/>
                </a:tc>
                <a:extLst>
                  <a:ext uri="{0D108BD9-81ED-4DB2-BD59-A6C34878D82A}">
                    <a16:rowId xmlns:a16="http://schemas.microsoft.com/office/drawing/2014/main" val="757298183"/>
                  </a:ext>
                </a:extLst>
              </a:tr>
              <a:tr h="285023">
                <a:tc>
                  <a:txBody>
                    <a:bodyPr/>
                    <a:lstStyle/>
                    <a:p>
                      <a:r>
                        <a:rPr lang="en-US" sz="1400" dirty="0">
                          <a:solidFill>
                            <a:schemeClr val="bg1"/>
                          </a:solidFill>
                        </a:rPr>
                        <a:t>Missouri City</a:t>
                      </a:r>
                    </a:p>
                  </a:txBody>
                  <a:tcPr/>
                </a:tc>
                <a:tc>
                  <a:txBody>
                    <a:bodyPr/>
                    <a:lstStyle/>
                    <a:p>
                      <a:pPr algn="ctr"/>
                      <a:r>
                        <a:rPr lang="en-US" sz="1400" dirty="0">
                          <a:solidFill>
                            <a:schemeClr val="bg1"/>
                          </a:solidFill>
                        </a:rPr>
                        <a:t>167.0</a:t>
                      </a:r>
                    </a:p>
                  </a:txBody>
                  <a:tcPr/>
                </a:tc>
                <a:extLst>
                  <a:ext uri="{0D108BD9-81ED-4DB2-BD59-A6C34878D82A}">
                    <a16:rowId xmlns:a16="http://schemas.microsoft.com/office/drawing/2014/main" val="4190858803"/>
                  </a:ext>
                </a:extLst>
              </a:tr>
              <a:tr h="285023">
                <a:tc>
                  <a:txBody>
                    <a:bodyPr/>
                    <a:lstStyle/>
                    <a:p>
                      <a:r>
                        <a:rPr lang="en-US" sz="1400" dirty="0">
                          <a:solidFill>
                            <a:schemeClr val="bg1"/>
                          </a:solidFill>
                        </a:rPr>
                        <a:t>Friendswood</a:t>
                      </a:r>
                    </a:p>
                  </a:txBody>
                  <a:tcPr/>
                </a:tc>
                <a:tc>
                  <a:txBody>
                    <a:bodyPr/>
                    <a:lstStyle/>
                    <a:p>
                      <a:pPr algn="ctr"/>
                      <a:r>
                        <a:rPr lang="en-US" sz="1400" dirty="0">
                          <a:solidFill>
                            <a:schemeClr val="bg1"/>
                          </a:solidFill>
                        </a:rPr>
                        <a:t>95.4</a:t>
                      </a:r>
                    </a:p>
                  </a:txBody>
                  <a:tcPr/>
                </a:tc>
                <a:extLst>
                  <a:ext uri="{0D108BD9-81ED-4DB2-BD59-A6C34878D82A}">
                    <a16:rowId xmlns:a16="http://schemas.microsoft.com/office/drawing/2014/main" val="967975081"/>
                  </a:ext>
                </a:extLst>
              </a:tr>
            </a:tbl>
          </a:graphicData>
        </a:graphic>
      </p:graphicFrame>
    </p:spTree>
    <p:extLst>
      <p:ext uri="{BB962C8B-B14F-4D97-AF65-F5344CB8AC3E}">
        <p14:creationId xmlns:p14="http://schemas.microsoft.com/office/powerpoint/2010/main" val="243907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BBC7-B59A-6D41-8796-3BC756EB830B}"/>
              </a:ext>
            </a:extLst>
          </p:cNvPr>
          <p:cNvSpPr>
            <a:spLocks noGrp="1"/>
          </p:cNvSpPr>
          <p:nvPr>
            <p:ph type="title"/>
          </p:nvPr>
        </p:nvSpPr>
        <p:spPr/>
        <p:txBody>
          <a:bodyPr vert="horz" lIns="91440" tIns="45720" rIns="91440" bIns="45720" rtlCol="0" anchor="ctr">
            <a:normAutofit/>
          </a:bodyPr>
          <a:lstStyle/>
          <a:p>
            <a:r>
              <a:rPr lang="en-US" sz="4000" b="1" spc="-100" dirty="0"/>
              <a:t>TOTAL CRIME AVG. PER CAPITA IN CITIES</a:t>
            </a:r>
            <a:endParaRPr lang="en-US" sz="4000" spc="-100" dirty="0"/>
          </a:p>
        </p:txBody>
      </p:sp>
      <p:pic>
        <p:nvPicPr>
          <p:cNvPr id="6" name="Picture 5" descr="A screenshot of a cell phone&#10;&#10;Description automatically generated">
            <a:extLst>
              <a:ext uri="{FF2B5EF4-FFF2-40B4-BE49-F238E27FC236}">
                <a16:creationId xmlns:a16="http://schemas.microsoft.com/office/drawing/2014/main" id="{C8E75981-7D8B-4417-A135-99A20D140610}"/>
              </a:ext>
            </a:extLst>
          </p:cNvPr>
          <p:cNvPicPr>
            <a:picLocks noChangeAspect="1"/>
          </p:cNvPicPr>
          <p:nvPr/>
        </p:nvPicPr>
        <p:blipFill rotWithShape="1">
          <a:blip r:embed="rId3"/>
          <a:srcRect l="6907" t="7287" r="9318" b="5891"/>
          <a:stretch/>
        </p:blipFill>
        <p:spPr>
          <a:xfrm>
            <a:off x="3572540" y="967381"/>
            <a:ext cx="7944561" cy="4940081"/>
          </a:xfrm>
          <a:prstGeom prst="rect">
            <a:avLst/>
          </a:prstGeom>
        </p:spPr>
      </p:pic>
      <p:cxnSp>
        <p:nvCxnSpPr>
          <p:cNvPr id="9" name="Straight Connector 8">
            <a:extLst>
              <a:ext uri="{FF2B5EF4-FFF2-40B4-BE49-F238E27FC236}">
                <a16:creationId xmlns:a16="http://schemas.microsoft.com/office/drawing/2014/main" id="{2A304868-A2B8-4C62-A4E3-C67CC0A83D93}"/>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60E6850-F89C-4FCF-A7E3-1B2C056A6FE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6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B3BCF04F-53F8-EB44-86BC-8E673A80BEE2}"/>
              </a:ext>
            </a:extLst>
          </p:cNvPr>
          <p:cNvSpPr txBox="1">
            <a:spLocks/>
          </p:cNvSpPr>
          <p:nvPr/>
        </p:nvSpPr>
        <p:spPr>
          <a:xfrm>
            <a:off x="8362" y="920690"/>
            <a:ext cx="3365941" cy="152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2800" b="1" spc="-60" dirty="0">
                <a:solidFill>
                  <a:srgbClr val="FFFFFF"/>
                </a:solidFill>
                <a:latin typeface="Arial" panose="020B0604020202020204" pitchFamily="34" charset="0"/>
                <a:cs typeface="Arial" panose="020B0604020202020204" pitchFamily="34" charset="0"/>
              </a:rPr>
              <a:t>MEDIAN SALE </a:t>
            </a:r>
          </a:p>
          <a:p>
            <a:pPr algn="r">
              <a:spcAft>
                <a:spcPts val="600"/>
              </a:spcAft>
            </a:pPr>
            <a:r>
              <a:rPr lang="en-US" sz="2800" b="1" spc="-60" dirty="0">
                <a:solidFill>
                  <a:srgbClr val="FFFFFF"/>
                </a:solidFill>
                <a:latin typeface="Arial" panose="020B0604020202020204" pitchFamily="34" charset="0"/>
                <a:cs typeface="Arial" panose="020B0604020202020204" pitchFamily="34" charset="0"/>
              </a:rPr>
              <a:t>PRICE PER CIT</a:t>
            </a:r>
            <a:r>
              <a:rPr lang="en-US" sz="3200" b="1" spc="-60" dirty="0">
                <a:solidFill>
                  <a:srgbClr val="FFFFFF"/>
                </a:solidFill>
              </a:rPr>
              <a:t>Y</a:t>
            </a:r>
            <a:endParaRPr lang="en-US" sz="3200" spc="-60" dirty="0">
              <a:solidFill>
                <a:srgbClr val="FFFFFF"/>
              </a:solidFill>
            </a:endParaRPr>
          </a:p>
        </p:txBody>
      </p:sp>
      <p:pic>
        <p:nvPicPr>
          <p:cNvPr id="25" name="Picture 24" descr="A large city landscape&#10;&#10;Description automatically generated">
            <a:extLst>
              <a:ext uri="{FF2B5EF4-FFF2-40B4-BE49-F238E27FC236}">
                <a16:creationId xmlns:a16="http://schemas.microsoft.com/office/drawing/2014/main" id="{0A7692BE-CC2E-CB4F-A87F-0B76FA6047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362" y="2205026"/>
            <a:ext cx="3420791" cy="2250016"/>
          </a:xfrm>
          <a:prstGeom prst="rect">
            <a:avLst/>
          </a:prstGeom>
        </p:spPr>
      </p:pic>
      <p:cxnSp>
        <p:nvCxnSpPr>
          <p:cNvPr id="8" name="Straight Connector 7">
            <a:extLst>
              <a:ext uri="{FF2B5EF4-FFF2-40B4-BE49-F238E27FC236}">
                <a16:creationId xmlns:a16="http://schemas.microsoft.com/office/drawing/2014/main" id="{BABECA19-315C-4C13-A2EE-B4960F8DE411}"/>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112AF6-D2BD-4764-8C54-79C4F6A25755}"/>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text on a white background&#10;&#10;Description automatically generated">
            <a:extLst>
              <a:ext uri="{FF2B5EF4-FFF2-40B4-BE49-F238E27FC236}">
                <a16:creationId xmlns:a16="http://schemas.microsoft.com/office/drawing/2014/main" id="{36837950-24A6-4070-83A8-AB82DFFA2A63}"/>
              </a:ext>
            </a:extLst>
          </p:cNvPr>
          <p:cNvPicPr>
            <a:picLocks noChangeAspect="1"/>
          </p:cNvPicPr>
          <p:nvPr/>
        </p:nvPicPr>
        <p:blipFill>
          <a:blip r:embed="rId5"/>
          <a:stretch>
            <a:fillRect/>
          </a:stretch>
        </p:blipFill>
        <p:spPr>
          <a:xfrm>
            <a:off x="3522426" y="930351"/>
            <a:ext cx="8200555" cy="4997298"/>
          </a:xfrm>
          <a:prstGeom prst="rect">
            <a:avLst/>
          </a:prstGeom>
        </p:spPr>
      </p:pic>
    </p:spTree>
    <p:extLst>
      <p:ext uri="{BB962C8B-B14F-4D97-AF65-F5344CB8AC3E}">
        <p14:creationId xmlns:p14="http://schemas.microsoft.com/office/powerpoint/2010/main" val="375221219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995</Words>
  <Application>Microsoft Office PowerPoint</Application>
  <PresentationFormat>Widescreen</PresentationFormat>
  <Paragraphs>263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Slack-Lato</vt:lpstr>
      <vt:lpstr>Wingdings 2</vt:lpstr>
      <vt:lpstr>Frame</vt:lpstr>
      <vt:lpstr>GROUP 8</vt:lpstr>
      <vt:lpstr>PROJECT DESCRIPTION</vt:lpstr>
      <vt:lpstr>RESOURCES   </vt:lpstr>
      <vt:lpstr> RESEARCH OBJECTIVES </vt:lpstr>
      <vt:lpstr>PowerPoint Presentation</vt:lpstr>
      <vt:lpstr>PowerPoint Presentation</vt:lpstr>
      <vt:lpstr>CRIME HEAT MAP</vt:lpstr>
      <vt:lpstr>TOTAL CRIME AVG. PER CAPITA IN CITIES</vt:lpstr>
      <vt:lpstr>PowerPoint Presentation</vt:lpstr>
      <vt:lpstr>PowerPoint Presentation</vt:lpstr>
      <vt:lpstr>PowerPoint Presentation</vt:lpstr>
      <vt:lpstr>Sales Price vs Crime Rate</vt:lpstr>
      <vt:lpstr>Days on Market vs Crime Rate</vt:lpstr>
      <vt:lpstr>HOME SALES by Price vs Crime Rate</vt:lpstr>
      <vt:lpstr>HOME SALES vs CRIME RATE IN FRIENDSWOOD, LEAGUE CITY AND HOUSTON</vt:lpstr>
      <vt:lpstr>observations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Christy Patrick</dc:creator>
  <cp:lastModifiedBy>Samuel Fonseca</cp:lastModifiedBy>
  <cp:revision>47</cp:revision>
  <dcterms:created xsi:type="dcterms:W3CDTF">2020-09-21T01:18:12Z</dcterms:created>
  <dcterms:modified xsi:type="dcterms:W3CDTF">2020-09-22T23:02:06Z</dcterms:modified>
</cp:coreProperties>
</file>